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67" r:id="rId5"/>
    <p:sldId id="259" r:id="rId6"/>
    <p:sldId id="265" r:id="rId7"/>
    <p:sldId id="266" r:id="rId8"/>
    <p:sldId id="262" r:id="rId9"/>
    <p:sldId id="263" r:id="rId10"/>
    <p:sldId id="264" r:id="rId11"/>
    <p:sldId id="269" r:id="rId12"/>
    <p:sldId id="286" r:id="rId13"/>
    <p:sldId id="270" r:id="rId14"/>
    <p:sldId id="287" r:id="rId15"/>
    <p:sldId id="260" r:id="rId16"/>
    <p:sldId id="281" r:id="rId17"/>
    <p:sldId id="271" r:id="rId18"/>
    <p:sldId id="272" r:id="rId19"/>
    <p:sldId id="273" r:id="rId20"/>
    <p:sldId id="275" r:id="rId21"/>
    <p:sldId id="276" r:id="rId22"/>
    <p:sldId id="277" r:id="rId23"/>
    <p:sldId id="274" r:id="rId24"/>
    <p:sldId id="278" r:id="rId25"/>
    <p:sldId id="279" r:id="rId26"/>
    <p:sldId id="280" r:id="rId27"/>
    <p:sldId id="283" r:id="rId28"/>
    <p:sldId id="284" r:id="rId29"/>
    <p:sldId id="282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Sheet1!$H$6:$M$6</c:f>
              <c:numCache>
                <c:formatCode>General</c:formatCode>
                <c:ptCount val="6"/>
                <c:pt idx="0">
                  <c:v>0.753</c:v>
                </c:pt>
                <c:pt idx="1">
                  <c:v>0.753</c:v>
                </c:pt>
                <c:pt idx="2">
                  <c:v>0.75</c:v>
                </c:pt>
                <c:pt idx="3">
                  <c:v>0.753</c:v>
                </c:pt>
                <c:pt idx="4">
                  <c:v>0.75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A-4E65-8B90-A6BFA3FA13EB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Sheet1!$H$7:$M$7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0.75</c:v>
                </c:pt>
                <c:pt idx="4">
                  <c:v>0.748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A-4E65-8B90-A6BFA3FA13EB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Sheet1!$H$8:$M$8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AA-4E65-8B90-A6BFA3FA13EB}"/>
            </c:ext>
          </c:extLst>
        </c:ser>
        <c:ser>
          <c:idx val="3"/>
          <c:order val="3"/>
          <c:tx>
            <c:strRef>
              <c:f>Sheet1!$G$9</c:f>
              <c:strCache>
                <c:ptCount val="1"/>
                <c:pt idx="0">
                  <c:v>4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Sheet1!$H$9:$M$9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AA-4E65-8B90-A6BFA3FA13EB}"/>
            </c:ext>
          </c:extLst>
        </c:ser>
        <c:ser>
          <c:idx val="4"/>
          <c:order val="4"/>
          <c:tx>
            <c:strRef>
              <c:f>Sheet1!$G$10</c:f>
              <c:strCache>
                <c:ptCount val="1"/>
                <c:pt idx="0">
                  <c:v>5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Sheet1!$H$10:$M$10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AA-4E65-8B90-A6BFA3FA13EB}"/>
            </c:ext>
          </c:extLst>
        </c:ser>
        <c:ser>
          <c:idx val="5"/>
          <c:order val="5"/>
          <c:tx>
            <c:strRef>
              <c:f>Sheet1!$G$11</c:f>
              <c:strCache>
                <c:ptCount val="1"/>
                <c:pt idx="0">
                  <c:v>6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Sheet1!$H$11:$M$11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AA-4E65-8B90-A6BFA3FA13EB}"/>
            </c:ext>
          </c:extLst>
        </c:ser>
        <c:ser>
          <c:idx val="6"/>
          <c:order val="6"/>
          <c:tx>
            <c:strRef>
              <c:f>Sheet1!$G$12</c:f>
              <c:strCache>
                <c:ptCount val="1"/>
                <c:pt idx="0">
                  <c:v>7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Sheet1!$H$12:$M$12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AA-4E65-8B90-A6BFA3FA13EB}"/>
            </c:ext>
          </c:extLst>
        </c:ser>
        <c:ser>
          <c:idx val="7"/>
          <c:order val="7"/>
          <c:tx>
            <c:strRef>
              <c:f>Sheet1!$G$13</c:f>
              <c:strCache>
                <c:ptCount val="1"/>
                <c:pt idx="0">
                  <c:v>8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Sheet1!$H$13:$M$13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2AA-4E65-8B90-A6BFA3FA13EB}"/>
            </c:ext>
          </c:extLst>
        </c:ser>
        <c:ser>
          <c:idx val="8"/>
          <c:order val="8"/>
          <c:tx>
            <c:strRef>
              <c:f>Sheet1!$G$14</c:f>
              <c:strCache>
                <c:ptCount val="1"/>
                <c:pt idx="0">
                  <c:v>9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Sheet1!$H$14:$M$14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AA-4E65-8B90-A6BFA3FA13EB}"/>
            </c:ext>
          </c:extLst>
        </c:ser>
        <c:ser>
          <c:idx val="9"/>
          <c:order val="9"/>
          <c:tx>
            <c:strRef>
              <c:f>Sheet1!$G$15</c:f>
              <c:strCache>
                <c:ptCount val="1"/>
                <c:pt idx="0">
                  <c:v>10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Sheet1!$H$15:$M$15</c:f>
              <c:numCache>
                <c:formatCode>General</c:formatCode>
                <c:ptCount val="6"/>
                <c:pt idx="0">
                  <c:v>0.74099999999999999</c:v>
                </c:pt>
                <c:pt idx="1">
                  <c:v>0.748</c:v>
                </c:pt>
                <c:pt idx="2">
                  <c:v>0.746</c:v>
                </c:pt>
                <c:pt idx="3">
                  <c:v>0.746</c:v>
                </c:pt>
                <c:pt idx="4">
                  <c:v>0.745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2AA-4E65-8B90-A6BFA3FA1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34540496"/>
        <c:axId val="634541152"/>
      </c:barChart>
      <c:lineChart>
        <c:grouping val="standard"/>
        <c:varyColors val="0"/>
        <c:ser>
          <c:idx val="10"/>
          <c:order val="10"/>
          <c:tx>
            <c:strRef>
              <c:f>Sheet1!$G$16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Sheet1!$H$16:$M$16</c:f>
              <c:numCache>
                <c:formatCode>General</c:formatCode>
                <c:ptCount val="6"/>
                <c:pt idx="0">
                  <c:v>0.74500000000000011</c:v>
                </c:pt>
                <c:pt idx="1">
                  <c:v>0.74970000000000003</c:v>
                </c:pt>
                <c:pt idx="2">
                  <c:v>0.74860000000000004</c:v>
                </c:pt>
                <c:pt idx="3">
                  <c:v>0.74810000000000021</c:v>
                </c:pt>
                <c:pt idx="4">
                  <c:v>0.746</c:v>
                </c:pt>
                <c:pt idx="5">
                  <c:v>0.74229999999999996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2AA-4E65-8B90-A6BFA3FA1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540496"/>
        <c:axId val="634541152"/>
      </c:lineChart>
      <c:catAx>
        <c:axId val="63454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1152"/>
        <c:crosses val="autoZero"/>
        <c:auto val="1"/>
        <c:lblAlgn val="ctr"/>
        <c:lblOffset val="100"/>
        <c:noMultiLvlLbl val="0"/>
      </c:catAx>
      <c:valAx>
        <c:axId val="6345411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Sheet2!$D$6:$K$6</c:f>
              <c:numCache>
                <c:formatCode>General</c:formatCode>
                <c:ptCount val="8"/>
                <c:pt idx="0">
                  <c:v>0.745</c:v>
                </c:pt>
                <c:pt idx="1">
                  <c:v>0.73599999999999999</c:v>
                </c:pt>
                <c:pt idx="2">
                  <c:v>0.74333333333333296</c:v>
                </c:pt>
                <c:pt idx="3">
                  <c:v>0.74333333333333296</c:v>
                </c:pt>
                <c:pt idx="4">
                  <c:v>0.74333333333333296</c:v>
                </c:pt>
                <c:pt idx="5">
                  <c:v>0.74166666666666603</c:v>
                </c:pt>
                <c:pt idx="6">
                  <c:v>0.73</c:v>
                </c:pt>
                <c:pt idx="7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C-4F1C-921D-FDEAB9B2C3CA}"/>
            </c:ext>
          </c:extLst>
        </c:ser>
        <c:ser>
          <c:idx val="1"/>
          <c:order val="1"/>
          <c:tx>
            <c:strRef>
              <c:f>Sheet2!$C$7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Sheet2!$D$7:$K$7</c:f>
              <c:numCache>
                <c:formatCode>General</c:formatCode>
                <c:ptCount val="8"/>
                <c:pt idx="0">
                  <c:v>0.75166666666666604</c:v>
                </c:pt>
                <c:pt idx="1">
                  <c:v>0.74833333333333296</c:v>
                </c:pt>
                <c:pt idx="2">
                  <c:v>0.75</c:v>
                </c:pt>
                <c:pt idx="3">
                  <c:v>0.745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C-4F1C-921D-FDEAB9B2C3CA}"/>
            </c:ext>
          </c:extLst>
        </c:ser>
        <c:ser>
          <c:idx val="2"/>
          <c:order val="2"/>
          <c:tx>
            <c:strRef>
              <c:f>Sheet2!$C$8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Sheet2!$D$8:$K$8</c:f>
              <c:numCache>
                <c:formatCode>General</c:formatCode>
                <c:ptCount val="8"/>
                <c:pt idx="0">
                  <c:v>0.75</c:v>
                </c:pt>
                <c:pt idx="1">
                  <c:v>0.74166666666666603</c:v>
                </c:pt>
                <c:pt idx="2">
                  <c:v>0.74666666666666603</c:v>
                </c:pt>
                <c:pt idx="3">
                  <c:v>0.74333333333333296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1C-4F1C-921D-FDEAB9B2C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58128632"/>
        <c:axId val="558126336"/>
      </c:barChart>
      <c:catAx>
        <c:axId val="558128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6336"/>
        <c:crosses val="autoZero"/>
        <c:auto val="1"/>
        <c:lblAlgn val="ctr"/>
        <c:lblOffset val="100"/>
        <c:noMultiLvlLbl val="0"/>
      </c:catAx>
      <c:valAx>
        <c:axId val="55812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66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(12,10)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50241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Drinking,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Family history,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(Traditional features)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7B1B2-482A-4FDD-9635-7031A07EDC2C}"/>
              </a:ext>
            </a:extLst>
          </p:cNvPr>
          <p:cNvGrpSpPr/>
          <p:nvPr/>
        </p:nvGrpSpPr>
        <p:grpSpPr>
          <a:xfrm>
            <a:off x="838200" y="1690688"/>
            <a:ext cx="3401397" cy="3246923"/>
            <a:chOff x="838200" y="1823376"/>
            <a:chExt cx="3981450" cy="35322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CB4E30-4DA5-4E0A-8DD6-2CA0DA89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97730"/>
              <a:ext cx="2657475" cy="1009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33C7DE-3228-4C98-8109-2A1A9095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50691"/>
              <a:ext cx="3981450" cy="15049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823376"/>
              <a:ext cx="1971869" cy="569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RF</a:t>
              </a:r>
            </a:p>
            <a:p>
              <a:r>
                <a:rPr lang="en-US" sz="1400" dirty="0"/>
                <a:t>Accuracy =  0.735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E06B8-178E-45C9-8E9A-DBAB27CEB45C}"/>
              </a:ext>
            </a:extLst>
          </p:cNvPr>
          <p:cNvGrpSpPr/>
          <p:nvPr/>
        </p:nvGrpSpPr>
        <p:grpSpPr>
          <a:xfrm>
            <a:off x="4579800" y="1690688"/>
            <a:ext cx="3401397" cy="3246923"/>
            <a:chOff x="4819650" y="1823376"/>
            <a:chExt cx="3981450" cy="35322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819650" y="1823376"/>
              <a:ext cx="1705470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XGBoost</a:t>
              </a:r>
              <a:endParaRPr lang="en-US" sz="1400" dirty="0"/>
            </a:p>
            <a:p>
              <a:r>
                <a:rPr lang="en-US" sz="1400" dirty="0"/>
                <a:t>Accuracy =  0.723</a:t>
              </a:r>
            </a:p>
            <a:p>
              <a:endParaRPr lang="en-US" sz="14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851C0F-6048-4E13-BD2D-74D67715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9650" y="2588205"/>
              <a:ext cx="2638425" cy="10191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2C71E5-98BE-468F-A3F3-B7D2EEA6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9650" y="3841166"/>
              <a:ext cx="3981450" cy="15144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551959-9D13-44F2-AD53-9647470579A7}"/>
              </a:ext>
            </a:extLst>
          </p:cNvPr>
          <p:cNvGrpSpPr/>
          <p:nvPr/>
        </p:nvGrpSpPr>
        <p:grpSpPr>
          <a:xfrm>
            <a:off x="8321400" y="1690688"/>
            <a:ext cx="3401397" cy="3246804"/>
            <a:chOff x="9117952" y="1823376"/>
            <a:chExt cx="3981450" cy="35321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9117952" y="1823376"/>
              <a:ext cx="1598516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SVM</a:t>
              </a:r>
            </a:p>
            <a:p>
              <a:r>
                <a:rPr lang="en-US" sz="1400" dirty="0"/>
                <a:t>Accuracy =  0.73</a:t>
              </a:r>
            </a:p>
            <a:p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C6A5CA-5C4F-4D83-9F69-82119508A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7952" y="2597730"/>
              <a:ext cx="2686050" cy="1009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84B3CE3-2B91-44D8-8D06-742FA849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7952" y="3831511"/>
              <a:ext cx="398145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 Features (Traditional features) with clustering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DE14ED-6338-4329-BE0A-98A12AC90BCE}"/>
              </a:ext>
            </a:extLst>
          </p:cNvPr>
          <p:cNvGrpSpPr/>
          <p:nvPr/>
        </p:nvGrpSpPr>
        <p:grpSpPr>
          <a:xfrm>
            <a:off x="838200" y="1690688"/>
            <a:ext cx="3611301" cy="3232159"/>
            <a:chOff x="838200" y="1690688"/>
            <a:chExt cx="3611301" cy="32321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RF</a:t>
              </a:r>
            </a:p>
            <a:p>
              <a:r>
                <a:rPr lang="en-US" sz="1400" dirty="0"/>
                <a:t>Accuracy =  0.728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11E873-CB81-4B71-99D5-C5A358B72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29352"/>
              <a:ext cx="2396626" cy="94183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7CA08C-B813-4EF3-B67E-5B5C1975B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51247"/>
              <a:ext cx="3611301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D839F-E2BF-46AC-A26E-DA11E3014E0C}"/>
              </a:ext>
            </a:extLst>
          </p:cNvPr>
          <p:cNvGrpSpPr/>
          <p:nvPr/>
        </p:nvGrpSpPr>
        <p:grpSpPr>
          <a:xfrm>
            <a:off x="4579800" y="1690688"/>
            <a:ext cx="3602620" cy="3231270"/>
            <a:chOff x="4579800" y="1690688"/>
            <a:chExt cx="3602620" cy="32312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4570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XGBoost</a:t>
              </a:r>
              <a:endParaRPr lang="en-US" sz="1400" dirty="0"/>
            </a:p>
            <a:p>
              <a:r>
                <a:rPr lang="en-US" sz="1400" dirty="0"/>
                <a:t>Accuracy =  0.728</a:t>
              </a:r>
            </a:p>
            <a:p>
              <a:endParaRPr lang="en-US" sz="1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096105-D10E-40EE-9C4F-2520CD02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2429352"/>
              <a:ext cx="2514514" cy="9418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40F365-8729-460D-80EF-F415A170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3550358"/>
              <a:ext cx="3602620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099126-3716-4261-9A4E-CD54063A8DE2}"/>
              </a:ext>
            </a:extLst>
          </p:cNvPr>
          <p:cNvGrpSpPr/>
          <p:nvPr/>
        </p:nvGrpSpPr>
        <p:grpSpPr>
          <a:xfrm>
            <a:off x="8321400" y="1690688"/>
            <a:ext cx="3634303" cy="3231270"/>
            <a:chOff x="8321400" y="1690688"/>
            <a:chExt cx="3634303" cy="32312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4570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SVM</a:t>
              </a:r>
            </a:p>
            <a:p>
              <a:r>
                <a:rPr lang="en-US" sz="1400" dirty="0"/>
                <a:t>Accuracy =  0.736</a:t>
              </a:r>
            </a:p>
            <a:p>
              <a:endParaRPr lang="en-US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9D7C37-C0DE-490D-ABF3-DCC34BD3E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2429352"/>
              <a:ext cx="2530019" cy="9418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F712DA-CFBF-4E8A-9F47-5E470F62C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3550358"/>
              <a:ext cx="363430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85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1011C-E4E2-4F5F-A1A9-10F885A2DF7F}"/>
              </a:ext>
            </a:extLst>
          </p:cNvPr>
          <p:cNvGrpSpPr/>
          <p:nvPr/>
        </p:nvGrpSpPr>
        <p:grpSpPr>
          <a:xfrm>
            <a:off x="838200" y="1690688"/>
            <a:ext cx="3328416" cy="3126075"/>
            <a:chOff x="838200" y="1690688"/>
            <a:chExt cx="3328416" cy="3126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RF</a:t>
              </a:r>
            </a:p>
            <a:p>
              <a:r>
                <a:rPr lang="en-US" sz="1400" dirty="0"/>
                <a:t>Accuracy =  0.74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19467-A1C9-450A-AB65-0135B1407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83805"/>
              <a:ext cx="2628900" cy="1000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853D2-7BF0-44E8-9337-C42DD9FD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36603"/>
              <a:ext cx="3328416" cy="12801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7BDB9-7B4E-4358-81C8-CBD8D39B3186}"/>
              </a:ext>
            </a:extLst>
          </p:cNvPr>
          <p:cNvGrpSpPr/>
          <p:nvPr/>
        </p:nvGrpSpPr>
        <p:grpSpPr>
          <a:xfrm>
            <a:off x="4579800" y="1690688"/>
            <a:ext cx="3430172" cy="3126075"/>
            <a:chOff x="4579800" y="1690688"/>
            <a:chExt cx="3430172" cy="3126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4570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XGBoost</a:t>
              </a:r>
              <a:endParaRPr lang="en-US" sz="1400" dirty="0"/>
            </a:p>
            <a:p>
              <a:r>
                <a:rPr lang="en-US" sz="1400" dirty="0"/>
                <a:t>Accuracy =  0.735</a:t>
              </a:r>
            </a:p>
            <a:p>
              <a:endParaRPr lang="en-US" sz="1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7AB4-913B-4284-8349-034B3419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2207159"/>
              <a:ext cx="2628900" cy="1076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DD3-AE5D-46FF-A4D6-1766B5E3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3536603"/>
              <a:ext cx="3430172" cy="12801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3DA473-C14D-4038-893E-1D76C9C8561D}"/>
              </a:ext>
            </a:extLst>
          </p:cNvPr>
          <p:cNvGrpSpPr/>
          <p:nvPr/>
        </p:nvGrpSpPr>
        <p:grpSpPr>
          <a:xfrm>
            <a:off x="8321400" y="1690688"/>
            <a:ext cx="3301876" cy="3126075"/>
            <a:chOff x="8321400" y="1690688"/>
            <a:chExt cx="3301876" cy="3126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49707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SVM</a:t>
              </a:r>
            </a:p>
            <a:p>
              <a:r>
                <a:rPr lang="en-US" sz="1400" dirty="0"/>
                <a:t>Accuracy =   0.735</a:t>
              </a:r>
            </a:p>
            <a:p>
              <a:endParaRPr lang="en-US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EAE9F5-1A4C-4721-9D45-80CE8C13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2283359"/>
              <a:ext cx="2667000" cy="1000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C606B3-EDD5-461D-A175-6C2BB692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3536603"/>
              <a:ext cx="3301876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 with clustering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78DC60-9756-47F3-97E9-0A15936390AE}"/>
              </a:ext>
            </a:extLst>
          </p:cNvPr>
          <p:cNvGrpSpPr/>
          <p:nvPr/>
        </p:nvGrpSpPr>
        <p:grpSpPr>
          <a:xfrm>
            <a:off x="838200" y="1690688"/>
            <a:ext cx="3505200" cy="3255429"/>
            <a:chOff x="838200" y="1690688"/>
            <a:chExt cx="3505200" cy="32554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RF</a:t>
              </a:r>
            </a:p>
            <a:p>
              <a:r>
                <a:rPr lang="en-US" sz="1400" dirty="0"/>
                <a:t>Accuracy =  0.733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A8492-13A4-4D07-A5A8-BAE3C834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69084"/>
              <a:ext cx="2450237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183BD2-4283-4CBD-A0A7-781CB293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74517"/>
              <a:ext cx="3505200" cy="13716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DBB0D1-9A83-4D43-A4A7-F650F2864363}"/>
              </a:ext>
            </a:extLst>
          </p:cNvPr>
          <p:cNvGrpSpPr/>
          <p:nvPr/>
        </p:nvGrpSpPr>
        <p:grpSpPr>
          <a:xfrm>
            <a:off x="4578391" y="1690688"/>
            <a:ext cx="3614468" cy="3255429"/>
            <a:chOff x="4578391" y="1690688"/>
            <a:chExt cx="3614468" cy="3255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4570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XGBoost</a:t>
              </a:r>
              <a:endParaRPr lang="en-US" sz="1400" dirty="0"/>
            </a:p>
            <a:p>
              <a:r>
                <a:rPr lang="en-US" sz="1400" dirty="0"/>
                <a:t>Accuracy =  0.736</a:t>
              </a:r>
            </a:p>
            <a:p>
              <a:endParaRPr lang="en-US" sz="14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2D3A37-0911-4816-B022-BD00C98D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8391" y="2369084"/>
              <a:ext cx="245305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8A5B08-78CF-4843-A84C-D7E92860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391" y="3574517"/>
              <a:ext cx="3614468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587396-6898-42B9-A039-07608AC57651}"/>
              </a:ext>
            </a:extLst>
          </p:cNvPr>
          <p:cNvGrpSpPr/>
          <p:nvPr/>
        </p:nvGrpSpPr>
        <p:grpSpPr>
          <a:xfrm>
            <a:off x="8321399" y="1690688"/>
            <a:ext cx="3640015" cy="3255429"/>
            <a:chOff x="8321399" y="1690688"/>
            <a:chExt cx="3640015" cy="32554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49707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SVM</a:t>
              </a:r>
            </a:p>
            <a:p>
              <a:r>
                <a:rPr lang="en-US" sz="1400" dirty="0"/>
                <a:t>Accuracy =   0.736</a:t>
              </a:r>
            </a:p>
            <a:p>
              <a:endParaRPr lang="en-US" sz="14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263CAA-CB37-41C4-837A-3090DF69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399" y="2369084"/>
              <a:ext cx="2569464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AEF3CF-16FA-421C-8818-64DDB0975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399" y="3574517"/>
              <a:ext cx="36400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7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sub section, top 5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Stacking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Soft voting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Hard voting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XGBoost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total of 15 models are used for each ensemble technique </a:t>
            </a:r>
          </a:p>
        </p:txBody>
      </p:sp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DA8E1-6260-41DA-A512-5038FCBBF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65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570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43033"/>
              </p:ext>
            </p:extLst>
          </p:nvPr>
        </p:nvGraphicFramePr>
        <p:xfrm>
          <a:off x="868265" y="1491682"/>
          <a:ext cx="3500535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D85AC53-0948-46BF-8FD0-EAAA0B0466C6}"/>
              </a:ext>
            </a:extLst>
          </p:cNvPr>
          <p:cNvGrpSpPr/>
          <p:nvPr/>
        </p:nvGrpSpPr>
        <p:grpSpPr>
          <a:xfrm>
            <a:off x="838200" y="3787080"/>
            <a:ext cx="3530600" cy="2884308"/>
            <a:chOff x="940837" y="3591586"/>
            <a:chExt cx="3530600" cy="28843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AC060-3419-4CC0-9874-722A8E68ADC0}"/>
                </a:ext>
              </a:extLst>
            </p:cNvPr>
            <p:cNvGrpSpPr/>
            <p:nvPr/>
          </p:nvGrpSpPr>
          <p:grpSpPr>
            <a:xfrm>
              <a:off x="940837" y="3591586"/>
              <a:ext cx="2375732" cy="1412691"/>
              <a:chOff x="940837" y="3591586"/>
              <a:chExt cx="2375732" cy="14126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940837" y="3591586"/>
                <a:ext cx="1558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 0.735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236AA2-4850-41DF-BD0A-E15C43EB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838" y="4089877"/>
                <a:ext cx="2375731" cy="914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7B34D6-27D2-432F-A9C9-826A4A1BF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37" y="5104294"/>
              <a:ext cx="353060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EB059-C190-4CD4-99B5-79C71355AD9C}"/>
              </a:ext>
            </a:extLst>
          </p:cNvPr>
          <p:cNvGrpSpPr/>
          <p:nvPr/>
        </p:nvGrpSpPr>
        <p:grpSpPr>
          <a:xfrm>
            <a:off x="4678892" y="3787080"/>
            <a:ext cx="3614468" cy="2884308"/>
            <a:chOff x="6096000" y="1623401"/>
            <a:chExt cx="3614468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6096000" y="162340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3BD6A2-07F4-44E7-986A-13D46666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2146621"/>
              <a:ext cx="2420983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8C949-7099-459C-BDE0-CB3FD187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136109"/>
              <a:ext cx="3614468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585FDD-DD16-4950-AC92-8DF024ACFE53}"/>
              </a:ext>
            </a:extLst>
          </p:cNvPr>
          <p:cNvGrpSpPr/>
          <p:nvPr/>
        </p:nvGrpSpPr>
        <p:grpSpPr>
          <a:xfrm>
            <a:off x="8340015" y="3787080"/>
            <a:ext cx="3624928" cy="2884308"/>
            <a:chOff x="8293360" y="3787080"/>
            <a:chExt cx="3624928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293360" y="3787080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29A854-F44D-4CD3-9D5C-C0663EE9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8927" y="4285371"/>
              <a:ext cx="2516863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C68494-6615-4357-AD40-59FE35E1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8927" y="5299788"/>
              <a:ext cx="352936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006493"/>
              </p:ext>
            </p:extLst>
          </p:nvPr>
        </p:nvGraphicFramePr>
        <p:xfrm>
          <a:off x="868265" y="1491682"/>
          <a:ext cx="3500535" cy="222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D5AF05E-4A40-4806-A709-5A1E0AF7AF86}"/>
              </a:ext>
            </a:extLst>
          </p:cNvPr>
          <p:cNvGrpSpPr/>
          <p:nvPr/>
        </p:nvGrpSpPr>
        <p:grpSpPr>
          <a:xfrm>
            <a:off x="838200" y="3787080"/>
            <a:ext cx="3544010" cy="2884308"/>
            <a:chOff x="838200" y="3787080"/>
            <a:chExt cx="3544010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787080"/>
              <a:ext cx="1518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0.736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052BB5-C23B-4E05-A7B4-501A97B6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65" y="4310300"/>
              <a:ext cx="232833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DF2FBA-142E-4237-AC46-E011D5A7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99788"/>
              <a:ext cx="3544010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1F3FEF-8720-4C1E-B1BC-E36CBBEA2709}"/>
              </a:ext>
            </a:extLst>
          </p:cNvPr>
          <p:cNvGrpSpPr/>
          <p:nvPr/>
        </p:nvGrpSpPr>
        <p:grpSpPr>
          <a:xfrm>
            <a:off x="4678892" y="3787080"/>
            <a:ext cx="3631721" cy="2884308"/>
            <a:chOff x="4678892" y="3787080"/>
            <a:chExt cx="3631721" cy="28843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EE2829-0FF3-485C-B3FC-CAF5BB5D7A1F}"/>
                </a:ext>
              </a:extLst>
            </p:cNvPr>
            <p:cNvGrpSpPr/>
            <p:nvPr/>
          </p:nvGrpSpPr>
          <p:grpSpPr>
            <a:xfrm>
              <a:off x="4678892" y="3787080"/>
              <a:ext cx="2465294" cy="1437620"/>
              <a:chOff x="4678892" y="3787080"/>
              <a:chExt cx="2465294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0.748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AE7B0C-70E4-4908-ADC3-8E0F9C462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72AABD-DA47-4EB3-BABE-53250F2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99788"/>
              <a:ext cx="3631721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4406A-7BC4-4D4F-ABE9-431B4AC1C207}"/>
              </a:ext>
            </a:extLst>
          </p:cNvPr>
          <p:cNvGrpSpPr/>
          <p:nvPr/>
        </p:nvGrpSpPr>
        <p:grpSpPr>
          <a:xfrm>
            <a:off x="8381960" y="3787080"/>
            <a:ext cx="3574733" cy="2884308"/>
            <a:chOff x="8340015" y="3787080"/>
            <a:chExt cx="3574733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787080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D16643-5184-4A11-8947-35A501EF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310300"/>
              <a:ext cx="235009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2BBA57-5D46-4490-B3D0-28D8F2726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299788"/>
              <a:ext cx="357473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8265" y="1491682"/>
          <a:ext cx="3500535" cy="222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B18CC3-84B0-4D68-AE88-D30B0D310CA3}"/>
              </a:ext>
            </a:extLst>
          </p:cNvPr>
          <p:cNvGrpSpPr/>
          <p:nvPr/>
        </p:nvGrpSpPr>
        <p:grpSpPr>
          <a:xfrm>
            <a:off x="838200" y="3787080"/>
            <a:ext cx="3664368" cy="2809220"/>
            <a:chOff x="838200" y="3787080"/>
            <a:chExt cx="3664368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28E7FA-5AF6-4CD1-92BA-79E18447B757}"/>
                </a:ext>
              </a:extLst>
            </p:cNvPr>
            <p:cNvGrpSpPr/>
            <p:nvPr/>
          </p:nvGrpSpPr>
          <p:grpSpPr>
            <a:xfrm>
              <a:off x="838200" y="3787080"/>
              <a:ext cx="2267079" cy="1437620"/>
              <a:chOff x="838200" y="3787080"/>
              <a:chExt cx="226707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AFA529-F865-4364-B9AF-754436F2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237014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231CDB-1756-48F9-B2F3-C9064162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65" y="5224700"/>
              <a:ext cx="3634303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B2B21-9467-4076-8275-6201289C6DFE}"/>
              </a:ext>
            </a:extLst>
          </p:cNvPr>
          <p:cNvGrpSpPr/>
          <p:nvPr/>
        </p:nvGrpSpPr>
        <p:grpSpPr>
          <a:xfrm>
            <a:off x="4678892" y="3787080"/>
            <a:ext cx="3648808" cy="2809220"/>
            <a:chOff x="4678892" y="3787080"/>
            <a:chExt cx="3648808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AF66D-D078-4CCE-B6C5-7B34A3CFECF8}"/>
                </a:ext>
              </a:extLst>
            </p:cNvPr>
            <p:cNvGrpSpPr/>
            <p:nvPr/>
          </p:nvGrpSpPr>
          <p:grpSpPr>
            <a:xfrm>
              <a:off x="4678892" y="3787080"/>
              <a:ext cx="2400300" cy="1437620"/>
              <a:chOff x="4678892" y="3787080"/>
              <a:chExt cx="2400300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CAF673E-B04D-44C0-9B53-E681473A7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00300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4FE8AD-7CDF-4FBD-AAC8-0ACF6769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15A7D1-FD08-43A2-BCF8-26CB5E62156B}"/>
              </a:ext>
            </a:extLst>
          </p:cNvPr>
          <p:cNvGrpSpPr/>
          <p:nvPr/>
        </p:nvGrpSpPr>
        <p:grpSpPr>
          <a:xfrm>
            <a:off x="8405329" y="3787080"/>
            <a:ext cx="3557588" cy="2809220"/>
            <a:chOff x="8405329" y="3787080"/>
            <a:chExt cx="3557588" cy="28092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3D0B12-B54A-473C-A15D-775D92A8BE19}"/>
                </a:ext>
              </a:extLst>
            </p:cNvPr>
            <p:cNvGrpSpPr/>
            <p:nvPr/>
          </p:nvGrpSpPr>
          <p:grpSpPr>
            <a:xfrm>
              <a:off x="8405329" y="3787080"/>
              <a:ext cx="2403566" cy="1437620"/>
              <a:chOff x="8340015" y="3787080"/>
              <a:chExt cx="2403566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340015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0.746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F6D08-4FE2-42F7-8BDE-D4C56BC70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0015" y="4310300"/>
                <a:ext cx="2403566" cy="914400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E3AD26-7833-40F4-806A-119481DA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55758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Experiment on different combination of Feature sets 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dirty="0"/>
                  <a:t> features combination which can result a better result 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Ensemble models: this methods combines top 5 accurate models from each features set and evaluates the performance per feature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Ensemble all models used in section b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Experiment on consecutive two years data for predicting the third year’s outcome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3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765485"/>
              </p:ext>
            </p:extLst>
          </p:nvPr>
        </p:nvGraphicFramePr>
        <p:xfrm>
          <a:off x="868265" y="1491682"/>
          <a:ext cx="4048968" cy="2286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5FEA9-C59E-4071-AA69-313B4A542E7C}"/>
              </a:ext>
            </a:extLst>
          </p:cNvPr>
          <p:cNvGrpSpPr/>
          <p:nvPr/>
        </p:nvGrpSpPr>
        <p:grpSpPr>
          <a:xfrm>
            <a:off x="838200" y="3787080"/>
            <a:ext cx="3566160" cy="2809220"/>
            <a:chOff x="838200" y="3787080"/>
            <a:chExt cx="3566160" cy="28092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88939F-CD6D-4A86-9EF3-9858A3B53EEF}"/>
                </a:ext>
              </a:extLst>
            </p:cNvPr>
            <p:cNvGrpSpPr/>
            <p:nvPr/>
          </p:nvGrpSpPr>
          <p:grpSpPr>
            <a:xfrm>
              <a:off x="838200" y="3787080"/>
              <a:ext cx="2442339" cy="1437620"/>
              <a:chOff x="838200" y="3787080"/>
              <a:chExt cx="244233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202ACC-6502-49D0-9B11-D9CFCB131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1227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EA0995-A47D-4449-953F-2BDF99B0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6616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BC8C74-21C5-4CEE-9D8A-4EC301D75F08}"/>
              </a:ext>
            </a:extLst>
          </p:cNvPr>
          <p:cNvGrpSpPr/>
          <p:nvPr/>
        </p:nvGrpSpPr>
        <p:grpSpPr>
          <a:xfrm>
            <a:off x="4678892" y="3787080"/>
            <a:ext cx="3637344" cy="2809220"/>
            <a:chOff x="4678892" y="3787080"/>
            <a:chExt cx="3637344" cy="28092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3ED3E3-A415-46B9-84BC-E6689BC6D490}"/>
                </a:ext>
              </a:extLst>
            </p:cNvPr>
            <p:cNvGrpSpPr/>
            <p:nvPr/>
          </p:nvGrpSpPr>
          <p:grpSpPr>
            <a:xfrm>
              <a:off x="4678892" y="3787080"/>
              <a:ext cx="2474259" cy="1437620"/>
              <a:chOff x="4678892" y="3787080"/>
              <a:chExt cx="2474259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1AA9B7-8335-4196-9FF5-DF36D5DC2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74259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D72AE0-23AB-4278-86A7-604A237F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CAB60-B36A-41ED-8818-AE41D973E9FE}"/>
              </a:ext>
            </a:extLst>
          </p:cNvPr>
          <p:cNvGrpSpPr/>
          <p:nvPr/>
        </p:nvGrpSpPr>
        <p:grpSpPr>
          <a:xfrm>
            <a:off x="8405329" y="3787080"/>
            <a:ext cx="3648808" cy="2809220"/>
            <a:chOff x="8405329" y="3787080"/>
            <a:chExt cx="3648808" cy="2809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D599DF-B7E4-40C2-A73B-8C5E25823F9C}"/>
                </a:ext>
              </a:extLst>
            </p:cNvPr>
            <p:cNvGrpSpPr/>
            <p:nvPr/>
          </p:nvGrpSpPr>
          <p:grpSpPr>
            <a:xfrm>
              <a:off x="8405329" y="3787080"/>
              <a:ext cx="2444262" cy="1437620"/>
              <a:chOff x="8405329" y="3787080"/>
              <a:chExt cx="244426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4CE8CCA-C255-4C2E-A98D-47BFFB4F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44262" cy="9144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8E6D03E-BDE3-44E7-A87B-A44E451D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4880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24864"/>
              </p:ext>
            </p:extLst>
          </p:nvPr>
        </p:nvGraphicFramePr>
        <p:xfrm>
          <a:off x="868265" y="1491682"/>
          <a:ext cx="4048968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12EB36E-BD1C-4479-ABB2-5AA821ECC8CE}"/>
              </a:ext>
            </a:extLst>
          </p:cNvPr>
          <p:cNvGrpSpPr/>
          <p:nvPr/>
        </p:nvGrpSpPr>
        <p:grpSpPr>
          <a:xfrm>
            <a:off x="838200" y="3787080"/>
            <a:ext cx="3571336" cy="2809220"/>
            <a:chOff x="838200" y="3787080"/>
            <a:chExt cx="3571336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799285-2A2E-4A51-BE32-0707C2BBF86A}"/>
                </a:ext>
              </a:extLst>
            </p:cNvPr>
            <p:cNvGrpSpPr/>
            <p:nvPr/>
          </p:nvGrpSpPr>
          <p:grpSpPr>
            <a:xfrm>
              <a:off x="838200" y="3787080"/>
              <a:ext cx="2528821" cy="1437620"/>
              <a:chOff x="838200" y="3787080"/>
              <a:chExt cx="2528821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B3B2F4-79F6-4BC0-BE47-24D56AB30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98756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1E43EB-F7DE-4AF9-BB0A-5186AB84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71336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4C8CB0-FF14-48E0-910B-1AABDEBFE5D0}"/>
              </a:ext>
            </a:extLst>
          </p:cNvPr>
          <p:cNvGrpSpPr/>
          <p:nvPr/>
        </p:nvGrpSpPr>
        <p:grpSpPr>
          <a:xfrm>
            <a:off x="4678892" y="3787080"/>
            <a:ext cx="3605842" cy="2809220"/>
            <a:chOff x="4678892" y="3787080"/>
            <a:chExt cx="3605842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7D5D11-D9F5-4D00-A6C8-D64CECE4A439}"/>
                </a:ext>
              </a:extLst>
            </p:cNvPr>
            <p:cNvGrpSpPr/>
            <p:nvPr/>
          </p:nvGrpSpPr>
          <p:grpSpPr>
            <a:xfrm>
              <a:off x="4678892" y="3787080"/>
              <a:ext cx="2333002" cy="1437620"/>
              <a:chOff x="4678892" y="3787080"/>
              <a:chExt cx="2333002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F8ACBB-3C1D-476B-B117-ED46F558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333002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CF5B20-FCA2-405E-B6EC-B11FE0A0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0584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9CA70-11BD-45EB-9B2B-527A893A14B7}"/>
              </a:ext>
            </a:extLst>
          </p:cNvPr>
          <p:cNvGrpSpPr/>
          <p:nvPr/>
        </p:nvGrpSpPr>
        <p:grpSpPr>
          <a:xfrm>
            <a:off x="8405329" y="3787080"/>
            <a:ext cx="3666392" cy="2813442"/>
            <a:chOff x="8405329" y="3787080"/>
            <a:chExt cx="3666392" cy="28134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E721C-0C28-4A07-BC7D-C6C83B3A0071}"/>
                </a:ext>
              </a:extLst>
            </p:cNvPr>
            <p:cNvGrpSpPr/>
            <p:nvPr/>
          </p:nvGrpSpPr>
          <p:grpSpPr>
            <a:xfrm>
              <a:off x="8405329" y="3787080"/>
              <a:ext cx="2496312" cy="1437620"/>
              <a:chOff x="8405329" y="3787080"/>
              <a:chExt cx="249631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0.745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D25E43D-3197-4AE9-9E70-B89538A70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96312" cy="91440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5E0543-47A2-4965-A42A-782359C6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6639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171212"/>
              </p:ext>
            </p:extLst>
          </p:nvPr>
        </p:nvGraphicFramePr>
        <p:xfrm>
          <a:off x="868265" y="1491682"/>
          <a:ext cx="4048968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E9673-BE58-40B4-A39E-1DD358FDC5CD}"/>
              </a:ext>
            </a:extLst>
          </p:cNvPr>
          <p:cNvGrpSpPr/>
          <p:nvPr/>
        </p:nvGrpSpPr>
        <p:grpSpPr>
          <a:xfrm>
            <a:off x="838200" y="3787080"/>
            <a:ext cx="3597215" cy="2973369"/>
            <a:chOff x="838200" y="3787080"/>
            <a:chExt cx="3597215" cy="29733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4556AA-D75E-44CD-9666-0DAA8736E11C}"/>
                </a:ext>
              </a:extLst>
            </p:cNvPr>
            <p:cNvGrpSpPr/>
            <p:nvPr/>
          </p:nvGrpSpPr>
          <p:grpSpPr>
            <a:xfrm>
              <a:off x="838200" y="3787080"/>
              <a:ext cx="2495359" cy="1437620"/>
              <a:chOff x="838200" y="3787080"/>
              <a:chExt cx="249535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0.741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20DEB97-ECBD-43E7-B367-606648575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A5ECB3-99A1-4A21-83D0-19E21BC5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88849"/>
              <a:ext cx="3597215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A3A30-2437-4C9B-A663-7D9AB03946AD}"/>
              </a:ext>
            </a:extLst>
          </p:cNvPr>
          <p:cNvGrpSpPr/>
          <p:nvPr/>
        </p:nvGrpSpPr>
        <p:grpSpPr>
          <a:xfrm>
            <a:off x="4678892" y="3787080"/>
            <a:ext cx="3648808" cy="2813442"/>
            <a:chOff x="4678892" y="3787080"/>
            <a:chExt cx="3648808" cy="28134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E045D0-598C-4F58-9892-63DE6E2919C4}"/>
                </a:ext>
              </a:extLst>
            </p:cNvPr>
            <p:cNvGrpSpPr/>
            <p:nvPr/>
          </p:nvGrpSpPr>
          <p:grpSpPr>
            <a:xfrm>
              <a:off x="4678892" y="3787080"/>
              <a:ext cx="2505456" cy="1437620"/>
              <a:chOff x="4678892" y="3787080"/>
              <a:chExt cx="2505456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4CBC89B-3D8D-4EBE-864C-8C4DF6E8D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505456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B2C3BA-EB3B-4BA4-A900-0FBC9A5E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8922"/>
              <a:ext cx="3648808" cy="13716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C54B97-0A42-44A1-986B-9F82A8F06E70}"/>
              </a:ext>
            </a:extLst>
          </p:cNvPr>
          <p:cNvGrpSpPr/>
          <p:nvPr/>
        </p:nvGrpSpPr>
        <p:grpSpPr>
          <a:xfrm>
            <a:off x="8405329" y="3787080"/>
            <a:ext cx="3657600" cy="2813442"/>
            <a:chOff x="8405329" y="3787080"/>
            <a:chExt cx="3657600" cy="28134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4AE4AB-5A63-462C-90A7-FCDCA97747B8}"/>
                </a:ext>
              </a:extLst>
            </p:cNvPr>
            <p:cNvGrpSpPr/>
            <p:nvPr/>
          </p:nvGrpSpPr>
          <p:grpSpPr>
            <a:xfrm>
              <a:off x="8405329" y="3787080"/>
              <a:ext cx="2456329" cy="1423624"/>
              <a:chOff x="8405329" y="3787080"/>
              <a:chExt cx="2456329" cy="14236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0.745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DF6AA2C-E463-4E57-8AA0-AE1BA448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296304"/>
                <a:ext cx="2456329" cy="914400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AA57F2-38AC-4BD1-8455-BB6F15F2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57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65B4F3-1892-4E20-A2EE-B1651B46A856}"/>
              </a:ext>
            </a:extLst>
          </p:cNvPr>
          <p:cNvGrpSpPr/>
          <p:nvPr/>
        </p:nvGrpSpPr>
        <p:grpSpPr>
          <a:xfrm>
            <a:off x="695587" y="2033781"/>
            <a:ext cx="3102634" cy="2905795"/>
            <a:chOff x="695587" y="2033781"/>
            <a:chExt cx="3102634" cy="2905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695587" y="2033781"/>
              <a:ext cx="1518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E115D5-236A-4086-B5A0-74CE4C3F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7001"/>
              <a:ext cx="2724150" cy="10477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A175B4-9C04-4E3B-A896-0E8F4E40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856"/>
              <a:ext cx="3102634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F704FC-B59A-455A-9ACD-771130C64D3C}"/>
              </a:ext>
            </a:extLst>
          </p:cNvPr>
          <p:cNvGrpSpPr/>
          <p:nvPr/>
        </p:nvGrpSpPr>
        <p:grpSpPr>
          <a:xfrm>
            <a:off x="4536279" y="2033781"/>
            <a:ext cx="3078859" cy="2905795"/>
            <a:chOff x="4536279" y="2033781"/>
            <a:chExt cx="3078859" cy="29057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536279" y="203378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0.74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D24915-D671-4583-8940-94244E66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7001"/>
              <a:ext cx="2781229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8A08C2-3DA4-4A11-BB63-C28E6308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856"/>
              <a:ext cx="3078859" cy="118872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F41B79-D04F-4403-A85A-7525181A6EB3}"/>
              </a:ext>
            </a:extLst>
          </p:cNvPr>
          <p:cNvGrpSpPr/>
          <p:nvPr/>
        </p:nvGrpSpPr>
        <p:grpSpPr>
          <a:xfrm>
            <a:off x="8262716" y="2033781"/>
            <a:ext cx="3164872" cy="2905514"/>
            <a:chOff x="8262716" y="2033781"/>
            <a:chExt cx="3164872" cy="2905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262716" y="2033781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0.74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128927-5AE1-4A90-97BB-5AA2E19C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807563" cy="10515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823157-4FDF-41B7-B49F-598B7B9C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164872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traditional features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B457-F0B0-4E23-A2BF-42F7BE0F87BF}"/>
              </a:ext>
            </a:extLst>
          </p:cNvPr>
          <p:cNvGrpSpPr/>
          <p:nvPr/>
        </p:nvGrpSpPr>
        <p:grpSpPr>
          <a:xfrm>
            <a:off x="695587" y="2033781"/>
            <a:ext cx="3157301" cy="2905514"/>
            <a:chOff x="695587" y="2033781"/>
            <a:chExt cx="3157301" cy="2905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695587" y="2033781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0.735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F25762-471D-4834-B0A3-6DB1F889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3191"/>
              <a:ext cx="2866016" cy="10515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FC7CEB8-15E8-4904-8BCD-64BCFB29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575"/>
              <a:ext cx="3157301" cy="11887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DF90B1-2A05-4E0F-B5F6-76C9DD7A6307}"/>
              </a:ext>
            </a:extLst>
          </p:cNvPr>
          <p:cNvGrpSpPr/>
          <p:nvPr/>
        </p:nvGrpSpPr>
        <p:grpSpPr>
          <a:xfrm>
            <a:off x="4536279" y="2033781"/>
            <a:ext cx="3064092" cy="2905514"/>
            <a:chOff x="4536279" y="2033781"/>
            <a:chExt cx="3064092" cy="29055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AC3447-CAA5-48E2-BC2F-ABC404B88574}"/>
                </a:ext>
              </a:extLst>
            </p:cNvPr>
            <p:cNvSpPr/>
            <p:nvPr/>
          </p:nvSpPr>
          <p:spPr>
            <a:xfrm>
              <a:off x="4536279" y="203378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1A0971-1850-483E-B5B4-14858603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3191"/>
              <a:ext cx="2780567" cy="10515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B4375A-3E28-4FBD-9F36-1D270013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575"/>
              <a:ext cx="3064092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B80198-0E27-4E2B-BDB9-2F14EC553624}"/>
              </a:ext>
            </a:extLst>
          </p:cNvPr>
          <p:cNvGrpSpPr/>
          <p:nvPr/>
        </p:nvGrpSpPr>
        <p:grpSpPr>
          <a:xfrm>
            <a:off x="8262716" y="2033781"/>
            <a:ext cx="3067191" cy="2905514"/>
            <a:chOff x="8262716" y="2033781"/>
            <a:chExt cx="3067191" cy="2905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262716" y="2033781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B9BF3B-0D17-47D7-A3EF-F99F9A4F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692780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377265-BF84-43FA-AADE-B0E2BEC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067191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section we ensembled all the models used in the previous sections</a:t>
            </a:r>
          </a:p>
          <a:p>
            <a:r>
              <a:rPr lang="en-US" sz="2000" dirty="0"/>
              <a:t>Total number of Models is </a:t>
            </a:r>
            <a:r>
              <a:rPr lang="en-US" sz="2000" b="1" dirty="0"/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3 for the 12 feature set </a:t>
            </a:r>
          </a:p>
          <a:p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69D03-CE2C-4DE5-B1D8-27D7A94660B2}"/>
              </a:ext>
            </a:extLst>
          </p:cNvPr>
          <p:cNvGrpSpPr/>
          <p:nvPr/>
        </p:nvGrpSpPr>
        <p:grpSpPr>
          <a:xfrm>
            <a:off x="838200" y="3787080"/>
            <a:ext cx="3660512" cy="2809220"/>
            <a:chOff x="838200" y="3787080"/>
            <a:chExt cx="3660512" cy="2809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18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0.725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E87FDF-512A-4DD1-A3A8-F89A419D5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034" y="4296304"/>
              <a:ext cx="2380891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3C38D8-7FB5-43D9-9BC2-CD37DF1D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4C354-1A31-4112-AD38-A44DC5359C34}"/>
              </a:ext>
            </a:extLst>
          </p:cNvPr>
          <p:cNvGrpSpPr/>
          <p:nvPr/>
        </p:nvGrpSpPr>
        <p:grpSpPr>
          <a:xfrm>
            <a:off x="4678892" y="3787080"/>
            <a:ext cx="3672710" cy="2809220"/>
            <a:chOff x="4678892" y="3787080"/>
            <a:chExt cx="3672710" cy="2809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0.748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A5979C-4E98-404F-B085-F24840E86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8562" y="4296304"/>
              <a:ext cx="2590800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12496D-F647-4DB8-BFF9-D0FE2746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562" y="5224700"/>
              <a:ext cx="3643040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E28282-C23A-45B3-97DB-63FB6C9866BB}"/>
              </a:ext>
            </a:extLst>
          </p:cNvPr>
          <p:cNvGrpSpPr/>
          <p:nvPr/>
        </p:nvGrpSpPr>
        <p:grpSpPr>
          <a:xfrm>
            <a:off x="8405329" y="3787080"/>
            <a:ext cx="3611301" cy="2809220"/>
            <a:chOff x="8405329" y="3787080"/>
            <a:chExt cx="3611301" cy="28092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0.741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179905-7548-4685-A0AB-40646FD0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296304"/>
              <a:ext cx="2565918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019333-BBC1-4943-91FC-BDC712035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years data for predicting the third year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In this experiment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are used to predict the status of the person at the third year (t)</a:t>
                </a:r>
              </a:p>
              <a:p>
                <a:r>
                  <a:rPr lang="en-US" sz="2000" dirty="0"/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diabetes=436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prediabetes = 7,452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normal=16,314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Training and testing data size for each class is  7,402  and 50 respectively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5F366D1-6337-4AE0-A342-CDE4F4F5DA86}"/>
              </a:ext>
            </a:extLst>
          </p:cNvPr>
          <p:cNvGrpSpPr/>
          <p:nvPr/>
        </p:nvGrpSpPr>
        <p:grpSpPr>
          <a:xfrm>
            <a:off x="3523288" y="4359406"/>
            <a:ext cx="4630811" cy="2133469"/>
            <a:chOff x="3017010" y="3429000"/>
            <a:chExt cx="5103391" cy="26285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017010" y="3429000"/>
              <a:ext cx="3638551" cy="2628518"/>
              <a:chOff x="1639184" y="4229482"/>
              <a:chExt cx="3638551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179" y="4513277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6603511" y="4205500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6E68BE-D035-4ADC-9E45-80ABFA15D24F}"/>
                </a:ext>
              </a:extLst>
            </p:cNvPr>
            <p:cNvSpPr/>
            <p:nvPr/>
          </p:nvSpPr>
          <p:spPr>
            <a:xfrm>
              <a:off x="4639112" y="4857226"/>
              <a:ext cx="1848141" cy="98151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 experiment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018CF-62B3-40C3-AA22-004DCBC47674}"/>
              </a:ext>
            </a:extLst>
          </p:cNvPr>
          <p:cNvGrpSpPr/>
          <p:nvPr/>
        </p:nvGrpSpPr>
        <p:grpSpPr>
          <a:xfrm>
            <a:off x="838200" y="1801933"/>
            <a:ext cx="3637344" cy="3109912"/>
            <a:chOff x="838200" y="1801933"/>
            <a:chExt cx="3637344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838200" y="1801933"/>
              <a:ext cx="16530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RF</a:t>
              </a:r>
            </a:p>
            <a:p>
              <a:r>
                <a:rPr lang="en-US" dirty="0"/>
                <a:t>Accuracy = 0.78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3F06879-AA5B-43F9-92FB-A49855E1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48264"/>
              <a:ext cx="2386149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75DCFF-5BA6-4E8D-A668-C41C6E331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40245"/>
              <a:ext cx="3637344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7B4DF0-CA55-41F0-8F3F-5E1D46228AA9}"/>
              </a:ext>
            </a:extLst>
          </p:cNvPr>
          <p:cNvGrpSpPr/>
          <p:nvPr/>
        </p:nvGrpSpPr>
        <p:grpSpPr>
          <a:xfrm>
            <a:off x="4666377" y="1807708"/>
            <a:ext cx="3566160" cy="3104137"/>
            <a:chOff x="4666377" y="1807708"/>
            <a:chExt cx="3566160" cy="31041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666377" y="1807708"/>
              <a:ext cx="16530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Accuracy = 0.78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C51895-8C23-461E-A7F9-40C0497B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2448264"/>
              <a:ext cx="238951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14FA513-9A05-49E4-B904-AA8C8DBA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3540245"/>
              <a:ext cx="3566160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312A71-3D8B-4765-AB11-4FDD8CFAC447}"/>
              </a:ext>
            </a:extLst>
          </p:cNvPr>
          <p:cNvGrpSpPr/>
          <p:nvPr/>
        </p:nvGrpSpPr>
        <p:grpSpPr>
          <a:xfrm>
            <a:off x="8494554" y="1807708"/>
            <a:ext cx="3578087" cy="3104137"/>
            <a:chOff x="8494554" y="1807708"/>
            <a:chExt cx="3578087" cy="31041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499826" y="1807708"/>
              <a:ext cx="17059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SVM</a:t>
              </a:r>
            </a:p>
            <a:p>
              <a:r>
                <a:rPr lang="en-US" dirty="0"/>
                <a:t>Accuracy = 0.78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370897-1B31-4B54-B1BA-9D7877A1F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4554" y="2448264"/>
              <a:ext cx="2353733" cy="9144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D20285-B380-49E9-ADDB-B025724D0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554" y="3540245"/>
              <a:ext cx="3578087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 experiment with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experiment, clustering label added to the feature space using K-means clustering algorithm.</a:t>
            </a:r>
          </a:p>
          <a:p>
            <a:r>
              <a:rPr lang="en-US" sz="1800" dirty="0"/>
              <a:t>The K-means clustering algorithm used to cluster whole dataset into three groups and generate label for each data 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36A35-3EF9-418D-9AFF-8EEE1B065ADA}"/>
              </a:ext>
            </a:extLst>
          </p:cNvPr>
          <p:cNvGrpSpPr/>
          <p:nvPr/>
        </p:nvGrpSpPr>
        <p:grpSpPr>
          <a:xfrm>
            <a:off x="838200" y="2892502"/>
            <a:ext cx="3586606" cy="3109912"/>
            <a:chOff x="838200" y="1690688"/>
            <a:chExt cx="3586606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1690688"/>
              <a:ext cx="1823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RF</a:t>
              </a:r>
            </a:p>
            <a:p>
              <a:r>
                <a:rPr lang="en-US" dirty="0"/>
                <a:t>Accuracy =  0.767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75594F-D976-4A7D-9A82-5A2B9FC1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37019"/>
              <a:ext cx="2459115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49A22-0E37-4AC0-AFC4-5568BA82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429000"/>
              <a:ext cx="3586606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033AA7-3004-4570-8287-8B2CF4ABDFCA}"/>
              </a:ext>
            </a:extLst>
          </p:cNvPr>
          <p:cNvGrpSpPr/>
          <p:nvPr/>
        </p:nvGrpSpPr>
        <p:grpSpPr>
          <a:xfrm>
            <a:off x="4666377" y="2898277"/>
            <a:ext cx="3591878" cy="3104137"/>
            <a:chOff x="4891481" y="1696463"/>
            <a:chExt cx="3591878" cy="3104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891481" y="1696463"/>
              <a:ext cx="17059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Accuracy =  0.78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68F581-A012-45CD-BF09-BCD83245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1481" y="2337019"/>
              <a:ext cx="2432482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FFEC4E-2A84-446A-A67E-9419FE62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481" y="3429000"/>
              <a:ext cx="359187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DFE24-1FEA-4DA2-A522-08CDC37AF59E}"/>
              </a:ext>
            </a:extLst>
          </p:cNvPr>
          <p:cNvGrpSpPr/>
          <p:nvPr/>
        </p:nvGrpSpPr>
        <p:grpSpPr>
          <a:xfrm>
            <a:off x="8499826" y="2898277"/>
            <a:ext cx="3634303" cy="3104137"/>
            <a:chOff x="8499826" y="1807708"/>
            <a:chExt cx="3634303" cy="31041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1807708"/>
              <a:ext cx="1823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SVM</a:t>
              </a:r>
            </a:p>
            <a:p>
              <a:r>
                <a:rPr lang="en-US" dirty="0"/>
                <a:t>Accuracy =  0.793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4B961A-97E2-4205-868B-1FA16AF2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0355" y="2448264"/>
              <a:ext cx="2498756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FB606F-C99E-4046-B40E-9DB32B05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3540245"/>
              <a:ext cx="363430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diabetes= 524,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prediabetes = 8,529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normal= 17,796</a:t>
            </a:r>
          </a:p>
          <a:p>
            <a:r>
              <a:rPr lang="en-US" sz="1800" dirty="0"/>
              <a:t>Training and testing data size for each class is 8,479 and 50 respectively</a:t>
            </a:r>
          </a:p>
          <a:p>
            <a:pPr lvl="1"/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2FF09-3790-4052-A467-A273F4F4527B}"/>
              </a:ext>
            </a:extLst>
          </p:cNvPr>
          <p:cNvSpPr/>
          <p:nvPr/>
        </p:nvSpPr>
        <p:spPr>
          <a:xfrm>
            <a:off x="838200" y="3530066"/>
            <a:ext cx="1823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RF</a:t>
            </a:r>
          </a:p>
          <a:p>
            <a:r>
              <a:rPr lang="en-US" dirty="0"/>
              <a:t>Accuracy =  0.753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FC4140-3FC9-4997-9BB0-5A9FE582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6397"/>
            <a:ext cx="2471596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35D07E-FC3F-4E4E-AABE-F0E1774D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52" y="5274153"/>
            <a:ext cx="3616831" cy="1371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2768884-1A07-4ED5-A2AD-6AAD5198FB92}"/>
              </a:ext>
            </a:extLst>
          </p:cNvPr>
          <p:cNvGrpSpPr/>
          <p:nvPr/>
        </p:nvGrpSpPr>
        <p:grpSpPr>
          <a:xfrm>
            <a:off x="4546134" y="3530066"/>
            <a:ext cx="3648808" cy="3115687"/>
            <a:chOff x="4546134" y="3530066"/>
            <a:chExt cx="3648808" cy="31156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530066"/>
              <a:ext cx="1823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Accuracy =  0.753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D8B257-8CFD-43EF-B46A-ED991EDE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4" y="4176397"/>
              <a:ext cx="2485748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495529-B1FA-4517-BB93-16B91A0F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4" y="5274153"/>
              <a:ext cx="3648808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6AD4C-BE58-4276-8ADC-D144502D7755}"/>
              </a:ext>
            </a:extLst>
          </p:cNvPr>
          <p:cNvGrpSpPr/>
          <p:nvPr/>
        </p:nvGrpSpPr>
        <p:grpSpPr>
          <a:xfrm>
            <a:off x="8254068" y="3535841"/>
            <a:ext cx="3619982" cy="3109912"/>
            <a:chOff x="8254068" y="3535841"/>
            <a:chExt cx="3619982" cy="31099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535841"/>
              <a:ext cx="1823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SVM</a:t>
              </a:r>
            </a:p>
            <a:p>
              <a:r>
                <a:rPr lang="en-US" dirty="0"/>
                <a:t>Accuracy =  0.773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CAE23D-DA57-42A3-9799-96E1C8EA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4068" y="4176397"/>
              <a:ext cx="2441359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64FCE1-811C-43D9-9A4C-A24784EE9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274153"/>
              <a:ext cx="361998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68E-CBFC-49E2-9F89-AFCA4EB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B761-B59A-484B-A752-8F266B69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Experimental results of different feature set combination using </a:t>
            </a:r>
            <a:r>
              <a:rPr lang="en-US" dirty="0" err="1"/>
              <a:t>XGBoost</a:t>
            </a:r>
            <a:r>
              <a:rPr lang="en-US" dirty="0"/>
              <a:t> algorithm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5 features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6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7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8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9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10 features</a:t>
            </a:r>
          </a:p>
        </p:txBody>
      </p:sp>
    </p:spTree>
    <p:extLst>
      <p:ext uri="{BB962C8B-B14F-4D97-AF65-F5344CB8AC3E}">
        <p14:creationId xmlns:p14="http://schemas.microsoft.com/office/powerpoint/2010/main" val="2445231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 traditional features experiment with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experiment, clustering label added to the feature space using K-means clustering algorithm.</a:t>
            </a:r>
          </a:p>
          <a:p>
            <a:r>
              <a:rPr lang="en-US" sz="1800" dirty="0"/>
              <a:t>The K-means clustering algorithm used to cluster whole dataset into three groups and generate label for each data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7E021-AE68-417A-A955-F3C3032EB50D}"/>
              </a:ext>
            </a:extLst>
          </p:cNvPr>
          <p:cNvGrpSpPr/>
          <p:nvPr/>
        </p:nvGrpSpPr>
        <p:grpSpPr>
          <a:xfrm>
            <a:off x="838200" y="2892502"/>
            <a:ext cx="3549015" cy="3109912"/>
            <a:chOff x="838200" y="2892502"/>
            <a:chExt cx="3549015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1823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RF</a:t>
              </a:r>
            </a:p>
            <a:p>
              <a:r>
                <a:rPr lang="en-US" dirty="0"/>
                <a:t>Accuracy =  0.753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6D89E0-7F58-4163-B427-D0E65B74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38833"/>
              <a:ext cx="252374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FC11D6-C7D8-4A3E-AA2B-EF53AF99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630814"/>
              <a:ext cx="3549015" cy="13716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520399-DCAD-49B9-AACD-CE053FC901EA}"/>
              </a:ext>
            </a:extLst>
          </p:cNvPr>
          <p:cNvGrpSpPr/>
          <p:nvPr/>
        </p:nvGrpSpPr>
        <p:grpSpPr>
          <a:xfrm>
            <a:off x="4666377" y="2898277"/>
            <a:ext cx="3579962" cy="3104137"/>
            <a:chOff x="4666377" y="2898277"/>
            <a:chExt cx="3579962" cy="3104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1823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Accuracy =  0.746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268406-F27E-457E-914D-C5CA97F8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044" y="3538833"/>
              <a:ext cx="2501153" cy="914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35E5EB-65BE-4A72-9A3D-FEDB1B98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630814"/>
              <a:ext cx="357996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1403E6-00E1-499F-BEC7-C5CC84B4C8DC}"/>
              </a:ext>
            </a:extLst>
          </p:cNvPr>
          <p:cNvGrpSpPr/>
          <p:nvPr/>
        </p:nvGrpSpPr>
        <p:grpSpPr>
          <a:xfrm>
            <a:off x="8494554" y="2898277"/>
            <a:ext cx="3593939" cy="3104137"/>
            <a:chOff x="8494554" y="2898277"/>
            <a:chExt cx="3593939" cy="31041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1823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SVM</a:t>
              </a:r>
            </a:p>
            <a:p>
              <a:r>
                <a:rPr lang="en-US" dirty="0"/>
                <a:t>Accuracy =  0.766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5007C46-98C6-430A-ACC3-6329BD042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4554" y="3538833"/>
              <a:ext cx="2412274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E9D19E-1B8C-4627-AC1D-2C14A545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554" y="4630814"/>
              <a:ext cx="359393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2A80-35FF-42EF-A4B0-8016E98A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Number of Features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E5F181-BC5A-49A3-B867-9B1EED314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3112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30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792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74240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Smoking,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Physical Activity, Family History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Family History,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Uric Acid,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Uric Acid,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924 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(12,6)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87940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Physical Activity, Family History, Sex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Family History, Sex, Age 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Family History,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792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7249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Uric acid, Smoking,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GTP gamma, Uric acid,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BMI, GTP gamma,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BMI, Uric acid,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Smoking, Physical Activity,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Family History,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Smoking, Drinking, Physical Activity, Family History, Sex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Triglyceride, BMI, Physical Activity,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Triglyceride, Smoking, Physical Activity,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BMI, Physical Activity, Family History,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495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(12,8)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2879"/>
              </p:ext>
            </p:extLst>
          </p:nvPr>
        </p:nvGraphicFramePr>
        <p:xfrm>
          <a:off x="3346804" y="2758694"/>
          <a:ext cx="5498391" cy="392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220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(12,9)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87035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Drinking, Physical activity,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Uric acid, smoking,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0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2526</Words>
  <Application>Microsoft Office PowerPoint</Application>
  <PresentationFormat>Widescreen</PresentationFormat>
  <Paragraphs>461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Summary of the experiments</vt:lpstr>
      <vt:lpstr>Content</vt:lpstr>
      <vt:lpstr>Content</vt:lpstr>
      <vt:lpstr>Accuracy vs Number of Features </vt:lpstr>
      <vt:lpstr>5 Features Combination</vt:lpstr>
      <vt:lpstr>6 Features Combination</vt:lpstr>
      <vt:lpstr>7 Features Combination</vt:lpstr>
      <vt:lpstr>8 Features Combination</vt:lpstr>
      <vt:lpstr>9 Features Combination</vt:lpstr>
      <vt:lpstr>10 Features Combination</vt:lpstr>
      <vt:lpstr>5 Features (Traditional features)</vt:lpstr>
      <vt:lpstr>5 Features (Traditional features) with clustering</vt:lpstr>
      <vt:lpstr>12 Features</vt:lpstr>
      <vt:lpstr>12 Features with clustering</vt:lpstr>
      <vt:lpstr>Ensemble Approach</vt:lpstr>
      <vt:lpstr>Ensemble Approach</vt:lpstr>
      <vt:lpstr>5 Features Combination</vt:lpstr>
      <vt:lpstr>6 Features Combination</vt:lpstr>
      <vt:lpstr>7 Features Combination</vt:lpstr>
      <vt:lpstr>8 Features Combination</vt:lpstr>
      <vt:lpstr>9 Features Combination</vt:lpstr>
      <vt:lpstr>10 Features Combination</vt:lpstr>
      <vt:lpstr>12 Features </vt:lpstr>
      <vt:lpstr>5 traditional features </vt:lpstr>
      <vt:lpstr>Ensemble of all the models </vt:lpstr>
      <vt:lpstr>Two years data for predicting the third year status</vt:lpstr>
      <vt:lpstr>12 Features experiment</vt:lpstr>
      <vt:lpstr>12 Features experiment with clustering</vt:lpstr>
      <vt:lpstr>Two years data for predicting the third year status</vt:lpstr>
      <vt:lpstr>5 traditional features experiment with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148</cp:revision>
  <dcterms:created xsi:type="dcterms:W3CDTF">2020-02-14T12:58:48Z</dcterms:created>
  <dcterms:modified xsi:type="dcterms:W3CDTF">2020-02-21T13:51:57Z</dcterms:modified>
</cp:coreProperties>
</file>