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90" r:id="rId4"/>
    <p:sldId id="257" r:id="rId5"/>
    <p:sldId id="259" r:id="rId6"/>
    <p:sldId id="265" r:id="rId7"/>
    <p:sldId id="266" r:id="rId8"/>
    <p:sldId id="262" r:id="rId9"/>
    <p:sldId id="263" r:id="rId10"/>
    <p:sldId id="264" r:id="rId11"/>
    <p:sldId id="291" r:id="rId12"/>
    <p:sldId id="269" r:id="rId13"/>
    <p:sldId id="292" r:id="rId14"/>
    <p:sldId id="270" r:id="rId15"/>
    <p:sldId id="287" r:id="rId16"/>
    <p:sldId id="260" r:id="rId17"/>
    <p:sldId id="281" r:id="rId18"/>
    <p:sldId id="271" r:id="rId19"/>
    <p:sldId id="272" r:id="rId20"/>
    <p:sldId id="273" r:id="rId21"/>
    <p:sldId id="275" r:id="rId22"/>
    <p:sldId id="276" r:id="rId23"/>
    <p:sldId id="277" r:id="rId24"/>
    <p:sldId id="274" r:id="rId25"/>
    <p:sldId id="278" r:id="rId26"/>
    <p:sldId id="279" r:id="rId27"/>
    <p:sldId id="280" r:id="rId28"/>
    <p:sldId id="283" r:id="rId29"/>
    <p:sldId id="284" r:id="rId30"/>
    <p:sldId id="282" r:id="rId31"/>
    <p:sldId id="285" r:id="rId32"/>
    <p:sldId id="2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ock" initials="H" lastIdx="1" clrIdx="0">
    <p:extLst>
      <p:ext uri="{19B8F6BF-5375-455C-9EA6-DF929625EA0E}">
        <p15:presenceInfo xmlns:p15="http://schemas.microsoft.com/office/powerpoint/2012/main" userId="Heno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Place\github%20projects\Health-Data-Analysis-Diabetics\Diabetes\Traditional%20vs%2011%20features%20for%20prof%20_V3\Book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392407470805297E-2"/>
          <c:y val="0.16886523039435136"/>
          <c:w val="0.87259233900110311"/>
          <c:h val="0.73415326504169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Sheet1!$G$6</c:f>
              <c:strCache>
                <c:ptCount val="1"/>
                <c:pt idx="0">
                  <c:v>1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Sheet1!$H$6:$M$6</c:f>
              <c:numCache>
                <c:formatCode>General</c:formatCode>
                <c:ptCount val="6"/>
                <c:pt idx="0">
                  <c:v>0.753</c:v>
                </c:pt>
                <c:pt idx="1">
                  <c:v>0.753</c:v>
                </c:pt>
                <c:pt idx="2">
                  <c:v>0.75</c:v>
                </c:pt>
                <c:pt idx="3">
                  <c:v>0.753</c:v>
                </c:pt>
                <c:pt idx="4">
                  <c:v>0.75</c:v>
                </c:pt>
                <c:pt idx="5">
                  <c:v>0.745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02-4728-A10C-68C109E63409}"/>
            </c:ext>
          </c:extLst>
        </c:ser>
        <c:ser>
          <c:idx val="1"/>
          <c:order val="1"/>
          <c:tx>
            <c:strRef>
              <c:f>Sheet1!$G$7</c:f>
              <c:strCache>
                <c:ptCount val="1"/>
                <c:pt idx="0">
                  <c:v>2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Sheet1!$H$7:$M$7</c:f>
              <c:numCache>
                <c:formatCode>General</c:formatCode>
                <c:ptCount val="6"/>
                <c:pt idx="0">
                  <c:v>0.746</c:v>
                </c:pt>
                <c:pt idx="1">
                  <c:v>0.751</c:v>
                </c:pt>
                <c:pt idx="2">
                  <c:v>0.75</c:v>
                </c:pt>
                <c:pt idx="3">
                  <c:v>0.75</c:v>
                </c:pt>
                <c:pt idx="4">
                  <c:v>0.748</c:v>
                </c:pt>
                <c:pt idx="5">
                  <c:v>0.745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02-4728-A10C-68C109E63409}"/>
            </c:ext>
          </c:extLst>
        </c:ser>
        <c:ser>
          <c:idx val="2"/>
          <c:order val="2"/>
          <c:tx>
            <c:strRef>
              <c:f>Sheet1!$G$8</c:f>
              <c:strCache>
                <c:ptCount val="1"/>
                <c:pt idx="0">
                  <c:v>3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Sheet1!$H$8:$M$8</c:f>
              <c:numCache>
                <c:formatCode>General</c:formatCode>
                <c:ptCount val="6"/>
                <c:pt idx="0">
                  <c:v>0.746</c:v>
                </c:pt>
                <c:pt idx="1">
                  <c:v>0.751</c:v>
                </c:pt>
                <c:pt idx="2">
                  <c:v>0.75</c:v>
                </c:pt>
                <c:pt idx="3">
                  <c:v>0.748</c:v>
                </c:pt>
                <c:pt idx="4">
                  <c:v>0.746</c:v>
                </c:pt>
                <c:pt idx="5">
                  <c:v>0.74299999999999999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02-4728-A10C-68C109E63409}"/>
            </c:ext>
          </c:extLst>
        </c:ser>
        <c:ser>
          <c:idx val="3"/>
          <c:order val="3"/>
          <c:tx>
            <c:strRef>
              <c:f>Sheet1!$G$9</c:f>
              <c:strCache>
                <c:ptCount val="1"/>
                <c:pt idx="0">
                  <c:v>4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Sheet1!$H$9:$M$9</c:f>
              <c:numCache>
                <c:formatCode>General</c:formatCode>
                <c:ptCount val="6"/>
                <c:pt idx="0">
                  <c:v>0.745</c:v>
                </c:pt>
                <c:pt idx="1">
                  <c:v>0.75</c:v>
                </c:pt>
                <c:pt idx="2">
                  <c:v>0.75</c:v>
                </c:pt>
                <c:pt idx="3">
                  <c:v>0.748</c:v>
                </c:pt>
                <c:pt idx="4">
                  <c:v>0.746</c:v>
                </c:pt>
                <c:pt idx="5">
                  <c:v>0.74299999999999999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02-4728-A10C-68C109E63409}"/>
            </c:ext>
          </c:extLst>
        </c:ser>
        <c:ser>
          <c:idx val="4"/>
          <c:order val="4"/>
          <c:tx>
            <c:strRef>
              <c:f>Sheet1!$G$10</c:f>
              <c:strCache>
                <c:ptCount val="1"/>
                <c:pt idx="0">
                  <c:v>5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Sheet1!$H$10:$M$10</c:f>
              <c:numCache>
                <c:formatCode>General</c:formatCode>
                <c:ptCount val="6"/>
                <c:pt idx="0">
                  <c:v>0.745</c:v>
                </c:pt>
                <c:pt idx="1">
                  <c:v>0.75</c:v>
                </c:pt>
                <c:pt idx="2">
                  <c:v>0.748</c:v>
                </c:pt>
                <c:pt idx="3">
                  <c:v>0.748</c:v>
                </c:pt>
                <c:pt idx="4">
                  <c:v>0.745</c:v>
                </c:pt>
                <c:pt idx="5">
                  <c:v>0.74299999999999999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02-4728-A10C-68C109E63409}"/>
            </c:ext>
          </c:extLst>
        </c:ser>
        <c:ser>
          <c:idx val="5"/>
          <c:order val="5"/>
          <c:tx>
            <c:strRef>
              <c:f>Sheet1!$G$11</c:f>
              <c:strCache>
                <c:ptCount val="1"/>
                <c:pt idx="0">
                  <c:v>6</c:v>
                </c:pt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Sheet1!$H$11:$M$11</c:f>
              <c:numCache>
                <c:formatCode>General</c:formatCode>
                <c:ptCount val="6"/>
                <c:pt idx="0">
                  <c:v>0.745</c:v>
                </c:pt>
                <c:pt idx="1">
                  <c:v>0.75</c:v>
                </c:pt>
                <c:pt idx="2">
                  <c:v>0.748</c:v>
                </c:pt>
                <c:pt idx="3">
                  <c:v>0.748</c:v>
                </c:pt>
                <c:pt idx="4">
                  <c:v>0.745</c:v>
                </c:pt>
                <c:pt idx="5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502-4728-A10C-68C109E63409}"/>
            </c:ext>
          </c:extLst>
        </c:ser>
        <c:ser>
          <c:idx val="6"/>
          <c:order val="6"/>
          <c:tx>
            <c:strRef>
              <c:f>Sheet1!$G$12</c:f>
              <c:strCache>
                <c:ptCount val="1"/>
                <c:pt idx="0">
                  <c:v>7</c:v>
                </c:pt>
              </c:strCache>
            </c:strRef>
          </c:tx>
          <c:spPr>
            <a:pattFill prst="narHorz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lumMod val="60000"/>
                </a:schemeClr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Sheet1!$H$12:$M$12</c:f>
              <c:numCache>
                <c:formatCode>General</c:formatCode>
                <c:ptCount val="6"/>
                <c:pt idx="0">
                  <c:v>0.74299999999999999</c:v>
                </c:pt>
                <c:pt idx="1">
                  <c:v>0.748</c:v>
                </c:pt>
                <c:pt idx="2">
                  <c:v>0.748</c:v>
                </c:pt>
                <c:pt idx="3">
                  <c:v>0.748</c:v>
                </c:pt>
                <c:pt idx="4">
                  <c:v>0.745</c:v>
                </c:pt>
                <c:pt idx="5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502-4728-A10C-68C109E63409}"/>
            </c:ext>
          </c:extLst>
        </c:ser>
        <c:ser>
          <c:idx val="7"/>
          <c:order val="7"/>
          <c:tx>
            <c:strRef>
              <c:f>Sheet1!$G$13</c:f>
              <c:strCache>
                <c:ptCount val="1"/>
                <c:pt idx="0">
                  <c:v>8</c:v>
                </c:pt>
              </c:strCache>
            </c:strRef>
          </c:tx>
          <c:spPr>
            <a:pattFill prst="narHorz">
              <a:fgClr>
                <a:schemeClr val="accent2">
                  <a:lumMod val="60000"/>
                </a:schemeClr>
              </a:fgClr>
              <a:bgClr>
                <a:schemeClr val="accent2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>
                  <a:lumMod val="60000"/>
                </a:schemeClr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Sheet1!$H$13:$M$13</c:f>
              <c:numCache>
                <c:formatCode>General</c:formatCode>
                <c:ptCount val="6"/>
                <c:pt idx="0">
                  <c:v>0.74299999999999999</c:v>
                </c:pt>
                <c:pt idx="1">
                  <c:v>0.748</c:v>
                </c:pt>
                <c:pt idx="2">
                  <c:v>0.748</c:v>
                </c:pt>
                <c:pt idx="3">
                  <c:v>0.746</c:v>
                </c:pt>
                <c:pt idx="4">
                  <c:v>0.745</c:v>
                </c:pt>
                <c:pt idx="5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502-4728-A10C-68C109E63409}"/>
            </c:ext>
          </c:extLst>
        </c:ser>
        <c:ser>
          <c:idx val="8"/>
          <c:order val="8"/>
          <c:tx>
            <c:strRef>
              <c:f>Sheet1!$G$14</c:f>
              <c:strCache>
                <c:ptCount val="1"/>
                <c:pt idx="0">
                  <c:v>9</c:v>
                </c:pt>
              </c:strCache>
            </c:strRef>
          </c:tx>
          <c:spPr>
            <a:pattFill prst="narHorz">
              <a:fgClr>
                <a:schemeClr val="accent3">
                  <a:lumMod val="60000"/>
                </a:schemeClr>
              </a:fgClr>
              <a:bgClr>
                <a:schemeClr val="accent3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>
                  <a:lumMod val="60000"/>
                </a:schemeClr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Sheet1!$H$14:$M$14</c:f>
              <c:numCache>
                <c:formatCode>General</c:formatCode>
                <c:ptCount val="6"/>
                <c:pt idx="0">
                  <c:v>0.74299999999999999</c:v>
                </c:pt>
                <c:pt idx="1">
                  <c:v>0.748</c:v>
                </c:pt>
                <c:pt idx="2">
                  <c:v>0.748</c:v>
                </c:pt>
                <c:pt idx="3">
                  <c:v>0.746</c:v>
                </c:pt>
                <c:pt idx="4">
                  <c:v>0.745</c:v>
                </c:pt>
                <c:pt idx="5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02-4728-A10C-68C109E63409}"/>
            </c:ext>
          </c:extLst>
        </c:ser>
        <c:ser>
          <c:idx val="9"/>
          <c:order val="9"/>
          <c:tx>
            <c:strRef>
              <c:f>Sheet1!$G$15</c:f>
              <c:strCache>
                <c:ptCount val="1"/>
                <c:pt idx="0">
                  <c:v>10</c:v>
                </c:pt>
              </c:strCache>
            </c:strRef>
          </c:tx>
          <c:spPr>
            <a:pattFill prst="narHorz">
              <a:fgClr>
                <a:schemeClr val="accent4">
                  <a:lumMod val="60000"/>
                </a:schemeClr>
              </a:fgClr>
              <a:bgClr>
                <a:schemeClr val="accent4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>
                  <a:lumMod val="60000"/>
                </a:schemeClr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Sheet1!$H$15:$M$15</c:f>
              <c:numCache>
                <c:formatCode>General</c:formatCode>
                <c:ptCount val="6"/>
                <c:pt idx="0">
                  <c:v>0.74099999999999999</c:v>
                </c:pt>
                <c:pt idx="1">
                  <c:v>0.748</c:v>
                </c:pt>
                <c:pt idx="2">
                  <c:v>0.746</c:v>
                </c:pt>
                <c:pt idx="3">
                  <c:v>0.746</c:v>
                </c:pt>
                <c:pt idx="4">
                  <c:v>0.745</c:v>
                </c:pt>
                <c:pt idx="5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502-4728-A10C-68C109E634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634540496"/>
        <c:axId val="634541152"/>
      </c:barChart>
      <c:lineChart>
        <c:grouping val="standard"/>
        <c:varyColors val="0"/>
        <c:ser>
          <c:idx val="10"/>
          <c:order val="10"/>
          <c:tx>
            <c:strRef>
              <c:f>Sheet1!$G$16</c:f>
              <c:strCache>
                <c:ptCount val="1"/>
                <c:pt idx="0">
                  <c:v>avg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Sheet1!$H$16:$M$16</c:f>
              <c:numCache>
                <c:formatCode>General</c:formatCode>
                <c:ptCount val="6"/>
                <c:pt idx="0">
                  <c:v>0.74500000000000011</c:v>
                </c:pt>
                <c:pt idx="1">
                  <c:v>0.74970000000000003</c:v>
                </c:pt>
                <c:pt idx="2">
                  <c:v>0.74860000000000004</c:v>
                </c:pt>
                <c:pt idx="3">
                  <c:v>0.74810000000000021</c:v>
                </c:pt>
                <c:pt idx="4">
                  <c:v>0.746</c:v>
                </c:pt>
                <c:pt idx="5">
                  <c:v>0.74229999999999996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0502-4728-A10C-68C109E634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4540496"/>
        <c:axId val="634541152"/>
      </c:lineChart>
      <c:catAx>
        <c:axId val="634540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features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541152"/>
        <c:crosses val="autoZero"/>
        <c:auto val="1"/>
        <c:lblAlgn val="ctr"/>
        <c:lblOffset val="100"/>
        <c:noMultiLvlLbl val="0"/>
      </c:catAx>
      <c:valAx>
        <c:axId val="63454115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</a:t>
                </a:r>
              </a:p>
            </c:rich>
          </c:tx>
          <c:layout>
            <c:manualLayout>
              <c:xMode val="edge"/>
              <c:yMode val="edge"/>
              <c:x val="0"/>
              <c:y val="0.460417676002641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54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3867739358667124"/>
          <c:y val="3.8942481647972232E-2"/>
          <c:w val="6.0114876944729737E-2"/>
          <c:h val="0.954426053235701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Sheet2!$C$6</c:f>
              <c:strCache>
                <c:ptCount val="1"/>
                <c:pt idx="0">
                  <c:v>Stacking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Sheet2!$D$5:$K$5</c:f>
              <c:strCach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12</c:v>
                </c:pt>
                <c:pt idx="7">
                  <c:v>5-traditional</c:v>
                </c:pt>
              </c:strCache>
            </c:strRef>
          </c:cat>
          <c:val>
            <c:numRef>
              <c:f>Sheet2!$D$6:$K$6</c:f>
              <c:numCache>
                <c:formatCode>General</c:formatCode>
                <c:ptCount val="8"/>
                <c:pt idx="0">
                  <c:v>0.745</c:v>
                </c:pt>
                <c:pt idx="1">
                  <c:v>0.73599999999999999</c:v>
                </c:pt>
                <c:pt idx="2">
                  <c:v>0.74333333333333296</c:v>
                </c:pt>
                <c:pt idx="3">
                  <c:v>0.74333333333333296</c:v>
                </c:pt>
                <c:pt idx="4">
                  <c:v>0.74333333333333296</c:v>
                </c:pt>
                <c:pt idx="5">
                  <c:v>0.74166666666666603</c:v>
                </c:pt>
                <c:pt idx="6">
                  <c:v>0.73</c:v>
                </c:pt>
                <c:pt idx="7">
                  <c:v>0.73499999999999999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1C-4F1C-921D-FDEAB9B2C3CA}"/>
            </c:ext>
          </c:extLst>
        </c:ser>
        <c:ser>
          <c:idx val="1"/>
          <c:order val="1"/>
          <c:tx>
            <c:strRef>
              <c:f>Sheet2!$C$7</c:f>
              <c:strCache>
                <c:ptCount val="1"/>
                <c:pt idx="0">
                  <c:v>Hard voting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Sheet2!$D$5:$K$5</c:f>
              <c:strCach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12</c:v>
                </c:pt>
                <c:pt idx="7">
                  <c:v>5-traditional</c:v>
                </c:pt>
              </c:strCache>
            </c:strRef>
          </c:cat>
          <c:val>
            <c:numRef>
              <c:f>Sheet2!$D$7:$K$7</c:f>
              <c:numCache>
                <c:formatCode>General</c:formatCode>
                <c:ptCount val="8"/>
                <c:pt idx="0">
                  <c:v>0.75166666666666604</c:v>
                </c:pt>
                <c:pt idx="1">
                  <c:v>0.74833333333333296</c:v>
                </c:pt>
                <c:pt idx="2">
                  <c:v>0.75</c:v>
                </c:pt>
                <c:pt idx="3">
                  <c:v>0.745</c:v>
                </c:pt>
                <c:pt idx="4">
                  <c:v>0.745</c:v>
                </c:pt>
                <c:pt idx="5">
                  <c:v>0.745</c:v>
                </c:pt>
                <c:pt idx="6">
                  <c:v>0.74</c:v>
                </c:pt>
                <c:pt idx="7">
                  <c:v>0.72333333333333305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1C-4F1C-921D-FDEAB9B2C3CA}"/>
            </c:ext>
          </c:extLst>
        </c:ser>
        <c:ser>
          <c:idx val="2"/>
          <c:order val="2"/>
          <c:tx>
            <c:strRef>
              <c:f>Sheet2!$C$8</c:f>
              <c:strCache>
                <c:ptCount val="1"/>
                <c:pt idx="0">
                  <c:v>Soft voting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Sheet2!$D$5:$K$5</c:f>
              <c:strCach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12</c:v>
                </c:pt>
                <c:pt idx="7">
                  <c:v>5-traditional</c:v>
                </c:pt>
              </c:strCache>
            </c:strRef>
          </c:cat>
          <c:val>
            <c:numRef>
              <c:f>Sheet2!$D$8:$K$8</c:f>
              <c:numCache>
                <c:formatCode>General</c:formatCode>
                <c:ptCount val="8"/>
                <c:pt idx="0">
                  <c:v>0.75</c:v>
                </c:pt>
                <c:pt idx="1">
                  <c:v>0.74166666666666603</c:v>
                </c:pt>
                <c:pt idx="2">
                  <c:v>0.74666666666666603</c:v>
                </c:pt>
                <c:pt idx="3">
                  <c:v>0.74333333333333296</c:v>
                </c:pt>
                <c:pt idx="4">
                  <c:v>0.745</c:v>
                </c:pt>
                <c:pt idx="5">
                  <c:v>0.745</c:v>
                </c:pt>
                <c:pt idx="6">
                  <c:v>0.74</c:v>
                </c:pt>
                <c:pt idx="7">
                  <c:v>0.72333333333333305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1C-4F1C-921D-FDEAB9B2C3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558128632"/>
        <c:axId val="558126336"/>
      </c:barChart>
      <c:catAx>
        <c:axId val="558128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Feature set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126336"/>
        <c:crosses val="autoZero"/>
        <c:auto val="1"/>
        <c:lblAlgn val="ctr"/>
        <c:lblOffset val="100"/>
        <c:noMultiLvlLbl val="0"/>
      </c:catAx>
      <c:valAx>
        <c:axId val="558126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128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6487-70DE-4722-B41E-2BDAECB3D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C1681-E56B-4FA2-83F2-F6A32B634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E638C-ADCB-4FBC-BDA5-3F1A0366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715F9-0CFD-439B-A868-F0108FF9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D7C60-72A7-4818-98A2-7EE5E1C7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1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34EE-CD59-4977-B19A-EE36E874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85FE3-1DF6-4376-A83A-8791D94B7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59607-2815-458D-BAC1-4BA59608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17021-8D54-4271-B115-310ED252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CA321-71A8-46D6-AE5E-FFFE0C51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9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23438-1F12-4D8C-893F-CA0E7299E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6F9F3-5487-4F36-ADDB-B26AA66A9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CE866-2D10-4B33-9502-7585973F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B75A2-8B6D-4CB5-AD7C-E62C3D28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9D2C4-B7C9-4136-BC2A-A2FF955E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BCE9-6656-4E3B-8C58-066F7753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5531-5ACF-4E74-AC72-5CE16890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3B4-399E-48C2-8C72-C97EB7CD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277C3-865C-4CE6-B1A6-0708A4AE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8B386-31E2-49A4-8340-9AD216D9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74C9-F964-40B9-849A-4EFCD7D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F3784-F67F-4155-97A8-ED4EF8E2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5D085-A666-4BA3-A033-CBDFD894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BFB3F-716F-4678-93B4-35D3A701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C74B0-7C3E-450D-98E6-ECBE1959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4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79FE-7B6A-4D66-9667-AE3C987C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0EC3-6423-4F35-AFCB-45299601B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2FC6D-DEF9-4231-8814-1C8F76AD6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F7365-B3C3-4BE5-B450-20C636F0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3734A-499B-4183-A012-7FC9CF7D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9B5E8-4CD0-4B9F-897B-1437991C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2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E042-8FB5-462F-9D96-5497D4F0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7E8C3-0875-4CBE-BA69-23AF26C2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D561C-C05C-47CC-9DF5-6A0D89B16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9CE64-B509-4716-9F67-F8B4048F0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2610B-EED0-4674-A0D7-B02690B0E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7FAE5-9261-445C-BC30-7FD9A716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2ECF6-7A21-4754-BC2B-F8DD6343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8611B-2F20-4E05-85A2-CD7703EC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9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7881-B931-4814-BBBA-2D5A13D8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27458-C776-40CB-9CD7-6AE78610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19140-82FB-42D9-A3CF-A7C9A1B3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70037-BAF2-4D83-81F7-8696A249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3F3B7-EE5A-486D-B510-4F7D168D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21088-D2BC-4FFE-BE1C-7302A348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6CF17-22F4-479B-B5A0-C92934B1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4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929E-09B0-4E1E-969C-53F040AA7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774D-162D-40FA-8F74-CF7A33E5A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C13D2-11B5-4CA0-AFDA-B09B5A648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D33AF-7746-4EDF-9AB1-46A6B026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2BF7A-F2C6-40C4-A60F-70BE2FC3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CD2FA-BD60-48E5-A1BE-D7E86DC3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5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93E2-FD58-4864-B1F7-B6639CCE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D41DB-6AC5-4EC0-AA19-74D007102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082F6-2F10-4AA0-9A77-E7A84434A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29377-F89A-498B-8AF2-824BD32B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E0EDE-480B-4464-A00F-4CD31DCB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77B2F-CEAF-4521-8450-0002AD38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DA946-99A2-4F68-BD7C-A68F0D4C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B0B35-2096-4162-9013-D4D25289D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67309-8518-4477-AE50-98F523BB4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5FDF7-3BFC-4CCC-A629-B603D4E58B2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CCA9-1EC6-45C1-9479-8C2683282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18DAE-B709-45DB-A388-0344BD52E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4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CB9F-B638-40C0-97ED-61836B904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the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7786E-44D6-4111-BEE3-2DCBC6C3E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5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Experiment on a different combination of feature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Features Combination</a:t>
                </a:r>
              </a:p>
              <a:p>
                <a:pPr lvl="1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total of 66 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(12,10)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models are generated, trained and tested</a:t>
                </a:r>
              </a:p>
              <a:p>
                <a:pPr lvl="1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126935"/>
              </p:ext>
            </p:extLst>
          </p:nvPr>
        </p:nvGraphicFramePr>
        <p:xfrm>
          <a:off x="3346804" y="2758694"/>
          <a:ext cx="5498391" cy="3683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smoking, Drinking, Physical activity,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Drinking,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Physical activity,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Uric acid, smoking, Physical activity,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Uric acid, smoking, Physical activity,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Uric acid, smoking, Drinking,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Physical activity,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Drinking, Family history, Age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smoking, Drinking,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69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8899-5165-41E5-8227-496841E0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Comparison of ML flow with Clustering vs with out clustering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C6A5F-796F-4D38-A4AD-B0848EAF1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these experiments, the K-means clustering algorithm used to cluster the data points and generate labels for each datum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generated cluster label is used as a new feature and added to the feature set </a:t>
            </a:r>
          </a:p>
        </p:txBody>
      </p:sp>
      <p:pic>
        <p:nvPicPr>
          <p:cNvPr id="1026" name="Picture 2" descr="Image result for machine learning flow">
            <a:extLst>
              <a:ext uri="{FF2B5EF4-FFF2-40B4-BE49-F238E27FC236}">
                <a16:creationId xmlns:a16="http://schemas.microsoft.com/office/drawing/2014/main" id="{769DC675-C664-4548-AEED-DC09F0419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56" y="3271152"/>
            <a:ext cx="4141476" cy="348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5FBB15-6A49-4DFA-8EFC-532013731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470" y="3265874"/>
            <a:ext cx="4216553" cy="34838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F6E1B2-552A-41FD-B23D-6FE6168B8CC6}"/>
              </a:ext>
            </a:extLst>
          </p:cNvPr>
          <p:cNvSpPr txBox="1"/>
          <p:nvPr/>
        </p:nvSpPr>
        <p:spPr>
          <a:xfrm>
            <a:off x="1334278" y="2901820"/>
            <a:ext cx="117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ML 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5D7B4-D679-4785-A9C7-1CA2EFCDA6B0}"/>
              </a:ext>
            </a:extLst>
          </p:cNvPr>
          <p:cNvSpPr txBox="1"/>
          <p:nvPr/>
        </p:nvSpPr>
        <p:spPr>
          <a:xfrm>
            <a:off x="5887521" y="2901820"/>
            <a:ext cx="262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ML flow with clustering</a:t>
            </a:r>
          </a:p>
        </p:txBody>
      </p:sp>
    </p:spTree>
    <p:extLst>
      <p:ext uri="{BB962C8B-B14F-4D97-AF65-F5344CB8AC3E}">
        <p14:creationId xmlns:p14="http://schemas.microsoft.com/office/powerpoint/2010/main" val="265511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D145-AF0A-4A21-8DE7-43F4028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Comparison of ML flow with Clustering vs with out clustering approach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C7B1B2-482A-4FDD-9635-7031A07EDC2C}"/>
              </a:ext>
            </a:extLst>
          </p:cNvPr>
          <p:cNvGrpSpPr/>
          <p:nvPr/>
        </p:nvGrpSpPr>
        <p:grpSpPr>
          <a:xfrm>
            <a:off x="1013910" y="3605121"/>
            <a:ext cx="3401397" cy="3246923"/>
            <a:chOff x="838200" y="1823376"/>
            <a:chExt cx="3981450" cy="353226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CB4E30-4DA5-4E0A-8DD6-2CA0DA89F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597730"/>
              <a:ext cx="2657475" cy="10096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D33C7DE-3228-4C98-8109-2A1A90954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850691"/>
              <a:ext cx="3981450" cy="150495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FEE218-02E8-43F9-85AD-C750B5CB1A7E}"/>
                </a:ext>
              </a:extLst>
            </p:cNvPr>
            <p:cNvSpPr/>
            <p:nvPr/>
          </p:nvSpPr>
          <p:spPr>
            <a:xfrm>
              <a:off x="838200" y="1823376"/>
              <a:ext cx="1971869" cy="5692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0.735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E8E06B8-178E-45C9-8E9A-DBAB27CEB45C}"/>
              </a:ext>
            </a:extLst>
          </p:cNvPr>
          <p:cNvGrpSpPr/>
          <p:nvPr/>
        </p:nvGrpSpPr>
        <p:grpSpPr>
          <a:xfrm>
            <a:off x="4755510" y="3605121"/>
            <a:ext cx="3401397" cy="3246923"/>
            <a:chOff x="4819650" y="1823376"/>
            <a:chExt cx="3981450" cy="35322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1D741-66C1-42CF-BDE8-7E8B877205E1}"/>
                </a:ext>
              </a:extLst>
            </p:cNvPr>
            <p:cNvSpPr/>
            <p:nvPr/>
          </p:nvSpPr>
          <p:spPr>
            <a:xfrm>
              <a:off x="4819650" y="1823376"/>
              <a:ext cx="1771668" cy="8035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0.723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851C0F-6048-4E13-BD2D-74D67715E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9650" y="2588205"/>
              <a:ext cx="2638425" cy="101917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62C71E5-98BE-468F-A3F3-B7D2EEA66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19650" y="3841166"/>
              <a:ext cx="3981450" cy="1514475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551959-9D13-44F2-AD53-9647470579A7}"/>
              </a:ext>
            </a:extLst>
          </p:cNvPr>
          <p:cNvGrpSpPr/>
          <p:nvPr/>
        </p:nvGrpSpPr>
        <p:grpSpPr>
          <a:xfrm>
            <a:off x="8497110" y="3605121"/>
            <a:ext cx="3401397" cy="3246804"/>
            <a:chOff x="9117952" y="1823376"/>
            <a:chExt cx="3981450" cy="353213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D68E68-7FBB-41AF-BE80-8F0CC049139B}"/>
                </a:ext>
              </a:extLst>
            </p:cNvPr>
            <p:cNvSpPr/>
            <p:nvPr/>
          </p:nvSpPr>
          <p:spPr>
            <a:xfrm>
              <a:off x="9117952" y="1823376"/>
              <a:ext cx="1666592" cy="8035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0.73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0C6A5CA-5C4F-4D83-9F69-82119508A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17952" y="2597730"/>
              <a:ext cx="2686050" cy="100965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84B3CE3-2B91-44D8-8D06-742FA849E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17952" y="3831511"/>
              <a:ext cx="3981450" cy="152400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34BC349-1519-4B3E-9065-849D9B5A5773}"/>
              </a:ext>
            </a:extLst>
          </p:cNvPr>
          <p:cNvSpPr/>
          <p:nvPr/>
        </p:nvSpPr>
        <p:spPr>
          <a:xfrm>
            <a:off x="952500" y="1729678"/>
            <a:ext cx="3462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Features (Traditional features)</a:t>
            </a:r>
          </a:p>
        </p:txBody>
      </p:sp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AE4CE39F-03F9-42ED-BCCD-F43A6E105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118715"/>
              </p:ext>
            </p:extLst>
          </p:nvPr>
        </p:nvGraphicFramePr>
        <p:xfrm>
          <a:off x="4323743" y="2078720"/>
          <a:ext cx="38906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1368218454"/>
                    </a:ext>
                  </a:extLst>
                </a:gridCol>
                <a:gridCol w="1323404">
                  <a:extLst>
                    <a:ext uri="{9D8B030D-6E8A-4147-A177-3AD203B41FA5}">
                      <a16:colId xmlns:a16="http://schemas.microsoft.com/office/drawing/2014/main" val="3411469074"/>
                    </a:ext>
                  </a:extLst>
                </a:gridCol>
                <a:gridCol w="1230567">
                  <a:extLst>
                    <a:ext uri="{9D8B030D-6E8A-4147-A177-3AD203B41FA5}">
                      <a16:colId xmlns:a16="http://schemas.microsoft.com/office/drawing/2014/main" val="187915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2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18,508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8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18,508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18,508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996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D145-AF0A-4A21-8DE7-43F4028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Comparison of ML flow with Clustering vs with out clustering approach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4BC349-1519-4B3E-9065-849D9B5A5773}"/>
              </a:ext>
            </a:extLst>
          </p:cNvPr>
          <p:cNvSpPr/>
          <p:nvPr/>
        </p:nvSpPr>
        <p:spPr>
          <a:xfrm>
            <a:off x="952500" y="1729678"/>
            <a:ext cx="4898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Features (Traditional features) with clustering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E1AAD6-D1DB-4659-86DC-82BA58207F19}"/>
              </a:ext>
            </a:extLst>
          </p:cNvPr>
          <p:cNvGrpSpPr/>
          <p:nvPr/>
        </p:nvGrpSpPr>
        <p:grpSpPr>
          <a:xfrm>
            <a:off x="4654445" y="2531841"/>
            <a:ext cx="3602620" cy="3231270"/>
            <a:chOff x="4579800" y="1690688"/>
            <a:chExt cx="3602620" cy="323127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D761BA-D682-47F1-895D-CB2CCEA5E1CF}"/>
                </a:ext>
              </a:extLst>
            </p:cNvPr>
            <p:cNvSpPr/>
            <p:nvPr/>
          </p:nvSpPr>
          <p:spPr>
            <a:xfrm>
              <a:off x="4579800" y="1690688"/>
              <a:ext cx="151355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0.728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F91307C-87C4-4729-9882-1540EAA45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9800" y="2429352"/>
              <a:ext cx="2514514" cy="94183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805D06B-DAB9-49E2-AC64-C7C38B0CB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9800" y="3550358"/>
              <a:ext cx="3602620" cy="13716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5A8CD2-F913-4D9C-A376-76B60421D029}"/>
              </a:ext>
            </a:extLst>
          </p:cNvPr>
          <p:cNvGrpSpPr/>
          <p:nvPr/>
        </p:nvGrpSpPr>
        <p:grpSpPr>
          <a:xfrm>
            <a:off x="8396045" y="2531841"/>
            <a:ext cx="3634303" cy="3231270"/>
            <a:chOff x="8321400" y="1690688"/>
            <a:chExt cx="3634303" cy="323127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34EA953-AD78-40CE-92BE-A7AAFA3326FF}"/>
                </a:ext>
              </a:extLst>
            </p:cNvPr>
            <p:cNvSpPr/>
            <p:nvPr/>
          </p:nvSpPr>
          <p:spPr>
            <a:xfrm>
              <a:off x="8321400" y="1690688"/>
              <a:ext cx="151355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0.736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5BCA641-F81B-420C-AF9C-AA2EED4BC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21400" y="2429352"/>
              <a:ext cx="2530019" cy="94183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858DAC9-D648-4C9A-AFEC-8ECB6D8B3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21400" y="3550358"/>
              <a:ext cx="3634303" cy="1371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D8EFA5-B28B-484E-9EC3-A77E6FCBE5B1}"/>
              </a:ext>
            </a:extLst>
          </p:cNvPr>
          <p:cNvGrpSpPr/>
          <p:nvPr/>
        </p:nvGrpSpPr>
        <p:grpSpPr>
          <a:xfrm>
            <a:off x="763986" y="2530952"/>
            <a:ext cx="3611301" cy="3232159"/>
            <a:chOff x="838200" y="1690688"/>
            <a:chExt cx="3611301" cy="323215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53656F4-EE45-425D-9BD3-C69ED9793B6C}"/>
                </a:ext>
              </a:extLst>
            </p:cNvPr>
            <p:cNvSpPr/>
            <p:nvPr/>
          </p:nvSpPr>
          <p:spPr>
            <a:xfrm>
              <a:off x="838200" y="1690688"/>
              <a:ext cx="16845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0.728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E2F5EBA-15BE-4690-AEEE-2650ABA3E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200" y="2429352"/>
              <a:ext cx="2396626" cy="941832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1DF2325-AD97-4E9F-98B4-E02163067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8200" y="3551247"/>
              <a:ext cx="3611301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925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D145-AF0A-4A21-8DE7-43F4028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Comparison of ML flow with Clustering vs with out clustering approach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6C1011C-E4E2-4F5F-A1A9-10F885A2DF7F}"/>
              </a:ext>
            </a:extLst>
          </p:cNvPr>
          <p:cNvGrpSpPr/>
          <p:nvPr/>
        </p:nvGrpSpPr>
        <p:grpSpPr>
          <a:xfrm>
            <a:off x="838200" y="3731925"/>
            <a:ext cx="3328416" cy="3126075"/>
            <a:chOff x="838200" y="1690688"/>
            <a:chExt cx="3328416" cy="31260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FEE218-02E8-43F9-85AD-C750B5CB1A7E}"/>
                </a:ext>
              </a:extLst>
            </p:cNvPr>
            <p:cNvSpPr/>
            <p:nvPr/>
          </p:nvSpPr>
          <p:spPr>
            <a:xfrm>
              <a:off x="838200" y="1690688"/>
              <a:ext cx="16845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0.74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619467-A1C9-450A-AB65-0135B1407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283805"/>
              <a:ext cx="2628900" cy="100012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36853D2-7BF0-44E8-9337-C42DD9FD2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536603"/>
              <a:ext cx="3328416" cy="128016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627BDB9-7B4E-4358-81C8-CBD8D39B3186}"/>
              </a:ext>
            </a:extLst>
          </p:cNvPr>
          <p:cNvGrpSpPr/>
          <p:nvPr/>
        </p:nvGrpSpPr>
        <p:grpSpPr>
          <a:xfrm>
            <a:off x="4579800" y="3731925"/>
            <a:ext cx="3430172" cy="3126075"/>
            <a:chOff x="4579800" y="1690688"/>
            <a:chExt cx="3430172" cy="31260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1D741-66C1-42CF-BDE8-7E8B877205E1}"/>
                </a:ext>
              </a:extLst>
            </p:cNvPr>
            <p:cNvSpPr/>
            <p:nvPr/>
          </p:nvSpPr>
          <p:spPr>
            <a:xfrm>
              <a:off x="4579800" y="1690688"/>
              <a:ext cx="151355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0.735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5C7AB4-913B-4284-8349-034B3419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9800" y="2207159"/>
              <a:ext cx="2628900" cy="10763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93ADD3-AE5D-46FF-A4D6-1766B5E3B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9800" y="3536603"/>
              <a:ext cx="3430172" cy="128016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3DA473-C14D-4038-893E-1D76C9C8561D}"/>
              </a:ext>
            </a:extLst>
          </p:cNvPr>
          <p:cNvGrpSpPr/>
          <p:nvPr/>
        </p:nvGrpSpPr>
        <p:grpSpPr>
          <a:xfrm>
            <a:off x="8321400" y="3731925"/>
            <a:ext cx="3301876" cy="3126075"/>
            <a:chOff x="8321400" y="1690688"/>
            <a:chExt cx="3301876" cy="31260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D68E68-7FBB-41AF-BE80-8F0CC049139B}"/>
                </a:ext>
              </a:extLst>
            </p:cNvPr>
            <p:cNvSpPr/>
            <p:nvPr/>
          </p:nvSpPr>
          <p:spPr>
            <a:xfrm>
              <a:off x="8321400" y="1690688"/>
              <a:ext cx="1558440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 0.735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EEAE9F5-1A4C-4721-9D45-80CE8C13F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1400" y="2283359"/>
              <a:ext cx="2667000" cy="10001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C606B3-EDD5-461D-A175-6C2BB692C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1400" y="3536603"/>
              <a:ext cx="3301876" cy="1280160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86E2A37-958E-4EBA-BE77-202EA0F6B73D}"/>
              </a:ext>
            </a:extLst>
          </p:cNvPr>
          <p:cNvSpPr/>
          <p:nvPr/>
        </p:nvSpPr>
        <p:spPr>
          <a:xfrm>
            <a:off x="838200" y="1847460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</a:t>
            </a:r>
          </a:p>
        </p:txBody>
      </p: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556B10F5-1FDC-4784-AFF8-EABD0C133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936552"/>
              </p:ext>
            </p:extLst>
          </p:nvPr>
        </p:nvGraphicFramePr>
        <p:xfrm>
          <a:off x="4323743" y="2078720"/>
          <a:ext cx="38906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1368218454"/>
                    </a:ext>
                  </a:extLst>
                </a:gridCol>
                <a:gridCol w="1323404">
                  <a:extLst>
                    <a:ext uri="{9D8B030D-6E8A-4147-A177-3AD203B41FA5}">
                      <a16:colId xmlns:a16="http://schemas.microsoft.com/office/drawing/2014/main" val="3411469074"/>
                    </a:ext>
                  </a:extLst>
                </a:gridCol>
                <a:gridCol w="1230567">
                  <a:extLst>
                    <a:ext uri="{9D8B030D-6E8A-4147-A177-3AD203B41FA5}">
                      <a16:colId xmlns:a16="http://schemas.microsoft.com/office/drawing/2014/main" val="187915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2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17,131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8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17,131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17,131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583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D145-AF0A-4A21-8DE7-43F4028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Comparison of ML flow with Clustering vs with out clustering approach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78DC60-9756-47F3-97E9-0A15936390AE}"/>
              </a:ext>
            </a:extLst>
          </p:cNvPr>
          <p:cNvGrpSpPr/>
          <p:nvPr/>
        </p:nvGrpSpPr>
        <p:grpSpPr>
          <a:xfrm>
            <a:off x="838200" y="2399814"/>
            <a:ext cx="3505200" cy="3255429"/>
            <a:chOff x="838200" y="1690688"/>
            <a:chExt cx="3505200" cy="325542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FEE218-02E8-43F9-85AD-C750B5CB1A7E}"/>
                </a:ext>
              </a:extLst>
            </p:cNvPr>
            <p:cNvSpPr/>
            <p:nvPr/>
          </p:nvSpPr>
          <p:spPr>
            <a:xfrm>
              <a:off x="838200" y="1690688"/>
              <a:ext cx="16845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0.733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78A8492-13A4-4D07-A5A8-BAE3C8347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369084"/>
              <a:ext cx="2450237" cy="9144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9183BD2-4283-4CBD-A0A7-781CB2939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574517"/>
              <a:ext cx="3505200" cy="13716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CDBB0D1-9A83-4D43-A4A7-F650F2864363}"/>
              </a:ext>
            </a:extLst>
          </p:cNvPr>
          <p:cNvGrpSpPr/>
          <p:nvPr/>
        </p:nvGrpSpPr>
        <p:grpSpPr>
          <a:xfrm>
            <a:off x="4578391" y="2399814"/>
            <a:ext cx="3614468" cy="3255429"/>
            <a:chOff x="4578391" y="1690688"/>
            <a:chExt cx="3614468" cy="325542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1D741-66C1-42CF-BDE8-7E8B877205E1}"/>
                </a:ext>
              </a:extLst>
            </p:cNvPr>
            <p:cNvSpPr/>
            <p:nvPr/>
          </p:nvSpPr>
          <p:spPr>
            <a:xfrm>
              <a:off x="4579800" y="1690688"/>
              <a:ext cx="151355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0.736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52D3A37-0911-4816-B022-BD00C98D0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8391" y="2369084"/>
              <a:ext cx="2453054" cy="914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B8A5B08-78CF-4843-A84C-D7E92860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8391" y="3574517"/>
              <a:ext cx="3614468" cy="13716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6587396-6898-42B9-A039-07608AC57651}"/>
              </a:ext>
            </a:extLst>
          </p:cNvPr>
          <p:cNvGrpSpPr/>
          <p:nvPr/>
        </p:nvGrpSpPr>
        <p:grpSpPr>
          <a:xfrm>
            <a:off x="8321399" y="2399814"/>
            <a:ext cx="3640015" cy="3255429"/>
            <a:chOff x="8321399" y="1690688"/>
            <a:chExt cx="3640015" cy="325542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D68E68-7FBB-41AF-BE80-8F0CC049139B}"/>
                </a:ext>
              </a:extLst>
            </p:cNvPr>
            <p:cNvSpPr/>
            <p:nvPr/>
          </p:nvSpPr>
          <p:spPr>
            <a:xfrm>
              <a:off x="8321400" y="1690688"/>
              <a:ext cx="1558440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 0.736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8263CAA-CB37-41C4-837A-3090DF69B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1399" y="2369084"/>
              <a:ext cx="2569464" cy="9144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4AEF3CF-16FA-421C-8818-64DDB0975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1399" y="3574517"/>
              <a:ext cx="3640015" cy="137160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6254271-43A5-4172-9CDA-433C7AAFEF7F}"/>
              </a:ext>
            </a:extLst>
          </p:cNvPr>
          <p:cNvSpPr/>
          <p:nvPr/>
        </p:nvSpPr>
        <p:spPr>
          <a:xfrm>
            <a:off x="838200" y="1700300"/>
            <a:ext cx="3003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 with clustering</a:t>
            </a:r>
          </a:p>
        </p:txBody>
      </p:sp>
    </p:spTree>
    <p:extLst>
      <p:ext uri="{BB962C8B-B14F-4D97-AF65-F5344CB8AC3E}">
        <p14:creationId xmlns:p14="http://schemas.microsoft.com/office/powerpoint/2010/main" val="17074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D7DB-3341-4461-8871-D4E9C8AE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2C41E-3444-4C0E-AC3D-139CC7E8D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42518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sub section, top 5 more accurate models from each feature sets are selected and ensembled using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Stacking classifier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voting classifier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voting classifier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algorithms used in this experiment are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total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models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for each ensemble technique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190059-9CA3-491B-A6B4-4CB2216D0971}"/>
              </a:ext>
            </a:extLst>
          </p:cNvPr>
          <p:cNvGrpSpPr/>
          <p:nvPr/>
        </p:nvGrpSpPr>
        <p:grpSpPr>
          <a:xfrm>
            <a:off x="7900797" y="1149015"/>
            <a:ext cx="3697831" cy="2692022"/>
            <a:chOff x="7919458" y="1419603"/>
            <a:chExt cx="3697831" cy="2692022"/>
          </a:xfrm>
        </p:grpSpPr>
        <p:pic>
          <p:nvPicPr>
            <p:cNvPr id="2050" name="Picture 2" descr="Image result for stacking classifier">
              <a:extLst>
                <a:ext uri="{FF2B5EF4-FFF2-40B4-BE49-F238E27FC236}">
                  <a16:creationId xmlns:a16="http://schemas.microsoft.com/office/drawing/2014/main" id="{3D9811A9-CF50-46BA-80FA-5FD6DEEA2D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6048" y="1825625"/>
              <a:ext cx="3161241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68E110-D532-4FAD-AD6F-2570FC8A6D67}"/>
                </a:ext>
              </a:extLst>
            </p:cNvPr>
            <p:cNvSpPr/>
            <p:nvPr/>
          </p:nvSpPr>
          <p:spPr>
            <a:xfrm>
              <a:off x="7919458" y="1419603"/>
              <a:ext cx="2162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</p:txBody>
        </p:sp>
      </p:grpSp>
      <p:pic>
        <p:nvPicPr>
          <p:cNvPr id="2052" name="Picture 4" descr="Image result for voting classifier">
            <a:extLst>
              <a:ext uri="{FF2B5EF4-FFF2-40B4-BE49-F238E27FC236}">
                <a16:creationId xmlns:a16="http://schemas.microsoft.com/office/drawing/2014/main" id="{E1F77B17-2BB5-433A-9A23-AF6B1FA97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12421"/>
            <a:ext cx="4572000" cy="173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1F861F-8F00-41BB-ABF3-4056F9CDD92E}"/>
              </a:ext>
            </a:extLst>
          </p:cNvPr>
          <p:cNvSpPr/>
          <p:nvPr/>
        </p:nvSpPr>
        <p:spPr>
          <a:xfrm>
            <a:off x="8437387" y="4143089"/>
            <a:ext cx="1623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classifer</a:t>
            </a:r>
            <a:endParaRPr lang="en-US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239F57A1-86D2-4BD4-868D-B1888454A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389899"/>
              </p:ext>
            </p:extLst>
          </p:nvPr>
        </p:nvGraphicFramePr>
        <p:xfrm>
          <a:off x="961480" y="5107108"/>
          <a:ext cx="38906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1368218454"/>
                    </a:ext>
                  </a:extLst>
                </a:gridCol>
                <a:gridCol w="1323404">
                  <a:extLst>
                    <a:ext uri="{9D8B030D-6E8A-4147-A177-3AD203B41FA5}">
                      <a16:colId xmlns:a16="http://schemas.microsoft.com/office/drawing/2014/main" val="3411469074"/>
                    </a:ext>
                  </a:extLst>
                </a:gridCol>
                <a:gridCol w="1230567">
                  <a:extLst>
                    <a:ext uri="{9D8B030D-6E8A-4147-A177-3AD203B41FA5}">
                      <a16:colId xmlns:a16="http://schemas.microsoft.com/office/drawing/2014/main" val="187915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2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17,131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8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17,131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17,131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797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AA3A-CDDD-45F2-8EDD-AA4FA531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2DA8E1-6260-41DA-A512-5038FCBBF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0653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5704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681758"/>
              </p:ext>
            </p:extLst>
          </p:nvPr>
        </p:nvGraphicFramePr>
        <p:xfrm>
          <a:off x="4368800" y="1875354"/>
          <a:ext cx="3500535" cy="20717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592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185943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Physical Activity, Family History,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Smoking,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Drinking, Family History,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Uric Acid,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4D85AC53-0948-46BF-8FD0-EAAA0B0466C6}"/>
              </a:ext>
            </a:extLst>
          </p:cNvPr>
          <p:cNvGrpSpPr/>
          <p:nvPr/>
        </p:nvGrpSpPr>
        <p:grpSpPr>
          <a:xfrm>
            <a:off x="838200" y="3973692"/>
            <a:ext cx="3530600" cy="2884308"/>
            <a:chOff x="940837" y="3591586"/>
            <a:chExt cx="3530600" cy="288430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0FAC060-3419-4CC0-9874-722A8E68ADC0}"/>
                </a:ext>
              </a:extLst>
            </p:cNvPr>
            <p:cNvGrpSpPr/>
            <p:nvPr/>
          </p:nvGrpSpPr>
          <p:grpSpPr>
            <a:xfrm>
              <a:off x="940837" y="3591586"/>
              <a:ext cx="2375732" cy="1412691"/>
              <a:chOff x="940837" y="3591586"/>
              <a:chExt cx="2375732" cy="141269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940837" y="3591586"/>
                <a:ext cx="15584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Stacking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 0.735</a:t>
                </a: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9236AA2-4850-41DF-BD0A-E15C43EB9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0838" y="4089877"/>
                <a:ext cx="2375731" cy="914400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7B34D6-27D2-432F-A9C9-826A4A1BF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0837" y="5104294"/>
              <a:ext cx="3530600" cy="13716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EB059-C190-4CD4-99B5-79C71355AD9C}"/>
              </a:ext>
            </a:extLst>
          </p:cNvPr>
          <p:cNvGrpSpPr/>
          <p:nvPr/>
        </p:nvGrpSpPr>
        <p:grpSpPr>
          <a:xfrm>
            <a:off x="4678892" y="3973692"/>
            <a:ext cx="3614468" cy="2884308"/>
            <a:chOff x="6096000" y="1623401"/>
            <a:chExt cx="3614468" cy="28843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28009-F353-4D00-8F64-D0FD942E2182}"/>
                </a:ext>
              </a:extLst>
            </p:cNvPr>
            <p:cNvSpPr/>
            <p:nvPr/>
          </p:nvSpPr>
          <p:spPr>
            <a:xfrm>
              <a:off x="6096000" y="1623401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0.723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C3BD6A2-07F4-44E7-986A-13D466663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1" y="2146621"/>
              <a:ext cx="2420983" cy="914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8A8C949-7099-459C-BDE0-CB3FD1872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3136109"/>
              <a:ext cx="3614468" cy="13716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585FDD-DD16-4950-AC92-8DF024ACFE53}"/>
              </a:ext>
            </a:extLst>
          </p:cNvPr>
          <p:cNvGrpSpPr/>
          <p:nvPr/>
        </p:nvGrpSpPr>
        <p:grpSpPr>
          <a:xfrm>
            <a:off x="8340015" y="3973692"/>
            <a:ext cx="3624928" cy="2884308"/>
            <a:chOff x="8293360" y="3787080"/>
            <a:chExt cx="3624928" cy="28843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185990-59CD-4827-9740-B5D6BE00EAFD}"/>
                </a:ext>
              </a:extLst>
            </p:cNvPr>
            <p:cNvSpPr/>
            <p:nvPr/>
          </p:nvSpPr>
          <p:spPr>
            <a:xfrm>
              <a:off x="8293360" y="3787080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0.723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929A854-F44D-4CD3-9D5C-C0663EE92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8927" y="4285371"/>
              <a:ext cx="2516863" cy="914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6C68494-6615-4357-AD40-59FE35E1A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88927" y="5299788"/>
              <a:ext cx="3529361" cy="137160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A08FD7E-B7D2-4703-9AAF-87A973106B9B}"/>
              </a:ext>
            </a:extLst>
          </p:cNvPr>
          <p:cNvSpPr/>
          <p:nvPr/>
        </p:nvSpPr>
        <p:spPr>
          <a:xfrm>
            <a:off x="838200" y="1690688"/>
            <a:ext cx="271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Features Combination</a:t>
            </a:r>
          </a:p>
        </p:txBody>
      </p:sp>
    </p:spTree>
    <p:extLst>
      <p:ext uri="{BB962C8B-B14F-4D97-AF65-F5344CB8AC3E}">
        <p14:creationId xmlns:p14="http://schemas.microsoft.com/office/powerpoint/2010/main" val="1792278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856349"/>
              </p:ext>
            </p:extLst>
          </p:nvPr>
        </p:nvGraphicFramePr>
        <p:xfrm>
          <a:off x="4382210" y="1875354"/>
          <a:ext cx="3928403" cy="2036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3044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575359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Drinking,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Smoking,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Uric acid,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4D5AF05E-4A40-4806-A709-5A1E0AF7AF86}"/>
              </a:ext>
            </a:extLst>
          </p:cNvPr>
          <p:cNvGrpSpPr/>
          <p:nvPr/>
        </p:nvGrpSpPr>
        <p:grpSpPr>
          <a:xfrm>
            <a:off x="838200" y="3973692"/>
            <a:ext cx="3544010" cy="2884308"/>
            <a:chOff x="838200" y="3787080"/>
            <a:chExt cx="3544010" cy="28843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6D30EC-FA9C-48EF-BA4A-FDF8C61DE1D6}"/>
                </a:ext>
              </a:extLst>
            </p:cNvPr>
            <p:cNvSpPr/>
            <p:nvPr/>
          </p:nvSpPr>
          <p:spPr>
            <a:xfrm>
              <a:off x="838200" y="3787080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0.736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052BB5-C23B-4E05-A7B4-501A97B65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265" y="4310300"/>
              <a:ext cx="2328333" cy="9144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ADF2FBA-142E-4237-AC46-E011D5A7F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299788"/>
              <a:ext cx="3544010" cy="1371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1F3FEF-8720-4C1E-B1BC-E36CBBEA2709}"/>
              </a:ext>
            </a:extLst>
          </p:cNvPr>
          <p:cNvGrpSpPr/>
          <p:nvPr/>
        </p:nvGrpSpPr>
        <p:grpSpPr>
          <a:xfrm>
            <a:off x="4678892" y="3973692"/>
            <a:ext cx="3631721" cy="2884308"/>
            <a:chOff x="4678892" y="3787080"/>
            <a:chExt cx="3631721" cy="288430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AEE2829-0FF3-485C-B3FC-CAF5BB5D7A1F}"/>
                </a:ext>
              </a:extLst>
            </p:cNvPr>
            <p:cNvGrpSpPr/>
            <p:nvPr/>
          </p:nvGrpSpPr>
          <p:grpSpPr>
            <a:xfrm>
              <a:off x="4678892" y="3787080"/>
              <a:ext cx="2465294" cy="1437620"/>
              <a:chOff x="4678892" y="3787080"/>
              <a:chExt cx="2465294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94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 0.748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2AE7B0C-70E4-4908-ADC3-8E0F9C4621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465294" cy="914400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472AABD-DA47-4EB3-BABE-53250F2D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99788"/>
              <a:ext cx="3631721" cy="13716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5E4406A-7BC4-4D4F-ABE9-431B4AC1C207}"/>
              </a:ext>
            </a:extLst>
          </p:cNvPr>
          <p:cNvGrpSpPr/>
          <p:nvPr/>
        </p:nvGrpSpPr>
        <p:grpSpPr>
          <a:xfrm>
            <a:off x="8381960" y="3973692"/>
            <a:ext cx="3574733" cy="2884308"/>
            <a:chOff x="8340015" y="3787080"/>
            <a:chExt cx="3574733" cy="28843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185990-59CD-4827-9740-B5D6BE00EAFD}"/>
                </a:ext>
              </a:extLst>
            </p:cNvPr>
            <p:cNvSpPr/>
            <p:nvPr/>
          </p:nvSpPr>
          <p:spPr>
            <a:xfrm>
              <a:off x="8340015" y="3787080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0D16643-5184-4A11-8947-35A501EFD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0015" y="4310300"/>
              <a:ext cx="2350093" cy="914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52BBA57-5D46-4490-B3D0-28D8F2726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40015" y="5299788"/>
              <a:ext cx="3574733" cy="1371600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A30042F-E6D9-4CE4-86D4-9249D8BD4165}"/>
              </a:ext>
            </a:extLst>
          </p:cNvPr>
          <p:cNvSpPr/>
          <p:nvPr/>
        </p:nvSpPr>
        <p:spPr>
          <a:xfrm>
            <a:off x="868265" y="1690688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Features Combination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7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37CF-7054-4DA5-B322-3ABA2E86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F622F-1D66-4E82-869D-053927A68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lvl="0" indent="-514350">
                  <a:buFont typeface="+mj-lt"/>
                  <a:buAutoNum type="arabicPeriod"/>
                </a:pPr>
                <a:r>
                  <a:rPr lang="en-US" sz="2000" dirty="0"/>
                  <a:t>Experiment on a different combination of feature sets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800" dirty="0"/>
                  <a:t>From the selected 12 features, the experiment tries to find best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[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=5,6,7,8,9,10]</m:t>
                    </m:r>
                  </m:oMath>
                </a14:m>
                <a:r>
                  <a:rPr lang="en-US" sz="1800" dirty="0"/>
                  <a:t> features combination which can result in a better result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800" dirty="0"/>
                  <a:t>Comparison of the 5 traditional features and 12 features using the proposed procedure and clustering approach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800" dirty="0"/>
                  <a:t>Ensemble models: these methods combine top 5 accurate models from each feature set and evaluates the performance per feature set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800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800" dirty="0"/>
                  <a:t>Ensemble all models used in section b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sz="2000" dirty="0"/>
                  <a:t>Experiment on consecutive two years of data for predicting the third year’s outcome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F622F-1D66-4E82-869D-053927A68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830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843628"/>
              </p:ext>
            </p:extLst>
          </p:nvPr>
        </p:nvGraphicFramePr>
        <p:xfrm>
          <a:off x="4502568" y="1875354"/>
          <a:ext cx="4142549" cy="200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290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770259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Uric acid,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Uric acid, Drinking,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Smoking,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Uric acid,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88B18CC3-84B0-4D68-AE88-D30B0D310CA3}"/>
              </a:ext>
            </a:extLst>
          </p:cNvPr>
          <p:cNvGrpSpPr/>
          <p:nvPr/>
        </p:nvGrpSpPr>
        <p:grpSpPr>
          <a:xfrm>
            <a:off x="838200" y="4048780"/>
            <a:ext cx="3664368" cy="2809220"/>
            <a:chOff x="838200" y="3787080"/>
            <a:chExt cx="3664368" cy="280922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128E7FA-5AF6-4CD1-92BA-79E18447B757}"/>
                </a:ext>
              </a:extLst>
            </p:cNvPr>
            <p:cNvGrpSpPr/>
            <p:nvPr/>
          </p:nvGrpSpPr>
          <p:grpSpPr>
            <a:xfrm>
              <a:off x="838200" y="3787080"/>
              <a:ext cx="2267079" cy="1437620"/>
              <a:chOff x="838200" y="3787080"/>
              <a:chExt cx="2267079" cy="143762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838200" y="3787080"/>
                <a:ext cx="15472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Stacking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0.743</a:t>
                </a: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2AFA529-F865-4364-B9AF-754436F26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8265" y="4310300"/>
                <a:ext cx="2237014" cy="914400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0231CDB-1756-48F9-B2F3-C9064162C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265" y="5224700"/>
              <a:ext cx="3634303" cy="13716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0B2B21-9467-4076-8275-6201289C6DFE}"/>
              </a:ext>
            </a:extLst>
          </p:cNvPr>
          <p:cNvGrpSpPr/>
          <p:nvPr/>
        </p:nvGrpSpPr>
        <p:grpSpPr>
          <a:xfrm>
            <a:off x="4678892" y="4048780"/>
            <a:ext cx="3648808" cy="2809220"/>
            <a:chOff x="4678892" y="3787080"/>
            <a:chExt cx="3648808" cy="28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90AF66D-D078-4CCE-B6C5-7B34A3CFECF8}"/>
                </a:ext>
              </a:extLst>
            </p:cNvPr>
            <p:cNvGrpSpPr/>
            <p:nvPr/>
          </p:nvGrpSpPr>
          <p:grpSpPr>
            <a:xfrm>
              <a:off x="4678892" y="3787080"/>
              <a:ext cx="2400300" cy="1437620"/>
              <a:chOff x="4678892" y="3787080"/>
              <a:chExt cx="2400300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94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 0.75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CAF673E-B04D-44C0-9B53-E681473A70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400300" cy="914400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04FE8AD-7CDF-4FBD-AAC8-0ACF67698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24700"/>
              <a:ext cx="3648808" cy="13716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A15A7D1-FD08-43A2-BCF8-26CB5E62156B}"/>
              </a:ext>
            </a:extLst>
          </p:cNvPr>
          <p:cNvGrpSpPr/>
          <p:nvPr/>
        </p:nvGrpSpPr>
        <p:grpSpPr>
          <a:xfrm>
            <a:off x="8405329" y="4048780"/>
            <a:ext cx="3557588" cy="2809220"/>
            <a:chOff x="8405329" y="3787080"/>
            <a:chExt cx="3557588" cy="280922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13D0B12-B54A-473C-A15D-775D92A8BE19}"/>
                </a:ext>
              </a:extLst>
            </p:cNvPr>
            <p:cNvGrpSpPr/>
            <p:nvPr/>
          </p:nvGrpSpPr>
          <p:grpSpPr>
            <a:xfrm>
              <a:off x="8405329" y="3787080"/>
              <a:ext cx="2403566" cy="1437620"/>
              <a:chOff x="8340015" y="3787080"/>
              <a:chExt cx="2403566" cy="143762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185990-59CD-4827-9740-B5D6BE00EAFD}"/>
                  </a:ext>
                </a:extLst>
              </p:cNvPr>
              <p:cNvSpPr/>
              <p:nvPr/>
            </p:nvSpPr>
            <p:spPr>
              <a:xfrm>
                <a:off x="8340015" y="3787080"/>
                <a:ext cx="17340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0.746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04F6D08-4FE2-42F7-8BDE-D4C56BC70B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40015" y="4310300"/>
                <a:ext cx="2403566" cy="914400"/>
              </a:xfrm>
              <a:prstGeom prst="rect">
                <a:avLst/>
              </a:prstGeom>
            </p:spPr>
          </p:pic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2E3AD26-7833-40F4-806A-119481DA3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4700"/>
              <a:ext cx="3557588" cy="137160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61B39D9-5082-47E3-BF5C-B9F8AEFFCA11}"/>
              </a:ext>
            </a:extLst>
          </p:cNvPr>
          <p:cNvSpPr/>
          <p:nvPr/>
        </p:nvSpPr>
        <p:spPr>
          <a:xfrm>
            <a:off x="868265" y="1690688"/>
            <a:ext cx="271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Features Combination</a:t>
            </a:r>
          </a:p>
        </p:txBody>
      </p:sp>
    </p:spTree>
    <p:extLst>
      <p:ext uri="{BB962C8B-B14F-4D97-AF65-F5344CB8AC3E}">
        <p14:creationId xmlns:p14="http://schemas.microsoft.com/office/powerpoint/2010/main" val="1693215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44195"/>
              </p:ext>
            </p:extLst>
          </p:nvPr>
        </p:nvGraphicFramePr>
        <p:xfrm>
          <a:off x="4404360" y="1875354"/>
          <a:ext cx="5075542" cy="200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9961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4695581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smoking,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smoking,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smoking, Family history,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09B5FEA9-C59E-4071-AA69-313B4A542E7C}"/>
              </a:ext>
            </a:extLst>
          </p:cNvPr>
          <p:cNvGrpSpPr/>
          <p:nvPr/>
        </p:nvGrpSpPr>
        <p:grpSpPr>
          <a:xfrm>
            <a:off x="838200" y="4048780"/>
            <a:ext cx="3566160" cy="2809220"/>
            <a:chOff x="838200" y="3787080"/>
            <a:chExt cx="3566160" cy="280922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88939F-CD6D-4A86-9EF3-9858A3B53EEF}"/>
                </a:ext>
              </a:extLst>
            </p:cNvPr>
            <p:cNvGrpSpPr/>
            <p:nvPr/>
          </p:nvGrpSpPr>
          <p:grpSpPr>
            <a:xfrm>
              <a:off x="838200" y="3787080"/>
              <a:ext cx="2442339" cy="1437620"/>
              <a:chOff x="838200" y="3787080"/>
              <a:chExt cx="2442339" cy="143762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838200" y="3787080"/>
                <a:ext cx="15472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Stacking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0.743</a:t>
                </a: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3F202ACC-6502-49D0-9B11-D9CFCB131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8265" y="4310300"/>
                <a:ext cx="2412274" cy="914400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5EA0995-A47D-4449-953F-2BDF99B0A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224700"/>
              <a:ext cx="3566160" cy="13716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8BC8C74-21C5-4CEE-9D8A-4EC301D75F08}"/>
              </a:ext>
            </a:extLst>
          </p:cNvPr>
          <p:cNvGrpSpPr/>
          <p:nvPr/>
        </p:nvGrpSpPr>
        <p:grpSpPr>
          <a:xfrm>
            <a:off x="4678892" y="4048780"/>
            <a:ext cx="3637344" cy="2809220"/>
            <a:chOff x="4678892" y="3787080"/>
            <a:chExt cx="3637344" cy="280922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A3ED3E3-A415-46B9-84BC-E6689BC6D490}"/>
                </a:ext>
              </a:extLst>
            </p:cNvPr>
            <p:cNvGrpSpPr/>
            <p:nvPr/>
          </p:nvGrpSpPr>
          <p:grpSpPr>
            <a:xfrm>
              <a:off x="4678892" y="3787080"/>
              <a:ext cx="2474259" cy="1437620"/>
              <a:chOff x="4678892" y="3787080"/>
              <a:chExt cx="2474259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94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 0.745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C1AA9B7-8335-4196-9FF5-DF36D5DC2A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474259" cy="914400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1D72AE0-23AB-4278-86A7-604A237F5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24700"/>
              <a:ext cx="3637344" cy="1371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2CAB60-B36A-41ED-8818-AE41D973E9FE}"/>
              </a:ext>
            </a:extLst>
          </p:cNvPr>
          <p:cNvGrpSpPr/>
          <p:nvPr/>
        </p:nvGrpSpPr>
        <p:grpSpPr>
          <a:xfrm>
            <a:off x="8405329" y="4048780"/>
            <a:ext cx="3648808" cy="2809220"/>
            <a:chOff x="8405329" y="3787080"/>
            <a:chExt cx="3648808" cy="280922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2D599DF-B7E4-40C2-A73B-8C5E25823F9C}"/>
                </a:ext>
              </a:extLst>
            </p:cNvPr>
            <p:cNvGrpSpPr/>
            <p:nvPr/>
          </p:nvGrpSpPr>
          <p:grpSpPr>
            <a:xfrm>
              <a:off x="8405329" y="3787080"/>
              <a:ext cx="2444262" cy="1437620"/>
              <a:chOff x="8405329" y="3787080"/>
              <a:chExt cx="2444262" cy="143762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185990-59CD-4827-9740-B5D6BE00EAFD}"/>
                  </a:ext>
                </a:extLst>
              </p:cNvPr>
              <p:cNvSpPr/>
              <p:nvPr/>
            </p:nvSpPr>
            <p:spPr>
              <a:xfrm>
                <a:off x="8405329" y="3787080"/>
                <a:ext cx="17340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0.743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E4CE8CCA-C255-4C2E-A98D-47BFFB4FA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5329" y="4310300"/>
                <a:ext cx="2444262" cy="914400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8E6D03E-BDE3-44E7-A87B-A44E451D8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4700"/>
              <a:ext cx="3648808" cy="1371600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E150246-DA5D-41A1-8943-73C34794557E}"/>
              </a:ext>
            </a:extLst>
          </p:cNvPr>
          <p:cNvSpPr/>
          <p:nvPr/>
        </p:nvSpPr>
        <p:spPr>
          <a:xfrm>
            <a:off x="838200" y="1690688"/>
            <a:ext cx="271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Features Combination</a:t>
            </a:r>
          </a:p>
        </p:txBody>
      </p:sp>
    </p:spTree>
    <p:extLst>
      <p:ext uri="{BB962C8B-B14F-4D97-AF65-F5344CB8AC3E}">
        <p14:creationId xmlns:p14="http://schemas.microsoft.com/office/powerpoint/2010/main" val="735529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374797"/>
              </p:ext>
            </p:extLst>
          </p:nvPr>
        </p:nvGraphicFramePr>
        <p:xfrm>
          <a:off x="4409536" y="1875354"/>
          <a:ext cx="4963064" cy="200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6029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4517035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smoking, Physical activity,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smoking,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Uric acid, smoking, Family history,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smoking, Drinking,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Physical activity,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12EB36E-BD1C-4479-ABB2-5AA821ECC8CE}"/>
              </a:ext>
            </a:extLst>
          </p:cNvPr>
          <p:cNvGrpSpPr/>
          <p:nvPr/>
        </p:nvGrpSpPr>
        <p:grpSpPr>
          <a:xfrm>
            <a:off x="838200" y="4044558"/>
            <a:ext cx="3571336" cy="2809220"/>
            <a:chOff x="838200" y="3787080"/>
            <a:chExt cx="3571336" cy="280922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799285-2A2E-4A51-BE32-0707C2BBF86A}"/>
                </a:ext>
              </a:extLst>
            </p:cNvPr>
            <p:cNvGrpSpPr/>
            <p:nvPr/>
          </p:nvGrpSpPr>
          <p:grpSpPr>
            <a:xfrm>
              <a:off x="838200" y="3787080"/>
              <a:ext cx="2528821" cy="1437620"/>
              <a:chOff x="838200" y="3787080"/>
              <a:chExt cx="2528821" cy="143762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838200" y="3787080"/>
                <a:ext cx="15472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Stacking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0.743</a:t>
                </a: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0B3B2F4-79F6-4BC0-BE47-24D56AB30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8265" y="4310300"/>
                <a:ext cx="2498756" cy="914400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11E43EB-F7DE-4AF9-BB0A-5186AB843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224700"/>
              <a:ext cx="3571336" cy="13716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4C8CB0-FF14-48E0-910B-1AABDEBFE5D0}"/>
              </a:ext>
            </a:extLst>
          </p:cNvPr>
          <p:cNvGrpSpPr/>
          <p:nvPr/>
        </p:nvGrpSpPr>
        <p:grpSpPr>
          <a:xfrm>
            <a:off x="4678892" y="4044558"/>
            <a:ext cx="3605842" cy="2809220"/>
            <a:chOff x="4678892" y="3787080"/>
            <a:chExt cx="3605842" cy="28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C7D5D11-D9F5-4D00-A6C8-D64CECE4A439}"/>
                </a:ext>
              </a:extLst>
            </p:cNvPr>
            <p:cNvGrpSpPr/>
            <p:nvPr/>
          </p:nvGrpSpPr>
          <p:grpSpPr>
            <a:xfrm>
              <a:off x="4678892" y="3787080"/>
              <a:ext cx="2333002" cy="1437620"/>
              <a:chOff x="4678892" y="3787080"/>
              <a:chExt cx="2333002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94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 0.745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CF8ACBB-3C1D-476B-B117-ED46F558A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333002" cy="914400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7CF5B20-FCA2-405E-B6EC-B11FE0A07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24700"/>
              <a:ext cx="3605842" cy="13716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F9CA70-11BD-45EB-9B2B-527A893A14B7}"/>
              </a:ext>
            </a:extLst>
          </p:cNvPr>
          <p:cNvGrpSpPr/>
          <p:nvPr/>
        </p:nvGrpSpPr>
        <p:grpSpPr>
          <a:xfrm>
            <a:off x="8405329" y="4044558"/>
            <a:ext cx="3666392" cy="2813442"/>
            <a:chOff x="8405329" y="3787080"/>
            <a:chExt cx="3666392" cy="281344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74E721C-0C28-4A07-BC7D-C6C83B3A0071}"/>
                </a:ext>
              </a:extLst>
            </p:cNvPr>
            <p:cNvGrpSpPr/>
            <p:nvPr/>
          </p:nvGrpSpPr>
          <p:grpSpPr>
            <a:xfrm>
              <a:off x="8405329" y="3787080"/>
              <a:ext cx="2496312" cy="1437620"/>
              <a:chOff x="8405329" y="3787080"/>
              <a:chExt cx="2496312" cy="143762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185990-59CD-4827-9740-B5D6BE00EAFD}"/>
                  </a:ext>
                </a:extLst>
              </p:cNvPr>
              <p:cNvSpPr/>
              <p:nvPr/>
            </p:nvSpPr>
            <p:spPr>
              <a:xfrm>
                <a:off x="8405329" y="3787080"/>
                <a:ext cx="17340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0.745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9D25E43D-3197-4AE9-9E70-B89538A70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5329" y="4310300"/>
                <a:ext cx="2496312" cy="914400"/>
              </a:xfrm>
              <a:prstGeom prst="rect">
                <a:avLst/>
              </a:prstGeom>
            </p:spPr>
          </p:pic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25E0543-47A2-4965-A42A-782359C6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8922"/>
              <a:ext cx="3666392" cy="137160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C3469BF-5A26-4DB0-9774-3521672B02C8}"/>
              </a:ext>
            </a:extLst>
          </p:cNvPr>
          <p:cNvSpPr/>
          <p:nvPr/>
        </p:nvSpPr>
        <p:spPr>
          <a:xfrm>
            <a:off x="838200" y="1690688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Features Combination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69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878882"/>
              </p:ext>
            </p:extLst>
          </p:nvPr>
        </p:nvGraphicFramePr>
        <p:xfrm>
          <a:off x="4726517" y="1875237"/>
          <a:ext cx="5460438" cy="200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0728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4969710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smoking, Drinking, Physical activity,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Drinking,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Physical activity,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Uric acid, smoking, Physical activity,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7F2E9673-BE58-40B4-A39E-1DD358FDC5CD}"/>
              </a:ext>
            </a:extLst>
          </p:cNvPr>
          <p:cNvGrpSpPr/>
          <p:nvPr/>
        </p:nvGrpSpPr>
        <p:grpSpPr>
          <a:xfrm>
            <a:off x="838200" y="3884631"/>
            <a:ext cx="3597215" cy="2973369"/>
            <a:chOff x="838200" y="3787080"/>
            <a:chExt cx="3597215" cy="297336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34556AA-D75E-44CD-9666-0DAA8736E11C}"/>
                </a:ext>
              </a:extLst>
            </p:cNvPr>
            <p:cNvGrpSpPr/>
            <p:nvPr/>
          </p:nvGrpSpPr>
          <p:grpSpPr>
            <a:xfrm>
              <a:off x="838200" y="3787080"/>
              <a:ext cx="2495359" cy="1437620"/>
              <a:chOff x="838200" y="3787080"/>
              <a:chExt cx="2495359" cy="143762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838200" y="3787080"/>
                <a:ext cx="15472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Stacking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0.741</a:t>
                </a: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20DEB97-ECBD-43E7-B367-606648575D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8265" y="4310300"/>
                <a:ext cx="2465294" cy="914400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1A5ECB3-99A1-4A21-83D0-19E21BC51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388849"/>
              <a:ext cx="3597215" cy="13716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6AA3A30-2437-4C9B-A663-7D9AB03946AD}"/>
              </a:ext>
            </a:extLst>
          </p:cNvPr>
          <p:cNvGrpSpPr/>
          <p:nvPr/>
        </p:nvGrpSpPr>
        <p:grpSpPr>
          <a:xfrm>
            <a:off x="4726517" y="4044558"/>
            <a:ext cx="3648808" cy="2813442"/>
            <a:chOff x="4678892" y="3787080"/>
            <a:chExt cx="3648808" cy="281344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CE045D0-598C-4F58-9892-63DE6E2919C4}"/>
                </a:ext>
              </a:extLst>
            </p:cNvPr>
            <p:cNvGrpSpPr/>
            <p:nvPr/>
          </p:nvGrpSpPr>
          <p:grpSpPr>
            <a:xfrm>
              <a:off x="4678892" y="3787080"/>
              <a:ext cx="2505456" cy="1437620"/>
              <a:chOff x="4678892" y="3787080"/>
              <a:chExt cx="2505456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94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 0.745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64CBC89B-3D8D-4EBE-864C-8C4DF6E8D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505456" cy="914400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4B2C3BA-EB3B-4BA4-A900-0FBC9A5EF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28922"/>
              <a:ext cx="3648808" cy="13716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C54B97-0A42-44A1-986B-9F82A8F06E70}"/>
              </a:ext>
            </a:extLst>
          </p:cNvPr>
          <p:cNvGrpSpPr/>
          <p:nvPr/>
        </p:nvGrpSpPr>
        <p:grpSpPr>
          <a:xfrm>
            <a:off x="8452954" y="4044558"/>
            <a:ext cx="3657600" cy="2813442"/>
            <a:chOff x="8405329" y="3787080"/>
            <a:chExt cx="3657600" cy="281344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E4AE4AB-5A63-462C-90A7-FCDCA97747B8}"/>
                </a:ext>
              </a:extLst>
            </p:cNvPr>
            <p:cNvGrpSpPr/>
            <p:nvPr/>
          </p:nvGrpSpPr>
          <p:grpSpPr>
            <a:xfrm>
              <a:off x="8405329" y="3787080"/>
              <a:ext cx="2456329" cy="1423624"/>
              <a:chOff x="8405329" y="3787080"/>
              <a:chExt cx="2456329" cy="142362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185990-59CD-4827-9740-B5D6BE00EAFD}"/>
                  </a:ext>
                </a:extLst>
              </p:cNvPr>
              <p:cNvSpPr/>
              <p:nvPr/>
            </p:nvSpPr>
            <p:spPr>
              <a:xfrm>
                <a:off x="8405329" y="3787080"/>
                <a:ext cx="17340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0.745</a:t>
                </a: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DF6AA2C-E463-4E57-8AA0-AE1BA4488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5329" y="4296304"/>
                <a:ext cx="2456329" cy="914400"/>
              </a:xfrm>
              <a:prstGeom prst="rect">
                <a:avLst/>
              </a:prstGeom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BAA57F2-38AC-4BD1-8455-BB6F15F2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8922"/>
              <a:ext cx="3657600" cy="1371600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23779DF-1163-490F-9C94-DFAF2FD82573}"/>
              </a:ext>
            </a:extLst>
          </p:cNvPr>
          <p:cNvSpPr/>
          <p:nvPr/>
        </p:nvSpPr>
        <p:spPr>
          <a:xfrm>
            <a:off x="838200" y="1690688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Features Combination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0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BC4B-F4D3-4167-B344-DA38333F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65B4F3-1892-4E20-A2EE-B1651B46A856}"/>
              </a:ext>
            </a:extLst>
          </p:cNvPr>
          <p:cNvGrpSpPr/>
          <p:nvPr/>
        </p:nvGrpSpPr>
        <p:grpSpPr>
          <a:xfrm>
            <a:off x="838200" y="2890243"/>
            <a:ext cx="3102634" cy="2905795"/>
            <a:chOff x="695587" y="2033781"/>
            <a:chExt cx="3102634" cy="290579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1DCE4A-3369-4B13-A6D9-F0763253B915}"/>
                </a:ext>
              </a:extLst>
            </p:cNvPr>
            <p:cNvSpPr/>
            <p:nvPr/>
          </p:nvSpPr>
          <p:spPr>
            <a:xfrm>
              <a:off x="695587" y="2033781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0.73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5E115D5-236A-4086-B5A0-74CE4C3F6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587" y="2557001"/>
              <a:ext cx="2724150" cy="104775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5A175B4-9C04-4E3B-A896-0E8F4E400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587" y="3750856"/>
              <a:ext cx="3102634" cy="118872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F704FC-B59A-455A-9ACD-771130C64D3C}"/>
              </a:ext>
            </a:extLst>
          </p:cNvPr>
          <p:cNvGrpSpPr/>
          <p:nvPr/>
        </p:nvGrpSpPr>
        <p:grpSpPr>
          <a:xfrm>
            <a:off x="4678892" y="2890243"/>
            <a:ext cx="3078859" cy="2905795"/>
            <a:chOff x="4536279" y="2033781"/>
            <a:chExt cx="3078859" cy="290579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E1BD9B-ADF5-433D-8A2A-C3621F41A4B9}"/>
                </a:ext>
              </a:extLst>
            </p:cNvPr>
            <p:cNvSpPr/>
            <p:nvPr/>
          </p:nvSpPr>
          <p:spPr>
            <a:xfrm>
              <a:off x="4536279" y="2033781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0.74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7D24915-D671-4583-8940-94244E665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6279" y="2557001"/>
              <a:ext cx="2781229" cy="105156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B8A08C2-3DA4-4A11-BB63-C28E6308F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6279" y="3750856"/>
              <a:ext cx="3078859" cy="118872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CF41B79-D04F-4403-A85A-7525181A6EB3}"/>
              </a:ext>
            </a:extLst>
          </p:cNvPr>
          <p:cNvGrpSpPr/>
          <p:nvPr/>
        </p:nvGrpSpPr>
        <p:grpSpPr>
          <a:xfrm>
            <a:off x="8405329" y="2890243"/>
            <a:ext cx="3164872" cy="2905514"/>
            <a:chOff x="8262716" y="2033781"/>
            <a:chExt cx="3164872" cy="290551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D49F60-93D2-4423-BE44-FF29067D39AE}"/>
                </a:ext>
              </a:extLst>
            </p:cNvPr>
            <p:cNvSpPr/>
            <p:nvPr/>
          </p:nvSpPr>
          <p:spPr>
            <a:xfrm>
              <a:off x="8262716" y="2033781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0.74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8128927-5AE1-4A90-97BB-5AA2E19CB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62716" y="2553191"/>
              <a:ext cx="2807563" cy="105156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3823157-4FDF-41B7-B49F-598B7B9C6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62716" y="3750575"/>
              <a:ext cx="3164872" cy="118872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D94043-632A-413B-9582-742D696F2AC1}"/>
              </a:ext>
            </a:extLst>
          </p:cNvPr>
          <p:cNvSpPr/>
          <p:nvPr/>
        </p:nvSpPr>
        <p:spPr>
          <a:xfrm>
            <a:off x="838201" y="1690688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algorithms (SVM, RF,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used to generate the constituent models of the final ensemble classifier</a:t>
            </a:r>
          </a:p>
        </p:txBody>
      </p:sp>
    </p:spTree>
    <p:extLst>
      <p:ext uri="{BB962C8B-B14F-4D97-AF65-F5344CB8AC3E}">
        <p14:creationId xmlns:p14="http://schemas.microsoft.com/office/powerpoint/2010/main" val="3688110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A892-0C46-4754-9749-141C2DD3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70B457-F0B0-4E23-A2BF-42F7BE0F87BF}"/>
              </a:ext>
            </a:extLst>
          </p:cNvPr>
          <p:cNvGrpSpPr/>
          <p:nvPr/>
        </p:nvGrpSpPr>
        <p:grpSpPr>
          <a:xfrm>
            <a:off x="838199" y="2932463"/>
            <a:ext cx="3157301" cy="2905514"/>
            <a:chOff x="695587" y="2033781"/>
            <a:chExt cx="3157301" cy="29055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B75798-DBAC-4B86-A3EB-8C6DD38B6E2F}"/>
                </a:ext>
              </a:extLst>
            </p:cNvPr>
            <p:cNvSpPr/>
            <p:nvPr/>
          </p:nvSpPr>
          <p:spPr>
            <a:xfrm>
              <a:off x="695587" y="2033781"/>
              <a:ext cx="15584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Stacking Classifier</a:t>
              </a:r>
            </a:p>
            <a:p>
              <a:r>
                <a:rPr lang="en-US" sz="1400" dirty="0"/>
                <a:t>accuracy 	 0.735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CF25762-471D-4834-B0A3-6DB1F8896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587" y="2553191"/>
              <a:ext cx="2866016" cy="105156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FC7CEB8-15E8-4904-8BCD-64BCFB29F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587" y="3750575"/>
              <a:ext cx="3157301" cy="118872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3DF90B1-2A05-4E0F-B5F6-76C9DD7A6307}"/>
              </a:ext>
            </a:extLst>
          </p:cNvPr>
          <p:cNvGrpSpPr/>
          <p:nvPr/>
        </p:nvGrpSpPr>
        <p:grpSpPr>
          <a:xfrm>
            <a:off x="4678891" y="2932463"/>
            <a:ext cx="3064092" cy="2905514"/>
            <a:chOff x="4536279" y="2033781"/>
            <a:chExt cx="3064092" cy="290551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AC3447-CAA5-48E2-BC2F-ABC404B88574}"/>
                </a:ext>
              </a:extLst>
            </p:cNvPr>
            <p:cNvSpPr/>
            <p:nvPr/>
          </p:nvSpPr>
          <p:spPr>
            <a:xfrm>
              <a:off x="4536279" y="2033781"/>
              <a:ext cx="17456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Hard Voting Classifier</a:t>
              </a:r>
            </a:p>
            <a:p>
              <a:r>
                <a:rPr lang="en-US" sz="1400" dirty="0"/>
                <a:t>accuracy 	 0.723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71A0971-1850-483E-B5B4-148586033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6279" y="2553191"/>
              <a:ext cx="2780567" cy="105156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7B4375A-3E28-4FBD-9F36-1D2700133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6279" y="3750575"/>
              <a:ext cx="3064092" cy="118872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B80198-0E27-4E2B-BDB9-2F14EC553624}"/>
              </a:ext>
            </a:extLst>
          </p:cNvPr>
          <p:cNvGrpSpPr/>
          <p:nvPr/>
        </p:nvGrpSpPr>
        <p:grpSpPr>
          <a:xfrm>
            <a:off x="8405328" y="2932463"/>
            <a:ext cx="3067191" cy="2905514"/>
            <a:chOff x="8262716" y="2033781"/>
            <a:chExt cx="3067191" cy="290551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3821E6-151B-4E9B-8E9E-CF1771FD0919}"/>
                </a:ext>
              </a:extLst>
            </p:cNvPr>
            <p:cNvSpPr/>
            <p:nvPr/>
          </p:nvSpPr>
          <p:spPr>
            <a:xfrm>
              <a:off x="8262716" y="2033781"/>
              <a:ext cx="16839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Soft Voting Classifier</a:t>
              </a:r>
            </a:p>
            <a:p>
              <a:r>
                <a:rPr lang="en-US" sz="1400" dirty="0"/>
                <a:t>accuracy 	0.723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2B9BF3B-0D17-47D7-A3EF-F99F9A4FD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62716" y="2553191"/>
              <a:ext cx="2692780" cy="105156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377265-BF84-43FA-AADE-B0E2BEC2F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62716" y="3750575"/>
              <a:ext cx="3067191" cy="118872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33486F6-DA2F-4360-B081-9A6F833A52E6}"/>
              </a:ext>
            </a:extLst>
          </p:cNvPr>
          <p:cNvSpPr/>
          <p:nvPr/>
        </p:nvSpPr>
        <p:spPr>
          <a:xfrm>
            <a:off x="838201" y="1732134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Features (Traditional features)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algorithms (SVM, RF,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used to generate the constituent models of the final ensemble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44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76D6-4602-49DC-9D3C-F3514E95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Ensemble of all the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6AAE-D886-4B15-A2E0-6E8CF5779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section, all the models used in the previous sections are ensembled to generate final classifier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Models is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Models for each of the feature set group (5,6,7,8,9,10 features)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for the traditional features and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for the 12 feature set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469D03-CE2C-4DE5-B1D8-27D7A94660B2}"/>
              </a:ext>
            </a:extLst>
          </p:cNvPr>
          <p:cNvGrpSpPr/>
          <p:nvPr/>
        </p:nvGrpSpPr>
        <p:grpSpPr>
          <a:xfrm>
            <a:off x="838200" y="3787080"/>
            <a:ext cx="3660512" cy="2809220"/>
            <a:chOff x="838200" y="3787080"/>
            <a:chExt cx="3660512" cy="28092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DC84F3-4461-4BB6-AFDE-D8AAE5740665}"/>
                </a:ext>
              </a:extLst>
            </p:cNvPr>
            <p:cNvSpPr/>
            <p:nvPr/>
          </p:nvSpPr>
          <p:spPr>
            <a:xfrm>
              <a:off x="838200" y="3787080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0.725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0E87FDF-512A-4DD1-A3A8-F89A419D5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034" y="4296304"/>
              <a:ext cx="2380891" cy="9144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63C38D8-7FB5-43D9-9BC2-CD37DF1DA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224700"/>
              <a:ext cx="3660512" cy="13716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84C354-1A31-4112-AD38-A44DC5359C34}"/>
              </a:ext>
            </a:extLst>
          </p:cNvPr>
          <p:cNvGrpSpPr/>
          <p:nvPr/>
        </p:nvGrpSpPr>
        <p:grpSpPr>
          <a:xfrm>
            <a:off x="4678892" y="3787080"/>
            <a:ext cx="3672710" cy="2809220"/>
            <a:chOff x="4678892" y="3787080"/>
            <a:chExt cx="3672710" cy="28092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BBA12B-9E30-4A98-811E-07F02608D056}"/>
                </a:ext>
              </a:extLst>
            </p:cNvPr>
            <p:cNvSpPr/>
            <p:nvPr/>
          </p:nvSpPr>
          <p:spPr>
            <a:xfrm>
              <a:off x="4678892" y="3787080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0.748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AA5979C-4E98-404F-B085-F24840E86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8562" y="4296304"/>
              <a:ext cx="2590800" cy="914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D12496D-F647-4DB8-BFF9-D0FE27468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8562" y="5224700"/>
              <a:ext cx="3643040" cy="13716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E28282-C23A-45B3-97DB-63FB6C9866BB}"/>
              </a:ext>
            </a:extLst>
          </p:cNvPr>
          <p:cNvGrpSpPr/>
          <p:nvPr/>
        </p:nvGrpSpPr>
        <p:grpSpPr>
          <a:xfrm>
            <a:off x="8405329" y="3787080"/>
            <a:ext cx="3611301" cy="2809220"/>
            <a:chOff x="8405329" y="3787080"/>
            <a:chExt cx="3611301" cy="280922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A0557C-E5A2-43BB-B01B-C4B437E266CA}"/>
                </a:ext>
              </a:extLst>
            </p:cNvPr>
            <p:cNvSpPr/>
            <p:nvPr/>
          </p:nvSpPr>
          <p:spPr>
            <a:xfrm>
              <a:off x="8405329" y="3787080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0.741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7179905-7548-4685-A0AB-40646FD01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5329" y="4296304"/>
              <a:ext cx="2565918" cy="9144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3019333-BBC1-4943-91FC-BDC712035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4700"/>
              <a:ext cx="3611301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0932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51FD-C2A9-4B2E-BEF8-59EBCDBC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AEC27-D845-4FA2-BD50-82B01197B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experiment the features 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difference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used to predict the status of the person at the third year (t)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 features set experiment class distribution: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diabetes=436 ,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prediabetes = 7,452 ,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normal=16,314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and testing data size for each class is  7,402  and 50 respectively</a:t>
                </a:r>
              </a:p>
              <a:p>
                <a:pPr lvl="2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AEC27-D845-4FA2-BD50-82B01197B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EEDA27B-CE79-4812-BCA1-846B635E282D}"/>
              </a:ext>
            </a:extLst>
          </p:cNvPr>
          <p:cNvGrpSpPr/>
          <p:nvPr/>
        </p:nvGrpSpPr>
        <p:grpSpPr>
          <a:xfrm>
            <a:off x="3523288" y="4045081"/>
            <a:ext cx="5518222" cy="2689094"/>
            <a:chOff x="3523288" y="4045081"/>
            <a:chExt cx="5518222" cy="268909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81F148-9EC7-4711-88FD-991506F96778}"/>
                </a:ext>
              </a:extLst>
            </p:cNvPr>
            <p:cNvGrpSpPr/>
            <p:nvPr/>
          </p:nvGrpSpPr>
          <p:grpSpPr>
            <a:xfrm>
              <a:off x="3523288" y="4045081"/>
              <a:ext cx="4001462" cy="2689094"/>
              <a:chOff x="1639184" y="4229482"/>
              <a:chExt cx="3638550" cy="2628518"/>
            </a:xfrm>
          </p:grpSpPr>
          <p:pic>
            <p:nvPicPr>
              <p:cNvPr id="8" name="Picture 4">
                <a:extLst>
                  <a:ext uri="{FF2B5EF4-FFF2-40B4-BE49-F238E27FC236}">
                    <a16:creationId xmlns:a16="http://schemas.microsoft.com/office/drawing/2014/main" id="{55C71E16-B04F-48A2-B83F-E0148A0847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9184" y="4229482"/>
                <a:ext cx="3638550" cy="26285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FD3396D-76E2-4986-9B48-139196544C51}"/>
                  </a:ext>
                </a:extLst>
              </p:cNvPr>
              <p:cNvSpPr/>
              <p:nvPr/>
            </p:nvSpPr>
            <p:spPr>
              <a:xfrm>
                <a:off x="2722361" y="5404584"/>
                <a:ext cx="2387066" cy="145341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C98E8C7-80A2-4F85-83A4-4EA8CAC61B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9786" y="5183993"/>
              <a:ext cx="791665" cy="558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67F98F-0719-45E7-BECA-5F13E3BDE0B1}"/>
                </a:ext>
              </a:extLst>
            </p:cNvPr>
            <p:cNvSpPr txBox="1"/>
            <p:nvPr/>
          </p:nvSpPr>
          <p:spPr>
            <a:xfrm>
              <a:off x="7524750" y="4934182"/>
              <a:ext cx="1516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 of interest 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6E68BE-D035-4ADC-9E45-80ABFA15D24F}"/>
              </a:ext>
            </a:extLst>
          </p:cNvPr>
          <p:cNvSpPr/>
          <p:nvPr/>
        </p:nvSpPr>
        <p:spPr>
          <a:xfrm>
            <a:off x="5257499" y="5429250"/>
            <a:ext cx="2082157" cy="130492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158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9F3D-2F27-4498-B694-29C5A2D8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6A018CF-62B3-40C3-AA22-004DCBC47674}"/>
              </a:ext>
            </a:extLst>
          </p:cNvPr>
          <p:cNvGrpSpPr/>
          <p:nvPr/>
        </p:nvGrpSpPr>
        <p:grpSpPr>
          <a:xfrm>
            <a:off x="957559" y="2286000"/>
            <a:ext cx="3637344" cy="3109912"/>
            <a:chOff x="838200" y="1801933"/>
            <a:chExt cx="3637344" cy="31099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675EF9-3AAA-48B0-9993-F35EDF4463BA}"/>
                </a:ext>
              </a:extLst>
            </p:cNvPr>
            <p:cNvSpPr/>
            <p:nvPr/>
          </p:nvSpPr>
          <p:spPr>
            <a:xfrm>
              <a:off x="838200" y="1801933"/>
              <a:ext cx="171874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0.78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3F06879-AA5B-43F9-92FB-A49855E19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448264"/>
              <a:ext cx="2386149" cy="914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375DCFF-5BA6-4E8D-A668-C41C6E331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540245"/>
              <a:ext cx="3637344" cy="13716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77B4DF0-CA55-41F0-8F3F-5E1D46228AA9}"/>
              </a:ext>
            </a:extLst>
          </p:cNvPr>
          <p:cNvGrpSpPr/>
          <p:nvPr/>
        </p:nvGrpSpPr>
        <p:grpSpPr>
          <a:xfrm>
            <a:off x="4785736" y="2291775"/>
            <a:ext cx="3566160" cy="3104137"/>
            <a:chOff x="4666377" y="1807708"/>
            <a:chExt cx="3566160" cy="310413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51959F-D23C-4D7D-8D8A-CCF1071E3B33}"/>
                </a:ext>
              </a:extLst>
            </p:cNvPr>
            <p:cNvSpPr/>
            <p:nvPr/>
          </p:nvSpPr>
          <p:spPr>
            <a:xfrm>
              <a:off x="4666377" y="1807708"/>
              <a:ext cx="171874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0.78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7C51895-8C23-461E-A7F9-40C0497B0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6377" y="2448264"/>
              <a:ext cx="2389517" cy="9144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14FA513-9A05-49E4-B904-AA8C8DBA3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6377" y="3540245"/>
              <a:ext cx="3566160" cy="1371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312A71-3D8B-4765-AB11-4FDD8CFAC447}"/>
              </a:ext>
            </a:extLst>
          </p:cNvPr>
          <p:cNvGrpSpPr/>
          <p:nvPr/>
        </p:nvGrpSpPr>
        <p:grpSpPr>
          <a:xfrm>
            <a:off x="8613913" y="2291775"/>
            <a:ext cx="3578087" cy="3104137"/>
            <a:chOff x="8494554" y="1807708"/>
            <a:chExt cx="3578087" cy="310413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098C62-52BD-465C-B952-BA556203979F}"/>
                </a:ext>
              </a:extLst>
            </p:cNvPr>
            <p:cNvSpPr/>
            <p:nvPr/>
          </p:nvSpPr>
          <p:spPr>
            <a:xfrm>
              <a:off x="8499826" y="1807708"/>
              <a:ext cx="17764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0.78 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A370897-1B31-4B54-B1BA-9D7877A1F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94554" y="2448264"/>
              <a:ext cx="2353733" cy="9144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ED20285-B380-49E9-ADDB-B025724D0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94554" y="3540245"/>
              <a:ext cx="3578087" cy="137160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C8CB79A-116D-47B6-9D03-8334C7A7E4F6}"/>
              </a:ext>
            </a:extLst>
          </p:cNvPr>
          <p:cNvSpPr/>
          <p:nvPr/>
        </p:nvSpPr>
        <p:spPr>
          <a:xfrm>
            <a:off x="1038225" y="1690688"/>
            <a:ext cx="2698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 experiment</a:t>
            </a:r>
          </a:p>
        </p:txBody>
      </p:sp>
    </p:spTree>
    <p:extLst>
      <p:ext uri="{BB962C8B-B14F-4D97-AF65-F5344CB8AC3E}">
        <p14:creationId xmlns:p14="http://schemas.microsoft.com/office/powerpoint/2010/main" val="3479172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1011-4FC9-445E-A870-86075263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BD20-F57F-4A27-BE86-1597DEA93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 experiment with clustering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experiment, clustering label added to the feature space using K-means clustering algorithm.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K-means clustering algorithm used to cluster whole dataset into three groups and generate label for each data point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B36A35-3EF9-418D-9AFF-8EEE1B065ADA}"/>
              </a:ext>
            </a:extLst>
          </p:cNvPr>
          <p:cNvGrpSpPr/>
          <p:nvPr/>
        </p:nvGrpSpPr>
        <p:grpSpPr>
          <a:xfrm>
            <a:off x="838200" y="2892502"/>
            <a:ext cx="3586606" cy="3109912"/>
            <a:chOff x="838200" y="1690688"/>
            <a:chExt cx="3586606" cy="31099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1B1A75-3895-4B81-998F-2D65F5681A73}"/>
                </a:ext>
              </a:extLst>
            </p:cNvPr>
            <p:cNvSpPr/>
            <p:nvPr/>
          </p:nvSpPr>
          <p:spPr>
            <a:xfrm>
              <a:off x="838200" y="1690688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0.767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75594F-D976-4A7D-9A82-5A2B9FC1D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337019"/>
              <a:ext cx="2459115" cy="914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4749A22-0E37-4AC0-AFC4-5568BA82D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429000"/>
              <a:ext cx="3586606" cy="13716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B033AA7-3004-4570-8287-8B2CF4ABDFCA}"/>
              </a:ext>
            </a:extLst>
          </p:cNvPr>
          <p:cNvGrpSpPr/>
          <p:nvPr/>
        </p:nvGrpSpPr>
        <p:grpSpPr>
          <a:xfrm>
            <a:off x="4666377" y="2898277"/>
            <a:ext cx="3591878" cy="3104137"/>
            <a:chOff x="4891481" y="1696463"/>
            <a:chExt cx="3591878" cy="31041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B3F25D-69F5-474F-BE20-A88F0ACD2B14}"/>
                </a:ext>
              </a:extLst>
            </p:cNvPr>
            <p:cNvSpPr/>
            <p:nvPr/>
          </p:nvSpPr>
          <p:spPr>
            <a:xfrm>
              <a:off x="4891481" y="1696463"/>
              <a:ext cx="17764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0.78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968F581-A012-45CD-BF09-BCD832453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1481" y="2337019"/>
              <a:ext cx="2432482" cy="914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2FFEC4E-2A84-446A-A67E-9419FE62F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91481" y="3429000"/>
              <a:ext cx="3591878" cy="1371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ADFE24-1FEA-4DA2-A522-08CDC37AF59E}"/>
              </a:ext>
            </a:extLst>
          </p:cNvPr>
          <p:cNvGrpSpPr/>
          <p:nvPr/>
        </p:nvGrpSpPr>
        <p:grpSpPr>
          <a:xfrm>
            <a:off x="8499826" y="2898277"/>
            <a:ext cx="3634303" cy="3104137"/>
            <a:chOff x="8499826" y="1807708"/>
            <a:chExt cx="3634303" cy="310413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9C76FB-DF9A-4010-AF0C-0F55102C4C9A}"/>
                </a:ext>
              </a:extLst>
            </p:cNvPr>
            <p:cNvSpPr/>
            <p:nvPr/>
          </p:nvSpPr>
          <p:spPr>
            <a:xfrm>
              <a:off x="8499826" y="1807708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0.793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4B961A-97E2-4205-868B-1FA16AF2A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00355" y="2448264"/>
              <a:ext cx="2498756" cy="9144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3FB606F-C99E-4046-B40E-9DB32B057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99826" y="3540245"/>
              <a:ext cx="3634303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141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E1EC-66BC-467E-BB1F-9977A501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2FD21-7B0D-437C-BF17-7F4E23A1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This study considers only patients with</a:t>
            </a:r>
          </a:p>
          <a:p>
            <a:pPr lvl="1">
              <a:buFont typeface="Wingdings" charset="2"/>
              <a:buChar char="ü"/>
            </a:pPr>
            <a:r>
              <a:rPr lang="en-US" sz="1600" dirty="0"/>
              <a:t>at least 2 years of continuous  annual medical check-up during the follow-up period</a:t>
            </a:r>
          </a:p>
          <a:p>
            <a:pPr lvl="1">
              <a:buFont typeface="Wingdings" charset="2"/>
              <a:buChar char="ü"/>
            </a:pPr>
            <a:r>
              <a:rPr lang="en-US" sz="1600" dirty="0"/>
              <a:t>not previously diagnosed with Diabetes, hyperlipidemia, or hypertension</a:t>
            </a:r>
          </a:p>
          <a:p>
            <a:pPr lvl="1">
              <a:buFont typeface="Wingdings" charset="2"/>
              <a:buChar char="ü"/>
            </a:pPr>
            <a:r>
              <a:rPr lang="en-US" sz="1600" dirty="0"/>
              <a:t>No missing features Instances </a:t>
            </a:r>
          </a:p>
          <a:p>
            <a:r>
              <a:rPr lang="en-US" sz="1800" dirty="0"/>
              <a:t>The total number of instances after the preprocessing is 169,024</a:t>
            </a:r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95C4C6-F638-4E38-AE2F-C00BC55DFF85}"/>
              </a:ext>
            </a:extLst>
          </p:cNvPr>
          <p:cNvGrpSpPr/>
          <p:nvPr/>
        </p:nvGrpSpPr>
        <p:grpSpPr>
          <a:xfrm>
            <a:off x="1674771" y="3761039"/>
            <a:ext cx="4457959" cy="2628518"/>
            <a:chOff x="5682677" y="4001294"/>
            <a:chExt cx="4457959" cy="26285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42856F-898F-43B1-8BAC-B8DDC62DE7E4}"/>
                </a:ext>
              </a:extLst>
            </p:cNvPr>
            <p:cNvGrpSpPr/>
            <p:nvPr/>
          </p:nvGrpSpPr>
          <p:grpSpPr>
            <a:xfrm>
              <a:off x="5682677" y="4001294"/>
              <a:ext cx="3638551" cy="2628518"/>
              <a:chOff x="1639184" y="4229482"/>
              <a:chExt cx="3638551" cy="2628518"/>
            </a:xfrm>
          </p:grpSpPr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106CB0A8-980E-455D-BFE8-D7800EA307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9184" y="4229482"/>
                <a:ext cx="3638551" cy="26285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A7DD92E-30E2-4DCA-ACE0-03EE1F941C3E}"/>
                  </a:ext>
                </a:extLst>
              </p:cNvPr>
              <p:cNvSpPr/>
              <p:nvPr/>
            </p:nvSpPr>
            <p:spPr>
              <a:xfrm>
                <a:off x="2722361" y="5404584"/>
                <a:ext cx="2387066" cy="145341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CE3D3C9-6CC8-4EC3-BF41-C7FCE152CA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9383" y="4941116"/>
              <a:ext cx="872456" cy="687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5C6BE9-5019-4DC1-8F66-9AAF099FDD35}"/>
                </a:ext>
              </a:extLst>
            </p:cNvPr>
            <p:cNvSpPr txBox="1"/>
            <p:nvPr/>
          </p:nvSpPr>
          <p:spPr>
            <a:xfrm>
              <a:off x="8623746" y="4787227"/>
              <a:ext cx="1516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Region of interest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FDBE75A-60F6-4187-B3D9-207478EF1A93}"/>
              </a:ext>
            </a:extLst>
          </p:cNvPr>
          <p:cNvSpPr txBox="1"/>
          <p:nvPr/>
        </p:nvSpPr>
        <p:spPr>
          <a:xfrm>
            <a:off x="6281159" y="4161802"/>
            <a:ext cx="27622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Number of patients: 80,692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Male count:  48,912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Female count: 31,780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mean age: 41.17 ± 9.95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4FF6193F-B959-4A1A-B821-9885E9063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00676"/>
              </p:ext>
            </p:extLst>
          </p:nvPr>
        </p:nvGraphicFramePr>
        <p:xfrm>
          <a:off x="6531770" y="5274888"/>
          <a:ext cx="38906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1368218454"/>
                    </a:ext>
                  </a:extLst>
                </a:gridCol>
                <a:gridCol w="1323404">
                  <a:extLst>
                    <a:ext uri="{9D8B030D-6E8A-4147-A177-3AD203B41FA5}">
                      <a16:colId xmlns:a16="http://schemas.microsoft.com/office/drawing/2014/main" val="3411469074"/>
                    </a:ext>
                  </a:extLst>
                </a:gridCol>
                <a:gridCol w="1230567">
                  <a:extLst>
                    <a:ext uri="{9D8B030D-6E8A-4147-A177-3AD203B41FA5}">
                      <a16:colId xmlns:a16="http://schemas.microsoft.com/office/drawing/2014/main" val="187915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2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17,131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8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17,131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17,131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812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51FD-C2A9-4B2E-BEF8-59EBCDBC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AEC27-D845-4FA2-BD50-82B01197B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traditional features set experiment Class distribution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diabetes= 524,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prediabetes = 8,529 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normal= 17,796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 data size for each class is 8,479 and 50 respectively</a:t>
            </a: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82FF09-3790-4052-A467-A273F4F4527B}"/>
              </a:ext>
            </a:extLst>
          </p:cNvPr>
          <p:cNvSpPr/>
          <p:nvPr/>
        </p:nvSpPr>
        <p:spPr>
          <a:xfrm>
            <a:off x="838200" y="3530066"/>
            <a:ext cx="18918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 0.753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FC4140-3FC9-4997-9BB0-5A9FE5829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76397"/>
            <a:ext cx="2471596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35D07E-FC3F-4E4E-AABE-F0E1774D2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52" y="5274153"/>
            <a:ext cx="3616831" cy="13716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2768884-1A07-4ED5-A2AD-6AAD5198FB92}"/>
              </a:ext>
            </a:extLst>
          </p:cNvPr>
          <p:cNvGrpSpPr/>
          <p:nvPr/>
        </p:nvGrpSpPr>
        <p:grpSpPr>
          <a:xfrm>
            <a:off x="4546134" y="3530066"/>
            <a:ext cx="3648808" cy="3115687"/>
            <a:chOff x="4546134" y="3530066"/>
            <a:chExt cx="3648808" cy="311568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2A31B-D75B-4858-806B-578446B7CB59}"/>
                </a:ext>
              </a:extLst>
            </p:cNvPr>
            <p:cNvSpPr/>
            <p:nvPr/>
          </p:nvSpPr>
          <p:spPr>
            <a:xfrm>
              <a:off x="4546134" y="3530066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0.753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FD8B257-8CFD-43EF-B46A-ED991EDE9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6134" y="4176397"/>
              <a:ext cx="2485748" cy="9144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4495529-B1FA-4517-BB93-16B91A0F5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46134" y="5274153"/>
              <a:ext cx="3648808" cy="1371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716AD4C-BE58-4276-8ADC-D144502D7755}"/>
              </a:ext>
            </a:extLst>
          </p:cNvPr>
          <p:cNvGrpSpPr/>
          <p:nvPr/>
        </p:nvGrpSpPr>
        <p:grpSpPr>
          <a:xfrm>
            <a:off x="8254068" y="3535841"/>
            <a:ext cx="3619982" cy="3109912"/>
            <a:chOff x="8254068" y="3535841"/>
            <a:chExt cx="3619982" cy="31099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3695EE-B99C-4454-969D-465E5E64E4D4}"/>
                </a:ext>
              </a:extLst>
            </p:cNvPr>
            <p:cNvSpPr/>
            <p:nvPr/>
          </p:nvSpPr>
          <p:spPr>
            <a:xfrm>
              <a:off x="8254068" y="3535841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0.773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CAE23D-DA57-42A3-9799-96E1C8EA8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54068" y="4176397"/>
              <a:ext cx="2441359" cy="9144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D64FCE1-811C-43D9-9A4C-A24784EE9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54068" y="5274153"/>
              <a:ext cx="3619982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7646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C4FD-934B-4695-9732-7B59DFFC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7428-D974-43C5-A502-AE9711D7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traditional features experiment with clustering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experiment, clustering label added to the feature space using K-means clustering algorithm.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K-means clustering algorithm used to cluster whole dataset into three groups and generate label for each data point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17E021-AE68-417A-A955-F3C3032EB50D}"/>
              </a:ext>
            </a:extLst>
          </p:cNvPr>
          <p:cNvGrpSpPr/>
          <p:nvPr/>
        </p:nvGrpSpPr>
        <p:grpSpPr>
          <a:xfrm>
            <a:off x="838200" y="2892502"/>
            <a:ext cx="3549015" cy="3109912"/>
            <a:chOff x="838200" y="2892502"/>
            <a:chExt cx="3549015" cy="31099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1D9483-3950-4051-ADBB-EFAC587642B3}"/>
                </a:ext>
              </a:extLst>
            </p:cNvPr>
            <p:cNvSpPr/>
            <p:nvPr/>
          </p:nvSpPr>
          <p:spPr>
            <a:xfrm>
              <a:off x="838200" y="2892502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0.753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36D89E0-7F58-4163-B427-D0E65B74A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538833"/>
              <a:ext cx="2523744" cy="914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FC11D6-C7D8-4A3E-AA2B-EF53AF99A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630814"/>
              <a:ext cx="3549015" cy="13716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520399-DCAD-49B9-AACD-CE053FC901EA}"/>
              </a:ext>
            </a:extLst>
          </p:cNvPr>
          <p:cNvGrpSpPr/>
          <p:nvPr/>
        </p:nvGrpSpPr>
        <p:grpSpPr>
          <a:xfrm>
            <a:off x="4666377" y="2898277"/>
            <a:ext cx="3579962" cy="3104137"/>
            <a:chOff x="4666377" y="2898277"/>
            <a:chExt cx="3579962" cy="31041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277E8B-484A-4C48-B190-33309E0B82CE}"/>
                </a:ext>
              </a:extLst>
            </p:cNvPr>
            <p:cNvSpPr/>
            <p:nvPr/>
          </p:nvSpPr>
          <p:spPr>
            <a:xfrm>
              <a:off x="4666377" y="2898277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0.746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F268406-F27E-457E-914D-C5CA97F86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0044" y="3538833"/>
              <a:ext cx="2501153" cy="9144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035E5EB-65BE-4A72-9A3D-FEDB1B989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6377" y="4630814"/>
              <a:ext cx="3579962" cy="13716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41403E6-00E1-499F-BEC7-C5CC84B4C8DC}"/>
              </a:ext>
            </a:extLst>
          </p:cNvPr>
          <p:cNvGrpSpPr/>
          <p:nvPr/>
        </p:nvGrpSpPr>
        <p:grpSpPr>
          <a:xfrm>
            <a:off x="8494554" y="2898277"/>
            <a:ext cx="3593939" cy="3104137"/>
            <a:chOff x="8494554" y="2898277"/>
            <a:chExt cx="3593939" cy="310413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28E062-8F01-4C7C-A4D9-E286B231FDC5}"/>
                </a:ext>
              </a:extLst>
            </p:cNvPr>
            <p:cNvSpPr/>
            <p:nvPr/>
          </p:nvSpPr>
          <p:spPr>
            <a:xfrm>
              <a:off x="8499826" y="2898277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0.766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5007C46-98C6-430A-ACC3-6329BD042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94554" y="3538833"/>
              <a:ext cx="2412274" cy="914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9E9D19E-1B8C-4627-AC1D-2C14A545B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94554" y="4630814"/>
              <a:ext cx="3593939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4937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93DB-8878-4AE2-9077-1DF5F1EF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Experiment on patients who are diagnosed with HBP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AE047-6A48-4D6D-B802-4B4DFC0F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contains patients who are diagnosed with HBP previously </a:t>
            </a:r>
          </a:p>
        </p:txBody>
      </p:sp>
    </p:spTree>
    <p:extLst>
      <p:ext uri="{BB962C8B-B14F-4D97-AF65-F5344CB8AC3E}">
        <p14:creationId xmlns:p14="http://schemas.microsoft.com/office/powerpoint/2010/main" val="239654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D68E-CBFC-49E2-9F89-AFCA4EB3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Experiment on a different combination of feature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50B761-B59A-484B-A752-8F266B69A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4196"/>
                <a:ext cx="10515600" cy="4562767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experiment generates all combination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features from the total 12 features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(12,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)]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train and test the models, and select the top 10 accurate models from each subgroup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Experimental results of different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feature set combination using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XGBoost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algorithm (5,6,7,8,9, and 10 features ) presented below</a:t>
                </a: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50B761-B59A-484B-A752-8F266B69A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4196"/>
                <a:ext cx="10515600" cy="4562767"/>
              </a:xfrm>
              <a:blipFill>
                <a:blip r:embed="rId2"/>
                <a:stretch>
                  <a:fillRect l="-406" t="-1337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B8A63D-623D-4941-BE8F-04EB783E69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9263402"/>
              </p:ext>
            </p:extLst>
          </p:nvPr>
        </p:nvGraphicFramePr>
        <p:xfrm>
          <a:off x="675314" y="2776756"/>
          <a:ext cx="10515600" cy="3913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523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Experiment on a different combination of feature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Features Combination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total of 792 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(12,5)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models are generated, trained and tested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29504"/>
              </p:ext>
            </p:extLst>
          </p:nvPr>
        </p:nvGraphicFramePr>
        <p:xfrm>
          <a:off x="3346804" y="2758694"/>
          <a:ext cx="5498391" cy="3683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Physical Activity, Family History,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Smoking,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Drinking, Family History,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Uric Acid,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Uric Acid, Smoking,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Drinking, Physical Activity, Family History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Uric Acid,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Uric Acid,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65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Experiment on a different combination of feature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Features Combination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total of 924 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(12,6)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models are generated, trained and tested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950416"/>
              </p:ext>
            </p:extLst>
          </p:nvPr>
        </p:nvGraphicFramePr>
        <p:xfrm>
          <a:off x="3346804" y="2758694"/>
          <a:ext cx="5498391" cy="3683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Uric acid, Smoking,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Uric acid, Drinking,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Smoking,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Smoking,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Uric acid,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Smoking, Physical Activity, Family History, Sex 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Family History, Sex, Age  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Uric acid, Drinking, Family History,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smoking, Physical activity,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smoking,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6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Experiment on a different combination of feature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Features Combination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total of 792 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(12,5)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models are generated, trained and tested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167744"/>
              </p:ext>
            </p:extLst>
          </p:nvPr>
        </p:nvGraphicFramePr>
        <p:xfrm>
          <a:off x="3346804" y="2758694"/>
          <a:ext cx="5498391" cy="37462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Uric acid, Smoking,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Uric acid,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Uric acid,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Smoking, Physical Activity,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Smoking, Physical Activity,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Smoking, Drinking, Physical Activity, Family History,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Physical Activity, Sex, 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Smoking, Physical Activity, Sex, 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Physical Activity, Family History, Sex, 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4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Experiment on a different combination of feature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Features Combination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total of 495 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(12,8)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models are generated, trained and tested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672344"/>
              </p:ext>
            </p:extLst>
          </p:nvPr>
        </p:nvGraphicFramePr>
        <p:xfrm>
          <a:off x="3346804" y="2758694"/>
          <a:ext cx="5498391" cy="3921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Uric acid, smoking,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GTP gamma, smoking,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GTP gamma,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Uric acid,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GTP gamma, Uric acid, smoking, Family history,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GTP gamma, smoking,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GTP gamma, Physical activity,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smoking, Physical activity,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Uric acid, Physical activity,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GTP gamma, Uric acid, smoking,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56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Experiment on a different combination of feature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 Features Combination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total of 220 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(12,9)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models are generated, trained and tested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803550"/>
              </p:ext>
            </p:extLst>
          </p:nvPr>
        </p:nvGraphicFramePr>
        <p:xfrm>
          <a:off x="3346804" y="2758694"/>
          <a:ext cx="5498391" cy="3683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smoking, Physical activity,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smoking,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Uric acid, smoking, Family history,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smoking, Drinking,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Physical activity,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smoking,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smoking, Physical activity,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smoking, Drinking, Physical activity,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smoking, Drinking, Physical activity,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Uric acid, smoking, Physical activity,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70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3032</Words>
  <Application>Microsoft Office PowerPoint</Application>
  <PresentationFormat>Widescreen</PresentationFormat>
  <Paragraphs>545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Summary of the experiments</vt:lpstr>
      <vt:lpstr>Content</vt:lpstr>
      <vt:lpstr>Dataset</vt:lpstr>
      <vt:lpstr>1. Experiment on a different combination of feature sets</vt:lpstr>
      <vt:lpstr>1. Experiment on a different combination of feature sets</vt:lpstr>
      <vt:lpstr>1. Experiment on a different combination of feature sets</vt:lpstr>
      <vt:lpstr>1. Experiment on a different combination of feature sets</vt:lpstr>
      <vt:lpstr>1. Experiment on a different combination of feature sets</vt:lpstr>
      <vt:lpstr>1. Experiment on a different combination of feature sets</vt:lpstr>
      <vt:lpstr>1. Experiment on a different combination of feature sets</vt:lpstr>
      <vt:lpstr>2. Comparison of ML flow with Clustering vs with out clustering approach</vt:lpstr>
      <vt:lpstr>2. Comparison of ML flow with Clustering vs with out clustering approach</vt:lpstr>
      <vt:lpstr>2. Comparison of ML flow with Clustering vs with out clustering approach</vt:lpstr>
      <vt:lpstr>2. Comparison of ML flow with Clustering vs with out clustering approach</vt:lpstr>
      <vt:lpstr>2. Comparison of ML flow with Clustering vs with out clustering approach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4. Ensemble of all the models </vt:lpstr>
      <vt:lpstr>5. Two years data for predicting the third year status</vt:lpstr>
      <vt:lpstr>5. Two years data for predicting the third year status</vt:lpstr>
      <vt:lpstr>5. Two years data for predicting the third year status</vt:lpstr>
      <vt:lpstr>5. Two years data for predicting the third year status</vt:lpstr>
      <vt:lpstr>5. Two years data for predicting the third year status</vt:lpstr>
      <vt:lpstr>6. Experiment on patients who are diagnosed with HBP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the experiments</dc:title>
  <dc:creator>Henock</dc:creator>
  <cp:lastModifiedBy>Henock</cp:lastModifiedBy>
  <cp:revision>283</cp:revision>
  <dcterms:created xsi:type="dcterms:W3CDTF">2020-02-14T12:58:48Z</dcterms:created>
  <dcterms:modified xsi:type="dcterms:W3CDTF">2020-02-22T14:29:54Z</dcterms:modified>
</cp:coreProperties>
</file>