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0" r:id="rId4"/>
    <p:sldId id="257" r:id="rId5"/>
    <p:sldId id="259" r:id="rId6"/>
    <p:sldId id="265" r:id="rId7"/>
    <p:sldId id="266" r:id="rId8"/>
    <p:sldId id="262" r:id="rId9"/>
    <p:sldId id="263" r:id="rId10"/>
    <p:sldId id="264" r:id="rId11"/>
    <p:sldId id="297" r:id="rId12"/>
    <p:sldId id="291" r:id="rId13"/>
    <p:sldId id="269" r:id="rId14"/>
    <p:sldId id="292" r:id="rId15"/>
    <p:sldId id="270" r:id="rId16"/>
    <p:sldId id="287" r:id="rId17"/>
    <p:sldId id="260" r:id="rId18"/>
    <p:sldId id="281" r:id="rId19"/>
    <p:sldId id="271" r:id="rId20"/>
    <p:sldId id="272" r:id="rId21"/>
    <p:sldId id="273" r:id="rId22"/>
    <p:sldId id="275" r:id="rId23"/>
    <p:sldId id="276" r:id="rId24"/>
    <p:sldId id="277" r:id="rId25"/>
    <p:sldId id="274" r:id="rId26"/>
    <p:sldId id="278" r:id="rId27"/>
    <p:sldId id="279" r:id="rId28"/>
    <p:sldId id="280" r:id="rId29"/>
    <p:sldId id="283" r:id="rId30"/>
    <p:sldId id="284" r:id="rId31"/>
    <p:sldId id="282" r:id="rId32"/>
    <p:sldId id="285"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ock" initials="H" lastIdx="1" clrIdx="0">
    <p:extLst>
      <p:ext uri="{19B8F6BF-5375-455C-9EA6-DF929625EA0E}">
        <p15:presenceInfo xmlns:p15="http://schemas.microsoft.com/office/powerpoint/2012/main" userId="Heno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orkPlace\github%20projects\Health-Data-Analysis-Diabetics\Diabetes\Traditional%20vs%2011%20features%20for%20prof%20_V3\Book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392407470805297E-2"/>
          <c:y val="0.16886523039435136"/>
          <c:w val="0.87259233900110311"/>
          <c:h val="0.7341532650416952"/>
        </c:manualLayout>
      </c:layout>
      <c:barChart>
        <c:barDir val="col"/>
        <c:grouping val="clustered"/>
        <c:varyColors val="0"/>
        <c:ser>
          <c:idx val="0"/>
          <c:order val="0"/>
          <c:tx>
            <c:strRef>
              <c:f>Sheet1!$G$6</c:f>
              <c:strCache>
                <c:ptCount val="1"/>
                <c:pt idx="0">
                  <c:v>1</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Sheet1!$H$6:$M$6</c:f>
              <c:numCache>
                <c:formatCode>General</c:formatCode>
                <c:ptCount val="6"/>
                <c:pt idx="0">
                  <c:v>0.753</c:v>
                </c:pt>
                <c:pt idx="1">
                  <c:v>0.753</c:v>
                </c:pt>
                <c:pt idx="2">
                  <c:v>0.75</c:v>
                </c:pt>
                <c:pt idx="3">
                  <c:v>0.753</c:v>
                </c:pt>
                <c:pt idx="4">
                  <c:v>0.75</c:v>
                </c:pt>
                <c:pt idx="5">
                  <c:v>0.745</c:v>
                </c:pt>
              </c:numCache>
            </c:numRef>
          </c:val>
          <c:extLst>
            <c:ext xmlns:c16="http://schemas.microsoft.com/office/drawing/2014/chart" uri="{C3380CC4-5D6E-409C-BE32-E72D297353CC}">
              <c16:uniqueId val="{00000000-0502-4728-A10C-68C109E63409}"/>
            </c:ext>
          </c:extLst>
        </c:ser>
        <c:ser>
          <c:idx val="1"/>
          <c:order val="1"/>
          <c:tx>
            <c:strRef>
              <c:f>Sheet1!$G$7</c:f>
              <c:strCache>
                <c:ptCount val="1"/>
                <c:pt idx="0">
                  <c:v>2</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Sheet1!$H$7:$M$7</c:f>
              <c:numCache>
                <c:formatCode>General</c:formatCode>
                <c:ptCount val="6"/>
                <c:pt idx="0">
                  <c:v>0.746</c:v>
                </c:pt>
                <c:pt idx="1">
                  <c:v>0.751</c:v>
                </c:pt>
                <c:pt idx="2">
                  <c:v>0.75</c:v>
                </c:pt>
                <c:pt idx="3">
                  <c:v>0.75</c:v>
                </c:pt>
                <c:pt idx="4">
                  <c:v>0.748</c:v>
                </c:pt>
                <c:pt idx="5">
                  <c:v>0.745</c:v>
                </c:pt>
              </c:numCache>
            </c:numRef>
          </c:val>
          <c:extLst>
            <c:ext xmlns:c16="http://schemas.microsoft.com/office/drawing/2014/chart" uri="{C3380CC4-5D6E-409C-BE32-E72D297353CC}">
              <c16:uniqueId val="{00000001-0502-4728-A10C-68C109E63409}"/>
            </c:ext>
          </c:extLst>
        </c:ser>
        <c:ser>
          <c:idx val="2"/>
          <c:order val="2"/>
          <c:tx>
            <c:strRef>
              <c:f>Sheet1!$G$8</c:f>
              <c:strCache>
                <c:ptCount val="1"/>
                <c:pt idx="0">
                  <c:v>3</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Sheet1!$H$8:$M$8</c:f>
              <c:numCache>
                <c:formatCode>General</c:formatCode>
                <c:ptCount val="6"/>
                <c:pt idx="0">
                  <c:v>0.746</c:v>
                </c:pt>
                <c:pt idx="1">
                  <c:v>0.751</c:v>
                </c:pt>
                <c:pt idx="2">
                  <c:v>0.75</c:v>
                </c:pt>
                <c:pt idx="3">
                  <c:v>0.748</c:v>
                </c:pt>
                <c:pt idx="4">
                  <c:v>0.746</c:v>
                </c:pt>
                <c:pt idx="5">
                  <c:v>0.74299999999999999</c:v>
                </c:pt>
              </c:numCache>
            </c:numRef>
          </c:val>
          <c:extLst>
            <c:ext xmlns:c16="http://schemas.microsoft.com/office/drawing/2014/chart" uri="{C3380CC4-5D6E-409C-BE32-E72D297353CC}">
              <c16:uniqueId val="{00000002-0502-4728-A10C-68C109E63409}"/>
            </c:ext>
          </c:extLst>
        </c:ser>
        <c:ser>
          <c:idx val="3"/>
          <c:order val="3"/>
          <c:tx>
            <c:strRef>
              <c:f>Sheet1!$G$9</c:f>
              <c:strCache>
                <c:ptCount val="1"/>
                <c:pt idx="0">
                  <c:v>4</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Sheet1!$H$9:$M$9</c:f>
              <c:numCache>
                <c:formatCode>General</c:formatCode>
                <c:ptCount val="6"/>
                <c:pt idx="0">
                  <c:v>0.745</c:v>
                </c:pt>
                <c:pt idx="1">
                  <c:v>0.75</c:v>
                </c:pt>
                <c:pt idx="2">
                  <c:v>0.75</c:v>
                </c:pt>
                <c:pt idx="3">
                  <c:v>0.748</c:v>
                </c:pt>
                <c:pt idx="4">
                  <c:v>0.746</c:v>
                </c:pt>
                <c:pt idx="5">
                  <c:v>0.74299999999999999</c:v>
                </c:pt>
              </c:numCache>
            </c:numRef>
          </c:val>
          <c:extLst>
            <c:ext xmlns:c16="http://schemas.microsoft.com/office/drawing/2014/chart" uri="{C3380CC4-5D6E-409C-BE32-E72D297353CC}">
              <c16:uniqueId val="{00000003-0502-4728-A10C-68C109E63409}"/>
            </c:ext>
          </c:extLst>
        </c:ser>
        <c:ser>
          <c:idx val="4"/>
          <c:order val="4"/>
          <c:tx>
            <c:strRef>
              <c:f>Sheet1!$G$10</c:f>
              <c:strCache>
                <c:ptCount val="1"/>
                <c:pt idx="0">
                  <c:v>5</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Sheet1!$H$10:$M$10</c:f>
              <c:numCache>
                <c:formatCode>General</c:formatCode>
                <c:ptCount val="6"/>
                <c:pt idx="0">
                  <c:v>0.745</c:v>
                </c:pt>
                <c:pt idx="1">
                  <c:v>0.75</c:v>
                </c:pt>
                <c:pt idx="2">
                  <c:v>0.748</c:v>
                </c:pt>
                <c:pt idx="3">
                  <c:v>0.748</c:v>
                </c:pt>
                <c:pt idx="4">
                  <c:v>0.745</c:v>
                </c:pt>
                <c:pt idx="5">
                  <c:v>0.74299999999999999</c:v>
                </c:pt>
              </c:numCache>
            </c:numRef>
          </c:val>
          <c:extLst>
            <c:ext xmlns:c16="http://schemas.microsoft.com/office/drawing/2014/chart" uri="{C3380CC4-5D6E-409C-BE32-E72D297353CC}">
              <c16:uniqueId val="{00000004-0502-4728-A10C-68C109E63409}"/>
            </c:ext>
          </c:extLst>
        </c:ser>
        <c:ser>
          <c:idx val="5"/>
          <c:order val="5"/>
          <c:tx>
            <c:strRef>
              <c:f>Sheet1!$G$11</c:f>
              <c:strCache>
                <c:ptCount val="1"/>
                <c:pt idx="0">
                  <c:v>6</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Sheet1!$H$11:$M$11</c:f>
              <c:numCache>
                <c:formatCode>General</c:formatCode>
                <c:ptCount val="6"/>
                <c:pt idx="0">
                  <c:v>0.745</c:v>
                </c:pt>
                <c:pt idx="1">
                  <c:v>0.75</c:v>
                </c:pt>
                <c:pt idx="2">
                  <c:v>0.748</c:v>
                </c:pt>
                <c:pt idx="3">
                  <c:v>0.748</c:v>
                </c:pt>
                <c:pt idx="4">
                  <c:v>0.745</c:v>
                </c:pt>
                <c:pt idx="5">
                  <c:v>0.74099999999999999</c:v>
                </c:pt>
              </c:numCache>
            </c:numRef>
          </c:val>
          <c:extLst>
            <c:ext xmlns:c16="http://schemas.microsoft.com/office/drawing/2014/chart" uri="{C3380CC4-5D6E-409C-BE32-E72D297353CC}">
              <c16:uniqueId val="{00000005-0502-4728-A10C-68C109E63409}"/>
            </c:ext>
          </c:extLst>
        </c:ser>
        <c:ser>
          <c:idx val="6"/>
          <c:order val="6"/>
          <c:tx>
            <c:strRef>
              <c:f>Sheet1!$G$12</c:f>
              <c:strCache>
                <c:ptCount val="1"/>
                <c:pt idx="0">
                  <c:v>7</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Sheet1!$H$12:$M$12</c:f>
              <c:numCache>
                <c:formatCode>General</c:formatCode>
                <c:ptCount val="6"/>
                <c:pt idx="0">
                  <c:v>0.74299999999999999</c:v>
                </c:pt>
                <c:pt idx="1">
                  <c:v>0.748</c:v>
                </c:pt>
                <c:pt idx="2">
                  <c:v>0.748</c:v>
                </c:pt>
                <c:pt idx="3">
                  <c:v>0.748</c:v>
                </c:pt>
                <c:pt idx="4">
                  <c:v>0.745</c:v>
                </c:pt>
                <c:pt idx="5">
                  <c:v>0.74099999999999999</c:v>
                </c:pt>
              </c:numCache>
            </c:numRef>
          </c:val>
          <c:extLst>
            <c:ext xmlns:c16="http://schemas.microsoft.com/office/drawing/2014/chart" uri="{C3380CC4-5D6E-409C-BE32-E72D297353CC}">
              <c16:uniqueId val="{00000006-0502-4728-A10C-68C109E63409}"/>
            </c:ext>
          </c:extLst>
        </c:ser>
        <c:ser>
          <c:idx val="7"/>
          <c:order val="7"/>
          <c:tx>
            <c:strRef>
              <c:f>Sheet1!$G$13</c:f>
              <c:strCache>
                <c:ptCount val="1"/>
                <c:pt idx="0">
                  <c:v>8</c:v>
                </c:pt>
              </c:strCache>
            </c:strRef>
          </c:tx>
          <c:spPr>
            <a:pattFill prst="narHorz">
              <a:fgClr>
                <a:schemeClr val="accent2">
                  <a:lumMod val="60000"/>
                </a:schemeClr>
              </a:fgClr>
              <a:bgClr>
                <a:schemeClr val="accent2">
                  <a:lumMod val="60000"/>
                  <a:lumMod val="20000"/>
                  <a:lumOff val="80000"/>
                </a:schemeClr>
              </a:bgClr>
            </a:pattFill>
            <a:ln>
              <a:noFill/>
            </a:ln>
            <a:effectLst>
              <a:innerShdw blurRad="114300">
                <a:schemeClr val="accent2">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Sheet1!$H$13:$M$13</c:f>
              <c:numCache>
                <c:formatCode>General</c:formatCode>
                <c:ptCount val="6"/>
                <c:pt idx="0">
                  <c:v>0.74299999999999999</c:v>
                </c:pt>
                <c:pt idx="1">
                  <c:v>0.748</c:v>
                </c:pt>
                <c:pt idx="2">
                  <c:v>0.748</c:v>
                </c:pt>
                <c:pt idx="3">
                  <c:v>0.746</c:v>
                </c:pt>
                <c:pt idx="4">
                  <c:v>0.745</c:v>
                </c:pt>
                <c:pt idx="5">
                  <c:v>0.74099999999999999</c:v>
                </c:pt>
              </c:numCache>
            </c:numRef>
          </c:val>
          <c:extLst>
            <c:ext xmlns:c16="http://schemas.microsoft.com/office/drawing/2014/chart" uri="{C3380CC4-5D6E-409C-BE32-E72D297353CC}">
              <c16:uniqueId val="{00000007-0502-4728-A10C-68C109E63409}"/>
            </c:ext>
          </c:extLst>
        </c:ser>
        <c:ser>
          <c:idx val="8"/>
          <c:order val="8"/>
          <c:tx>
            <c:strRef>
              <c:f>Sheet1!$G$14</c:f>
              <c:strCache>
                <c:ptCount val="1"/>
                <c:pt idx="0">
                  <c:v>9</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Sheet1!$H$14:$M$14</c:f>
              <c:numCache>
                <c:formatCode>General</c:formatCode>
                <c:ptCount val="6"/>
                <c:pt idx="0">
                  <c:v>0.74299999999999999</c:v>
                </c:pt>
                <c:pt idx="1">
                  <c:v>0.748</c:v>
                </c:pt>
                <c:pt idx="2">
                  <c:v>0.748</c:v>
                </c:pt>
                <c:pt idx="3">
                  <c:v>0.746</c:v>
                </c:pt>
                <c:pt idx="4">
                  <c:v>0.745</c:v>
                </c:pt>
                <c:pt idx="5">
                  <c:v>0.74099999999999999</c:v>
                </c:pt>
              </c:numCache>
            </c:numRef>
          </c:val>
          <c:extLst>
            <c:ext xmlns:c16="http://schemas.microsoft.com/office/drawing/2014/chart" uri="{C3380CC4-5D6E-409C-BE32-E72D297353CC}">
              <c16:uniqueId val="{00000008-0502-4728-A10C-68C109E63409}"/>
            </c:ext>
          </c:extLst>
        </c:ser>
        <c:ser>
          <c:idx val="9"/>
          <c:order val="9"/>
          <c:tx>
            <c:strRef>
              <c:f>Sheet1!$G$15</c:f>
              <c:strCache>
                <c:ptCount val="1"/>
                <c:pt idx="0">
                  <c:v>10</c:v>
                </c:pt>
              </c:strCache>
            </c:strRef>
          </c:tx>
          <c:spPr>
            <a:pattFill prst="narHorz">
              <a:fgClr>
                <a:schemeClr val="accent4">
                  <a:lumMod val="60000"/>
                </a:schemeClr>
              </a:fgClr>
              <a:bgClr>
                <a:schemeClr val="accent4">
                  <a:lumMod val="60000"/>
                  <a:lumMod val="20000"/>
                  <a:lumOff val="80000"/>
                </a:schemeClr>
              </a:bgClr>
            </a:pattFill>
            <a:ln>
              <a:noFill/>
            </a:ln>
            <a:effectLst>
              <a:innerShdw blurRad="114300">
                <a:schemeClr val="accent4">
                  <a:lumMod val="60000"/>
                </a:schemeClr>
              </a:innerShdw>
            </a:effectLst>
          </c:spPr>
          <c:invertIfNegative val="0"/>
          <c:cat>
            <c:numRef>
              <c:f>Sheet1!$H$5:$M$5</c:f>
              <c:numCache>
                <c:formatCode>General</c:formatCode>
                <c:ptCount val="6"/>
                <c:pt idx="0">
                  <c:v>5</c:v>
                </c:pt>
                <c:pt idx="1">
                  <c:v>6</c:v>
                </c:pt>
                <c:pt idx="2">
                  <c:v>7</c:v>
                </c:pt>
                <c:pt idx="3">
                  <c:v>8</c:v>
                </c:pt>
                <c:pt idx="4">
                  <c:v>9</c:v>
                </c:pt>
                <c:pt idx="5">
                  <c:v>10</c:v>
                </c:pt>
              </c:numCache>
            </c:numRef>
          </c:cat>
          <c:val>
            <c:numRef>
              <c:f>Sheet1!$H$15:$M$15</c:f>
              <c:numCache>
                <c:formatCode>General</c:formatCode>
                <c:ptCount val="6"/>
                <c:pt idx="0">
                  <c:v>0.74099999999999999</c:v>
                </c:pt>
                <c:pt idx="1">
                  <c:v>0.748</c:v>
                </c:pt>
                <c:pt idx="2">
                  <c:v>0.746</c:v>
                </c:pt>
                <c:pt idx="3">
                  <c:v>0.746</c:v>
                </c:pt>
                <c:pt idx="4">
                  <c:v>0.745</c:v>
                </c:pt>
                <c:pt idx="5">
                  <c:v>0.74</c:v>
                </c:pt>
              </c:numCache>
            </c:numRef>
          </c:val>
          <c:extLst>
            <c:ext xmlns:c16="http://schemas.microsoft.com/office/drawing/2014/chart" uri="{C3380CC4-5D6E-409C-BE32-E72D297353CC}">
              <c16:uniqueId val="{00000009-0502-4728-A10C-68C109E63409}"/>
            </c:ext>
          </c:extLst>
        </c:ser>
        <c:dLbls>
          <c:showLegendKey val="0"/>
          <c:showVal val="0"/>
          <c:showCatName val="0"/>
          <c:showSerName val="0"/>
          <c:showPercent val="0"/>
          <c:showBubbleSize val="0"/>
        </c:dLbls>
        <c:gapWidth val="247"/>
        <c:axId val="634540496"/>
        <c:axId val="634541152"/>
      </c:barChart>
      <c:lineChart>
        <c:grouping val="standard"/>
        <c:varyColors val="0"/>
        <c:ser>
          <c:idx val="10"/>
          <c:order val="10"/>
          <c:tx>
            <c:strRef>
              <c:f>Sheet1!$G$16</c:f>
              <c:strCache>
                <c:ptCount val="1"/>
                <c:pt idx="0">
                  <c:v>avg</c:v>
                </c:pt>
              </c:strCache>
            </c:strRef>
          </c:tx>
          <c:spPr>
            <a:ln w="28575" cap="rnd">
              <a:solidFill>
                <a:schemeClr val="accent5">
                  <a:lumMod val="60000"/>
                </a:schemeClr>
              </a:solidFill>
              <a:round/>
            </a:ln>
            <a:effectLst/>
          </c:spPr>
          <c:marker>
            <c:symbol val="none"/>
          </c:marker>
          <c:cat>
            <c:numRef>
              <c:f>Sheet1!$H$5:$M$5</c:f>
              <c:numCache>
                <c:formatCode>General</c:formatCode>
                <c:ptCount val="6"/>
                <c:pt idx="0">
                  <c:v>5</c:v>
                </c:pt>
                <c:pt idx="1">
                  <c:v>6</c:v>
                </c:pt>
                <c:pt idx="2">
                  <c:v>7</c:v>
                </c:pt>
                <c:pt idx="3">
                  <c:v>8</c:v>
                </c:pt>
                <c:pt idx="4">
                  <c:v>9</c:v>
                </c:pt>
                <c:pt idx="5">
                  <c:v>10</c:v>
                </c:pt>
              </c:numCache>
            </c:numRef>
          </c:cat>
          <c:val>
            <c:numRef>
              <c:f>Sheet1!$H$16:$M$16</c:f>
              <c:numCache>
                <c:formatCode>General</c:formatCode>
                <c:ptCount val="6"/>
                <c:pt idx="0">
                  <c:v>0.74500000000000011</c:v>
                </c:pt>
                <c:pt idx="1">
                  <c:v>0.74970000000000003</c:v>
                </c:pt>
                <c:pt idx="2">
                  <c:v>0.74860000000000004</c:v>
                </c:pt>
                <c:pt idx="3">
                  <c:v>0.74810000000000021</c:v>
                </c:pt>
                <c:pt idx="4">
                  <c:v>0.746</c:v>
                </c:pt>
                <c:pt idx="5">
                  <c:v>0.74229999999999996</c:v>
                </c:pt>
              </c:numCache>
            </c:numRef>
          </c:val>
          <c:smooth val="0"/>
          <c:extLst>
            <c:ext xmlns:c16="http://schemas.microsoft.com/office/drawing/2014/chart" uri="{C3380CC4-5D6E-409C-BE32-E72D297353CC}">
              <c16:uniqueId val="{0000000A-0502-4728-A10C-68C109E63409}"/>
            </c:ext>
          </c:extLst>
        </c:ser>
        <c:dLbls>
          <c:showLegendKey val="0"/>
          <c:showVal val="0"/>
          <c:showCatName val="0"/>
          <c:showSerName val="0"/>
          <c:showPercent val="0"/>
          <c:showBubbleSize val="0"/>
        </c:dLbls>
        <c:marker val="1"/>
        <c:smooth val="0"/>
        <c:axId val="634540496"/>
        <c:axId val="634541152"/>
      </c:lineChart>
      <c:catAx>
        <c:axId val="63454049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a:t>Number of features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4541152"/>
        <c:crosses val="autoZero"/>
        <c:auto val="1"/>
        <c:lblAlgn val="ctr"/>
        <c:lblOffset val="100"/>
        <c:noMultiLvlLbl val="0"/>
      </c:catAx>
      <c:valAx>
        <c:axId val="634541152"/>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dirty="0"/>
                  <a:t>Accuracy</a:t>
                </a:r>
              </a:p>
            </c:rich>
          </c:tx>
          <c:layout>
            <c:manualLayout>
              <c:xMode val="edge"/>
              <c:yMode val="edge"/>
              <c:x val="0"/>
              <c:y val="0.46041767600264116"/>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4540496"/>
        <c:crosses val="autoZero"/>
        <c:crossBetween val="between"/>
      </c:valAx>
      <c:spPr>
        <a:noFill/>
        <a:ln>
          <a:noFill/>
        </a:ln>
        <a:effectLst/>
      </c:spPr>
    </c:plotArea>
    <c:legend>
      <c:legendPos val="r"/>
      <c:layout>
        <c:manualLayout>
          <c:xMode val="edge"/>
          <c:yMode val="edge"/>
          <c:x val="0.93867739358667124"/>
          <c:y val="3.8942481647972232E-2"/>
          <c:w val="6.0114876944729737E-2"/>
          <c:h val="0.9544260532357010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Sheet2!$C$6</c:f>
              <c:strCache>
                <c:ptCount val="1"/>
                <c:pt idx="0">
                  <c:v>Stacking</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Sheet2!$D$5:$K$5</c:f>
              <c:strCache>
                <c:ptCount val="8"/>
                <c:pt idx="0">
                  <c:v>5</c:v>
                </c:pt>
                <c:pt idx="1">
                  <c:v>6</c:v>
                </c:pt>
                <c:pt idx="2">
                  <c:v>7</c:v>
                </c:pt>
                <c:pt idx="3">
                  <c:v>8</c:v>
                </c:pt>
                <c:pt idx="4">
                  <c:v>9</c:v>
                </c:pt>
                <c:pt idx="5">
                  <c:v>10</c:v>
                </c:pt>
                <c:pt idx="6">
                  <c:v>12</c:v>
                </c:pt>
                <c:pt idx="7">
                  <c:v>5-traditional</c:v>
                </c:pt>
              </c:strCache>
            </c:strRef>
          </c:cat>
          <c:val>
            <c:numRef>
              <c:f>Sheet2!$D$6:$K$6</c:f>
              <c:numCache>
                <c:formatCode>General</c:formatCode>
                <c:ptCount val="8"/>
                <c:pt idx="0">
                  <c:v>0.745</c:v>
                </c:pt>
                <c:pt idx="1">
                  <c:v>0.73599999999999999</c:v>
                </c:pt>
                <c:pt idx="2">
                  <c:v>0.74333333333333296</c:v>
                </c:pt>
                <c:pt idx="3">
                  <c:v>0.74333333333333296</c:v>
                </c:pt>
                <c:pt idx="4">
                  <c:v>0.74333333333333296</c:v>
                </c:pt>
                <c:pt idx="5">
                  <c:v>0.74166666666666603</c:v>
                </c:pt>
                <c:pt idx="6">
                  <c:v>0.73</c:v>
                </c:pt>
                <c:pt idx="7">
                  <c:v>0.73499999999999999</c:v>
                </c:pt>
              </c:numCache>
            </c:numRef>
          </c:val>
          <c:extLst>
            <c:ext xmlns:c16="http://schemas.microsoft.com/office/drawing/2014/chart" uri="{C3380CC4-5D6E-409C-BE32-E72D297353CC}">
              <c16:uniqueId val="{00000000-421C-4F1C-921D-FDEAB9B2C3CA}"/>
            </c:ext>
          </c:extLst>
        </c:ser>
        <c:ser>
          <c:idx val="1"/>
          <c:order val="1"/>
          <c:tx>
            <c:strRef>
              <c:f>Sheet2!$C$7</c:f>
              <c:strCache>
                <c:ptCount val="1"/>
                <c:pt idx="0">
                  <c:v>Hard voting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Sheet2!$D$5:$K$5</c:f>
              <c:strCache>
                <c:ptCount val="8"/>
                <c:pt idx="0">
                  <c:v>5</c:v>
                </c:pt>
                <c:pt idx="1">
                  <c:v>6</c:v>
                </c:pt>
                <c:pt idx="2">
                  <c:v>7</c:v>
                </c:pt>
                <c:pt idx="3">
                  <c:v>8</c:v>
                </c:pt>
                <c:pt idx="4">
                  <c:v>9</c:v>
                </c:pt>
                <c:pt idx="5">
                  <c:v>10</c:v>
                </c:pt>
                <c:pt idx="6">
                  <c:v>12</c:v>
                </c:pt>
                <c:pt idx="7">
                  <c:v>5-traditional</c:v>
                </c:pt>
              </c:strCache>
            </c:strRef>
          </c:cat>
          <c:val>
            <c:numRef>
              <c:f>Sheet2!$D$7:$K$7</c:f>
              <c:numCache>
                <c:formatCode>General</c:formatCode>
                <c:ptCount val="8"/>
                <c:pt idx="0">
                  <c:v>0.75166666666666604</c:v>
                </c:pt>
                <c:pt idx="1">
                  <c:v>0.74833333333333296</c:v>
                </c:pt>
                <c:pt idx="2">
                  <c:v>0.75</c:v>
                </c:pt>
                <c:pt idx="3">
                  <c:v>0.745</c:v>
                </c:pt>
                <c:pt idx="4">
                  <c:v>0.745</c:v>
                </c:pt>
                <c:pt idx="5">
                  <c:v>0.745</c:v>
                </c:pt>
                <c:pt idx="6">
                  <c:v>0.74</c:v>
                </c:pt>
                <c:pt idx="7">
                  <c:v>0.72333333333333305</c:v>
                </c:pt>
              </c:numCache>
            </c:numRef>
          </c:val>
          <c:extLst>
            <c:ext xmlns:c16="http://schemas.microsoft.com/office/drawing/2014/chart" uri="{C3380CC4-5D6E-409C-BE32-E72D297353CC}">
              <c16:uniqueId val="{00000001-421C-4F1C-921D-FDEAB9B2C3CA}"/>
            </c:ext>
          </c:extLst>
        </c:ser>
        <c:ser>
          <c:idx val="2"/>
          <c:order val="2"/>
          <c:tx>
            <c:strRef>
              <c:f>Sheet2!$C$8</c:f>
              <c:strCache>
                <c:ptCount val="1"/>
                <c:pt idx="0">
                  <c:v>Soft voting</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Sheet2!$D$5:$K$5</c:f>
              <c:strCache>
                <c:ptCount val="8"/>
                <c:pt idx="0">
                  <c:v>5</c:v>
                </c:pt>
                <c:pt idx="1">
                  <c:v>6</c:v>
                </c:pt>
                <c:pt idx="2">
                  <c:v>7</c:v>
                </c:pt>
                <c:pt idx="3">
                  <c:v>8</c:v>
                </c:pt>
                <c:pt idx="4">
                  <c:v>9</c:v>
                </c:pt>
                <c:pt idx="5">
                  <c:v>10</c:v>
                </c:pt>
                <c:pt idx="6">
                  <c:v>12</c:v>
                </c:pt>
                <c:pt idx="7">
                  <c:v>5-traditional</c:v>
                </c:pt>
              </c:strCache>
            </c:strRef>
          </c:cat>
          <c:val>
            <c:numRef>
              <c:f>Sheet2!$D$8:$K$8</c:f>
              <c:numCache>
                <c:formatCode>General</c:formatCode>
                <c:ptCount val="8"/>
                <c:pt idx="0">
                  <c:v>0.75</c:v>
                </c:pt>
                <c:pt idx="1">
                  <c:v>0.74166666666666603</c:v>
                </c:pt>
                <c:pt idx="2">
                  <c:v>0.74666666666666603</c:v>
                </c:pt>
                <c:pt idx="3">
                  <c:v>0.74333333333333296</c:v>
                </c:pt>
                <c:pt idx="4">
                  <c:v>0.745</c:v>
                </c:pt>
                <c:pt idx="5">
                  <c:v>0.745</c:v>
                </c:pt>
                <c:pt idx="6">
                  <c:v>0.74</c:v>
                </c:pt>
                <c:pt idx="7">
                  <c:v>0.72333333333333305</c:v>
                </c:pt>
              </c:numCache>
            </c:numRef>
          </c:val>
          <c:extLst>
            <c:ext xmlns:c16="http://schemas.microsoft.com/office/drawing/2014/chart" uri="{C3380CC4-5D6E-409C-BE32-E72D297353CC}">
              <c16:uniqueId val="{00000002-421C-4F1C-921D-FDEAB9B2C3CA}"/>
            </c:ext>
          </c:extLst>
        </c:ser>
        <c:dLbls>
          <c:showLegendKey val="0"/>
          <c:showVal val="0"/>
          <c:showCatName val="0"/>
          <c:showSerName val="0"/>
          <c:showPercent val="0"/>
          <c:showBubbleSize val="0"/>
        </c:dLbls>
        <c:gapWidth val="164"/>
        <c:overlap val="-22"/>
        <c:axId val="558128632"/>
        <c:axId val="558126336"/>
      </c:barChart>
      <c:catAx>
        <c:axId val="55812863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No. Feature set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126336"/>
        <c:crosses val="autoZero"/>
        <c:auto val="1"/>
        <c:lblAlgn val="ctr"/>
        <c:lblOffset val="100"/>
        <c:noMultiLvlLbl val="0"/>
      </c:catAx>
      <c:valAx>
        <c:axId val="55812633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1286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6487-70DE-4722-B41E-2BDAECB3D9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6C1681-E56B-4FA2-83F2-F6A32B634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6E638C-ADCB-4FBC-BDA5-3F1A0366DEE9}"/>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5" name="Footer Placeholder 4">
            <a:extLst>
              <a:ext uri="{FF2B5EF4-FFF2-40B4-BE49-F238E27FC236}">
                <a16:creationId xmlns:a16="http://schemas.microsoft.com/office/drawing/2014/main" id="{BB2715F9-0CFD-439B-A868-F0108FF9E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D7C60-72A7-4818-98A2-7EE5E1C744A8}"/>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60431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34EE-CD59-4977-B19A-EE36E87466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285FE3-1DF6-4376-A83A-8791D94B7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59607-2815-458D-BAC1-4BA596088E82}"/>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5" name="Footer Placeholder 4">
            <a:extLst>
              <a:ext uri="{FF2B5EF4-FFF2-40B4-BE49-F238E27FC236}">
                <a16:creationId xmlns:a16="http://schemas.microsoft.com/office/drawing/2014/main" id="{98D17021-8D54-4271-B115-310ED252C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CA321-71A8-46D6-AE5E-FFFE0C5121A8}"/>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54749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23438-1F12-4D8C-893F-CA0E7299E6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D6F9F3-5487-4F36-ADDB-B26AA66A9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CE866-2D10-4B33-9502-7585973FE529}"/>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5" name="Footer Placeholder 4">
            <a:extLst>
              <a:ext uri="{FF2B5EF4-FFF2-40B4-BE49-F238E27FC236}">
                <a16:creationId xmlns:a16="http://schemas.microsoft.com/office/drawing/2014/main" id="{2EFB75A2-8B6D-4CB5-AD7C-E62C3D280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9D2C4-B7C9-4136-BC2A-A2FF955E088A}"/>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175291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BCE9-6656-4E3B-8C58-066F77531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C5531-5ACF-4E74-AC72-5CE16890D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FF3B4-399E-48C2-8C72-C97EB7CDE598}"/>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5" name="Footer Placeholder 4">
            <a:extLst>
              <a:ext uri="{FF2B5EF4-FFF2-40B4-BE49-F238E27FC236}">
                <a16:creationId xmlns:a16="http://schemas.microsoft.com/office/drawing/2014/main" id="{83B277C3-865C-4CE6-B1A6-0708A4AED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8B386-31E2-49A4-8340-9AD216D9902F}"/>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6976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74C9-F964-40B9-849A-4EFCD7DED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6F3784-F67F-4155-97A8-ED4EF8E2D3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5D085-A666-4BA3-A033-CBDFD8946257}"/>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5" name="Footer Placeholder 4">
            <a:extLst>
              <a:ext uri="{FF2B5EF4-FFF2-40B4-BE49-F238E27FC236}">
                <a16:creationId xmlns:a16="http://schemas.microsoft.com/office/drawing/2014/main" id="{977BFB3F-716F-4678-93B4-35D3A7015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C74B0-7C3E-450D-98E6-ECBE1959060D}"/>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359434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79FE-7B6A-4D66-9667-AE3C987CC4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C0EC3-6423-4F35-AFCB-45299601BB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82FC6D-DEF9-4231-8814-1C8F76AD6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8F7365-B3C3-4BE5-B450-20C636F033FA}"/>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6" name="Footer Placeholder 5">
            <a:extLst>
              <a:ext uri="{FF2B5EF4-FFF2-40B4-BE49-F238E27FC236}">
                <a16:creationId xmlns:a16="http://schemas.microsoft.com/office/drawing/2014/main" id="{37F3734A-499B-4183-A012-7FC9CF7DA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9B5E8-4CD0-4B9F-897B-1437991C2FD2}"/>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106802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E042-8FB5-462F-9D96-5497D4F0A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47E8C3-0875-4CBE-BA69-23AF26C26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D561C-C05C-47CC-9DF5-6A0D89B163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9CE64-B509-4716-9F67-F8B4048F0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2610B-EED0-4674-A0D7-B02690B0EE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7FAE5-9261-445C-BC30-7FD9A716BC31}"/>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8" name="Footer Placeholder 7">
            <a:extLst>
              <a:ext uri="{FF2B5EF4-FFF2-40B4-BE49-F238E27FC236}">
                <a16:creationId xmlns:a16="http://schemas.microsoft.com/office/drawing/2014/main" id="{AB62ECF6-7A21-4754-BC2B-F8DD6343F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8611B-2F20-4E05-85A2-CD7703EC8AE1}"/>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81029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7881-B931-4814-BBBA-2D5A13D886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527458-C776-40CB-9CD7-6AE78610DD0C}"/>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4" name="Footer Placeholder 3">
            <a:extLst>
              <a:ext uri="{FF2B5EF4-FFF2-40B4-BE49-F238E27FC236}">
                <a16:creationId xmlns:a16="http://schemas.microsoft.com/office/drawing/2014/main" id="{BD019140-82FB-42D9-A3CF-A7C9A1B3E0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70037-BAF2-4D83-81F7-8696A249EE14}"/>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0713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63F3B7-EE5A-486D-B510-4F7D168DEA78}"/>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3" name="Footer Placeholder 2">
            <a:extLst>
              <a:ext uri="{FF2B5EF4-FFF2-40B4-BE49-F238E27FC236}">
                <a16:creationId xmlns:a16="http://schemas.microsoft.com/office/drawing/2014/main" id="{FF121088-D2BC-4FFE-BE1C-7302A3485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6CF17-22F4-479B-B5A0-C92934B1455C}"/>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29564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929E-09B0-4E1E-969C-53F040AA7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A774D-162D-40FA-8F74-CF7A33E5A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C13D2-11B5-4CA0-AFDA-B09B5A648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D33AF-7746-4EDF-9AB1-46A6B02627EF}"/>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6" name="Footer Placeholder 5">
            <a:extLst>
              <a:ext uri="{FF2B5EF4-FFF2-40B4-BE49-F238E27FC236}">
                <a16:creationId xmlns:a16="http://schemas.microsoft.com/office/drawing/2014/main" id="{4B52BF7A-F2C6-40C4-A60F-70BE2FC34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CD2FA-BD60-48E5-A1BE-D7E86DC3F3B1}"/>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216215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93E2-FD58-4864-B1F7-B6639CCE2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AD41DB-6AC5-4EC0-AA19-74D007102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F082F6-2F10-4AA0-9A77-E7A84434A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29377-F89A-498B-8AF2-824BD32BE5D7}"/>
              </a:ext>
            </a:extLst>
          </p:cNvPr>
          <p:cNvSpPr>
            <a:spLocks noGrp="1"/>
          </p:cNvSpPr>
          <p:nvPr>
            <p:ph type="dt" sz="half" idx="10"/>
          </p:nvPr>
        </p:nvSpPr>
        <p:spPr/>
        <p:txBody>
          <a:bodyPr/>
          <a:lstStyle/>
          <a:p>
            <a:fld id="{9715FDF7-3BFC-4CCC-A629-B603D4E58B26}" type="datetimeFigureOut">
              <a:rPr lang="en-US" smtClean="0"/>
              <a:t>2/23/2020</a:t>
            </a:fld>
            <a:endParaRPr lang="en-US"/>
          </a:p>
        </p:txBody>
      </p:sp>
      <p:sp>
        <p:nvSpPr>
          <p:cNvPr id="6" name="Footer Placeholder 5">
            <a:extLst>
              <a:ext uri="{FF2B5EF4-FFF2-40B4-BE49-F238E27FC236}">
                <a16:creationId xmlns:a16="http://schemas.microsoft.com/office/drawing/2014/main" id="{C91E0EDE-480B-4464-A00F-4CD31DCBE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77B2F-CEAF-4521-8450-0002AD387C64}"/>
              </a:ext>
            </a:extLst>
          </p:cNvPr>
          <p:cNvSpPr>
            <a:spLocks noGrp="1"/>
          </p:cNvSpPr>
          <p:nvPr>
            <p:ph type="sldNum" sz="quarter" idx="12"/>
          </p:nvPr>
        </p:nvSpPr>
        <p:spPr/>
        <p:txBody>
          <a:bodyPr/>
          <a:lstStyle/>
          <a:p>
            <a:fld id="{F5CAE1CA-9211-4B64-B549-8A823AE62DDB}" type="slidenum">
              <a:rPr lang="en-US" smtClean="0"/>
              <a:t>‹#›</a:t>
            </a:fld>
            <a:endParaRPr lang="en-US"/>
          </a:p>
        </p:txBody>
      </p:sp>
    </p:spTree>
    <p:extLst>
      <p:ext uri="{BB962C8B-B14F-4D97-AF65-F5344CB8AC3E}">
        <p14:creationId xmlns:p14="http://schemas.microsoft.com/office/powerpoint/2010/main" val="308285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DA946-99A2-4F68-BD7C-A68F0D4CE4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2B0B35-2096-4162-9013-D4D25289D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67309-8518-4477-AE50-98F523BB4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5FDF7-3BFC-4CCC-A629-B603D4E58B26}" type="datetimeFigureOut">
              <a:rPr lang="en-US" smtClean="0"/>
              <a:t>2/23/2020</a:t>
            </a:fld>
            <a:endParaRPr lang="en-US"/>
          </a:p>
        </p:txBody>
      </p:sp>
      <p:sp>
        <p:nvSpPr>
          <p:cNvPr id="5" name="Footer Placeholder 4">
            <a:extLst>
              <a:ext uri="{FF2B5EF4-FFF2-40B4-BE49-F238E27FC236}">
                <a16:creationId xmlns:a16="http://schemas.microsoft.com/office/drawing/2014/main" id="{8FEACCA9-1EC6-45C1-9479-8C2683282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18DAE-B709-45DB-A388-0344BD52E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AE1CA-9211-4B64-B549-8A823AE62DDB}" type="slidenum">
              <a:rPr lang="en-US" smtClean="0"/>
              <a:t>‹#›</a:t>
            </a:fld>
            <a:endParaRPr lang="en-US"/>
          </a:p>
        </p:txBody>
      </p:sp>
    </p:spTree>
    <p:extLst>
      <p:ext uri="{BB962C8B-B14F-4D97-AF65-F5344CB8AC3E}">
        <p14:creationId xmlns:p14="http://schemas.microsoft.com/office/powerpoint/2010/main" val="183654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1.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32.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33.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34.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128.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36.xml.rels><?xml version="1.0" encoding="UTF-8" standalone="yes"?>
<Relationships xmlns="http://schemas.openxmlformats.org/package/2006/relationships"><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CB9F-B638-40C0-97ED-61836B9049AC}"/>
              </a:ext>
            </a:extLst>
          </p:cNvPr>
          <p:cNvSpPr>
            <a:spLocks noGrp="1"/>
          </p:cNvSpPr>
          <p:nvPr>
            <p:ph type="ctrTitle"/>
          </p:nvPr>
        </p:nvSpPr>
        <p:spPr/>
        <p:txBody>
          <a:bodyPr/>
          <a:lstStyle/>
          <a:p>
            <a:r>
              <a:rPr lang="en-US" dirty="0"/>
              <a:t>Summary of the experiments</a:t>
            </a:r>
          </a:p>
        </p:txBody>
      </p:sp>
    </p:spTree>
    <p:extLst>
      <p:ext uri="{BB962C8B-B14F-4D97-AF65-F5344CB8AC3E}">
        <p14:creationId xmlns:p14="http://schemas.microsoft.com/office/powerpoint/2010/main" val="10993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10 Features Combination</a:t>
                </a:r>
              </a:p>
              <a:p>
                <a:pPr lvl="1"/>
                <a:r>
                  <a:rPr lang="en-US" sz="1400" dirty="0">
                    <a:latin typeface="Times New Roman" panose="02020603050405020304" pitchFamily="18" charset="0"/>
                    <a:cs typeface="Times New Roman" panose="02020603050405020304" pitchFamily="18" charset="0"/>
                  </a:rPr>
                  <a:t>A total of 66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(12,10)</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3930126935"/>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smoking, Drinking,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Drinking,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0.743</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0.743</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Uric acid, smoking,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0.743</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Uric acid, smoking,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Uric acid, smoking, Drinking,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Drinking, Family history, Age</a:t>
                      </a:r>
                      <a:endParaRPr lang="en-US" sz="11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0.741</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smoking, Drinking,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0.740</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235369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E5F1-0763-4A0E-A47F-F85E0C9E3CD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p:sp>
        <p:nvSpPr>
          <p:cNvPr id="3" name="Content Placeholder 2">
            <a:extLst>
              <a:ext uri="{FF2B5EF4-FFF2-40B4-BE49-F238E27FC236}">
                <a16:creationId xmlns:a16="http://schemas.microsoft.com/office/drawing/2014/main" id="{E93E936F-25F2-4EE6-8682-01EDD71D745E}"/>
              </a:ext>
            </a:extLst>
          </p:cNvPr>
          <p:cNvSpPr>
            <a:spLocks noGrp="1"/>
          </p:cNvSpPr>
          <p:nvPr>
            <p:ph idx="1"/>
          </p:nvPr>
        </p:nvSpPr>
        <p:spPr/>
        <p:txBody>
          <a:bodyPr>
            <a:normAutofit/>
          </a:bodyPr>
          <a:lstStyle/>
          <a:p>
            <a:pPr lvl="0" algn="just"/>
            <a:r>
              <a:rPr lang="en-US" sz="1800" dirty="0">
                <a:latin typeface="Times New Roman" panose="02020603050405020304" pitchFamily="18" charset="0"/>
                <a:cs typeface="Times New Roman" panose="02020603050405020304" pitchFamily="18" charset="0"/>
              </a:rPr>
              <a:t>Remarks</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Increasing the number of features doesn’t necessarily imply prediction performance improvement</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maximum accuracy of the modes recorded is </a:t>
            </a:r>
            <a:r>
              <a:rPr lang="en-US" sz="1800" b="1" dirty="0">
                <a:latin typeface="Times New Roman" panose="02020603050405020304" pitchFamily="18" charset="0"/>
                <a:cs typeface="Times New Roman" panose="02020603050405020304" pitchFamily="18" charset="0"/>
              </a:rPr>
              <a:t>0.753</a:t>
            </a:r>
            <a:r>
              <a:rPr lang="en-US" sz="1800" dirty="0">
                <a:latin typeface="Times New Roman" panose="02020603050405020304" pitchFamily="18" charset="0"/>
                <a:cs typeface="Times New Roman" panose="02020603050405020304" pitchFamily="18" charset="0"/>
              </a:rPr>
              <a:t> on the test dataset. However, the maximum  average value of the top 10 models is </a:t>
            </a:r>
            <a:r>
              <a:rPr lang="en-US" sz="1800" b="1" dirty="0">
                <a:latin typeface="Times New Roman" panose="02020603050405020304" pitchFamily="18" charset="0"/>
                <a:cs typeface="Times New Roman" panose="02020603050405020304" pitchFamily="18" charset="0"/>
              </a:rPr>
              <a:t>0.749</a:t>
            </a:r>
            <a:endParaRPr lang="en-US" sz="1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total number of models trained and tested in this experiment is </a:t>
            </a:r>
            <a:r>
              <a:rPr lang="en-US" sz="1800" b="1" dirty="0">
                <a:latin typeface="Times New Roman" panose="02020603050405020304" pitchFamily="18" charset="0"/>
                <a:cs typeface="Times New Roman" panose="02020603050405020304" pitchFamily="18" charset="0"/>
              </a:rPr>
              <a:t>3,289</a:t>
            </a:r>
            <a:r>
              <a:rPr lang="en-US" sz="1800" dirty="0">
                <a:latin typeface="Times New Roman" panose="02020603050405020304" pitchFamily="18" charset="0"/>
                <a:cs typeface="Times New Roman" panose="02020603050405020304" pitchFamily="18" charset="0"/>
              </a:rPr>
              <a:t>. Based on the result using the test data, the most accurate results are around 74%, which implies the most achievable accuracy for the given dataset and the proposed ML flow. (N.B. The results are not cross-validated and tested only on the test set, because of the large size of the models. However, due to the variation of the models and features used on the experiment, we can generalize the results as the performance indicator )</a:t>
            </a:r>
          </a:p>
          <a:p>
            <a:pPr lvl="1"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Based on the experimental results, the traditional predictors [Fasting plasma glucose (FPG), HbA1c, BMI, age and gender] didn’t show the best results. However, other predictors presented on page 5 outperformed the traditional predictors</a:t>
            </a:r>
          </a:p>
        </p:txBody>
      </p:sp>
    </p:spTree>
    <p:extLst>
      <p:ext uri="{BB962C8B-B14F-4D97-AF65-F5344CB8AC3E}">
        <p14:creationId xmlns:p14="http://schemas.microsoft.com/office/powerpoint/2010/main" val="413322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8899-5165-41E5-8227-496841E086A9}"/>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Comparison of ML flow with Clustering vs with out clustering approach</a:t>
            </a:r>
          </a:p>
        </p:txBody>
      </p:sp>
      <p:sp>
        <p:nvSpPr>
          <p:cNvPr id="3" name="Content Placeholder 2">
            <a:extLst>
              <a:ext uri="{FF2B5EF4-FFF2-40B4-BE49-F238E27FC236}">
                <a16:creationId xmlns:a16="http://schemas.microsoft.com/office/drawing/2014/main" id="{F8FC6A5F-796F-4D38-A4AD-B0848EAF1FBE}"/>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these experiments, the K-means clustering algorithm used to cluster the data points and generate labels for each datum</a:t>
            </a:r>
          </a:p>
          <a:p>
            <a:r>
              <a:rPr lang="en-US" sz="1800" dirty="0">
                <a:latin typeface="Times New Roman" panose="02020603050405020304" pitchFamily="18" charset="0"/>
                <a:cs typeface="Times New Roman" panose="02020603050405020304" pitchFamily="18" charset="0"/>
              </a:rPr>
              <a:t>The generated cluster label is used as a new feature and added to the feature set </a:t>
            </a:r>
          </a:p>
        </p:txBody>
      </p:sp>
      <p:pic>
        <p:nvPicPr>
          <p:cNvPr id="1026" name="Picture 2" descr="Image result for machine learning flow">
            <a:extLst>
              <a:ext uri="{FF2B5EF4-FFF2-40B4-BE49-F238E27FC236}">
                <a16:creationId xmlns:a16="http://schemas.microsoft.com/office/drawing/2014/main" id="{769DC675-C664-4548-AEED-DC09F0419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56" y="3271152"/>
            <a:ext cx="4141476" cy="34868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5FBB15-6A49-4DFA-8EFC-532013731322}"/>
              </a:ext>
            </a:extLst>
          </p:cNvPr>
          <p:cNvPicPr>
            <a:picLocks noChangeAspect="1"/>
          </p:cNvPicPr>
          <p:nvPr/>
        </p:nvPicPr>
        <p:blipFill>
          <a:blip r:embed="rId3"/>
          <a:stretch>
            <a:fillRect/>
          </a:stretch>
        </p:blipFill>
        <p:spPr>
          <a:xfrm>
            <a:off x="6881470" y="3265874"/>
            <a:ext cx="4216553" cy="3483864"/>
          </a:xfrm>
          <a:prstGeom prst="rect">
            <a:avLst/>
          </a:prstGeom>
        </p:spPr>
      </p:pic>
      <p:sp>
        <p:nvSpPr>
          <p:cNvPr id="5" name="TextBox 4">
            <a:extLst>
              <a:ext uri="{FF2B5EF4-FFF2-40B4-BE49-F238E27FC236}">
                <a16:creationId xmlns:a16="http://schemas.microsoft.com/office/drawing/2014/main" id="{ABF6E1B2-552A-41FD-B23D-6FE6168B8CC6}"/>
              </a:ext>
            </a:extLst>
          </p:cNvPr>
          <p:cNvSpPr txBox="1"/>
          <p:nvPr/>
        </p:nvSpPr>
        <p:spPr>
          <a:xfrm>
            <a:off x="1334278" y="2901820"/>
            <a:ext cx="1176028" cy="369332"/>
          </a:xfrm>
          <a:prstGeom prst="rect">
            <a:avLst/>
          </a:prstGeom>
          <a:noFill/>
        </p:spPr>
        <p:txBody>
          <a:bodyPr wrap="none" rtlCol="0">
            <a:spAutoFit/>
          </a:bodyPr>
          <a:lstStyle/>
          <a:p>
            <a:r>
              <a:rPr lang="en-US" dirty="0"/>
              <a:t>a) ML flow</a:t>
            </a:r>
          </a:p>
        </p:txBody>
      </p:sp>
      <p:sp>
        <p:nvSpPr>
          <p:cNvPr id="7" name="TextBox 6">
            <a:extLst>
              <a:ext uri="{FF2B5EF4-FFF2-40B4-BE49-F238E27FC236}">
                <a16:creationId xmlns:a16="http://schemas.microsoft.com/office/drawing/2014/main" id="{D2C5D7B4-D679-4785-A9C7-1CA2EFCDA6B0}"/>
              </a:ext>
            </a:extLst>
          </p:cNvPr>
          <p:cNvSpPr txBox="1"/>
          <p:nvPr/>
        </p:nvSpPr>
        <p:spPr>
          <a:xfrm>
            <a:off x="5887521" y="2901820"/>
            <a:ext cx="2623282" cy="369332"/>
          </a:xfrm>
          <a:prstGeom prst="rect">
            <a:avLst/>
          </a:prstGeom>
          <a:noFill/>
        </p:spPr>
        <p:txBody>
          <a:bodyPr wrap="none" rtlCol="0">
            <a:spAutoFit/>
          </a:bodyPr>
          <a:lstStyle/>
          <a:p>
            <a:r>
              <a:rPr lang="en-US" dirty="0"/>
              <a:t>b) ML flow with clustering</a:t>
            </a:r>
          </a:p>
        </p:txBody>
      </p:sp>
    </p:spTree>
    <p:extLst>
      <p:ext uri="{BB962C8B-B14F-4D97-AF65-F5344CB8AC3E}">
        <p14:creationId xmlns:p14="http://schemas.microsoft.com/office/powerpoint/2010/main" val="265511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D145-AF0A-4A21-8DE7-43F40289FCD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Comparison of ML flow with Clustering vs with out clustering approach</a:t>
            </a:r>
          </a:p>
        </p:txBody>
      </p:sp>
      <p:grpSp>
        <p:nvGrpSpPr>
          <p:cNvPr id="15" name="Group 14">
            <a:extLst>
              <a:ext uri="{FF2B5EF4-FFF2-40B4-BE49-F238E27FC236}">
                <a16:creationId xmlns:a16="http://schemas.microsoft.com/office/drawing/2014/main" id="{DBC7B1B2-482A-4FDD-9635-7031A07EDC2C}"/>
              </a:ext>
            </a:extLst>
          </p:cNvPr>
          <p:cNvGrpSpPr/>
          <p:nvPr/>
        </p:nvGrpSpPr>
        <p:grpSpPr>
          <a:xfrm>
            <a:off x="1013910" y="3605121"/>
            <a:ext cx="3401397" cy="3246923"/>
            <a:chOff x="838200" y="1823376"/>
            <a:chExt cx="3981450" cy="3532265"/>
          </a:xfrm>
        </p:grpSpPr>
        <p:pic>
          <p:nvPicPr>
            <p:cNvPr id="9" name="Picture 8">
              <a:extLst>
                <a:ext uri="{FF2B5EF4-FFF2-40B4-BE49-F238E27FC236}">
                  <a16:creationId xmlns:a16="http://schemas.microsoft.com/office/drawing/2014/main" id="{C6CB4E30-4DA5-4E0A-8DD6-2CA0DA89FD56}"/>
                </a:ext>
              </a:extLst>
            </p:cNvPr>
            <p:cNvPicPr>
              <a:picLocks noChangeAspect="1"/>
            </p:cNvPicPr>
            <p:nvPr/>
          </p:nvPicPr>
          <p:blipFill>
            <a:blip r:embed="rId2"/>
            <a:stretch>
              <a:fillRect/>
            </a:stretch>
          </p:blipFill>
          <p:spPr>
            <a:xfrm>
              <a:off x="838200" y="2597730"/>
              <a:ext cx="2657475" cy="1009650"/>
            </a:xfrm>
            <a:prstGeom prst="rect">
              <a:avLst/>
            </a:prstGeom>
          </p:spPr>
        </p:pic>
        <p:pic>
          <p:nvPicPr>
            <p:cNvPr id="10" name="Picture 9">
              <a:extLst>
                <a:ext uri="{FF2B5EF4-FFF2-40B4-BE49-F238E27FC236}">
                  <a16:creationId xmlns:a16="http://schemas.microsoft.com/office/drawing/2014/main" id="{9D33C7DE-3228-4C98-8109-2A1A90954E76}"/>
                </a:ext>
              </a:extLst>
            </p:cNvPr>
            <p:cNvPicPr>
              <a:picLocks noChangeAspect="1"/>
            </p:cNvPicPr>
            <p:nvPr/>
          </p:nvPicPr>
          <p:blipFill>
            <a:blip r:embed="rId3"/>
            <a:stretch>
              <a:fillRect/>
            </a:stretch>
          </p:blipFill>
          <p:spPr>
            <a:xfrm>
              <a:off x="838200" y="3850691"/>
              <a:ext cx="3981450" cy="1504950"/>
            </a:xfrm>
            <a:prstGeom prst="rect">
              <a:avLst/>
            </a:prstGeom>
          </p:spPr>
        </p:pic>
        <p:sp>
          <p:nvSpPr>
            <p:cNvPr id="14" name="Rectangle 13">
              <a:extLst>
                <a:ext uri="{FF2B5EF4-FFF2-40B4-BE49-F238E27FC236}">
                  <a16:creationId xmlns:a16="http://schemas.microsoft.com/office/drawing/2014/main" id="{36FEE218-02E8-43F9-85AD-C750B5CB1A7E}"/>
                </a:ext>
              </a:extLst>
            </p:cNvPr>
            <p:cNvSpPr/>
            <p:nvPr/>
          </p:nvSpPr>
          <p:spPr>
            <a:xfrm>
              <a:off x="838200" y="1823376"/>
              <a:ext cx="2898136" cy="803578"/>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0.735</a:t>
              </a:r>
            </a:p>
            <a:p>
              <a:r>
                <a:rPr lang="en-US" sz="1400" dirty="0">
                  <a:latin typeface="Times New Roman" panose="02020603050405020304" pitchFamily="18" charset="0"/>
                  <a:cs typeface="Times New Roman" panose="02020603050405020304" pitchFamily="18" charset="0"/>
                </a:rPr>
                <a:t>CV accuracy = 0.74 (+/- 0.04)</a:t>
              </a:r>
            </a:p>
          </p:txBody>
        </p:sp>
      </p:grpSp>
      <p:grpSp>
        <p:nvGrpSpPr>
          <p:cNvPr id="19" name="Group 18">
            <a:extLst>
              <a:ext uri="{FF2B5EF4-FFF2-40B4-BE49-F238E27FC236}">
                <a16:creationId xmlns:a16="http://schemas.microsoft.com/office/drawing/2014/main" id="{4E8E06B8-178E-45C9-8E9A-DBAB27CEB45C}"/>
              </a:ext>
            </a:extLst>
          </p:cNvPr>
          <p:cNvGrpSpPr/>
          <p:nvPr/>
        </p:nvGrpSpPr>
        <p:grpSpPr>
          <a:xfrm>
            <a:off x="4755510" y="3605121"/>
            <a:ext cx="3401397" cy="3246923"/>
            <a:chOff x="4819650" y="1823376"/>
            <a:chExt cx="3981450" cy="3532265"/>
          </a:xfrm>
        </p:grpSpPr>
        <p:sp>
          <p:nvSpPr>
            <p:cNvPr id="11" name="Rectangle 10">
              <a:extLst>
                <a:ext uri="{FF2B5EF4-FFF2-40B4-BE49-F238E27FC236}">
                  <a16:creationId xmlns:a16="http://schemas.microsoft.com/office/drawing/2014/main" id="{F6E1D741-66C1-42CF-BDE8-7E8B877205E1}"/>
                </a:ext>
              </a:extLst>
            </p:cNvPr>
            <p:cNvSpPr/>
            <p:nvPr/>
          </p:nvSpPr>
          <p:spPr>
            <a:xfrm>
              <a:off x="4819650" y="1823376"/>
              <a:ext cx="2754810" cy="803578"/>
            </a:xfrm>
            <a:prstGeom prst="rect">
              <a:avLst/>
            </a:prstGeom>
          </p:spPr>
          <p:txBody>
            <a:bodyPr wrap="non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0.723</a:t>
              </a:r>
            </a:p>
            <a:p>
              <a:r>
                <a:rPr lang="en-US" sz="1400" dirty="0">
                  <a:latin typeface="Times New Roman" panose="02020603050405020304" pitchFamily="18" charset="0"/>
                  <a:cs typeface="Times New Roman" panose="02020603050405020304" pitchFamily="18" charset="0"/>
                </a:rPr>
                <a:t>CV accuracy = 0.70 (+/- 0.04)</a:t>
              </a:r>
            </a:p>
          </p:txBody>
        </p:sp>
        <p:pic>
          <p:nvPicPr>
            <p:cNvPr id="16" name="Picture 15">
              <a:extLst>
                <a:ext uri="{FF2B5EF4-FFF2-40B4-BE49-F238E27FC236}">
                  <a16:creationId xmlns:a16="http://schemas.microsoft.com/office/drawing/2014/main" id="{EA851C0F-6048-4E13-BD2D-74D67715E7C7}"/>
                </a:ext>
              </a:extLst>
            </p:cNvPr>
            <p:cNvPicPr>
              <a:picLocks noChangeAspect="1"/>
            </p:cNvPicPr>
            <p:nvPr/>
          </p:nvPicPr>
          <p:blipFill>
            <a:blip r:embed="rId4"/>
            <a:stretch>
              <a:fillRect/>
            </a:stretch>
          </p:blipFill>
          <p:spPr>
            <a:xfrm>
              <a:off x="4819650" y="2588205"/>
              <a:ext cx="2638425" cy="1019175"/>
            </a:xfrm>
            <a:prstGeom prst="rect">
              <a:avLst/>
            </a:prstGeom>
          </p:spPr>
        </p:pic>
        <p:pic>
          <p:nvPicPr>
            <p:cNvPr id="17" name="Picture 16">
              <a:extLst>
                <a:ext uri="{FF2B5EF4-FFF2-40B4-BE49-F238E27FC236}">
                  <a16:creationId xmlns:a16="http://schemas.microsoft.com/office/drawing/2014/main" id="{F62C71E5-98BE-468F-A3F3-B7D2EEA66394}"/>
                </a:ext>
              </a:extLst>
            </p:cNvPr>
            <p:cNvPicPr>
              <a:picLocks noChangeAspect="1"/>
            </p:cNvPicPr>
            <p:nvPr/>
          </p:nvPicPr>
          <p:blipFill>
            <a:blip r:embed="rId5"/>
            <a:stretch>
              <a:fillRect/>
            </a:stretch>
          </p:blipFill>
          <p:spPr>
            <a:xfrm>
              <a:off x="4819650" y="3841166"/>
              <a:ext cx="3981450" cy="1514475"/>
            </a:xfrm>
            <a:prstGeom prst="rect">
              <a:avLst/>
            </a:prstGeom>
          </p:spPr>
        </p:pic>
      </p:grpSp>
      <p:grpSp>
        <p:nvGrpSpPr>
          <p:cNvPr id="25" name="Group 24">
            <a:extLst>
              <a:ext uri="{FF2B5EF4-FFF2-40B4-BE49-F238E27FC236}">
                <a16:creationId xmlns:a16="http://schemas.microsoft.com/office/drawing/2014/main" id="{D6551959-9D13-44F2-AD53-9647470579A7}"/>
              </a:ext>
            </a:extLst>
          </p:cNvPr>
          <p:cNvGrpSpPr/>
          <p:nvPr/>
        </p:nvGrpSpPr>
        <p:grpSpPr>
          <a:xfrm>
            <a:off x="8497110" y="3605121"/>
            <a:ext cx="3401397" cy="3246804"/>
            <a:chOff x="9117952" y="1823376"/>
            <a:chExt cx="3981450" cy="3532135"/>
          </a:xfrm>
        </p:grpSpPr>
        <p:sp>
          <p:nvSpPr>
            <p:cNvPr id="21" name="Rectangle 20">
              <a:extLst>
                <a:ext uri="{FF2B5EF4-FFF2-40B4-BE49-F238E27FC236}">
                  <a16:creationId xmlns:a16="http://schemas.microsoft.com/office/drawing/2014/main" id="{E3D68E68-7FBB-41AF-BE80-8F0CC049139B}"/>
                </a:ext>
              </a:extLst>
            </p:cNvPr>
            <p:cNvSpPr/>
            <p:nvPr/>
          </p:nvSpPr>
          <p:spPr>
            <a:xfrm>
              <a:off x="9117952" y="1823376"/>
              <a:ext cx="2754810" cy="803578"/>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0.73</a:t>
              </a:r>
            </a:p>
            <a:p>
              <a:r>
                <a:rPr lang="en-US" sz="1400" dirty="0">
                  <a:latin typeface="Times New Roman" panose="02020603050405020304" pitchFamily="18" charset="0"/>
                  <a:cs typeface="Times New Roman" panose="02020603050405020304" pitchFamily="18" charset="0"/>
                </a:rPr>
                <a:t>CV accuracy = 0.71 (+/- 0.02)</a:t>
              </a:r>
            </a:p>
          </p:txBody>
        </p:sp>
        <p:pic>
          <p:nvPicPr>
            <p:cNvPr id="22" name="Picture 21">
              <a:extLst>
                <a:ext uri="{FF2B5EF4-FFF2-40B4-BE49-F238E27FC236}">
                  <a16:creationId xmlns:a16="http://schemas.microsoft.com/office/drawing/2014/main" id="{50C6A5CA-5C4F-4D83-9F69-82119508AA3A}"/>
                </a:ext>
              </a:extLst>
            </p:cNvPr>
            <p:cNvPicPr>
              <a:picLocks noChangeAspect="1"/>
            </p:cNvPicPr>
            <p:nvPr/>
          </p:nvPicPr>
          <p:blipFill>
            <a:blip r:embed="rId6"/>
            <a:stretch>
              <a:fillRect/>
            </a:stretch>
          </p:blipFill>
          <p:spPr>
            <a:xfrm>
              <a:off x="9117952" y="2597730"/>
              <a:ext cx="2686050" cy="1009650"/>
            </a:xfrm>
            <a:prstGeom prst="rect">
              <a:avLst/>
            </a:prstGeom>
          </p:spPr>
        </p:pic>
        <p:pic>
          <p:nvPicPr>
            <p:cNvPr id="24" name="Picture 23">
              <a:extLst>
                <a:ext uri="{FF2B5EF4-FFF2-40B4-BE49-F238E27FC236}">
                  <a16:creationId xmlns:a16="http://schemas.microsoft.com/office/drawing/2014/main" id="{484B3CE3-2B91-44D8-8D06-742FA849E0C3}"/>
                </a:ext>
              </a:extLst>
            </p:cNvPr>
            <p:cNvPicPr>
              <a:picLocks noChangeAspect="1"/>
            </p:cNvPicPr>
            <p:nvPr/>
          </p:nvPicPr>
          <p:blipFill>
            <a:blip r:embed="rId7"/>
            <a:stretch>
              <a:fillRect/>
            </a:stretch>
          </p:blipFill>
          <p:spPr>
            <a:xfrm>
              <a:off x="9117952" y="3831511"/>
              <a:ext cx="3981450" cy="1524000"/>
            </a:xfrm>
            <a:prstGeom prst="rect">
              <a:avLst/>
            </a:prstGeom>
          </p:spPr>
        </p:pic>
      </p:grpSp>
      <p:sp>
        <p:nvSpPr>
          <p:cNvPr id="3" name="Rectangle 2">
            <a:extLst>
              <a:ext uri="{FF2B5EF4-FFF2-40B4-BE49-F238E27FC236}">
                <a16:creationId xmlns:a16="http://schemas.microsoft.com/office/drawing/2014/main" id="{E34BC349-1519-4B3E-9065-849D9B5A5773}"/>
              </a:ext>
            </a:extLst>
          </p:cNvPr>
          <p:cNvSpPr/>
          <p:nvPr/>
        </p:nvSpPr>
        <p:spPr>
          <a:xfrm>
            <a:off x="952500" y="1729678"/>
            <a:ext cx="3462807"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Features (Traditional features)</a:t>
            </a:r>
          </a:p>
        </p:txBody>
      </p:sp>
      <p:graphicFrame>
        <p:nvGraphicFramePr>
          <p:cNvPr id="18" name="Table 7">
            <a:extLst>
              <a:ext uri="{FF2B5EF4-FFF2-40B4-BE49-F238E27FC236}">
                <a16:creationId xmlns:a16="http://schemas.microsoft.com/office/drawing/2014/main" id="{AE4CE39F-03F9-42ED-BCCD-F43A6E105430}"/>
              </a:ext>
            </a:extLst>
          </p:cNvPr>
          <p:cNvGraphicFramePr>
            <a:graphicFrameLocks noGrp="1"/>
          </p:cNvGraphicFramePr>
          <p:nvPr>
            <p:extLst>
              <p:ext uri="{D42A27DB-BD31-4B8C-83A1-F6EECF244321}">
                <p14:modId xmlns:p14="http://schemas.microsoft.com/office/powerpoint/2010/main" val="3790118715"/>
              </p:ext>
            </p:extLst>
          </p:nvPr>
        </p:nvGraphicFramePr>
        <p:xfrm>
          <a:off x="4323743" y="2078720"/>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Training set</a:t>
                      </a:r>
                    </a:p>
                  </a:txBody>
                  <a:tcPr/>
                </a:tc>
                <a:tc>
                  <a:txBody>
                    <a:bodyPr/>
                    <a:lstStyle/>
                    <a:p>
                      <a:r>
                        <a:rPr lang="en-US"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370840">
                <a:tc>
                  <a:txBody>
                    <a:bodyPr/>
                    <a:lstStyle/>
                    <a:p>
                      <a:r>
                        <a:rPr lang="en-US"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18,508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679388349"/>
                  </a:ext>
                </a:extLst>
              </a:tr>
              <a:tr h="370840">
                <a:tc>
                  <a:txBody>
                    <a:bodyPr/>
                    <a:lstStyle/>
                    <a:p>
                      <a:r>
                        <a:rPr lang="en-US"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18,508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1139918692"/>
                  </a:ext>
                </a:extLst>
              </a:tr>
              <a:tr h="370840">
                <a:tc>
                  <a:txBody>
                    <a:bodyPr/>
                    <a:lstStyle/>
                    <a:p>
                      <a:r>
                        <a:rPr lang="en-US"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18,508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88499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D145-AF0A-4A21-8DE7-43F40289FCD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Comparison of ML flow with Clustering vs with out clustering approach</a:t>
            </a:r>
          </a:p>
        </p:txBody>
      </p:sp>
      <p:sp>
        <p:nvSpPr>
          <p:cNvPr id="3" name="Rectangle 2">
            <a:extLst>
              <a:ext uri="{FF2B5EF4-FFF2-40B4-BE49-F238E27FC236}">
                <a16:creationId xmlns:a16="http://schemas.microsoft.com/office/drawing/2014/main" id="{E34BC349-1519-4B3E-9065-849D9B5A5773}"/>
              </a:ext>
            </a:extLst>
          </p:cNvPr>
          <p:cNvSpPr/>
          <p:nvPr/>
        </p:nvSpPr>
        <p:spPr>
          <a:xfrm>
            <a:off x="952500" y="1729678"/>
            <a:ext cx="4898842"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Features (Traditional features) with clustering</a:t>
            </a:r>
          </a:p>
        </p:txBody>
      </p:sp>
      <p:grpSp>
        <p:nvGrpSpPr>
          <p:cNvPr id="18" name="Group 17">
            <a:extLst>
              <a:ext uri="{FF2B5EF4-FFF2-40B4-BE49-F238E27FC236}">
                <a16:creationId xmlns:a16="http://schemas.microsoft.com/office/drawing/2014/main" id="{65E1AAD6-D1DB-4659-86DC-82BA58207F19}"/>
              </a:ext>
            </a:extLst>
          </p:cNvPr>
          <p:cNvGrpSpPr/>
          <p:nvPr/>
        </p:nvGrpSpPr>
        <p:grpSpPr>
          <a:xfrm>
            <a:off x="4654445" y="2531841"/>
            <a:ext cx="3602620" cy="3231270"/>
            <a:chOff x="4579800" y="1690688"/>
            <a:chExt cx="3602620" cy="3231270"/>
          </a:xfrm>
        </p:grpSpPr>
        <p:sp>
          <p:nvSpPr>
            <p:cNvPr id="20" name="Rectangle 19">
              <a:extLst>
                <a:ext uri="{FF2B5EF4-FFF2-40B4-BE49-F238E27FC236}">
                  <a16:creationId xmlns:a16="http://schemas.microsoft.com/office/drawing/2014/main" id="{CAD761BA-D682-47F1-895D-CB2CCEA5E1CF}"/>
                </a:ext>
              </a:extLst>
            </p:cNvPr>
            <p:cNvSpPr/>
            <p:nvPr/>
          </p:nvSpPr>
          <p:spPr>
            <a:xfrm>
              <a:off x="4579800" y="1690688"/>
              <a:ext cx="2353465" cy="954107"/>
            </a:xfrm>
            <a:prstGeom prst="rect">
              <a:avLst/>
            </a:prstGeom>
          </p:spPr>
          <p:txBody>
            <a:bodyPr wrap="non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0.728</a:t>
              </a:r>
            </a:p>
            <a:p>
              <a:r>
                <a:rPr lang="en-US" sz="1400" dirty="0">
                  <a:latin typeface="Times New Roman" panose="02020603050405020304" pitchFamily="18" charset="0"/>
                  <a:cs typeface="Times New Roman" panose="02020603050405020304" pitchFamily="18" charset="0"/>
                </a:rPr>
                <a:t>CV accuracy = 0.70 (+/- 0.04)</a:t>
              </a:r>
            </a:p>
            <a:p>
              <a:endParaRPr lang="en-US" sz="1400"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6F91307C-87C4-4729-9882-1540EAA45E3D}"/>
                </a:ext>
              </a:extLst>
            </p:cNvPr>
            <p:cNvPicPr>
              <a:picLocks noChangeAspect="1"/>
            </p:cNvPicPr>
            <p:nvPr/>
          </p:nvPicPr>
          <p:blipFill>
            <a:blip r:embed="rId2"/>
            <a:stretch>
              <a:fillRect/>
            </a:stretch>
          </p:blipFill>
          <p:spPr>
            <a:xfrm>
              <a:off x="4579800" y="2429352"/>
              <a:ext cx="2514514" cy="941832"/>
            </a:xfrm>
            <a:prstGeom prst="rect">
              <a:avLst/>
            </a:prstGeom>
          </p:spPr>
        </p:pic>
        <p:pic>
          <p:nvPicPr>
            <p:cNvPr id="26" name="Picture 25">
              <a:extLst>
                <a:ext uri="{FF2B5EF4-FFF2-40B4-BE49-F238E27FC236}">
                  <a16:creationId xmlns:a16="http://schemas.microsoft.com/office/drawing/2014/main" id="{E805D06B-DAB9-49E2-AC64-C7C38B0CBBDF}"/>
                </a:ext>
              </a:extLst>
            </p:cNvPr>
            <p:cNvPicPr>
              <a:picLocks noChangeAspect="1"/>
            </p:cNvPicPr>
            <p:nvPr/>
          </p:nvPicPr>
          <p:blipFill>
            <a:blip r:embed="rId3"/>
            <a:stretch>
              <a:fillRect/>
            </a:stretch>
          </p:blipFill>
          <p:spPr>
            <a:xfrm>
              <a:off x="4579800" y="3550358"/>
              <a:ext cx="3602620" cy="1371600"/>
            </a:xfrm>
            <a:prstGeom prst="rect">
              <a:avLst/>
            </a:prstGeom>
          </p:spPr>
        </p:pic>
      </p:grpSp>
      <p:grpSp>
        <p:nvGrpSpPr>
          <p:cNvPr id="27" name="Group 26">
            <a:extLst>
              <a:ext uri="{FF2B5EF4-FFF2-40B4-BE49-F238E27FC236}">
                <a16:creationId xmlns:a16="http://schemas.microsoft.com/office/drawing/2014/main" id="{225A8CD2-F913-4D9C-A376-76B60421D029}"/>
              </a:ext>
            </a:extLst>
          </p:cNvPr>
          <p:cNvGrpSpPr/>
          <p:nvPr/>
        </p:nvGrpSpPr>
        <p:grpSpPr>
          <a:xfrm>
            <a:off x="8396045" y="2531841"/>
            <a:ext cx="3634303" cy="3231270"/>
            <a:chOff x="8321400" y="1690688"/>
            <a:chExt cx="3634303" cy="3231270"/>
          </a:xfrm>
        </p:grpSpPr>
        <p:sp>
          <p:nvSpPr>
            <p:cNvPr id="28" name="Rectangle 27">
              <a:extLst>
                <a:ext uri="{FF2B5EF4-FFF2-40B4-BE49-F238E27FC236}">
                  <a16:creationId xmlns:a16="http://schemas.microsoft.com/office/drawing/2014/main" id="{834EA953-AD78-40CE-92BE-A7AAFA3326FF}"/>
                </a:ext>
              </a:extLst>
            </p:cNvPr>
            <p:cNvSpPr/>
            <p:nvPr/>
          </p:nvSpPr>
          <p:spPr>
            <a:xfrm>
              <a:off x="8321400" y="1690688"/>
              <a:ext cx="2353465" cy="95410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0.736</a:t>
              </a:r>
            </a:p>
            <a:p>
              <a:r>
                <a:rPr lang="en-US" sz="1400" dirty="0">
                  <a:latin typeface="Times New Roman" panose="02020603050405020304" pitchFamily="18" charset="0"/>
                  <a:cs typeface="Times New Roman" panose="02020603050405020304" pitchFamily="18" charset="0"/>
                </a:rPr>
                <a:t>CV accuracy = 0.71 (+/- 0.03)</a:t>
              </a:r>
            </a:p>
            <a:p>
              <a:endParaRPr lang="en-US" sz="1400"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65BCA641-F81B-420C-AF9C-AA2EED4BCBE3}"/>
                </a:ext>
              </a:extLst>
            </p:cNvPr>
            <p:cNvPicPr>
              <a:picLocks noChangeAspect="1"/>
            </p:cNvPicPr>
            <p:nvPr/>
          </p:nvPicPr>
          <p:blipFill>
            <a:blip r:embed="rId4"/>
            <a:stretch>
              <a:fillRect/>
            </a:stretch>
          </p:blipFill>
          <p:spPr>
            <a:xfrm>
              <a:off x="8321400" y="2429352"/>
              <a:ext cx="2530019" cy="941832"/>
            </a:xfrm>
            <a:prstGeom prst="rect">
              <a:avLst/>
            </a:prstGeom>
          </p:spPr>
        </p:pic>
        <p:pic>
          <p:nvPicPr>
            <p:cNvPr id="30" name="Picture 29">
              <a:extLst>
                <a:ext uri="{FF2B5EF4-FFF2-40B4-BE49-F238E27FC236}">
                  <a16:creationId xmlns:a16="http://schemas.microsoft.com/office/drawing/2014/main" id="{C858DAC9-D648-4C9A-AFEC-8ECB6D8B3870}"/>
                </a:ext>
              </a:extLst>
            </p:cNvPr>
            <p:cNvPicPr>
              <a:picLocks noChangeAspect="1"/>
            </p:cNvPicPr>
            <p:nvPr/>
          </p:nvPicPr>
          <p:blipFill>
            <a:blip r:embed="rId5"/>
            <a:stretch>
              <a:fillRect/>
            </a:stretch>
          </p:blipFill>
          <p:spPr>
            <a:xfrm>
              <a:off x="8321400" y="3550358"/>
              <a:ext cx="3634303" cy="1371600"/>
            </a:xfrm>
            <a:prstGeom prst="rect">
              <a:avLst/>
            </a:prstGeom>
          </p:spPr>
        </p:pic>
      </p:grpSp>
      <p:grpSp>
        <p:nvGrpSpPr>
          <p:cNvPr id="31" name="Group 30">
            <a:extLst>
              <a:ext uri="{FF2B5EF4-FFF2-40B4-BE49-F238E27FC236}">
                <a16:creationId xmlns:a16="http://schemas.microsoft.com/office/drawing/2014/main" id="{95D8EFA5-B28B-484E-9EC3-A77E6FCBE5B1}"/>
              </a:ext>
            </a:extLst>
          </p:cNvPr>
          <p:cNvGrpSpPr/>
          <p:nvPr/>
        </p:nvGrpSpPr>
        <p:grpSpPr>
          <a:xfrm>
            <a:off x="763985" y="2530952"/>
            <a:ext cx="3611302" cy="3232159"/>
            <a:chOff x="838199" y="1690688"/>
            <a:chExt cx="3611302" cy="3232159"/>
          </a:xfrm>
        </p:grpSpPr>
        <p:sp>
          <p:nvSpPr>
            <p:cNvPr id="32" name="Rectangle 31">
              <a:extLst>
                <a:ext uri="{FF2B5EF4-FFF2-40B4-BE49-F238E27FC236}">
                  <a16:creationId xmlns:a16="http://schemas.microsoft.com/office/drawing/2014/main" id="{153656F4-EE45-425D-9BD3-C69ED9793B6C}"/>
                </a:ext>
              </a:extLst>
            </p:cNvPr>
            <p:cNvSpPr/>
            <p:nvPr/>
          </p:nvSpPr>
          <p:spPr>
            <a:xfrm>
              <a:off x="838199" y="1690688"/>
              <a:ext cx="3187230" cy="95410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0.728</a:t>
              </a:r>
            </a:p>
            <a:p>
              <a:r>
                <a:rPr lang="en-US" sz="1400" dirty="0">
                  <a:latin typeface="Times New Roman" panose="02020603050405020304" pitchFamily="18" charset="0"/>
                  <a:cs typeface="Times New Roman" panose="02020603050405020304" pitchFamily="18" charset="0"/>
                </a:rPr>
                <a:t>CV accuracy = 0.74 (+/- 0.04)</a:t>
              </a:r>
            </a:p>
            <a:p>
              <a:endParaRPr lang="en-US" sz="1400"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2E2F5EBA-15BE-4690-AEEE-2650ABA3E49B}"/>
                </a:ext>
              </a:extLst>
            </p:cNvPr>
            <p:cNvPicPr>
              <a:picLocks noChangeAspect="1"/>
            </p:cNvPicPr>
            <p:nvPr/>
          </p:nvPicPr>
          <p:blipFill>
            <a:blip r:embed="rId6"/>
            <a:stretch>
              <a:fillRect/>
            </a:stretch>
          </p:blipFill>
          <p:spPr>
            <a:xfrm>
              <a:off x="838200" y="2429352"/>
              <a:ext cx="2396626" cy="941832"/>
            </a:xfrm>
            <a:prstGeom prst="rect">
              <a:avLst/>
            </a:prstGeom>
          </p:spPr>
        </p:pic>
        <p:pic>
          <p:nvPicPr>
            <p:cNvPr id="34" name="Picture 33">
              <a:extLst>
                <a:ext uri="{FF2B5EF4-FFF2-40B4-BE49-F238E27FC236}">
                  <a16:creationId xmlns:a16="http://schemas.microsoft.com/office/drawing/2014/main" id="{61DF2325-AD97-4E9F-98B4-E02163067D81}"/>
                </a:ext>
              </a:extLst>
            </p:cNvPr>
            <p:cNvPicPr>
              <a:picLocks noChangeAspect="1"/>
            </p:cNvPicPr>
            <p:nvPr/>
          </p:nvPicPr>
          <p:blipFill>
            <a:blip r:embed="rId7"/>
            <a:stretch>
              <a:fillRect/>
            </a:stretch>
          </p:blipFill>
          <p:spPr>
            <a:xfrm>
              <a:off x="838200" y="3551247"/>
              <a:ext cx="3611301" cy="1371600"/>
            </a:xfrm>
            <a:prstGeom prst="rect">
              <a:avLst/>
            </a:prstGeom>
          </p:spPr>
        </p:pic>
      </p:grpSp>
    </p:spTree>
    <p:extLst>
      <p:ext uri="{BB962C8B-B14F-4D97-AF65-F5344CB8AC3E}">
        <p14:creationId xmlns:p14="http://schemas.microsoft.com/office/powerpoint/2010/main" val="4039251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D145-AF0A-4A21-8DE7-43F40289FCD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Comparison of ML flow with Clustering vs with out clustering approach</a:t>
            </a:r>
          </a:p>
        </p:txBody>
      </p:sp>
      <p:grpSp>
        <p:nvGrpSpPr>
          <p:cNvPr id="5" name="Group 4">
            <a:extLst>
              <a:ext uri="{FF2B5EF4-FFF2-40B4-BE49-F238E27FC236}">
                <a16:creationId xmlns:a16="http://schemas.microsoft.com/office/drawing/2014/main" id="{16C1011C-E4E2-4F5F-A1A9-10F885A2DF7F}"/>
              </a:ext>
            </a:extLst>
          </p:cNvPr>
          <p:cNvGrpSpPr/>
          <p:nvPr/>
        </p:nvGrpSpPr>
        <p:grpSpPr>
          <a:xfrm>
            <a:off x="838199" y="3731925"/>
            <a:ext cx="3328417" cy="3126075"/>
            <a:chOff x="838199" y="1690688"/>
            <a:chExt cx="3328417" cy="3126075"/>
          </a:xfrm>
        </p:grpSpPr>
        <p:sp>
          <p:nvSpPr>
            <p:cNvPr id="14" name="Rectangle 13">
              <a:extLst>
                <a:ext uri="{FF2B5EF4-FFF2-40B4-BE49-F238E27FC236}">
                  <a16:creationId xmlns:a16="http://schemas.microsoft.com/office/drawing/2014/main" id="{36FEE218-02E8-43F9-85AD-C750B5CB1A7E}"/>
                </a:ext>
              </a:extLst>
            </p:cNvPr>
            <p:cNvSpPr/>
            <p:nvPr/>
          </p:nvSpPr>
          <p:spPr>
            <a:xfrm>
              <a:off x="838199" y="1690688"/>
              <a:ext cx="2911679" cy="738664"/>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0.74</a:t>
              </a:r>
            </a:p>
            <a:p>
              <a:r>
                <a:rPr lang="en-US" sz="1400" dirty="0">
                  <a:latin typeface="Times New Roman" panose="02020603050405020304" pitchFamily="18" charset="0"/>
                  <a:cs typeface="Times New Roman" panose="02020603050405020304" pitchFamily="18" charset="0"/>
                </a:rPr>
                <a:t>CV accuracy = 0.75 (+/- 0.04)</a:t>
              </a:r>
            </a:p>
          </p:txBody>
        </p:sp>
        <p:pic>
          <p:nvPicPr>
            <p:cNvPr id="3" name="Picture 2">
              <a:extLst>
                <a:ext uri="{FF2B5EF4-FFF2-40B4-BE49-F238E27FC236}">
                  <a16:creationId xmlns:a16="http://schemas.microsoft.com/office/drawing/2014/main" id="{A6619467-A1C9-450A-AB65-0135B14070D4}"/>
                </a:ext>
              </a:extLst>
            </p:cNvPr>
            <p:cNvPicPr>
              <a:picLocks noChangeAspect="1"/>
            </p:cNvPicPr>
            <p:nvPr/>
          </p:nvPicPr>
          <p:blipFill>
            <a:blip r:embed="rId2"/>
            <a:stretch>
              <a:fillRect/>
            </a:stretch>
          </p:blipFill>
          <p:spPr>
            <a:xfrm>
              <a:off x="838199" y="2425972"/>
              <a:ext cx="2628900" cy="1000125"/>
            </a:xfrm>
            <a:prstGeom prst="rect">
              <a:avLst/>
            </a:prstGeom>
          </p:spPr>
        </p:pic>
        <p:pic>
          <p:nvPicPr>
            <p:cNvPr id="4" name="Picture 3">
              <a:extLst>
                <a:ext uri="{FF2B5EF4-FFF2-40B4-BE49-F238E27FC236}">
                  <a16:creationId xmlns:a16="http://schemas.microsoft.com/office/drawing/2014/main" id="{136853D2-7BF0-44E8-9337-C42DD9FD202B}"/>
                </a:ext>
              </a:extLst>
            </p:cNvPr>
            <p:cNvPicPr>
              <a:picLocks noChangeAspect="1"/>
            </p:cNvPicPr>
            <p:nvPr/>
          </p:nvPicPr>
          <p:blipFill>
            <a:blip r:embed="rId3"/>
            <a:stretch>
              <a:fillRect/>
            </a:stretch>
          </p:blipFill>
          <p:spPr>
            <a:xfrm>
              <a:off x="838200" y="3536603"/>
              <a:ext cx="3328416" cy="1280160"/>
            </a:xfrm>
            <a:prstGeom prst="rect">
              <a:avLst/>
            </a:prstGeom>
          </p:spPr>
        </p:pic>
      </p:grpSp>
      <p:grpSp>
        <p:nvGrpSpPr>
          <p:cNvPr id="8" name="Group 7">
            <a:extLst>
              <a:ext uri="{FF2B5EF4-FFF2-40B4-BE49-F238E27FC236}">
                <a16:creationId xmlns:a16="http://schemas.microsoft.com/office/drawing/2014/main" id="{1627BDB9-7B4E-4358-81C8-CBD8D39B3186}"/>
              </a:ext>
            </a:extLst>
          </p:cNvPr>
          <p:cNvGrpSpPr/>
          <p:nvPr/>
        </p:nvGrpSpPr>
        <p:grpSpPr>
          <a:xfrm>
            <a:off x="4579800" y="3731925"/>
            <a:ext cx="3430172" cy="3126075"/>
            <a:chOff x="4579800" y="1690688"/>
            <a:chExt cx="3430172" cy="3126075"/>
          </a:xfrm>
        </p:grpSpPr>
        <p:sp>
          <p:nvSpPr>
            <p:cNvPr id="11" name="Rectangle 10">
              <a:extLst>
                <a:ext uri="{FF2B5EF4-FFF2-40B4-BE49-F238E27FC236}">
                  <a16:creationId xmlns:a16="http://schemas.microsoft.com/office/drawing/2014/main" id="{F6E1D741-66C1-42CF-BDE8-7E8B877205E1}"/>
                </a:ext>
              </a:extLst>
            </p:cNvPr>
            <p:cNvSpPr/>
            <p:nvPr/>
          </p:nvSpPr>
          <p:spPr>
            <a:xfrm>
              <a:off x="4579800" y="1690688"/>
              <a:ext cx="3430172" cy="954107"/>
            </a:xfrm>
            <a:prstGeom prst="rect">
              <a:avLst/>
            </a:prstGeom>
          </p:spPr>
          <p:txBody>
            <a:bodyPr wrap="squar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0.735</a:t>
              </a:r>
            </a:p>
            <a:p>
              <a:r>
                <a:rPr lang="en-US" sz="1400" dirty="0">
                  <a:latin typeface="Times New Roman" panose="02020603050405020304" pitchFamily="18" charset="0"/>
                  <a:cs typeface="Times New Roman" panose="02020603050405020304" pitchFamily="18" charset="0"/>
                </a:rPr>
                <a:t>CV accuracy = 0.71 (+/- 0.04)</a:t>
              </a:r>
            </a:p>
            <a:p>
              <a:endParaRPr lang="en-US"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15C7AB4-913B-4284-8349-034B34192A07}"/>
                </a:ext>
              </a:extLst>
            </p:cNvPr>
            <p:cNvPicPr>
              <a:picLocks noChangeAspect="1"/>
            </p:cNvPicPr>
            <p:nvPr/>
          </p:nvPicPr>
          <p:blipFill>
            <a:blip r:embed="rId4"/>
            <a:stretch>
              <a:fillRect/>
            </a:stretch>
          </p:blipFill>
          <p:spPr>
            <a:xfrm>
              <a:off x="4579800" y="2349772"/>
              <a:ext cx="2628900" cy="1076325"/>
            </a:xfrm>
            <a:prstGeom prst="rect">
              <a:avLst/>
            </a:prstGeom>
          </p:spPr>
        </p:pic>
        <p:pic>
          <p:nvPicPr>
            <p:cNvPr id="7" name="Picture 6">
              <a:extLst>
                <a:ext uri="{FF2B5EF4-FFF2-40B4-BE49-F238E27FC236}">
                  <a16:creationId xmlns:a16="http://schemas.microsoft.com/office/drawing/2014/main" id="{EC93ADD3-AE5D-46FF-A4D6-1766B5E3B239}"/>
                </a:ext>
              </a:extLst>
            </p:cNvPr>
            <p:cNvPicPr>
              <a:picLocks noChangeAspect="1"/>
            </p:cNvPicPr>
            <p:nvPr/>
          </p:nvPicPr>
          <p:blipFill>
            <a:blip r:embed="rId5"/>
            <a:stretch>
              <a:fillRect/>
            </a:stretch>
          </p:blipFill>
          <p:spPr>
            <a:xfrm>
              <a:off x="4579800" y="3536603"/>
              <a:ext cx="3430172" cy="1280160"/>
            </a:xfrm>
            <a:prstGeom prst="rect">
              <a:avLst/>
            </a:prstGeom>
          </p:spPr>
        </p:pic>
      </p:grpSp>
      <p:grpSp>
        <p:nvGrpSpPr>
          <p:cNvPr id="18" name="Group 17">
            <a:extLst>
              <a:ext uri="{FF2B5EF4-FFF2-40B4-BE49-F238E27FC236}">
                <a16:creationId xmlns:a16="http://schemas.microsoft.com/office/drawing/2014/main" id="{C13DA473-C14D-4038-893E-1D76C9C8561D}"/>
              </a:ext>
            </a:extLst>
          </p:cNvPr>
          <p:cNvGrpSpPr/>
          <p:nvPr/>
        </p:nvGrpSpPr>
        <p:grpSpPr>
          <a:xfrm>
            <a:off x="8321400" y="3731925"/>
            <a:ext cx="3301876" cy="3126075"/>
            <a:chOff x="8321400" y="1690688"/>
            <a:chExt cx="3301876" cy="3126075"/>
          </a:xfrm>
        </p:grpSpPr>
        <p:sp>
          <p:nvSpPr>
            <p:cNvPr id="21" name="Rectangle 20">
              <a:extLst>
                <a:ext uri="{FF2B5EF4-FFF2-40B4-BE49-F238E27FC236}">
                  <a16:creationId xmlns:a16="http://schemas.microsoft.com/office/drawing/2014/main" id="{E3D68E68-7FBB-41AF-BE80-8F0CC049139B}"/>
                </a:ext>
              </a:extLst>
            </p:cNvPr>
            <p:cNvSpPr/>
            <p:nvPr/>
          </p:nvSpPr>
          <p:spPr>
            <a:xfrm>
              <a:off x="8321400" y="1690688"/>
              <a:ext cx="2353465" cy="95410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0.735</a:t>
              </a:r>
            </a:p>
            <a:p>
              <a:r>
                <a:rPr lang="en-US" sz="1400" dirty="0">
                  <a:latin typeface="Times New Roman" panose="02020603050405020304" pitchFamily="18" charset="0"/>
                  <a:cs typeface="Times New Roman" panose="02020603050405020304" pitchFamily="18" charset="0"/>
                </a:rPr>
                <a:t>CV accuracy = 0.72 (+/- 0.03)</a:t>
              </a:r>
            </a:p>
            <a:p>
              <a:endParaRPr lang="en-US" sz="1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EEAE9F5-1A4C-4721-9D45-80CE8C13FD9E}"/>
                </a:ext>
              </a:extLst>
            </p:cNvPr>
            <p:cNvPicPr>
              <a:picLocks noChangeAspect="1"/>
            </p:cNvPicPr>
            <p:nvPr/>
          </p:nvPicPr>
          <p:blipFill>
            <a:blip r:embed="rId6"/>
            <a:stretch>
              <a:fillRect/>
            </a:stretch>
          </p:blipFill>
          <p:spPr>
            <a:xfrm>
              <a:off x="8321400" y="2425972"/>
              <a:ext cx="2667000" cy="1000125"/>
            </a:xfrm>
            <a:prstGeom prst="rect">
              <a:avLst/>
            </a:prstGeom>
          </p:spPr>
        </p:pic>
        <p:pic>
          <p:nvPicPr>
            <p:cNvPr id="13" name="Picture 12">
              <a:extLst>
                <a:ext uri="{FF2B5EF4-FFF2-40B4-BE49-F238E27FC236}">
                  <a16:creationId xmlns:a16="http://schemas.microsoft.com/office/drawing/2014/main" id="{9AC606B3-EDD5-461D-A175-6C2BB692C089}"/>
                </a:ext>
              </a:extLst>
            </p:cNvPr>
            <p:cNvPicPr>
              <a:picLocks noChangeAspect="1"/>
            </p:cNvPicPr>
            <p:nvPr/>
          </p:nvPicPr>
          <p:blipFill>
            <a:blip r:embed="rId7"/>
            <a:stretch>
              <a:fillRect/>
            </a:stretch>
          </p:blipFill>
          <p:spPr>
            <a:xfrm>
              <a:off x="8321400" y="3536603"/>
              <a:ext cx="3301876" cy="1280160"/>
            </a:xfrm>
            <a:prstGeom prst="rect">
              <a:avLst/>
            </a:prstGeom>
          </p:spPr>
        </p:pic>
      </p:grpSp>
      <p:sp>
        <p:nvSpPr>
          <p:cNvPr id="9" name="Rectangle 8">
            <a:extLst>
              <a:ext uri="{FF2B5EF4-FFF2-40B4-BE49-F238E27FC236}">
                <a16:creationId xmlns:a16="http://schemas.microsoft.com/office/drawing/2014/main" id="{586E2A37-958E-4EBA-BE77-202EA0F6B73D}"/>
              </a:ext>
            </a:extLst>
          </p:cNvPr>
          <p:cNvSpPr/>
          <p:nvPr/>
        </p:nvSpPr>
        <p:spPr>
          <a:xfrm>
            <a:off x="838200" y="1847460"/>
            <a:ext cx="3448380"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 Features with out clustering  </a:t>
            </a:r>
          </a:p>
        </p:txBody>
      </p:sp>
      <p:graphicFrame>
        <p:nvGraphicFramePr>
          <p:cNvPr id="16" name="Table 7">
            <a:extLst>
              <a:ext uri="{FF2B5EF4-FFF2-40B4-BE49-F238E27FC236}">
                <a16:creationId xmlns:a16="http://schemas.microsoft.com/office/drawing/2014/main" id="{556B10F5-1FDC-4784-AFF8-EABD0C133865}"/>
              </a:ext>
            </a:extLst>
          </p:cNvPr>
          <p:cNvGraphicFramePr>
            <a:graphicFrameLocks noGrp="1"/>
          </p:cNvGraphicFramePr>
          <p:nvPr>
            <p:extLst>
              <p:ext uri="{D42A27DB-BD31-4B8C-83A1-F6EECF244321}">
                <p14:modId xmlns:p14="http://schemas.microsoft.com/office/powerpoint/2010/main" val="1257936552"/>
              </p:ext>
            </p:extLst>
          </p:nvPr>
        </p:nvGraphicFramePr>
        <p:xfrm>
          <a:off x="4323743" y="2078720"/>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Training set</a:t>
                      </a:r>
                    </a:p>
                  </a:txBody>
                  <a:tcPr/>
                </a:tc>
                <a:tc>
                  <a:txBody>
                    <a:bodyPr/>
                    <a:lstStyle/>
                    <a:p>
                      <a:r>
                        <a:rPr lang="en-US"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370840">
                <a:tc>
                  <a:txBody>
                    <a:bodyPr/>
                    <a:lstStyle/>
                    <a:p>
                      <a:r>
                        <a:rPr lang="en-US"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679388349"/>
                  </a:ext>
                </a:extLst>
              </a:tr>
              <a:tr h="370840">
                <a:tc>
                  <a:txBody>
                    <a:bodyPr/>
                    <a:lstStyle/>
                    <a:p>
                      <a:r>
                        <a:rPr lang="en-US"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1139918692"/>
                  </a:ext>
                </a:extLst>
              </a:tr>
              <a:tr h="370840">
                <a:tc>
                  <a:txBody>
                    <a:bodyPr/>
                    <a:lstStyle/>
                    <a:p>
                      <a:r>
                        <a:rPr lang="en-US"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51258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D145-AF0A-4A21-8DE7-43F40289FCD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Comparison of ML flow with Clustering vs with out clustering approach</a:t>
            </a:r>
          </a:p>
        </p:txBody>
      </p:sp>
      <p:grpSp>
        <p:nvGrpSpPr>
          <p:cNvPr id="15" name="Group 14">
            <a:extLst>
              <a:ext uri="{FF2B5EF4-FFF2-40B4-BE49-F238E27FC236}">
                <a16:creationId xmlns:a16="http://schemas.microsoft.com/office/drawing/2014/main" id="{E678DC60-9756-47F3-97E9-0A15936390AE}"/>
              </a:ext>
            </a:extLst>
          </p:cNvPr>
          <p:cNvGrpSpPr/>
          <p:nvPr/>
        </p:nvGrpSpPr>
        <p:grpSpPr>
          <a:xfrm>
            <a:off x="838199" y="2399814"/>
            <a:ext cx="3505201" cy="3255429"/>
            <a:chOff x="838199" y="1690688"/>
            <a:chExt cx="3505201" cy="3255429"/>
          </a:xfrm>
        </p:grpSpPr>
        <p:sp>
          <p:nvSpPr>
            <p:cNvPr id="14" name="Rectangle 13">
              <a:extLst>
                <a:ext uri="{FF2B5EF4-FFF2-40B4-BE49-F238E27FC236}">
                  <a16:creationId xmlns:a16="http://schemas.microsoft.com/office/drawing/2014/main" id="{36FEE218-02E8-43F9-85AD-C750B5CB1A7E}"/>
                </a:ext>
              </a:extLst>
            </p:cNvPr>
            <p:cNvSpPr/>
            <p:nvPr/>
          </p:nvSpPr>
          <p:spPr>
            <a:xfrm>
              <a:off x="838199" y="1690688"/>
              <a:ext cx="2542563" cy="738664"/>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0.733</a:t>
              </a:r>
            </a:p>
            <a:p>
              <a:r>
                <a:rPr lang="en-US" sz="1400" dirty="0">
                  <a:latin typeface="Times New Roman" panose="02020603050405020304" pitchFamily="18" charset="0"/>
                  <a:cs typeface="Times New Roman" panose="02020603050405020304" pitchFamily="18" charset="0"/>
                </a:rPr>
                <a:t>CV accuracy = 0.75 (+/- 0.04)</a:t>
              </a:r>
            </a:p>
          </p:txBody>
        </p:sp>
        <p:pic>
          <p:nvPicPr>
            <p:cNvPr id="9" name="Picture 8">
              <a:extLst>
                <a:ext uri="{FF2B5EF4-FFF2-40B4-BE49-F238E27FC236}">
                  <a16:creationId xmlns:a16="http://schemas.microsoft.com/office/drawing/2014/main" id="{778A8492-13A4-4D07-A5A8-BAE3C8347D05}"/>
                </a:ext>
              </a:extLst>
            </p:cNvPr>
            <p:cNvPicPr>
              <a:picLocks noChangeAspect="1"/>
            </p:cNvPicPr>
            <p:nvPr/>
          </p:nvPicPr>
          <p:blipFill>
            <a:blip r:embed="rId2"/>
            <a:stretch>
              <a:fillRect/>
            </a:stretch>
          </p:blipFill>
          <p:spPr>
            <a:xfrm>
              <a:off x="838200" y="2517777"/>
              <a:ext cx="2450237" cy="914400"/>
            </a:xfrm>
            <a:prstGeom prst="rect">
              <a:avLst/>
            </a:prstGeom>
          </p:spPr>
        </p:pic>
        <p:pic>
          <p:nvPicPr>
            <p:cNvPr id="10" name="Picture 9">
              <a:extLst>
                <a:ext uri="{FF2B5EF4-FFF2-40B4-BE49-F238E27FC236}">
                  <a16:creationId xmlns:a16="http://schemas.microsoft.com/office/drawing/2014/main" id="{C9183BD2-4283-4CBD-A0A7-781CB293960D}"/>
                </a:ext>
              </a:extLst>
            </p:cNvPr>
            <p:cNvPicPr>
              <a:picLocks noChangeAspect="1"/>
            </p:cNvPicPr>
            <p:nvPr/>
          </p:nvPicPr>
          <p:blipFill>
            <a:blip r:embed="rId3"/>
            <a:stretch>
              <a:fillRect/>
            </a:stretch>
          </p:blipFill>
          <p:spPr>
            <a:xfrm>
              <a:off x="838200" y="3574517"/>
              <a:ext cx="3505200" cy="1371600"/>
            </a:xfrm>
            <a:prstGeom prst="rect">
              <a:avLst/>
            </a:prstGeom>
          </p:spPr>
        </p:pic>
      </p:grpSp>
      <p:grpSp>
        <p:nvGrpSpPr>
          <p:cNvPr id="19" name="Group 18">
            <a:extLst>
              <a:ext uri="{FF2B5EF4-FFF2-40B4-BE49-F238E27FC236}">
                <a16:creationId xmlns:a16="http://schemas.microsoft.com/office/drawing/2014/main" id="{4CDBB0D1-9A83-4D43-A4A7-F650F2864363}"/>
              </a:ext>
            </a:extLst>
          </p:cNvPr>
          <p:cNvGrpSpPr/>
          <p:nvPr/>
        </p:nvGrpSpPr>
        <p:grpSpPr>
          <a:xfrm>
            <a:off x="4578391" y="2399814"/>
            <a:ext cx="3614468" cy="3255429"/>
            <a:chOff x="4578391" y="1690688"/>
            <a:chExt cx="3614468" cy="3255429"/>
          </a:xfrm>
        </p:grpSpPr>
        <p:sp>
          <p:nvSpPr>
            <p:cNvPr id="11" name="Rectangle 10">
              <a:extLst>
                <a:ext uri="{FF2B5EF4-FFF2-40B4-BE49-F238E27FC236}">
                  <a16:creationId xmlns:a16="http://schemas.microsoft.com/office/drawing/2014/main" id="{F6E1D741-66C1-42CF-BDE8-7E8B877205E1}"/>
                </a:ext>
              </a:extLst>
            </p:cNvPr>
            <p:cNvSpPr/>
            <p:nvPr/>
          </p:nvSpPr>
          <p:spPr>
            <a:xfrm>
              <a:off x="4579800" y="1690688"/>
              <a:ext cx="2353465" cy="954107"/>
            </a:xfrm>
            <a:prstGeom prst="rect">
              <a:avLst/>
            </a:prstGeom>
          </p:spPr>
          <p:txBody>
            <a:bodyPr wrap="non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0.736</a:t>
              </a:r>
            </a:p>
            <a:p>
              <a:r>
                <a:rPr lang="en-US" sz="1400" dirty="0">
                  <a:latin typeface="Times New Roman" panose="02020603050405020304" pitchFamily="18" charset="0"/>
                  <a:cs typeface="Times New Roman" panose="02020603050405020304" pitchFamily="18" charset="0"/>
                </a:rPr>
                <a:t>CV accuracy = 0.71 (+/- 0.04)</a:t>
              </a:r>
            </a:p>
            <a:p>
              <a:endParaRPr lang="en-US" sz="1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A52D3A37-0911-4816-B022-BD00C98D0D0A}"/>
                </a:ext>
              </a:extLst>
            </p:cNvPr>
            <p:cNvPicPr>
              <a:picLocks noChangeAspect="1"/>
            </p:cNvPicPr>
            <p:nvPr/>
          </p:nvPicPr>
          <p:blipFill>
            <a:blip r:embed="rId4"/>
            <a:stretch>
              <a:fillRect/>
            </a:stretch>
          </p:blipFill>
          <p:spPr>
            <a:xfrm>
              <a:off x="4578391" y="2517777"/>
              <a:ext cx="2453054" cy="914400"/>
            </a:xfrm>
            <a:prstGeom prst="rect">
              <a:avLst/>
            </a:prstGeom>
          </p:spPr>
        </p:pic>
        <p:pic>
          <p:nvPicPr>
            <p:cNvPr id="17" name="Picture 16">
              <a:extLst>
                <a:ext uri="{FF2B5EF4-FFF2-40B4-BE49-F238E27FC236}">
                  <a16:creationId xmlns:a16="http://schemas.microsoft.com/office/drawing/2014/main" id="{7B8A5B08-78CF-4843-A84C-D7E928604D3C}"/>
                </a:ext>
              </a:extLst>
            </p:cNvPr>
            <p:cNvPicPr>
              <a:picLocks noChangeAspect="1"/>
            </p:cNvPicPr>
            <p:nvPr/>
          </p:nvPicPr>
          <p:blipFill>
            <a:blip r:embed="rId5"/>
            <a:stretch>
              <a:fillRect/>
            </a:stretch>
          </p:blipFill>
          <p:spPr>
            <a:xfrm>
              <a:off x="4578391" y="3574517"/>
              <a:ext cx="3614468" cy="1371600"/>
            </a:xfrm>
            <a:prstGeom prst="rect">
              <a:avLst/>
            </a:prstGeom>
          </p:spPr>
        </p:pic>
      </p:grpSp>
      <p:grpSp>
        <p:nvGrpSpPr>
          <p:cNvPr id="23" name="Group 22">
            <a:extLst>
              <a:ext uri="{FF2B5EF4-FFF2-40B4-BE49-F238E27FC236}">
                <a16:creationId xmlns:a16="http://schemas.microsoft.com/office/drawing/2014/main" id="{66587396-6898-42B9-A039-07608AC57651}"/>
              </a:ext>
            </a:extLst>
          </p:cNvPr>
          <p:cNvGrpSpPr/>
          <p:nvPr/>
        </p:nvGrpSpPr>
        <p:grpSpPr>
          <a:xfrm>
            <a:off x="8321399" y="2399814"/>
            <a:ext cx="3640015" cy="3255429"/>
            <a:chOff x="8321399" y="1690688"/>
            <a:chExt cx="3640015" cy="3255429"/>
          </a:xfrm>
        </p:grpSpPr>
        <p:sp>
          <p:nvSpPr>
            <p:cNvPr id="21" name="Rectangle 20">
              <a:extLst>
                <a:ext uri="{FF2B5EF4-FFF2-40B4-BE49-F238E27FC236}">
                  <a16:creationId xmlns:a16="http://schemas.microsoft.com/office/drawing/2014/main" id="{E3D68E68-7FBB-41AF-BE80-8F0CC049139B}"/>
                </a:ext>
              </a:extLst>
            </p:cNvPr>
            <p:cNvSpPr/>
            <p:nvPr/>
          </p:nvSpPr>
          <p:spPr>
            <a:xfrm>
              <a:off x="8321400" y="1690688"/>
              <a:ext cx="2353465" cy="95410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0.736</a:t>
              </a:r>
            </a:p>
            <a:p>
              <a:r>
                <a:rPr lang="en-US" sz="1400" dirty="0">
                  <a:latin typeface="Times New Roman" panose="02020603050405020304" pitchFamily="18" charset="0"/>
                  <a:cs typeface="Times New Roman" panose="02020603050405020304" pitchFamily="18" charset="0"/>
                </a:rPr>
                <a:t>CV accuracy = 0.72 (+/- 0.03)</a:t>
              </a:r>
            </a:p>
            <a:p>
              <a:endParaRPr lang="en-US" sz="14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58263CAA-CB37-41C4-837A-3090DF69B3F1}"/>
                </a:ext>
              </a:extLst>
            </p:cNvPr>
            <p:cNvPicPr>
              <a:picLocks noChangeAspect="1"/>
            </p:cNvPicPr>
            <p:nvPr/>
          </p:nvPicPr>
          <p:blipFill>
            <a:blip r:embed="rId6"/>
            <a:stretch>
              <a:fillRect/>
            </a:stretch>
          </p:blipFill>
          <p:spPr>
            <a:xfrm>
              <a:off x="8321399" y="2517777"/>
              <a:ext cx="2569464" cy="914400"/>
            </a:xfrm>
            <a:prstGeom prst="rect">
              <a:avLst/>
            </a:prstGeom>
          </p:spPr>
        </p:pic>
        <p:pic>
          <p:nvPicPr>
            <p:cNvPr id="22" name="Picture 21">
              <a:extLst>
                <a:ext uri="{FF2B5EF4-FFF2-40B4-BE49-F238E27FC236}">
                  <a16:creationId xmlns:a16="http://schemas.microsoft.com/office/drawing/2014/main" id="{14AEF3CF-16FA-421C-8818-64DDB0975791}"/>
                </a:ext>
              </a:extLst>
            </p:cNvPr>
            <p:cNvPicPr>
              <a:picLocks noChangeAspect="1"/>
            </p:cNvPicPr>
            <p:nvPr/>
          </p:nvPicPr>
          <p:blipFill>
            <a:blip r:embed="rId7"/>
            <a:stretch>
              <a:fillRect/>
            </a:stretch>
          </p:blipFill>
          <p:spPr>
            <a:xfrm>
              <a:off x="8321399" y="3574517"/>
              <a:ext cx="3640015" cy="1371600"/>
            </a:xfrm>
            <a:prstGeom prst="rect">
              <a:avLst/>
            </a:prstGeom>
          </p:spPr>
        </p:pic>
      </p:grpSp>
      <p:sp>
        <p:nvSpPr>
          <p:cNvPr id="3" name="Rectangle 2">
            <a:extLst>
              <a:ext uri="{FF2B5EF4-FFF2-40B4-BE49-F238E27FC236}">
                <a16:creationId xmlns:a16="http://schemas.microsoft.com/office/drawing/2014/main" id="{B6254271-43A5-4172-9CDA-433C7AAFEF7F}"/>
              </a:ext>
            </a:extLst>
          </p:cNvPr>
          <p:cNvSpPr/>
          <p:nvPr/>
        </p:nvSpPr>
        <p:spPr>
          <a:xfrm>
            <a:off x="838200" y="1700300"/>
            <a:ext cx="3003579"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 Features with clustering</a:t>
            </a:r>
          </a:p>
        </p:txBody>
      </p:sp>
    </p:spTree>
    <p:extLst>
      <p:ext uri="{BB962C8B-B14F-4D97-AF65-F5344CB8AC3E}">
        <p14:creationId xmlns:p14="http://schemas.microsoft.com/office/powerpoint/2010/main" val="1707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D7DB-3341-4461-8871-D4E9C8AEDD5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p>
        </p:txBody>
      </p:sp>
      <p:sp>
        <p:nvSpPr>
          <p:cNvPr id="3" name="Content Placeholder 2">
            <a:extLst>
              <a:ext uri="{FF2B5EF4-FFF2-40B4-BE49-F238E27FC236}">
                <a16:creationId xmlns:a16="http://schemas.microsoft.com/office/drawing/2014/main" id="{6502C41E-3444-4C0E-AC3D-139CC7E8D8AA}"/>
              </a:ext>
            </a:extLst>
          </p:cNvPr>
          <p:cNvSpPr>
            <a:spLocks noGrp="1"/>
          </p:cNvSpPr>
          <p:nvPr>
            <p:ph idx="1"/>
          </p:nvPr>
        </p:nvSpPr>
        <p:spPr>
          <a:xfrm>
            <a:off x="838201" y="1825625"/>
            <a:ext cx="5842518" cy="4351338"/>
          </a:xfrm>
        </p:spPr>
        <p:txBody>
          <a:bodyPr>
            <a:norm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this sub section, top 5 more accurate models from each feature sets are selected and ensembled using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Stacking classifier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Soft voting classifier</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Hard voting classifier</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algorithms used in this experiment are</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RF</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SVM</a:t>
            </a:r>
          </a:p>
          <a:p>
            <a:pPr lvl="1">
              <a:buFont typeface="Wingdings" panose="05000000000000000000" pitchFamily="2" charset="2"/>
              <a:buChar char="ü"/>
            </a:pPr>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total of </a:t>
            </a:r>
            <a:r>
              <a:rPr lang="en-US" sz="1800" b="1" dirty="0">
                <a:latin typeface="Times New Roman" panose="02020603050405020304" pitchFamily="18" charset="0"/>
                <a:cs typeface="Times New Roman" panose="02020603050405020304" pitchFamily="18" charset="0"/>
              </a:rPr>
              <a:t>15 models </a:t>
            </a:r>
            <a:r>
              <a:rPr lang="en-US" sz="1800" dirty="0">
                <a:latin typeface="Times New Roman" panose="02020603050405020304" pitchFamily="18" charset="0"/>
                <a:cs typeface="Times New Roman" panose="02020603050405020304" pitchFamily="18" charset="0"/>
              </a:rPr>
              <a:t>are used for each ensemble technique </a:t>
            </a:r>
          </a:p>
        </p:txBody>
      </p:sp>
      <p:grpSp>
        <p:nvGrpSpPr>
          <p:cNvPr id="5" name="Group 4">
            <a:extLst>
              <a:ext uri="{FF2B5EF4-FFF2-40B4-BE49-F238E27FC236}">
                <a16:creationId xmlns:a16="http://schemas.microsoft.com/office/drawing/2014/main" id="{B1190059-9CA3-491B-A6B4-4CB2216D0971}"/>
              </a:ext>
            </a:extLst>
          </p:cNvPr>
          <p:cNvGrpSpPr/>
          <p:nvPr/>
        </p:nvGrpSpPr>
        <p:grpSpPr>
          <a:xfrm>
            <a:off x="7900797" y="1149015"/>
            <a:ext cx="3697831" cy="2692022"/>
            <a:chOff x="7919458" y="1419603"/>
            <a:chExt cx="3697831" cy="2692022"/>
          </a:xfrm>
        </p:grpSpPr>
        <p:pic>
          <p:nvPicPr>
            <p:cNvPr id="2050" name="Picture 2" descr="Image result for stacking classifier">
              <a:extLst>
                <a:ext uri="{FF2B5EF4-FFF2-40B4-BE49-F238E27FC236}">
                  <a16:creationId xmlns:a16="http://schemas.microsoft.com/office/drawing/2014/main" id="{3D9811A9-CF50-46BA-80FA-5FD6DEEA2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6048" y="1825625"/>
              <a:ext cx="3161241"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68E110-D532-4FAD-AD6F-2570FC8A6D67}"/>
                </a:ext>
              </a:extLst>
            </p:cNvPr>
            <p:cNvSpPr/>
            <p:nvPr/>
          </p:nvSpPr>
          <p:spPr>
            <a:xfrm>
              <a:off x="7919458" y="1419603"/>
              <a:ext cx="2162772" cy="338554"/>
            </a:xfrm>
            <a:prstGeom prst="rect">
              <a:avLst/>
            </a:prstGeom>
          </p:spPr>
          <p:txBody>
            <a:bodyPr wrap="none">
              <a:spAutoFit/>
            </a:bodyPr>
            <a:lstStyle/>
            <a:p>
              <a:pPr lvl="1"/>
              <a:r>
                <a:rPr lang="en-US" sz="1600" dirty="0">
                  <a:latin typeface="Times New Roman" panose="02020603050405020304" pitchFamily="18" charset="0"/>
                  <a:cs typeface="Times New Roman" panose="02020603050405020304" pitchFamily="18" charset="0"/>
                </a:rPr>
                <a:t>Stacking classifier</a:t>
              </a:r>
            </a:p>
          </p:txBody>
        </p:sp>
      </p:grpSp>
      <p:pic>
        <p:nvPicPr>
          <p:cNvPr id="2052" name="Picture 4" descr="Image result for voting classifier">
            <a:extLst>
              <a:ext uri="{FF2B5EF4-FFF2-40B4-BE49-F238E27FC236}">
                <a16:creationId xmlns:a16="http://schemas.microsoft.com/office/drawing/2014/main" id="{E1F77B17-2BB5-433A-9A23-AF6B1FA97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512421"/>
            <a:ext cx="4572000" cy="17391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1F861F-8F00-41BB-ABF3-4056F9CDD92E}"/>
              </a:ext>
            </a:extLst>
          </p:cNvPr>
          <p:cNvSpPr/>
          <p:nvPr/>
        </p:nvSpPr>
        <p:spPr>
          <a:xfrm>
            <a:off x="8437387" y="4143089"/>
            <a:ext cx="162326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Voting </a:t>
            </a:r>
            <a:r>
              <a:rPr lang="en-US" dirty="0" err="1">
                <a:latin typeface="Times New Roman" panose="02020603050405020304" pitchFamily="18" charset="0"/>
                <a:cs typeface="Times New Roman" panose="02020603050405020304" pitchFamily="18" charset="0"/>
              </a:rPr>
              <a:t>classifer</a:t>
            </a:r>
            <a:endParaRPr lang="en-US" dirty="0"/>
          </a:p>
        </p:txBody>
      </p:sp>
      <p:graphicFrame>
        <p:nvGraphicFramePr>
          <p:cNvPr id="9" name="Table 7">
            <a:extLst>
              <a:ext uri="{FF2B5EF4-FFF2-40B4-BE49-F238E27FC236}">
                <a16:creationId xmlns:a16="http://schemas.microsoft.com/office/drawing/2014/main" id="{239F57A1-86D2-4BD4-868D-B1888454A0CC}"/>
              </a:ext>
            </a:extLst>
          </p:cNvPr>
          <p:cNvGraphicFramePr>
            <a:graphicFrameLocks noGrp="1"/>
          </p:cNvGraphicFramePr>
          <p:nvPr>
            <p:extLst>
              <p:ext uri="{D42A27DB-BD31-4B8C-83A1-F6EECF244321}">
                <p14:modId xmlns:p14="http://schemas.microsoft.com/office/powerpoint/2010/main" val="1267389899"/>
              </p:ext>
            </p:extLst>
          </p:nvPr>
        </p:nvGraphicFramePr>
        <p:xfrm>
          <a:off x="961480" y="5107108"/>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Training set</a:t>
                      </a:r>
                    </a:p>
                  </a:txBody>
                  <a:tcPr/>
                </a:tc>
                <a:tc>
                  <a:txBody>
                    <a:bodyPr/>
                    <a:lstStyle/>
                    <a:p>
                      <a:r>
                        <a:rPr lang="en-US"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370840">
                <a:tc>
                  <a:txBody>
                    <a:bodyPr/>
                    <a:lstStyle/>
                    <a:p>
                      <a:r>
                        <a:rPr lang="en-US"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679388349"/>
                  </a:ext>
                </a:extLst>
              </a:tr>
              <a:tr h="370840">
                <a:tc>
                  <a:txBody>
                    <a:bodyPr/>
                    <a:lstStyle/>
                    <a:p>
                      <a:r>
                        <a:rPr lang="en-US"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1139918692"/>
                  </a:ext>
                </a:extLst>
              </a:tr>
              <a:tr h="370840">
                <a:tc>
                  <a:txBody>
                    <a:bodyPr/>
                    <a:lstStyle/>
                    <a:p>
                      <a:r>
                        <a:rPr lang="en-US"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2861797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A3A-CDDD-45F2-8EDD-AA4FA531124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endParaRPr lang="en-US" sz="3600" dirty="0"/>
          </a:p>
        </p:txBody>
      </p:sp>
      <p:graphicFrame>
        <p:nvGraphicFramePr>
          <p:cNvPr id="4" name="Content Placeholder 3">
            <a:extLst>
              <a:ext uri="{FF2B5EF4-FFF2-40B4-BE49-F238E27FC236}">
                <a16:creationId xmlns:a16="http://schemas.microsoft.com/office/drawing/2014/main" id="{412DA8E1-6260-41DA-A512-5038FCBBF9BA}"/>
              </a:ext>
            </a:extLst>
          </p:cNvPr>
          <p:cNvGraphicFramePr>
            <a:graphicFrameLocks noGrp="1"/>
          </p:cNvGraphicFramePr>
          <p:nvPr>
            <p:ph idx="1"/>
            <p:extLst>
              <p:ext uri="{D42A27DB-BD31-4B8C-83A1-F6EECF244321}">
                <p14:modId xmlns:p14="http://schemas.microsoft.com/office/powerpoint/2010/main" val="112406531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570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3977681758"/>
              </p:ext>
            </p:extLst>
          </p:nvPr>
        </p:nvGraphicFramePr>
        <p:xfrm>
          <a:off x="4368800" y="1875354"/>
          <a:ext cx="3500535" cy="2071751"/>
        </p:xfrm>
        <a:graphic>
          <a:graphicData uri="http://schemas.openxmlformats.org/drawingml/2006/table">
            <a:tbl>
              <a:tblPr firstRow="1" firstCol="1" bandRow="1">
                <a:tableStyleId>{5C22544A-7EE6-4342-B048-85BDC9FD1C3A}</a:tableStyleId>
              </a:tblPr>
              <a:tblGrid>
                <a:gridCol w="314592">
                  <a:extLst>
                    <a:ext uri="{9D8B030D-6E8A-4147-A177-3AD203B41FA5}">
                      <a16:colId xmlns:a16="http://schemas.microsoft.com/office/drawing/2014/main" val="2206438792"/>
                    </a:ext>
                  </a:extLst>
                </a:gridCol>
                <a:gridCol w="3185943">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Physical Activity,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Drinking,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057052795"/>
                  </a:ext>
                </a:extLst>
              </a:tr>
            </a:tbl>
          </a:graphicData>
        </a:graphic>
      </p:graphicFrame>
      <p:grpSp>
        <p:nvGrpSpPr>
          <p:cNvPr id="10" name="Group 9">
            <a:extLst>
              <a:ext uri="{FF2B5EF4-FFF2-40B4-BE49-F238E27FC236}">
                <a16:creationId xmlns:a16="http://schemas.microsoft.com/office/drawing/2014/main" id="{4D85AC53-0948-46BF-8FD0-EAAA0B0466C6}"/>
              </a:ext>
            </a:extLst>
          </p:cNvPr>
          <p:cNvGrpSpPr/>
          <p:nvPr/>
        </p:nvGrpSpPr>
        <p:grpSpPr>
          <a:xfrm>
            <a:off x="838200" y="3973692"/>
            <a:ext cx="3530600" cy="2884308"/>
            <a:chOff x="940837" y="3591586"/>
            <a:chExt cx="3530600" cy="2884308"/>
          </a:xfrm>
        </p:grpSpPr>
        <p:grpSp>
          <p:nvGrpSpPr>
            <p:cNvPr id="8" name="Group 7">
              <a:extLst>
                <a:ext uri="{FF2B5EF4-FFF2-40B4-BE49-F238E27FC236}">
                  <a16:creationId xmlns:a16="http://schemas.microsoft.com/office/drawing/2014/main" id="{80FAC060-3419-4CC0-9874-722A8E68ADC0}"/>
                </a:ext>
              </a:extLst>
            </p:cNvPr>
            <p:cNvGrpSpPr/>
            <p:nvPr/>
          </p:nvGrpSpPr>
          <p:grpSpPr>
            <a:xfrm>
              <a:off x="940837" y="3591586"/>
              <a:ext cx="2375732" cy="1412691"/>
              <a:chOff x="940837" y="3591586"/>
              <a:chExt cx="2375732" cy="1412691"/>
            </a:xfrm>
          </p:grpSpPr>
          <p:sp>
            <p:nvSpPr>
              <p:cNvPr id="6" name="Rectangle 5">
                <a:extLst>
                  <a:ext uri="{FF2B5EF4-FFF2-40B4-BE49-F238E27FC236}">
                    <a16:creationId xmlns:a16="http://schemas.microsoft.com/office/drawing/2014/main" id="{236D30EC-FA9C-48EF-BA4A-FDF8C61DE1D6}"/>
                  </a:ext>
                </a:extLst>
              </p:cNvPr>
              <p:cNvSpPr/>
              <p:nvPr/>
            </p:nvSpPr>
            <p:spPr>
              <a:xfrm>
                <a:off x="940837" y="3591586"/>
                <a:ext cx="1558440"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0.735</a:t>
                </a:r>
              </a:p>
            </p:txBody>
          </p:sp>
          <p:pic>
            <p:nvPicPr>
              <p:cNvPr id="7" name="Picture 6">
                <a:extLst>
                  <a:ext uri="{FF2B5EF4-FFF2-40B4-BE49-F238E27FC236}">
                    <a16:creationId xmlns:a16="http://schemas.microsoft.com/office/drawing/2014/main" id="{39236AA2-4850-41DF-BD0A-E15C43EB929B}"/>
                  </a:ext>
                </a:extLst>
              </p:cNvPr>
              <p:cNvPicPr>
                <a:picLocks noChangeAspect="1"/>
              </p:cNvPicPr>
              <p:nvPr/>
            </p:nvPicPr>
            <p:blipFill>
              <a:blip r:embed="rId2"/>
              <a:stretch>
                <a:fillRect/>
              </a:stretch>
            </p:blipFill>
            <p:spPr>
              <a:xfrm>
                <a:off x="940838" y="4089877"/>
                <a:ext cx="2375731" cy="914400"/>
              </a:xfrm>
              <a:prstGeom prst="rect">
                <a:avLst/>
              </a:prstGeom>
            </p:spPr>
          </p:pic>
        </p:grpSp>
        <p:pic>
          <p:nvPicPr>
            <p:cNvPr id="9" name="Picture 8">
              <a:extLst>
                <a:ext uri="{FF2B5EF4-FFF2-40B4-BE49-F238E27FC236}">
                  <a16:creationId xmlns:a16="http://schemas.microsoft.com/office/drawing/2014/main" id="{487B34D6-27D2-432F-A9C9-826A4A1BFE7B}"/>
                </a:ext>
              </a:extLst>
            </p:cNvPr>
            <p:cNvPicPr>
              <a:picLocks noChangeAspect="1"/>
            </p:cNvPicPr>
            <p:nvPr/>
          </p:nvPicPr>
          <p:blipFill>
            <a:blip r:embed="rId3"/>
            <a:stretch>
              <a:fillRect/>
            </a:stretch>
          </p:blipFill>
          <p:spPr>
            <a:xfrm>
              <a:off x="940837" y="5104294"/>
              <a:ext cx="3530600" cy="1371600"/>
            </a:xfrm>
            <a:prstGeom prst="rect">
              <a:avLst/>
            </a:prstGeom>
          </p:spPr>
        </p:pic>
      </p:grpSp>
      <p:grpSp>
        <p:nvGrpSpPr>
          <p:cNvPr id="14" name="Group 13">
            <a:extLst>
              <a:ext uri="{FF2B5EF4-FFF2-40B4-BE49-F238E27FC236}">
                <a16:creationId xmlns:a16="http://schemas.microsoft.com/office/drawing/2014/main" id="{C5EEB059-C190-4CD4-99B5-79C71355AD9C}"/>
              </a:ext>
            </a:extLst>
          </p:cNvPr>
          <p:cNvGrpSpPr/>
          <p:nvPr/>
        </p:nvGrpSpPr>
        <p:grpSpPr>
          <a:xfrm>
            <a:off x="4678892" y="3973692"/>
            <a:ext cx="3614468" cy="2884308"/>
            <a:chOff x="6096000" y="1623401"/>
            <a:chExt cx="3614468" cy="2884308"/>
          </a:xfrm>
        </p:grpSpPr>
        <p:sp>
          <p:nvSpPr>
            <p:cNvPr id="11" name="Rectangle 10">
              <a:extLst>
                <a:ext uri="{FF2B5EF4-FFF2-40B4-BE49-F238E27FC236}">
                  <a16:creationId xmlns:a16="http://schemas.microsoft.com/office/drawing/2014/main" id="{97E28009-F353-4D00-8F64-D0FD942E2182}"/>
                </a:ext>
              </a:extLst>
            </p:cNvPr>
            <p:cNvSpPr/>
            <p:nvPr/>
          </p:nvSpPr>
          <p:spPr>
            <a:xfrm>
              <a:off x="6096000" y="1623401"/>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0.723</a:t>
              </a:r>
            </a:p>
          </p:txBody>
        </p:sp>
        <p:pic>
          <p:nvPicPr>
            <p:cNvPr id="12" name="Picture 11">
              <a:extLst>
                <a:ext uri="{FF2B5EF4-FFF2-40B4-BE49-F238E27FC236}">
                  <a16:creationId xmlns:a16="http://schemas.microsoft.com/office/drawing/2014/main" id="{6C3BD6A2-07F4-44E7-986A-13D4666634E4}"/>
                </a:ext>
              </a:extLst>
            </p:cNvPr>
            <p:cNvPicPr>
              <a:picLocks noChangeAspect="1"/>
            </p:cNvPicPr>
            <p:nvPr/>
          </p:nvPicPr>
          <p:blipFill>
            <a:blip r:embed="rId4"/>
            <a:stretch>
              <a:fillRect/>
            </a:stretch>
          </p:blipFill>
          <p:spPr>
            <a:xfrm>
              <a:off x="6096001" y="2146621"/>
              <a:ext cx="2420983" cy="914400"/>
            </a:xfrm>
            <a:prstGeom prst="rect">
              <a:avLst/>
            </a:prstGeom>
          </p:spPr>
        </p:pic>
        <p:pic>
          <p:nvPicPr>
            <p:cNvPr id="13" name="Picture 12">
              <a:extLst>
                <a:ext uri="{FF2B5EF4-FFF2-40B4-BE49-F238E27FC236}">
                  <a16:creationId xmlns:a16="http://schemas.microsoft.com/office/drawing/2014/main" id="{38A8C949-7099-459C-BDE0-CB3FD187260D}"/>
                </a:ext>
              </a:extLst>
            </p:cNvPr>
            <p:cNvPicPr>
              <a:picLocks noChangeAspect="1"/>
            </p:cNvPicPr>
            <p:nvPr/>
          </p:nvPicPr>
          <p:blipFill>
            <a:blip r:embed="rId5"/>
            <a:stretch>
              <a:fillRect/>
            </a:stretch>
          </p:blipFill>
          <p:spPr>
            <a:xfrm>
              <a:off x="6096000" y="3136109"/>
              <a:ext cx="3614468" cy="1371600"/>
            </a:xfrm>
            <a:prstGeom prst="rect">
              <a:avLst/>
            </a:prstGeom>
          </p:spPr>
        </p:pic>
      </p:grpSp>
      <p:grpSp>
        <p:nvGrpSpPr>
          <p:cNvPr id="18" name="Group 17">
            <a:extLst>
              <a:ext uri="{FF2B5EF4-FFF2-40B4-BE49-F238E27FC236}">
                <a16:creationId xmlns:a16="http://schemas.microsoft.com/office/drawing/2014/main" id="{F7585FDD-DD16-4950-AC92-8DF024ACFE53}"/>
              </a:ext>
            </a:extLst>
          </p:cNvPr>
          <p:cNvGrpSpPr/>
          <p:nvPr/>
        </p:nvGrpSpPr>
        <p:grpSpPr>
          <a:xfrm>
            <a:off x="8340015" y="3973692"/>
            <a:ext cx="3624928" cy="2884308"/>
            <a:chOff x="8293360" y="3787080"/>
            <a:chExt cx="3624928" cy="2884308"/>
          </a:xfrm>
        </p:grpSpPr>
        <p:sp>
          <p:nvSpPr>
            <p:cNvPr id="15" name="Rectangle 14">
              <a:extLst>
                <a:ext uri="{FF2B5EF4-FFF2-40B4-BE49-F238E27FC236}">
                  <a16:creationId xmlns:a16="http://schemas.microsoft.com/office/drawing/2014/main" id="{6C185990-59CD-4827-9740-B5D6BE00EAFD}"/>
                </a:ext>
              </a:extLst>
            </p:cNvPr>
            <p:cNvSpPr/>
            <p:nvPr/>
          </p:nvSpPr>
          <p:spPr>
            <a:xfrm>
              <a:off x="8293360"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0.723</a:t>
              </a:r>
            </a:p>
          </p:txBody>
        </p:sp>
        <p:pic>
          <p:nvPicPr>
            <p:cNvPr id="16" name="Picture 15">
              <a:extLst>
                <a:ext uri="{FF2B5EF4-FFF2-40B4-BE49-F238E27FC236}">
                  <a16:creationId xmlns:a16="http://schemas.microsoft.com/office/drawing/2014/main" id="{0929A854-F44D-4CD3-9D5C-C0663EE92A5E}"/>
                </a:ext>
              </a:extLst>
            </p:cNvPr>
            <p:cNvPicPr>
              <a:picLocks noChangeAspect="1"/>
            </p:cNvPicPr>
            <p:nvPr/>
          </p:nvPicPr>
          <p:blipFill>
            <a:blip r:embed="rId6"/>
            <a:stretch>
              <a:fillRect/>
            </a:stretch>
          </p:blipFill>
          <p:spPr>
            <a:xfrm>
              <a:off x="8388927" y="4285371"/>
              <a:ext cx="2516863" cy="914400"/>
            </a:xfrm>
            <a:prstGeom prst="rect">
              <a:avLst/>
            </a:prstGeom>
          </p:spPr>
        </p:pic>
        <p:pic>
          <p:nvPicPr>
            <p:cNvPr id="17" name="Picture 16">
              <a:extLst>
                <a:ext uri="{FF2B5EF4-FFF2-40B4-BE49-F238E27FC236}">
                  <a16:creationId xmlns:a16="http://schemas.microsoft.com/office/drawing/2014/main" id="{96C68494-6615-4357-AD40-59FE35E1A91F}"/>
                </a:ext>
              </a:extLst>
            </p:cNvPr>
            <p:cNvPicPr>
              <a:picLocks noChangeAspect="1"/>
            </p:cNvPicPr>
            <p:nvPr/>
          </p:nvPicPr>
          <p:blipFill>
            <a:blip r:embed="rId7"/>
            <a:stretch>
              <a:fillRect/>
            </a:stretch>
          </p:blipFill>
          <p:spPr>
            <a:xfrm>
              <a:off x="8388927" y="5299788"/>
              <a:ext cx="3529361" cy="1371600"/>
            </a:xfrm>
            <a:prstGeom prst="rect">
              <a:avLst/>
            </a:prstGeom>
          </p:spPr>
        </p:pic>
      </p:grpSp>
      <p:sp>
        <p:nvSpPr>
          <p:cNvPr id="3" name="Rectangle 2">
            <a:extLst>
              <a:ext uri="{FF2B5EF4-FFF2-40B4-BE49-F238E27FC236}">
                <a16:creationId xmlns:a16="http://schemas.microsoft.com/office/drawing/2014/main" id="{8A08FD7E-B7D2-4703-9AAF-87A973106B9B}"/>
              </a:ext>
            </a:extLst>
          </p:cNvPr>
          <p:cNvSpPr/>
          <p:nvPr/>
        </p:nvSpPr>
        <p:spPr>
          <a:xfrm>
            <a:off x="838200" y="1690688"/>
            <a:ext cx="271157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Features Combination</a:t>
            </a:r>
          </a:p>
        </p:txBody>
      </p:sp>
    </p:spTree>
    <p:extLst>
      <p:ext uri="{BB962C8B-B14F-4D97-AF65-F5344CB8AC3E}">
        <p14:creationId xmlns:p14="http://schemas.microsoft.com/office/powerpoint/2010/main" val="179227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37CF-7054-4DA5-B322-3ABA2E86C8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DF622F-1D66-4E82-869D-053927A68F47}"/>
                  </a:ext>
                </a:extLst>
              </p:cNvPr>
              <p:cNvSpPr>
                <a:spLocks noGrp="1"/>
              </p:cNvSpPr>
              <p:nvPr>
                <p:ph idx="1"/>
              </p:nvPr>
            </p:nvSpPr>
            <p:spPr/>
            <p:txBody>
              <a:bodyPr>
                <a:normAutofit lnSpcReduction="10000"/>
              </a:bodyPr>
              <a:lstStyle/>
              <a:p>
                <a:pPr marL="514350" lvl="0" indent="-514350">
                  <a:buFont typeface="+mj-lt"/>
                  <a:buAutoNum type="arabicPeriod"/>
                </a:pPr>
                <a:r>
                  <a:rPr lang="en-US" sz="1800" dirty="0">
                    <a:latin typeface="Times New Roman" panose="02020603050405020304" pitchFamily="18" charset="0"/>
                    <a:cs typeface="Times New Roman" panose="02020603050405020304" pitchFamily="18" charset="0"/>
                  </a:rPr>
                  <a:t>Experiment on a different combination of feature sets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From the selected 12 features, the experiment tries to find best </a:t>
                </a:r>
                <a14:m>
                  <m:oMath xmlns:m="http://schemas.openxmlformats.org/officeDocument/2006/math">
                    <m:r>
                      <a:rPr lang="en-US" sz="1600" i="1">
                        <a:latin typeface="Cambria Math" panose="02040503050406030204" pitchFamily="18" charset="0"/>
                      </a:rPr>
                      <m:t>𝑛</m:t>
                    </m:r>
                    <m:r>
                      <a:rPr lang="en-US" sz="1600" i="1">
                        <a:latin typeface="Cambria Math" panose="02040503050406030204" pitchFamily="18" charset="0"/>
                      </a:rPr>
                      <m:t>, [</m:t>
                    </m:r>
                    <m:r>
                      <a:rPr lang="en-US" sz="1600" i="1">
                        <a:latin typeface="Cambria Math" panose="02040503050406030204" pitchFamily="18" charset="0"/>
                      </a:rPr>
                      <m:t>𝑛</m:t>
                    </m:r>
                    <m:r>
                      <a:rPr lang="en-US" sz="1600" i="1">
                        <a:latin typeface="Cambria Math" panose="02040503050406030204" pitchFamily="18" charset="0"/>
                      </a:rPr>
                      <m:t>=5,6,7,8,9,10]</m:t>
                    </m:r>
                  </m:oMath>
                </a14:m>
                <a:r>
                  <a:rPr lang="en-US" sz="1600" dirty="0">
                    <a:latin typeface="Times New Roman" panose="02020603050405020304" pitchFamily="18" charset="0"/>
                    <a:cs typeface="Times New Roman" panose="02020603050405020304" pitchFamily="18" charset="0"/>
                  </a:rPr>
                  <a:t> features combination which can result in a better result </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Comparison of the 5 traditional features and 12 features using the proposed procedure and clustering approach</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Ensemble models: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These methods combine top 5 accurate models from each feature set and evaluates the performance per feature set </a:t>
                </a:r>
                <a14:m>
                  <m:oMath xmlns:m="http://schemas.openxmlformats.org/officeDocument/2006/math">
                    <m:r>
                      <a:rPr lang="en-US" sz="1600" b="0" i="0" smtClean="0">
                        <a:latin typeface="Cambria Math" panose="02040503050406030204" pitchFamily="18" charset="0"/>
                      </a:rPr>
                      <m:t>(</m:t>
                    </m:r>
                    <m:r>
                      <a:rPr lang="en-US" sz="1600" i="1">
                        <a:latin typeface="Cambria Math" panose="02040503050406030204" pitchFamily="18" charset="0"/>
                      </a:rPr>
                      <m:t>𝑛</m:t>
                    </m:r>
                    <m:r>
                      <a:rPr lang="en-US" sz="1600" b="0" i="1" smtClean="0">
                        <a:latin typeface="Cambria Math" panose="02040503050406030204" pitchFamily="18" charset="0"/>
                      </a:rPr>
                      <m:t>)</m:t>
                    </m:r>
                  </m:oMath>
                </a14:m>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Ensemble models of the models used in section 3</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consecutive two years of data for predicting the third year’s outcome</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data used in the experiment are two years consecutive information to predict the third year status. In addition Comparison of the 5 traditional features and 12 features using the proposed procedure and clustering approach is presented</a:t>
                </a: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patients who are diagnosed with high blood pressure (HBP)</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Experiment on dataset with HBP history included as feature </a:t>
                </a:r>
              </a:p>
              <a:p>
                <a:pPr marL="514350" lvl="0" indent="-514350">
                  <a:buFont typeface="+mj-lt"/>
                  <a:buAutoNum type="arabicPeriod"/>
                </a:pPr>
                <a:endParaRPr lang="en-US" sz="18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A3DF622F-1D66-4E82-869D-053927A68F47}"/>
                  </a:ext>
                </a:extLst>
              </p:cNvPr>
              <p:cNvSpPr>
                <a:spLocks noGrp="1" noRot="1" noChangeAspect="1" noMove="1" noResize="1" noEditPoints="1" noAdjustHandles="1" noChangeArrowheads="1" noChangeShapeType="1" noTextEdit="1"/>
              </p:cNvSpPr>
              <p:nvPr>
                <p:ph idx="1"/>
              </p:nvPr>
            </p:nvSpPr>
            <p:spPr>
              <a:blipFill>
                <a:blip r:embed="rId2"/>
                <a:stretch>
                  <a:fillRect l="-406" t="-1961"/>
                </a:stretch>
              </a:blipFill>
            </p:spPr>
            <p:txBody>
              <a:bodyPr/>
              <a:lstStyle/>
              <a:p>
                <a:r>
                  <a:rPr lang="en-US">
                    <a:noFill/>
                  </a:rPr>
                  <a:t> </a:t>
                </a:r>
              </a:p>
            </p:txBody>
          </p:sp>
        </mc:Fallback>
      </mc:AlternateContent>
    </p:spTree>
    <p:extLst>
      <p:ext uri="{BB962C8B-B14F-4D97-AF65-F5344CB8AC3E}">
        <p14:creationId xmlns:p14="http://schemas.microsoft.com/office/powerpoint/2010/main" val="241383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1333856349"/>
              </p:ext>
            </p:extLst>
          </p:nvPr>
        </p:nvGraphicFramePr>
        <p:xfrm>
          <a:off x="4382210" y="1875354"/>
          <a:ext cx="3928403" cy="2036826"/>
        </p:xfrm>
        <a:graphic>
          <a:graphicData uri="http://schemas.openxmlformats.org/drawingml/2006/table">
            <a:tbl>
              <a:tblPr firstRow="1" firstCol="1" bandRow="1">
                <a:tableStyleId>{5C22544A-7EE6-4342-B048-85BDC9FD1C3A}</a:tableStyleId>
              </a:tblPr>
              <a:tblGrid>
                <a:gridCol w="353044">
                  <a:extLst>
                    <a:ext uri="{9D8B030D-6E8A-4147-A177-3AD203B41FA5}">
                      <a16:colId xmlns:a16="http://schemas.microsoft.com/office/drawing/2014/main" val="2206438792"/>
                    </a:ext>
                  </a:extLst>
                </a:gridCol>
                <a:gridCol w="3575359">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rPr>
                        <a:t> </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rPr>
                        <a:t>Features </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rPr>
                        <a:t>1</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Uric acid, Smoking, Physical Activity, Sex</a:t>
                      </a: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rPr>
                        <a:t>2</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Uric acid, Drinking, Physical Activity, Sex</a:t>
                      </a: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rPr>
                        <a:t>3</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Smoking, Family History, Sex, Age</a:t>
                      </a: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rPr>
                        <a:t>4</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Smoking, Physical Activity, Sex</a:t>
                      </a: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rPr>
                        <a:t>5</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Uric acid, Physical Activity, Sex</a:t>
                      </a:r>
                    </a:p>
                  </a:txBody>
                  <a:tcPr marL="9525" marR="9525" marT="9525" marB="9525" anchor="ctr"/>
                </a:tc>
                <a:extLst>
                  <a:ext uri="{0D108BD9-81ED-4DB2-BD59-A6C34878D82A}">
                    <a16:rowId xmlns:a16="http://schemas.microsoft.com/office/drawing/2014/main" val="1057052795"/>
                  </a:ext>
                </a:extLst>
              </a:tr>
            </a:tbl>
          </a:graphicData>
        </a:graphic>
      </p:graphicFrame>
      <p:grpSp>
        <p:nvGrpSpPr>
          <p:cNvPr id="20" name="Group 19">
            <a:extLst>
              <a:ext uri="{FF2B5EF4-FFF2-40B4-BE49-F238E27FC236}">
                <a16:creationId xmlns:a16="http://schemas.microsoft.com/office/drawing/2014/main" id="{4D5AF05E-4A40-4806-A709-5A1E0AF7AF86}"/>
              </a:ext>
            </a:extLst>
          </p:cNvPr>
          <p:cNvGrpSpPr/>
          <p:nvPr/>
        </p:nvGrpSpPr>
        <p:grpSpPr>
          <a:xfrm>
            <a:off x="838200" y="3973692"/>
            <a:ext cx="3544010" cy="2884308"/>
            <a:chOff x="838200" y="3787080"/>
            <a:chExt cx="3544010" cy="2884308"/>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0.736</a:t>
              </a:r>
            </a:p>
          </p:txBody>
        </p:sp>
        <p:pic>
          <p:nvPicPr>
            <p:cNvPr id="3" name="Picture 2">
              <a:extLst>
                <a:ext uri="{FF2B5EF4-FFF2-40B4-BE49-F238E27FC236}">
                  <a16:creationId xmlns:a16="http://schemas.microsoft.com/office/drawing/2014/main" id="{03052BB5-C23B-4E05-A7B4-501A97B6575C}"/>
                </a:ext>
              </a:extLst>
            </p:cNvPr>
            <p:cNvPicPr>
              <a:picLocks noChangeAspect="1"/>
            </p:cNvPicPr>
            <p:nvPr/>
          </p:nvPicPr>
          <p:blipFill>
            <a:blip r:embed="rId2"/>
            <a:stretch>
              <a:fillRect/>
            </a:stretch>
          </p:blipFill>
          <p:spPr>
            <a:xfrm>
              <a:off x="868265" y="4310300"/>
              <a:ext cx="2328333" cy="914400"/>
            </a:xfrm>
            <a:prstGeom prst="rect">
              <a:avLst/>
            </a:prstGeom>
          </p:spPr>
        </p:pic>
        <p:pic>
          <p:nvPicPr>
            <p:cNvPr id="19" name="Picture 18">
              <a:extLst>
                <a:ext uri="{FF2B5EF4-FFF2-40B4-BE49-F238E27FC236}">
                  <a16:creationId xmlns:a16="http://schemas.microsoft.com/office/drawing/2014/main" id="{CADF2FBA-142E-4237-AC46-E011D5A7F0C5}"/>
                </a:ext>
              </a:extLst>
            </p:cNvPr>
            <p:cNvPicPr>
              <a:picLocks noChangeAspect="1"/>
            </p:cNvPicPr>
            <p:nvPr/>
          </p:nvPicPr>
          <p:blipFill>
            <a:blip r:embed="rId3"/>
            <a:stretch>
              <a:fillRect/>
            </a:stretch>
          </p:blipFill>
          <p:spPr>
            <a:xfrm>
              <a:off x="838200" y="5299788"/>
              <a:ext cx="3544010" cy="1371600"/>
            </a:xfrm>
            <a:prstGeom prst="rect">
              <a:avLst/>
            </a:prstGeom>
          </p:spPr>
        </p:pic>
      </p:grpSp>
      <p:grpSp>
        <p:nvGrpSpPr>
          <p:cNvPr id="24" name="Group 23">
            <a:extLst>
              <a:ext uri="{FF2B5EF4-FFF2-40B4-BE49-F238E27FC236}">
                <a16:creationId xmlns:a16="http://schemas.microsoft.com/office/drawing/2014/main" id="{8A1F3FEF-8720-4C1E-B1BC-E36CBBEA2709}"/>
              </a:ext>
            </a:extLst>
          </p:cNvPr>
          <p:cNvGrpSpPr/>
          <p:nvPr/>
        </p:nvGrpSpPr>
        <p:grpSpPr>
          <a:xfrm>
            <a:off x="4678892" y="3973692"/>
            <a:ext cx="3631721" cy="2884308"/>
            <a:chOff x="4678892" y="3787080"/>
            <a:chExt cx="3631721" cy="2884308"/>
          </a:xfrm>
        </p:grpSpPr>
        <p:grpSp>
          <p:nvGrpSpPr>
            <p:cNvPr id="22" name="Group 21">
              <a:extLst>
                <a:ext uri="{FF2B5EF4-FFF2-40B4-BE49-F238E27FC236}">
                  <a16:creationId xmlns:a16="http://schemas.microsoft.com/office/drawing/2014/main" id="{3AEE2829-0FF3-485C-B3FC-CAF5BB5D7A1F}"/>
                </a:ext>
              </a:extLst>
            </p:cNvPr>
            <p:cNvGrpSpPr/>
            <p:nvPr/>
          </p:nvGrpSpPr>
          <p:grpSpPr>
            <a:xfrm>
              <a:off x="4678892" y="3787080"/>
              <a:ext cx="2465294" cy="1437620"/>
              <a:chOff x="4678892" y="3787080"/>
              <a:chExt cx="2465294"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0.748</a:t>
                </a:r>
              </a:p>
            </p:txBody>
          </p:sp>
          <p:pic>
            <p:nvPicPr>
              <p:cNvPr id="21" name="Picture 20">
                <a:extLst>
                  <a:ext uri="{FF2B5EF4-FFF2-40B4-BE49-F238E27FC236}">
                    <a16:creationId xmlns:a16="http://schemas.microsoft.com/office/drawing/2014/main" id="{A2AE7B0C-70E4-4908-ADC3-8E0F9C4621E7}"/>
                  </a:ext>
                </a:extLst>
              </p:cNvPr>
              <p:cNvPicPr>
                <a:picLocks noChangeAspect="1"/>
              </p:cNvPicPr>
              <p:nvPr/>
            </p:nvPicPr>
            <p:blipFill>
              <a:blip r:embed="rId4"/>
              <a:stretch>
                <a:fillRect/>
              </a:stretch>
            </p:blipFill>
            <p:spPr>
              <a:xfrm>
                <a:off x="4678892" y="4310300"/>
                <a:ext cx="2465294" cy="914400"/>
              </a:xfrm>
              <a:prstGeom prst="rect">
                <a:avLst/>
              </a:prstGeom>
            </p:spPr>
          </p:pic>
        </p:grpSp>
        <p:pic>
          <p:nvPicPr>
            <p:cNvPr id="23" name="Picture 22">
              <a:extLst>
                <a:ext uri="{FF2B5EF4-FFF2-40B4-BE49-F238E27FC236}">
                  <a16:creationId xmlns:a16="http://schemas.microsoft.com/office/drawing/2014/main" id="{0472AABD-DA47-4EB3-BABE-53250F2D8A50}"/>
                </a:ext>
              </a:extLst>
            </p:cNvPr>
            <p:cNvPicPr>
              <a:picLocks noChangeAspect="1"/>
            </p:cNvPicPr>
            <p:nvPr/>
          </p:nvPicPr>
          <p:blipFill>
            <a:blip r:embed="rId5"/>
            <a:stretch>
              <a:fillRect/>
            </a:stretch>
          </p:blipFill>
          <p:spPr>
            <a:xfrm>
              <a:off x="4678892" y="5299788"/>
              <a:ext cx="3631721" cy="1371600"/>
            </a:xfrm>
            <a:prstGeom prst="rect">
              <a:avLst/>
            </a:prstGeom>
          </p:spPr>
        </p:pic>
      </p:grpSp>
      <p:grpSp>
        <p:nvGrpSpPr>
          <p:cNvPr id="8" name="Group 7">
            <a:extLst>
              <a:ext uri="{FF2B5EF4-FFF2-40B4-BE49-F238E27FC236}">
                <a16:creationId xmlns:a16="http://schemas.microsoft.com/office/drawing/2014/main" id="{A5E4406A-7BC4-4D4F-ABE9-431B4AC1C207}"/>
              </a:ext>
            </a:extLst>
          </p:cNvPr>
          <p:cNvGrpSpPr/>
          <p:nvPr/>
        </p:nvGrpSpPr>
        <p:grpSpPr>
          <a:xfrm>
            <a:off x="8381960" y="3973692"/>
            <a:ext cx="3574733" cy="2884308"/>
            <a:chOff x="8340015" y="3787080"/>
            <a:chExt cx="3574733" cy="2884308"/>
          </a:xfrm>
        </p:grpSpPr>
        <p:sp>
          <p:nvSpPr>
            <p:cNvPr id="15" name="Rectangle 14">
              <a:extLst>
                <a:ext uri="{FF2B5EF4-FFF2-40B4-BE49-F238E27FC236}">
                  <a16:creationId xmlns:a16="http://schemas.microsoft.com/office/drawing/2014/main" id="{6C185990-59CD-4827-9740-B5D6BE00EAFD}"/>
                </a:ext>
              </a:extLst>
            </p:cNvPr>
            <p:cNvSpPr/>
            <p:nvPr/>
          </p:nvSpPr>
          <p:spPr>
            <a:xfrm>
              <a:off x="8340015"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a:t>
              </a:r>
            </a:p>
          </p:txBody>
        </p:sp>
        <p:pic>
          <p:nvPicPr>
            <p:cNvPr id="5" name="Picture 4">
              <a:extLst>
                <a:ext uri="{FF2B5EF4-FFF2-40B4-BE49-F238E27FC236}">
                  <a16:creationId xmlns:a16="http://schemas.microsoft.com/office/drawing/2014/main" id="{20D16643-5184-4A11-8947-35A501EFD01C}"/>
                </a:ext>
              </a:extLst>
            </p:cNvPr>
            <p:cNvPicPr>
              <a:picLocks noChangeAspect="1"/>
            </p:cNvPicPr>
            <p:nvPr/>
          </p:nvPicPr>
          <p:blipFill>
            <a:blip r:embed="rId6"/>
            <a:stretch>
              <a:fillRect/>
            </a:stretch>
          </p:blipFill>
          <p:spPr>
            <a:xfrm>
              <a:off x="8340015" y="4310300"/>
              <a:ext cx="2350093" cy="914400"/>
            </a:xfrm>
            <a:prstGeom prst="rect">
              <a:avLst/>
            </a:prstGeom>
          </p:spPr>
        </p:pic>
        <p:pic>
          <p:nvPicPr>
            <p:cNvPr id="7" name="Picture 6">
              <a:extLst>
                <a:ext uri="{FF2B5EF4-FFF2-40B4-BE49-F238E27FC236}">
                  <a16:creationId xmlns:a16="http://schemas.microsoft.com/office/drawing/2014/main" id="{252BBA57-5D46-4490-B3D0-28D8F2726B67}"/>
                </a:ext>
              </a:extLst>
            </p:cNvPr>
            <p:cNvPicPr>
              <a:picLocks noChangeAspect="1"/>
            </p:cNvPicPr>
            <p:nvPr/>
          </p:nvPicPr>
          <p:blipFill>
            <a:blip r:embed="rId7"/>
            <a:stretch>
              <a:fillRect/>
            </a:stretch>
          </p:blipFill>
          <p:spPr>
            <a:xfrm>
              <a:off x="8340015" y="5299788"/>
              <a:ext cx="3574733" cy="1371600"/>
            </a:xfrm>
            <a:prstGeom prst="rect">
              <a:avLst/>
            </a:prstGeom>
          </p:spPr>
        </p:pic>
      </p:grpSp>
      <p:sp>
        <p:nvSpPr>
          <p:cNvPr id="9" name="Rectangle 8">
            <a:extLst>
              <a:ext uri="{FF2B5EF4-FFF2-40B4-BE49-F238E27FC236}">
                <a16:creationId xmlns:a16="http://schemas.microsoft.com/office/drawing/2014/main" id="{1A30042F-E6D9-4CE4-86D4-9249D8BD4165}"/>
              </a:ext>
            </a:extLst>
          </p:cNvPr>
          <p:cNvSpPr/>
          <p:nvPr/>
        </p:nvSpPr>
        <p:spPr>
          <a:xfrm>
            <a:off x="868265" y="1690688"/>
            <a:ext cx="2691763"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 Features Combination</a:t>
            </a:r>
            <a:endParaRPr lang="en-US" dirty="0"/>
          </a:p>
        </p:txBody>
      </p:sp>
    </p:spTree>
    <p:extLst>
      <p:ext uri="{BB962C8B-B14F-4D97-AF65-F5344CB8AC3E}">
        <p14:creationId xmlns:p14="http://schemas.microsoft.com/office/powerpoint/2010/main" val="243477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4043843628"/>
              </p:ext>
            </p:extLst>
          </p:nvPr>
        </p:nvGraphicFramePr>
        <p:xfrm>
          <a:off x="4502568" y="1875354"/>
          <a:ext cx="4142549" cy="2009394"/>
        </p:xfrm>
        <a:graphic>
          <a:graphicData uri="http://schemas.openxmlformats.org/drawingml/2006/table">
            <a:tbl>
              <a:tblPr firstRow="1" firstCol="1" bandRow="1">
                <a:tableStyleId>{5C22544A-7EE6-4342-B048-85BDC9FD1C3A}</a:tableStyleId>
              </a:tblPr>
              <a:tblGrid>
                <a:gridCol w="372290">
                  <a:extLst>
                    <a:ext uri="{9D8B030D-6E8A-4147-A177-3AD203B41FA5}">
                      <a16:colId xmlns:a16="http://schemas.microsoft.com/office/drawing/2014/main" val="2206438792"/>
                    </a:ext>
                  </a:extLst>
                </a:gridCol>
                <a:gridCol w="3770259">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Smoking, Physical Activity, Sex</a:t>
                      </a: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Drinking, Physical Activity, Sex</a:t>
                      </a: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Family History, Sex, Age</a:t>
                      </a: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Smoking, Physical Activity, Sex</a:t>
                      </a: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Uric acid, Physical Activity, Sex</a:t>
                      </a:r>
                    </a:p>
                  </a:txBody>
                  <a:tcPr marL="9525" marR="9525" marT="9525" marB="9525" anchor="ctr"/>
                </a:tc>
                <a:extLst>
                  <a:ext uri="{0D108BD9-81ED-4DB2-BD59-A6C34878D82A}">
                    <a16:rowId xmlns:a16="http://schemas.microsoft.com/office/drawing/2014/main" val="1057052795"/>
                  </a:ext>
                </a:extLst>
              </a:tr>
            </a:tbl>
          </a:graphicData>
        </a:graphic>
      </p:graphicFrame>
      <p:grpSp>
        <p:nvGrpSpPr>
          <p:cNvPr id="9" name="Group 8">
            <a:extLst>
              <a:ext uri="{FF2B5EF4-FFF2-40B4-BE49-F238E27FC236}">
                <a16:creationId xmlns:a16="http://schemas.microsoft.com/office/drawing/2014/main" id="{88B18CC3-84B0-4D68-AE88-D30B0D310CA3}"/>
              </a:ext>
            </a:extLst>
          </p:cNvPr>
          <p:cNvGrpSpPr/>
          <p:nvPr/>
        </p:nvGrpSpPr>
        <p:grpSpPr>
          <a:xfrm>
            <a:off x="838200" y="4048780"/>
            <a:ext cx="3664368" cy="2809220"/>
            <a:chOff x="838200" y="3787080"/>
            <a:chExt cx="3664368" cy="2809220"/>
          </a:xfrm>
        </p:grpSpPr>
        <p:grpSp>
          <p:nvGrpSpPr>
            <p:cNvPr id="7" name="Group 6">
              <a:extLst>
                <a:ext uri="{FF2B5EF4-FFF2-40B4-BE49-F238E27FC236}">
                  <a16:creationId xmlns:a16="http://schemas.microsoft.com/office/drawing/2014/main" id="{3128E7FA-5AF6-4CD1-92BA-79E18447B757}"/>
                </a:ext>
              </a:extLst>
            </p:cNvPr>
            <p:cNvGrpSpPr/>
            <p:nvPr/>
          </p:nvGrpSpPr>
          <p:grpSpPr>
            <a:xfrm>
              <a:off x="838200" y="3787080"/>
              <a:ext cx="2267079" cy="1437620"/>
              <a:chOff x="838200" y="3787080"/>
              <a:chExt cx="2267079"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5" name="Picture 4">
                <a:extLst>
                  <a:ext uri="{FF2B5EF4-FFF2-40B4-BE49-F238E27FC236}">
                    <a16:creationId xmlns:a16="http://schemas.microsoft.com/office/drawing/2014/main" id="{52AFA529-F865-4364-B9AF-754436F26594}"/>
                  </a:ext>
                </a:extLst>
              </p:cNvPr>
              <p:cNvPicPr>
                <a:picLocks noChangeAspect="1"/>
              </p:cNvPicPr>
              <p:nvPr/>
            </p:nvPicPr>
            <p:blipFill>
              <a:blip r:embed="rId2"/>
              <a:stretch>
                <a:fillRect/>
              </a:stretch>
            </p:blipFill>
            <p:spPr>
              <a:xfrm>
                <a:off x="868265" y="4310300"/>
                <a:ext cx="2237014" cy="914400"/>
              </a:xfrm>
              <a:prstGeom prst="rect">
                <a:avLst/>
              </a:prstGeom>
            </p:spPr>
          </p:pic>
        </p:grpSp>
        <p:pic>
          <p:nvPicPr>
            <p:cNvPr id="8" name="Picture 7">
              <a:extLst>
                <a:ext uri="{FF2B5EF4-FFF2-40B4-BE49-F238E27FC236}">
                  <a16:creationId xmlns:a16="http://schemas.microsoft.com/office/drawing/2014/main" id="{F0231CDB-1756-48F9-B2F3-C9064162C70F}"/>
                </a:ext>
              </a:extLst>
            </p:cNvPr>
            <p:cNvPicPr>
              <a:picLocks noChangeAspect="1"/>
            </p:cNvPicPr>
            <p:nvPr/>
          </p:nvPicPr>
          <p:blipFill>
            <a:blip r:embed="rId3"/>
            <a:stretch>
              <a:fillRect/>
            </a:stretch>
          </p:blipFill>
          <p:spPr>
            <a:xfrm>
              <a:off x="868265" y="5224700"/>
              <a:ext cx="3634303" cy="1371600"/>
            </a:xfrm>
            <a:prstGeom prst="rect">
              <a:avLst/>
            </a:prstGeom>
          </p:spPr>
        </p:pic>
      </p:grpSp>
      <p:grpSp>
        <p:nvGrpSpPr>
          <p:cNvPr id="16" name="Group 15">
            <a:extLst>
              <a:ext uri="{FF2B5EF4-FFF2-40B4-BE49-F238E27FC236}">
                <a16:creationId xmlns:a16="http://schemas.microsoft.com/office/drawing/2014/main" id="{D30B2B21-9467-4076-8275-6201289C6DFE}"/>
              </a:ext>
            </a:extLst>
          </p:cNvPr>
          <p:cNvGrpSpPr/>
          <p:nvPr/>
        </p:nvGrpSpPr>
        <p:grpSpPr>
          <a:xfrm>
            <a:off x="4678892" y="4048780"/>
            <a:ext cx="3648808" cy="2809220"/>
            <a:chOff x="4678892" y="3787080"/>
            <a:chExt cx="3648808" cy="2809220"/>
          </a:xfrm>
        </p:grpSpPr>
        <p:grpSp>
          <p:nvGrpSpPr>
            <p:cNvPr id="13" name="Group 12">
              <a:extLst>
                <a:ext uri="{FF2B5EF4-FFF2-40B4-BE49-F238E27FC236}">
                  <a16:creationId xmlns:a16="http://schemas.microsoft.com/office/drawing/2014/main" id="{A90AF66D-D078-4CCE-B6C5-7B34A3CFECF8}"/>
                </a:ext>
              </a:extLst>
            </p:cNvPr>
            <p:cNvGrpSpPr/>
            <p:nvPr/>
          </p:nvGrpSpPr>
          <p:grpSpPr>
            <a:xfrm>
              <a:off x="4678892" y="3787080"/>
              <a:ext cx="2400300" cy="1437620"/>
              <a:chOff x="4678892" y="3787080"/>
              <a:chExt cx="2400300"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0.75</a:t>
                </a:r>
              </a:p>
            </p:txBody>
          </p:sp>
          <p:pic>
            <p:nvPicPr>
              <p:cNvPr id="12" name="Picture 11">
                <a:extLst>
                  <a:ext uri="{FF2B5EF4-FFF2-40B4-BE49-F238E27FC236}">
                    <a16:creationId xmlns:a16="http://schemas.microsoft.com/office/drawing/2014/main" id="{3CAF673E-B04D-44C0-9B53-E681473A7043}"/>
                  </a:ext>
                </a:extLst>
              </p:cNvPr>
              <p:cNvPicPr>
                <a:picLocks noChangeAspect="1"/>
              </p:cNvPicPr>
              <p:nvPr/>
            </p:nvPicPr>
            <p:blipFill>
              <a:blip r:embed="rId4"/>
              <a:stretch>
                <a:fillRect/>
              </a:stretch>
            </p:blipFill>
            <p:spPr>
              <a:xfrm>
                <a:off x="4678892" y="4310300"/>
                <a:ext cx="2400300" cy="914400"/>
              </a:xfrm>
              <a:prstGeom prst="rect">
                <a:avLst/>
              </a:prstGeom>
            </p:spPr>
          </p:pic>
        </p:grpSp>
        <p:pic>
          <p:nvPicPr>
            <p:cNvPr id="14" name="Picture 13">
              <a:extLst>
                <a:ext uri="{FF2B5EF4-FFF2-40B4-BE49-F238E27FC236}">
                  <a16:creationId xmlns:a16="http://schemas.microsoft.com/office/drawing/2014/main" id="{704FE8AD-7CDF-4FBD-AAC8-0ACF676981E0}"/>
                </a:ext>
              </a:extLst>
            </p:cNvPr>
            <p:cNvPicPr>
              <a:picLocks noChangeAspect="1"/>
            </p:cNvPicPr>
            <p:nvPr/>
          </p:nvPicPr>
          <p:blipFill>
            <a:blip r:embed="rId5"/>
            <a:stretch>
              <a:fillRect/>
            </a:stretch>
          </p:blipFill>
          <p:spPr>
            <a:xfrm>
              <a:off x="4678892" y="5224700"/>
              <a:ext cx="3648808" cy="1371600"/>
            </a:xfrm>
            <a:prstGeom prst="rect">
              <a:avLst/>
            </a:prstGeom>
          </p:spPr>
        </p:pic>
      </p:grpSp>
      <p:grpSp>
        <p:nvGrpSpPr>
          <p:cNvPr id="26" name="Group 25">
            <a:extLst>
              <a:ext uri="{FF2B5EF4-FFF2-40B4-BE49-F238E27FC236}">
                <a16:creationId xmlns:a16="http://schemas.microsoft.com/office/drawing/2014/main" id="{0A15A7D1-FD08-43A2-BCF8-26CB5E62156B}"/>
              </a:ext>
            </a:extLst>
          </p:cNvPr>
          <p:cNvGrpSpPr/>
          <p:nvPr/>
        </p:nvGrpSpPr>
        <p:grpSpPr>
          <a:xfrm>
            <a:off x="8405329" y="4048780"/>
            <a:ext cx="3557588" cy="2809220"/>
            <a:chOff x="8405329" y="3787080"/>
            <a:chExt cx="3557588" cy="2809220"/>
          </a:xfrm>
        </p:grpSpPr>
        <p:grpSp>
          <p:nvGrpSpPr>
            <p:cNvPr id="18" name="Group 17">
              <a:extLst>
                <a:ext uri="{FF2B5EF4-FFF2-40B4-BE49-F238E27FC236}">
                  <a16:creationId xmlns:a16="http://schemas.microsoft.com/office/drawing/2014/main" id="{613D0B12-B54A-473C-A15D-775D92A8BE19}"/>
                </a:ext>
              </a:extLst>
            </p:cNvPr>
            <p:cNvGrpSpPr/>
            <p:nvPr/>
          </p:nvGrpSpPr>
          <p:grpSpPr>
            <a:xfrm>
              <a:off x="8405329" y="3787080"/>
              <a:ext cx="2403566" cy="1437620"/>
              <a:chOff x="8340015" y="3787080"/>
              <a:chExt cx="2403566" cy="1437620"/>
            </a:xfrm>
          </p:grpSpPr>
          <p:sp>
            <p:nvSpPr>
              <p:cNvPr id="15" name="Rectangle 14">
                <a:extLst>
                  <a:ext uri="{FF2B5EF4-FFF2-40B4-BE49-F238E27FC236}">
                    <a16:creationId xmlns:a16="http://schemas.microsoft.com/office/drawing/2014/main" id="{6C185990-59CD-4827-9740-B5D6BE00EAFD}"/>
                  </a:ext>
                </a:extLst>
              </p:cNvPr>
              <p:cNvSpPr/>
              <p:nvPr/>
            </p:nvSpPr>
            <p:spPr>
              <a:xfrm>
                <a:off x="8340015"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0.746</a:t>
                </a:r>
              </a:p>
            </p:txBody>
          </p:sp>
          <p:pic>
            <p:nvPicPr>
              <p:cNvPr id="17" name="Picture 16">
                <a:extLst>
                  <a:ext uri="{FF2B5EF4-FFF2-40B4-BE49-F238E27FC236}">
                    <a16:creationId xmlns:a16="http://schemas.microsoft.com/office/drawing/2014/main" id="{004F6D08-4FE2-42F7-8BDE-D4C56BC70BCA}"/>
                  </a:ext>
                </a:extLst>
              </p:cNvPr>
              <p:cNvPicPr>
                <a:picLocks noChangeAspect="1"/>
              </p:cNvPicPr>
              <p:nvPr/>
            </p:nvPicPr>
            <p:blipFill>
              <a:blip r:embed="rId6"/>
              <a:stretch>
                <a:fillRect/>
              </a:stretch>
            </p:blipFill>
            <p:spPr>
              <a:xfrm>
                <a:off x="8340015" y="4310300"/>
                <a:ext cx="2403566" cy="914400"/>
              </a:xfrm>
              <a:prstGeom prst="rect">
                <a:avLst/>
              </a:prstGeom>
            </p:spPr>
          </p:pic>
        </p:grpSp>
        <p:pic>
          <p:nvPicPr>
            <p:cNvPr id="25" name="Picture 24">
              <a:extLst>
                <a:ext uri="{FF2B5EF4-FFF2-40B4-BE49-F238E27FC236}">
                  <a16:creationId xmlns:a16="http://schemas.microsoft.com/office/drawing/2014/main" id="{52E3AD26-7833-40F4-806A-119481DA3B83}"/>
                </a:ext>
              </a:extLst>
            </p:cNvPr>
            <p:cNvPicPr>
              <a:picLocks noChangeAspect="1"/>
            </p:cNvPicPr>
            <p:nvPr/>
          </p:nvPicPr>
          <p:blipFill>
            <a:blip r:embed="rId7"/>
            <a:stretch>
              <a:fillRect/>
            </a:stretch>
          </p:blipFill>
          <p:spPr>
            <a:xfrm>
              <a:off x="8405329" y="5224700"/>
              <a:ext cx="3557588" cy="1371600"/>
            </a:xfrm>
            <a:prstGeom prst="rect">
              <a:avLst/>
            </a:prstGeom>
          </p:spPr>
        </p:pic>
      </p:grpSp>
      <p:sp>
        <p:nvSpPr>
          <p:cNvPr id="3" name="Rectangle 2">
            <a:extLst>
              <a:ext uri="{FF2B5EF4-FFF2-40B4-BE49-F238E27FC236}">
                <a16:creationId xmlns:a16="http://schemas.microsoft.com/office/drawing/2014/main" id="{061B39D9-5082-47E3-BF5C-B9F8AEFFCA11}"/>
              </a:ext>
            </a:extLst>
          </p:cNvPr>
          <p:cNvSpPr/>
          <p:nvPr/>
        </p:nvSpPr>
        <p:spPr>
          <a:xfrm>
            <a:off x="868265" y="1690688"/>
            <a:ext cx="271157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 Features Combination</a:t>
            </a:r>
          </a:p>
        </p:txBody>
      </p:sp>
    </p:spTree>
    <p:extLst>
      <p:ext uri="{BB962C8B-B14F-4D97-AF65-F5344CB8AC3E}">
        <p14:creationId xmlns:p14="http://schemas.microsoft.com/office/powerpoint/2010/main" val="1693215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286244195"/>
              </p:ext>
            </p:extLst>
          </p:nvPr>
        </p:nvGraphicFramePr>
        <p:xfrm>
          <a:off x="4404360" y="1875354"/>
          <a:ext cx="5075542" cy="2009394"/>
        </p:xfrm>
        <a:graphic>
          <a:graphicData uri="http://schemas.openxmlformats.org/drawingml/2006/table">
            <a:tbl>
              <a:tblPr firstRow="1" firstCol="1" bandRow="1">
                <a:tableStyleId>{5C22544A-7EE6-4342-B048-85BDC9FD1C3A}</a:tableStyleId>
              </a:tblPr>
              <a:tblGrid>
                <a:gridCol w="379961">
                  <a:extLst>
                    <a:ext uri="{9D8B030D-6E8A-4147-A177-3AD203B41FA5}">
                      <a16:colId xmlns:a16="http://schemas.microsoft.com/office/drawing/2014/main" val="2206438792"/>
                    </a:ext>
                  </a:extLst>
                </a:gridCol>
                <a:gridCol w="4695581">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Uric acid, smoking, Sex, Age</a:t>
                      </a: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GTP gamma, smoking, Sex, Age</a:t>
                      </a: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GTP gamma, Family history, Sex, Age</a:t>
                      </a: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BMI, Uric acid, Family history, Sex, Age</a:t>
                      </a: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GTP gamma, Uric acid, smoking, Family history, Age</a:t>
                      </a:r>
                    </a:p>
                  </a:txBody>
                  <a:tcPr marL="9525" marR="9525" marT="9525" marB="9525" anchor="ctr"/>
                </a:tc>
                <a:extLst>
                  <a:ext uri="{0D108BD9-81ED-4DB2-BD59-A6C34878D82A}">
                    <a16:rowId xmlns:a16="http://schemas.microsoft.com/office/drawing/2014/main" val="1057052795"/>
                  </a:ext>
                </a:extLst>
              </a:tr>
            </a:tbl>
          </a:graphicData>
        </a:graphic>
      </p:graphicFrame>
      <p:grpSp>
        <p:nvGrpSpPr>
          <p:cNvPr id="20" name="Group 19">
            <a:extLst>
              <a:ext uri="{FF2B5EF4-FFF2-40B4-BE49-F238E27FC236}">
                <a16:creationId xmlns:a16="http://schemas.microsoft.com/office/drawing/2014/main" id="{09B5FEA9-C59E-4071-AA69-313B4A542E7C}"/>
              </a:ext>
            </a:extLst>
          </p:cNvPr>
          <p:cNvGrpSpPr/>
          <p:nvPr/>
        </p:nvGrpSpPr>
        <p:grpSpPr>
          <a:xfrm>
            <a:off x="838200" y="4048780"/>
            <a:ext cx="3566160" cy="2809220"/>
            <a:chOff x="838200" y="3787080"/>
            <a:chExt cx="3566160" cy="2809220"/>
          </a:xfrm>
        </p:grpSpPr>
        <p:grpSp>
          <p:nvGrpSpPr>
            <p:cNvPr id="10" name="Group 9">
              <a:extLst>
                <a:ext uri="{FF2B5EF4-FFF2-40B4-BE49-F238E27FC236}">
                  <a16:creationId xmlns:a16="http://schemas.microsoft.com/office/drawing/2014/main" id="{0188939F-CD6D-4A86-9EF3-9858A3B53EEF}"/>
                </a:ext>
              </a:extLst>
            </p:cNvPr>
            <p:cNvGrpSpPr/>
            <p:nvPr/>
          </p:nvGrpSpPr>
          <p:grpSpPr>
            <a:xfrm>
              <a:off x="838200" y="3787080"/>
              <a:ext cx="2442339" cy="1437620"/>
              <a:chOff x="838200" y="3787080"/>
              <a:chExt cx="2442339"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3" name="Picture 2">
                <a:extLst>
                  <a:ext uri="{FF2B5EF4-FFF2-40B4-BE49-F238E27FC236}">
                    <a16:creationId xmlns:a16="http://schemas.microsoft.com/office/drawing/2014/main" id="{3F202ACC-6502-49D0-9B11-D9CFCB131124}"/>
                  </a:ext>
                </a:extLst>
              </p:cNvPr>
              <p:cNvPicPr>
                <a:picLocks noChangeAspect="1"/>
              </p:cNvPicPr>
              <p:nvPr/>
            </p:nvPicPr>
            <p:blipFill>
              <a:blip r:embed="rId2"/>
              <a:stretch>
                <a:fillRect/>
              </a:stretch>
            </p:blipFill>
            <p:spPr>
              <a:xfrm>
                <a:off x="868265" y="4310300"/>
                <a:ext cx="2412274" cy="914400"/>
              </a:xfrm>
              <a:prstGeom prst="rect">
                <a:avLst/>
              </a:prstGeom>
            </p:spPr>
          </p:pic>
        </p:grpSp>
        <p:pic>
          <p:nvPicPr>
            <p:cNvPr id="19" name="Picture 18">
              <a:extLst>
                <a:ext uri="{FF2B5EF4-FFF2-40B4-BE49-F238E27FC236}">
                  <a16:creationId xmlns:a16="http://schemas.microsoft.com/office/drawing/2014/main" id="{E5EA0995-A47D-4449-953F-2BDF99B0A8C7}"/>
                </a:ext>
              </a:extLst>
            </p:cNvPr>
            <p:cNvPicPr>
              <a:picLocks noChangeAspect="1"/>
            </p:cNvPicPr>
            <p:nvPr/>
          </p:nvPicPr>
          <p:blipFill>
            <a:blip r:embed="rId3"/>
            <a:stretch>
              <a:fillRect/>
            </a:stretch>
          </p:blipFill>
          <p:spPr>
            <a:xfrm>
              <a:off x="838200" y="5224700"/>
              <a:ext cx="3566160" cy="1371600"/>
            </a:xfrm>
            <a:prstGeom prst="rect">
              <a:avLst/>
            </a:prstGeom>
          </p:spPr>
        </p:pic>
      </p:grpSp>
      <p:grpSp>
        <p:nvGrpSpPr>
          <p:cNvPr id="27" name="Group 26">
            <a:extLst>
              <a:ext uri="{FF2B5EF4-FFF2-40B4-BE49-F238E27FC236}">
                <a16:creationId xmlns:a16="http://schemas.microsoft.com/office/drawing/2014/main" id="{18BC8C74-21C5-4CEE-9D8A-4EC301D75F08}"/>
              </a:ext>
            </a:extLst>
          </p:cNvPr>
          <p:cNvGrpSpPr/>
          <p:nvPr/>
        </p:nvGrpSpPr>
        <p:grpSpPr>
          <a:xfrm>
            <a:off x="4678892" y="4048780"/>
            <a:ext cx="3637344" cy="2809220"/>
            <a:chOff x="4678892" y="3787080"/>
            <a:chExt cx="3637344" cy="2809220"/>
          </a:xfrm>
        </p:grpSpPr>
        <p:grpSp>
          <p:nvGrpSpPr>
            <p:cNvPr id="23" name="Group 22">
              <a:extLst>
                <a:ext uri="{FF2B5EF4-FFF2-40B4-BE49-F238E27FC236}">
                  <a16:creationId xmlns:a16="http://schemas.microsoft.com/office/drawing/2014/main" id="{2A3ED3E3-A415-46B9-84BC-E6689BC6D490}"/>
                </a:ext>
              </a:extLst>
            </p:cNvPr>
            <p:cNvGrpSpPr/>
            <p:nvPr/>
          </p:nvGrpSpPr>
          <p:grpSpPr>
            <a:xfrm>
              <a:off x="4678892" y="3787080"/>
              <a:ext cx="2474259" cy="1437620"/>
              <a:chOff x="4678892" y="3787080"/>
              <a:chExt cx="2474259"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22" name="Picture 21">
                <a:extLst>
                  <a:ext uri="{FF2B5EF4-FFF2-40B4-BE49-F238E27FC236}">
                    <a16:creationId xmlns:a16="http://schemas.microsoft.com/office/drawing/2014/main" id="{DC1AA9B7-8335-4196-9FF5-DF36D5DC2A66}"/>
                  </a:ext>
                </a:extLst>
              </p:cNvPr>
              <p:cNvPicPr>
                <a:picLocks noChangeAspect="1"/>
              </p:cNvPicPr>
              <p:nvPr/>
            </p:nvPicPr>
            <p:blipFill>
              <a:blip r:embed="rId4"/>
              <a:stretch>
                <a:fillRect/>
              </a:stretch>
            </p:blipFill>
            <p:spPr>
              <a:xfrm>
                <a:off x="4678892" y="4310300"/>
                <a:ext cx="2474259" cy="914400"/>
              </a:xfrm>
              <a:prstGeom prst="rect">
                <a:avLst/>
              </a:prstGeom>
            </p:spPr>
          </p:pic>
        </p:grpSp>
        <p:pic>
          <p:nvPicPr>
            <p:cNvPr id="24" name="Picture 23">
              <a:extLst>
                <a:ext uri="{FF2B5EF4-FFF2-40B4-BE49-F238E27FC236}">
                  <a16:creationId xmlns:a16="http://schemas.microsoft.com/office/drawing/2014/main" id="{51D72AE0-23AB-4278-86A7-604A237F5113}"/>
                </a:ext>
              </a:extLst>
            </p:cNvPr>
            <p:cNvPicPr>
              <a:picLocks noChangeAspect="1"/>
            </p:cNvPicPr>
            <p:nvPr/>
          </p:nvPicPr>
          <p:blipFill>
            <a:blip r:embed="rId5"/>
            <a:stretch>
              <a:fillRect/>
            </a:stretch>
          </p:blipFill>
          <p:spPr>
            <a:xfrm>
              <a:off x="4678892" y="5224700"/>
              <a:ext cx="3637344" cy="1371600"/>
            </a:xfrm>
            <a:prstGeom prst="rect">
              <a:avLst/>
            </a:prstGeom>
          </p:spPr>
        </p:pic>
      </p:grpSp>
      <p:grpSp>
        <p:nvGrpSpPr>
          <p:cNvPr id="31" name="Group 30">
            <a:extLst>
              <a:ext uri="{FF2B5EF4-FFF2-40B4-BE49-F238E27FC236}">
                <a16:creationId xmlns:a16="http://schemas.microsoft.com/office/drawing/2014/main" id="{D92CAB60-B36A-41ED-8818-AE41D973E9FE}"/>
              </a:ext>
            </a:extLst>
          </p:cNvPr>
          <p:cNvGrpSpPr/>
          <p:nvPr/>
        </p:nvGrpSpPr>
        <p:grpSpPr>
          <a:xfrm>
            <a:off x="8405329" y="4048780"/>
            <a:ext cx="3648808" cy="2809220"/>
            <a:chOff x="8405329" y="3787080"/>
            <a:chExt cx="3648808" cy="2809220"/>
          </a:xfrm>
        </p:grpSpPr>
        <p:grpSp>
          <p:nvGrpSpPr>
            <p:cNvPr id="29" name="Group 28">
              <a:extLst>
                <a:ext uri="{FF2B5EF4-FFF2-40B4-BE49-F238E27FC236}">
                  <a16:creationId xmlns:a16="http://schemas.microsoft.com/office/drawing/2014/main" id="{C2D599DF-B7E4-40C2-A73B-8C5E25823F9C}"/>
                </a:ext>
              </a:extLst>
            </p:cNvPr>
            <p:cNvGrpSpPr/>
            <p:nvPr/>
          </p:nvGrpSpPr>
          <p:grpSpPr>
            <a:xfrm>
              <a:off x="8405329" y="3787080"/>
              <a:ext cx="2444262" cy="1437620"/>
              <a:chOff x="8405329" y="3787080"/>
              <a:chExt cx="2444262" cy="1437620"/>
            </a:xfrm>
          </p:grpSpPr>
          <p:sp>
            <p:nvSpPr>
              <p:cNvPr id="15" name="Rectangle 14">
                <a:extLst>
                  <a:ext uri="{FF2B5EF4-FFF2-40B4-BE49-F238E27FC236}">
                    <a16:creationId xmlns:a16="http://schemas.microsoft.com/office/drawing/2014/main" id="{6C185990-59CD-4827-9740-B5D6BE00EAFD}"/>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28" name="Picture 27">
                <a:extLst>
                  <a:ext uri="{FF2B5EF4-FFF2-40B4-BE49-F238E27FC236}">
                    <a16:creationId xmlns:a16="http://schemas.microsoft.com/office/drawing/2014/main" id="{E4CE8CCA-C255-4C2E-A98D-47BFFB4FACE9}"/>
                  </a:ext>
                </a:extLst>
              </p:cNvPr>
              <p:cNvPicPr>
                <a:picLocks noChangeAspect="1"/>
              </p:cNvPicPr>
              <p:nvPr/>
            </p:nvPicPr>
            <p:blipFill>
              <a:blip r:embed="rId6"/>
              <a:stretch>
                <a:fillRect/>
              </a:stretch>
            </p:blipFill>
            <p:spPr>
              <a:xfrm>
                <a:off x="8405329" y="4310300"/>
                <a:ext cx="2444262" cy="914400"/>
              </a:xfrm>
              <a:prstGeom prst="rect">
                <a:avLst/>
              </a:prstGeom>
            </p:spPr>
          </p:pic>
        </p:grpSp>
        <p:pic>
          <p:nvPicPr>
            <p:cNvPr id="30" name="Picture 29">
              <a:extLst>
                <a:ext uri="{FF2B5EF4-FFF2-40B4-BE49-F238E27FC236}">
                  <a16:creationId xmlns:a16="http://schemas.microsoft.com/office/drawing/2014/main" id="{B8E6D03E-BDE3-44E7-A87B-A44E451D802C}"/>
                </a:ext>
              </a:extLst>
            </p:cNvPr>
            <p:cNvPicPr>
              <a:picLocks noChangeAspect="1"/>
            </p:cNvPicPr>
            <p:nvPr/>
          </p:nvPicPr>
          <p:blipFill>
            <a:blip r:embed="rId7"/>
            <a:stretch>
              <a:fillRect/>
            </a:stretch>
          </p:blipFill>
          <p:spPr>
            <a:xfrm>
              <a:off x="8405329" y="5224700"/>
              <a:ext cx="3648808" cy="1371600"/>
            </a:xfrm>
            <a:prstGeom prst="rect">
              <a:avLst/>
            </a:prstGeom>
          </p:spPr>
        </p:pic>
      </p:grpSp>
      <p:sp>
        <p:nvSpPr>
          <p:cNvPr id="5" name="Rectangle 4">
            <a:extLst>
              <a:ext uri="{FF2B5EF4-FFF2-40B4-BE49-F238E27FC236}">
                <a16:creationId xmlns:a16="http://schemas.microsoft.com/office/drawing/2014/main" id="{EE150246-DA5D-41A1-8943-73C34794557E}"/>
              </a:ext>
            </a:extLst>
          </p:cNvPr>
          <p:cNvSpPr/>
          <p:nvPr/>
        </p:nvSpPr>
        <p:spPr>
          <a:xfrm>
            <a:off x="838200" y="1690688"/>
            <a:ext cx="271157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8 Features Combination</a:t>
            </a:r>
          </a:p>
        </p:txBody>
      </p:sp>
    </p:spTree>
    <p:extLst>
      <p:ext uri="{BB962C8B-B14F-4D97-AF65-F5344CB8AC3E}">
        <p14:creationId xmlns:p14="http://schemas.microsoft.com/office/powerpoint/2010/main" val="735529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4111374797"/>
              </p:ext>
            </p:extLst>
          </p:nvPr>
        </p:nvGraphicFramePr>
        <p:xfrm>
          <a:off x="4409536" y="1875354"/>
          <a:ext cx="4963064" cy="2009394"/>
        </p:xfrm>
        <a:graphic>
          <a:graphicData uri="http://schemas.openxmlformats.org/drawingml/2006/table">
            <a:tbl>
              <a:tblPr firstRow="1" firstCol="1" bandRow="1">
                <a:tableStyleId>{5C22544A-7EE6-4342-B048-85BDC9FD1C3A}</a:tableStyleId>
              </a:tblPr>
              <a:tblGrid>
                <a:gridCol w="446029">
                  <a:extLst>
                    <a:ext uri="{9D8B030D-6E8A-4147-A177-3AD203B41FA5}">
                      <a16:colId xmlns:a16="http://schemas.microsoft.com/office/drawing/2014/main" val="2206438792"/>
                    </a:ext>
                  </a:extLst>
                </a:gridCol>
                <a:gridCol w="4517035">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Triglyceride, BMI, Uric acid, smoking, Physical activity,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smoking,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Uric acid, smoking, Family history,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BMI, GTP gamma, smoking, Drinking,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mn-ea"/>
                          <a:cs typeface="Times New Roman" panose="02020603050405020304" pitchFamily="18" charset="0"/>
                        </a:rPr>
                        <a:t>FPG, HbA1c, BMI, GTP gamma, Uric acid,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057052795"/>
                  </a:ext>
                </a:extLst>
              </a:tr>
            </a:tbl>
          </a:graphicData>
        </a:graphic>
      </p:graphicFrame>
      <p:grpSp>
        <p:nvGrpSpPr>
          <p:cNvPr id="9" name="Group 8">
            <a:extLst>
              <a:ext uri="{FF2B5EF4-FFF2-40B4-BE49-F238E27FC236}">
                <a16:creationId xmlns:a16="http://schemas.microsoft.com/office/drawing/2014/main" id="{012EB36E-BD1C-4479-ABB2-5AA821ECC8CE}"/>
              </a:ext>
            </a:extLst>
          </p:cNvPr>
          <p:cNvGrpSpPr/>
          <p:nvPr/>
        </p:nvGrpSpPr>
        <p:grpSpPr>
          <a:xfrm>
            <a:off x="838200" y="4044558"/>
            <a:ext cx="3571336" cy="2809220"/>
            <a:chOff x="838200" y="3787080"/>
            <a:chExt cx="3571336" cy="2809220"/>
          </a:xfrm>
        </p:grpSpPr>
        <p:grpSp>
          <p:nvGrpSpPr>
            <p:cNvPr id="7" name="Group 6">
              <a:extLst>
                <a:ext uri="{FF2B5EF4-FFF2-40B4-BE49-F238E27FC236}">
                  <a16:creationId xmlns:a16="http://schemas.microsoft.com/office/drawing/2014/main" id="{0D799285-2A2E-4A51-BE32-0707C2BBF86A}"/>
                </a:ext>
              </a:extLst>
            </p:cNvPr>
            <p:cNvGrpSpPr/>
            <p:nvPr/>
          </p:nvGrpSpPr>
          <p:grpSpPr>
            <a:xfrm>
              <a:off x="838200" y="3787080"/>
              <a:ext cx="2528821" cy="1437620"/>
              <a:chOff x="838200" y="3787080"/>
              <a:chExt cx="2528821"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0.743</a:t>
                </a:r>
              </a:p>
            </p:txBody>
          </p:sp>
          <p:pic>
            <p:nvPicPr>
              <p:cNvPr id="5" name="Picture 4">
                <a:extLst>
                  <a:ext uri="{FF2B5EF4-FFF2-40B4-BE49-F238E27FC236}">
                    <a16:creationId xmlns:a16="http://schemas.microsoft.com/office/drawing/2014/main" id="{50B3B2F4-79F6-4BC0-BE47-24D56AB30543}"/>
                  </a:ext>
                </a:extLst>
              </p:cNvPr>
              <p:cNvPicPr>
                <a:picLocks noChangeAspect="1"/>
              </p:cNvPicPr>
              <p:nvPr/>
            </p:nvPicPr>
            <p:blipFill>
              <a:blip r:embed="rId2"/>
              <a:stretch>
                <a:fillRect/>
              </a:stretch>
            </p:blipFill>
            <p:spPr>
              <a:xfrm>
                <a:off x="868265" y="4310300"/>
                <a:ext cx="2498756" cy="914400"/>
              </a:xfrm>
              <a:prstGeom prst="rect">
                <a:avLst/>
              </a:prstGeom>
            </p:spPr>
          </p:pic>
        </p:grpSp>
        <p:pic>
          <p:nvPicPr>
            <p:cNvPr id="8" name="Picture 7">
              <a:extLst>
                <a:ext uri="{FF2B5EF4-FFF2-40B4-BE49-F238E27FC236}">
                  <a16:creationId xmlns:a16="http://schemas.microsoft.com/office/drawing/2014/main" id="{711E43EB-F7DE-4AF9-BB0A-5186AB843638}"/>
                </a:ext>
              </a:extLst>
            </p:cNvPr>
            <p:cNvPicPr>
              <a:picLocks noChangeAspect="1"/>
            </p:cNvPicPr>
            <p:nvPr/>
          </p:nvPicPr>
          <p:blipFill>
            <a:blip r:embed="rId3"/>
            <a:stretch>
              <a:fillRect/>
            </a:stretch>
          </p:blipFill>
          <p:spPr>
            <a:xfrm>
              <a:off x="838200" y="5224700"/>
              <a:ext cx="3571336" cy="1371600"/>
            </a:xfrm>
            <a:prstGeom prst="rect">
              <a:avLst/>
            </a:prstGeom>
          </p:spPr>
        </p:pic>
      </p:grpSp>
      <p:grpSp>
        <p:nvGrpSpPr>
          <p:cNvPr id="16" name="Group 15">
            <a:extLst>
              <a:ext uri="{FF2B5EF4-FFF2-40B4-BE49-F238E27FC236}">
                <a16:creationId xmlns:a16="http://schemas.microsoft.com/office/drawing/2014/main" id="{9B4C8CB0-FF14-48E0-910B-1AABDEBFE5D0}"/>
              </a:ext>
            </a:extLst>
          </p:cNvPr>
          <p:cNvGrpSpPr/>
          <p:nvPr/>
        </p:nvGrpSpPr>
        <p:grpSpPr>
          <a:xfrm>
            <a:off x="4678892" y="4044558"/>
            <a:ext cx="3605842" cy="2809220"/>
            <a:chOff x="4678892" y="3787080"/>
            <a:chExt cx="3605842" cy="2809220"/>
          </a:xfrm>
        </p:grpSpPr>
        <p:grpSp>
          <p:nvGrpSpPr>
            <p:cNvPr id="13" name="Group 12">
              <a:extLst>
                <a:ext uri="{FF2B5EF4-FFF2-40B4-BE49-F238E27FC236}">
                  <a16:creationId xmlns:a16="http://schemas.microsoft.com/office/drawing/2014/main" id="{0C7D5D11-D9F5-4D00-A6C8-D64CECE4A439}"/>
                </a:ext>
              </a:extLst>
            </p:cNvPr>
            <p:cNvGrpSpPr/>
            <p:nvPr/>
          </p:nvGrpSpPr>
          <p:grpSpPr>
            <a:xfrm>
              <a:off x="4678892" y="3787080"/>
              <a:ext cx="2333002" cy="1437620"/>
              <a:chOff x="4678892" y="3787080"/>
              <a:chExt cx="2333002"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12" name="Picture 11">
                <a:extLst>
                  <a:ext uri="{FF2B5EF4-FFF2-40B4-BE49-F238E27FC236}">
                    <a16:creationId xmlns:a16="http://schemas.microsoft.com/office/drawing/2014/main" id="{FCF8ACBB-3C1D-476B-B117-ED46F558AF68}"/>
                  </a:ext>
                </a:extLst>
              </p:cNvPr>
              <p:cNvPicPr>
                <a:picLocks noChangeAspect="1"/>
              </p:cNvPicPr>
              <p:nvPr/>
            </p:nvPicPr>
            <p:blipFill>
              <a:blip r:embed="rId4"/>
              <a:stretch>
                <a:fillRect/>
              </a:stretch>
            </p:blipFill>
            <p:spPr>
              <a:xfrm>
                <a:off x="4678892" y="4310300"/>
                <a:ext cx="2333002" cy="914400"/>
              </a:xfrm>
              <a:prstGeom prst="rect">
                <a:avLst/>
              </a:prstGeom>
            </p:spPr>
          </p:pic>
        </p:grpSp>
        <p:pic>
          <p:nvPicPr>
            <p:cNvPr id="14" name="Picture 13">
              <a:extLst>
                <a:ext uri="{FF2B5EF4-FFF2-40B4-BE49-F238E27FC236}">
                  <a16:creationId xmlns:a16="http://schemas.microsoft.com/office/drawing/2014/main" id="{47CF5B20-FCA2-405E-B6EC-B11FE0A072D2}"/>
                </a:ext>
              </a:extLst>
            </p:cNvPr>
            <p:cNvPicPr>
              <a:picLocks noChangeAspect="1"/>
            </p:cNvPicPr>
            <p:nvPr/>
          </p:nvPicPr>
          <p:blipFill>
            <a:blip r:embed="rId5"/>
            <a:stretch>
              <a:fillRect/>
            </a:stretch>
          </p:blipFill>
          <p:spPr>
            <a:xfrm>
              <a:off x="4678892" y="5224700"/>
              <a:ext cx="3605842" cy="1371600"/>
            </a:xfrm>
            <a:prstGeom prst="rect">
              <a:avLst/>
            </a:prstGeom>
          </p:spPr>
        </p:pic>
      </p:grpSp>
      <p:grpSp>
        <p:nvGrpSpPr>
          <p:cNvPr id="25" name="Group 24">
            <a:extLst>
              <a:ext uri="{FF2B5EF4-FFF2-40B4-BE49-F238E27FC236}">
                <a16:creationId xmlns:a16="http://schemas.microsoft.com/office/drawing/2014/main" id="{74F9CA70-11BD-45EB-9B2B-527A893A14B7}"/>
              </a:ext>
            </a:extLst>
          </p:cNvPr>
          <p:cNvGrpSpPr/>
          <p:nvPr/>
        </p:nvGrpSpPr>
        <p:grpSpPr>
          <a:xfrm>
            <a:off x="8405329" y="4044558"/>
            <a:ext cx="3666392" cy="2813442"/>
            <a:chOff x="8405329" y="3787080"/>
            <a:chExt cx="3666392" cy="2813442"/>
          </a:xfrm>
        </p:grpSpPr>
        <p:grpSp>
          <p:nvGrpSpPr>
            <p:cNvPr id="18" name="Group 17">
              <a:extLst>
                <a:ext uri="{FF2B5EF4-FFF2-40B4-BE49-F238E27FC236}">
                  <a16:creationId xmlns:a16="http://schemas.microsoft.com/office/drawing/2014/main" id="{174E721C-0C28-4A07-BC7D-C6C83B3A0071}"/>
                </a:ext>
              </a:extLst>
            </p:cNvPr>
            <p:cNvGrpSpPr/>
            <p:nvPr/>
          </p:nvGrpSpPr>
          <p:grpSpPr>
            <a:xfrm>
              <a:off x="8405329" y="3787080"/>
              <a:ext cx="2496312" cy="1437620"/>
              <a:chOff x="8405329" y="3787080"/>
              <a:chExt cx="2496312" cy="1437620"/>
            </a:xfrm>
          </p:grpSpPr>
          <p:sp>
            <p:nvSpPr>
              <p:cNvPr id="15" name="Rectangle 14">
                <a:extLst>
                  <a:ext uri="{FF2B5EF4-FFF2-40B4-BE49-F238E27FC236}">
                    <a16:creationId xmlns:a16="http://schemas.microsoft.com/office/drawing/2014/main" id="{6C185990-59CD-4827-9740-B5D6BE00EAFD}"/>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17" name="Picture 16">
                <a:extLst>
                  <a:ext uri="{FF2B5EF4-FFF2-40B4-BE49-F238E27FC236}">
                    <a16:creationId xmlns:a16="http://schemas.microsoft.com/office/drawing/2014/main" id="{9D25E43D-3197-4AE9-9E70-B89538A70942}"/>
                  </a:ext>
                </a:extLst>
              </p:cNvPr>
              <p:cNvPicPr>
                <a:picLocks noChangeAspect="1"/>
              </p:cNvPicPr>
              <p:nvPr/>
            </p:nvPicPr>
            <p:blipFill>
              <a:blip r:embed="rId6"/>
              <a:stretch>
                <a:fillRect/>
              </a:stretch>
            </p:blipFill>
            <p:spPr>
              <a:xfrm>
                <a:off x="8405329" y="4310300"/>
                <a:ext cx="2496312" cy="914400"/>
              </a:xfrm>
              <a:prstGeom prst="rect">
                <a:avLst/>
              </a:prstGeom>
            </p:spPr>
          </p:pic>
        </p:grpSp>
        <p:pic>
          <p:nvPicPr>
            <p:cNvPr id="21" name="Picture 20">
              <a:extLst>
                <a:ext uri="{FF2B5EF4-FFF2-40B4-BE49-F238E27FC236}">
                  <a16:creationId xmlns:a16="http://schemas.microsoft.com/office/drawing/2014/main" id="{525E0543-47A2-4965-A42A-782359C67EBD}"/>
                </a:ext>
              </a:extLst>
            </p:cNvPr>
            <p:cNvPicPr>
              <a:picLocks noChangeAspect="1"/>
            </p:cNvPicPr>
            <p:nvPr/>
          </p:nvPicPr>
          <p:blipFill>
            <a:blip r:embed="rId7"/>
            <a:stretch>
              <a:fillRect/>
            </a:stretch>
          </p:blipFill>
          <p:spPr>
            <a:xfrm>
              <a:off x="8405329" y="5228922"/>
              <a:ext cx="3666392" cy="1371600"/>
            </a:xfrm>
            <a:prstGeom prst="rect">
              <a:avLst/>
            </a:prstGeom>
          </p:spPr>
        </p:pic>
      </p:grpSp>
      <p:sp>
        <p:nvSpPr>
          <p:cNvPr id="3" name="Rectangle 2">
            <a:extLst>
              <a:ext uri="{FF2B5EF4-FFF2-40B4-BE49-F238E27FC236}">
                <a16:creationId xmlns:a16="http://schemas.microsoft.com/office/drawing/2014/main" id="{8C3469BF-5A26-4DB0-9774-3521672B02C8}"/>
              </a:ext>
            </a:extLst>
          </p:cNvPr>
          <p:cNvSpPr/>
          <p:nvPr/>
        </p:nvSpPr>
        <p:spPr>
          <a:xfrm>
            <a:off x="838200" y="1690688"/>
            <a:ext cx="2691763"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9 Features Combination</a:t>
            </a:r>
            <a:endParaRPr lang="en-US" dirty="0"/>
          </a:p>
        </p:txBody>
      </p:sp>
    </p:spTree>
    <p:extLst>
      <p:ext uri="{BB962C8B-B14F-4D97-AF65-F5344CB8AC3E}">
        <p14:creationId xmlns:p14="http://schemas.microsoft.com/office/powerpoint/2010/main" val="2762269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3429-F194-4560-A34A-0211927F4A9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p>
        </p:txBody>
      </p:sp>
      <p:graphicFrame>
        <p:nvGraphicFramePr>
          <p:cNvPr id="4" name="Content Placeholder 3">
            <a:extLst>
              <a:ext uri="{FF2B5EF4-FFF2-40B4-BE49-F238E27FC236}">
                <a16:creationId xmlns:a16="http://schemas.microsoft.com/office/drawing/2014/main" id="{8FDAC984-88C1-4EA3-BB57-175CB1CD2C43}"/>
              </a:ext>
            </a:extLst>
          </p:cNvPr>
          <p:cNvGraphicFramePr>
            <a:graphicFrameLocks noGrp="1"/>
          </p:cNvGraphicFramePr>
          <p:nvPr>
            <p:ph idx="1"/>
            <p:extLst>
              <p:ext uri="{D42A27DB-BD31-4B8C-83A1-F6EECF244321}">
                <p14:modId xmlns:p14="http://schemas.microsoft.com/office/powerpoint/2010/main" val="3896878882"/>
              </p:ext>
            </p:extLst>
          </p:nvPr>
        </p:nvGraphicFramePr>
        <p:xfrm>
          <a:off x="4726517" y="1875237"/>
          <a:ext cx="5460438" cy="2009394"/>
        </p:xfrm>
        <a:graphic>
          <a:graphicData uri="http://schemas.openxmlformats.org/drawingml/2006/table">
            <a:tbl>
              <a:tblPr firstRow="1" firstCol="1" bandRow="1">
                <a:tableStyleId>{5C22544A-7EE6-4342-B048-85BDC9FD1C3A}</a:tableStyleId>
              </a:tblPr>
              <a:tblGrid>
                <a:gridCol w="490728">
                  <a:extLst>
                    <a:ext uri="{9D8B030D-6E8A-4147-A177-3AD203B41FA5}">
                      <a16:colId xmlns:a16="http://schemas.microsoft.com/office/drawing/2014/main" val="2206438792"/>
                    </a:ext>
                  </a:extLst>
                </a:gridCol>
                <a:gridCol w="4969710">
                  <a:extLst>
                    <a:ext uri="{9D8B030D-6E8A-4147-A177-3AD203B41FA5}">
                      <a16:colId xmlns:a16="http://schemas.microsoft.com/office/drawing/2014/main" val="3674259598"/>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42230275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83431736"/>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BMI, GTP gamma, smoking, Drinking,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88575244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Drinking,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3485191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GTP gamma, Uric acid, smoking, Physical activity,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818888701"/>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FPG, HbA1c, Triglyceride, BMI, Uric acid, smoking,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057052795"/>
                  </a:ext>
                </a:extLst>
              </a:tr>
            </a:tbl>
          </a:graphicData>
        </a:graphic>
      </p:graphicFrame>
      <p:grpSp>
        <p:nvGrpSpPr>
          <p:cNvPr id="20" name="Group 19">
            <a:extLst>
              <a:ext uri="{FF2B5EF4-FFF2-40B4-BE49-F238E27FC236}">
                <a16:creationId xmlns:a16="http://schemas.microsoft.com/office/drawing/2014/main" id="{7F2E9673-BE58-40B4-A39E-1DD358FDC5CD}"/>
              </a:ext>
            </a:extLst>
          </p:cNvPr>
          <p:cNvGrpSpPr/>
          <p:nvPr/>
        </p:nvGrpSpPr>
        <p:grpSpPr>
          <a:xfrm>
            <a:off x="838200" y="3884631"/>
            <a:ext cx="3597215" cy="2973369"/>
            <a:chOff x="838200" y="3787080"/>
            <a:chExt cx="3597215" cy="2973369"/>
          </a:xfrm>
        </p:grpSpPr>
        <p:grpSp>
          <p:nvGrpSpPr>
            <p:cNvPr id="10" name="Group 9">
              <a:extLst>
                <a:ext uri="{FF2B5EF4-FFF2-40B4-BE49-F238E27FC236}">
                  <a16:creationId xmlns:a16="http://schemas.microsoft.com/office/drawing/2014/main" id="{234556AA-D75E-44CD-9666-0DAA8736E11C}"/>
                </a:ext>
              </a:extLst>
            </p:cNvPr>
            <p:cNvGrpSpPr/>
            <p:nvPr/>
          </p:nvGrpSpPr>
          <p:grpSpPr>
            <a:xfrm>
              <a:off x="838200" y="3787080"/>
              <a:ext cx="2495359" cy="1437620"/>
              <a:chOff x="838200" y="3787080"/>
              <a:chExt cx="2495359" cy="1437620"/>
            </a:xfrm>
          </p:grpSpPr>
          <p:sp>
            <p:nvSpPr>
              <p:cNvPr id="6" name="Rectangle 5">
                <a:extLst>
                  <a:ext uri="{FF2B5EF4-FFF2-40B4-BE49-F238E27FC236}">
                    <a16:creationId xmlns:a16="http://schemas.microsoft.com/office/drawing/2014/main" id="{236D30EC-FA9C-48EF-BA4A-FDF8C61DE1D6}"/>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0.741</a:t>
                </a:r>
              </a:p>
            </p:txBody>
          </p:sp>
          <p:pic>
            <p:nvPicPr>
              <p:cNvPr id="3" name="Picture 2">
                <a:extLst>
                  <a:ext uri="{FF2B5EF4-FFF2-40B4-BE49-F238E27FC236}">
                    <a16:creationId xmlns:a16="http://schemas.microsoft.com/office/drawing/2014/main" id="{220DEB97-ECBD-43E7-B367-606648575DEE}"/>
                  </a:ext>
                </a:extLst>
              </p:cNvPr>
              <p:cNvPicPr>
                <a:picLocks noChangeAspect="1"/>
              </p:cNvPicPr>
              <p:nvPr/>
            </p:nvPicPr>
            <p:blipFill>
              <a:blip r:embed="rId2"/>
              <a:stretch>
                <a:fillRect/>
              </a:stretch>
            </p:blipFill>
            <p:spPr>
              <a:xfrm>
                <a:off x="868265" y="4310300"/>
                <a:ext cx="2465294" cy="914400"/>
              </a:xfrm>
              <a:prstGeom prst="rect">
                <a:avLst/>
              </a:prstGeom>
            </p:spPr>
          </p:pic>
        </p:grpSp>
        <p:pic>
          <p:nvPicPr>
            <p:cNvPr id="19" name="Picture 18">
              <a:extLst>
                <a:ext uri="{FF2B5EF4-FFF2-40B4-BE49-F238E27FC236}">
                  <a16:creationId xmlns:a16="http://schemas.microsoft.com/office/drawing/2014/main" id="{E1A5ECB3-99A1-4A21-83D0-19E21BC515C7}"/>
                </a:ext>
              </a:extLst>
            </p:cNvPr>
            <p:cNvPicPr>
              <a:picLocks noChangeAspect="1"/>
            </p:cNvPicPr>
            <p:nvPr/>
          </p:nvPicPr>
          <p:blipFill>
            <a:blip r:embed="rId3"/>
            <a:stretch>
              <a:fillRect/>
            </a:stretch>
          </p:blipFill>
          <p:spPr>
            <a:xfrm>
              <a:off x="838200" y="5388849"/>
              <a:ext cx="3597215" cy="1371600"/>
            </a:xfrm>
            <a:prstGeom prst="rect">
              <a:avLst/>
            </a:prstGeom>
          </p:spPr>
        </p:pic>
      </p:grpSp>
      <p:grpSp>
        <p:nvGrpSpPr>
          <p:cNvPr id="26" name="Group 25">
            <a:extLst>
              <a:ext uri="{FF2B5EF4-FFF2-40B4-BE49-F238E27FC236}">
                <a16:creationId xmlns:a16="http://schemas.microsoft.com/office/drawing/2014/main" id="{26AA3A30-2437-4C9B-A663-7D9AB03946AD}"/>
              </a:ext>
            </a:extLst>
          </p:cNvPr>
          <p:cNvGrpSpPr/>
          <p:nvPr/>
        </p:nvGrpSpPr>
        <p:grpSpPr>
          <a:xfrm>
            <a:off x="4726517" y="4044558"/>
            <a:ext cx="3648808" cy="2813442"/>
            <a:chOff x="4678892" y="3787080"/>
            <a:chExt cx="3648808" cy="2813442"/>
          </a:xfrm>
        </p:grpSpPr>
        <p:grpSp>
          <p:nvGrpSpPr>
            <p:cNvPr id="23" name="Group 22">
              <a:extLst>
                <a:ext uri="{FF2B5EF4-FFF2-40B4-BE49-F238E27FC236}">
                  <a16:creationId xmlns:a16="http://schemas.microsoft.com/office/drawing/2014/main" id="{1CE045D0-598C-4F58-9892-63DE6E2919C4}"/>
                </a:ext>
              </a:extLst>
            </p:cNvPr>
            <p:cNvGrpSpPr/>
            <p:nvPr/>
          </p:nvGrpSpPr>
          <p:grpSpPr>
            <a:xfrm>
              <a:off x="4678892" y="3787080"/>
              <a:ext cx="2505456" cy="1437620"/>
              <a:chOff x="4678892" y="3787080"/>
              <a:chExt cx="2505456" cy="1437620"/>
            </a:xfrm>
          </p:grpSpPr>
          <p:sp>
            <p:nvSpPr>
              <p:cNvPr id="11" name="Rectangle 10">
                <a:extLst>
                  <a:ext uri="{FF2B5EF4-FFF2-40B4-BE49-F238E27FC236}">
                    <a16:creationId xmlns:a16="http://schemas.microsoft.com/office/drawing/2014/main" id="{97E28009-F353-4D00-8F64-D0FD942E2182}"/>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22" name="Picture 21">
                <a:extLst>
                  <a:ext uri="{FF2B5EF4-FFF2-40B4-BE49-F238E27FC236}">
                    <a16:creationId xmlns:a16="http://schemas.microsoft.com/office/drawing/2014/main" id="{64CBC89B-3D8D-4EBE-864C-8C4DF6E8D5C3}"/>
                  </a:ext>
                </a:extLst>
              </p:cNvPr>
              <p:cNvPicPr>
                <a:picLocks noChangeAspect="1"/>
              </p:cNvPicPr>
              <p:nvPr/>
            </p:nvPicPr>
            <p:blipFill>
              <a:blip r:embed="rId4"/>
              <a:stretch>
                <a:fillRect/>
              </a:stretch>
            </p:blipFill>
            <p:spPr>
              <a:xfrm>
                <a:off x="4678892" y="4310300"/>
                <a:ext cx="2505456" cy="914400"/>
              </a:xfrm>
              <a:prstGeom prst="rect">
                <a:avLst/>
              </a:prstGeom>
            </p:spPr>
          </p:pic>
        </p:grpSp>
        <p:pic>
          <p:nvPicPr>
            <p:cNvPr id="24" name="Picture 23">
              <a:extLst>
                <a:ext uri="{FF2B5EF4-FFF2-40B4-BE49-F238E27FC236}">
                  <a16:creationId xmlns:a16="http://schemas.microsoft.com/office/drawing/2014/main" id="{D4B2C3BA-EB3B-4BA4-A900-0FBC9A5EFEC0}"/>
                </a:ext>
              </a:extLst>
            </p:cNvPr>
            <p:cNvPicPr>
              <a:picLocks noChangeAspect="1"/>
            </p:cNvPicPr>
            <p:nvPr/>
          </p:nvPicPr>
          <p:blipFill>
            <a:blip r:embed="rId5"/>
            <a:stretch>
              <a:fillRect/>
            </a:stretch>
          </p:blipFill>
          <p:spPr>
            <a:xfrm>
              <a:off x="4678892" y="5228922"/>
              <a:ext cx="3648808" cy="1371600"/>
            </a:xfrm>
            <a:prstGeom prst="rect">
              <a:avLst/>
            </a:prstGeom>
          </p:spPr>
        </p:pic>
      </p:grpSp>
      <p:grpSp>
        <p:nvGrpSpPr>
          <p:cNvPr id="30" name="Group 29">
            <a:extLst>
              <a:ext uri="{FF2B5EF4-FFF2-40B4-BE49-F238E27FC236}">
                <a16:creationId xmlns:a16="http://schemas.microsoft.com/office/drawing/2014/main" id="{95C54B97-0A42-44A1-986B-9F82A8F06E70}"/>
              </a:ext>
            </a:extLst>
          </p:cNvPr>
          <p:cNvGrpSpPr/>
          <p:nvPr/>
        </p:nvGrpSpPr>
        <p:grpSpPr>
          <a:xfrm>
            <a:off x="8452954" y="4044558"/>
            <a:ext cx="3657600" cy="2813442"/>
            <a:chOff x="8405329" y="3787080"/>
            <a:chExt cx="3657600" cy="2813442"/>
          </a:xfrm>
        </p:grpSpPr>
        <p:grpSp>
          <p:nvGrpSpPr>
            <p:cNvPr id="28" name="Group 27">
              <a:extLst>
                <a:ext uri="{FF2B5EF4-FFF2-40B4-BE49-F238E27FC236}">
                  <a16:creationId xmlns:a16="http://schemas.microsoft.com/office/drawing/2014/main" id="{FE4AE4AB-5A63-462C-90A7-FCDCA97747B8}"/>
                </a:ext>
              </a:extLst>
            </p:cNvPr>
            <p:cNvGrpSpPr/>
            <p:nvPr/>
          </p:nvGrpSpPr>
          <p:grpSpPr>
            <a:xfrm>
              <a:off x="8405329" y="3787080"/>
              <a:ext cx="2456329" cy="1423624"/>
              <a:chOff x="8405329" y="3787080"/>
              <a:chExt cx="2456329" cy="1423624"/>
            </a:xfrm>
          </p:grpSpPr>
          <p:sp>
            <p:nvSpPr>
              <p:cNvPr id="15" name="Rectangle 14">
                <a:extLst>
                  <a:ext uri="{FF2B5EF4-FFF2-40B4-BE49-F238E27FC236}">
                    <a16:creationId xmlns:a16="http://schemas.microsoft.com/office/drawing/2014/main" id="{6C185990-59CD-4827-9740-B5D6BE00EAFD}"/>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0.745</a:t>
                </a:r>
              </a:p>
            </p:txBody>
          </p:sp>
          <p:pic>
            <p:nvPicPr>
              <p:cNvPr id="27" name="Picture 26">
                <a:extLst>
                  <a:ext uri="{FF2B5EF4-FFF2-40B4-BE49-F238E27FC236}">
                    <a16:creationId xmlns:a16="http://schemas.microsoft.com/office/drawing/2014/main" id="{ADF6AA2C-E463-4E57-8AA0-AE1BA4488260}"/>
                  </a:ext>
                </a:extLst>
              </p:cNvPr>
              <p:cNvPicPr>
                <a:picLocks noChangeAspect="1"/>
              </p:cNvPicPr>
              <p:nvPr/>
            </p:nvPicPr>
            <p:blipFill>
              <a:blip r:embed="rId6"/>
              <a:stretch>
                <a:fillRect/>
              </a:stretch>
            </p:blipFill>
            <p:spPr>
              <a:xfrm>
                <a:off x="8405329" y="4296304"/>
                <a:ext cx="2456329" cy="914400"/>
              </a:xfrm>
              <a:prstGeom prst="rect">
                <a:avLst/>
              </a:prstGeom>
            </p:spPr>
          </p:pic>
        </p:grpSp>
        <p:pic>
          <p:nvPicPr>
            <p:cNvPr id="29" name="Picture 28">
              <a:extLst>
                <a:ext uri="{FF2B5EF4-FFF2-40B4-BE49-F238E27FC236}">
                  <a16:creationId xmlns:a16="http://schemas.microsoft.com/office/drawing/2014/main" id="{DBAA57F2-38AC-4BD1-8455-BB6F15F284BD}"/>
                </a:ext>
              </a:extLst>
            </p:cNvPr>
            <p:cNvPicPr>
              <a:picLocks noChangeAspect="1"/>
            </p:cNvPicPr>
            <p:nvPr/>
          </p:nvPicPr>
          <p:blipFill>
            <a:blip r:embed="rId7"/>
            <a:stretch>
              <a:fillRect/>
            </a:stretch>
          </p:blipFill>
          <p:spPr>
            <a:xfrm>
              <a:off x="8405329" y="5228922"/>
              <a:ext cx="3657600" cy="1371600"/>
            </a:xfrm>
            <a:prstGeom prst="rect">
              <a:avLst/>
            </a:prstGeom>
          </p:spPr>
        </p:pic>
      </p:grpSp>
      <p:sp>
        <p:nvSpPr>
          <p:cNvPr id="5" name="Rectangle 4">
            <a:extLst>
              <a:ext uri="{FF2B5EF4-FFF2-40B4-BE49-F238E27FC236}">
                <a16:creationId xmlns:a16="http://schemas.microsoft.com/office/drawing/2014/main" id="{823779DF-1163-490F-9C94-DFAF2FD82573}"/>
              </a:ext>
            </a:extLst>
          </p:cNvPr>
          <p:cNvSpPr/>
          <p:nvPr/>
        </p:nvSpPr>
        <p:spPr>
          <a:xfrm>
            <a:off x="838200" y="1690688"/>
            <a:ext cx="2807179"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10 Features Combination</a:t>
            </a:r>
            <a:endParaRPr lang="en-US" dirty="0"/>
          </a:p>
        </p:txBody>
      </p:sp>
    </p:spTree>
    <p:extLst>
      <p:ext uri="{BB962C8B-B14F-4D97-AF65-F5344CB8AC3E}">
        <p14:creationId xmlns:p14="http://schemas.microsoft.com/office/powerpoint/2010/main" val="389400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BC4B-F4D3-4167-B344-DA38333F0D5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p>
        </p:txBody>
      </p:sp>
      <p:grpSp>
        <p:nvGrpSpPr>
          <p:cNvPr id="21" name="Group 20">
            <a:extLst>
              <a:ext uri="{FF2B5EF4-FFF2-40B4-BE49-F238E27FC236}">
                <a16:creationId xmlns:a16="http://schemas.microsoft.com/office/drawing/2014/main" id="{D465B4F3-1892-4E20-A2EE-B1651B46A856}"/>
              </a:ext>
            </a:extLst>
          </p:cNvPr>
          <p:cNvGrpSpPr/>
          <p:nvPr/>
        </p:nvGrpSpPr>
        <p:grpSpPr>
          <a:xfrm>
            <a:off x="838200" y="2890243"/>
            <a:ext cx="3102634" cy="2905795"/>
            <a:chOff x="695587" y="2033781"/>
            <a:chExt cx="3102634" cy="2905795"/>
          </a:xfrm>
        </p:grpSpPr>
        <p:sp>
          <p:nvSpPr>
            <p:cNvPr id="7" name="Rectangle 6">
              <a:extLst>
                <a:ext uri="{FF2B5EF4-FFF2-40B4-BE49-F238E27FC236}">
                  <a16:creationId xmlns:a16="http://schemas.microsoft.com/office/drawing/2014/main" id="{591DCE4A-3369-4B13-A6D9-F0763253B915}"/>
                </a:ext>
              </a:extLst>
            </p:cNvPr>
            <p:cNvSpPr/>
            <p:nvPr/>
          </p:nvSpPr>
          <p:spPr>
            <a:xfrm>
              <a:off x="695587" y="2033781"/>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0.73</a:t>
              </a:r>
            </a:p>
          </p:txBody>
        </p:sp>
        <p:pic>
          <p:nvPicPr>
            <p:cNvPr id="19" name="Picture 18">
              <a:extLst>
                <a:ext uri="{FF2B5EF4-FFF2-40B4-BE49-F238E27FC236}">
                  <a16:creationId xmlns:a16="http://schemas.microsoft.com/office/drawing/2014/main" id="{55E115D5-236A-4086-B5A0-74CE4C3F649E}"/>
                </a:ext>
              </a:extLst>
            </p:cNvPr>
            <p:cNvPicPr>
              <a:picLocks noChangeAspect="1"/>
            </p:cNvPicPr>
            <p:nvPr/>
          </p:nvPicPr>
          <p:blipFill>
            <a:blip r:embed="rId2"/>
            <a:stretch>
              <a:fillRect/>
            </a:stretch>
          </p:blipFill>
          <p:spPr>
            <a:xfrm>
              <a:off x="695587" y="2557001"/>
              <a:ext cx="2724150" cy="1047750"/>
            </a:xfrm>
            <a:prstGeom prst="rect">
              <a:avLst/>
            </a:prstGeom>
          </p:spPr>
        </p:pic>
        <p:pic>
          <p:nvPicPr>
            <p:cNvPr id="20" name="Picture 19">
              <a:extLst>
                <a:ext uri="{FF2B5EF4-FFF2-40B4-BE49-F238E27FC236}">
                  <a16:creationId xmlns:a16="http://schemas.microsoft.com/office/drawing/2014/main" id="{C5A175B4-9C04-4E3B-A896-0E8F4E400BB9}"/>
                </a:ext>
              </a:extLst>
            </p:cNvPr>
            <p:cNvPicPr>
              <a:picLocks noChangeAspect="1"/>
            </p:cNvPicPr>
            <p:nvPr/>
          </p:nvPicPr>
          <p:blipFill>
            <a:blip r:embed="rId3"/>
            <a:stretch>
              <a:fillRect/>
            </a:stretch>
          </p:blipFill>
          <p:spPr>
            <a:xfrm>
              <a:off x="695587" y="3750856"/>
              <a:ext cx="3102634" cy="1188720"/>
            </a:xfrm>
            <a:prstGeom prst="rect">
              <a:avLst/>
            </a:prstGeom>
          </p:spPr>
        </p:pic>
      </p:grpSp>
      <p:grpSp>
        <p:nvGrpSpPr>
          <p:cNvPr id="24" name="Group 23">
            <a:extLst>
              <a:ext uri="{FF2B5EF4-FFF2-40B4-BE49-F238E27FC236}">
                <a16:creationId xmlns:a16="http://schemas.microsoft.com/office/drawing/2014/main" id="{ABF704FC-B59A-455A-9ACD-771130C64D3C}"/>
              </a:ext>
            </a:extLst>
          </p:cNvPr>
          <p:cNvGrpSpPr/>
          <p:nvPr/>
        </p:nvGrpSpPr>
        <p:grpSpPr>
          <a:xfrm>
            <a:off x="4678892" y="2890243"/>
            <a:ext cx="3078859" cy="2905795"/>
            <a:chOff x="4536279" y="2033781"/>
            <a:chExt cx="3078859" cy="2905795"/>
          </a:xfrm>
        </p:grpSpPr>
        <p:sp>
          <p:nvSpPr>
            <p:cNvPr id="12" name="Rectangle 11">
              <a:extLst>
                <a:ext uri="{FF2B5EF4-FFF2-40B4-BE49-F238E27FC236}">
                  <a16:creationId xmlns:a16="http://schemas.microsoft.com/office/drawing/2014/main" id="{43E1BD9B-ADF5-433D-8A2A-C3621F41A4B9}"/>
                </a:ext>
              </a:extLst>
            </p:cNvPr>
            <p:cNvSpPr/>
            <p:nvPr/>
          </p:nvSpPr>
          <p:spPr>
            <a:xfrm>
              <a:off x="4536279" y="2033781"/>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a:t>
              </a:r>
            </a:p>
          </p:txBody>
        </p:sp>
        <p:pic>
          <p:nvPicPr>
            <p:cNvPr id="22" name="Picture 21">
              <a:extLst>
                <a:ext uri="{FF2B5EF4-FFF2-40B4-BE49-F238E27FC236}">
                  <a16:creationId xmlns:a16="http://schemas.microsoft.com/office/drawing/2014/main" id="{77D24915-D671-4583-8940-94244E665783}"/>
                </a:ext>
              </a:extLst>
            </p:cNvPr>
            <p:cNvPicPr>
              <a:picLocks noChangeAspect="1"/>
            </p:cNvPicPr>
            <p:nvPr/>
          </p:nvPicPr>
          <p:blipFill>
            <a:blip r:embed="rId4"/>
            <a:stretch>
              <a:fillRect/>
            </a:stretch>
          </p:blipFill>
          <p:spPr>
            <a:xfrm>
              <a:off x="4536279" y="2557001"/>
              <a:ext cx="2781229" cy="1051560"/>
            </a:xfrm>
            <a:prstGeom prst="rect">
              <a:avLst/>
            </a:prstGeom>
          </p:spPr>
        </p:pic>
        <p:pic>
          <p:nvPicPr>
            <p:cNvPr id="23" name="Picture 22">
              <a:extLst>
                <a:ext uri="{FF2B5EF4-FFF2-40B4-BE49-F238E27FC236}">
                  <a16:creationId xmlns:a16="http://schemas.microsoft.com/office/drawing/2014/main" id="{FB8A08C2-3DA4-4A11-BB63-C28E6308FDFE}"/>
                </a:ext>
              </a:extLst>
            </p:cNvPr>
            <p:cNvPicPr>
              <a:picLocks noChangeAspect="1"/>
            </p:cNvPicPr>
            <p:nvPr/>
          </p:nvPicPr>
          <p:blipFill>
            <a:blip r:embed="rId5"/>
            <a:stretch>
              <a:fillRect/>
            </a:stretch>
          </p:blipFill>
          <p:spPr>
            <a:xfrm>
              <a:off x="4536279" y="3750856"/>
              <a:ext cx="3078859" cy="1188720"/>
            </a:xfrm>
            <a:prstGeom prst="rect">
              <a:avLst/>
            </a:prstGeom>
          </p:spPr>
        </p:pic>
      </p:grpSp>
      <p:grpSp>
        <p:nvGrpSpPr>
          <p:cNvPr id="27" name="Group 26">
            <a:extLst>
              <a:ext uri="{FF2B5EF4-FFF2-40B4-BE49-F238E27FC236}">
                <a16:creationId xmlns:a16="http://schemas.microsoft.com/office/drawing/2014/main" id="{3CF41B79-D04F-4403-A85A-7525181A6EB3}"/>
              </a:ext>
            </a:extLst>
          </p:cNvPr>
          <p:cNvGrpSpPr/>
          <p:nvPr/>
        </p:nvGrpSpPr>
        <p:grpSpPr>
          <a:xfrm>
            <a:off x="8405329" y="2890243"/>
            <a:ext cx="3164872" cy="2905514"/>
            <a:chOff x="8262716" y="2033781"/>
            <a:chExt cx="3164872" cy="2905514"/>
          </a:xfrm>
        </p:grpSpPr>
        <p:sp>
          <p:nvSpPr>
            <p:cNvPr id="17" name="Rectangle 16">
              <a:extLst>
                <a:ext uri="{FF2B5EF4-FFF2-40B4-BE49-F238E27FC236}">
                  <a16:creationId xmlns:a16="http://schemas.microsoft.com/office/drawing/2014/main" id="{61D49F60-93D2-4423-BE44-FF29067D39AE}"/>
                </a:ext>
              </a:extLst>
            </p:cNvPr>
            <p:cNvSpPr/>
            <p:nvPr/>
          </p:nvSpPr>
          <p:spPr>
            <a:xfrm>
              <a:off x="8262716" y="2033781"/>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a:t>
              </a:r>
            </a:p>
          </p:txBody>
        </p:sp>
        <p:pic>
          <p:nvPicPr>
            <p:cNvPr id="25" name="Picture 24">
              <a:extLst>
                <a:ext uri="{FF2B5EF4-FFF2-40B4-BE49-F238E27FC236}">
                  <a16:creationId xmlns:a16="http://schemas.microsoft.com/office/drawing/2014/main" id="{58128927-5AE1-4A90-97BB-5AA2E19CB088}"/>
                </a:ext>
              </a:extLst>
            </p:cNvPr>
            <p:cNvPicPr>
              <a:picLocks noChangeAspect="1"/>
            </p:cNvPicPr>
            <p:nvPr/>
          </p:nvPicPr>
          <p:blipFill>
            <a:blip r:embed="rId6"/>
            <a:stretch>
              <a:fillRect/>
            </a:stretch>
          </p:blipFill>
          <p:spPr>
            <a:xfrm>
              <a:off x="8262716" y="2553191"/>
              <a:ext cx="2807563" cy="1051560"/>
            </a:xfrm>
            <a:prstGeom prst="rect">
              <a:avLst/>
            </a:prstGeom>
          </p:spPr>
        </p:pic>
        <p:pic>
          <p:nvPicPr>
            <p:cNvPr id="26" name="Picture 25">
              <a:extLst>
                <a:ext uri="{FF2B5EF4-FFF2-40B4-BE49-F238E27FC236}">
                  <a16:creationId xmlns:a16="http://schemas.microsoft.com/office/drawing/2014/main" id="{B3823157-4FDF-41B7-B49F-598B7B9C694E}"/>
                </a:ext>
              </a:extLst>
            </p:cNvPr>
            <p:cNvPicPr>
              <a:picLocks noChangeAspect="1"/>
            </p:cNvPicPr>
            <p:nvPr/>
          </p:nvPicPr>
          <p:blipFill>
            <a:blip r:embed="rId7"/>
            <a:stretch>
              <a:fillRect/>
            </a:stretch>
          </p:blipFill>
          <p:spPr>
            <a:xfrm>
              <a:off x="8262716" y="3750575"/>
              <a:ext cx="3164872" cy="1188720"/>
            </a:xfrm>
            <a:prstGeom prst="rect">
              <a:avLst/>
            </a:prstGeom>
          </p:spPr>
        </p:pic>
      </p:grpSp>
      <p:sp>
        <p:nvSpPr>
          <p:cNvPr id="3" name="Rectangle 2">
            <a:extLst>
              <a:ext uri="{FF2B5EF4-FFF2-40B4-BE49-F238E27FC236}">
                <a16:creationId xmlns:a16="http://schemas.microsoft.com/office/drawing/2014/main" id="{32D94043-632A-413B-9582-742D696F2AC1}"/>
              </a:ext>
            </a:extLst>
          </p:cNvPr>
          <p:cNvSpPr/>
          <p:nvPr/>
        </p:nvSpPr>
        <p:spPr>
          <a:xfrm>
            <a:off x="838201" y="1690688"/>
            <a:ext cx="10515600"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 Features</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Three algorithms (SVM,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are used to generate the constituent models of the final ensemble classifier</a:t>
            </a:r>
          </a:p>
        </p:txBody>
      </p:sp>
    </p:spTree>
    <p:extLst>
      <p:ext uri="{BB962C8B-B14F-4D97-AF65-F5344CB8AC3E}">
        <p14:creationId xmlns:p14="http://schemas.microsoft.com/office/powerpoint/2010/main" val="3688110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A892-0C46-4754-9749-141C2DD3465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Ensemble Approach</a:t>
            </a:r>
          </a:p>
        </p:txBody>
      </p:sp>
      <p:grpSp>
        <p:nvGrpSpPr>
          <p:cNvPr id="18" name="Group 17">
            <a:extLst>
              <a:ext uri="{FF2B5EF4-FFF2-40B4-BE49-F238E27FC236}">
                <a16:creationId xmlns:a16="http://schemas.microsoft.com/office/drawing/2014/main" id="{2A70B457-F0B0-4E23-A2BF-42F7BE0F87BF}"/>
              </a:ext>
            </a:extLst>
          </p:cNvPr>
          <p:cNvGrpSpPr/>
          <p:nvPr/>
        </p:nvGrpSpPr>
        <p:grpSpPr>
          <a:xfrm>
            <a:off x="838199" y="2932463"/>
            <a:ext cx="3157301" cy="2905514"/>
            <a:chOff x="695587" y="2033781"/>
            <a:chExt cx="3157301" cy="2905514"/>
          </a:xfrm>
        </p:grpSpPr>
        <p:sp>
          <p:nvSpPr>
            <p:cNvPr id="5" name="Rectangle 4">
              <a:extLst>
                <a:ext uri="{FF2B5EF4-FFF2-40B4-BE49-F238E27FC236}">
                  <a16:creationId xmlns:a16="http://schemas.microsoft.com/office/drawing/2014/main" id="{02B75798-DBAC-4B86-A3EB-8C6DD38B6E2F}"/>
                </a:ext>
              </a:extLst>
            </p:cNvPr>
            <p:cNvSpPr/>
            <p:nvPr/>
          </p:nvSpPr>
          <p:spPr>
            <a:xfrm>
              <a:off x="695587" y="2033781"/>
              <a:ext cx="1558440" cy="523220"/>
            </a:xfrm>
            <a:prstGeom prst="rect">
              <a:avLst/>
            </a:prstGeom>
          </p:spPr>
          <p:txBody>
            <a:bodyPr wrap="none">
              <a:spAutoFit/>
            </a:bodyPr>
            <a:lstStyle/>
            <a:p>
              <a:r>
                <a:rPr lang="en-US" sz="1400" dirty="0"/>
                <a:t>Stacking Classifier</a:t>
              </a:r>
            </a:p>
            <a:p>
              <a:r>
                <a:rPr lang="en-US" sz="1400" dirty="0"/>
                <a:t>accuracy 	 0.735</a:t>
              </a:r>
            </a:p>
          </p:txBody>
        </p:sp>
        <p:pic>
          <p:nvPicPr>
            <p:cNvPr id="16" name="Picture 15">
              <a:extLst>
                <a:ext uri="{FF2B5EF4-FFF2-40B4-BE49-F238E27FC236}">
                  <a16:creationId xmlns:a16="http://schemas.microsoft.com/office/drawing/2014/main" id="{2CF25762-471D-4834-B0A3-6DB1F889643E}"/>
                </a:ext>
              </a:extLst>
            </p:cNvPr>
            <p:cNvPicPr>
              <a:picLocks noChangeAspect="1"/>
            </p:cNvPicPr>
            <p:nvPr/>
          </p:nvPicPr>
          <p:blipFill>
            <a:blip r:embed="rId2"/>
            <a:stretch>
              <a:fillRect/>
            </a:stretch>
          </p:blipFill>
          <p:spPr>
            <a:xfrm>
              <a:off x="695587" y="2553191"/>
              <a:ext cx="2866016" cy="1051560"/>
            </a:xfrm>
            <a:prstGeom prst="rect">
              <a:avLst/>
            </a:prstGeom>
          </p:spPr>
        </p:pic>
        <p:pic>
          <p:nvPicPr>
            <p:cNvPr id="17" name="Picture 16">
              <a:extLst>
                <a:ext uri="{FF2B5EF4-FFF2-40B4-BE49-F238E27FC236}">
                  <a16:creationId xmlns:a16="http://schemas.microsoft.com/office/drawing/2014/main" id="{FFC7CEB8-15E8-4904-8BCD-64BCFB29F16F}"/>
                </a:ext>
              </a:extLst>
            </p:cNvPr>
            <p:cNvPicPr>
              <a:picLocks noChangeAspect="1"/>
            </p:cNvPicPr>
            <p:nvPr/>
          </p:nvPicPr>
          <p:blipFill>
            <a:blip r:embed="rId3"/>
            <a:stretch>
              <a:fillRect/>
            </a:stretch>
          </p:blipFill>
          <p:spPr>
            <a:xfrm>
              <a:off x="695587" y="3750575"/>
              <a:ext cx="3157301" cy="1188720"/>
            </a:xfrm>
            <a:prstGeom prst="rect">
              <a:avLst/>
            </a:prstGeom>
          </p:spPr>
        </p:pic>
      </p:grpSp>
      <p:grpSp>
        <p:nvGrpSpPr>
          <p:cNvPr id="21" name="Group 20">
            <a:extLst>
              <a:ext uri="{FF2B5EF4-FFF2-40B4-BE49-F238E27FC236}">
                <a16:creationId xmlns:a16="http://schemas.microsoft.com/office/drawing/2014/main" id="{43DF90B1-2A05-4E0F-B5F6-76C9DD7A6307}"/>
              </a:ext>
            </a:extLst>
          </p:cNvPr>
          <p:cNvGrpSpPr/>
          <p:nvPr/>
        </p:nvGrpSpPr>
        <p:grpSpPr>
          <a:xfrm>
            <a:off x="4678891" y="2932463"/>
            <a:ext cx="3064092" cy="2905514"/>
            <a:chOff x="4536279" y="2033781"/>
            <a:chExt cx="3064092" cy="2905514"/>
          </a:xfrm>
        </p:grpSpPr>
        <p:sp>
          <p:nvSpPr>
            <p:cNvPr id="9" name="Rectangle 8">
              <a:extLst>
                <a:ext uri="{FF2B5EF4-FFF2-40B4-BE49-F238E27FC236}">
                  <a16:creationId xmlns:a16="http://schemas.microsoft.com/office/drawing/2014/main" id="{34AC3447-CAA5-48E2-BC2F-ABC404B88574}"/>
                </a:ext>
              </a:extLst>
            </p:cNvPr>
            <p:cNvSpPr/>
            <p:nvPr/>
          </p:nvSpPr>
          <p:spPr>
            <a:xfrm>
              <a:off x="4536279" y="2033781"/>
              <a:ext cx="1745606" cy="523220"/>
            </a:xfrm>
            <a:prstGeom prst="rect">
              <a:avLst/>
            </a:prstGeom>
          </p:spPr>
          <p:txBody>
            <a:bodyPr wrap="none">
              <a:spAutoFit/>
            </a:bodyPr>
            <a:lstStyle/>
            <a:p>
              <a:r>
                <a:rPr lang="en-US" sz="1400" dirty="0"/>
                <a:t>Hard Voting Classifier</a:t>
              </a:r>
            </a:p>
            <a:p>
              <a:r>
                <a:rPr lang="en-US" sz="1400" dirty="0"/>
                <a:t>accuracy 	 0.723</a:t>
              </a:r>
            </a:p>
          </p:txBody>
        </p:sp>
        <p:pic>
          <p:nvPicPr>
            <p:cNvPr id="19" name="Picture 18">
              <a:extLst>
                <a:ext uri="{FF2B5EF4-FFF2-40B4-BE49-F238E27FC236}">
                  <a16:creationId xmlns:a16="http://schemas.microsoft.com/office/drawing/2014/main" id="{871A0971-1850-483E-B5B4-148586033621}"/>
                </a:ext>
              </a:extLst>
            </p:cNvPr>
            <p:cNvPicPr>
              <a:picLocks noChangeAspect="1"/>
            </p:cNvPicPr>
            <p:nvPr/>
          </p:nvPicPr>
          <p:blipFill>
            <a:blip r:embed="rId4"/>
            <a:stretch>
              <a:fillRect/>
            </a:stretch>
          </p:blipFill>
          <p:spPr>
            <a:xfrm>
              <a:off x="4536279" y="2553191"/>
              <a:ext cx="2780567" cy="1051560"/>
            </a:xfrm>
            <a:prstGeom prst="rect">
              <a:avLst/>
            </a:prstGeom>
          </p:spPr>
        </p:pic>
        <p:pic>
          <p:nvPicPr>
            <p:cNvPr id="20" name="Picture 19">
              <a:extLst>
                <a:ext uri="{FF2B5EF4-FFF2-40B4-BE49-F238E27FC236}">
                  <a16:creationId xmlns:a16="http://schemas.microsoft.com/office/drawing/2014/main" id="{C7B4375A-3E28-4FBD-9F36-1D2700133D4A}"/>
                </a:ext>
              </a:extLst>
            </p:cNvPr>
            <p:cNvPicPr>
              <a:picLocks noChangeAspect="1"/>
            </p:cNvPicPr>
            <p:nvPr/>
          </p:nvPicPr>
          <p:blipFill>
            <a:blip r:embed="rId5"/>
            <a:stretch>
              <a:fillRect/>
            </a:stretch>
          </p:blipFill>
          <p:spPr>
            <a:xfrm>
              <a:off x="4536279" y="3750575"/>
              <a:ext cx="3064092" cy="1188720"/>
            </a:xfrm>
            <a:prstGeom prst="rect">
              <a:avLst/>
            </a:prstGeom>
          </p:spPr>
        </p:pic>
      </p:grpSp>
      <p:grpSp>
        <p:nvGrpSpPr>
          <p:cNvPr id="24" name="Group 23">
            <a:extLst>
              <a:ext uri="{FF2B5EF4-FFF2-40B4-BE49-F238E27FC236}">
                <a16:creationId xmlns:a16="http://schemas.microsoft.com/office/drawing/2014/main" id="{5EB80198-0E27-4E2B-BDB9-2F14EC553624}"/>
              </a:ext>
            </a:extLst>
          </p:cNvPr>
          <p:cNvGrpSpPr/>
          <p:nvPr/>
        </p:nvGrpSpPr>
        <p:grpSpPr>
          <a:xfrm>
            <a:off x="8405328" y="2932463"/>
            <a:ext cx="3067191" cy="2905514"/>
            <a:chOff x="8262716" y="2033781"/>
            <a:chExt cx="3067191" cy="2905514"/>
          </a:xfrm>
        </p:grpSpPr>
        <p:sp>
          <p:nvSpPr>
            <p:cNvPr id="13" name="Rectangle 12">
              <a:extLst>
                <a:ext uri="{FF2B5EF4-FFF2-40B4-BE49-F238E27FC236}">
                  <a16:creationId xmlns:a16="http://schemas.microsoft.com/office/drawing/2014/main" id="{8C3821E6-151B-4E9B-8E9E-CF1771FD0919}"/>
                </a:ext>
              </a:extLst>
            </p:cNvPr>
            <p:cNvSpPr/>
            <p:nvPr/>
          </p:nvSpPr>
          <p:spPr>
            <a:xfrm>
              <a:off x="8262716" y="2033781"/>
              <a:ext cx="1683923" cy="523220"/>
            </a:xfrm>
            <a:prstGeom prst="rect">
              <a:avLst/>
            </a:prstGeom>
          </p:spPr>
          <p:txBody>
            <a:bodyPr wrap="none">
              <a:spAutoFit/>
            </a:bodyPr>
            <a:lstStyle/>
            <a:p>
              <a:r>
                <a:rPr lang="en-US" sz="1400" dirty="0"/>
                <a:t>Soft Voting Classifier</a:t>
              </a:r>
            </a:p>
            <a:p>
              <a:r>
                <a:rPr lang="en-US" sz="1400" dirty="0"/>
                <a:t>accuracy 	0.723</a:t>
              </a:r>
            </a:p>
          </p:txBody>
        </p:sp>
        <p:pic>
          <p:nvPicPr>
            <p:cNvPr id="22" name="Picture 21">
              <a:extLst>
                <a:ext uri="{FF2B5EF4-FFF2-40B4-BE49-F238E27FC236}">
                  <a16:creationId xmlns:a16="http://schemas.microsoft.com/office/drawing/2014/main" id="{02B9BF3B-0D17-47D7-A3EF-F99F9A4FD84D}"/>
                </a:ext>
              </a:extLst>
            </p:cNvPr>
            <p:cNvPicPr>
              <a:picLocks noChangeAspect="1"/>
            </p:cNvPicPr>
            <p:nvPr/>
          </p:nvPicPr>
          <p:blipFill>
            <a:blip r:embed="rId6"/>
            <a:stretch>
              <a:fillRect/>
            </a:stretch>
          </p:blipFill>
          <p:spPr>
            <a:xfrm>
              <a:off x="8262716" y="2553191"/>
              <a:ext cx="2692780" cy="1051560"/>
            </a:xfrm>
            <a:prstGeom prst="rect">
              <a:avLst/>
            </a:prstGeom>
          </p:spPr>
        </p:pic>
        <p:pic>
          <p:nvPicPr>
            <p:cNvPr id="23" name="Picture 22">
              <a:extLst>
                <a:ext uri="{FF2B5EF4-FFF2-40B4-BE49-F238E27FC236}">
                  <a16:creationId xmlns:a16="http://schemas.microsoft.com/office/drawing/2014/main" id="{E8377265-BF84-43FA-AADE-B0E2BEC2FF80}"/>
                </a:ext>
              </a:extLst>
            </p:cNvPr>
            <p:cNvPicPr>
              <a:picLocks noChangeAspect="1"/>
            </p:cNvPicPr>
            <p:nvPr/>
          </p:nvPicPr>
          <p:blipFill>
            <a:blip r:embed="rId7"/>
            <a:stretch>
              <a:fillRect/>
            </a:stretch>
          </p:blipFill>
          <p:spPr>
            <a:xfrm>
              <a:off x="8262716" y="3750575"/>
              <a:ext cx="3067191" cy="1188720"/>
            </a:xfrm>
            <a:prstGeom prst="rect">
              <a:avLst/>
            </a:prstGeom>
          </p:spPr>
        </p:pic>
      </p:grpSp>
      <p:sp>
        <p:nvSpPr>
          <p:cNvPr id="3" name="Rectangle 2">
            <a:extLst>
              <a:ext uri="{FF2B5EF4-FFF2-40B4-BE49-F238E27FC236}">
                <a16:creationId xmlns:a16="http://schemas.microsoft.com/office/drawing/2014/main" id="{033486F6-DA2F-4360-B081-9A6F833A52E6}"/>
              </a:ext>
            </a:extLst>
          </p:cNvPr>
          <p:cNvSpPr/>
          <p:nvPr/>
        </p:nvSpPr>
        <p:spPr>
          <a:xfrm>
            <a:off x="838201" y="1732134"/>
            <a:ext cx="10515600" cy="120032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 Features (Traditional features)</a:t>
            </a:r>
          </a:p>
          <a:p>
            <a:pPr marL="742950" lvl="1"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Three algorithms (SVM,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are used to generate the constituent models of the final ensemble classifier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4244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76D6-4602-49DC-9D3C-F3514E95F8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Ensemble of all the models </a:t>
            </a:r>
          </a:p>
        </p:txBody>
      </p:sp>
      <p:sp>
        <p:nvSpPr>
          <p:cNvPr id="3" name="Content Placeholder 2">
            <a:extLst>
              <a:ext uri="{FF2B5EF4-FFF2-40B4-BE49-F238E27FC236}">
                <a16:creationId xmlns:a16="http://schemas.microsoft.com/office/drawing/2014/main" id="{1A666AAE-D886-4B15-A2E0-6E8CF577995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this section, all the models used in the previous sections are ensembled to generate final classifier</a:t>
            </a:r>
          </a:p>
          <a:p>
            <a:r>
              <a:rPr lang="en-US" sz="1800" dirty="0">
                <a:latin typeface="Times New Roman" panose="02020603050405020304" pitchFamily="18" charset="0"/>
                <a:cs typeface="Times New Roman" panose="02020603050405020304" pitchFamily="18" charset="0"/>
              </a:rPr>
              <a:t>Total number of Models is </a:t>
            </a:r>
            <a:r>
              <a:rPr lang="en-US" sz="1800" b="1" dirty="0">
                <a:latin typeface="Times New Roman" panose="02020603050405020304" pitchFamily="18" charset="0"/>
                <a:cs typeface="Times New Roman" panose="02020603050405020304" pitchFamily="18" charset="0"/>
              </a:rPr>
              <a:t>96</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15 Models for each of the feature set group (5,6,7,8,9,10 features)</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3 for the traditional features and  </a:t>
            </a:r>
          </a:p>
          <a:p>
            <a:pPr lvl="1">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3 for the 12 feature set </a:t>
            </a:r>
          </a:p>
          <a:p>
            <a:endParaRPr lang="en-US" sz="1800" dirty="0">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id="{50469D03-CE2C-4DE5-B1D8-27D7A94660B2}"/>
              </a:ext>
            </a:extLst>
          </p:cNvPr>
          <p:cNvGrpSpPr/>
          <p:nvPr/>
        </p:nvGrpSpPr>
        <p:grpSpPr>
          <a:xfrm>
            <a:off x="838200" y="3787080"/>
            <a:ext cx="3660512" cy="2809220"/>
            <a:chOff x="838200" y="3787080"/>
            <a:chExt cx="3660512" cy="2809220"/>
          </a:xfrm>
        </p:grpSpPr>
        <p:sp>
          <p:nvSpPr>
            <p:cNvPr id="7" name="Rectangle 6">
              <a:extLst>
                <a:ext uri="{FF2B5EF4-FFF2-40B4-BE49-F238E27FC236}">
                  <a16:creationId xmlns:a16="http://schemas.microsoft.com/office/drawing/2014/main" id="{FBDC84F3-4461-4BB6-AFDE-D8AAE5740665}"/>
                </a:ext>
              </a:extLst>
            </p:cNvPr>
            <p:cNvSpPr/>
            <p:nvPr/>
          </p:nvSpPr>
          <p:spPr>
            <a:xfrm>
              <a:off x="838200" y="3787080"/>
              <a:ext cx="1547218"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Stacking Classifier</a:t>
              </a:r>
            </a:p>
            <a:p>
              <a:r>
                <a:rPr lang="en-US" sz="1400" dirty="0">
                  <a:latin typeface="Times New Roman" panose="02020603050405020304" pitchFamily="18" charset="0"/>
                  <a:cs typeface="Times New Roman" panose="02020603050405020304" pitchFamily="18" charset="0"/>
                </a:rPr>
                <a:t>accuracy 	0.725</a:t>
              </a:r>
            </a:p>
          </p:txBody>
        </p:sp>
        <p:pic>
          <p:nvPicPr>
            <p:cNvPr id="19" name="Picture 18">
              <a:extLst>
                <a:ext uri="{FF2B5EF4-FFF2-40B4-BE49-F238E27FC236}">
                  <a16:creationId xmlns:a16="http://schemas.microsoft.com/office/drawing/2014/main" id="{30E87FDF-512A-4DD1-A3A8-F89A419D5AD8}"/>
                </a:ext>
              </a:extLst>
            </p:cNvPr>
            <p:cNvPicPr>
              <a:picLocks noChangeAspect="1"/>
            </p:cNvPicPr>
            <p:nvPr/>
          </p:nvPicPr>
          <p:blipFill>
            <a:blip r:embed="rId2"/>
            <a:stretch>
              <a:fillRect/>
            </a:stretch>
          </p:blipFill>
          <p:spPr>
            <a:xfrm>
              <a:off x="864034" y="4296304"/>
              <a:ext cx="2380891" cy="914400"/>
            </a:xfrm>
            <a:prstGeom prst="rect">
              <a:avLst/>
            </a:prstGeom>
          </p:spPr>
        </p:pic>
        <p:pic>
          <p:nvPicPr>
            <p:cNvPr id="20" name="Picture 19">
              <a:extLst>
                <a:ext uri="{FF2B5EF4-FFF2-40B4-BE49-F238E27FC236}">
                  <a16:creationId xmlns:a16="http://schemas.microsoft.com/office/drawing/2014/main" id="{F63C38D8-7FB5-43D9-9BC2-CD37DF1DADAD}"/>
                </a:ext>
              </a:extLst>
            </p:cNvPr>
            <p:cNvPicPr>
              <a:picLocks noChangeAspect="1"/>
            </p:cNvPicPr>
            <p:nvPr/>
          </p:nvPicPr>
          <p:blipFill>
            <a:blip r:embed="rId3"/>
            <a:stretch>
              <a:fillRect/>
            </a:stretch>
          </p:blipFill>
          <p:spPr>
            <a:xfrm>
              <a:off x="838200" y="5224700"/>
              <a:ext cx="3660512" cy="1371600"/>
            </a:xfrm>
            <a:prstGeom prst="rect">
              <a:avLst/>
            </a:prstGeom>
          </p:spPr>
        </p:pic>
      </p:grpSp>
      <p:grpSp>
        <p:nvGrpSpPr>
          <p:cNvPr id="25" name="Group 24">
            <a:extLst>
              <a:ext uri="{FF2B5EF4-FFF2-40B4-BE49-F238E27FC236}">
                <a16:creationId xmlns:a16="http://schemas.microsoft.com/office/drawing/2014/main" id="{8684C354-1A31-4112-AD38-A44DC5359C34}"/>
              </a:ext>
            </a:extLst>
          </p:cNvPr>
          <p:cNvGrpSpPr/>
          <p:nvPr/>
        </p:nvGrpSpPr>
        <p:grpSpPr>
          <a:xfrm>
            <a:off x="4678892" y="3787080"/>
            <a:ext cx="3672710" cy="2809220"/>
            <a:chOff x="4678892" y="3787080"/>
            <a:chExt cx="3672710" cy="2809220"/>
          </a:xfrm>
        </p:grpSpPr>
        <p:sp>
          <p:nvSpPr>
            <p:cNvPr id="12" name="Rectangle 11">
              <a:extLst>
                <a:ext uri="{FF2B5EF4-FFF2-40B4-BE49-F238E27FC236}">
                  <a16:creationId xmlns:a16="http://schemas.microsoft.com/office/drawing/2014/main" id="{DFBBA12B-9E30-4A98-811E-07F02608D056}"/>
                </a:ext>
              </a:extLst>
            </p:cNvPr>
            <p:cNvSpPr/>
            <p:nvPr/>
          </p:nvSpPr>
          <p:spPr>
            <a:xfrm>
              <a:off x="4678892" y="3787080"/>
              <a:ext cx="1794915"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Hard Voting Classifier</a:t>
              </a:r>
            </a:p>
            <a:p>
              <a:r>
                <a:rPr lang="en-US" sz="1400" dirty="0">
                  <a:latin typeface="Times New Roman" panose="02020603050405020304" pitchFamily="18" charset="0"/>
                  <a:cs typeface="Times New Roman" panose="02020603050405020304" pitchFamily="18" charset="0"/>
                </a:rPr>
                <a:t>accuracy 	 0.748</a:t>
              </a:r>
            </a:p>
          </p:txBody>
        </p:sp>
        <p:pic>
          <p:nvPicPr>
            <p:cNvPr id="23" name="Picture 22">
              <a:extLst>
                <a:ext uri="{FF2B5EF4-FFF2-40B4-BE49-F238E27FC236}">
                  <a16:creationId xmlns:a16="http://schemas.microsoft.com/office/drawing/2014/main" id="{1AA5979C-4E98-404F-B085-F24840E86BA2}"/>
                </a:ext>
              </a:extLst>
            </p:cNvPr>
            <p:cNvPicPr>
              <a:picLocks noChangeAspect="1"/>
            </p:cNvPicPr>
            <p:nvPr/>
          </p:nvPicPr>
          <p:blipFill>
            <a:blip r:embed="rId4"/>
            <a:stretch>
              <a:fillRect/>
            </a:stretch>
          </p:blipFill>
          <p:spPr>
            <a:xfrm>
              <a:off x="4708562" y="4296304"/>
              <a:ext cx="2590800" cy="914400"/>
            </a:xfrm>
            <a:prstGeom prst="rect">
              <a:avLst/>
            </a:prstGeom>
          </p:spPr>
        </p:pic>
        <p:pic>
          <p:nvPicPr>
            <p:cNvPr id="24" name="Picture 23">
              <a:extLst>
                <a:ext uri="{FF2B5EF4-FFF2-40B4-BE49-F238E27FC236}">
                  <a16:creationId xmlns:a16="http://schemas.microsoft.com/office/drawing/2014/main" id="{1D12496D-F647-4DB8-BFF9-D0FE27468C06}"/>
                </a:ext>
              </a:extLst>
            </p:cNvPr>
            <p:cNvPicPr>
              <a:picLocks noChangeAspect="1"/>
            </p:cNvPicPr>
            <p:nvPr/>
          </p:nvPicPr>
          <p:blipFill>
            <a:blip r:embed="rId5"/>
            <a:stretch>
              <a:fillRect/>
            </a:stretch>
          </p:blipFill>
          <p:spPr>
            <a:xfrm>
              <a:off x="4708562" y="5224700"/>
              <a:ext cx="3643040" cy="1371600"/>
            </a:xfrm>
            <a:prstGeom prst="rect">
              <a:avLst/>
            </a:prstGeom>
          </p:spPr>
        </p:pic>
      </p:grpSp>
      <p:grpSp>
        <p:nvGrpSpPr>
          <p:cNvPr id="28" name="Group 27">
            <a:extLst>
              <a:ext uri="{FF2B5EF4-FFF2-40B4-BE49-F238E27FC236}">
                <a16:creationId xmlns:a16="http://schemas.microsoft.com/office/drawing/2014/main" id="{F8E28282-C23A-45B3-97DB-63FB6C9866BB}"/>
              </a:ext>
            </a:extLst>
          </p:cNvPr>
          <p:cNvGrpSpPr/>
          <p:nvPr/>
        </p:nvGrpSpPr>
        <p:grpSpPr>
          <a:xfrm>
            <a:off x="8405329" y="3787080"/>
            <a:ext cx="3611301" cy="2809220"/>
            <a:chOff x="8405329" y="3787080"/>
            <a:chExt cx="3611301" cy="2809220"/>
          </a:xfrm>
        </p:grpSpPr>
        <p:sp>
          <p:nvSpPr>
            <p:cNvPr id="17" name="Rectangle 16">
              <a:extLst>
                <a:ext uri="{FF2B5EF4-FFF2-40B4-BE49-F238E27FC236}">
                  <a16:creationId xmlns:a16="http://schemas.microsoft.com/office/drawing/2014/main" id="{A5A0557C-E5A2-43BB-B01B-C4B437E266CA}"/>
                </a:ext>
              </a:extLst>
            </p:cNvPr>
            <p:cNvSpPr/>
            <p:nvPr/>
          </p:nvSpPr>
          <p:spPr>
            <a:xfrm>
              <a:off x="8405329" y="3787080"/>
              <a:ext cx="1734001" cy="523220"/>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Soft Voting Classifier</a:t>
              </a:r>
            </a:p>
            <a:p>
              <a:r>
                <a:rPr lang="en-US" sz="1400" dirty="0">
                  <a:latin typeface="Times New Roman" panose="02020603050405020304" pitchFamily="18" charset="0"/>
                  <a:cs typeface="Times New Roman" panose="02020603050405020304" pitchFamily="18" charset="0"/>
                </a:rPr>
                <a:t>accuracy 	0.741</a:t>
              </a:r>
            </a:p>
          </p:txBody>
        </p:sp>
        <p:pic>
          <p:nvPicPr>
            <p:cNvPr id="26" name="Picture 25">
              <a:extLst>
                <a:ext uri="{FF2B5EF4-FFF2-40B4-BE49-F238E27FC236}">
                  <a16:creationId xmlns:a16="http://schemas.microsoft.com/office/drawing/2014/main" id="{57179905-7548-4685-A0AB-40646FD015E1}"/>
                </a:ext>
              </a:extLst>
            </p:cNvPr>
            <p:cNvPicPr>
              <a:picLocks noChangeAspect="1"/>
            </p:cNvPicPr>
            <p:nvPr/>
          </p:nvPicPr>
          <p:blipFill>
            <a:blip r:embed="rId6"/>
            <a:stretch>
              <a:fillRect/>
            </a:stretch>
          </p:blipFill>
          <p:spPr>
            <a:xfrm>
              <a:off x="8405329" y="4296304"/>
              <a:ext cx="2565918" cy="914400"/>
            </a:xfrm>
            <a:prstGeom prst="rect">
              <a:avLst/>
            </a:prstGeom>
          </p:spPr>
        </p:pic>
        <p:pic>
          <p:nvPicPr>
            <p:cNvPr id="27" name="Picture 26">
              <a:extLst>
                <a:ext uri="{FF2B5EF4-FFF2-40B4-BE49-F238E27FC236}">
                  <a16:creationId xmlns:a16="http://schemas.microsoft.com/office/drawing/2014/main" id="{E3019333-BBC1-4943-91FC-BDC712035BF6}"/>
                </a:ext>
              </a:extLst>
            </p:cNvPr>
            <p:cNvPicPr>
              <a:picLocks noChangeAspect="1"/>
            </p:cNvPicPr>
            <p:nvPr/>
          </p:nvPicPr>
          <p:blipFill>
            <a:blip r:embed="rId7"/>
            <a:stretch>
              <a:fillRect/>
            </a:stretch>
          </p:blipFill>
          <p:spPr>
            <a:xfrm>
              <a:off x="8405329" y="5224700"/>
              <a:ext cx="3611301" cy="1371600"/>
            </a:xfrm>
            <a:prstGeom prst="rect">
              <a:avLst/>
            </a:prstGeom>
          </p:spPr>
        </p:pic>
      </p:grpSp>
    </p:spTree>
    <p:extLst>
      <p:ext uri="{BB962C8B-B14F-4D97-AF65-F5344CB8AC3E}">
        <p14:creationId xmlns:p14="http://schemas.microsoft.com/office/powerpoint/2010/main" val="2860932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51FD-C2A9-4B2E-BEF8-59EBCDBCF19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Two years data for predicting the third year status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AEC27-D845-4FA2-BD50-82B01197B35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this experiment the features at </a:t>
                </a:r>
                <a14:m>
                  <m:oMath xmlns:m="http://schemas.openxmlformats.org/officeDocument/2006/math">
                    <m:r>
                      <a:rPr lang="en-US" sz="1800" i="1">
                        <a:latin typeface="Cambria Math" panose="02040503050406030204" pitchFamily="18" charset="0"/>
                        <a:ea typeface="Cambria Math" panose="02040503050406030204" pitchFamily="18" charset="0"/>
                      </a:rPr>
                      <m:t>𝐹</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−2</m:t>
                        </m:r>
                      </m:e>
                    </m:d>
                  </m:oMath>
                </a14:m>
                <a:r>
                  <a:rPr lang="en-US" sz="1800" dirty="0">
                    <a:latin typeface="Times New Roman" panose="020206030504050203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𝐹</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r>
                          <a:rPr lang="en-US" sz="1800" i="1">
                            <a:latin typeface="Cambria Math" panose="02040503050406030204" pitchFamily="18" charset="0"/>
                            <a:ea typeface="Cambria Math" panose="02040503050406030204" pitchFamily="18" charset="0"/>
                          </a:rPr>
                          <m:t>−1</m:t>
                        </m:r>
                      </m:e>
                    </m:d>
                    <m:r>
                      <a:rPr lang="en-US" sz="1800" i="1">
                        <a:latin typeface="Cambria Math" panose="02040503050406030204" pitchFamily="18" charset="0"/>
                        <a:ea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and the difference </a:t>
                </a:r>
                <a14:m>
                  <m:oMath xmlns:m="http://schemas.openxmlformats.org/officeDocument/2006/math">
                    <m:r>
                      <a:rPr lang="en-US" sz="1800" b="0" i="1" smtClean="0">
                        <a:latin typeface="Cambria Math" panose="02040503050406030204" pitchFamily="18" charset="0"/>
                        <a:ea typeface="Cambria Math" panose="02040503050406030204" pitchFamily="18" charset="0"/>
                      </a:rPr>
                      <m:t>𝐹</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−2</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𝐹</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−1)</m:t>
                    </m:r>
                  </m:oMath>
                </a14:m>
                <a:r>
                  <a:rPr lang="en-US" sz="1800" dirty="0">
                    <a:latin typeface="Times New Roman" panose="02020603050405020304" pitchFamily="18" charset="0"/>
                    <a:cs typeface="Times New Roman" panose="02020603050405020304" pitchFamily="18" charset="0"/>
                  </a:rPr>
                  <a:t> are used to predict the status of the person at the third year (t)</a:t>
                </a:r>
              </a:p>
              <a:p>
                <a:r>
                  <a:rPr lang="en-US" sz="1800" dirty="0">
                    <a:latin typeface="Times New Roman" panose="02020603050405020304" pitchFamily="18" charset="0"/>
                    <a:cs typeface="Times New Roman" panose="02020603050405020304" pitchFamily="18" charset="0"/>
                  </a:rPr>
                  <a:t>12 features set experiment class distribution:</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diabetes=436 ,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prediabetes = 7,452 , </a:t>
                </a: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normal=16,314</a:t>
                </a:r>
              </a:p>
              <a:p>
                <a:r>
                  <a:rPr lang="en-US" sz="1800" dirty="0">
                    <a:latin typeface="Times New Roman" panose="02020603050405020304" pitchFamily="18" charset="0"/>
                    <a:cs typeface="Times New Roman" panose="02020603050405020304" pitchFamily="18" charset="0"/>
                  </a:rPr>
                  <a:t>Training and testing data size for each class is  7,402  and 50 respectively</a:t>
                </a:r>
              </a:p>
              <a:p>
                <a:pPr lvl="2"/>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7DAEC27-D845-4FA2-BD50-82B01197B357}"/>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EEDA27B-CE79-4812-BCA1-846B635E282D}"/>
              </a:ext>
            </a:extLst>
          </p:cNvPr>
          <p:cNvGrpSpPr/>
          <p:nvPr/>
        </p:nvGrpSpPr>
        <p:grpSpPr>
          <a:xfrm>
            <a:off x="3523288" y="4045081"/>
            <a:ext cx="5518222" cy="2689094"/>
            <a:chOff x="3523288" y="4045081"/>
            <a:chExt cx="5518222" cy="2689094"/>
          </a:xfrm>
        </p:grpSpPr>
        <p:grpSp>
          <p:nvGrpSpPr>
            <p:cNvPr id="5" name="Group 4">
              <a:extLst>
                <a:ext uri="{FF2B5EF4-FFF2-40B4-BE49-F238E27FC236}">
                  <a16:creationId xmlns:a16="http://schemas.microsoft.com/office/drawing/2014/main" id="{3F81F148-9EC7-4711-88FD-991506F96778}"/>
                </a:ext>
              </a:extLst>
            </p:cNvPr>
            <p:cNvGrpSpPr/>
            <p:nvPr/>
          </p:nvGrpSpPr>
          <p:grpSpPr>
            <a:xfrm>
              <a:off x="3523288" y="4045081"/>
              <a:ext cx="4001462" cy="2689094"/>
              <a:chOff x="1639184" y="4229482"/>
              <a:chExt cx="3638550" cy="2628518"/>
            </a:xfrm>
          </p:grpSpPr>
          <p:pic>
            <p:nvPicPr>
              <p:cNvPr id="8" name="Picture 4">
                <a:extLst>
                  <a:ext uri="{FF2B5EF4-FFF2-40B4-BE49-F238E27FC236}">
                    <a16:creationId xmlns:a16="http://schemas.microsoft.com/office/drawing/2014/main" id="{55C71E16-B04F-48A2-B83F-E0148A084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184" y="4229482"/>
                <a:ext cx="3638550" cy="262851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BFD3396D-76E2-4986-9B48-139196544C51}"/>
                  </a:ext>
                </a:extLst>
              </p:cNvPr>
              <p:cNvSpPr/>
              <p:nvPr/>
            </p:nvSpPr>
            <p:spPr>
              <a:xfrm>
                <a:off x="2722361" y="5404584"/>
                <a:ext cx="2387066" cy="145341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6" name="Straight Arrow Connector 5">
              <a:extLst>
                <a:ext uri="{FF2B5EF4-FFF2-40B4-BE49-F238E27FC236}">
                  <a16:creationId xmlns:a16="http://schemas.microsoft.com/office/drawing/2014/main" id="{9C98E8C7-80A2-4F85-83A4-4EA8CAC61B6E}"/>
                </a:ext>
              </a:extLst>
            </p:cNvPr>
            <p:cNvCxnSpPr>
              <a:cxnSpLocks/>
            </p:cNvCxnSpPr>
            <p:nvPr/>
          </p:nvCxnSpPr>
          <p:spPr>
            <a:xfrm flipH="1">
              <a:off x="7099786" y="5183993"/>
              <a:ext cx="791665" cy="558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167F98F-0719-45E7-BECA-5F13E3BDE0B1}"/>
                </a:ext>
              </a:extLst>
            </p:cNvPr>
            <p:cNvSpPr txBox="1"/>
            <p:nvPr/>
          </p:nvSpPr>
          <p:spPr>
            <a:xfrm>
              <a:off x="7524750" y="4934182"/>
              <a:ext cx="151676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Region of interest </a:t>
              </a:r>
            </a:p>
          </p:txBody>
        </p:sp>
      </p:grpSp>
      <p:sp>
        <p:nvSpPr>
          <p:cNvPr id="10" name="Rectangle: Rounded Corners 9">
            <a:extLst>
              <a:ext uri="{FF2B5EF4-FFF2-40B4-BE49-F238E27FC236}">
                <a16:creationId xmlns:a16="http://schemas.microsoft.com/office/drawing/2014/main" id="{4C6E68BE-D035-4ADC-9E45-80ABFA15D24F}"/>
              </a:ext>
            </a:extLst>
          </p:cNvPr>
          <p:cNvSpPr/>
          <p:nvPr/>
        </p:nvSpPr>
        <p:spPr>
          <a:xfrm>
            <a:off x="5257499" y="5429250"/>
            <a:ext cx="2082157" cy="13049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15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9F3D-2F27-4498-B694-29C5A2D84EA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Two years data for predicting the third year status</a:t>
            </a:r>
          </a:p>
        </p:txBody>
      </p:sp>
      <p:grpSp>
        <p:nvGrpSpPr>
          <p:cNvPr id="25" name="Group 24">
            <a:extLst>
              <a:ext uri="{FF2B5EF4-FFF2-40B4-BE49-F238E27FC236}">
                <a16:creationId xmlns:a16="http://schemas.microsoft.com/office/drawing/2014/main" id="{36A018CF-62B3-40C3-AA22-004DCBC47674}"/>
              </a:ext>
            </a:extLst>
          </p:cNvPr>
          <p:cNvGrpSpPr/>
          <p:nvPr/>
        </p:nvGrpSpPr>
        <p:grpSpPr>
          <a:xfrm>
            <a:off x="957559" y="2286000"/>
            <a:ext cx="3637344" cy="3563164"/>
            <a:chOff x="838200" y="1801933"/>
            <a:chExt cx="3637344" cy="3563164"/>
          </a:xfrm>
        </p:grpSpPr>
        <p:sp>
          <p:nvSpPr>
            <p:cNvPr id="5" name="Rectangle 4">
              <a:extLst>
                <a:ext uri="{FF2B5EF4-FFF2-40B4-BE49-F238E27FC236}">
                  <a16:creationId xmlns:a16="http://schemas.microsoft.com/office/drawing/2014/main" id="{95675EF9-3AAA-48B0-9993-F35EDF4463BA}"/>
                </a:ext>
              </a:extLst>
            </p:cNvPr>
            <p:cNvSpPr/>
            <p:nvPr/>
          </p:nvSpPr>
          <p:spPr>
            <a:xfrm>
              <a:off x="838200" y="1801933"/>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0.79 (+/- 0.01)</a:t>
              </a:r>
            </a:p>
          </p:txBody>
        </p:sp>
        <p:pic>
          <p:nvPicPr>
            <p:cNvPr id="23" name="Picture 22">
              <a:extLst>
                <a:ext uri="{FF2B5EF4-FFF2-40B4-BE49-F238E27FC236}">
                  <a16:creationId xmlns:a16="http://schemas.microsoft.com/office/drawing/2014/main" id="{F3F06879-AA5B-43F9-92FB-A49855E194AC}"/>
                </a:ext>
              </a:extLst>
            </p:cNvPr>
            <p:cNvPicPr>
              <a:picLocks noChangeAspect="1"/>
            </p:cNvPicPr>
            <p:nvPr/>
          </p:nvPicPr>
          <p:blipFill>
            <a:blip r:embed="rId2"/>
            <a:stretch>
              <a:fillRect/>
            </a:stretch>
          </p:blipFill>
          <p:spPr>
            <a:xfrm>
              <a:off x="838200" y="2901516"/>
              <a:ext cx="2386149" cy="914400"/>
            </a:xfrm>
            <a:prstGeom prst="rect">
              <a:avLst/>
            </a:prstGeom>
          </p:spPr>
        </p:pic>
        <p:pic>
          <p:nvPicPr>
            <p:cNvPr id="24" name="Picture 23">
              <a:extLst>
                <a:ext uri="{FF2B5EF4-FFF2-40B4-BE49-F238E27FC236}">
                  <a16:creationId xmlns:a16="http://schemas.microsoft.com/office/drawing/2014/main" id="{4375DCFF-5BA6-4E8D-A668-C41C6E331023}"/>
                </a:ext>
              </a:extLst>
            </p:cNvPr>
            <p:cNvPicPr>
              <a:picLocks noChangeAspect="1"/>
            </p:cNvPicPr>
            <p:nvPr/>
          </p:nvPicPr>
          <p:blipFill>
            <a:blip r:embed="rId3"/>
            <a:stretch>
              <a:fillRect/>
            </a:stretch>
          </p:blipFill>
          <p:spPr>
            <a:xfrm>
              <a:off x="838200" y="3993497"/>
              <a:ext cx="3637344" cy="1371600"/>
            </a:xfrm>
            <a:prstGeom prst="rect">
              <a:avLst/>
            </a:prstGeom>
          </p:spPr>
        </p:pic>
      </p:grpSp>
      <p:grpSp>
        <p:nvGrpSpPr>
          <p:cNvPr id="28" name="Group 27">
            <a:extLst>
              <a:ext uri="{FF2B5EF4-FFF2-40B4-BE49-F238E27FC236}">
                <a16:creationId xmlns:a16="http://schemas.microsoft.com/office/drawing/2014/main" id="{C77B4DF0-CA55-41F0-8F3F-5E1D46228AA9}"/>
              </a:ext>
            </a:extLst>
          </p:cNvPr>
          <p:cNvGrpSpPr/>
          <p:nvPr/>
        </p:nvGrpSpPr>
        <p:grpSpPr>
          <a:xfrm>
            <a:off x="4782511" y="2291775"/>
            <a:ext cx="3566160" cy="3557389"/>
            <a:chOff x="4663152" y="1807708"/>
            <a:chExt cx="3566160" cy="3557389"/>
          </a:xfrm>
        </p:grpSpPr>
        <p:sp>
          <p:nvSpPr>
            <p:cNvPr id="17" name="Rectangle 16">
              <a:extLst>
                <a:ext uri="{FF2B5EF4-FFF2-40B4-BE49-F238E27FC236}">
                  <a16:creationId xmlns:a16="http://schemas.microsoft.com/office/drawing/2014/main" id="{A451959F-D23C-4D7D-8D8A-CCF1071E3B33}"/>
                </a:ext>
              </a:extLst>
            </p:cNvPr>
            <p:cNvSpPr/>
            <p:nvPr/>
          </p:nvSpPr>
          <p:spPr>
            <a:xfrm>
              <a:off x="4666377" y="1807708"/>
              <a:ext cx="2972930"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0.78 (+/- 0.01)</a:t>
              </a:r>
            </a:p>
          </p:txBody>
        </p:sp>
        <p:pic>
          <p:nvPicPr>
            <p:cNvPr id="26" name="Picture 25">
              <a:extLst>
                <a:ext uri="{FF2B5EF4-FFF2-40B4-BE49-F238E27FC236}">
                  <a16:creationId xmlns:a16="http://schemas.microsoft.com/office/drawing/2014/main" id="{97C51895-8C23-461E-A7F9-40C0497B0440}"/>
                </a:ext>
              </a:extLst>
            </p:cNvPr>
            <p:cNvPicPr>
              <a:picLocks noChangeAspect="1"/>
            </p:cNvPicPr>
            <p:nvPr/>
          </p:nvPicPr>
          <p:blipFill>
            <a:blip r:embed="rId4"/>
            <a:stretch>
              <a:fillRect/>
            </a:stretch>
          </p:blipFill>
          <p:spPr>
            <a:xfrm>
              <a:off x="4663152" y="2901516"/>
              <a:ext cx="2389517" cy="914400"/>
            </a:xfrm>
            <a:prstGeom prst="rect">
              <a:avLst/>
            </a:prstGeom>
          </p:spPr>
        </p:pic>
        <p:pic>
          <p:nvPicPr>
            <p:cNvPr id="27" name="Picture 26">
              <a:extLst>
                <a:ext uri="{FF2B5EF4-FFF2-40B4-BE49-F238E27FC236}">
                  <a16:creationId xmlns:a16="http://schemas.microsoft.com/office/drawing/2014/main" id="{914FA513-9A05-49E4-B904-AA8C8DBA3138}"/>
                </a:ext>
              </a:extLst>
            </p:cNvPr>
            <p:cNvPicPr>
              <a:picLocks noChangeAspect="1"/>
            </p:cNvPicPr>
            <p:nvPr/>
          </p:nvPicPr>
          <p:blipFill>
            <a:blip r:embed="rId5"/>
            <a:stretch>
              <a:fillRect/>
            </a:stretch>
          </p:blipFill>
          <p:spPr>
            <a:xfrm>
              <a:off x="4663152" y="3993497"/>
              <a:ext cx="3566160" cy="1371600"/>
            </a:xfrm>
            <a:prstGeom prst="rect">
              <a:avLst/>
            </a:prstGeom>
          </p:spPr>
        </p:pic>
      </p:grpSp>
      <p:grpSp>
        <p:nvGrpSpPr>
          <p:cNvPr id="31" name="Group 30">
            <a:extLst>
              <a:ext uri="{FF2B5EF4-FFF2-40B4-BE49-F238E27FC236}">
                <a16:creationId xmlns:a16="http://schemas.microsoft.com/office/drawing/2014/main" id="{5E312A71-3D8B-4765-AB11-4FDD8CFAC447}"/>
              </a:ext>
            </a:extLst>
          </p:cNvPr>
          <p:cNvGrpSpPr/>
          <p:nvPr/>
        </p:nvGrpSpPr>
        <p:grpSpPr>
          <a:xfrm>
            <a:off x="8619185" y="2291775"/>
            <a:ext cx="3578087" cy="3555292"/>
            <a:chOff x="8499826" y="1807708"/>
            <a:chExt cx="3578087" cy="3555292"/>
          </a:xfrm>
        </p:grpSpPr>
        <p:sp>
          <p:nvSpPr>
            <p:cNvPr id="10" name="Rectangle 9">
              <a:extLst>
                <a:ext uri="{FF2B5EF4-FFF2-40B4-BE49-F238E27FC236}">
                  <a16:creationId xmlns:a16="http://schemas.microsoft.com/office/drawing/2014/main" id="{21098C62-52BD-465C-B952-BA556203979F}"/>
                </a:ext>
              </a:extLst>
            </p:cNvPr>
            <p:cNvSpPr/>
            <p:nvPr/>
          </p:nvSpPr>
          <p:spPr>
            <a:xfrm>
              <a:off x="8499826" y="1807708"/>
              <a:ext cx="3030638"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0.76 (+/- 0.01) </a:t>
              </a:r>
            </a:p>
          </p:txBody>
        </p:sp>
        <p:pic>
          <p:nvPicPr>
            <p:cNvPr id="29" name="Picture 28">
              <a:extLst>
                <a:ext uri="{FF2B5EF4-FFF2-40B4-BE49-F238E27FC236}">
                  <a16:creationId xmlns:a16="http://schemas.microsoft.com/office/drawing/2014/main" id="{6A370897-1B31-4B54-B1BA-9D7877A1F594}"/>
                </a:ext>
              </a:extLst>
            </p:cNvPr>
            <p:cNvPicPr>
              <a:picLocks noChangeAspect="1"/>
            </p:cNvPicPr>
            <p:nvPr/>
          </p:nvPicPr>
          <p:blipFill>
            <a:blip r:embed="rId6"/>
            <a:stretch>
              <a:fillRect/>
            </a:stretch>
          </p:blipFill>
          <p:spPr>
            <a:xfrm>
              <a:off x="8499826" y="2899419"/>
              <a:ext cx="2353733" cy="914400"/>
            </a:xfrm>
            <a:prstGeom prst="rect">
              <a:avLst/>
            </a:prstGeom>
          </p:spPr>
        </p:pic>
        <p:pic>
          <p:nvPicPr>
            <p:cNvPr id="30" name="Picture 29">
              <a:extLst>
                <a:ext uri="{FF2B5EF4-FFF2-40B4-BE49-F238E27FC236}">
                  <a16:creationId xmlns:a16="http://schemas.microsoft.com/office/drawing/2014/main" id="{0ED20285-B380-49E9-ADDB-B025724D0132}"/>
                </a:ext>
              </a:extLst>
            </p:cNvPr>
            <p:cNvPicPr>
              <a:picLocks noChangeAspect="1"/>
            </p:cNvPicPr>
            <p:nvPr/>
          </p:nvPicPr>
          <p:blipFill>
            <a:blip r:embed="rId7"/>
            <a:stretch>
              <a:fillRect/>
            </a:stretch>
          </p:blipFill>
          <p:spPr>
            <a:xfrm>
              <a:off x="8499826" y="3991400"/>
              <a:ext cx="3578087" cy="1371600"/>
            </a:xfrm>
            <a:prstGeom prst="rect">
              <a:avLst/>
            </a:prstGeom>
          </p:spPr>
        </p:pic>
      </p:grpSp>
      <p:sp>
        <p:nvSpPr>
          <p:cNvPr id="3" name="Rectangle 2">
            <a:extLst>
              <a:ext uri="{FF2B5EF4-FFF2-40B4-BE49-F238E27FC236}">
                <a16:creationId xmlns:a16="http://schemas.microsoft.com/office/drawing/2014/main" id="{8C8CB79A-116D-47B6-9D03-8334C7A7E4F6}"/>
              </a:ext>
            </a:extLst>
          </p:cNvPr>
          <p:cNvSpPr/>
          <p:nvPr/>
        </p:nvSpPr>
        <p:spPr>
          <a:xfrm>
            <a:off x="1038225" y="1690688"/>
            <a:ext cx="2698496" cy="369332"/>
          </a:xfrm>
          <a:prstGeom prst="rect">
            <a:avLst/>
          </a:prstGeom>
        </p:spPr>
        <p:txBody>
          <a:bodyPr wrap="non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 Features experiment</a:t>
            </a:r>
          </a:p>
        </p:txBody>
      </p:sp>
    </p:spTree>
    <p:extLst>
      <p:ext uri="{BB962C8B-B14F-4D97-AF65-F5344CB8AC3E}">
        <p14:creationId xmlns:p14="http://schemas.microsoft.com/office/powerpoint/2010/main" val="347917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E1EC-66BC-467E-BB1F-9977A50103A1}"/>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BC2FD21-7B0D-437C-BF17-7F4E23A13168}"/>
              </a:ext>
            </a:extLst>
          </p:cNvPr>
          <p:cNvSpPr>
            <a:spLocks noGrp="1"/>
          </p:cNvSpPr>
          <p:nvPr>
            <p:ph idx="1"/>
          </p:nvPr>
        </p:nvSpPr>
        <p:spPr/>
        <p:txBody>
          <a:bodyPr>
            <a:normAutofit/>
          </a:bodyPr>
          <a:lstStyle/>
          <a:p>
            <a:r>
              <a:rPr lang="en-US" sz="1800" dirty="0"/>
              <a:t>This study considers only patients with</a:t>
            </a:r>
          </a:p>
          <a:p>
            <a:pPr lvl="1">
              <a:buFont typeface="Wingdings" charset="2"/>
              <a:buChar char="ü"/>
            </a:pPr>
            <a:r>
              <a:rPr lang="en-US" sz="1600" dirty="0"/>
              <a:t>at least 2 years of continuous  annual medical check-up during the follow-up period</a:t>
            </a:r>
          </a:p>
          <a:p>
            <a:pPr lvl="1">
              <a:buFont typeface="Wingdings" charset="2"/>
              <a:buChar char="ü"/>
            </a:pPr>
            <a:r>
              <a:rPr lang="en-US" sz="1600" dirty="0"/>
              <a:t>not previously diagnosed with Diabetes, hyperlipidemia, or hypertension</a:t>
            </a:r>
          </a:p>
          <a:p>
            <a:pPr lvl="1">
              <a:buFont typeface="Wingdings" charset="2"/>
              <a:buChar char="ü"/>
            </a:pPr>
            <a:r>
              <a:rPr lang="en-US" sz="1600" dirty="0"/>
              <a:t>No missing features Instances </a:t>
            </a:r>
          </a:p>
          <a:p>
            <a:r>
              <a:rPr lang="en-US" sz="1800" dirty="0"/>
              <a:t>The total number of instances after the preprocessing is 169,024</a:t>
            </a:r>
          </a:p>
          <a:p>
            <a:endParaRPr lang="en-US" sz="1800" dirty="0"/>
          </a:p>
          <a:p>
            <a:endParaRPr lang="en-US" sz="1800" dirty="0"/>
          </a:p>
          <a:p>
            <a:pPr lvl="1"/>
            <a:endParaRPr lang="en-US" sz="1800" dirty="0"/>
          </a:p>
          <a:p>
            <a:pPr lvl="1"/>
            <a:endParaRPr lang="en-US" sz="1800" dirty="0"/>
          </a:p>
          <a:p>
            <a:pPr lvl="1"/>
            <a:endParaRPr lang="en-US" sz="1800" dirty="0"/>
          </a:p>
        </p:txBody>
      </p:sp>
      <p:grpSp>
        <p:nvGrpSpPr>
          <p:cNvPr id="11" name="Group 10">
            <a:extLst>
              <a:ext uri="{FF2B5EF4-FFF2-40B4-BE49-F238E27FC236}">
                <a16:creationId xmlns:a16="http://schemas.microsoft.com/office/drawing/2014/main" id="{5395C4C6-F638-4E38-AE2F-C00BC55DFF85}"/>
              </a:ext>
            </a:extLst>
          </p:cNvPr>
          <p:cNvGrpSpPr/>
          <p:nvPr/>
        </p:nvGrpSpPr>
        <p:grpSpPr>
          <a:xfrm>
            <a:off x="1674771" y="3761039"/>
            <a:ext cx="4457959" cy="2628518"/>
            <a:chOff x="5682677" y="4001294"/>
            <a:chExt cx="4457959" cy="2628518"/>
          </a:xfrm>
        </p:grpSpPr>
        <p:grpSp>
          <p:nvGrpSpPr>
            <p:cNvPr id="4" name="Group 3">
              <a:extLst>
                <a:ext uri="{FF2B5EF4-FFF2-40B4-BE49-F238E27FC236}">
                  <a16:creationId xmlns:a16="http://schemas.microsoft.com/office/drawing/2014/main" id="{0F42856F-898F-43B1-8BAC-B8DDC62DE7E4}"/>
                </a:ext>
              </a:extLst>
            </p:cNvPr>
            <p:cNvGrpSpPr/>
            <p:nvPr/>
          </p:nvGrpSpPr>
          <p:grpSpPr>
            <a:xfrm>
              <a:off x="5682677" y="4001294"/>
              <a:ext cx="3638551" cy="2628518"/>
              <a:chOff x="1639184" y="4229482"/>
              <a:chExt cx="3638551" cy="2628518"/>
            </a:xfrm>
          </p:grpSpPr>
          <p:pic>
            <p:nvPicPr>
              <p:cNvPr id="3076" name="Picture 4">
                <a:extLst>
                  <a:ext uri="{FF2B5EF4-FFF2-40B4-BE49-F238E27FC236}">
                    <a16:creationId xmlns:a16="http://schemas.microsoft.com/office/drawing/2014/main" id="{106CB0A8-980E-455D-BFE8-D7800EA30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184" y="4229482"/>
                <a:ext cx="3638551" cy="262851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id="{6A7DD92E-30E2-4DCA-ACE0-03EE1F941C3E}"/>
                  </a:ext>
                </a:extLst>
              </p:cNvPr>
              <p:cNvSpPr/>
              <p:nvPr/>
            </p:nvSpPr>
            <p:spPr>
              <a:xfrm>
                <a:off x="2722361" y="5404584"/>
                <a:ext cx="2387066" cy="145341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cxnSp>
          <p:nvCxnSpPr>
            <p:cNvPr id="7" name="Straight Arrow Connector 6">
              <a:extLst>
                <a:ext uri="{FF2B5EF4-FFF2-40B4-BE49-F238E27FC236}">
                  <a16:creationId xmlns:a16="http://schemas.microsoft.com/office/drawing/2014/main" id="{8CE3D3C9-6CC8-4EC3-BF41-C7FCE152CAAF}"/>
                </a:ext>
              </a:extLst>
            </p:cNvPr>
            <p:cNvCxnSpPr>
              <a:cxnSpLocks/>
            </p:cNvCxnSpPr>
            <p:nvPr/>
          </p:nvCxnSpPr>
          <p:spPr>
            <a:xfrm flipH="1">
              <a:off x="8699383" y="4941116"/>
              <a:ext cx="872456" cy="68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5C6BE9-5019-4DC1-8F66-9AAF099FDD35}"/>
                </a:ext>
              </a:extLst>
            </p:cNvPr>
            <p:cNvSpPr txBox="1"/>
            <p:nvPr/>
          </p:nvSpPr>
          <p:spPr>
            <a:xfrm>
              <a:off x="8623746" y="4787227"/>
              <a:ext cx="1516890" cy="307777"/>
            </a:xfrm>
            <a:prstGeom prst="rect">
              <a:avLst/>
            </a:prstGeom>
            <a:noFill/>
          </p:spPr>
          <p:txBody>
            <a:bodyPr wrap="none" rtlCol="0">
              <a:spAutoFit/>
            </a:bodyPr>
            <a:lstStyle/>
            <a:p>
              <a:r>
                <a:rPr lang="en-US" sz="1400" dirty="0"/>
                <a:t>Region of interest </a:t>
              </a:r>
            </a:p>
          </p:txBody>
        </p:sp>
      </p:grpSp>
      <p:sp>
        <p:nvSpPr>
          <p:cNvPr id="12" name="TextBox 11">
            <a:extLst>
              <a:ext uri="{FF2B5EF4-FFF2-40B4-BE49-F238E27FC236}">
                <a16:creationId xmlns:a16="http://schemas.microsoft.com/office/drawing/2014/main" id="{2FDBE75A-60F6-4187-B3D9-207478EF1A93}"/>
              </a:ext>
            </a:extLst>
          </p:cNvPr>
          <p:cNvSpPr txBox="1"/>
          <p:nvPr/>
        </p:nvSpPr>
        <p:spPr>
          <a:xfrm>
            <a:off x="6281159" y="4161802"/>
            <a:ext cx="2762295" cy="1323439"/>
          </a:xfrm>
          <a:prstGeom prst="rect">
            <a:avLst/>
          </a:prstGeom>
          <a:noFill/>
        </p:spPr>
        <p:txBody>
          <a:bodyPr wrap="none" rtlCol="0">
            <a:spAutoFit/>
          </a:bodyPr>
          <a:lstStyle/>
          <a:p>
            <a:pPr marL="285750" indent="-285750">
              <a:buFont typeface="Arial" panose="020B0604020202020204" pitchFamily="34" charset="0"/>
              <a:buChar char="•"/>
            </a:pPr>
            <a:r>
              <a:rPr lang="en-US" sz="1600" dirty="0"/>
              <a:t>Number of patients: 80,692 </a:t>
            </a:r>
          </a:p>
          <a:p>
            <a:pPr marL="285750" indent="-285750">
              <a:buFont typeface="Arial" panose="020B0604020202020204" pitchFamily="34" charset="0"/>
              <a:buChar char="•"/>
            </a:pPr>
            <a:r>
              <a:rPr lang="en-US" sz="1600" dirty="0"/>
              <a:t>Male count:  48,912</a:t>
            </a:r>
          </a:p>
          <a:p>
            <a:pPr marL="285750" indent="-285750">
              <a:buFont typeface="Arial" panose="020B0604020202020204" pitchFamily="34" charset="0"/>
              <a:buChar char="•"/>
            </a:pPr>
            <a:r>
              <a:rPr lang="en-US" sz="1600" dirty="0"/>
              <a:t>Female count: 31,780</a:t>
            </a:r>
          </a:p>
          <a:p>
            <a:pPr marL="285750" indent="-285750">
              <a:buFont typeface="Arial" panose="020B0604020202020204" pitchFamily="34" charset="0"/>
              <a:buChar char="•"/>
            </a:pPr>
            <a:r>
              <a:rPr lang="en-US" sz="1600" dirty="0"/>
              <a:t>The mean age: 41.17 ± 9.95 </a:t>
            </a:r>
          </a:p>
          <a:p>
            <a:pPr marL="285750" indent="-285750">
              <a:buFont typeface="Arial" panose="020B0604020202020204" pitchFamily="34" charset="0"/>
              <a:buChar char="•"/>
            </a:pPr>
            <a:endParaRPr lang="en-US" sz="1600" dirty="0"/>
          </a:p>
        </p:txBody>
      </p:sp>
      <p:graphicFrame>
        <p:nvGraphicFramePr>
          <p:cNvPr id="13" name="Table 7">
            <a:extLst>
              <a:ext uri="{FF2B5EF4-FFF2-40B4-BE49-F238E27FC236}">
                <a16:creationId xmlns:a16="http://schemas.microsoft.com/office/drawing/2014/main" id="{4FF6193F-B959-4A1A-B821-9885E90632DD}"/>
              </a:ext>
            </a:extLst>
          </p:cNvPr>
          <p:cNvGraphicFramePr>
            <a:graphicFrameLocks noGrp="1"/>
          </p:cNvGraphicFramePr>
          <p:nvPr>
            <p:extLst>
              <p:ext uri="{D42A27DB-BD31-4B8C-83A1-F6EECF244321}">
                <p14:modId xmlns:p14="http://schemas.microsoft.com/office/powerpoint/2010/main" val="3249800676"/>
              </p:ext>
            </p:extLst>
          </p:nvPr>
        </p:nvGraphicFramePr>
        <p:xfrm>
          <a:off x="6531770" y="5274888"/>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Training set</a:t>
                      </a:r>
                    </a:p>
                  </a:txBody>
                  <a:tcPr/>
                </a:tc>
                <a:tc>
                  <a:txBody>
                    <a:bodyPr/>
                    <a:lstStyle/>
                    <a:p>
                      <a:r>
                        <a:rPr lang="en-US"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370840">
                <a:tc>
                  <a:txBody>
                    <a:bodyPr/>
                    <a:lstStyle/>
                    <a:p>
                      <a:r>
                        <a:rPr lang="en-US"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679388349"/>
                  </a:ext>
                </a:extLst>
              </a:tr>
              <a:tr h="370840">
                <a:tc>
                  <a:txBody>
                    <a:bodyPr/>
                    <a:lstStyle/>
                    <a:p>
                      <a:r>
                        <a:rPr lang="en-US"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1139918692"/>
                  </a:ext>
                </a:extLst>
              </a:tr>
              <a:tr h="370840">
                <a:tc>
                  <a:txBody>
                    <a:bodyPr/>
                    <a:lstStyle/>
                    <a:p>
                      <a:r>
                        <a:rPr lang="en-US"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4072812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1011-4FC9-445E-A870-86075263217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Two years data for predicting the third year status</a:t>
            </a:r>
          </a:p>
        </p:txBody>
      </p:sp>
      <p:sp>
        <p:nvSpPr>
          <p:cNvPr id="3" name="Content Placeholder 2">
            <a:extLst>
              <a:ext uri="{FF2B5EF4-FFF2-40B4-BE49-F238E27FC236}">
                <a16:creationId xmlns:a16="http://schemas.microsoft.com/office/drawing/2014/main" id="{3BB3BD20-F57F-4A27-BE86-1597DEA9349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12 Features experiment with clustering</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In this experiment, clustering label added to the feature space using K-means clustering algorithm.</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K-means clustering algorithm used to cluster whole dataset into three groups and generate label for each data point</a:t>
            </a:r>
          </a:p>
        </p:txBody>
      </p:sp>
      <p:grpSp>
        <p:nvGrpSpPr>
          <p:cNvPr id="4" name="Group 3">
            <a:extLst>
              <a:ext uri="{FF2B5EF4-FFF2-40B4-BE49-F238E27FC236}">
                <a16:creationId xmlns:a16="http://schemas.microsoft.com/office/drawing/2014/main" id="{2FB36A35-3EF9-418D-9AFF-8EEE1B065ADA}"/>
              </a:ext>
            </a:extLst>
          </p:cNvPr>
          <p:cNvGrpSpPr/>
          <p:nvPr/>
        </p:nvGrpSpPr>
        <p:grpSpPr>
          <a:xfrm>
            <a:off x="805766" y="2892502"/>
            <a:ext cx="3586606" cy="3567112"/>
            <a:chOff x="805766" y="1690688"/>
            <a:chExt cx="3586606" cy="3567112"/>
          </a:xfrm>
        </p:grpSpPr>
        <p:sp>
          <p:nvSpPr>
            <p:cNvPr id="5" name="Rectangle 4">
              <a:extLst>
                <a:ext uri="{FF2B5EF4-FFF2-40B4-BE49-F238E27FC236}">
                  <a16:creationId xmlns:a16="http://schemas.microsoft.com/office/drawing/2014/main" id="{E91B1A75-3895-4B81-998F-2D65F5681A73}"/>
                </a:ext>
              </a:extLst>
            </p:cNvPr>
            <p:cNvSpPr/>
            <p:nvPr/>
          </p:nvSpPr>
          <p:spPr>
            <a:xfrm>
              <a:off x="838200" y="1690688"/>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0.767</a:t>
              </a:r>
            </a:p>
            <a:p>
              <a:r>
                <a:rPr lang="en-US" dirty="0">
                  <a:latin typeface="Times New Roman" panose="02020603050405020304" pitchFamily="18" charset="0"/>
                  <a:cs typeface="Times New Roman" panose="02020603050405020304" pitchFamily="18" charset="0"/>
                </a:rPr>
                <a:t>CV accuracy = 0.79 (+/- 0.01)</a:t>
              </a:r>
            </a:p>
          </p:txBody>
        </p:sp>
        <p:pic>
          <p:nvPicPr>
            <p:cNvPr id="6" name="Picture 5">
              <a:extLst>
                <a:ext uri="{FF2B5EF4-FFF2-40B4-BE49-F238E27FC236}">
                  <a16:creationId xmlns:a16="http://schemas.microsoft.com/office/drawing/2014/main" id="{8C75594F-D976-4A7D-9A82-5A2B9FC1D9ED}"/>
                </a:ext>
              </a:extLst>
            </p:cNvPr>
            <p:cNvPicPr>
              <a:picLocks noChangeAspect="1"/>
            </p:cNvPicPr>
            <p:nvPr/>
          </p:nvPicPr>
          <p:blipFill>
            <a:blip r:embed="rId2"/>
            <a:stretch>
              <a:fillRect/>
            </a:stretch>
          </p:blipFill>
          <p:spPr>
            <a:xfrm>
              <a:off x="805766" y="2794219"/>
              <a:ext cx="2459115" cy="914400"/>
            </a:xfrm>
            <a:prstGeom prst="rect">
              <a:avLst/>
            </a:prstGeom>
          </p:spPr>
        </p:pic>
        <p:pic>
          <p:nvPicPr>
            <p:cNvPr id="7" name="Picture 6">
              <a:extLst>
                <a:ext uri="{FF2B5EF4-FFF2-40B4-BE49-F238E27FC236}">
                  <a16:creationId xmlns:a16="http://schemas.microsoft.com/office/drawing/2014/main" id="{24749A22-0E37-4AC0-AFC4-5568BA82DE66}"/>
                </a:ext>
              </a:extLst>
            </p:cNvPr>
            <p:cNvPicPr>
              <a:picLocks noChangeAspect="1"/>
            </p:cNvPicPr>
            <p:nvPr/>
          </p:nvPicPr>
          <p:blipFill>
            <a:blip r:embed="rId3"/>
            <a:stretch>
              <a:fillRect/>
            </a:stretch>
          </p:blipFill>
          <p:spPr>
            <a:xfrm>
              <a:off x="805766" y="3886200"/>
              <a:ext cx="3586606" cy="1371600"/>
            </a:xfrm>
            <a:prstGeom prst="rect">
              <a:avLst/>
            </a:prstGeom>
          </p:spPr>
        </p:pic>
      </p:grpSp>
      <p:grpSp>
        <p:nvGrpSpPr>
          <p:cNvPr id="8" name="Group 7">
            <a:extLst>
              <a:ext uri="{FF2B5EF4-FFF2-40B4-BE49-F238E27FC236}">
                <a16:creationId xmlns:a16="http://schemas.microsoft.com/office/drawing/2014/main" id="{2B033AA7-3004-4570-8287-8B2CF4ABDFCA}"/>
              </a:ext>
            </a:extLst>
          </p:cNvPr>
          <p:cNvGrpSpPr/>
          <p:nvPr/>
        </p:nvGrpSpPr>
        <p:grpSpPr>
          <a:xfrm>
            <a:off x="4666377" y="2898277"/>
            <a:ext cx="3591878" cy="3561337"/>
            <a:chOff x="4891481" y="1696463"/>
            <a:chExt cx="3591878" cy="3561337"/>
          </a:xfrm>
        </p:grpSpPr>
        <p:sp>
          <p:nvSpPr>
            <p:cNvPr id="9" name="Rectangle 8">
              <a:extLst>
                <a:ext uri="{FF2B5EF4-FFF2-40B4-BE49-F238E27FC236}">
                  <a16:creationId xmlns:a16="http://schemas.microsoft.com/office/drawing/2014/main" id="{2FB3F25D-69F5-474F-BE20-A88F0ACD2B14}"/>
                </a:ext>
              </a:extLst>
            </p:cNvPr>
            <p:cNvSpPr/>
            <p:nvPr/>
          </p:nvSpPr>
          <p:spPr>
            <a:xfrm>
              <a:off x="4891481" y="1696463"/>
              <a:ext cx="2972930"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 accuracy = 0.78 (+/- 0.01)</a:t>
              </a:r>
            </a:p>
          </p:txBody>
        </p:sp>
        <p:pic>
          <p:nvPicPr>
            <p:cNvPr id="10" name="Picture 9">
              <a:extLst>
                <a:ext uri="{FF2B5EF4-FFF2-40B4-BE49-F238E27FC236}">
                  <a16:creationId xmlns:a16="http://schemas.microsoft.com/office/drawing/2014/main" id="{5968F581-A012-45CD-BF09-BCD8324534FC}"/>
                </a:ext>
              </a:extLst>
            </p:cNvPr>
            <p:cNvPicPr>
              <a:picLocks noChangeAspect="1"/>
            </p:cNvPicPr>
            <p:nvPr/>
          </p:nvPicPr>
          <p:blipFill>
            <a:blip r:embed="rId4"/>
            <a:stretch>
              <a:fillRect/>
            </a:stretch>
          </p:blipFill>
          <p:spPr>
            <a:xfrm>
              <a:off x="4891481" y="2794219"/>
              <a:ext cx="2432482" cy="914400"/>
            </a:xfrm>
            <a:prstGeom prst="rect">
              <a:avLst/>
            </a:prstGeom>
          </p:spPr>
        </p:pic>
        <p:pic>
          <p:nvPicPr>
            <p:cNvPr id="11" name="Picture 10">
              <a:extLst>
                <a:ext uri="{FF2B5EF4-FFF2-40B4-BE49-F238E27FC236}">
                  <a16:creationId xmlns:a16="http://schemas.microsoft.com/office/drawing/2014/main" id="{12FFEC4E-2A84-446A-A67E-9419FE62FDE6}"/>
                </a:ext>
              </a:extLst>
            </p:cNvPr>
            <p:cNvPicPr>
              <a:picLocks noChangeAspect="1"/>
            </p:cNvPicPr>
            <p:nvPr/>
          </p:nvPicPr>
          <p:blipFill>
            <a:blip r:embed="rId5"/>
            <a:stretch>
              <a:fillRect/>
            </a:stretch>
          </p:blipFill>
          <p:spPr>
            <a:xfrm>
              <a:off x="4891481" y="3886200"/>
              <a:ext cx="3591878" cy="1371600"/>
            </a:xfrm>
            <a:prstGeom prst="rect">
              <a:avLst/>
            </a:prstGeom>
          </p:spPr>
        </p:pic>
      </p:grpSp>
      <p:grpSp>
        <p:nvGrpSpPr>
          <p:cNvPr id="12" name="Group 11">
            <a:extLst>
              <a:ext uri="{FF2B5EF4-FFF2-40B4-BE49-F238E27FC236}">
                <a16:creationId xmlns:a16="http://schemas.microsoft.com/office/drawing/2014/main" id="{2FADFE24-1FEA-4DA2-A522-08CDC37AF59E}"/>
              </a:ext>
            </a:extLst>
          </p:cNvPr>
          <p:cNvGrpSpPr/>
          <p:nvPr/>
        </p:nvGrpSpPr>
        <p:grpSpPr>
          <a:xfrm>
            <a:off x="8499826" y="2898277"/>
            <a:ext cx="3634303" cy="3561337"/>
            <a:chOff x="8499826" y="1807708"/>
            <a:chExt cx="3634303" cy="3561337"/>
          </a:xfrm>
        </p:grpSpPr>
        <p:sp>
          <p:nvSpPr>
            <p:cNvPr id="13" name="Rectangle 12">
              <a:extLst>
                <a:ext uri="{FF2B5EF4-FFF2-40B4-BE49-F238E27FC236}">
                  <a16:creationId xmlns:a16="http://schemas.microsoft.com/office/drawing/2014/main" id="{569C76FB-DF9A-4010-AF0C-0F55102C4C9A}"/>
                </a:ext>
              </a:extLst>
            </p:cNvPr>
            <p:cNvSpPr/>
            <p:nvPr/>
          </p:nvSpPr>
          <p:spPr>
            <a:xfrm>
              <a:off x="8499826" y="1807708"/>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0.793</a:t>
              </a:r>
            </a:p>
            <a:p>
              <a:r>
                <a:rPr lang="en-US" dirty="0">
                  <a:latin typeface="Times New Roman" panose="02020603050405020304" pitchFamily="18" charset="0"/>
                  <a:cs typeface="Times New Roman" panose="02020603050405020304" pitchFamily="18" charset="0"/>
                </a:rPr>
                <a:t>CV accuracy = 0.77 (+/- 0.01)</a:t>
              </a:r>
            </a:p>
          </p:txBody>
        </p:sp>
        <p:pic>
          <p:nvPicPr>
            <p:cNvPr id="14" name="Picture 13">
              <a:extLst>
                <a:ext uri="{FF2B5EF4-FFF2-40B4-BE49-F238E27FC236}">
                  <a16:creationId xmlns:a16="http://schemas.microsoft.com/office/drawing/2014/main" id="{B54B961A-97E2-4205-868B-1FA16AF2A94D}"/>
                </a:ext>
              </a:extLst>
            </p:cNvPr>
            <p:cNvPicPr>
              <a:picLocks noChangeAspect="1"/>
            </p:cNvPicPr>
            <p:nvPr/>
          </p:nvPicPr>
          <p:blipFill>
            <a:blip r:embed="rId6"/>
            <a:stretch>
              <a:fillRect/>
            </a:stretch>
          </p:blipFill>
          <p:spPr>
            <a:xfrm>
              <a:off x="8500355" y="2905464"/>
              <a:ext cx="2498756" cy="914400"/>
            </a:xfrm>
            <a:prstGeom prst="rect">
              <a:avLst/>
            </a:prstGeom>
          </p:spPr>
        </p:pic>
        <p:pic>
          <p:nvPicPr>
            <p:cNvPr id="15" name="Picture 14">
              <a:extLst>
                <a:ext uri="{FF2B5EF4-FFF2-40B4-BE49-F238E27FC236}">
                  <a16:creationId xmlns:a16="http://schemas.microsoft.com/office/drawing/2014/main" id="{33FB606F-C99E-4046-B40E-9DB32B057ADD}"/>
                </a:ext>
              </a:extLst>
            </p:cNvPr>
            <p:cNvPicPr>
              <a:picLocks noChangeAspect="1"/>
            </p:cNvPicPr>
            <p:nvPr/>
          </p:nvPicPr>
          <p:blipFill>
            <a:blip r:embed="rId7"/>
            <a:stretch>
              <a:fillRect/>
            </a:stretch>
          </p:blipFill>
          <p:spPr>
            <a:xfrm>
              <a:off x="8499826" y="3997445"/>
              <a:ext cx="3634303" cy="1371600"/>
            </a:xfrm>
            <a:prstGeom prst="rect">
              <a:avLst/>
            </a:prstGeom>
          </p:spPr>
        </p:pic>
      </p:grpSp>
    </p:spTree>
    <p:extLst>
      <p:ext uri="{BB962C8B-B14F-4D97-AF65-F5344CB8AC3E}">
        <p14:creationId xmlns:p14="http://schemas.microsoft.com/office/powerpoint/2010/main" val="1591411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51FD-C2A9-4B2E-BEF8-59EBCDBCF19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Two years data for predicting the third year status</a:t>
            </a:r>
          </a:p>
        </p:txBody>
      </p:sp>
      <p:sp>
        <p:nvSpPr>
          <p:cNvPr id="3" name="Content Placeholder 2">
            <a:extLst>
              <a:ext uri="{FF2B5EF4-FFF2-40B4-BE49-F238E27FC236}">
                <a16:creationId xmlns:a16="http://schemas.microsoft.com/office/drawing/2014/main" id="{E7DAEC27-D845-4FA2-BD50-82B01197B35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set experiment Class distribution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diabetes= 524,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prediabetes = 8,529 ,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normal= 17,796</a:t>
            </a:r>
          </a:p>
          <a:p>
            <a:r>
              <a:rPr lang="en-US" sz="1800" dirty="0">
                <a:latin typeface="Times New Roman" panose="02020603050405020304" pitchFamily="18" charset="0"/>
                <a:cs typeface="Times New Roman" panose="02020603050405020304" pitchFamily="18" charset="0"/>
              </a:rPr>
              <a:t>Training and testing data size for each class is 8,479 and 50 respectively</a:t>
            </a:r>
          </a:p>
          <a:p>
            <a:pPr lvl="1"/>
            <a:endParaRPr lang="en-US" sz="18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6A9DA92A-92B7-4BA5-84A4-4911CFD0B34F}"/>
              </a:ext>
            </a:extLst>
          </p:cNvPr>
          <p:cNvGrpSpPr/>
          <p:nvPr/>
        </p:nvGrpSpPr>
        <p:grpSpPr>
          <a:xfrm>
            <a:off x="883752" y="3385041"/>
            <a:ext cx="3616831" cy="3260712"/>
            <a:chOff x="883752" y="3385041"/>
            <a:chExt cx="3616831" cy="3260712"/>
          </a:xfrm>
        </p:grpSpPr>
        <p:sp>
          <p:nvSpPr>
            <p:cNvPr id="6" name="Rectangle 5">
              <a:extLst>
                <a:ext uri="{FF2B5EF4-FFF2-40B4-BE49-F238E27FC236}">
                  <a16:creationId xmlns:a16="http://schemas.microsoft.com/office/drawing/2014/main" id="{6E82FF09-3790-4052-A467-A273F4F4527B}"/>
                </a:ext>
              </a:extLst>
            </p:cNvPr>
            <p:cNvSpPr/>
            <p:nvPr/>
          </p:nvSpPr>
          <p:spPr>
            <a:xfrm>
              <a:off x="883752" y="3385041"/>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RF</a:t>
              </a:r>
            </a:p>
            <a:p>
              <a:r>
                <a:rPr lang="en-US" sz="1600" dirty="0">
                  <a:latin typeface="Times New Roman" panose="02020603050405020304" pitchFamily="18" charset="0"/>
                  <a:cs typeface="Times New Roman" panose="02020603050405020304" pitchFamily="18" charset="0"/>
                </a:rPr>
                <a:t>Accuracy =  0.753</a:t>
              </a:r>
            </a:p>
            <a:p>
              <a:r>
                <a:rPr lang="en-US" sz="1600" dirty="0">
                  <a:latin typeface="Times New Roman" panose="02020603050405020304" pitchFamily="18" charset="0"/>
                  <a:cs typeface="Times New Roman" panose="02020603050405020304" pitchFamily="18" charset="0"/>
                </a:rPr>
                <a:t>CV accuracy = 0.77 (+/- 0.05)</a:t>
              </a:r>
            </a:p>
          </p:txBody>
        </p:sp>
        <p:pic>
          <p:nvPicPr>
            <p:cNvPr id="17" name="Picture 16">
              <a:extLst>
                <a:ext uri="{FF2B5EF4-FFF2-40B4-BE49-F238E27FC236}">
                  <a16:creationId xmlns:a16="http://schemas.microsoft.com/office/drawing/2014/main" id="{DAFC4140-3FC9-4997-9BB0-5A9FE5829E00}"/>
                </a:ext>
              </a:extLst>
            </p:cNvPr>
            <p:cNvPicPr>
              <a:picLocks noChangeAspect="1"/>
            </p:cNvPicPr>
            <p:nvPr/>
          </p:nvPicPr>
          <p:blipFill>
            <a:blip r:embed="rId2"/>
            <a:stretch>
              <a:fillRect/>
            </a:stretch>
          </p:blipFill>
          <p:spPr>
            <a:xfrm>
              <a:off x="883752" y="4224816"/>
              <a:ext cx="2471596" cy="914400"/>
            </a:xfrm>
            <a:prstGeom prst="rect">
              <a:avLst/>
            </a:prstGeom>
          </p:spPr>
        </p:pic>
        <p:pic>
          <p:nvPicPr>
            <p:cNvPr id="18" name="Picture 17">
              <a:extLst>
                <a:ext uri="{FF2B5EF4-FFF2-40B4-BE49-F238E27FC236}">
                  <a16:creationId xmlns:a16="http://schemas.microsoft.com/office/drawing/2014/main" id="{0D35D07E-FC3F-4E4E-AABE-F0E1774D2D56}"/>
                </a:ext>
              </a:extLst>
            </p:cNvPr>
            <p:cNvPicPr>
              <a:picLocks noChangeAspect="1"/>
            </p:cNvPicPr>
            <p:nvPr/>
          </p:nvPicPr>
          <p:blipFill>
            <a:blip r:embed="rId3"/>
            <a:stretch>
              <a:fillRect/>
            </a:stretch>
          </p:blipFill>
          <p:spPr>
            <a:xfrm>
              <a:off x="883752" y="5274153"/>
              <a:ext cx="3616831" cy="1371600"/>
            </a:xfrm>
            <a:prstGeom prst="rect">
              <a:avLst/>
            </a:prstGeom>
          </p:spPr>
        </p:pic>
      </p:grpSp>
      <p:grpSp>
        <p:nvGrpSpPr>
          <p:cNvPr id="21" name="Group 20">
            <a:extLst>
              <a:ext uri="{FF2B5EF4-FFF2-40B4-BE49-F238E27FC236}">
                <a16:creationId xmlns:a16="http://schemas.microsoft.com/office/drawing/2014/main" id="{A2768884-1A07-4ED5-A2AD-6AAD5198FB92}"/>
              </a:ext>
            </a:extLst>
          </p:cNvPr>
          <p:cNvGrpSpPr/>
          <p:nvPr/>
        </p:nvGrpSpPr>
        <p:grpSpPr>
          <a:xfrm>
            <a:off x="4546134" y="3429000"/>
            <a:ext cx="3648808" cy="3216753"/>
            <a:chOff x="4546134" y="3429000"/>
            <a:chExt cx="3648808" cy="3216753"/>
          </a:xfrm>
        </p:grpSpPr>
        <p:sp>
          <p:nvSpPr>
            <p:cNvPr id="10" name="Rectangle 9">
              <a:extLst>
                <a:ext uri="{FF2B5EF4-FFF2-40B4-BE49-F238E27FC236}">
                  <a16:creationId xmlns:a16="http://schemas.microsoft.com/office/drawing/2014/main" id="{6AA2A31B-D75B-4858-806B-578446B7CB59}"/>
                </a:ext>
              </a:extLst>
            </p:cNvPr>
            <p:cNvSpPr/>
            <p:nvPr/>
          </p:nvSpPr>
          <p:spPr>
            <a:xfrm>
              <a:off x="4546134" y="3429000"/>
              <a:ext cx="2665602"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  0.753</a:t>
              </a:r>
            </a:p>
            <a:p>
              <a:r>
                <a:rPr lang="en-US" sz="1600" dirty="0">
                  <a:latin typeface="Times New Roman" panose="02020603050405020304" pitchFamily="18" charset="0"/>
                  <a:cs typeface="Times New Roman" panose="02020603050405020304" pitchFamily="18" charset="0"/>
                </a:rPr>
                <a:t>CV accuracy = 0.73 (+/- 0.04)</a:t>
              </a:r>
            </a:p>
          </p:txBody>
        </p:sp>
        <p:pic>
          <p:nvPicPr>
            <p:cNvPr id="19" name="Picture 18">
              <a:extLst>
                <a:ext uri="{FF2B5EF4-FFF2-40B4-BE49-F238E27FC236}">
                  <a16:creationId xmlns:a16="http://schemas.microsoft.com/office/drawing/2014/main" id="{AFD8B257-8CFD-43EF-B46A-ED991EDE9D7B}"/>
                </a:ext>
              </a:extLst>
            </p:cNvPr>
            <p:cNvPicPr>
              <a:picLocks noChangeAspect="1"/>
            </p:cNvPicPr>
            <p:nvPr/>
          </p:nvPicPr>
          <p:blipFill>
            <a:blip r:embed="rId4"/>
            <a:stretch>
              <a:fillRect/>
            </a:stretch>
          </p:blipFill>
          <p:spPr>
            <a:xfrm>
              <a:off x="4546134" y="4224816"/>
              <a:ext cx="2485748" cy="914400"/>
            </a:xfrm>
            <a:prstGeom prst="rect">
              <a:avLst/>
            </a:prstGeom>
          </p:spPr>
        </p:pic>
        <p:pic>
          <p:nvPicPr>
            <p:cNvPr id="20" name="Picture 19">
              <a:extLst>
                <a:ext uri="{FF2B5EF4-FFF2-40B4-BE49-F238E27FC236}">
                  <a16:creationId xmlns:a16="http://schemas.microsoft.com/office/drawing/2014/main" id="{64495529-B1FA-4517-BB93-16B91A0F58CB}"/>
                </a:ext>
              </a:extLst>
            </p:cNvPr>
            <p:cNvPicPr>
              <a:picLocks noChangeAspect="1"/>
            </p:cNvPicPr>
            <p:nvPr/>
          </p:nvPicPr>
          <p:blipFill>
            <a:blip r:embed="rId5"/>
            <a:stretch>
              <a:fillRect/>
            </a:stretch>
          </p:blipFill>
          <p:spPr>
            <a:xfrm>
              <a:off x="4546134" y="5274153"/>
              <a:ext cx="3648808" cy="1371600"/>
            </a:xfrm>
            <a:prstGeom prst="rect">
              <a:avLst/>
            </a:prstGeom>
          </p:spPr>
        </p:pic>
      </p:grpSp>
      <p:grpSp>
        <p:nvGrpSpPr>
          <p:cNvPr id="24" name="Group 23">
            <a:extLst>
              <a:ext uri="{FF2B5EF4-FFF2-40B4-BE49-F238E27FC236}">
                <a16:creationId xmlns:a16="http://schemas.microsoft.com/office/drawing/2014/main" id="{E716AD4C-BE58-4276-8ADC-D144502D7755}"/>
              </a:ext>
            </a:extLst>
          </p:cNvPr>
          <p:cNvGrpSpPr/>
          <p:nvPr/>
        </p:nvGrpSpPr>
        <p:grpSpPr>
          <a:xfrm>
            <a:off x="8254068" y="3385041"/>
            <a:ext cx="3619982" cy="3260712"/>
            <a:chOff x="8254068" y="3385041"/>
            <a:chExt cx="3619982" cy="3260712"/>
          </a:xfrm>
        </p:grpSpPr>
        <p:sp>
          <p:nvSpPr>
            <p:cNvPr id="14" name="Rectangle 13">
              <a:extLst>
                <a:ext uri="{FF2B5EF4-FFF2-40B4-BE49-F238E27FC236}">
                  <a16:creationId xmlns:a16="http://schemas.microsoft.com/office/drawing/2014/main" id="{483695EE-B99C-4454-969D-465E5E64E4D4}"/>
                </a:ext>
              </a:extLst>
            </p:cNvPr>
            <p:cNvSpPr/>
            <p:nvPr/>
          </p:nvSpPr>
          <p:spPr>
            <a:xfrm>
              <a:off x="8254068" y="3385041"/>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SVM</a:t>
              </a:r>
            </a:p>
            <a:p>
              <a:r>
                <a:rPr lang="en-US" sz="1600" dirty="0">
                  <a:latin typeface="Times New Roman" panose="02020603050405020304" pitchFamily="18" charset="0"/>
                  <a:cs typeface="Times New Roman" panose="02020603050405020304" pitchFamily="18" charset="0"/>
                </a:rPr>
                <a:t>Accuracy =  0.773</a:t>
              </a:r>
            </a:p>
            <a:p>
              <a:r>
                <a:rPr lang="en-US" sz="1600" dirty="0">
                  <a:latin typeface="Times New Roman" panose="02020603050405020304" pitchFamily="18" charset="0"/>
                  <a:cs typeface="Times New Roman" panose="02020603050405020304" pitchFamily="18" charset="0"/>
                </a:rPr>
                <a:t>CV accuracy = 0.75 (+/- 0.03)</a:t>
              </a:r>
            </a:p>
          </p:txBody>
        </p:sp>
        <p:pic>
          <p:nvPicPr>
            <p:cNvPr id="22" name="Picture 21">
              <a:extLst>
                <a:ext uri="{FF2B5EF4-FFF2-40B4-BE49-F238E27FC236}">
                  <a16:creationId xmlns:a16="http://schemas.microsoft.com/office/drawing/2014/main" id="{B4CAE23D-DA57-42A3-9799-96E1C8EA82CD}"/>
                </a:ext>
              </a:extLst>
            </p:cNvPr>
            <p:cNvPicPr>
              <a:picLocks noChangeAspect="1"/>
            </p:cNvPicPr>
            <p:nvPr/>
          </p:nvPicPr>
          <p:blipFill>
            <a:blip r:embed="rId6"/>
            <a:stretch>
              <a:fillRect/>
            </a:stretch>
          </p:blipFill>
          <p:spPr>
            <a:xfrm>
              <a:off x="8254068" y="4224816"/>
              <a:ext cx="2441359" cy="914400"/>
            </a:xfrm>
            <a:prstGeom prst="rect">
              <a:avLst/>
            </a:prstGeom>
          </p:spPr>
        </p:pic>
        <p:pic>
          <p:nvPicPr>
            <p:cNvPr id="23" name="Picture 22">
              <a:extLst>
                <a:ext uri="{FF2B5EF4-FFF2-40B4-BE49-F238E27FC236}">
                  <a16:creationId xmlns:a16="http://schemas.microsoft.com/office/drawing/2014/main" id="{8D64FCE1-811C-43D9-9A4C-A24784EE904D}"/>
                </a:ext>
              </a:extLst>
            </p:cNvPr>
            <p:cNvPicPr>
              <a:picLocks noChangeAspect="1"/>
            </p:cNvPicPr>
            <p:nvPr/>
          </p:nvPicPr>
          <p:blipFill>
            <a:blip r:embed="rId7"/>
            <a:stretch>
              <a:fillRect/>
            </a:stretch>
          </p:blipFill>
          <p:spPr>
            <a:xfrm>
              <a:off x="8254068" y="5274153"/>
              <a:ext cx="3619982" cy="1371600"/>
            </a:xfrm>
            <a:prstGeom prst="rect">
              <a:avLst/>
            </a:prstGeom>
          </p:spPr>
        </p:pic>
      </p:grpSp>
    </p:spTree>
    <p:extLst>
      <p:ext uri="{BB962C8B-B14F-4D97-AF65-F5344CB8AC3E}">
        <p14:creationId xmlns:p14="http://schemas.microsoft.com/office/powerpoint/2010/main" val="2257646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C4FD-934B-4695-9732-7B59DFFC1C0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Two years data for predicting the third year status</a:t>
            </a:r>
          </a:p>
        </p:txBody>
      </p:sp>
      <p:sp>
        <p:nvSpPr>
          <p:cNvPr id="3" name="Content Placeholder 2">
            <a:extLst>
              <a:ext uri="{FF2B5EF4-FFF2-40B4-BE49-F238E27FC236}">
                <a16:creationId xmlns:a16="http://schemas.microsoft.com/office/drawing/2014/main" id="{D6927428-D974-43C5-A502-AE9711D757D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experiment with clustering</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In this experiment, clustering label added to the feature space using K-means clustering algorithm.</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K-means clustering algorithm used to cluster whole dataset into three groups and generate label for each data point</a:t>
            </a:r>
          </a:p>
        </p:txBody>
      </p:sp>
      <p:grpSp>
        <p:nvGrpSpPr>
          <p:cNvPr id="19" name="Group 18">
            <a:extLst>
              <a:ext uri="{FF2B5EF4-FFF2-40B4-BE49-F238E27FC236}">
                <a16:creationId xmlns:a16="http://schemas.microsoft.com/office/drawing/2014/main" id="{5A17E021-AE68-417A-A955-F3C3032EB50D}"/>
              </a:ext>
            </a:extLst>
          </p:cNvPr>
          <p:cNvGrpSpPr/>
          <p:nvPr/>
        </p:nvGrpSpPr>
        <p:grpSpPr>
          <a:xfrm>
            <a:off x="829276" y="2892502"/>
            <a:ext cx="3549015" cy="3419398"/>
            <a:chOff x="829276" y="2892502"/>
            <a:chExt cx="3549015" cy="3419398"/>
          </a:xfrm>
        </p:grpSpPr>
        <p:sp>
          <p:nvSpPr>
            <p:cNvPr id="5" name="Rectangle 4">
              <a:extLst>
                <a:ext uri="{FF2B5EF4-FFF2-40B4-BE49-F238E27FC236}">
                  <a16:creationId xmlns:a16="http://schemas.microsoft.com/office/drawing/2014/main" id="{321D9483-3950-4051-ADBB-EFAC587642B3}"/>
                </a:ext>
              </a:extLst>
            </p:cNvPr>
            <p:cNvSpPr/>
            <p:nvPr/>
          </p:nvSpPr>
          <p:spPr>
            <a:xfrm>
              <a:off x="838200" y="2892502"/>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0.753</a:t>
              </a:r>
            </a:p>
            <a:p>
              <a:r>
                <a:rPr lang="en-US" dirty="0">
                  <a:latin typeface="Times New Roman" panose="02020603050405020304" pitchFamily="18" charset="0"/>
                  <a:cs typeface="Times New Roman" panose="02020603050405020304" pitchFamily="18" charset="0"/>
                </a:rPr>
                <a:t>CV accuracy = 0.77 (+/- 0.04)</a:t>
              </a:r>
            </a:p>
          </p:txBody>
        </p:sp>
        <p:pic>
          <p:nvPicPr>
            <p:cNvPr id="16" name="Picture 15">
              <a:extLst>
                <a:ext uri="{FF2B5EF4-FFF2-40B4-BE49-F238E27FC236}">
                  <a16:creationId xmlns:a16="http://schemas.microsoft.com/office/drawing/2014/main" id="{436D89E0-7F58-4163-B427-D0E65B74A71B}"/>
                </a:ext>
              </a:extLst>
            </p:cNvPr>
            <p:cNvPicPr>
              <a:picLocks noChangeAspect="1"/>
            </p:cNvPicPr>
            <p:nvPr/>
          </p:nvPicPr>
          <p:blipFill>
            <a:blip r:embed="rId2"/>
            <a:stretch>
              <a:fillRect/>
            </a:stretch>
          </p:blipFill>
          <p:spPr>
            <a:xfrm>
              <a:off x="829276" y="3848319"/>
              <a:ext cx="2523744" cy="914400"/>
            </a:xfrm>
            <a:prstGeom prst="rect">
              <a:avLst/>
            </a:prstGeom>
          </p:spPr>
        </p:pic>
        <p:pic>
          <p:nvPicPr>
            <p:cNvPr id="17" name="Picture 16">
              <a:extLst>
                <a:ext uri="{FF2B5EF4-FFF2-40B4-BE49-F238E27FC236}">
                  <a16:creationId xmlns:a16="http://schemas.microsoft.com/office/drawing/2014/main" id="{15FC11D6-C7D8-4A3E-AA2B-EF53AF99A7AF}"/>
                </a:ext>
              </a:extLst>
            </p:cNvPr>
            <p:cNvPicPr>
              <a:picLocks noChangeAspect="1"/>
            </p:cNvPicPr>
            <p:nvPr/>
          </p:nvPicPr>
          <p:blipFill>
            <a:blip r:embed="rId3"/>
            <a:stretch>
              <a:fillRect/>
            </a:stretch>
          </p:blipFill>
          <p:spPr>
            <a:xfrm>
              <a:off x="829276" y="4940300"/>
              <a:ext cx="3549015" cy="1371600"/>
            </a:xfrm>
            <a:prstGeom prst="rect">
              <a:avLst/>
            </a:prstGeom>
          </p:spPr>
        </p:pic>
      </p:grpSp>
      <p:grpSp>
        <p:nvGrpSpPr>
          <p:cNvPr id="22" name="Group 21">
            <a:extLst>
              <a:ext uri="{FF2B5EF4-FFF2-40B4-BE49-F238E27FC236}">
                <a16:creationId xmlns:a16="http://schemas.microsoft.com/office/drawing/2014/main" id="{9E520399-DCAD-49B9-AACD-CE053FC901EA}"/>
              </a:ext>
            </a:extLst>
          </p:cNvPr>
          <p:cNvGrpSpPr/>
          <p:nvPr/>
        </p:nvGrpSpPr>
        <p:grpSpPr>
          <a:xfrm>
            <a:off x="4660423" y="2898277"/>
            <a:ext cx="3579962" cy="3413623"/>
            <a:chOff x="4660423" y="2898277"/>
            <a:chExt cx="3579962" cy="3413623"/>
          </a:xfrm>
        </p:grpSpPr>
        <p:sp>
          <p:nvSpPr>
            <p:cNvPr id="9" name="Rectangle 8">
              <a:extLst>
                <a:ext uri="{FF2B5EF4-FFF2-40B4-BE49-F238E27FC236}">
                  <a16:creationId xmlns:a16="http://schemas.microsoft.com/office/drawing/2014/main" id="{6D277E8B-484A-4C48-B190-33309E0B82CE}"/>
                </a:ext>
              </a:extLst>
            </p:cNvPr>
            <p:cNvSpPr/>
            <p:nvPr/>
          </p:nvSpPr>
          <p:spPr>
            <a:xfrm>
              <a:off x="4666377" y="2898277"/>
              <a:ext cx="2972930"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0.746</a:t>
              </a:r>
            </a:p>
            <a:p>
              <a:r>
                <a:rPr lang="en-US" dirty="0">
                  <a:latin typeface="Times New Roman" panose="02020603050405020304" pitchFamily="18" charset="0"/>
                  <a:cs typeface="Times New Roman" panose="02020603050405020304" pitchFamily="18" charset="0"/>
                </a:rPr>
                <a:t>CV accuracy = 0.73 (+/- 0.04)</a:t>
              </a:r>
            </a:p>
          </p:txBody>
        </p:sp>
        <p:pic>
          <p:nvPicPr>
            <p:cNvPr id="20" name="Picture 19">
              <a:extLst>
                <a:ext uri="{FF2B5EF4-FFF2-40B4-BE49-F238E27FC236}">
                  <a16:creationId xmlns:a16="http://schemas.microsoft.com/office/drawing/2014/main" id="{8F268406-F27E-457E-914D-C5CA97F86CC9}"/>
                </a:ext>
              </a:extLst>
            </p:cNvPr>
            <p:cNvPicPr>
              <a:picLocks noChangeAspect="1"/>
            </p:cNvPicPr>
            <p:nvPr/>
          </p:nvPicPr>
          <p:blipFill>
            <a:blip r:embed="rId4"/>
            <a:stretch>
              <a:fillRect/>
            </a:stretch>
          </p:blipFill>
          <p:spPr>
            <a:xfrm>
              <a:off x="4674090" y="3848319"/>
              <a:ext cx="2501153" cy="914400"/>
            </a:xfrm>
            <a:prstGeom prst="rect">
              <a:avLst/>
            </a:prstGeom>
          </p:spPr>
        </p:pic>
        <p:pic>
          <p:nvPicPr>
            <p:cNvPr id="21" name="Picture 20">
              <a:extLst>
                <a:ext uri="{FF2B5EF4-FFF2-40B4-BE49-F238E27FC236}">
                  <a16:creationId xmlns:a16="http://schemas.microsoft.com/office/drawing/2014/main" id="{A035E5EB-65BE-4A72-9A3D-FEDB1B989B14}"/>
                </a:ext>
              </a:extLst>
            </p:cNvPr>
            <p:cNvPicPr>
              <a:picLocks noChangeAspect="1"/>
            </p:cNvPicPr>
            <p:nvPr/>
          </p:nvPicPr>
          <p:blipFill>
            <a:blip r:embed="rId5"/>
            <a:stretch>
              <a:fillRect/>
            </a:stretch>
          </p:blipFill>
          <p:spPr>
            <a:xfrm>
              <a:off x="4660423" y="4940300"/>
              <a:ext cx="3579962" cy="1371600"/>
            </a:xfrm>
            <a:prstGeom prst="rect">
              <a:avLst/>
            </a:prstGeom>
          </p:spPr>
        </p:pic>
      </p:grpSp>
      <p:grpSp>
        <p:nvGrpSpPr>
          <p:cNvPr id="25" name="Group 24">
            <a:extLst>
              <a:ext uri="{FF2B5EF4-FFF2-40B4-BE49-F238E27FC236}">
                <a16:creationId xmlns:a16="http://schemas.microsoft.com/office/drawing/2014/main" id="{441403E6-00E1-499F-BEC7-C5CC84B4C8DC}"/>
              </a:ext>
            </a:extLst>
          </p:cNvPr>
          <p:cNvGrpSpPr/>
          <p:nvPr/>
        </p:nvGrpSpPr>
        <p:grpSpPr>
          <a:xfrm>
            <a:off x="8499826" y="2898277"/>
            <a:ext cx="3616630" cy="3413623"/>
            <a:chOff x="8499826" y="2898277"/>
            <a:chExt cx="3616630" cy="3413623"/>
          </a:xfrm>
        </p:grpSpPr>
        <p:sp>
          <p:nvSpPr>
            <p:cNvPr id="13" name="Rectangle 12">
              <a:extLst>
                <a:ext uri="{FF2B5EF4-FFF2-40B4-BE49-F238E27FC236}">
                  <a16:creationId xmlns:a16="http://schemas.microsoft.com/office/drawing/2014/main" id="{1428E062-8F01-4C7C-A4D9-E286B231FDC5}"/>
                </a:ext>
              </a:extLst>
            </p:cNvPr>
            <p:cNvSpPr/>
            <p:nvPr/>
          </p:nvSpPr>
          <p:spPr>
            <a:xfrm>
              <a:off x="8499826" y="2898277"/>
              <a:ext cx="2972930"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0.766</a:t>
              </a:r>
            </a:p>
            <a:p>
              <a:r>
                <a:rPr lang="en-US" dirty="0">
                  <a:latin typeface="Times New Roman" panose="02020603050405020304" pitchFamily="18" charset="0"/>
                  <a:cs typeface="Times New Roman" panose="02020603050405020304" pitchFamily="18" charset="0"/>
                </a:rPr>
                <a:t>CV accuracy = 0.75 (+/- 0.03)</a:t>
              </a:r>
            </a:p>
          </p:txBody>
        </p:sp>
        <p:pic>
          <p:nvPicPr>
            <p:cNvPr id="23" name="Picture 22">
              <a:extLst>
                <a:ext uri="{FF2B5EF4-FFF2-40B4-BE49-F238E27FC236}">
                  <a16:creationId xmlns:a16="http://schemas.microsoft.com/office/drawing/2014/main" id="{55007C46-98C6-430A-ACC3-6329BD04233B}"/>
                </a:ext>
              </a:extLst>
            </p:cNvPr>
            <p:cNvPicPr>
              <a:picLocks noChangeAspect="1"/>
            </p:cNvPicPr>
            <p:nvPr/>
          </p:nvPicPr>
          <p:blipFill>
            <a:blip r:embed="rId6"/>
            <a:stretch>
              <a:fillRect/>
            </a:stretch>
          </p:blipFill>
          <p:spPr>
            <a:xfrm>
              <a:off x="8522517" y="3848319"/>
              <a:ext cx="2412274" cy="914400"/>
            </a:xfrm>
            <a:prstGeom prst="rect">
              <a:avLst/>
            </a:prstGeom>
          </p:spPr>
        </p:pic>
        <p:pic>
          <p:nvPicPr>
            <p:cNvPr id="24" name="Picture 23">
              <a:extLst>
                <a:ext uri="{FF2B5EF4-FFF2-40B4-BE49-F238E27FC236}">
                  <a16:creationId xmlns:a16="http://schemas.microsoft.com/office/drawing/2014/main" id="{E9E9D19E-1B8C-4627-AC1D-2C14A545BF27}"/>
                </a:ext>
              </a:extLst>
            </p:cNvPr>
            <p:cNvPicPr>
              <a:picLocks noChangeAspect="1"/>
            </p:cNvPicPr>
            <p:nvPr/>
          </p:nvPicPr>
          <p:blipFill>
            <a:blip r:embed="rId7"/>
            <a:stretch>
              <a:fillRect/>
            </a:stretch>
          </p:blipFill>
          <p:spPr>
            <a:xfrm>
              <a:off x="8522517" y="4940300"/>
              <a:ext cx="3593939" cy="1371600"/>
            </a:xfrm>
            <a:prstGeom prst="rect">
              <a:avLst/>
            </a:prstGeom>
          </p:spPr>
        </p:pic>
      </p:grpSp>
    </p:spTree>
    <p:extLst>
      <p:ext uri="{BB962C8B-B14F-4D97-AF65-F5344CB8AC3E}">
        <p14:creationId xmlns:p14="http://schemas.microsoft.com/office/powerpoint/2010/main" val="3274937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93DB-8878-4AE2-9077-1DF5F1EF72B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Experiment on patients who are diagnosed with HBP</a:t>
            </a:r>
          </a:p>
        </p:txBody>
      </p:sp>
      <p:sp>
        <p:nvSpPr>
          <p:cNvPr id="3" name="Content Placeholder 2">
            <a:extLst>
              <a:ext uri="{FF2B5EF4-FFF2-40B4-BE49-F238E27FC236}">
                <a16:creationId xmlns:a16="http://schemas.microsoft.com/office/drawing/2014/main" id="{FB2AE047-6A48-4D6D-B802-4B4DFC0F193F}"/>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dataset contains patients who are diagnosed with HBP previously and taking medicine </a:t>
            </a:r>
          </a:p>
          <a:p>
            <a:r>
              <a:rPr lang="en-US" sz="1800" dirty="0">
                <a:latin typeface="Times New Roman" panose="02020603050405020304" pitchFamily="18" charset="0"/>
                <a:cs typeface="Times New Roman" panose="02020603050405020304" pitchFamily="18" charset="0"/>
              </a:rPr>
              <a:t>12 feature set experiment</a:t>
            </a:r>
          </a:p>
        </p:txBody>
      </p:sp>
      <p:graphicFrame>
        <p:nvGraphicFramePr>
          <p:cNvPr id="4" name="Table 7">
            <a:extLst>
              <a:ext uri="{FF2B5EF4-FFF2-40B4-BE49-F238E27FC236}">
                <a16:creationId xmlns:a16="http://schemas.microsoft.com/office/drawing/2014/main" id="{CD689073-2668-43F9-9A62-DBCD431DD088}"/>
              </a:ext>
            </a:extLst>
          </p:cNvPr>
          <p:cNvGraphicFramePr>
            <a:graphicFrameLocks noGrp="1"/>
          </p:cNvGraphicFramePr>
          <p:nvPr>
            <p:extLst>
              <p:ext uri="{D42A27DB-BD31-4B8C-83A1-F6EECF244321}">
                <p14:modId xmlns:p14="http://schemas.microsoft.com/office/powerpoint/2010/main" val="781829693"/>
              </p:ext>
            </p:extLst>
          </p:nvPr>
        </p:nvGraphicFramePr>
        <p:xfrm>
          <a:off x="3755014" y="2489743"/>
          <a:ext cx="3487992" cy="134112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1368218454"/>
                    </a:ext>
                  </a:extLst>
                </a:gridCol>
                <a:gridCol w="1205992">
                  <a:extLst>
                    <a:ext uri="{9D8B030D-6E8A-4147-A177-3AD203B41FA5}">
                      <a16:colId xmlns:a16="http://schemas.microsoft.com/office/drawing/2014/main" val="3411469074"/>
                    </a:ext>
                  </a:extLst>
                </a:gridCol>
                <a:gridCol w="1108520">
                  <a:extLst>
                    <a:ext uri="{9D8B030D-6E8A-4147-A177-3AD203B41FA5}">
                      <a16:colId xmlns:a16="http://schemas.microsoft.com/office/drawing/2014/main" val="1879159377"/>
                    </a:ext>
                  </a:extLst>
                </a:gridCol>
              </a:tblGrid>
              <a:tr h="280954">
                <a:tc>
                  <a:txBody>
                    <a:bodyPr/>
                    <a:lstStyle/>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Training set</a:t>
                      </a:r>
                    </a:p>
                  </a:txBody>
                  <a:tcPr/>
                </a:tc>
                <a:tc>
                  <a:txBody>
                    <a:bodyPr/>
                    <a:lstStyle/>
                    <a:p>
                      <a:r>
                        <a:rPr lang="en-US" sz="1600"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280954">
                <a:tc>
                  <a:txBody>
                    <a:bodyPr/>
                    <a:lstStyle/>
                    <a:p>
                      <a:r>
                        <a:rPr lang="en-US" sz="1600"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1,909</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679388349"/>
                  </a:ext>
                </a:extLst>
              </a:tr>
              <a:tr h="280954">
                <a:tc>
                  <a:txBody>
                    <a:bodyPr/>
                    <a:lstStyle/>
                    <a:p>
                      <a:r>
                        <a:rPr lang="en-US" sz="1600"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1,909</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139918692"/>
                  </a:ext>
                </a:extLst>
              </a:tr>
              <a:tr h="280954">
                <a:tc>
                  <a:txBody>
                    <a:bodyPr/>
                    <a:lstStyle/>
                    <a:p>
                      <a:r>
                        <a:rPr lang="en-US" sz="1600"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1,909</a:t>
                      </a: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39788541"/>
                  </a:ext>
                </a:extLst>
              </a:tr>
            </a:tbl>
          </a:graphicData>
        </a:graphic>
      </p:graphicFrame>
      <p:grpSp>
        <p:nvGrpSpPr>
          <p:cNvPr id="23" name="Group 22">
            <a:extLst>
              <a:ext uri="{FF2B5EF4-FFF2-40B4-BE49-F238E27FC236}">
                <a16:creationId xmlns:a16="http://schemas.microsoft.com/office/drawing/2014/main" id="{C9860655-5004-4D60-B8B8-A1BF1C2BD621}"/>
              </a:ext>
            </a:extLst>
          </p:cNvPr>
          <p:cNvGrpSpPr/>
          <p:nvPr/>
        </p:nvGrpSpPr>
        <p:grpSpPr>
          <a:xfrm>
            <a:off x="838200" y="3852141"/>
            <a:ext cx="3093625" cy="2988940"/>
            <a:chOff x="838200" y="3852141"/>
            <a:chExt cx="3093625" cy="2988940"/>
          </a:xfrm>
        </p:grpSpPr>
        <p:sp>
          <p:nvSpPr>
            <p:cNvPr id="6" name="Rectangle 5">
              <a:extLst>
                <a:ext uri="{FF2B5EF4-FFF2-40B4-BE49-F238E27FC236}">
                  <a16:creationId xmlns:a16="http://schemas.microsoft.com/office/drawing/2014/main" id="{ABBE6058-DDAA-42A6-8549-428E202333CD}"/>
                </a:ext>
              </a:extLst>
            </p:cNvPr>
            <p:cNvSpPr/>
            <p:nvPr/>
          </p:nvSpPr>
          <p:spPr>
            <a:xfrm>
              <a:off x="849555" y="3852141"/>
              <a:ext cx="2353465" cy="95410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0.66</a:t>
              </a:r>
            </a:p>
            <a:p>
              <a:r>
                <a:rPr lang="en-US" sz="1400" dirty="0">
                  <a:latin typeface="Times New Roman" panose="02020603050405020304" pitchFamily="18" charset="0"/>
                  <a:cs typeface="Times New Roman" panose="02020603050405020304" pitchFamily="18" charset="0"/>
                </a:rPr>
                <a:t>CV accuracy = 0.74 (+/- 0.02)</a:t>
              </a:r>
            </a:p>
            <a:p>
              <a:endParaRPr lang="en-US" sz="14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9BAC420-88BD-4D13-A124-1F6E16BBE52E}"/>
                </a:ext>
              </a:extLst>
            </p:cNvPr>
            <p:cNvPicPr>
              <a:picLocks noChangeAspect="1"/>
            </p:cNvPicPr>
            <p:nvPr/>
          </p:nvPicPr>
          <p:blipFill>
            <a:blip r:embed="rId2"/>
            <a:stretch>
              <a:fillRect/>
            </a:stretch>
          </p:blipFill>
          <p:spPr>
            <a:xfrm>
              <a:off x="838200" y="4660222"/>
              <a:ext cx="2492188" cy="914400"/>
            </a:xfrm>
            <a:prstGeom prst="rect">
              <a:avLst/>
            </a:prstGeom>
          </p:spPr>
        </p:pic>
        <p:pic>
          <p:nvPicPr>
            <p:cNvPr id="22" name="Picture 21">
              <a:extLst>
                <a:ext uri="{FF2B5EF4-FFF2-40B4-BE49-F238E27FC236}">
                  <a16:creationId xmlns:a16="http://schemas.microsoft.com/office/drawing/2014/main" id="{9CFE7CC8-3DA4-4BB8-96FB-C875D4E0CED5}"/>
                </a:ext>
              </a:extLst>
            </p:cNvPr>
            <p:cNvPicPr>
              <a:picLocks noChangeAspect="1"/>
            </p:cNvPicPr>
            <p:nvPr/>
          </p:nvPicPr>
          <p:blipFill>
            <a:blip r:embed="rId3"/>
            <a:stretch>
              <a:fillRect/>
            </a:stretch>
          </p:blipFill>
          <p:spPr>
            <a:xfrm>
              <a:off x="838200" y="5652361"/>
              <a:ext cx="3093625" cy="1188720"/>
            </a:xfrm>
            <a:prstGeom prst="rect">
              <a:avLst/>
            </a:prstGeom>
          </p:spPr>
        </p:pic>
      </p:grpSp>
      <p:grpSp>
        <p:nvGrpSpPr>
          <p:cNvPr id="26" name="Group 25">
            <a:extLst>
              <a:ext uri="{FF2B5EF4-FFF2-40B4-BE49-F238E27FC236}">
                <a16:creationId xmlns:a16="http://schemas.microsoft.com/office/drawing/2014/main" id="{797090E9-FA26-4A09-A94C-873563046F34}"/>
              </a:ext>
            </a:extLst>
          </p:cNvPr>
          <p:cNvGrpSpPr/>
          <p:nvPr/>
        </p:nvGrpSpPr>
        <p:grpSpPr>
          <a:xfrm>
            <a:off x="4379752" y="3852141"/>
            <a:ext cx="3064092" cy="3005859"/>
            <a:chOff x="4379752" y="3852141"/>
            <a:chExt cx="3064092" cy="3005859"/>
          </a:xfrm>
        </p:grpSpPr>
        <p:sp>
          <p:nvSpPr>
            <p:cNvPr id="14" name="Rectangle 13">
              <a:extLst>
                <a:ext uri="{FF2B5EF4-FFF2-40B4-BE49-F238E27FC236}">
                  <a16:creationId xmlns:a16="http://schemas.microsoft.com/office/drawing/2014/main" id="{0CE37DE8-959C-45F0-AB59-27B489E1B8E8}"/>
                </a:ext>
              </a:extLst>
            </p:cNvPr>
            <p:cNvSpPr/>
            <p:nvPr/>
          </p:nvSpPr>
          <p:spPr>
            <a:xfrm>
              <a:off x="4379752" y="3852141"/>
              <a:ext cx="2353465" cy="738664"/>
            </a:xfrm>
            <a:prstGeom prst="rect">
              <a:avLst/>
            </a:prstGeom>
          </p:spPr>
          <p:txBody>
            <a:bodyPr wrap="non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0.693</a:t>
              </a:r>
            </a:p>
            <a:p>
              <a:r>
                <a:rPr lang="en-US" sz="1400" dirty="0">
                  <a:latin typeface="Times New Roman" panose="02020603050405020304" pitchFamily="18" charset="0"/>
                  <a:cs typeface="Times New Roman" panose="02020603050405020304" pitchFamily="18" charset="0"/>
                </a:rPr>
                <a:t>CV accuracy = 0.71 (+/- 0.03)</a:t>
              </a:r>
            </a:p>
          </p:txBody>
        </p:sp>
        <p:pic>
          <p:nvPicPr>
            <p:cNvPr id="24" name="Picture 23">
              <a:extLst>
                <a:ext uri="{FF2B5EF4-FFF2-40B4-BE49-F238E27FC236}">
                  <a16:creationId xmlns:a16="http://schemas.microsoft.com/office/drawing/2014/main" id="{7928236E-8F22-4ABA-86AC-2DF0B822C212}"/>
                </a:ext>
              </a:extLst>
            </p:cNvPr>
            <p:cNvPicPr>
              <a:picLocks noChangeAspect="1"/>
            </p:cNvPicPr>
            <p:nvPr/>
          </p:nvPicPr>
          <p:blipFill>
            <a:blip r:embed="rId4"/>
            <a:stretch>
              <a:fillRect/>
            </a:stretch>
          </p:blipFill>
          <p:spPr>
            <a:xfrm>
              <a:off x="4379752" y="4660222"/>
              <a:ext cx="2426677" cy="914400"/>
            </a:xfrm>
            <a:prstGeom prst="rect">
              <a:avLst/>
            </a:prstGeom>
          </p:spPr>
        </p:pic>
        <p:pic>
          <p:nvPicPr>
            <p:cNvPr id="25" name="Picture 24">
              <a:extLst>
                <a:ext uri="{FF2B5EF4-FFF2-40B4-BE49-F238E27FC236}">
                  <a16:creationId xmlns:a16="http://schemas.microsoft.com/office/drawing/2014/main" id="{6DCBE277-1586-4D88-98A2-E2CDFAF29E26}"/>
                </a:ext>
              </a:extLst>
            </p:cNvPr>
            <p:cNvPicPr>
              <a:picLocks noChangeAspect="1"/>
            </p:cNvPicPr>
            <p:nvPr/>
          </p:nvPicPr>
          <p:blipFill>
            <a:blip r:embed="rId5"/>
            <a:stretch>
              <a:fillRect/>
            </a:stretch>
          </p:blipFill>
          <p:spPr>
            <a:xfrm>
              <a:off x="4379752" y="5669280"/>
              <a:ext cx="3064092" cy="1188720"/>
            </a:xfrm>
            <a:prstGeom prst="rect">
              <a:avLst/>
            </a:prstGeom>
          </p:spPr>
        </p:pic>
      </p:grpSp>
      <p:grpSp>
        <p:nvGrpSpPr>
          <p:cNvPr id="29" name="Group 28">
            <a:extLst>
              <a:ext uri="{FF2B5EF4-FFF2-40B4-BE49-F238E27FC236}">
                <a16:creationId xmlns:a16="http://schemas.microsoft.com/office/drawing/2014/main" id="{C5F56C61-D4CB-4AEA-B131-685937D7130E}"/>
              </a:ext>
            </a:extLst>
          </p:cNvPr>
          <p:cNvGrpSpPr/>
          <p:nvPr/>
        </p:nvGrpSpPr>
        <p:grpSpPr>
          <a:xfrm>
            <a:off x="7921304" y="3852141"/>
            <a:ext cx="3127820" cy="2911201"/>
            <a:chOff x="7921304" y="3852141"/>
            <a:chExt cx="3127820" cy="2911201"/>
          </a:xfrm>
        </p:grpSpPr>
        <p:sp>
          <p:nvSpPr>
            <p:cNvPr id="18" name="Rectangle 17">
              <a:extLst>
                <a:ext uri="{FF2B5EF4-FFF2-40B4-BE49-F238E27FC236}">
                  <a16:creationId xmlns:a16="http://schemas.microsoft.com/office/drawing/2014/main" id="{3944BC1A-2EAA-4EF5-88B9-CAB28840113E}"/>
                </a:ext>
              </a:extLst>
            </p:cNvPr>
            <p:cNvSpPr/>
            <p:nvPr/>
          </p:nvSpPr>
          <p:spPr>
            <a:xfrm>
              <a:off x="7987688" y="3852141"/>
              <a:ext cx="2398349" cy="738664"/>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a:t>
              </a:r>
            </a:p>
            <a:p>
              <a:r>
                <a:rPr lang="en-US" sz="1400" dirty="0">
                  <a:latin typeface="Times New Roman" panose="02020603050405020304" pitchFamily="18" charset="0"/>
                  <a:cs typeface="Times New Roman" panose="02020603050405020304" pitchFamily="18" charset="0"/>
                </a:rPr>
                <a:t>CV accuracy = 0.70 (+/- 0.04) </a:t>
              </a:r>
            </a:p>
          </p:txBody>
        </p:sp>
        <p:pic>
          <p:nvPicPr>
            <p:cNvPr id="27" name="Picture 26">
              <a:extLst>
                <a:ext uri="{FF2B5EF4-FFF2-40B4-BE49-F238E27FC236}">
                  <a16:creationId xmlns:a16="http://schemas.microsoft.com/office/drawing/2014/main" id="{DB68556C-1F1D-4BA0-9C74-0FAB3955F567}"/>
                </a:ext>
              </a:extLst>
            </p:cNvPr>
            <p:cNvPicPr>
              <a:picLocks noChangeAspect="1"/>
            </p:cNvPicPr>
            <p:nvPr/>
          </p:nvPicPr>
          <p:blipFill>
            <a:blip r:embed="rId6"/>
            <a:stretch>
              <a:fillRect/>
            </a:stretch>
          </p:blipFill>
          <p:spPr>
            <a:xfrm>
              <a:off x="7921304" y="4660222"/>
              <a:ext cx="2398143" cy="914400"/>
            </a:xfrm>
            <a:prstGeom prst="rect">
              <a:avLst/>
            </a:prstGeom>
          </p:spPr>
        </p:pic>
        <p:pic>
          <p:nvPicPr>
            <p:cNvPr id="28" name="Picture 27">
              <a:extLst>
                <a:ext uri="{FF2B5EF4-FFF2-40B4-BE49-F238E27FC236}">
                  <a16:creationId xmlns:a16="http://schemas.microsoft.com/office/drawing/2014/main" id="{FDEA2D2C-21F2-43F3-A8A6-161AA0BDCB4D}"/>
                </a:ext>
              </a:extLst>
            </p:cNvPr>
            <p:cNvPicPr>
              <a:picLocks noChangeAspect="1"/>
            </p:cNvPicPr>
            <p:nvPr/>
          </p:nvPicPr>
          <p:blipFill>
            <a:blip r:embed="rId7"/>
            <a:stretch>
              <a:fillRect/>
            </a:stretch>
          </p:blipFill>
          <p:spPr>
            <a:xfrm>
              <a:off x="7921304" y="5574622"/>
              <a:ext cx="3127820" cy="1188720"/>
            </a:xfrm>
            <a:prstGeom prst="rect">
              <a:avLst/>
            </a:prstGeom>
          </p:spPr>
        </p:pic>
      </p:grpSp>
    </p:spTree>
    <p:extLst>
      <p:ext uri="{BB962C8B-B14F-4D97-AF65-F5344CB8AC3E}">
        <p14:creationId xmlns:p14="http://schemas.microsoft.com/office/powerpoint/2010/main" val="2396548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AEB4-7CD5-4E28-8876-35C9B5085BC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6. Experiment on patients who are diagnosed with HBP</a:t>
            </a:r>
          </a:p>
        </p:txBody>
      </p:sp>
      <p:sp>
        <p:nvSpPr>
          <p:cNvPr id="3" name="Content Placeholder 2">
            <a:extLst>
              <a:ext uri="{FF2B5EF4-FFF2-40B4-BE49-F238E27FC236}">
                <a16:creationId xmlns:a16="http://schemas.microsoft.com/office/drawing/2014/main" id="{CAFC6C42-A978-4DA3-9087-24A1BF012E3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set experiment</a:t>
            </a:r>
            <a:endParaRPr lang="en-US" sz="1800" dirty="0"/>
          </a:p>
        </p:txBody>
      </p:sp>
      <p:graphicFrame>
        <p:nvGraphicFramePr>
          <p:cNvPr id="4" name="Table 7">
            <a:extLst>
              <a:ext uri="{FF2B5EF4-FFF2-40B4-BE49-F238E27FC236}">
                <a16:creationId xmlns:a16="http://schemas.microsoft.com/office/drawing/2014/main" id="{31FE8790-EF90-4FE8-87F7-F01657847E25}"/>
              </a:ext>
            </a:extLst>
          </p:cNvPr>
          <p:cNvGraphicFramePr>
            <a:graphicFrameLocks noGrp="1"/>
          </p:cNvGraphicFramePr>
          <p:nvPr>
            <p:extLst>
              <p:ext uri="{D42A27DB-BD31-4B8C-83A1-F6EECF244321}">
                <p14:modId xmlns:p14="http://schemas.microsoft.com/office/powerpoint/2010/main" val="1396939061"/>
              </p:ext>
            </p:extLst>
          </p:nvPr>
        </p:nvGraphicFramePr>
        <p:xfrm>
          <a:off x="4501634" y="2162573"/>
          <a:ext cx="3487992" cy="134112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1368218454"/>
                    </a:ext>
                  </a:extLst>
                </a:gridCol>
                <a:gridCol w="1205992">
                  <a:extLst>
                    <a:ext uri="{9D8B030D-6E8A-4147-A177-3AD203B41FA5}">
                      <a16:colId xmlns:a16="http://schemas.microsoft.com/office/drawing/2014/main" val="3411469074"/>
                    </a:ext>
                  </a:extLst>
                </a:gridCol>
                <a:gridCol w="1108520">
                  <a:extLst>
                    <a:ext uri="{9D8B030D-6E8A-4147-A177-3AD203B41FA5}">
                      <a16:colId xmlns:a16="http://schemas.microsoft.com/office/drawing/2014/main" val="1879159377"/>
                    </a:ext>
                  </a:extLst>
                </a:gridCol>
              </a:tblGrid>
              <a:tr h="280954">
                <a:tc>
                  <a:txBody>
                    <a:bodyPr/>
                    <a:lstStyle/>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Training set</a:t>
                      </a:r>
                    </a:p>
                  </a:txBody>
                  <a:tcPr/>
                </a:tc>
                <a:tc>
                  <a:txBody>
                    <a:bodyPr/>
                    <a:lstStyle/>
                    <a:p>
                      <a:r>
                        <a:rPr lang="en-US" sz="1600"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280954">
                <a:tc>
                  <a:txBody>
                    <a:bodyPr/>
                    <a:lstStyle/>
                    <a:p>
                      <a:r>
                        <a:rPr lang="en-US" sz="1600"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2,088   </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679388349"/>
                  </a:ext>
                </a:extLst>
              </a:tr>
              <a:tr h="280954">
                <a:tc>
                  <a:txBody>
                    <a:bodyPr/>
                    <a:lstStyle/>
                    <a:p>
                      <a:r>
                        <a:rPr lang="en-US" sz="1600"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2,088   </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1139918692"/>
                  </a:ext>
                </a:extLst>
              </a:tr>
              <a:tr h="280954">
                <a:tc>
                  <a:txBody>
                    <a:bodyPr/>
                    <a:lstStyle/>
                    <a:p>
                      <a:r>
                        <a:rPr lang="en-US" sz="1600"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2,088   </a:t>
                      </a:r>
                    </a:p>
                  </a:txBody>
                  <a:tcPr/>
                </a:tc>
                <a:tc>
                  <a:txBody>
                    <a:bodyPr/>
                    <a:lstStyle/>
                    <a:p>
                      <a:r>
                        <a:rPr lang="en-US" sz="1600" b="0"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39788541"/>
                  </a:ext>
                </a:extLst>
              </a:tr>
            </a:tbl>
          </a:graphicData>
        </a:graphic>
      </p:graphicFrame>
      <p:grpSp>
        <p:nvGrpSpPr>
          <p:cNvPr id="19" name="Group 18">
            <a:extLst>
              <a:ext uri="{FF2B5EF4-FFF2-40B4-BE49-F238E27FC236}">
                <a16:creationId xmlns:a16="http://schemas.microsoft.com/office/drawing/2014/main" id="{45B7C122-EED1-405E-896C-CC7F732A7D93}"/>
              </a:ext>
            </a:extLst>
          </p:cNvPr>
          <p:cNvGrpSpPr/>
          <p:nvPr/>
        </p:nvGrpSpPr>
        <p:grpSpPr>
          <a:xfrm>
            <a:off x="838200" y="3840641"/>
            <a:ext cx="3117586" cy="2930682"/>
            <a:chOff x="838200" y="3840641"/>
            <a:chExt cx="3117586" cy="2930682"/>
          </a:xfrm>
        </p:grpSpPr>
        <p:sp>
          <p:nvSpPr>
            <p:cNvPr id="6" name="Rectangle 5">
              <a:extLst>
                <a:ext uri="{FF2B5EF4-FFF2-40B4-BE49-F238E27FC236}">
                  <a16:creationId xmlns:a16="http://schemas.microsoft.com/office/drawing/2014/main" id="{121B3FE8-B8F3-432C-8F18-FBA0D3187992}"/>
                </a:ext>
              </a:extLst>
            </p:cNvPr>
            <p:cNvSpPr/>
            <p:nvPr/>
          </p:nvSpPr>
          <p:spPr>
            <a:xfrm>
              <a:off x="838200" y="3840641"/>
              <a:ext cx="2353465" cy="738664"/>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RF</a:t>
              </a:r>
            </a:p>
            <a:p>
              <a:r>
                <a:rPr lang="en-US" sz="1400" dirty="0">
                  <a:latin typeface="Times New Roman" panose="02020603050405020304" pitchFamily="18" charset="0"/>
                  <a:cs typeface="Times New Roman" panose="02020603050405020304" pitchFamily="18" charset="0"/>
                </a:rPr>
                <a:t>Accuracy =  0.673</a:t>
              </a:r>
            </a:p>
            <a:p>
              <a:r>
                <a:rPr lang="en-US" sz="1400" dirty="0">
                  <a:latin typeface="Times New Roman" panose="02020603050405020304" pitchFamily="18" charset="0"/>
                  <a:cs typeface="Times New Roman" panose="02020603050405020304" pitchFamily="18" charset="0"/>
                </a:rPr>
                <a:t>CV accuracy = 0.71 (+/- 0.03)</a:t>
              </a:r>
            </a:p>
          </p:txBody>
        </p:sp>
        <p:pic>
          <p:nvPicPr>
            <p:cNvPr id="17" name="Picture 16">
              <a:extLst>
                <a:ext uri="{FF2B5EF4-FFF2-40B4-BE49-F238E27FC236}">
                  <a16:creationId xmlns:a16="http://schemas.microsoft.com/office/drawing/2014/main" id="{8EB44C55-3D66-49BC-B440-39931F8ADA90}"/>
                </a:ext>
              </a:extLst>
            </p:cNvPr>
            <p:cNvPicPr>
              <a:picLocks noChangeAspect="1"/>
            </p:cNvPicPr>
            <p:nvPr/>
          </p:nvPicPr>
          <p:blipFill>
            <a:blip r:embed="rId2"/>
            <a:stretch>
              <a:fillRect/>
            </a:stretch>
          </p:blipFill>
          <p:spPr>
            <a:xfrm>
              <a:off x="871140" y="4626481"/>
              <a:ext cx="2474259" cy="914400"/>
            </a:xfrm>
            <a:prstGeom prst="rect">
              <a:avLst/>
            </a:prstGeom>
          </p:spPr>
        </p:pic>
        <p:pic>
          <p:nvPicPr>
            <p:cNvPr id="18" name="Picture 17">
              <a:extLst>
                <a:ext uri="{FF2B5EF4-FFF2-40B4-BE49-F238E27FC236}">
                  <a16:creationId xmlns:a16="http://schemas.microsoft.com/office/drawing/2014/main" id="{7A75E1DC-0D15-452F-943D-BBF73B437D11}"/>
                </a:ext>
              </a:extLst>
            </p:cNvPr>
            <p:cNvPicPr>
              <a:picLocks noChangeAspect="1"/>
            </p:cNvPicPr>
            <p:nvPr/>
          </p:nvPicPr>
          <p:blipFill>
            <a:blip r:embed="rId3"/>
            <a:stretch>
              <a:fillRect/>
            </a:stretch>
          </p:blipFill>
          <p:spPr>
            <a:xfrm>
              <a:off x="838200" y="5582603"/>
              <a:ext cx="3117586" cy="1188720"/>
            </a:xfrm>
            <a:prstGeom prst="rect">
              <a:avLst/>
            </a:prstGeom>
          </p:spPr>
        </p:pic>
      </p:grpSp>
      <p:grpSp>
        <p:nvGrpSpPr>
          <p:cNvPr id="22" name="Group 21">
            <a:extLst>
              <a:ext uri="{FF2B5EF4-FFF2-40B4-BE49-F238E27FC236}">
                <a16:creationId xmlns:a16="http://schemas.microsoft.com/office/drawing/2014/main" id="{62474AD1-4AFA-434B-A40F-C226632315A3}"/>
              </a:ext>
            </a:extLst>
          </p:cNvPr>
          <p:cNvGrpSpPr/>
          <p:nvPr/>
        </p:nvGrpSpPr>
        <p:grpSpPr>
          <a:xfrm>
            <a:off x="4379752" y="3840641"/>
            <a:ext cx="3093625" cy="2930682"/>
            <a:chOff x="4379752" y="3840641"/>
            <a:chExt cx="3093625" cy="2930682"/>
          </a:xfrm>
        </p:grpSpPr>
        <p:sp>
          <p:nvSpPr>
            <p:cNvPr id="10" name="Rectangle 9">
              <a:extLst>
                <a:ext uri="{FF2B5EF4-FFF2-40B4-BE49-F238E27FC236}">
                  <a16:creationId xmlns:a16="http://schemas.microsoft.com/office/drawing/2014/main" id="{61D2A114-22D0-427C-905C-91CB40AB6E59}"/>
                </a:ext>
              </a:extLst>
            </p:cNvPr>
            <p:cNvSpPr/>
            <p:nvPr/>
          </p:nvSpPr>
          <p:spPr>
            <a:xfrm>
              <a:off x="4379752" y="3840641"/>
              <a:ext cx="2353465" cy="738664"/>
            </a:xfrm>
            <a:prstGeom prst="rect">
              <a:avLst/>
            </a:prstGeom>
          </p:spPr>
          <p:txBody>
            <a:bodyPr wrap="none">
              <a:spAutoFit/>
            </a:bodyPr>
            <a:lstStyle/>
            <a:p>
              <a:r>
                <a:rPr lang="en-US" sz="1400" dirty="0" err="1">
                  <a:latin typeface="Times New Roman" panose="02020603050405020304" pitchFamily="18" charset="0"/>
                  <a:cs typeface="Times New Roman" panose="02020603050405020304" pitchFamily="18" charset="0"/>
                </a:rPr>
                <a:t>XGBoost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Accuracy =  0.746</a:t>
              </a:r>
            </a:p>
            <a:p>
              <a:r>
                <a:rPr lang="en-US" sz="1400" dirty="0">
                  <a:latin typeface="Times New Roman" panose="02020603050405020304" pitchFamily="18" charset="0"/>
                  <a:cs typeface="Times New Roman" panose="02020603050405020304" pitchFamily="18" charset="0"/>
                </a:rPr>
                <a:t>CV accuracy = 0.68 (+/- 0.03)</a:t>
              </a:r>
            </a:p>
          </p:txBody>
        </p:sp>
        <p:pic>
          <p:nvPicPr>
            <p:cNvPr id="20" name="Picture 19">
              <a:extLst>
                <a:ext uri="{FF2B5EF4-FFF2-40B4-BE49-F238E27FC236}">
                  <a16:creationId xmlns:a16="http://schemas.microsoft.com/office/drawing/2014/main" id="{09F4DB3B-0DE5-4CF3-A3A4-FD51F61ACA7C}"/>
                </a:ext>
              </a:extLst>
            </p:cNvPr>
            <p:cNvPicPr>
              <a:picLocks noChangeAspect="1"/>
            </p:cNvPicPr>
            <p:nvPr/>
          </p:nvPicPr>
          <p:blipFill>
            <a:blip r:embed="rId4"/>
            <a:stretch>
              <a:fillRect/>
            </a:stretch>
          </p:blipFill>
          <p:spPr>
            <a:xfrm>
              <a:off x="4379752" y="4623898"/>
              <a:ext cx="2385753" cy="914400"/>
            </a:xfrm>
            <a:prstGeom prst="rect">
              <a:avLst/>
            </a:prstGeom>
          </p:spPr>
        </p:pic>
        <p:pic>
          <p:nvPicPr>
            <p:cNvPr id="21" name="Picture 20">
              <a:extLst>
                <a:ext uri="{FF2B5EF4-FFF2-40B4-BE49-F238E27FC236}">
                  <a16:creationId xmlns:a16="http://schemas.microsoft.com/office/drawing/2014/main" id="{514CEF9F-F5B1-4B40-8FCC-FF01FBC6F74F}"/>
                </a:ext>
              </a:extLst>
            </p:cNvPr>
            <p:cNvPicPr>
              <a:picLocks noChangeAspect="1"/>
            </p:cNvPicPr>
            <p:nvPr/>
          </p:nvPicPr>
          <p:blipFill>
            <a:blip r:embed="rId5"/>
            <a:stretch>
              <a:fillRect/>
            </a:stretch>
          </p:blipFill>
          <p:spPr>
            <a:xfrm>
              <a:off x="4379752" y="5582603"/>
              <a:ext cx="3093625" cy="1188720"/>
            </a:xfrm>
            <a:prstGeom prst="rect">
              <a:avLst/>
            </a:prstGeom>
          </p:spPr>
        </p:pic>
      </p:grpSp>
      <p:grpSp>
        <p:nvGrpSpPr>
          <p:cNvPr id="28" name="Group 27">
            <a:extLst>
              <a:ext uri="{FF2B5EF4-FFF2-40B4-BE49-F238E27FC236}">
                <a16:creationId xmlns:a16="http://schemas.microsoft.com/office/drawing/2014/main" id="{B3B4700E-6D93-41C7-B5C2-61CB146AFB66}"/>
              </a:ext>
            </a:extLst>
          </p:cNvPr>
          <p:cNvGrpSpPr/>
          <p:nvPr/>
        </p:nvGrpSpPr>
        <p:grpSpPr>
          <a:xfrm>
            <a:off x="7921304" y="3840641"/>
            <a:ext cx="3117586" cy="2981457"/>
            <a:chOff x="7921304" y="3840641"/>
            <a:chExt cx="3117586" cy="2981457"/>
          </a:xfrm>
        </p:grpSpPr>
        <p:sp>
          <p:nvSpPr>
            <p:cNvPr id="14" name="Rectangle 13">
              <a:extLst>
                <a:ext uri="{FF2B5EF4-FFF2-40B4-BE49-F238E27FC236}">
                  <a16:creationId xmlns:a16="http://schemas.microsoft.com/office/drawing/2014/main" id="{D0CBF1CA-F68C-4406-9579-D66674CF3EAE}"/>
                </a:ext>
              </a:extLst>
            </p:cNvPr>
            <p:cNvSpPr/>
            <p:nvPr/>
          </p:nvSpPr>
          <p:spPr>
            <a:xfrm>
              <a:off x="7921304" y="3840641"/>
              <a:ext cx="2353465" cy="738664"/>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SVM</a:t>
              </a:r>
            </a:p>
            <a:p>
              <a:r>
                <a:rPr lang="en-US" sz="1400" dirty="0">
                  <a:latin typeface="Times New Roman" panose="02020603050405020304" pitchFamily="18" charset="0"/>
                  <a:cs typeface="Times New Roman" panose="02020603050405020304" pitchFamily="18" charset="0"/>
                </a:rPr>
                <a:t>Accuracy =  0.74</a:t>
              </a:r>
            </a:p>
            <a:p>
              <a:r>
                <a:rPr lang="en-US" sz="1400" dirty="0">
                  <a:latin typeface="Times New Roman" panose="02020603050405020304" pitchFamily="18" charset="0"/>
                  <a:cs typeface="Times New Roman" panose="02020603050405020304" pitchFamily="18" charset="0"/>
                </a:rPr>
                <a:t>CV accuracy = 0.70 (+/- 0.02)</a:t>
              </a:r>
            </a:p>
          </p:txBody>
        </p:sp>
        <p:pic>
          <p:nvPicPr>
            <p:cNvPr id="26" name="Picture 25">
              <a:extLst>
                <a:ext uri="{FF2B5EF4-FFF2-40B4-BE49-F238E27FC236}">
                  <a16:creationId xmlns:a16="http://schemas.microsoft.com/office/drawing/2014/main" id="{41FBD72C-1B9D-4616-9463-9877C1C6820A}"/>
                </a:ext>
              </a:extLst>
            </p:cNvPr>
            <p:cNvPicPr>
              <a:picLocks noChangeAspect="1"/>
            </p:cNvPicPr>
            <p:nvPr/>
          </p:nvPicPr>
          <p:blipFill>
            <a:blip r:embed="rId6"/>
            <a:stretch>
              <a:fillRect/>
            </a:stretch>
          </p:blipFill>
          <p:spPr>
            <a:xfrm>
              <a:off x="7921304" y="4623898"/>
              <a:ext cx="2348917" cy="914400"/>
            </a:xfrm>
            <a:prstGeom prst="rect">
              <a:avLst/>
            </a:prstGeom>
          </p:spPr>
        </p:pic>
        <p:pic>
          <p:nvPicPr>
            <p:cNvPr id="27" name="Picture 26">
              <a:extLst>
                <a:ext uri="{FF2B5EF4-FFF2-40B4-BE49-F238E27FC236}">
                  <a16:creationId xmlns:a16="http://schemas.microsoft.com/office/drawing/2014/main" id="{20C34D17-D266-430E-A89F-CF5DF6F9E703}"/>
                </a:ext>
              </a:extLst>
            </p:cNvPr>
            <p:cNvPicPr>
              <a:picLocks noChangeAspect="1"/>
            </p:cNvPicPr>
            <p:nvPr/>
          </p:nvPicPr>
          <p:blipFill>
            <a:blip r:embed="rId7"/>
            <a:stretch>
              <a:fillRect/>
            </a:stretch>
          </p:blipFill>
          <p:spPr>
            <a:xfrm>
              <a:off x="7921304" y="5633378"/>
              <a:ext cx="3117586" cy="1188720"/>
            </a:xfrm>
            <a:prstGeom prst="rect">
              <a:avLst/>
            </a:prstGeom>
          </p:spPr>
        </p:pic>
      </p:grpSp>
    </p:spTree>
    <p:extLst>
      <p:ext uri="{BB962C8B-B14F-4D97-AF65-F5344CB8AC3E}">
        <p14:creationId xmlns:p14="http://schemas.microsoft.com/office/powerpoint/2010/main" val="421601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39C-A716-41FE-8D1B-CE48A76E95C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7. Experiment on dataset with HBP history included</a:t>
            </a:r>
          </a:p>
        </p:txBody>
      </p:sp>
      <p:sp>
        <p:nvSpPr>
          <p:cNvPr id="3" name="Content Placeholder 2">
            <a:extLst>
              <a:ext uri="{FF2B5EF4-FFF2-40B4-BE49-F238E27FC236}">
                <a16:creationId xmlns:a16="http://schemas.microsoft.com/office/drawing/2014/main" id="{51A59B33-F063-41C1-90F0-0F19FEA9251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dataset used in this experiment only excludes patients with diabetes status.</a:t>
            </a:r>
          </a:p>
          <a:p>
            <a:r>
              <a:rPr lang="en-US" sz="1800" dirty="0">
                <a:latin typeface="Times New Roman" panose="02020603050405020304" pitchFamily="18" charset="0"/>
                <a:cs typeface="Times New Roman" panose="02020603050405020304" pitchFamily="18" charset="0"/>
              </a:rPr>
              <a:t>HBP diagnosis history and Medication for HBP are included as features</a:t>
            </a:r>
          </a:p>
          <a:p>
            <a:r>
              <a:rPr lang="en-US" sz="1800" dirty="0">
                <a:latin typeface="Times New Roman" panose="02020603050405020304" pitchFamily="18" charset="0"/>
                <a:cs typeface="Times New Roman" panose="02020603050405020304" pitchFamily="18" charset="0"/>
              </a:rPr>
              <a:t>12 feature set experiment (with HBP diagnosis history and Medication for HBP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and testing data size for each class is 20,314  and 200 respectively</a:t>
            </a:r>
          </a:p>
        </p:txBody>
      </p:sp>
      <p:grpSp>
        <p:nvGrpSpPr>
          <p:cNvPr id="18" name="Group 17">
            <a:extLst>
              <a:ext uri="{FF2B5EF4-FFF2-40B4-BE49-F238E27FC236}">
                <a16:creationId xmlns:a16="http://schemas.microsoft.com/office/drawing/2014/main" id="{595A2164-279E-4F85-AAAA-08D6D954D7E2}"/>
              </a:ext>
            </a:extLst>
          </p:cNvPr>
          <p:cNvGrpSpPr/>
          <p:nvPr/>
        </p:nvGrpSpPr>
        <p:grpSpPr>
          <a:xfrm>
            <a:off x="838200" y="3325801"/>
            <a:ext cx="3566160" cy="3325630"/>
            <a:chOff x="838200" y="3325801"/>
            <a:chExt cx="3566160" cy="3325630"/>
          </a:xfrm>
        </p:grpSpPr>
        <p:sp>
          <p:nvSpPr>
            <p:cNvPr id="5" name="Rectangle 4">
              <a:extLst>
                <a:ext uri="{FF2B5EF4-FFF2-40B4-BE49-F238E27FC236}">
                  <a16:creationId xmlns:a16="http://schemas.microsoft.com/office/drawing/2014/main" id="{8C145910-86F6-4DF0-BC7C-7DB37B761FAE}"/>
                </a:ext>
              </a:extLst>
            </p:cNvPr>
            <p:cNvSpPr/>
            <p:nvPr/>
          </p:nvSpPr>
          <p:spPr>
            <a:xfrm>
              <a:off x="838200" y="3325801"/>
              <a:ext cx="2665602" cy="1077218"/>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RF</a:t>
              </a:r>
            </a:p>
            <a:p>
              <a:r>
                <a:rPr lang="en-US" sz="1600" dirty="0">
                  <a:latin typeface="Times New Roman" panose="02020603050405020304" pitchFamily="18" charset="0"/>
                  <a:cs typeface="Times New Roman" panose="02020603050405020304" pitchFamily="18" charset="0"/>
                </a:rPr>
                <a:t>Accuracy =  0.715</a:t>
              </a:r>
            </a:p>
            <a:p>
              <a:r>
                <a:rPr lang="en-US" sz="1600" dirty="0">
                  <a:latin typeface="Times New Roman" panose="02020603050405020304" pitchFamily="18" charset="0"/>
                  <a:cs typeface="Times New Roman" panose="02020603050405020304" pitchFamily="18" charset="0"/>
                </a:rPr>
                <a:t>CV accuracy = 0.75 (+/- 0.04)</a:t>
              </a:r>
            </a:p>
            <a:p>
              <a:endParaRPr lang="en-US" sz="1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A006C686-4A36-4834-BD25-428E1E847FA6}"/>
                </a:ext>
              </a:extLst>
            </p:cNvPr>
            <p:cNvPicPr>
              <a:picLocks noChangeAspect="1"/>
            </p:cNvPicPr>
            <p:nvPr/>
          </p:nvPicPr>
          <p:blipFill>
            <a:blip r:embed="rId2"/>
            <a:stretch>
              <a:fillRect/>
            </a:stretch>
          </p:blipFill>
          <p:spPr>
            <a:xfrm>
              <a:off x="838200" y="4202613"/>
              <a:ext cx="2332139" cy="914400"/>
            </a:xfrm>
            <a:prstGeom prst="rect">
              <a:avLst/>
            </a:prstGeom>
          </p:spPr>
        </p:pic>
        <p:pic>
          <p:nvPicPr>
            <p:cNvPr id="17" name="Picture 16">
              <a:extLst>
                <a:ext uri="{FF2B5EF4-FFF2-40B4-BE49-F238E27FC236}">
                  <a16:creationId xmlns:a16="http://schemas.microsoft.com/office/drawing/2014/main" id="{DAB90A6A-E12F-4F93-8335-F89736C25E94}"/>
                </a:ext>
              </a:extLst>
            </p:cNvPr>
            <p:cNvPicPr>
              <a:picLocks noChangeAspect="1"/>
            </p:cNvPicPr>
            <p:nvPr/>
          </p:nvPicPr>
          <p:blipFill>
            <a:blip r:embed="rId3"/>
            <a:stretch>
              <a:fillRect/>
            </a:stretch>
          </p:blipFill>
          <p:spPr>
            <a:xfrm>
              <a:off x="838200" y="5279831"/>
              <a:ext cx="3566160" cy="1371600"/>
            </a:xfrm>
            <a:prstGeom prst="rect">
              <a:avLst/>
            </a:prstGeom>
          </p:spPr>
        </p:pic>
      </p:grpSp>
      <p:grpSp>
        <p:nvGrpSpPr>
          <p:cNvPr id="21" name="Group 20">
            <a:extLst>
              <a:ext uri="{FF2B5EF4-FFF2-40B4-BE49-F238E27FC236}">
                <a16:creationId xmlns:a16="http://schemas.microsoft.com/office/drawing/2014/main" id="{8ABC6158-C2EC-4AB9-8D40-F72BA33F9C47}"/>
              </a:ext>
            </a:extLst>
          </p:cNvPr>
          <p:cNvGrpSpPr/>
          <p:nvPr/>
        </p:nvGrpSpPr>
        <p:grpSpPr>
          <a:xfrm>
            <a:off x="4666377" y="3321487"/>
            <a:ext cx="3579962" cy="3329944"/>
            <a:chOff x="4666377" y="3321487"/>
            <a:chExt cx="3579962" cy="3329944"/>
          </a:xfrm>
        </p:grpSpPr>
        <p:sp>
          <p:nvSpPr>
            <p:cNvPr id="9" name="Rectangle 8">
              <a:extLst>
                <a:ext uri="{FF2B5EF4-FFF2-40B4-BE49-F238E27FC236}">
                  <a16:creationId xmlns:a16="http://schemas.microsoft.com/office/drawing/2014/main" id="{78D06F00-8BFD-45B0-AF72-1BC161F54849}"/>
                </a:ext>
              </a:extLst>
            </p:cNvPr>
            <p:cNvSpPr/>
            <p:nvPr/>
          </p:nvSpPr>
          <p:spPr>
            <a:xfrm>
              <a:off x="4666377" y="3321487"/>
              <a:ext cx="2665602"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  0.72</a:t>
              </a:r>
            </a:p>
            <a:p>
              <a:r>
                <a:rPr lang="en-US" sz="1600" dirty="0">
                  <a:latin typeface="Times New Roman" panose="02020603050405020304" pitchFamily="18" charset="0"/>
                  <a:cs typeface="Times New Roman" panose="02020603050405020304" pitchFamily="18" charset="0"/>
                </a:rPr>
                <a:t>CV accuracy = 0.75 (+/- 0.04)</a:t>
              </a:r>
            </a:p>
          </p:txBody>
        </p:sp>
        <p:pic>
          <p:nvPicPr>
            <p:cNvPr id="19" name="Picture 18">
              <a:extLst>
                <a:ext uri="{FF2B5EF4-FFF2-40B4-BE49-F238E27FC236}">
                  <a16:creationId xmlns:a16="http://schemas.microsoft.com/office/drawing/2014/main" id="{538E81C8-7F49-4AB0-AEC6-49FA4D497EC9}"/>
                </a:ext>
              </a:extLst>
            </p:cNvPr>
            <p:cNvPicPr>
              <a:picLocks noChangeAspect="1"/>
            </p:cNvPicPr>
            <p:nvPr/>
          </p:nvPicPr>
          <p:blipFill>
            <a:blip r:embed="rId4"/>
            <a:stretch>
              <a:fillRect/>
            </a:stretch>
          </p:blipFill>
          <p:spPr>
            <a:xfrm>
              <a:off x="4666377" y="4202613"/>
              <a:ext cx="2519082" cy="914400"/>
            </a:xfrm>
            <a:prstGeom prst="rect">
              <a:avLst/>
            </a:prstGeom>
          </p:spPr>
        </p:pic>
        <p:pic>
          <p:nvPicPr>
            <p:cNvPr id="20" name="Picture 19">
              <a:extLst>
                <a:ext uri="{FF2B5EF4-FFF2-40B4-BE49-F238E27FC236}">
                  <a16:creationId xmlns:a16="http://schemas.microsoft.com/office/drawing/2014/main" id="{608DA566-8949-4B3D-89AE-AF92D7323B6B}"/>
                </a:ext>
              </a:extLst>
            </p:cNvPr>
            <p:cNvPicPr>
              <a:picLocks noChangeAspect="1"/>
            </p:cNvPicPr>
            <p:nvPr/>
          </p:nvPicPr>
          <p:blipFill>
            <a:blip r:embed="rId5"/>
            <a:stretch>
              <a:fillRect/>
            </a:stretch>
          </p:blipFill>
          <p:spPr>
            <a:xfrm>
              <a:off x="4666377" y="5279831"/>
              <a:ext cx="3579962" cy="1371600"/>
            </a:xfrm>
            <a:prstGeom prst="rect">
              <a:avLst/>
            </a:prstGeom>
          </p:spPr>
        </p:pic>
      </p:grpSp>
      <p:grpSp>
        <p:nvGrpSpPr>
          <p:cNvPr id="24" name="Group 23">
            <a:extLst>
              <a:ext uri="{FF2B5EF4-FFF2-40B4-BE49-F238E27FC236}">
                <a16:creationId xmlns:a16="http://schemas.microsoft.com/office/drawing/2014/main" id="{C312D0B2-1CCA-4BA3-B4F1-0096AE69CD12}"/>
              </a:ext>
            </a:extLst>
          </p:cNvPr>
          <p:cNvGrpSpPr/>
          <p:nvPr/>
        </p:nvGrpSpPr>
        <p:grpSpPr>
          <a:xfrm>
            <a:off x="8457881" y="3321486"/>
            <a:ext cx="3586606" cy="3329945"/>
            <a:chOff x="8457881" y="3321486"/>
            <a:chExt cx="3586606" cy="3329945"/>
          </a:xfrm>
        </p:grpSpPr>
        <p:sp>
          <p:nvSpPr>
            <p:cNvPr id="13" name="Rectangle 12">
              <a:extLst>
                <a:ext uri="{FF2B5EF4-FFF2-40B4-BE49-F238E27FC236}">
                  <a16:creationId xmlns:a16="http://schemas.microsoft.com/office/drawing/2014/main" id="{265B2FC8-06F8-4410-9ADA-88B6B65F940A}"/>
                </a:ext>
              </a:extLst>
            </p:cNvPr>
            <p:cNvSpPr/>
            <p:nvPr/>
          </p:nvSpPr>
          <p:spPr>
            <a:xfrm>
              <a:off x="8457881" y="3321486"/>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SVM</a:t>
              </a:r>
            </a:p>
            <a:p>
              <a:r>
                <a:rPr lang="en-US" sz="1600" dirty="0">
                  <a:latin typeface="Times New Roman" panose="02020603050405020304" pitchFamily="18" charset="0"/>
                  <a:cs typeface="Times New Roman" panose="02020603050405020304" pitchFamily="18" charset="0"/>
                </a:rPr>
                <a:t>Accuracy =  0.766</a:t>
              </a:r>
            </a:p>
            <a:p>
              <a:r>
                <a:rPr lang="en-US" sz="1600" dirty="0">
                  <a:latin typeface="Times New Roman" panose="02020603050405020304" pitchFamily="18" charset="0"/>
                  <a:cs typeface="Times New Roman" panose="02020603050405020304" pitchFamily="18" charset="0"/>
                </a:rPr>
                <a:t>CV accuracy = 0.75 (+/- 0.04)</a:t>
              </a:r>
            </a:p>
          </p:txBody>
        </p:sp>
        <p:pic>
          <p:nvPicPr>
            <p:cNvPr id="22" name="Picture 21">
              <a:extLst>
                <a:ext uri="{FF2B5EF4-FFF2-40B4-BE49-F238E27FC236}">
                  <a16:creationId xmlns:a16="http://schemas.microsoft.com/office/drawing/2014/main" id="{32348745-0B89-4985-BF59-F1C62E6CD036}"/>
                </a:ext>
              </a:extLst>
            </p:cNvPr>
            <p:cNvPicPr>
              <a:picLocks noChangeAspect="1"/>
            </p:cNvPicPr>
            <p:nvPr/>
          </p:nvPicPr>
          <p:blipFill>
            <a:blip r:embed="rId6"/>
            <a:stretch>
              <a:fillRect/>
            </a:stretch>
          </p:blipFill>
          <p:spPr>
            <a:xfrm>
              <a:off x="8457881" y="4202613"/>
              <a:ext cx="2465294" cy="914400"/>
            </a:xfrm>
            <a:prstGeom prst="rect">
              <a:avLst/>
            </a:prstGeom>
          </p:spPr>
        </p:pic>
        <p:pic>
          <p:nvPicPr>
            <p:cNvPr id="23" name="Picture 22">
              <a:extLst>
                <a:ext uri="{FF2B5EF4-FFF2-40B4-BE49-F238E27FC236}">
                  <a16:creationId xmlns:a16="http://schemas.microsoft.com/office/drawing/2014/main" id="{4F42ED05-20D8-4CF6-835E-C43C3ADA49CC}"/>
                </a:ext>
              </a:extLst>
            </p:cNvPr>
            <p:cNvPicPr>
              <a:picLocks noChangeAspect="1"/>
            </p:cNvPicPr>
            <p:nvPr/>
          </p:nvPicPr>
          <p:blipFill>
            <a:blip r:embed="rId7"/>
            <a:stretch>
              <a:fillRect/>
            </a:stretch>
          </p:blipFill>
          <p:spPr>
            <a:xfrm>
              <a:off x="8457881" y="5279831"/>
              <a:ext cx="3586606" cy="1371600"/>
            </a:xfrm>
            <a:prstGeom prst="rect">
              <a:avLst/>
            </a:prstGeom>
          </p:spPr>
        </p:pic>
      </p:grpSp>
    </p:spTree>
    <p:extLst>
      <p:ext uri="{BB962C8B-B14F-4D97-AF65-F5344CB8AC3E}">
        <p14:creationId xmlns:p14="http://schemas.microsoft.com/office/powerpoint/2010/main" val="151299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9666-3AC7-43A4-BA98-C25D807DBF4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7. Experiment on dataset with HBP history included</a:t>
            </a:r>
          </a:p>
        </p:txBody>
      </p:sp>
      <p:sp>
        <p:nvSpPr>
          <p:cNvPr id="3" name="Content Placeholder 2">
            <a:extLst>
              <a:ext uri="{FF2B5EF4-FFF2-40B4-BE49-F238E27FC236}">
                <a16:creationId xmlns:a16="http://schemas.microsoft.com/office/drawing/2014/main" id="{55993B74-D6DA-45C8-92AC-6A87F9C3AE6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traditional features experiment (with HBP diagnosis history and Medication for HBP )</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and testing data size for each class is 22,003   and 200 respectively</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C66BD39D-1CBD-46AE-9BDB-DCFD745C47ED}"/>
              </a:ext>
            </a:extLst>
          </p:cNvPr>
          <p:cNvGrpSpPr/>
          <p:nvPr/>
        </p:nvGrpSpPr>
        <p:grpSpPr>
          <a:xfrm>
            <a:off x="838200" y="2986270"/>
            <a:ext cx="3564467" cy="3363242"/>
            <a:chOff x="838200" y="2986270"/>
            <a:chExt cx="3564467" cy="3363242"/>
          </a:xfrm>
        </p:grpSpPr>
        <p:sp>
          <p:nvSpPr>
            <p:cNvPr id="5" name="Rectangle 4">
              <a:extLst>
                <a:ext uri="{FF2B5EF4-FFF2-40B4-BE49-F238E27FC236}">
                  <a16:creationId xmlns:a16="http://schemas.microsoft.com/office/drawing/2014/main" id="{C54E7DB6-7DBA-4713-8E6A-796A34E08EBE}"/>
                </a:ext>
              </a:extLst>
            </p:cNvPr>
            <p:cNvSpPr/>
            <p:nvPr/>
          </p:nvSpPr>
          <p:spPr>
            <a:xfrm>
              <a:off x="838200" y="2986270"/>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RF</a:t>
              </a:r>
            </a:p>
            <a:p>
              <a:r>
                <a:rPr lang="en-US" sz="1600" dirty="0">
                  <a:latin typeface="Times New Roman" panose="02020603050405020304" pitchFamily="18" charset="0"/>
                  <a:cs typeface="Times New Roman" panose="02020603050405020304" pitchFamily="18" charset="0"/>
                </a:rPr>
                <a:t>Accuracy =  0.718</a:t>
              </a:r>
            </a:p>
            <a:p>
              <a:r>
                <a:rPr lang="en-US" sz="1600" dirty="0">
                  <a:latin typeface="Times New Roman" panose="02020603050405020304" pitchFamily="18" charset="0"/>
                  <a:cs typeface="Times New Roman" panose="02020603050405020304" pitchFamily="18" charset="0"/>
                </a:rPr>
                <a:t>CV accuracy = 0.74 (+/- 0.04)</a:t>
              </a:r>
            </a:p>
          </p:txBody>
        </p:sp>
        <p:pic>
          <p:nvPicPr>
            <p:cNvPr id="16" name="Picture 15">
              <a:extLst>
                <a:ext uri="{FF2B5EF4-FFF2-40B4-BE49-F238E27FC236}">
                  <a16:creationId xmlns:a16="http://schemas.microsoft.com/office/drawing/2014/main" id="{4796AFF7-B970-478C-84FD-CF80DEAA2EE7}"/>
                </a:ext>
              </a:extLst>
            </p:cNvPr>
            <p:cNvPicPr>
              <a:picLocks noChangeAspect="1"/>
            </p:cNvPicPr>
            <p:nvPr/>
          </p:nvPicPr>
          <p:blipFill>
            <a:blip r:embed="rId2"/>
            <a:stretch>
              <a:fillRect/>
            </a:stretch>
          </p:blipFill>
          <p:spPr>
            <a:xfrm>
              <a:off x="838200" y="3863082"/>
              <a:ext cx="2432482" cy="914400"/>
            </a:xfrm>
            <a:prstGeom prst="rect">
              <a:avLst/>
            </a:prstGeom>
          </p:spPr>
        </p:pic>
        <p:pic>
          <p:nvPicPr>
            <p:cNvPr id="17" name="Picture 16">
              <a:extLst>
                <a:ext uri="{FF2B5EF4-FFF2-40B4-BE49-F238E27FC236}">
                  <a16:creationId xmlns:a16="http://schemas.microsoft.com/office/drawing/2014/main" id="{06375A40-3DD7-4847-9105-01CA9BC2623F}"/>
                </a:ext>
              </a:extLst>
            </p:cNvPr>
            <p:cNvPicPr>
              <a:picLocks noChangeAspect="1"/>
            </p:cNvPicPr>
            <p:nvPr/>
          </p:nvPicPr>
          <p:blipFill>
            <a:blip r:embed="rId3"/>
            <a:stretch>
              <a:fillRect/>
            </a:stretch>
          </p:blipFill>
          <p:spPr>
            <a:xfrm>
              <a:off x="838200" y="4977912"/>
              <a:ext cx="3564467" cy="1371600"/>
            </a:xfrm>
            <a:prstGeom prst="rect">
              <a:avLst/>
            </a:prstGeom>
          </p:spPr>
        </p:pic>
      </p:grpSp>
      <p:grpSp>
        <p:nvGrpSpPr>
          <p:cNvPr id="21" name="Group 20">
            <a:extLst>
              <a:ext uri="{FF2B5EF4-FFF2-40B4-BE49-F238E27FC236}">
                <a16:creationId xmlns:a16="http://schemas.microsoft.com/office/drawing/2014/main" id="{6AE15F5D-FE57-467E-8835-ECA3420DA432}"/>
              </a:ext>
            </a:extLst>
          </p:cNvPr>
          <p:cNvGrpSpPr/>
          <p:nvPr/>
        </p:nvGrpSpPr>
        <p:grpSpPr>
          <a:xfrm>
            <a:off x="4666377" y="2981956"/>
            <a:ext cx="3623094" cy="3367556"/>
            <a:chOff x="4666377" y="2981956"/>
            <a:chExt cx="3623094" cy="3367556"/>
          </a:xfrm>
        </p:grpSpPr>
        <p:sp>
          <p:nvSpPr>
            <p:cNvPr id="9" name="Rectangle 8">
              <a:extLst>
                <a:ext uri="{FF2B5EF4-FFF2-40B4-BE49-F238E27FC236}">
                  <a16:creationId xmlns:a16="http://schemas.microsoft.com/office/drawing/2014/main" id="{B22EFBDA-ED92-4A03-AF91-D26D071F92B0}"/>
                </a:ext>
              </a:extLst>
            </p:cNvPr>
            <p:cNvSpPr/>
            <p:nvPr/>
          </p:nvSpPr>
          <p:spPr>
            <a:xfrm>
              <a:off x="4666377" y="2981956"/>
              <a:ext cx="2665602" cy="830997"/>
            </a:xfrm>
            <a:prstGeom prst="rect">
              <a:avLst/>
            </a:prstGeom>
          </p:spPr>
          <p:txBody>
            <a:bodyPr wrap="none">
              <a:spAutoFit/>
            </a:bodyPr>
            <a:lstStyle/>
            <a:p>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Accuracy =  0.72</a:t>
              </a:r>
            </a:p>
            <a:p>
              <a:r>
                <a:rPr lang="en-US" sz="1600" dirty="0">
                  <a:latin typeface="Times New Roman" panose="02020603050405020304" pitchFamily="18" charset="0"/>
                  <a:cs typeface="Times New Roman" panose="02020603050405020304" pitchFamily="18" charset="0"/>
                </a:rPr>
                <a:t>CV accuracy = 0.70 (+/- 0.04)</a:t>
              </a:r>
            </a:p>
          </p:txBody>
        </p:sp>
        <p:pic>
          <p:nvPicPr>
            <p:cNvPr id="19" name="Picture 18">
              <a:extLst>
                <a:ext uri="{FF2B5EF4-FFF2-40B4-BE49-F238E27FC236}">
                  <a16:creationId xmlns:a16="http://schemas.microsoft.com/office/drawing/2014/main" id="{0EAFA3F5-0863-46BF-B04E-4EA262914AD2}"/>
                </a:ext>
              </a:extLst>
            </p:cNvPr>
            <p:cNvPicPr>
              <a:picLocks noChangeAspect="1"/>
            </p:cNvPicPr>
            <p:nvPr/>
          </p:nvPicPr>
          <p:blipFill>
            <a:blip r:embed="rId4"/>
            <a:stretch>
              <a:fillRect/>
            </a:stretch>
          </p:blipFill>
          <p:spPr>
            <a:xfrm>
              <a:off x="4666377" y="3863082"/>
              <a:ext cx="2392822" cy="914400"/>
            </a:xfrm>
            <a:prstGeom prst="rect">
              <a:avLst/>
            </a:prstGeom>
          </p:spPr>
        </p:pic>
        <p:pic>
          <p:nvPicPr>
            <p:cNvPr id="20" name="Picture 19">
              <a:extLst>
                <a:ext uri="{FF2B5EF4-FFF2-40B4-BE49-F238E27FC236}">
                  <a16:creationId xmlns:a16="http://schemas.microsoft.com/office/drawing/2014/main" id="{3441C4BC-D632-4133-828A-C130C86EF37B}"/>
                </a:ext>
              </a:extLst>
            </p:cNvPr>
            <p:cNvPicPr>
              <a:picLocks noChangeAspect="1"/>
            </p:cNvPicPr>
            <p:nvPr/>
          </p:nvPicPr>
          <p:blipFill>
            <a:blip r:embed="rId5"/>
            <a:stretch>
              <a:fillRect/>
            </a:stretch>
          </p:blipFill>
          <p:spPr>
            <a:xfrm>
              <a:off x="4666377" y="4977912"/>
              <a:ext cx="3623094" cy="1371600"/>
            </a:xfrm>
            <a:prstGeom prst="rect">
              <a:avLst/>
            </a:prstGeom>
          </p:spPr>
        </p:pic>
      </p:grpSp>
      <p:grpSp>
        <p:nvGrpSpPr>
          <p:cNvPr id="24" name="Group 23">
            <a:extLst>
              <a:ext uri="{FF2B5EF4-FFF2-40B4-BE49-F238E27FC236}">
                <a16:creationId xmlns:a16="http://schemas.microsoft.com/office/drawing/2014/main" id="{3C31A9A8-A51C-4CA6-A93D-C6EFD96EB30C}"/>
              </a:ext>
            </a:extLst>
          </p:cNvPr>
          <p:cNvGrpSpPr/>
          <p:nvPr/>
        </p:nvGrpSpPr>
        <p:grpSpPr>
          <a:xfrm>
            <a:off x="8454894" y="2981955"/>
            <a:ext cx="3609023" cy="3367557"/>
            <a:chOff x="8454894" y="2981955"/>
            <a:chExt cx="3609023" cy="3367557"/>
          </a:xfrm>
        </p:grpSpPr>
        <p:sp>
          <p:nvSpPr>
            <p:cNvPr id="13" name="Rectangle 12">
              <a:extLst>
                <a:ext uri="{FF2B5EF4-FFF2-40B4-BE49-F238E27FC236}">
                  <a16:creationId xmlns:a16="http://schemas.microsoft.com/office/drawing/2014/main" id="{F300B4FA-10E6-4F56-B6AD-FE90EA0CE7D5}"/>
                </a:ext>
              </a:extLst>
            </p:cNvPr>
            <p:cNvSpPr/>
            <p:nvPr/>
          </p:nvSpPr>
          <p:spPr>
            <a:xfrm>
              <a:off x="8457881" y="2981955"/>
              <a:ext cx="2665602" cy="830997"/>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SVM</a:t>
              </a:r>
            </a:p>
            <a:p>
              <a:r>
                <a:rPr lang="en-US" sz="1600" dirty="0">
                  <a:latin typeface="Times New Roman" panose="02020603050405020304" pitchFamily="18" charset="0"/>
                  <a:cs typeface="Times New Roman" panose="02020603050405020304" pitchFamily="18" charset="0"/>
                </a:rPr>
                <a:t>Accuracy =  0.663</a:t>
              </a:r>
            </a:p>
            <a:p>
              <a:r>
                <a:rPr lang="en-US" sz="1600" dirty="0">
                  <a:latin typeface="Times New Roman" panose="02020603050405020304" pitchFamily="18" charset="0"/>
                  <a:cs typeface="Times New Roman" panose="02020603050405020304" pitchFamily="18" charset="0"/>
                </a:rPr>
                <a:t>CV accuracy = 0.72 (+/- 0.03)</a:t>
              </a:r>
            </a:p>
          </p:txBody>
        </p:sp>
        <p:pic>
          <p:nvPicPr>
            <p:cNvPr id="22" name="Picture 21">
              <a:extLst>
                <a:ext uri="{FF2B5EF4-FFF2-40B4-BE49-F238E27FC236}">
                  <a16:creationId xmlns:a16="http://schemas.microsoft.com/office/drawing/2014/main" id="{FF7E61A1-CE87-41A1-8584-73F69A2C58A9}"/>
                </a:ext>
              </a:extLst>
            </p:cNvPr>
            <p:cNvPicPr>
              <a:picLocks noChangeAspect="1"/>
            </p:cNvPicPr>
            <p:nvPr/>
          </p:nvPicPr>
          <p:blipFill>
            <a:blip r:embed="rId6"/>
            <a:stretch>
              <a:fillRect/>
            </a:stretch>
          </p:blipFill>
          <p:spPr>
            <a:xfrm>
              <a:off x="8454894" y="3863082"/>
              <a:ext cx="2461846" cy="914400"/>
            </a:xfrm>
            <a:prstGeom prst="rect">
              <a:avLst/>
            </a:prstGeom>
          </p:spPr>
        </p:pic>
        <p:pic>
          <p:nvPicPr>
            <p:cNvPr id="23" name="Picture 22">
              <a:extLst>
                <a:ext uri="{FF2B5EF4-FFF2-40B4-BE49-F238E27FC236}">
                  <a16:creationId xmlns:a16="http://schemas.microsoft.com/office/drawing/2014/main" id="{5BA0AFED-EDB6-4B8B-92B7-5B90229448E9}"/>
                </a:ext>
              </a:extLst>
            </p:cNvPr>
            <p:cNvPicPr>
              <a:picLocks noChangeAspect="1"/>
            </p:cNvPicPr>
            <p:nvPr/>
          </p:nvPicPr>
          <p:blipFill>
            <a:blip r:embed="rId7"/>
            <a:stretch>
              <a:fillRect/>
            </a:stretch>
          </p:blipFill>
          <p:spPr>
            <a:xfrm>
              <a:off x="8454894" y="4977912"/>
              <a:ext cx="3609023" cy="1371600"/>
            </a:xfrm>
            <a:prstGeom prst="rect">
              <a:avLst/>
            </a:prstGeom>
          </p:spPr>
        </p:pic>
      </p:grpSp>
    </p:spTree>
    <p:extLst>
      <p:ext uri="{BB962C8B-B14F-4D97-AF65-F5344CB8AC3E}">
        <p14:creationId xmlns:p14="http://schemas.microsoft.com/office/powerpoint/2010/main" val="180965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D68E-CBFC-49E2-9F89-AFCA4EB384ED}"/>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50B761-B59A-484B-A752-8F266B69AA90}"/>
                  </a:ext>
                </a:extLst>
              </p:cNvPr>
              <p:cNvSpPr>
                <a:spLocks noGrp="1"/>
              </p:cNvSpPr>
              <p:nvPr>
                <p:ph idx="1"/>
              </p:nvPr>
            </p:nvSpPr>
            <p:spPr>
              <a:xfrm>
                <a:off x="838200" y="1614196"/>
                <a:ext cx="10515600" cy="4562767"/>
              </a:xfrm>
            </p:spPr>
            <p:txBody>
              <a:bodyPr>
                <a:normAutofit/>
              </a:bodyPr>
              <a:lstStyle/>
              <a:p>
                <a:r>
                  <a:rPr lang="en-US" sz="1800" dirty="0">
                    <a:latin typeface="Times New Roman" panose="02020603050405020304" pitchFamily="18" charset="0"/>
                    <a:cs typeface="Times New Roman" panose="02020603050405020304" pitchFamily="18" charset="0"/>
                  </a:rPr>
                  <a:t>The experiment generates all combination of </a:t>
                </a:r>
                <a14:m>
                  <m:oMath xmlns:m="http://schemas.openxmlformats.org/officeDocument/2006/math">
                    <m:r>
                      <a:rPr lang="en-US" sz="1800" i="1">
                        <a:latin typeface="Cambria Math" panose="02040503050406030204" pitchFamily="18" charset="0"/>
                      </a:rPr>
                      <m:t>𝑛</m:t>
                    </m:r>
                  </m:oMath>
                </a14:m>
                <a:r>
                  <a:rPr lang="en-US" sz="1800" dirty="0">
                    <a:latin typeface="Times New Roman" panose="02020603050405020304" pitchFamily="18" charset="0"/>
                    <a:cs typeface="Times New Roman" panose="02020603050405020304" pitchFamily="18" charset="0"/>
                  </a:rPr>
                  <a:t> features from the total 12 features </a:t>
                </a:r>
                <a14:m>
                  <m:oMath xmlns:m="http://schemas.openxmlformats.org/officeDocument/2006/math">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𝐶</m:t>
                    </m:r>
                    <m:r>
                      <a:rPr lang="en-US" sz="1800" b="0" i="1" smtClean="0">
                        <a:latin typeface="Cambria Math" panose="02040503050406030204" pitchFamily="18" charset="0"/>
                        <a:cs typeface="Times New Roman" panose="02020603050405020304" pitchFamily="18" charset="0"/>
                      </a:rPr>
                      <m:t>(12,</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train and test the models, and select the top 10 accurate models from each subgroup</a:t>
                </a:r>
              </a:p>
              <a:p>
                <a:r>
                  <a:rPr lang="en-US" sz="1800" dirty="0">
                    <a:latin typeface="Times New Roman" panose="02020603050405020304" pitchFamily="18" charset="0"/>
                    <a:cs typeface="Times New Roman" panose="02020603050405020304" pitchFamily="18" charset="0"/>
                  </a:rPr>
                  <a:t>Experimental results of different </a:t>
                </a:r>
                <a14:m>
                  <m:oMath xmlns:m="http://schemas.openxmlformats.org/officeDocument/2006/math">
                    <m:r>
                      <a:rPr lang="en-US" sz="1800" i="1">
                        <a:latin typeface="Cambria Math" panose="02040503050406030204" pitchFamily="18" charset="0"/>
                      </a:rPr>
                      <m:t>𝑛</m:t>
                    </m:r>
                  </m:oMath>
                </a14:m>
                <a:r>
                  <a:rPr lang="en-US" sz="1800" dirty="0">
                    <a:latin typeface="Times New Roman" panose="02020603050405020304" pitchFamily="18" charset="0"/>
                    <a:cs typeface="Times New Roman" panose="02020603050405020304" pitchFamily="18" charset="0"/>
                  </a:rPr>
                  <a:t> feature set combination using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algorithm (5,6,7,8,9, and 10 features ) presented below</a:t>
                </a:r>
              </a:p>
              <a:p>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850B761-B59A-484B-A752-8F266B69AA90}"/>
                  </a:ext>
                </a:extLst>
              </p:cNvPr>
              <p:cNvSpPr>
                <a:spLocks noGrp="1" noRot="1" noChangeAspect="1" noMove="1" noResize="1" noEditPoints="1" noAdjustHandles="1" noChangeArrowheads="1" noChangeShapeType="1" noTextEdit="1"/>
              </p:cNvSpPr>
              <p:nvPr>
                <p:ph idx="1"/>
              </p:nvPr>
            </p:nvSpPr>
            <p:spPr>
              <a:xfrm>
                <a:off x="838200" y="1614196"/>
                <a:ext cx="10515600" cy="4562767"/>
              </a:xfrm>
              <a:blipFill>
                <a:blip r:embed="rId2"/>
                <a:stretch>
                  <a:fillRect l="-406" t="-1337" r="-928"/>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4FB8A63D-623D-4941-BE8F-04EB783E69DD}"/>
              </a:ext>
            </a:extLst>
          </p:cNvPr>
          <p:cNvGraphicFramePr>
            <a:graphicFrameLocks/>
          </p:cNvGraphicFramePr>
          <p:nvPr>
            <p:extLst>
              <p:ext uri="{D42A27DB-BD31-4B8C-83A1-F6EECF244321}">
                <p14:modId xmlns:p14="http://schemas.microsoft.com/office/powerpoint/2010/main" val="3069263402"/>
              </p:ext>
            </p:extLst>
          </p:nvPr>
        </p:nvGraphicFramePr>
        <p:xfrm>
          <a:off x="675314" y="2776756"/>
          <a:ext cx="10515600" cy="39134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523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5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a:t>
                </a:r>
                <a:r>
                  <a:rPr lang="en-US" sz="1400" b="1" dirty="0">
                    <a:latin typeface="Times New Roman" panose="02020603050405020304" pitchFamily="18" charset="0"/>
                    <a:cs typeface="Times New Roman" panose="02020603050405020304" pitchFamily="18" charset="0"/>
                  </a:rPr>
                  <a:t>792</a:t>
                </a:r>
                <a:r>
                  <a:rPr lang="en-US" sz="1400" dirty="0">
                    <a:latin typeface="Times New Roman" panose="02020603050405020304" pitchFamily="18" charset="0"/>
                    <a:cs typeface="Times New Roman" panose="02020603050405020304" pitchFamily="18" charset="0"/>
                  </a:rPr>
                  <a:t>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(12,5)</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3724129504"/>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Physical Activity,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0.746</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Drinking,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0.746</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0.745</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Physical Activity,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0.745</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Smoking,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0.745</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Drinking, Physical Activity, Family History</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Uric Acid,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0.743</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Uric Acid,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r">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0.741</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344765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6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a:t>
                </a:r>
                <a:r>
                  <a:rPr lang="en-US" sz="1400" b="1" dirty="0">
                    <a:latin typeface="Times New Roman" panose="02020603050405020304" pitchFamily="18" charset="0"/>
                    <a:cs typeface="Times New Roman" panose="02020603050405020304" pitchFamily="18" charset="0"/>
                  </a:rPr>
                  <a:t>924</a:t>
                </a:r>
                <a:r>
                  <a:rPr lang="en-US" sz="1400" dirty="0">
                    <a:latin typeface="Times New Roman" panose="02020603050405020304" pitchFamily="18" charset="0"/>
                    <a:cs typeface="Times New Roman" panose="02020603050405020304" pitchFamily="18" charset="0"/>
                  </a:rPr>
                  <a:t> [</a:t>
                </a:r>
                <a14:m>
                  <m:oMath xmlns:m="http://schemas.openxmlformats.org/officeDocument/2006/math">
                    <m:r>
                      <a:rPr lang="en-US" sz="1400" b="0" i="1" smtClean="0">
                        <a:latin typeface="Cambria Math" panose="02040503050406030204" pitchFamily="18" charset="0"/>
                      </a:rPr>
                      <m:t>𝐶</m:t>
                    </m:r>
                    <m:r>
                      <a:rPr lang="en-US" sz="1400" i="1">
                        <a:latin typeface="Cambria Math" panose="02040503050406030204" pitchFamily="18" charset="0"/>
                      </a:rPr>
                      <m:t>(12,6)</m:t>
                    </m:r>
                    <m:r>
                      <a:rPr lang="en-US" sz="140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2865950416"/>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Smoking,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0.753</a:t>
                      </a: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Drinking,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0.751</a:t>
                      </a: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0.751</a:t>
                      </a: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Smoking,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0.750</a:t>
                      </a: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Uric acid,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0.750</a:t>
                      </a: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Physical Activity, Family History, Sex </a:t>
                      </a:r>
                    </a:p>
                  </a:txBody>
                  <a:tcPr marL="9525" marR="9525" marT="9525" marB="9525" anchor="ctr"/>
                </a:tc>
                <a:tc>
                  <a:txBody>
                    <a:bodyPr/>
                    <a:lstStyle/>
                    <a:p>
                      <a:pPr marL="0" marR="0" algn="l">
                        <a:lnSpc>
                          <a:spcPct val="107000"/>
                        </a:lnSpc>
                        <a:spcBef>
                          <a:spcPts val="1200"/>
                        </a:spcBef>
                        <a:spcAft>
                          <a:spcPts val="0"/>
                        </a:spcAft>
                      </a:pPr>
                      <a:r>
                        <a:rPr lang="en-US" sz="1200" kern="1200">
                          <a:solidFill>
                            <a:schemeClr val="dk1"/>
                          </a:solidFill>
                          <a:effectLst/>
                          <a:latin typeface="Times New Roman" panose="02020603050405020304" pitchFamily="18" charset="0"/>
                          <a:ea typeface="+mn-ea"/>
                          <a:cs typeface="Times New Roman" panose="02020603050405020304" pitchFamily="18" charset="0"/>
                        </a:rPr>
                        <a:t>0.750</a:t>
                      </a: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BMI, Family History, Sex, Age  </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Uric acid, Drinking, Family History, Sex</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smoking, Physical activity,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FPG, HbA1c, Triglyceride, smoking, Physical activity, Sex</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0.748</a:t>
                      </a: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177726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7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792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(12,5)</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507167744"/>
              </p:ext>
            </p:extLst>
          </p:nvPr>
        </p:nvGraphicFramePr>
        <p:xfrm>
          <a:off x="3346804" y="2758694"/>
          <a:ext cx="5498391" cy="3746246"/>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BMI, Uric acid, Smoking,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BMI, GTP gamma, Uric acid,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BMI, GTP gamma,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Triglyceride, BMI, Uric acid,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0.750</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BMI, Smoking, Physical Activity,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Physical Activity, Family History, Sex, Age</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FPG, HbA1c, Smoking, Drinking, Physical Activity, Family History, Sex</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FPG, HbA1c, Triglyceride, BMI, Physical Activity, Sex, Age</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FPG, HbA1c, Triglyceride, Smoking, Physical Activity, Sex, Age</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0.748</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FPG, HbA1c, BMI, Physical Activity, Family History, Sex, Age</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0.746</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9884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8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495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(12,8)</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1629672344"/>
              </p:ext>
            </p:extLst>
          </p:nvPr>
        </p:nvGraphicFramePr>
        <p:xfrm>
          <a:off x="3346804" y="2758694"/>
          <a:ext cx="5498391" cy="3921252"/>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rPr>
                        <a:t> </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rPr>
                        <a:t>Features</a:t>
                      </a: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rPr>
                        <a:t>Accuracy</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rPr>
                        <a:t>1</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Uric acid, smoking,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0.753</a:t>
                      </a: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rPr>
                        <a:t>2</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GTP gamma, smoking,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0.750</a:t>
                      </a: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rPr>
                        <a:t>3</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GTP gamma,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rPr>
                        <a:t>4</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Uric acid,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rPr>
                        <a:t>5</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GTP gamma, Uric acid, smoking, Family history,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rPr>
                        <a:t>6</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GTP gamma, smoking,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rPr>
                        <a:t>7</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BMI, GTP gamma, Physical activity,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0.748</a:t>
                      </a: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rPr>
                        <a:t>8</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smoking, Physical activity, Family history,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0.746</a:t>
                      </a: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rPr>
                        <a:t>9</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FPG, HbA1c, Triglyceride, BMI, Uric acid, Physical activity,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0.746</a:t>
                      </a: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rPr>
                        <a:t>10</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kern="1200">
                          <a:solidFill>
                            <a:schemeClr val="dk1"/>
                          </a:solidFill>
                          <a:effectLst/>
                          <a:latin typeface="+mn-lt"/>
                          <a:ea typeface="+mn-ea"/>
                          <a:cs typeface="+mn-cs"/>
                        </a:rPr>
                        <a:t>FPG, HbA1c, BMI, GTP gamma, Uric acid, smoking, Sex, Age</a:t>
                      </a:r>
                    </a:p>
                  </a:txBody>
                  <a:tcPr marL="9525" marR="9525" marT="9525" marB="9525" anchor="ctr"/>
                </a:tc>
                <a:tc>
                  <a:txBody>
                    <a:bodyPr/>
                    <a:lstStyle/>
                    <a:p>
                      <a:pPr marL="0" marR="0" algn="l">
                        <a:lnSpc>
                          <a:spcPct val="107000"/>
                        </a:lnSpc>
                        <a:spcBef>
                          <a:spcPts val="1200"/>
                        </a:spcBef>
                        <a:spcAft>
                          <a:spcPts val="0"/>
                        </a:spcAft>
                      </a:pPr>
                      <a:r>
                        <a:rPr lang="en-US" sz="1200" kern="1200" dirty="0">
                          <a:solidFill>
                            <a:schemeClr val="dk1"/>
                          </a:solidFill>
                          <a:effectLst/>
                          <a:latin typeface="+mn-lt"/>
                          <a:ea typeface="+mn-ea"/>
                          <a:cs typeface="+mn-cs"/>
                        </a:rPr>
                        <a:t>0.746</a:t>
                      </a: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424356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4074-46AD-43F3-98E8-FAF6C8DF3E0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Experiment on a different combination of feature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0EE6F-DBC2-4CAE-812C-B2C2356907C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9 Features Combination</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 total of 220 [</a:t>
                </a:r>
                <a14:m>
                  <m:oMath xmlns:m="http://schemas.openxmlformats.org/officeDocument/2006/math">
                    <m:r>
                      <a:rPr lang="en-US" sz="1400" b="0" i="1" smtClean="0">
                        <a:latin typeface="Cambria Math" panose="02040503050406030204" pitchFamily="18" charset="0"/>
                      </a:rPr>
                      <m:t>𝐶</m:t>
                    </m:r>
                    <m:r>
                      <a:rPr lang="en-US" sz="1400" b="0" i="1" smtClean="0">
                        <a:latin typeface="Cambria Math" panose="02040503050406030204" pitchFamily="18" charset="0"/>
                      </a:rPr>
                      <m:t>(12,9)</m:t>
                    </m:r>
                    <m:r>
                      <a:rPr lang="en-US" sz="1400" b="0" i="0" smtClean="0">
                        <a:latin typeface="Cambria Math" panose="02040503050406030204" pitchFamily="18" charset="0"/>
                      </a:rPr>
                      <m:t>]</m:t>
                    </m:r>
                  </m:oMath>
                </a14:m>
                <a:r>
                  <a:rPr lang="en-US" sz="1400" dirty="0">
                    <a:latin typeface="Times New Roman" panose="02020603050405020304" pitchFamily="18" charset="0"/>
                    <a:cs typeface="Times New Roman" panose="02020603050405020304" pitchFamily="18" charset="0"/>
                  </a:rPr>
                  <a:t> models are generated, trained and tested</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Top 10 models based on the accuracy metric is presented in the table below</a:t>
                </a:r>
              </a:p>
            </p:txBody>
          </p:sp>
        </mc:Choice>
        <mc:Fallback xmlns="">
          <p:sp>
            <p:nvSpPr>
              <p:cNvPr id="3" name="Content Placeholder 2">
                <a:extLst>
                  <a:ext uri="{FF2B5EF4-FFF2-40B4-BE49-F238E27FC236}">
                    <a16:creationId xmlns:a16="http://schemas.microsoft.com/office/drawing/2014/main" id="{CD00EE6F-DBC2-4CAE-812C-B2C2356907CD}"/>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D98B19E-2ED1-4BE8-B4DB-3D2F9EF9CA37}"/>
              </a:ext>
            </a:extLst>
          </p:cNvPr>
          <p:cNvGraphicFramePr>
            <a:graphicFrameLocks noGrp="1"/>
          </p:cNvGraphicFramePr>
          <p:nvPr>
            <p:extLst>
              <p:ext uri="{D42A27DB-BD31-4B8C-83A1-F6EECF244321}">
                <p14:modId xmlns:p14="http://schemas.microsoft.com/office/powerpoint/2010/main" val="2481803550"/>
              </p:ext>
            </p:extLst>
          </p:nvPr>
        </p:nvGraphicFramePr>
        <p:xfrm>
          <a:off x="3346804" y="2758694"/>
          <a:ext cx="5498391" cy="3683889"/>
        </p:xfrm>
        <a:graphic>
          <a:graphicData uri="http://schemas.openxmlformats.org/drawingml/2006/table">
            <a:tbl>
              <a:tblPr firstRow="1" firstCol="1" bandRow="1">
                <a:tableStyleId>{5C22544A-7EE6-4342-B048-85BDC9FD1C3A}</a:tableStyleId>
              </a:tblPr>
              <a:tblGrid>
                <a:gridCol w="418926">
                  <a:extLst>
                    <a:ext uri="{9D8B030D-6E8A-4147-A177-3AD203B41FA5}">
                      <a16:colId xmlns:a16="http://schemas.microsoft.com/office/drawing/2014/main" val="3127746241"/>
                    </a:ext>
                  </a:extLst>
                </a:gridCol>
                <a:gridCol w="4242562">
                  <a:extLst>
                    <a:ext uri="{9D8B030D-6E8A-4147-A177-3AD203B41FA5}">
                      <a16:colId xmlns:a16="http://schemas.microsoft.com/office/drawing/2014/main" val="4221765192"/>
                    </a:ext>
                  </a:extLst>
                </a:gridCol>
                <a:gridCol w="836903">
                  <a:extLst>
                    <a:ext uri="{9D8B030D-6E8A-4147-A177-3AD203B41FA5}">
                      <a16:colId xmlns:a16="http://schemas.microsoft.com/office/drawing/2014/main" val="2928165112"/>
                    </a:ext>
                  </a:extLst>
                </a:gridCol>
              </a:tblGrid>
              <a:tr h="0">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1200" dirty="0">
                          <a:effectLst/>
                          <a:latin typeface="Times New Roman" panose="02020603050405020304" pitchFamily="18" charset="0"/>
                          <a:cs typeface="Times New Roman" panose="02020603050405020304" pitchFamily="18" charset="0"/>
                        </a:rPr>
                        <a:t>Features</a:t>
                      </a:r>
                      <a:endParaRPr lang="en-US" sz="12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Accuracy</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220485442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Triglyceride, BMI, Uric acid, smoking,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0.750</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9554720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smoking,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0.748</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8336984"/>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Triglyceride, BMI, GTP gamma, Uric acid, smoking, Family history,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0.746</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07359000"/>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smoking, Drinking,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0.746</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71587208"/>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556211195"/>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smoking,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15836452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smoking,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31233437"/>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smoking, Drinking, Physical activity,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3104035919"/>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GTP gamma, Uric acid, smoking, Drinking, Physical activity,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65979762"/>
                  </a:ext>
                </a:extLst>
              </a:tr>
              <a:tr h="0">
                <a:tc>
                  <a:txBody>
                    <a:bodyPr/>
                    <a:lstStyle/>
                    <a:p>
                      <a:pPr marL="0" marR="0" algn="l">
                        <a:lnSpc>
                          <a:spcPct val="107000"/>
                        </a:lnSpc>
                        <a:spcBef>
                          <a:spcPts val="1200"/>
                        </a:spcBef>
                        <a:spcAft>
                          <a:spcPts val="0"/>
                        </a:spcAft>
                      </a:pPr>
                      <a:r>
                        <a:rPr lang="en-US" sz="12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76200" marR="76200" marT="76200" marB="76200"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FPG, HbA1c, BMI, Uric acid, smoking, Physical activity, Family history, Sex, Age</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tc>
                  <a:txBody>
                    <a:bodyPr/>
                    <a:lstStyle/>
                    <a:p>
                      <a:pPr marL="0" marR="0" algn="l">
                        <a:lnSpc>
                          <a:spcPct val="107000"/>
                        </a:lnSpc>
                        <a:spcBef>
                          <a:spcPts val="1200"/>
                        </a:spcBef>
                        <a:spcAft>
                          <a:spcPts val="0"/>
                        </a:spcAft>
                      </a:pPr>
                      <a:r>
                        <a:rPr lang="en-US" sz="900" dirty="0">
                          <a:solidFill>
                            <a:srgbClr val="000000"/>
                          </a:solidFill>
                          <a:effectLst/>
                          <a:latin typeface="Times New Roman" panose="02020603050405020304" pitchFamily="18" charset="0"/>
                          <a:ea typeface="+mn-ea"/>
                          <a:cs typeface="Times New Roman" panose="02020603050405020304" pitchFamily="18" charset="0"/>
                        </a:rPr>
                        <a:t>0.745</a:t>
                      </a:r>
                      <a:endParaRPr lang="en-US" sz="11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9525" marR="9525" marT="9525" marB="9525" anchor="ctr"/>
                </a:tc>
                <a:extLst>
                  <a:ext uri="{0D108BD9-81ED-4DB2-BD59-A6C34878D82A}">
                    <a16:rowId xmlns:a16="http://schemas.microsoft.com/office/drawing/2014/main" val="1251164509"/>
                  </a:ext>
                </a:extLst>
              </a:tr>
            </a:tbl>
          </a:graphicData>
        </a:graphic>
      </p:graphicFrame>
    </p:spTree>
    <p:extLst>
      <p:ext uri="{BB962C8B-B14F-4D97-AF65-F5344CB8AC3E}">
        <p14:creationId xmlns:p14="http://schemas.microsoft.com/office/powerpoint/2010/main" val="226070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TotalTime>
  <Words>3736</Words>
  <Application>Microsoft Office PowerPoint</Application>
  <PresentationFormat>Widescreen</PresentationFormat>
  <Paragraphs>648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Times New Roman</vt:lpstr>
      <vt:lpstr>Wingdings</vt:lpstr>
      <vt:lpstr>Office Theme</vt:lpstr>
      <vt:lpstr>Summary of the experiments</vt:lpstr>
      <vt:lpstr>Content</vt:lpstr>
      <vt:lpstr>Dataset</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1. Experiment on a different combination of feature sets</vt:lpstr>
      <vt:lpstr>2. Comparison of ML flow with Clustering vs with out clustering approach</vt:lpstr>
      <vt:lpstr>2. Comparison of ML flow with Clustering vs with out clustering approach</vt:lpstr>
      <vt:lpstr>2. Comparison of ML flow with Clustering vs with out clustering approach</vt:lpstr>
      <vt:lpstr>2. Comparison of ML flow with Clustering vs with out clustering approach</vt:lpstr>
      <vt:lpstr>2. Comparison of ML flow with Clustering vs with out clustering approach</vt:lpstr>
      <vt:lpstr>3. Ensemble Approach</vt:lpstr>
      <vt:lpstr>3. Ensemble Approach</vt:lpstr>
      <vt:lpstr>3. Ensemble Approach</vt:lpstr>
      <vt:lpstr>3. Ensemble Approach</vt:lpstr>
      <vt:lpstr>3. Ensemble Approach</vt:lpstr>
      <vt:lpstr>3. Ensemble Approach</vt:lpstr>
      <vt:lpstr>3. Ensemble Approach</vt:lpstr>
      <vt:lpstr>3. Ensemble Approach</vt:lpstr>
      <vt:lpstr>3. Ensemble Approach</vt:lpstr>
      <vt:lpstr>3. Ensemble Approach</vt:lpstr>
      <vt:lpstr>4. Ensemble of all the models </vt:lpstr>
      <vt:lpstr>5. Two years data for predicting the third year status</vt:lpstr>
      <vt:lpstr>5. Two years data for predicting the third year status</vt:lpstr>
      <vt:lpstr>5. Two years data for predicting the third year status</vt:lpstr>
      <vt:lpstr>5. Two years data for predicting the third year status</vt:lpstr>
      <vt:lpstr>5. Two years data for predicting the third year status</vt:lpstr>
      <vt:lpstr>6. Experiment on patients who are diagnosed with HBP</vt:lpstr>
      <vt:lpstr>6. Experiment on patients who are diagnosed with HBP</vt:lpstr>
      <vt:lpstr>7. Experiment on dataset with HBP history included</vt:lpstr>
      <vt:lpstr>7. Experiment on dataset with HBP history included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the experiments</dc:title>
  <dc:creator>Henock</dc:creator>
  <cp:lastModifiedBy>Henock</cp:lastModifiedBy>
  <cp:revision>409</cp:revision>
  <dcterms:created xsi:type="dcterms:W3CDTF">2020-02-14T12:58:48Z</dcterms:created>
  <dcterms:modified xsi:type="dcterms:W3CDTF">2020-02-23T15:13:04Z</dcterms:modified>
</cp:coreProperties>
</file>