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0" r:id="rId4"/>
    <p:sldId id="257" r:id="rId5"/>
    <p:sldId id="259" r:id="rId6"/>
    <p:sldId id="265" r:id="rId7"/>
    <p:sldId id="266" r:id="rId8"/>
    <p:sldId id="262" r:id="rId9"/>
    <p:sldId id="263" r:id="rId10"/>
    <p:sldId id="264" r:id="rId11"/>
    <p:sldId id="297" r:id="rId12"/>
    <p:sldId id="260" r:id="rId13"/>
    <p:sldId id="281" r:id="rId14"/>
    <p:sldId id="271" r:id="rId15"/>
    <p:sldId id="272" r:id="rId16"/>
    <p:sldId id="273" r:id="rId17"/>
    <p:sldId id="275" r:id="rId18"/>
    <p:sldId id="276" r:id="rId19"/>
    <p:sldId id="277" r:id="rId20"/>
    <p:sldId id="274" r:id="rId21"/>
    <p:sldId id="278" r:id="rId22"/>
    <p:sldId id="299" r:id="rId23"/>
    <p:sldId id="279" r:id="rId24"/>
    <p:sldId id="300" r:id="rId25"/>
    <p:sldId id="298" r:id="rId26"/>
    <p:sldId id="280" r:id="rId27"/>
    <p:sldId id="283" r:id="rId28"/>
    <p:sldId id="284" r:id="rId29"/>
    <p:sldId id="282" r:id="rId30"/>
    <p:sldId id="285" r:id="rId31"/>
    <p:sldId id="301" r:id="rId32"/>
    <p:sldId id="293" r:id="rId33"/>
    <p:sldId id="294" r:id="rId34"/>
    <p:sldId id="302" r:id="rId35"/>
    <p:sldId id="295" r:id="rId36"/>
    <p:sldId id="296" r:id="rId37"/>
    <p:sldId id="30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ock" initials="H" lastIdx="1" clrIdx="0">
    <p:extLst>
      <p:ext uri="{19B8F6BF-5375-455C-9EA6-DF929625EA0E}">
        <p15:presenceInfo xmlns:p15="http://schemas.microsoft.com/office/powerpoint/2012/main" userId="Hen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orkPlace\github%20projects\Health-Data-Analysis-Diabetics\Diabetes\Traditional%20vs%2011%20features%20for%20prof%20_V3\Book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392407470805297E-2"/>
          <c:y val="0.16886523039435136"/>
          <c:w val="0.87259233900110311"/>
          <c:h val="0.7341532650416952"/>
        </c:manualLayout>
      </c:layout>
      <c:barChart>
        <c:barDir val="col"/>
        <c:grouping val="clustered"/>
        <c:varyColors val="0"/>
        <c:ser>
          <c:idx val="0"/>
          <c:order val="0"/>
          <c:tx>
            <c:strRef>
              <c:f>Sheet1!$G$6</c:f>
              <c:strCache>
                <c:ptCount val="1"/>
                <c:pt idx="0">
                  <c:v>1</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Sheet1!$H$6:$M$6</c:f>
              <c:numCache>
                <c:formatCode>General</c:formatCode>
                <c:ptCount val="6"/>
                <c:pt idx="0">
                  <c:v>0.753</c:v>
                </c:pt>
                <c:pt idx="1">
                  <c:v>0.753</c:v>
                </c:pt>
                <c:pt idx="2">
                  <c:v>0.75</c:v>
                </c:pt>
                <c:pt idx="3">
                  <c:v>0.753</c:v>
                </c:pt>
                <c:pt idx="4">
                  <c:v>0.75</c:v>
                </c:pt>
                <c:pt idx="5">
                  <c:v>0.745</c:v>
                </c:pt>
              </c:numCache>
            </c:numRef>
          </c:val>
          <c:extLst>
            <c:ext xmlns:c16="http://schemas.microsoft.com/office/drawing/2014/chart" uri="{C3380CC4-5D6E-409C-BE32-E72D297353CC}">
              <c16:uniqueId val="{00000000-0502-4728-A10C-68C109E63409}"/>
            </c:ext>
          </c:extLst>
        </c:ser>
        <c:ser>
          <c:idx val="1"/>
          <c:order val="1"/>
          <c:tx>
            <c:strRef>
              <c:f>Sheet1!$G$7</c:f>
              <c:strCache>
                <c:ptCount val="1"/>
                <c:pt idx="0">
                  <c:v>2</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Sheet1!$H$7:$M$7</c:f>
              <c:numCache>
                <c:formatCode>General</c:formatCode>
                <c:ptCount val="6"/>
                <c:pt idx="0">
                  <c:v>0.746</c:v>
                </c:pt>
                <c:pt idx="1">
                  <c:v>0.751</c:v>
                </c:pt>
                <c:pt idx="2">
                  <c:v>0.75</c:v>
                </c:pt>
                <c:pt idx="3">
                  <c:v>0.75</c:v>
                </c:pt>
                <c:pt idx="4">
                  <c:v>0.748</c:v>
                </c:pt>
                <c:pt idx="5">
                  <c:v>0.745</c:v>
                </c:pt>
              </c:numCache>
            </c:numRef>
          </c:val>
          <c:extLst>
            <c:ext xmlns:c16="http://schemas.microsoft.com/office/drawing/2014/chart" uri="{C3380CC4-5D6E-409C-BE32-E72D297353CC}">
              <c16:uniqueId val="{00000001-0502-4728-A10C-68C109E63409}"/>
            </c:ext>
          </c:extLst>
        </c:ser>
        <c:ser>
          <c:idx val="2"/>
          <c:order val="2"/>
          <c:tx>
            <c:strRef>
              <c:f>Sheet1!$G$8</c:f>
              <c:strCache>
                <c:ptCount val="1"/>
                <c:pt idx="0">
                  <c:v>3</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Sheet1!$H$8:$M$8</c:f>
              <c:numCache>
                <c:formatCode>General</c:formatCode>
                <c:ptCount val="6"/>
                <c:pt idx="0">
                  <c:v>0.746</c:v>
                </c:pt>
                <c:pt idx="1">
                  <c:v>0.751</c:v>
                </c:pt>
                <c:pt idx="2">
                  <c:v>0.75</c:v>
                </c:pt>
                <c:pt idx="3">
                  <c:v>0.748</c:v>
                </c:pt>
                <c:pt idx="4">
                  <c:v>0.746</c:v>
                </c:pt>
                <c:pt idx="5">
                  <c:v>0.74299999999999999</c:v>
                </c:pt>
              </c:numCache>
            </c:numRef>
          </c:val>
          <c:extLst>
            <c:ext xmlns:c16="http://schemas.microsoft.com/office/drawing/2014/chart" uri="{C3380CC4-5D6E-409C-BE32-E72D297353CC}">
              <c16:uniqueId val="{00000002-0502-4728-A10C-68C109E63409}"/>
            </c:ext>
          </c:extLst>
        </c:ser>
        <c:ser>
          <c:idx val="3"/>
          <c:order val="3"/>
          <c:tx>
            <c:strRef>
              <c:f>Sheet1!$G$9</c:f>
              <c:strCache>
                <c:ptCount val="1"/>
                <c:pt idx="0">
                  <c:v>4</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Sheet1!$H$9:$M$9</c:f>
              <c:numCache>
                <c:formatCode>General</c:formatCode>
                <c:ptCount val="6"/>
                <c:pt idx="0">
                  <c:v>0.745</c:v>
                </c:pt>
                <c:pt idx="1">
                  <c:v>0.75</c:v>
                </c:pt>
                <c:pt idx="2">
                  <c:v>0.75</c:v>
                </c:pt>
                <c:pt idx="3">
                  <c:v>0.748</c:v>
                </c:pt>
                <c:pt idx="4">
                  <c:v>0.746</c:v>
                </c:pt>
                <c:pt idx="5">
                  <c:v>0.74299999999999999</c:v>
                </c:pt>
              </c:numCache>
            </c:numRef>
          </c:val>
          <c:extLst>
            <c:ext xmlns:c16="http://schemas.microsoft.com/office/drawing/2014/chart" uri="{C3380CC4-5D6E-409C-BE32-E72D297353CC}">
              <c16:uniqueId val="{00000003-0502-4728-A10C-68C109E63409}"/>
            </c:ext>
          </c:extLst>
        </c:ser>
        <c:ser>
          <c:idx val="4"/>
          <c:order val="4"/>
          <c:tx>
            <c:strRef>
              <c:f>Sheet1!$G$10</c:f>
              <c:strCache>
                <c:ptCount val="1"/>
                <c:pt idx="0">
                  <c:v>5</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Sheet1!$H$10:$M$10</c:f>
              <c:numCache>
                <c:formatCode>General</c:formatCode>
                <c:ptCount val="6"/>
                <c:pt idx="0">
                  <c:v>0.745</c:v>
                </c:pt>
                <c:pt idx="1">
                  <c:v>0.75</c:v>
                </c:pt>
                <c:pt idx="2">
                  <c:v>0.748</c:v>
                </c:pt>
                <c:pt idx="3">
                  <c:v>0.748</c:v>
                </c:pt>
                <c:pt idx="4">
                  <c:v>0.745</c:v>
                </c:pt>
                <c:pt idx="5">
                  <c:v>0.74299999999999999</c:v>
                </c:pt>
              </c:numCache>
            </c:numRef>
          </c:val>
          <c:extLst>
            <c:ext xmlns:c16="http://schemas.microsoft.com/office/drawing/2014/chart" uri="{C3380CC4-5D6E-409C-BE32-E72D297353CC}">
              <c16:uniqueId val="{00000004-0502-4728-A10C-68C109E63409}"/>
            </c:ext>
          </c:extLst>
        </c:ser>
        <c:ser>
          <c:idx val="5"/>
          <c:order val="5"/>
          <c:tx>
            <c:strRef>
              <c:f>Sheet1!$G$11</c:f>
              <c:strCache>
                <c:ptCount val="1"/>
                <c:pt idx="0">
                  <c:v>6</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Sheet1!$H$11:$M$11</c:f>
              <c:numCache>
                <c:formatCode>General</c:formatCode>
                <c:ptCount val="6"/>
                <c:pt idx="0">
                  <c:v>0.745</c:v>
                </c:pt>
                <c:pt idx="1">
                  <c:v>0.75</c:v>
                </c:pt>
                <c:pt idx="2">
                  <c:v>0.748</c:v>
                </c:pt>
                <c:pt idx="3">
                  <c:v>0.748</c:v>
                </c:pt>
                <c:pt idx="4">
                  <c:v>0.745</c:v>
                </c:pt>
                <c:pt idx="5">
                  <c:v>0.74099999999999999</c:v>
                </c:pt>
              </c:numCache>
            </c:numRef>
          </c:val>
          <c:extLst>
            <c:ext xmlns:c16="http://schemas.microsoft.com/office/drawing/2014/chart" uri="{C3380CC4-5D6E-409C-BE32-E72D297353CC}">
              <c16:uniqueId val="{00000005-0502-4728-A10C-68C109E63409}"/>
            </c:ext>
          </c:extLst>
        </c:ser>
        <c:ser>
          <c:idx val="6"/>
          <c:order val="6"/>
          <c:tx>
            <c:strRef>
              <c:f>Sheet1!$G$12</c:f>
              <c:strCache>
                <c:ptCount val="1"/>
                <c:pt idx="0">
                  <c:v>7</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Sheet1!$H$12:$M$12</c:f>
              <c:numCache>
                <c:formatCode>General</c:formatCode>
                <c:ptCount val="6"/>
                <c:pt idx="0">
                  <c:v>0.74299999999999999</c:v>
                </c:pt>
                <c:pt idx="1">
                  <c:v>0.748</c:v>
                </c:pt>
                <c:pt idx="2">
                  <c:v>0.748</c:v>
                </c:pt>
                <c:pt idx="3">
                  <c:v>0.748</c:v>
                </c:pt>
                <c:pt idx="4">
                  <c:v>0.745</c:v>
                </c:pt>
                <c:pt idx="5">
                  <c:v>0.74099999999999999</c:v>
                </c:pt>
              </c:numCache>
            </c:numRef>
          </c:val>
          <c:extLst>
            <c:ext xmlns:c16="http://schemas.microsoft.com/office/drawing/2014/chart" uri="{C3380CC4-5D6E-409C-BE32-E72D297353CC}">
              <c16:uniqueId val="{00000006-0502-4728-A10C-68C109E63409}"/>
            </c:ext>
          </c:extLst>
        </c:ser>
        <c:ser>
          <c:idx val="7"/>
          <c:order val="7"/>
          <c:tx>
            <c:strRef>
              <c:f>Sheet1!$G$13</c:f>
              <c:strCache>
                <c:ptCount val="1"/>
                <c:pt idx="0">
                  <c:v>8</c:v>
                </c:pt>
              </c:strCache>
            </c:strRef>
          </c:tx>
          <c:spPr>
            <a:pattFill prst="narHorz">
              <a:fgClr>
                <a:schemeClr val="accent2">
                  <a:lumMod val="60000"/>
                </a:schemeClr>
              </a:fgClr>
              <a:bgClr>
                <a:schemeClr val="accent2">
                  <a:lumMod val="60000"/>
                  <a:lumMod val="20000"/>
                  <a:lumOff val="80000"/>
                </a:schemeClr>
              </a:bgClr>
            </a:pattFill>
            <a:ln>
              <a:noFill/>
            </a:ln>
            <a:effectLst>
              <a:innerShdw blurRad="114300">
                <a:schemeClr val="accent2">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Sheet1!$H$13:$M$13</c:f>
              <c:numCache>
                <c:formatCode>General</c:formatCode>
                <c:ptCount val="6"/>
                <c:pt idx="0">
                  <c:v>0.74299999999999999</c:v>
                </c:pt>
                <c:pt idx="1">
                  <c:v>0.748</c:v>
                </c:pt>
                <c:pt idx="2">
                  <c:v>0.748</c:v>
                </c:pt>
                <c:pt idx="3">
                  <c:v>0.746</c:v>
                </c:pt>
                <c:pt idx="4">
                  <c:v>0.745</c:v>
                </c:pt>
                <c:pt idx="5">
                  <c:v>0.74099999999999999</c:v>
                </c:pt>
              </c:numCache>
            </c:numRef>
          </c:val>
          <c:extLst>
            <c:ext xmlns:c16="http://schemas.microsoft.com/office/drawing/2014/chart" uri="{C3380CC4-5D6E-409C-BE32-E72D297353CC}">
              <c16:uniqueId val="{00000007-0502-4728-A10C-68C109E63409}"/>
            </c:ext>
          </c:extLst>
        </c:ser>
        <c:ser>
          <c:idx val="8"/>
          <c:order val="8"/>
          <c:tx>
            <c:strRef>
              <c:f>Sheet1!$G$14</c:f>
              <c:strCache>
                <c:ptCount val="1"/>
                <c:pt idx="0">
                  <c:v>9</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Sheet1!$H$14:$M$14</c:f>
              <c:numCache>
                <c:formatCode>General</c:formatCode>
                <c:ptCount val="6"/>
                <c:pt idx="0">
                  <c:v>0.74299999999999999</c:v>
                </c:pt>
                <c:pt idx="1">
                  <c:v>0.748</c:v>
                </c:pt>
                <c:pt idx="2">
                  <c:v>0.748</c:v>
                </c:pt>
                <c:pt idx="3">
                  <c:v>0.746</c:v>
                </c:pt>
                <c:pt idx="4">
                  <c:v>0.745</c:v>
                </c:pt>
                <c:pt idx="5">
                  <c:v>0.74099999999999999</c:v>
                </c:pt>
              </c:numCache>
            </c:numRef>
          </c:val>
          <c:extLst>
            <c:ext xmlns:c16="http://schemas.microsoft.com/office/drawing/2014/chart" uri="{C3380CC4-5D6E-409C-BE32-E72D297353CC}">
              <c16:uniqueId val="{00000008-0502-4728-A10C-68C109E63409}"/>
            </c:ext>
          </c:extLst>
        </c:ser>
        <c:ser>
          <c:idx val="9"/>
          <c:order val="9"/>
          <c:tx>
            <c:strRef>
              <c:f>Sheet1!$G$15</c:f>
              <c:strCache>
                <c:ptCount val="1"/>
                <c:pt idx="0">
                  <c:v>10</c:v>
                </c:pt>
              </c:strCache>
            </c:strRef>
          </c:tx>
          <c:spPr>
            <a:pattFill prst="narHorz">
              <a:fgClr>
                <a:schemeClr val="accent4">
                  <a:lumMod val="60000"/>
                </a:schemeClr>
              </a:fgClr>
              <a:bgClr>
                <a:schemeClr val="accent4">
                  <a:lumMod val="60000"/>
                  <a:lumMod val="20000"/>
                  <a:lumOff val="80000"/>
                </a:schemeClr>
              </a:bgClr>
            </a:pattFill>
            <a:ln>
              <a:noFill/>
            </a:ln>
            <a:effectLst>
              <a:innerShdw blurRad="114300">
                <a:schemeClr val="accent4">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Sheet1!$H$15:$M$15</c:f>
              <c:numCache>
                <c:formatCode>General</c:formatCode>
                <c:ptCount val="6"/>
                <c:pt idx="0">
                  <c:v>0.74099999999999999</c:v>
                </c:pt>
                <c:pt idx="1">
                  <c:v>0.748</c:v>
                </c:pt>
                <c:pt idx="2">
                  <c:v>0.746</c:v>
                </c:pt>
                <c:pt idx="3">
                  <c:v>0.746</c:v>
                </c:pt>
                <c:pt idx="4">
                  <c:v>0.745</c:v>
                </c:pt>
                <c:pt idx="5">
                  <c:v>0.74</c:v>
                </c:pt>
              </c:numCache>
            </c:numRef>
          </c:val>
          <c:extLst>
            <c:ext xmlns:c16="http://schemas.microsoft.com/office/drawing/2014/chart" uri="{C3380CC4-5D6E-409C-BE32-E72D297353CC}">
              <c16:uniqueId val="{00000009-0502-4728-A10C-68C109E63409}"/>
            </c:ext>
          </c:extLst>
        </c:ser>
        <c:dLbls>
          <c:showLegendKey val="0"/>
          <c:showVal val="0"/>
          <c:showCatName val="0"/>
          <c:showSerName val="0"/>
          <c:showPercent val="0"/>
          <c:showBubbleSize val="0"/>
        </c:dLbls>
        <c:gapWidth val="247"/>
        <c:axId val="634540496"/>
        <c:axId val="634541152"/>
      </c:barChart>
      <c:lineChart>
        <c:grouping val="standard"/>
        <c:varyColors val="0"/>
        <c:ser>
          <c:idx val="10"/>
          <c:order val="10"/>
          <c:tx>
            <c:strRef>
              <c:f>Sheet1!$G$16</c:f>
              <c:strCache>
                <c:ptCount val="1"/>
                <c:pt idx="0">
                  <c:v>avg</c:v>
                </c:pt>
              </c:strCache>
            </c:strRef>
          </c:tx>
          <c:spPr>
            <a:ln w="28575" cap="rnd">
              <a:solidFill>
                <a:schemeClr val="accent5">
                  <a:lumMod val="60000"/>
                </a:schemeClr>
              </a:solidFill>
              <a:round/>
            </a:ln>
            <a:effectLst/>
          </c:spPr>
          <c:marker>
            <c:symbol val="none"/>
          </c:marker>
          <c:cat>
            <c:numRef>
              <c:f>Sheet1!$H$5:$M$5</c:f>
              <c:numCache>
                <c:formatCode>General</c:formatCode>
                <c:ptCount val="6"/>
                <c:pt idx="0">
                  <c:v>5</c:v>
                </c:pt>
                <c:pt idx="1">
                  <c:v>6</c:v>
                </c:pt>
                <c:pt idx="2">
                  <c:v>7</c:v>
                </c:pt>
                <c:pt idx="3">
                  <c:v>8</c:v>
                </c:pt>
                <c:pt idx="4">
                  <c:v>9</c:v>
                </c:pt>
                <c:pt idx="5">
                  <c:v>10</c:v>
                </c:pt>
              </c:numCache>
            </c:numRef>
          </c:cat>
          <c:val>
            <c:numRef>
              <c:f>Sheet1!$H$16:$M$16</c:f>
              <c:numCache>
                <c:formatCode>General</c:formatCode>
                <c:ptCount val="6"/>
                <c:pt idx="0">
                  <c:v>0.74500000000000011</c:v>
                </c:pt>
                <c:pt idx="1">
                  <c:v>0.74970000000000003</c:v>
                </c:pt>
                <c:pt idx="2">
                  <c:v>0.74860000000000004</c:v>
                </c:pt>
                <c:pt idx="3">
                  <c:v>0.74810000000000021</c:v>
                </c:pt>
                <c:pt idx="4">
                  <c:v>0.746</c:v>
                </c:pt>
                <c:pt idx="5">
                  <c:v>0.74229999999999996</c:v>
                </c:pt>
              </c:numCache>
            </c:numRef>
          </c:val>
          <c:smooth val="0"/>
          <c:extLst>
            <c:ext xmlns:c16="http://schemas.microsoft.com/office/drawing/2014/chart" uri="{C3380CC4-5D6E-409C-BE32-E72D297353CC}">
              <c16:uniqueId val="{0000000A-0502-4728-A10C-68C109E63409}"/>
            </c:ext>
          </c:extLst>
        </c:ser>
        <c:dLbls>
          <c:showLegendKey val="0"/>
          <c:showVal val="0"/>
          <c:showCatName val="0"/>
          <c:showSerName val="0"/>
          <c:showPercent val="0"/>
          <c:showBubbleSize val="0"/>
        </c:dLbls>
        <c:marker val="1"/>
        <c:smooth val="0"/>
        <c:axId val="634540496"/>
        <c:axId val="634541152"/>
      </c:lineChart>
      <c:catAx>
        <c:axId val="63454049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a:t>Number of features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4541152"/>
        <c:crosses val="autoZero"/>
        <c:auto val="1"/>
        <c:lblAlgn val="ctr"/>
        <c:lblOffset val="100"/>
        <c:noMultiLvlLbl val="0"/>
      </c:catAx>
      <c:valAx>
        <c:axId val="634541152"/>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a:t>Accuracy</a:t>
                </a:r>
              </a:p>
            </c:rich>
          </c:tx>
          <c:layout>
            <c:manualLayout>
              <c:xMode val="edge"/>
              <c:yMode val="edge"/>
              <c:x val="0"/>
              <c:y val="0.46041767600264116"/>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4540496"/>
        <c:crosses val="autoZero"/>
        <c:crossBetween val="between"/>
      </c:valAx>
      <c:spPr>
        <a:noFill/>
        <a:ln>
          <a:noFill/>
        </a:ln>
        <a:effectLst/>
      </c:spPr>
    </c:plotArea>
    <c:legend>
      <c:legendPos val="r"/>
      <c:layout>
        <c:manualLayout>
          <c:xMode val="edge"/>
          <c:yMode val="edge"/>
          <c:x val="0.93867739358667124"/>
          <c:y val="3.8942481647972232E-2"/>
          <c:w val="6.0114876944729737E-2"/>
          <c:h val="0.9544260532357010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Sheet2!$C$6</c:f>
              <c:strCache>
                <c:ptCount val="1"/>
                <c:pt idx="0">
                  <c:v>Stacking</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Sheet2!$D$5:$K$5</c:f>
              <c:strCache>
                <c:ptCount val="8"/>
                <c:pt idx="0">
                  <c:v>5</c:v>
                </c:pt>
                <c:pt idx="1">
                  <c:v>6</c:v>
                </c:pt>
                <c:pt idx="2">
                  <c:v>7</c:v>
                </c:pt>
                <c:pt idx="3">
                  <c:v>8</c:v>
                </c:pt>
                <c:pt idx="4">
                  <c:v>9</c:v>
                </c:pt>
                <c:pt idx="5">
                  <c:v>10</c:v>
                </c:pt>
                <c:pt idx="6">
                  <c:v>12</c:v>
                </c:pt>
                <c:pt idx="7">
                  <c:v>5-traditional</c:v>
                </c:pt>
              </c:strCache>
            </c:strRef>
          </c:cat>
          <c:val>
            <c:numRef>
              <c:f>Sheet2!$D$6:$K$6</c:f>
              <c:numCache>
                <c:formatCode>General</c:formatCode>
                <c:ptCount val="8"/>
                <c:pt idx="0">
                  <c:v>0.745</c:v>
                </c:pt>
                <c:pt idx="1">
                  <c:v>0.73599999999999999</c:v>
                </c:pt>
                <c:pt idx="2">
                  <c:v>0.74333333333333296</c:v>
                </c:pt>
                <c:pt idx="3">
                  <c:v>0.74333333333333296</c:v>
                </c:pt>
                <c:pt idx="4">
                  <c:v>0.74333333333333296</c:v>
                </c:pt>
                <c:pt idx="5">
                  <c:v>0.74166666666666603</c:v>
                </c:pt>
                <c:pt idx="6">
                  <c:v>0.73</c:v>
                </c:pt>
                <c:pt idx="7">
                  <c:v>0.73499999999999999</c:v>
                </c:pt>
              </c:numCache>
            </c:numRef>
          </c:val>
          <c:extLst>
            <c:ext xmlns:c16="http://schemas.microsoft.com/office/drawing/2014/chart" uri="{C3380CC4-5D6E-409C-BE32-E72D297353CC}">
              <c16:uniqueId val="{00000000-421C-4F1C-921D-FDEAB9B2C3CA}"/>
            </c:ext>
          </c:extLst>
        </c:ser>
        <c:ser>
          <c:idx val="1"/>
          <c:order val="1"/>
          <c:tx>
            <c:strRef>
              <c:f>Sheet2!$C$7</c:f>
              <c:strCache>
                <c:ptCount val="1"/>
                <c:pt idx="0">
                  <c:v>Hard voting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Sheet2!$D$5:$K$5</c:f>
              <c:strCache>
                <c:ptCount val="8"/>
                <c:pt idx="0">
                  <c:v>5</c:v>
                </c:pt>
                <c:pt idx="1">
                  <c:v>6</c:v>
                </c:pt>
                <c:pt idx="2">
                  <c:v>7</c:v>
                </c:pt>
                <c:pt idx="3">
                  <c:v>8</c:v>
                </c:pt>
                <c:pt idx="4">
                  <c:v>9</c:v>
                </c:pt>
                <c:pt idx="5">
                  <c:v>10</c:v>
                </c:pt>
                <c:pt idx="6">
                  <c:v>12</c:v>
                </c:pt>
                <c:pt idx="7">
                  <c:v>5-traditional</c:v>
                </c:pt>
              </c:strCache>
            </c:strRef>
          </c:cat>
          <c:val>
            <c:numRef>
              <c:f>Sheet2!$D$7:$K$7</c:f>
              <c:numCache>
                <c:formatCode>General</c:formatCode>
                <c:ptCount val="8"/>
                <c:pt idx="0">
                  <c:v>0.75166666666666604</c:v>
                </c:pt>
                <c:pt idx="1">
                  <c:v>0.74833333333333296</c:v>
                </c:pt>
                <c:pt idx="2">
                  <c:v>0.75</c:v>
                </c:pt>
                <c:pt idx="3">
                  <c:v>0.745</c:v>
                </c:pt>
                <c:pt idx="4">
                  <c:v>0.745</c:v>
                </c:pt>
                <c:pt idx="5">
                  <c:v>0.745</c:v>
                </c:pt>
                <c:pt idx="6">
                  <c:v>0.74</c:v>
                </c:pt>
                <c:pt idx="7">
                  <c:v>0.72333333333333305</c:v>
                </c:pt>
              </c:numCache>
            </c:numRef>
          </c:val>
          <c:extLst>
            <c:ext xmlns:c16="http://schemas.microsoft.com/office/drawing/2014/chart" uri="{C3380CC4-5D6E-409C-BE32-E72D297353CC}">
              <c16:uniqueId val="{00000001-421C-4F1C-921D-FDEAB9B2C3CA}"/>
            </c:ext>
          </c:extLst>
        </c:ser>
        <c:ser>
          <c:idx val="2"/>
          <c:order val="2"/>
          <c:tx>
            <c:strRef>
              <c:f>Sheet2!$C$8</c:f>
              <c:strCache>
                <c:ptCount val="1"/>
                <c:pt idx="0">
                  <c:v>Soft voting</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Sheet2!$D$5:$K$5</c:f>
              <c:strCache>
                <c:ptCount val="8"/>
                <c:pt idx="0">
                  <c:v>5</c:v>
                </c:pt>
                <c:pt idx="1">
                  <c:v>6</c:v>
                </c:pt>
                <c:pt idx="2">
                  <c:v>7</c:v>
                </c:pt>
                <c:pt idx="3">
                  <c:v>8</c:v>
                </c:pt>
                <c:pt idx="4">
                  <c:v>9</c:v>
                </c:pt>
                <c:pt idx="5">
                  <c:v>10</c:v>
                </c:pt>
                <c:pt idx="6">
                  <c:v>12</c:v>
                </c:pt>
                <c:pt idx="7">
                  <c:v>5-traditional</c:v>
                </c:pt>
              </c:strCache>
            </c:strRef>
          </c:cat>
          <c:val>
            <c:numRef>
              <c:f>Sheet2!$D$8:$K$8</c:f>
              <c:numCache>
                <c:formatCode>General</c:formatCode>
                <c:ptCount val="8"/>
                <c:pt idx="0">
                  <c:v>0.75</c:v>
                </c:pt>
                <c:pt idx="1">
                  <c:v>0.74166666666666603</c:v>
                </c:pt>
                <c:pt idx="2">
                  <c:v>0.74666666666666603</c:v>
                </c:pt>
                <c:pt idx="3">
                  <c:v>0.74333333333333296</c:v>
                </c:pt>
                <c:pt idx="4">
                  <c:v>0.745</c:v>
                </c:pt>
                <c:pt idx="5">
                  <c:v>0.745</c:v>
                </c:pt>
                <c:pt idx="6">
                  <c:v>0.74</c:v>
                </c:pt>
                <c:pt idx="7">
                  <c:v>0.72333333333333305</c:v>
                </c:pt>
              </c:numCache>
            </c:numRef>
          </c:val>
          <c:extLst>
            <c:ext xmlns:c16="http://schemas.microsoft.com/office/drawing/2014/chart" uri="{C3380CC4-5D6E-409C-BE32-E72D297353CC}">
              <c16:uniqueId val="{00000002-421C-4F1C-921D-FDEAB9B2C3CA}"/>
            </c:ext>
          </c:extLst>
        </c:ser>
        <c:dLbls>
          <c:showLegendKey val="0"/>
          <c:showVal val="0"/>
          <c:showCatName val="0"/>
          <c:showSerName val="0"/>
          <c:showPercent val="0"/>
          <c:showBubbleSize val="0"/>
        </c:dLbls>
        <c:gapWidth val="164"/>
        <c:overlap val="-22"/>
        <c:axId val="558128632"/>
        <c:axId val="558126336"/>
      </c:barChart>
      <c:catAx>
        <c:axId val="55812863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No. Feature set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126336"/>
        <c:crosses val="autoZero"/>
        <c:auto val="1"/>
        <c:lblAlgn val="ctr"/>
        <c:lblOffset val="100"/>
        <c:noMultiLvlLbl val="0"/>
      </c:catAx>
      <c:valAx>
        <c:axId val="55812633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1286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6487-70DE-4722-B41E-2BDAECB3D9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6C1681-E56B-4FA2-83F2-F6A32B634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6E638C-ADCB-4FBC-BDA5-3F1A0366DEE9}"/>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BB2715F9-0CFD-439B-A868-F0108FF9E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D7C60-72A7-4818-98A2-7EE5E1C744A8}"/>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60431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34EE-CD59-4977-B19A-EE36E87466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285FE3-1DF6-4376-A83A-8791D94B7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59607-2815-458D-BAC1-4BA596088E82}"/>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98D17021-8D54-4271-B115-310ED252C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CA321-71A8-46D6-AE5E-FFFE0C5121A8}"/>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54749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23438-1F12-4D8C-893F-CA0E7299E6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D6F9F3-5487-4F36-ADDB-B26AA66A9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CE866-2D10-4B33-9502-7585973FE529}"/>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2EFB75A2-8B6D-4CB5-AD7C-E62C3D280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9D2C4-B7C9-4136-BC2A-A2FF955E088A}"/>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175291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BCE9-6656-4E3B-8C58-066F77531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C5531-5ACF-4E74-AC72-5CE16890D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FF3B4-399E-48C2-8C72-C97EB7CDE598}"/>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83B277C3-865C-4CE6-B1A6-0708A4AED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8B386-31E2-49A4-8340-9AD216D9902F}"/>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6976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74C9-F964-40B9-849A-4EFCD7DED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6F3784-F67F-4155-97A8-ED4EF8E2D3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5D085-A666-4BA3-A033-CBDFD8946257}"/>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977BFB3F-716F-4678-93B4-35D3A7015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C74B0-7C3E-450D-98E6-ECBE1959060D}"/>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359434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79FE-7B6A-4D66-9667-AE3C987CC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C0EC3-6423-4F35-AFCB-45299601BB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82FC6D-DEF9-4231-8814-1C8F76AD6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8F7365-B3C3-4BE5-B450-20C636F033FA}"/>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6" name="Footer Placeholder 5">
            <a:extLst>
              <a:ext uri="{FF2B5EF4-FFF2-40B4-BE49-F238E27FC236}">
                <a16:creationId xmlns:a16="http://schemas.microsoft.com/office/drawing/2014/main" id="{37F3734A-499B-4183-A012-7FC9CF7DA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9B5E8-4CD0-4B9F-897B-1437991C2FD2}"/>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106802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E042-8FB5-462F-9D96-5497D4F0A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47E8C3-0875-4CBE-BA69-23AF26C26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D561C-C05C-47CC-9DF5-6A0D89B163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9CE64-B509-4716-9F67-F8B4048F0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2610B-EED0-4674-A0D7-B02690B0E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7FAE5-9261-445C-BC30-7FD9A716BC31}"/>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8" name="Footer Placeholder 7">
            <a:extLst>
              <a:ext uri="{FF2B5EF4-FFF2-40B4-BE49-F238E27FC236}">
                <a16:creationId xmlns:a16="http://schemas.microsoft.com/office/drawing/2014/main" id="{AB62ECF6-7A21-4754-BC2B-F8DD6343F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8611B-2F20-4E05-85A2-CD7703EC8AE1}"/>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81029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7881-B931-4814-BBBA-2D5A13D886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527458-C776-40CB-9CD7-6AE78610DD0C}"/>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4" name="Footer Placeholder 3">
            <a:extLst>
              <a:ext uri="{FF2B5EF4-FFF2-40B4-BE49-F238E27FC236}">
                <a16:creationId xmlns:a16="http://schemas.microsoft.com/office/drawing/2014/main" id="{BD019140-82FB-42D9-A3CF-A7C9A1B3E0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70037-BAF2-4D83-81F7-8696A249EE14}"/>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0713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63F3B7-EE5A-486D-B510-4F7D168DEA78}"/>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3" name="Footer Placeholder 2">
            <a:extLst>
              <a:ext uri="{FF2B5EF4-FFF2-40B4-BE49-F238E27FC236}">
                <a16:creationId xmlns:a16="http://schemas.microsoft.com/office/drawing/2014/main" id="{FF121088-D2BC-4FFE-BE1C-7302A3485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6CF17-22F4-479B-B5A0-C92934B1455C}"/>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29564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929E-09B0-4E1E-969C-53F040AA7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A774D-162D-40FA-8F74-CF7A33E5A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C13D2-11B5-4CA0-AFDA-B09B5A648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D33AF-7746-4EDF-9AB1-46A6B02627EF}"/>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6" name="Footer Placeholder 5">
            <a:extLst>
              <a:ext uri="{FF2B5EF4-FFF2-40B4-BE49-F238E27FC236}">
                <a16:creationId xmlns:a16="http://schemas.microsoft.com/office/drawing/2014/main" id="{4B52BF7A-F2C6-40C4-A60F-70BE2FC34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CD2FA-BD60-48E5-A1BE-D7E86DC3F3B1}"/>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16215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93E2-FD58-4864-B1F7-B6639CCE2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AD41DB-6AC5-4EC0-AA19-74D007102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F082F6-2F10-4AA0-9A77-E7A84434A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29377-F89A-498B-8AF2-824BD32BE5D7}"/>
              </a:ext>
            </a:extLst>
          </p:cNvPr>
          <p:cNvSpPr>
            <a:spLocks noGrp="1"/>
          </p:cNvSpPr>
          <p:nvPr>
            <p:ph type="dt" sz="half" idx="10"/>
          </p:nvPr>
        </p:nvSpPr>
        <p:spPr/>
        <p:txBody>
          <a:bodyPr/>
          <a:lstStyle/>
          <a:p>
            <a:fld id="{9715FDF7-3BFC-4CCC-A629-B603D4E58B26}" type="datetimeFigureOut">
              <a:rPr lang="en-US" smtClean="0"/>
              <a:t>2/24/2020</a:t>
            </a:fld>
            <a:endParaRPr lang="en-US"/>
          </a:p>
        </p:txBody>
      </p:sp>
      <p:sp>
        <p:nvSpPr>
          <p:cNvPr id="6" name="Footer Placeholder 5">
            <a:extLst>
              <a:ext uri="{FF2B5EF4-FFF2-40B4-BE49-F238E27FC236}">
                <a16:creationId xmlns:a16="http://schemas.microsoft.com/office/drawing/2014/main" id="{C91E0EDE-480B-4464-A00F-4CD31DCBE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77B2F-CEAF-4521-8450-0002AD387C64}"/>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308285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DA946-99A2-4F68-BD7C-A68F0D4CE4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2B0B35-2096-4162-9013-D4D25289D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67309-8518-4477-AE50-98F523BB4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5FDF7-3BFC-4CCC-A629-B603D4E58B26}" type="datetimeFigureOut">
              <a:rPr lang="en-US" smtClean="0"/>
              <a:t>2/24/2020</a:t>
            </a:fld>
            <a:endParaRPr lang="en-US"/>
          </a:p>
        </p:txBody>
      </p:sp>
      <p:sp>
        <p:nvSpPr>
          <p:cNvPr id="5" name="Footer Placeholder 4">
            <a:extLst>
              <a:ext uri="{FF2B5EF4-FFF2-40B4-BE49-F238E27FC236}">
                <a16:creationId xmlns:a16="http://schemas.microsoft.com/office/drawing/2014/main" id="{8FEACCA9-1EC6-45C1-9479-8C2683282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18DAE-B709-45DB-A388-0344BD52E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AE1CA-9211-4B64-B549-8A823AE62DDB}" type="slidenum">
              <a:rPr lang="en-US" smtClean="0"/>
              <a:t>‹#›</a:t>
            </a:fld>
            <a:endParaRPr lang="en-US"/>
          </a:p>
        </p:txBody>
      </p:sp>
    </p:spTree>
    <p:extLst>
      <p:ext uri="{BB962C8B-B14F-4D97-AF65-F5344CB8AC3E}">
        <p14:creationId xmlns:p14="http://schemas.microsoft.com/office/powerpoint/2010/main" val="183654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3.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36.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CB9F-B638-40C0-97ED-61836B9049AC}"/>
              </a:ext>
            </a:extLst>
          </p:cNvPr>
          <p:cNvSpPr>
            <a:spLocks noGrp="1"/>
          </p:cNvSpPr>
          <p:nvPr>
            <p:ph type="ctrTitle"/>
          </p:nvPr>
        </p:nvSpPr>
        <p:spPr/>
        <p:txBody>
          <a:bodyPr/>
          <a:lstStyle/>
          <a:p>
            <a:r>
              <a:rPr lang="en-US" dirty="0"/>
              <a:t>Summary of the experiments</a:t>
            </a:r>
          </a:p>
        </p:txBody>
      </p:sp>
    </p:spTree>
    <p:extLst>
      <p:ext uri="{BB962C8B-B14F-4D97-AF65-F5344CB8AC3E}">
        <p14:creationId xmlns:p14="http://schemas.microsoft.com/office/powerpoint/2010/main" val="10993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10 Features Combination</a:t>
                </a:r>
              </a:p>
              <a:p>
                <a:pPr lvl="1"/>
                <a:r>
                  <a:rPr lang="en-US" sz="1400" dirty="0">
                    <a:latin typeface="Times New Roman" panose="02020603050405020304" pitchFamily="18" charset="0"/>
                    <a:cs typeface="Times New Roman" panose="02020603050405020304" pitchFamily="18" charset="0"/>
                  </a:rPr>
                  <a:t>A total of 66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(12,10)</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3930126935"/>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smoking, Drinking,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Drinking,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0.743</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0.743</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Uric acid, smoking,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0.743</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Uric acid, smoking,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Uric acid, smoking, Drinking,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Drinking, Family history, Age</a:t>
                      </a:r>
                      <a:endParaRPr lang="en-US" sz="11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smoking, Drinking,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0.740</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235369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E5F1-0763-4A0E-A47F-F85E0C9E3CD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p:sp>
        <p:nvSpPr>
          <p:cNvPr id="3" name="Content Placeholder 2">
            <a:extLst>
              <a:ext uri="{FF2B5EF4-FFF2-40B4-BE49-F238E27FC236}">
                <a16:creationId xmlns:a16="http://schemas.microsoft.com/office/drawing/2014/main" id="{E93E936F-25F2-4EE6-8682-01EDD71D745E}"/>
              </a:ext>
            </a:extLst>
          </p:cNvPr>
          <p:cNvSpPr>
            <a:spLocks noGrp="1"/>
          </p:cNvSpPr>
          <p:nvPr>
            <p:ph idx="1"/>
          </p:nvPr>
        </p:nvSpPr>
        <p:spPr/>
        <p:txBody>
          <a:bodyPr>
            <a:normAutofit/>
          </a:bodyPr>
          <a:lstStyle/>
          <a:p>
            <a:pPr lvl="0" algn="just"/>
            <a:r>
              <a:rPr lang="en-US" sz="1800" dirty="0">
                <a:latin typeface="Times New Roman" panose="02020603050405020304" pitchFamily="18" charset="0"/>
                <a:cs typeface="Times New Roman" panose="02020603050405020304" pitchFamily="18" charset="0"/>
              </a:rPr>
              <a:t>Remarks</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Increasing the number of features doesn’t necessarily imply prediction performance improvement</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maximum accuracy of the modes recorded is </a:t>
            </a:r>
            <a:r>
              <a:rPr lang="en-US" sz="1800" b="1" dirty="0">
                <a:latin typeface="Times New Roman" panose="02020603050405020304" pitchFamily="18" charset="0"/>
                <a:cs typeface="Times New Roman" panose="02020603050405020304" pitchFamily="18" charset="0"/>
              </a:rPr>
              <a:t>0.753</a:t>
            </a:r>
            <a:r>
              <a:rPr lang="en-US" sz="1800" dirty="0">
                <a:latin typeface="Times New Roman" panose="02020603050405020304" pitchFamily="18" charset="0"/>
                <a:cs typeface="Times New Roman" panose="02020603050405020304" pitchFamily="18" charset="0"/>
              </a:rPr>
              <a:t> on the test dataset. However, the maximum  average value of the top 10 models is </a:t>
            </a:r>
            <a:r>
              <a:rPr lang="en-US" sz="1800" b="1" dirty="0">
                <a:latin typeface="Times New Roman" panose="02020603050405020304" pitchFamily="18" charset="0"/>
                <a:cs typeface="Times New Roman" panose="02020603050405020304" pitchFamily="18" charset="0"/>
              </a:rPr>
              <a:t>0.749</a:t>
            </a:r>
            <a:endParaRPr lang="en-US" sz="1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total number of models trained and tested in this experiment is </a:t>
            </a:r>
            <a:r>
              <a:rPr lang="en-US" sz="1800" b="1" dirty="0">
                <a:latin typeface="Times New Roman" panose="02020603050405020304" pitchFamily="18" charset="0"/>
                <a:cs typeface="Times New Roman" panose="02020603050405020304" pitchFamily="18" charset="0"/>
              </a:rPr>
              <a:t>3,289</a:t>
            </a:r>
            <a:r>
              <a:rPr lang="en-US" sz="1800" dirty="0">
                <a:latin typeface="Times New Roman" panose="02020603050405020304" pitchFamily="18" charset="0"/>
                <a:cs typeface="Times New Roman" panose="02020603050405020304" pitchFamily="18" charset="0"/>
              </a:rPr>
              <a:t>. Based on the result using the test data, the most accurate results are around 74%, which implies the most achievable accuracy for the given dataset and the proposed ML flow. (N.B. The results are not cross-validated and tested only on the test set, because of the large size of the models. However, due to the variation of the models and features used on the experiment, we can generalize the results as the performance indicator )</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Based on the experimental results, the traditional predictors [Fasting plasma glucose (FPG), HbA1c, BMI, age and gender] didn’t show the best results. However, other predictors presented on page 5 outperformed the traditional predictors</a:t>
            </a:r>
          </a:p>
        </p:txBody>
      </p:sp>
    </p:spTree>
    <p:extLst>
      <p:ext uri="{BB962C8B-B14F-4D97-AF65-F5344CB8AC3E}">
        <p14:creationId xmlns:p14="http://schemas.microsoft.com/office/powerpoint/2010/main" val="413322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D7DB-3341-4461-8871-D4E9C8AEDD5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sp>
        <p:nvSpPr>
          <p:cNvPr id="3" name="Content Placeholder 2">
            <a:extLst>
              <a:ext uri="{FF2B5EF4-FFF2-40B4-BE49-F238E27FC236}">
                <a16:creationId xmlns:a16="http://schemas.microsoft.com/office/drawing/2014/main" id="{6502C41E-3444-4C0E-AC3D-139CC7E8D8AA}"/>
              </a:ext>
            </a:extLst>
          </p:cNvPr>
          <p:cNvSpPr>
            <a:spLocks noGrp="1"/>
          </p:cNvSpPr>
          <p:nvPr>
            <p:ph idx="1"/>
          </p:nvPr>
        </p:nvSpPr>
        <p:spPr>
          <a:xfrm>
            <a:off x="838201" y="1825625"/>
            <a:ext cx="5842518" cy="4351338"/>
          </a:xfrm>
        </p:spPr>
        <p:txBody>
          <a:bodyPr>
            <a:norm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this sub section, top 5 more accurate models from each feature sets are selected and ensembled using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Stacking classifier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Soft voting classifier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Hard voting classifier</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algorithms used in this experiment are</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RF</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SVM</a:t>
            </a:r>
          </a:p>
          <a:p>
            <a:pPr lvl="1">
              <a:buFont typeface="Wingdings" panose="05000000000000000000" pitchFamily="2" charset="2"/>
              <a:buChar char="ü"/>
            </a:pPr>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total of </a:t>
            </a:r>
            <a:r>
              <a:rPr lang="en-US" sz="1800" b="1" dirty="0">
                <a:latin typeface="Times New Roman" panose="02020603050405020304" pitchFamily="18" charset="0"/>
                <a:cs typeface="Times New Roman" panose="02020603050405020304" pitchFamily="18" charset="0"/>
              </a:rPr>
              <a:t>15 models </a:t>
            </a:r>
            <a:r>
              <a:rPr lang="en-US" sz="1800" dirty="0">
                <a:latin typeface="Times New Roman" panose="02020603050405020304" pitchFamily="18" charset="0"/>
                <a:cs typeface="Times New Roman" panose="02020603050405020304" pitchFamily="18" charset="0"/>
              </a:rPr>
              <a:t>are used for each ensemble technique </a:t>
            </a:r>
          </a:p>
        </p:txBody>
      </p:sp>
      <p:grpSp>
        <p:nvGrpSpPr>
          <p:cNvPr id="5" name="Group 4">
            <a:extLst>
              <a:ext uri="{FF2B5EF4-FFF2-40B4-BE49-F238E27FC236}">
                <a16:creationId xmlns:a16="http://schemas.microsoft.com/office/drawing/2014/main" id="{B1190059-9CA3-491B-A6B4-4CB2216D0971}"/>
              </a:ext>
            </a:extLst>
          </p:cNvPr>
          <p:cNvGrpSpPr/>
          <p:nvPr/>
        </p:nvGrpSpPr>
        <p:grpSpPr>
          <a:xfrm>
            <a:off x="7900797" y="1149015"/>
            <a:ext cx="3697831" cy="2692022"/>
            <a:chOff x="7919458" y="1419603"/>
            <a:chExt cx="3697831" cy="2692022"/>
          </a:xfrm>
        </p:grpSpPr>
        <p:pic>
          <p:nvPicPr>
            <p:cNvPr id="2050" name="Picture 2" descr="Image result for stacking classifier">
              <a:extLst>
                <a:ext uri="{FF2B5EF4-FFF2-40B4-BE49-F238E27FC236}">
                  <a16:creationId xmlns:a16="http://schemas.microsoft.com/office/drawing/2014/main" id="{3D9811A9-CF50-46BA-80FA-5FD6DEEA2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6048" y="1825625"/>
              <a:ext cx="3161241"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68E110-D532-4FAD-AD6F-2570FC8A6D67}"/>
                </a:ext>
              </a:extLst>
            </p:cNvPr>
            <p:cNvSpPr/>
            <p:nvPr/>
          </p:nvSpPr>
          <p:spPr>
            <a:xfrm>
              <a:off x="7919458" y="1419603"/>
              <a:ext cx="2162772" cy="338554"/>
            </a:xfrm>
            <a:prstGeom prst="rect">
              <a:avLst/>
            </a:prstGeom>
          </p:spPr>
          <p:txBody>
            <a:bodyPr wrap="none">
              <a:spAutoFit/>
            </a:bodyPr>
            <a:lstStyle/>
            <a:p>
              <a:pPr lvl="1"/>
              <a:r>
                <a:rPr lang="en-US" sz="1600" dirty="0">
                  <a:latin typeface="Times New Roman" panose="02020603050405020304" pitchFamily="18" charset="0"/>
                  <a:cs typeface="Times New Roman" panose="02020603050405020304" pitchFamily="18" charset="0"/>
                </a:rPr>
                <a:t>Stacking classifier</a:t>
              </a:r>
            </a:p>
          </p:txBody>
        </p:sp>
      </p:grpSp>
      <p:pic>
        <p:nvPicPr>
          <p:cNvPr id="2052" name="Picture 4" descr="Image result for voting classifier">
            <a:extLst>
              <a:ext uri="{FF2B5EF4-FFF2-40B4-BE49-F238E27FC236}">
                <a16:creationId xmlns:a16="http://schemas.microsoft.com/office/drawing/2014/main" id="{E1F77B17-2BB5-433A-9A23-AF6B1FA9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512421"/>
            <a:ext cx="4572000" cy="17391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1F861F-8F00-41BB-ABF3-4056F9CDD92E}"/>
              </a:ext>
            </a:extLst>
          </p:cNvPr>
          <p:cNvSpPr/>
          <p:nvPr/>
        </p:nvSpPr>
        <p:spPr>
          <a:xfrm>
            <a:off x="8437387" y="4143089"/>
            <a:ext cx="162326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Voting </a:t>
            </a:r>
            <a:r>
              <a:rPr lang="en-US" dirty="0" err="1">
                <a:latin typeface="Times New Roman" panose="02020603050405020304" pitchFamily="18" charset="0"/>
                <a:cs typeface="Times New Roman" panose="02020603050405020304" pitchFamily="18" charset="0"/>
              </a:rPr>
              <a:t>classifer</a:t>
            </a:r>
            <a:endParaRPr lang="en-US" dirty="0"/>
          </a:p>
        </p:txBody>
      </p:sp>
      <p:graphicFrame>
        <p:nvGraphicFramePr>
          <p:cNvPr id="9" name="Table 7">
            <a:extLst>
              <a:ext uri="{FF2B5EF4-FFF2-40B4-BE49-F238E27FC236}">
                <a16:creationId xmlns:a16="http://schemas.microsoft.com/office/drawing/2014/main" id="{239F57A1-86D2-4BD4-868D-B1888454A0CC}"/>
              </a:ext>
            </a:extLst>
          </p:cNvPr>
          <p:cNvGraphicFramePr>
            <a:graphicFrameLocks noGrp="1"/>
          </p:cNvGraphicFramePr>
          <p:nvPr>
            <p:extLst>
              <p:ext uri="{D42A27DB-BD31-4B8C-83A1-F6EECF244321}">
                <p14:modId xmlns:p14="http://schemas.microsoft.com/office/powerpoint/2010/main" val="1267389899"/>
              </p:ext>
            </p:extLst>
          </p:nvPr>
        </p:nvGraphicFramePr>
        <p:xfrm>
          <a:off x="961480" y="5107108"/>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Training set</a:t>
                      </a:r>
                    </a:p>
                  </a:txBody>
                  <a:tcPr/>
                </a:tc>
                <a:tc>
                  <a:txBody>
                    <a:bodyPr/>
                    <a:lstStyle/>
                    <a:p>
                      <a:r>
                        <a:rPr lang="en-US"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370840">
                <a:tc>
                  <a:txBody>
                    <a:bodyPr/>
                    <a:lstStyle/>
                    <a:p>
                      <a:r>
                        <a:rPr lang="en-US"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679388349"/>
                  </a:ext>
                </a:extLst>
              </a:tr>
              <a:tr h="370840">
                <a:tc>
                  <a:txBody>
                    <a:bodyPr/>
                    <a:lstStyle/>
                    <a:p>
                      <a:r>
                        <a:rPr lang="en-US"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1139918692"/>
                  </a:ext>
                </a:extLst>
              </a:tr>
              <a:tr h="370840">
                <a:tc>
                  <a:txBody>
                    <a:bodyPr/>
                    <a:lstStyle/>
                    <a:p>
                      <a:r>
                        <a:rPr lang="en-US"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286179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A3A-CDDD-45F2-8EDD-AA4FA531124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endParaRPr lang="en-US" sz="3600" dirty="0"/>
          </a:p>
        </p:txBody>
      </p:sp>
      <p:graphicFrame>
        <p:nvGraphicFramePr>
          <p:cNvPr id="4" name="Content Placeholder 3">
            <a:extLst>
              <a:ext uri="{FF2B5EF4-FFF2-40B4-BE49-F238E27FC236}">
                <a16:creationId xmlns:a16="http://schemas.microsoft.com/office/drawing/2014/main" id="{412DA8E1-6260-41DA-A512-5038FCBBF9BA}"/>
              </a:ext>
            </a:extLst>
          </p:cNvPr>
          <p:cNvGraphicFramePr>
            <a:graphicFrameLocks noGrp="1"/>
          </p:cNvGraphicFramePr>
          <p:nvPr>
            <p:ph idx="1"/>
            <p:extLst>
              <p:ext uri="{D42A27DB-BD31-4B8C-83A1-F6EECF244321}">
                <p14:modId xmlns:p14="http://schemas.microsoft.com/office/powerpoint/2010/main" val="112406531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570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3977681758"/>
              </p:ext>
            </p:extLst>
          </p:nvPr>
        </p:nvGraphicFramePr>
        <p:xfrm>
          <a:off x="4368800" y="1875354"/>
          <a:ext cx="3500535" cy="2071751"/>
        </p:xfrm>
        <a:graphic>
          <a:graphicData uri="http://schemas.openxmlformats.org/drawingml/2006/table">
            <a:tbl>
              <a:tblPr firstRow="1" firstCol="1" bandRow="1">
                <a:tableStyleId>{5C22544A-7EE6-4342-B048-85BDC9FD1C3A}</a:tableStyleId>
              </a:tblPr>
              <a:tblGrid>
                <a:gridCol w="314592">
                  <a:extLst>
                    <a:ext uri="{9D8B030D-6E8A-4147-A177-3AD203B41FA5}">
                      <a16:colId xmlns:a16="http://schemas.microsoft.com/office/drawing/2014/main" val="2206438792"/>
                    </a:ext>
                  </a:extLst>
                </a:gridCol>
                <a:gridCol w="3185943">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Physical Activity,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Drinking,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057052795"/>
                  </a:ext>
                </a:extLst>
              </a:tr>
            </a:tbl>
          </a:graphicData>
        </a:graphic>
      </p:graphicFrame>
      <p:sp>
        <p:nvSpPr>
          <p:cNvPr id="3" name="Rectangle 2">
            <a:extLst>
              <a:ext uri="{FF2B5EF4-FFF2-40B4-BE49-F238E27FC236}">
                <a16:creationId xmlns:a16="http://schemas.microsoft.com/office/drawing/2014/main" id="{8A08FD7E-B7D2-4703-9AAF-87A973106B9B}"/>
              </a:ext>
            </a:extLst>
          </p:cNvPr>
          <p:cNvSpPr/>
          <p:nvPr/>
        </p:nvSpPr>
        <p:spPr>
          <a:xfrm>
            <a:off x="838200" y="1690688"/>
            <a:ext cx="271157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Features Combination</a:t>
            </a:r>
          </a:p>
        </p:txBody>
      </p:sp>
      <p:grpSp>
        <p:nvGrpSpPr>
          <p:cNvPr id="20" name="Group 19">
            <a:extLst>
              <a:ext uri="{FF2B5EF4-FFF2-40B4-BE49-F238E27FC236}">
                <a16:creationId xmlns:a16="http://schemas.microsoft.com/office/drawing/2014/main" id="{B8763AC3-41EC-4529-AEB3-4C2309564273}"/>
              </a:ext>
            </a:extLst>
          </p:cNvPr>
          <p:cNvGrpSpPr/>
          <p:nvPr/>
        </p:nvGrpSpPr>
        <p:grpSpPr>
          <a:xfrm>
            <a:off x="838200" y="3973692"/>
            <a:ext cx="3602620" cy="2884308"/>
            <a:chOff x="838200" y="3973692"/>
            <a:chExt cx="3602620" cy="2884308"/>
          </a:xfrm>
        </p:grpSpPr>
        <p:sp>
          <p:nvSpPr>
            <p:cNvPr id="6" name="Rectangle 5">
              <a:extLst>
                <a:ext uri="{FF2B5EF4-FFF2-40B4-BE49-F238E27FC236}">
                  <a16:creationId xmlns:a16="http://schemas.microsoft.com/office/drawing/2014/main" id="{236D30EC-FA9C-48EF-BA4A-FDF8C61DE1D6}"/>
                </a:ext>
              </a:extLst>
            </p:cNvPr>
            <p:cNvSpPr/>
            <p:nvPr/>
          </p:nvSpPr>
          <p:spPr>
            <a:xfrm>
              <a:off x="838200" y="3973692"/>
              <a:ext cx="1558440"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5" name="Picture 4">
              <a:extLst>
                <a:ext uri="{FF2B5EF4-FFF2-40B4-BE49-F238E27FC236}">
                  <a16:creationId xmlns:a16="http://schemas.microsoft.com/office/drawing/2014/main" id="{D76DAE92-7A2E-4ABB-AA80-7D996EF3A681}"/>
                </a:ext>
              </a:extLst>
            </p:cNvPr>
            <p:cNvPicPr>
              <a:picLocks noChangeAspect="1"/>
            </p:cNvPicPr>
            <p:nvPr/>
          </p:nvPicPr>
          <p:blipFill>
            <a:blip r:embed="rId2"/>
            <a:stretch>
              <a:fillRect/>
            </a:stretch>
          </p:blipFill>
          <p:spPr>
            <a:xfrm>
              <a:off x="838200" y="4496912"/>
              <a:ext cx="2380891" cy="914400"/>
            </a:xfrm>
            <a:prstGeom prst="rect">
              <a:avLst/>
            </a:prstGeom>
          </p:spPr>
        </p:pic>
        <p:pic>
          <p:nvPicPr>
            <p:cNvPr id="19" name="Picture 18">
              <a:extLst>
                <a:ext uri="{FF2B5EF4-FFF2-40B4-BE49-F238E27FC236}">
                  <a16:creationId xmlns:a16="http://schemas.microsoft.com/office/drawing/2014/main" id="{627E1B9C-6FD5-4417-9F20-182D5498B1B8}"/>
                </a:ext>
              </a:extLst>
            </p:cNvPr>
            <p:cNvPicPr>
              <a:picLocks noChangeAspect="1"/>
            </p:cNvPicPr>
            <p:nvPr/>
          </p:nvPicPr>
          <p:blipFill>
            <a:blip r:embed="rId3"/>
            <a:stretch>
              <a:fillRect/>
            </a:stretch>
          </p:blipFill>
          <p:spPr>
            <a:xfrm>
              <a:off x="838200" y="5486400"/>
              <a:ext cx="3602620" cy="1371600"/>
            </a:xfrm>
            <a:prstGeom prst="rect">
              <a:avLst/>
            </a:prstGeom>
          </p:spPr>
        </p:pic>
      </p:grpSp>
      <p:grpSp>
        <p:nvGrpSpPr>
          <p:cNvPr id="24" name="Group 23">
            <a:extLst>
              <a:ext uri="{FF2B5EF4-FFF2-40B4-BE49-F238E27FC236}">
                <a16:creationId xmlns:a16="http://schemas.microsoft.com/office/drawing/2014/main" id="{D399E96E-F7AD-44A8-8BF7-8033FEBDD65E}"/>
              </a:ext>
            </a:extLst>
          </p:cNvPr>
          <p:cNvGrpSpPr/>
          <p:nvPr/>
        </p:nvGrpSpPr>
        <p:grpSpPr>
          <a:xfrm>
            <a:off x="4678892" y="3973692"/>
            <a:ext cx="3552529" cy="2884308"/>
            <a:chOff x="4678892" y="3973692"/>
            <a:chExt cx="3552529" cy="2884308"/>
          </a:xfrm>
        </p:grpSpPr>
        <p:sp>
          <p:nvSpPr>
            <p:cNvPr id="11" name="Rectangle 10">
              <a:extLst>
                <a:ext uri="{FF2B5EF4-FFF2-40B4-BE49-F238E27FC236}">
                  <a16:creationId xmlns:a16="http://schemas.microsoft.com/office/drawing/2014/main" id="{97E28009-F353-4D00-8F64-D0FD942E2182}"/>
                </a:ext>
              </a:extLst>
            </p:cNvPr>
            <p:cNvSpPr/>
            <p:nvPr/>
          </p:nvSpPr>
          <p:spPr>
            <a:xfrm>
              <a:off x="4678892" y="3973692"/>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0.751</a:t>
              </a:r>
            </a:p>
          </p:txBody>
        </p:sp>
        <p:pic>
          <p:nvPicPr>
            <p:cNvPr id="22" name="Picture 21">
              <a:extLst>
                <a:ext uri="{FF2B5EF4-FFF2-40B4-BE49-F238E27FC236}">
                  <a16:creationId xmlns:a16="http://schemas.microsoft.com/office/drawing/2014/main" id="{A8BAAA29-319E-485A-8AA7-5CCBD8AC18A9}"/>
                </a:ext>
              </a:extLst>
            </p:cNvPr>
            <p:cNvPicPr>
              <a:picLocks noChangeAspect="1"/>
            </p:cNvPicPr>
            <p:nvPr/>
          </p:nvPicPr>
          <p:blipFill>
            <a:blip r:embed="rId4"/>
            <a:stretch>
              <a:fillRect/>
            </a:stretch>
          </p:blipFill>
          <p:spPr>
            <a:xfrm>
              <a:off x="4678892" y="4496912"/>
              <a:ext cx="2336800" cy="914400"/>
            </a:xfrm>
            <a:prstGeom prst="rect">
              <a:avLst/>
            </a:prstGeom>
          </p:spPr>
        </p:pic>
        <p:pic>
          <p:nvPicPr>
            <p:cNvPr id="23" name="Picture 22">
              <a:extLst>
                <a:ext uri="{FF2B5EF4-FFF2-40B4-BE49-F238E27FC236}">
                  <a16:creationId xmlns:a16="http://schemas.microsoft.com/office/drawing/2014/main" id="{628FABCD-BE87-4F47-A07D-C79DD46CB34B}"/>
                </a:ext>
              </a:extLst>
            </p:cNvPr>
            <p:cNvPicPr>
              <a:picLocks noChangeAspect="1"/>
            </p:cNvPicPr>
            <p:nvPr/>
          </p:nvPicPr>
          <p:blipFill>
            <a:blip r:embed="rId5"/>
            <a:stretch>
              <a:fillRect/>
            </a:stretch>
          </p:blipFill>
          <p:spPr>
            <a:xfrm>
              <a:off x="4678892" y="5486400"/>
              <a:ext cx="3552529" cy="1371600"/>
            </a:xfrm>
            <a:prstGeom prst="rect">
              <a:avLst/>
            </a:prstGeom>
          </p:spPr>
        </p:pic>
      </p:grpSp>
      <p:grpSp>
        <p:nvGrpSpPr>
          <p:cNvPr id="27" name="Group 26">
            <a:extLst>
              <a:ext uri="{FF2B5EF4-FFF2-40B4-BE49-F238E27FC236}">
                <a16:creationId xmlns:a16="http://schemas.microsoft.com/office/drawing/2014/main" id="{3E471C0A-A21E-4DEE-A664-E8AA7B1047BB}"/>
              </a:ext>
            </a:extLst>
          </p:cNvPr>
          <p:cNvGrpSpPr/>
          <p:nvPr/>
        </p:nvGrpSpPr>
        <p:grpSpPr>
          <a:xfrm>
            <a:off x="8340015" y="3973692"/>
            <a:ext cx="3530600" cy="2884308"/>
            <a:chOff x="8340015" y="3973692"/>
            <a:chExt cx="3530600" cy="2884308"/>
          </a:xfrm>
        </p:grpSpPr>
        <p:sp>
          <p:nvSpPr>
            <p:cNvPr id="15" name="Rectangle 14">
              <a:extLst>
                <a:ext uri="{FF2B5EF4-FFF2-40B4-BE49-F238E27FC236}">
                  <a16:creationId xmlns:a16="http://schemas.microsoft.com/office/drawing/2014/main" id="{6C185990-59CD-4827-9740-B5D6BE00EAFD}"/>
                </a:ext>
              </a:extLst>
            </p:cNvPr>
            <p:cNvSpPr/>
            <p:nvPr/>
          </p:nvSpPr>
          <p:spPr>
            <a:xfrm>
              <a:off x="8340015" y="3973692"/>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0.75</a:t>
              </a:r>
            </a:p>
          </p:txBody>
        </p:sp>
        <p:pic>
          <p:nvPicPr>
            <p:cNvPr id="25" name="Picture 24">
              <a:extLst>
                <a:ext uri="{FF2B5EF4-FFF2-40B4-BE49-F238E27FC236}">
                  <a16:creationId xmlns:a16="http://schemas.microsoft.com/office/drawing/2014/main" id="{4A3C8124-75D9-45AA-BA32-C822C6AB4734}"/>
                </a:ext>
              </a:extLst>
            </p:cNvPr>
            <p:cNvPicPr>
              <a:picLocks noChangeAspect="1"/>
            </p:cNvPicPr>
            <p:nvPr/>
          </p:nvPicPr>
          <p:blipFill>
            <a:blip r:embed="rId6"/>
            <a:stretch>
              <a:fillRect/>
            </a:stretch>
          </p:blipFill>
          <p:spPr>
            <a:xfrm>
              <a:off x="8340015" y="4496912"/>
              <a:ext cx="2467992" cy="914400"/>
            </a:xfrm>
            <a:prstGeom prst="rect">
              <a:avLst/>
            </a:prstGeom>
          </p:spPr>
        </p:pic>
        <p:pic>
          <p:nvPicPr>
            <p:cNvPr id="26" name="Picture 25">
              <a:extLst>
                <a:ext uri="{FF2B5EF4-FFF2-40B4-BE49-F238E27FC236}">
                  <a16:creationId xmlns:a16="http://schemas.microsoft.com/office/drawing/2014/main" id="{918D2477-0908-4938-A83C-FF2A41C42E3A}"/>
                </a:ext>
              </a:extLst>
            </p:cNvPr>
            <p:cNvPicPr>
              <a:picLocks noChangeAspect="1"/>
            </p:cNvPicPr>
            <p:nvPr/>
          </p:nvPicPr>
          <p:blipFill>
            <a:blip r:embed="rId7"/>
            <a:stretch>
              <a:fillRect/>
            </a:stretch>
          </p:blipFill>
          <p:spPr>
            <a:xfrm>
              <a:off x="8340015" y="5486400"/>
              <a:ext cx="3530600" cy="1371600"/>
            </a:xfrm>
            <a:prstGeom prst="rect">
              <a:avLst/>
            </a:prstGeom>
          </p:spPr>
        </p:pic>
      </p:grpSp>
    </p:spTree>
    <p:extLst>
      <p:ext uri="{BB962C8B-B14F-4D97-AF65-F5344CB8AC3E}">
        <p14:creationId xmlns:p14="http://schemas.microsoft.com/office/powerpoint/2010/main" val="179227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1333856349"/>
              </p:ext>
            </p:extLst>
          </p:nvPr>
        </p:nvGraphicFramePr>
        <p:xfrm>
          <a:off x="4382210" y="1875354"/>
          <a:ext cx="3928403" cy="2036826"/>
        </p:xfrm>
        <a:graphic>
          <a:graphicData uri="http://schemas.openxmlformats.org/drawingml/2006/table">
            <a:tbl>
              <a:tblPr firstRow="1" firstCol="1" bandRow="1">
                <a:tableStyleId>{5C22544A-7EE6-4342-B048-85BDC9FD1C3A}</a:tableStyleId>
              </a:tblPr>
              <a:tblGrid>
                <a:gridCol w="353044">
                  <a:extLst>
                    <a:ext uri="{9D8B030D-6E8A-4147-A177-3AD203B41FA5}">
                      <a16:colId xmlns:a16="http://schemas.microsoft.com/office/drawing/2014/main" val="2206438792"/>
                    </a:ext>
                  </a:extLst>
                </a:gridCol>
                <a:gridCol w="3575359">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rPr>
                        <a:t> </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rPr>
                        <a:t>Features </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rPr>
                        <a:t>1</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Uric acid, Smoking, Physical Activity, Sex</a:t>
                      </a: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rPr>
                        <a:t>2</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Uric acid, Drinking, Physical Activity, Sex</a:t>
                      </a: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rPr>
                        <a:t>3</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Smoking, Family History, Sex, Age</a:t>
                      </a: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rPr>
                        <a:t>4</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Smoking, Physical Activity, Sex</a:t>
                      </a: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rPr>
                        <a:t>5</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Uric acid, Physical Activity, Sex</a:t>
                      </a:r>
                    </a:p>
                  </a:txBody>
                  <a:tcPr marL="9525" marR="9525" marT="9525" marB="9525" anchor="ctr"/>
                </a:tc>
                <a:extLst>
                  <a:ext uri="{0D108BD9-81ED-4DB2-BD59-A6C34878D82A}">
                    <a16:rowId xmlns:a16="http://schemas.microsoft.com/office/drawing/2014/main" val="1057052795"/>
                  </a:ext>
                </a:extLst>
              </a:tr>
            </a:tbl>
          </a:graphicData>
        </a:graphic>
      </p:graphicFrame>
      <p:grpSp>
        <p:nvGrpSpPr>
          <p:cNvPr id="20" name="Group 19">
            <a:extLst>
              <a:ext uri="{FF2B5EF4-FFF2-40B4-BE49-F238E27FC236}">
                <a16:creationId xmlns:a16="http://schemas.microsoft.com/office/drawing/2014/main" id="{4D5AF05E-4A40-4806-A709-5A1E0AF7AF86}"/>
              </a:ext>
            </a:extLst>
          </p:cNvPr>
          <p:cNvGrpSpPr/>
          <p:nvPr/>
        </p:nvGrpSpPr>
        <p:grpSpPr>
          <a:xfrm>
            <a:off x="838200" y="3973692"/>
            <a:ext cx="3544010" cy="2884308"/>
            <a:chOff x="838200" y="3787080"/>
            <a:chExt cx="3544010" cy="2884308"/>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0.736</a:t>
              </a:r>
            </a:p>
          </p:txBody>
        </p:sp>
        <p:pic>
          <p:nvPicPr>
            <p:cNvPr id="3" name="Picture 2">
              <a:extLst>
                <a:ext uri="{FF2B5EF4-FFF2-40B4-BE49-F238E27FC236}">
                  <a16:creationId xmlns:a16="http://schemas.microsoft.com/office/drawing/2014/main" id="{03052BB5-C23B-4E05-A7B4-501A97B6575C}"/>
                </a:ext>
              </a:extLst>
            </p:cNvPr>
            <p:cNvPicPr>
              <a:picLocks noChangeAspect="1"/>
            </p:cNvPicPr>
            <p:nvPr/>
          </p:nvPicPr>
          <p:blipFill>
            <a:blip r:embed="rId2"/>
            <a:stretch>
              <a:fillRect/>
            </a:stretch>
          </p:blipFill>
          <p:spPr>
            <a:xfrm>
              <a:off x="868265" y="4310300"/>
              <a:ext cx="2328333" cy="914400"/>
            </a:xfrm>
            <a:prstGeom prst="rect">
              <a:avLst/>
            </a:prstGeom>
          </p:spPr>
        </p:pic>
        <p:pic>
          <p:nvPicPr>
            <p:cNvPr id="19" name="Picture 18">
              <a:extLst>
                <a:ext uri="{FF2B5EF4-FFF2-40B4-BE49-F238E27FC236}">
                  <a16:creationId xmlns:a16="http://schemas.microsoft.com/office/drawing/2014/main" id="{CADF2FBA-142E-4237-AC46-E011D5A7F0C5}"/>
                </a:ext>
              </a:extLst>
            </p:cNvPr>
            <p:cNvPicPr>
              <a:picLocks noChangeAspect="1"/>
            </p:cNvPicPr>
            <p:nvPr/>
          </p:nvPicPr>
          <p:blipFill>
            <a:blip r:embed="rId3"/>
            <a:stretch>
              <a:fillRect/>
            </a:stretch>
          </p:blipFill>
          <p:spPr>
            <a:xfrm>
              <a:off x="838200" y="5299788"/>
              <a:ext cx="3544010" cy="1371600"/>
            </a:xfrm>
            <a:prstGeom prst="rect">
              <a:avLst/>
            </a:prstGeom>
          </p:spPr>
        </p:pic>
      </p:grpSp>
      <p:grpSp>
        <p:nvGrpSpPr>
          <p:cNvPr id="24" name="Group 23">
            <a:extLst>
              <a:ext uri="{FF2B5EF4-FFF2-40B4-BE49-F238E27FC236}">
                <a16:creationId xmlns:a16="http://schemas.microsoft.com/office/drawing/2014/main" id="{8A1F3FEF-8720-4C1E-B1BC-E36CBBEA2709}"/>
              </a:ext>
            </a:extLst>
          </p:cNvPr>
          <p:cNvGrpSpPr/>
          <p:nvPr/>
        </p:nvGrpSpPr>
        <p:grpSpPr>
          <a:xfrm>
            <a:off x="4678892" y="3973692"/>
            <a:ext cx="3631721" cy="2884308"/>
            <a:chOff x="4678892" y="3787080"/>
            <a:chExt cx="3631721" cy="2884308"/>
          </a:xfrm>
        </p:grpSpPr>
        <p:grpSp>
          <p:nvGrpSpPr>
            <p:cNvPr id="22" name="Group 21">
              <a:extLst>
                <a:ext uri="{FF2B5EF4-FFF2-40B4-BE49-F238E27FC236}">
                  <a16:creationId xmlns:a16="http://schemas.microsoft.com/office/drawing/2014/main" id="{3AEE2829-0FF3-485C-B3FC-CAF5BB5D7A1F}"/>
                </a:ext>
              </a:extLst>
            </p:cNvPr>
            <p:cNvGrpSpPr/>
            <p:nvPr/>
          </p:nvGrpSpPr>
          <p:grpSpPr>
            <a:xfrm>
              <a:off x="4678892" y="3787080"/>
              <a:ext cx="2465294" cy="1437620"/>
              <a:chOff x="4678892" y="3787080"/>
              <a:chExt cx="2465294"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0.748</a:t>
                </a:r>
              </a:p>
            </p:txBody>
          </p:sp>
          <p:pic>
            <p:nvPicPr>
              <p:cNvPr id="21" name="Picture 20">
                <a:extLst>
                  <a:ext uri="{FF2B5EF4-FFF2-40B4-BE49-F238E27FC236}">
                    <a16:creationId xmlns:a16="http://schemas.microsoft.com/office/drawing/2014/main" id="{A2AE7B0C-70E4-4908-ADC3-8E0F9C4621E7}"/>
                  </a:ext>
                </a:extLst>
              </p:cNvPr>
              <p:cNvPicPr>
                <a:picLocks noChangeAspect="1"/>
              </p:cNvPicPr>
              <p:nvPr/>
            </p:nvPicPr>
            <p:blipFill>
              <a:blip r:embed="rId4"/>
              <a:stretch>
                <a:fillRect/>
              </a:stretch>
            </p:blipFill>
            <p:spPr>
              <a:xfrm>
                <a:off x="4678892" y="4310300"/>
                <a:ext cx="2465294" cy="914400"/>
              </a:xfrm>
              <a:prstGeom prst="rect">
                <a:avLst/>
              </a:prstGeom>
            </p:spPr>
          </p:pic>
        </p:grpSp>
        <p:pic>
          <p:nvPicPr>
            <p:cNvPr id="23" name="Picture 22">
              <a:extLst>
                <a:ext uri="{FF2B5EF4-FFF2-40B4-BE49-F238E27FC236}">
                  <a16:creationId xmlns:a16="http://schemas.microsoft.com/office/drawing/2014/main" id="{0472AABD-DA47-4EB3-BABE-53250F2D8A50}"/>
                </a:ext>
              </a:extLst>
            </p:cNvPr>
            <p:cNvPicPr>
              <a:picLocks noChangeAspect="1"/>
            </p:cNvPicPr>
            <p:nvPr/>
          </p:nvPicPr>
          <p:blipFill>
            <a:blip r:embed="rId5"/>
            <a:stretch>
              <a:fillRect/>
            </a:stretch>
          </p:blipFill>
          <p:spPr>
            <a:xfrm>
              <a:off x="4678892" y="5299788"/>
              <a:ext cx="3631721" cy="1371600"/>
            </a:xfrm>
            <a:prstGeom prst="rect">
              <a:avLst/>
            </a:prstGeom>
          </p:spPr>
        </p:pic>
      </p:grpSp>
      <p:grpSp>
        <p:nvGrpSpPr>
          <p:cNvPr id="8" name="Group 7">
            <a:extLst>
              <a:ext uri="{FF2B5EF4-FFF2-40B4-BE49-F238E27FC236}">
                <a16:creationId xmlns:a16="http://schemas.microsoft.com/office/drawing/2014/main" id="{A5E4406A-7BC4-4D4F-ABE9-431B4AC1C207}"/>
              </a:ext>
            </a:extLst>
          </p:cNvPr>
          <p:cNvGrpSpPr/>
          <p:nvPr/>
        </p:nvGrpSpPr>
        <p:grpSpPr>
          <a:xfrm>
            <a:off x="8381960" y="3973692"/>
            <a:ext cx="3574733" cy="2884308"/>
            <a:chOff x="8340015" y="3787080"/>
            <a:chExt cx="3574733" cy="2884308"/>
          </a:xfrm>
        </p:grpSpPr>
        <p:sp>
          <p:nvSpPr>
            <p:cNvPr id="15" name="Rectangle 14">
              <a:extLst>
                <a:ext uri="{FF2B5EF4-FFF2-40B4-BE49-F238E27FC236}">
                  <a16:creationId xmlns:a16="http://schemas.microsoft.com/office/drawing/2014/main" id="{6C185990-59CD-4827-9740-B5D6BE00EAFD}"/>
                </a:ext>
              </a:extLst>
            </p:cNvPr>
            <p:cNvSpPr/>
            <p:nvPr/>
          </p:nvSpPr>
          <p:spPr>
            <a:xfrm>
              <a:off x="8340015"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0.741</a:t>
              </a:r>
            </a:p>
          </p:txBody>
        </p:sp>
        <p:pic>
          <p:nvPicPr>
            <p:cNvPr id="5" name="Picture 4">
              <a:extLst>
                <a:ext uri="{FF2B5EF4-FFF2-40B4-BE49-F238E27FC236}">
                  <a16:creationId xmlns:a16="http://schemas.microsoft.com/office/drawing/2014/main" id="{20D16643-5184-4A11-8947-35A501EFD01C}"/>
                </a:ext>
              </a:extLst>
            </p:cNvPr>
            <p:cNvPicPr>
              <a:picLocks noChangeAspect="1"/>
            </p:cNvPicPr>
            <p:nvPr/>
          </p:nvPicPr>
          <p:blipFill>
            <a:blip r:embed="rId6"/>
            <a:stretch>
              <a:fillRect/>
            </a:stretch>
          </p:blipFill>
          <p:spPr>
            <a:xfrm>
              <a:off x="8340015" y="4310300"/>
              <a:ext cx="2350093" cy="914400"/>
            </a:xfrm>
            <a:prstGeom prst="rect">
              <a:avLst/>
            </a:prstGeom>
          </p:spPr>
        </p:pic>
        <p:pic>
          <p:nvPicPr>
            <p:cNvPr id="7" name="Picture 6">
              <a:extLst>
                <a:ext uri="{FF2B5EF4-FFF2-40B4-BE49-F238E27FC236}">
                  <a16:creationId xmlns:a16="http://schemas.microsoft.com/office/drawing/2014/main" id="{252BBA57-5D46-4490-B3D0-28D8F2726B67}"/>
                </a:ext>
              </a:extLst>
            </p:cNvPr>
            <p:cNvPicPr>
              <a:picLocks noChangeAspect="1"/>
            </p:cNvPicPr>
            <p:nvPr/>
          </p:nvPicPr>
          <p:blipFill>
            <a:blip r:embed="rId7"/>
            <a:stretch>
              <a:fillRect/>
            </a:stretch>
          </p:blipFill>
          <p:spPr>
            <a:xfrm>
              <a:off x="8340015" y="5299788"/>
              <a:ext cx="3574733" cy="1371600"/>
            </a:xfrm>
            <a:prstGeom prst="rect">
              <a:avLst/>
            </a:prstGeom>
          </p:spPr>
        </p:pic>
      </p:grpSp>
      <p:sp>
        <p:nvSpPr>
          <p:cNvPr id="9" name="Rectangle 8">
            <a:extLst>
              <a:ext uri="{FF2B5EF4-FFF2-40B4-BE49-F238E27FC236}">
                <a16:creationId xmlns:a16="http://schemas.microsoft.com/office/drawing/2014/main" id="{1A30042F-E6D9-4CE4-86D4-9249D8BD4165}"/>
              </a:ext>
            </a:extLst>
          </p:cNvPr>
          <p:cNvSpPr/>
          <p:nvPr/>
        </p:nvSpPr>
        <p:spPr>
          <a:xfrm>
            <a:off x="868265" y="1690688"/>
            <a:ext cx="2691763"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 Features Combination</a:t>
            </a:r>
            <a:endParaRPr lang="en-US" dirty="0"/>
          </a:p>
        </p:txBody>
      </p:sp>
    </p:spTree>
    <p:extLst>
      <p:ext uri="{BB962C8B-B14F-4D97-AF65-F5344CB8AC3E}">
        <p14:creationId xmlns:p14="http://schemas.microsoft.com/office/powerpoint/2010/main" val="243477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4043843628"/>
              </p:ext>
            </p:extLst>
          </p:nvPr>
        </p:nvGraphicFramePr>
        <p:xfrm>
          <a:off x="4502568" y="1875354"/>
          <a:ext cx="4142549" cy="2009394"/>
        </p:xfrm>
        <a:graphic>
          <a:graphicData uri="http://schemas.openxmlformats.org/drawingml/2006/table">
            <a:tbl>
              <a:tblPr firstRow="1" firstCol="1" bandRow="1">
                <a:tableStyleId>{5C22544A-7EE6-4342-B048-85BDC9FD1C3A}</a:tableStyleId>
              </a:tblPr>
              <a:tblGrid>
                <a:gridCol w="372290">
                  <a:extLst>
                    <a:ext uri="{9D8B030D-6E8A-4147-A177-3AD203B41FA5}">
                      <a16:colId xmlns:a16="http://schemas.microsoft.com/office/drawing/2014/main" val="2206438792"/>
                    </a:ext>
                  </a:extLst>
                </a:gridCol>
                <a:gridCol w="3770259">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Smoking, Physical Activity, Sex</a:t>
                      </a: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Drinking, Physical Activity, Sex</a:t>
                      </a: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Family History, Sex, Age</a:t>
                      </a: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Smoking, Physical Activity, Sex</a:t>
                      </a: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Uric acid, Physical Activity, Sex</a:t>
                      </a:r>
                    </a:p>
                  </a:txBody>
                  <a:tcPr marL="9525" marR="9525" marT="9525" marB="9525" anchor="ctr"/>
                </a:tc>
                <a:extLst>
                  <a:ext uri="{0D108BD9-81ED-4DB2-BD59-A6C34878D82A}">
                    <a16:rowId xmlns:a16="http://schemas.microsoft.com/office/drawing/2014/main" val="1057052795"/>
                  </a:ext>
                </a:extLst>
              </a:tr>
            </a:tbl>
          </a:graphicData>
        </a:graphic>
      </p:graphicFrame>
      <p:grpSp>
        <p:nvGrpSpPr>
          <p:cNvPr id="9" name="Group 8">
            <a:extLst>
              <a:ext uri="{FF2B5EF4-FFF2-40B4-BE49-F238E27FC236}">
                <a16:creationId xmlns:a16="http://schemas.microsoft.com/office/drawing/2014/main" id="{88B18CC3-84B0-4D68-AE88-D30B0D310CA3}"/>
              </a:ext>
            </a:extLst>
          </p:cNvPr>
          <p:cNvGrpSpPr/>
          <p:nvPr/>
        </p:nvGrpSpPr>
        <p:grpSpPr>
          <a:xfrm>
            <a:off x="838200" y="4048780"/>
            <a:ext cx="3664368" cy="2809220"/>
            <a:chOff x="838200" y="3787080"/>
            <a:chExt cx="3664368" cy="2809220"/>
          </a:xfrm>
        </p:grpSpPr>
        <p:grpSp>
          <p:nvGrpSpPr>
            <p:cNvPr id="7" name="Group 6">
              <a:extLst>
                <a:ext uri="{FF2B5EF4-FFF2-40B4-BE49-F238E27FC236}">
                  <a16:creationId xmlns:a16="http://schemas.microsoft.com/office/drawing/2014/main" id="{3128E7FA-5AF6-4CD1-92BA-79E18447B757}"/>
                </a:ext>
              </a:extLst>
            </p:cNvPr>
            <p:cNvGrpSpPr/>
            <p:nvPr/>
          </p:nvGrpSpPr>
          <p:grpSpPr>
            <a:xfrm>
              <a:off x="838200" y="3787080"/>
              <a:ext cx="2267079" cy="1437620"/>
              <a:chOff x="838200" y="3787080"/>
              <a:chExt cx="2267079"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5" name="Picture 4">
                <a:extLst>
                  <a:ext uri="{FF2B5EF4-FFF2-40B4-BE49-F238E27FC236}">
                    <a16:creationId xmlns:a16="http://schemas.microsoft.com/office/drawing/2014/main" id="{52AFA529-F865-4364-B9AF-754436F26594}"/>
                  </a:ext>
                </a:extLst>
              </p:cNvPr>
              <p:cNvPicPr>
                <a:picLocks noChangeAspect="1"/>
              </p:cNvPicPr>
              <p:nvPr/>
            </p:nvPicPr>
            <p:blipFill>
              <a:blip r:embed="rId2"/>
              <a:stretch>
                <a:fillRect/>
              </a:stretch>
            </p:blipFill>
            <p:spPr>
              <a:xfrm>
                <a:off x="868265" y="4310300"/>
                <a:ext cx="2237014" cy="914400"/>
              </a:xfrm>
              <a:prstGeom prst="rect">
                <a:avLst/>
              </a:prstGeom>
            </p:spPr>
          </p:pic>
        </p:grpSp>
        <p:pic>
          <p:nvPicPr>
            <p:cNvPr id="8" name="Picture 7">
              <a:extLst>
                <a:ext uri="{FF2B5EF4-FFF2-40B4-BE49-F238E27FC236}">
                  <a16:creationId xmlns:a16="http://schemas.microsoft.com/office/drawing/2014/main" id="{F0231CDB-1756-48F9-B2F3-C9064162C70F}"/>
                </a:ext>
              </a:extLst>
            </p:cNvPr>
            <p:cNvPicPr>
              <a:picLocks noChangeAspect="1"/>
            </p:cNvPicPr>
            <p:nvPr/>
          </p:nvPicPr>
          <p:blipFill>
            <a:blip r:embed="rId3"/>
            <a:stretch>
              <a:fillRect/>
            </a:stretch>
          </p:blipFill>
          <p:spPr>
            <a:xfrm>
              <a:off x="868265" y="5224700"/>
              <a:ext cx="3634303" cy="1371600"/>
            </a:xfrm>
            <a:prstGeom prst="rect">
              <a:avLst/>
            </a:prstGeom>
          </p:spPr>
        </p:pic>
      </p:grpSp>
      <p:grpSp>
        <p:nvGrpSpPr>
          <p:cNvPr id="16" name="Group 15">
            <a:extLst>
              <a:ext uri="{FF2B5EF4-FFF2-40B4-BE49-F238E27FC236}">
                <a16:creationId xmlns:a16="http://schemas.microsoft.com/office/drawing/2014/main" id="{D30B2B21-9467-4076-8275-6201289C6DFE}"/>
              </a:ext>
            </a:extLst>
          </p:cNvPr>
          <p:cNvGrpSpPr/>
          <p:nvPr/>
        </p:nvGrpSpPr>
        <p:grpSpPr>
          <a:xfrm>
            <a:off x="4678892" y="4048780"/>
            <a:ext cx="3648808" cy="2809220"/>
            <a:chOff x="4678892" y="3787080"/>
            <a:chExt cx="3648808" cy="2809220"/>
          </a:xfrm>
        </p:grpSpPr>
        <p:grpSp>
          <p:nvGrpSpPr>
            <p:cNvPr id="13" name="Group 12">
              <a:extLst>
                <a:ext uri="{FF2B5EF4-FFF2-40B4-BE49-F238E27FC236}">
                  <a16:creationId xmlns:a16="http://schemas.microsoft.com/office/drawing/2014/main" id="{A90AF66D-D078-4CCE-B6C5-7B34A3CFECF8}"/>
                </a:ext>
              </a:extLst>
            </p:cNvPr>
            <p:cNvGrpSpPr/>
            <p:nvPr/>
          </p:nvGrpSpPr>
          <p:grpSpPr>
            <a:xfrm>
              <a:off x="4678892" y="3787080"/>
              <a:ext cx="2400300" cy="1437620"/>
              <a:chOff x="4678892" y="3787080"/>
              <a:chExt cx="2400300"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0.75</a:t>
                </a:r>
              </a:p>
            </p:txBody>
          </p:sp>
          <p:pic>
            <p:nvPicPr>
              <p:cNvPr id="12" name="Picture 11">
                <a:extLst>
                  <a:ext uri="{FF2B5EF4-FFF2-40B4-BE49-F238E27FC236}">
                    <a16:creationId xmlns:a16="http://schemas.microsoft.com/office/drawing/2014/main" id="{3CAF673E-B04D-44C0-9B53-E681473A7043}"/>
                  </a:ext>
                </a:extLst>
              </p:cNvPr>
              <p:cNvPicPr>
                <a:picLocks noChangeAspect="1"/>
              </p:cNvPicPr>
              <p:nvPr/>
            </p:nvPicPr>
            <p:blipFill>
              <a:blip r:embed="rId4"/>
              <a:stretch>
                <a:fillRect/>
              </a:stretch>
            </p:blipFill>
            <p:spPr>
              <a:xfrm>
                <a:off x="4678892" y="4310300"/>
                <a:ext cx="2400300" cy="914400"/>
              </a:xfrm>
              <a:prstGeom prst="rect">
                <a:avLst/>
              </a:prstGeom>
            </p:spPr>
          </p:pic>
        </p:grpSp>
        <p:pic>
          <p:nvPicPr>
            <p:cNvPr id="14" name="Picture 13">
              <a:extLst>
                <a:ext uri="{FF2B5EF4-FFF2-40B4-BE49-F238E27FC236}">
                  <a16:creationId xmlns:a16="http://schemas.microsoft.com/office/drawing/2014/main" id="{704FE8AD-7CDF-4FBD-AAC8-0ACF676981E0}"/>
                </a:ext>
              </a:extLst>
            </p:cNvPr>
            <p:cNvPicPr>
              <a:picLocks noChangeAspect="1"/>
            </p:cNvPicPr>
            <p:nvPr/>
          </p:nvPicPr>
          <p:blipFill>
            <a:blip r:embed="rId5"/>
            <a:stretch>
              <a:fillRect/>
            </a:stretch>
          </p:blipFill>
          <p:spPr>
            <a:xfrm>
              <a:off x="4678892" y="5224700"/>
              <a:ext cx="3648808" cy="1371600"/>
            </a:xfrm>
            <a:prstGeom prst="rect">
              <a:avLst/>
            </a:prstGeom>
          </p:spPr>
        </p:pic>
      </p:grpSp>
      <p:grpSp>
        <p:nvGrpSpPr>
          <p:cNvPr id="26" name="Group 25">
            <a:extLst>
              <a:ext uri="{FF2B5EF4-FFF2-40B4-BE49-F238E27FC236}">
                <a16:creationId xmlns:a16="http://schemas.microsoft.com/office/drawing/2014/main" id="{0A15A7D1-FD08-43A2-BCF8-26CB5E62156B}"/>
              </a:ext>
            </a:extLst>
          </p:cNvPr>
          <p:cNvGrpSpPr/>
          <p:nvPr/>
        </p:nvGrpSpPr>
        <p:grpSpPr>
          <a:xfrm>
            <a:off x="8405329" y="4048780"/>
            <a:ext cx="3557588" cy="2809220"/>
            <a:chOff x="8405329" y="3787080"/>
            <a:chExt cx="3557588" cy="2809220"/>
          </a:xfrm>
        </p:grpSpPr>
        <p:grpSp>
          <p:nvGrpSpPr>
            <p:cNvPr id="18" name="Group 17">
              <a:extLst>
                <a:ext uri="{FF2B5EF4-FFF2-40B4-BE49-F238E27FC236}">
                  <a16:creationId xmlns:a16="http://schemas.microsoft.com/office/drawing/2014/main" id="{613D0B12-B54A-473C-A15D-775D92A8BE19}"/>
                </a:ext>
              </a:extLst>
            </p:cNvPr>
            <p:cNvGrpSpPr/>
            <p:nvPr/>
          </p:nvGrpSpPr>
          <p:grpSpPr>
            <a:xfrm>
              <a:off x="8405329" y="3787080"/>
              <a:ext cx="2403566" cy="1437620"/>
              <a:chOff x="8340015" y="3787080"/>
              <a:chExt cx="2403566" cy="1437620"/>
            </a:xfrm>
          </p:grpSpPr>
          <p:sp>
            <p:nvSpPr>
              <p:cNvPr id="15" name="Rectangle 14">
                <a:extLst>
                  <a:ext uri="{FF2B5EF4-FFF2-40B4-BE49-F238E27FC236}">
                    <a16:creationId xmlns:a16="http://schemas.microsoft.com/office/drawing/2014/main" id="{6C185990-59CD-4827-9740-B5D6BE00EAFD}"/>
                  </a:ext>
                </a:extLst>
              </p:cNvPr>
              <p:cNvSpPr/>
              <p:nvPr/>
            </p:nvSpPr>
            <p:spPr>
              <a:xfrm>
                <a:off x="8340015"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0.746</a:t>
                </a:r>
              </a:p>
            </p:txBody>
          </p:sp>
          <p:pic>
            <p:nvPicPr>
              <p:cNvPr id="17" name="Picture 16">
                <a:extLst>
                  <a:ext uri="{FF2B5EF4-FFF2-40B4-BE49-F238E27FC236}">
                    <a16:creationId xmlns:a16="http://schemas.microsoft.com/office/drawing/2014/main" id="{004F6D08-4FE2-42F7-8BDE-D4C56BC70BCA}"/>
                  </a:ext>
                </a:extLst>
              </p:cNvPr>
              <p:cNvPicPr>
                <a:picLocks noChangeAspect="1"/>
              </p:cNvPicPr>
              <p:nvPr/>
            </p:nvPicPr>
            <p:blipFill>
              <a:blip r:embed="rId6"/>
              <a:stretch>
                <a:fillRect/>
              </a:stretch>
            </p:blipFill>
            <p:spPr>
              <a:xfrm>
                <a:off x="8340015" y="4310300"/>
                <a:ext cx="2403566" cy="914400"/>
              </a:xfrm>
              <a:prstGeom prst="rect">
                <a:avLst/>
              </a:prstGeom>
            </p:spPr>
          </p:pic>
        </p:grpSp>
        <p:pic>
          <p:nvPicPr>
            <p:cNvPr id="25" name="Picture 24">
              <a:extLst>
                <a:ext uri="{FF2B5EF4-FFF2-40B4-BE49-F238E27FC236}">
                  <a16:creationId xmlns:a16="http://schemas.microsoft.com/office/drawing/2014/main" id="{52E3AD26-7833-40F4-806A-119481DA3B83}"/>
                </a:ext>
              </a:extLst>
            </p:cNvPr>
            <p:cNvPicPr>
              <a:picLocks noChangeAspect="1"/>
            </p:cNvPicPr>
            <p:nvPr/>
          </p:nvPicPr>
          <p:blipFill>
            <a:blip r:embed="rId7"/>
            <a:stretch>
              <a:fillRect/>
            </a:stretch>
          </p:blipFill>
          <p:spPr>
            <a:xfrm>
              <a:off x="8405329" y="5224700"/>
              <a:ext cx="3557588" cy="1371600"/>
            </a:xfrm>
            <a:prstGeom prst="rect">
              <a:avLst/>
            </a:prstGeom>
          </p:spPr>
        </p:pic>
      </p:grpSp>
      <p:sp>
        <p:nvSpPr>
          <p:cNvPr id="3" name="Rectangle 2">
            <a:extLst>
              <a:ext uri="{FF2B5EF4-FFF2-40B4-BE49-F238E27FC236}">
                <a16:creationId xmlns:a16="http://schemas.microsoft.com/office/drawing/2014/main" id="{061B39D9-5082-47E3-BF5C-B9F8AEFFCA11}"/>
              </a:ext>
            </a:extLst>
          </p:cNvPr>
          <p:cNvSpPr/>
          <p:nvPr/>
        </p:nvSpPr>
        <p:spPr>
          <a:xfrm>
            <a:off x="868265" y="1690688"/>
            <a:ext cx="271157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 Features Combination</a:t>
            </a:r>
          </a:p>
        </p:txBody>
      </p:sp>
    </p:spTree>
    <p:extLst>
      <p:ext uri="{BB962C8B-B14F-4D97-AF65-F5344CB8AC3E}">
        <p14:creationId xmlns:p14="http://schemas.microsoft.com/office/powerpoint/2010/main" val="169321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286244195"/>
              </p:ext>
            </p:extLst>
          </p:nvPr>
        </p:nvGraphicFramePr>
        <p:xfrm>
          <a:off x="4404360" y="1875354"/>
          <a:ext cx="5075542" cy="2009394"/>
        </p:xfrm>
        <a:graphic>
          <a:graphicData uri="http://schemas.openxmlformats.org/drawingml/2006/table">
            <a:tbl>
              <a:tblPr firstRow="1" firstCol="1" bandRow="1">
                <a:tableStyleId>{5C22544A-7EE6-4342-B048-85BDC9FD1C3A}</a:tableStyleId>
              </a:tblPr>
              <a:tblGrid>
                <a:gridCol w="379961">
                  <a:extLst>
                    <a:ext uri="{9D8B030D-6E8A-4147-A177-3AD203B41FA5}">
                      <a16:colId xmlns:a16="http://schemas.microsoft.com/office/drawing/2014/main" val="2206438792"/>
                    </a:ext>
                  </a:extLst>
                </a:gridCol>
                <a:gridCol w="4695581">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Uric acid, smoking, Sex, Age</a:t>
                      </a: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GTP gamma, smoking, Sex, Age</a:t>
                      </a: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GTP gamma, Family history, Sex, Age</a:t>
                      </a: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Uric acid, Family history, Sex, Age</a:t>
                      </a: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GTP gamma, Uric acid, smoking, Family history, Age</a:t>
                      </a:r>
                    </a:p>
                  </a:txBody>
                  <a:tcPr marL="9525" marR="9525" marT="9525" marB="9525" anchor="ctr"/>
                </a:tc>
                <a:extLst>
                  <a:ext uri="{0D108BD9-81ED-4DB2-BD59-A6C34878D82A}">
                    <a16:rowId xmlns:a16="http://schemas.microsoft.com/office/drawing/2014/main" val="1057052795"/>
                  </a:ext>
                </a:extLst>
              </a:tr>
            </a:tbl>
          </a:graphicData>
        </a:graphic>
      </p:graphicFrame>
      <p:grpSp>
        <p:nvGrpSpPr>
          <p:cNvPr id="20" name="Group 19">
            <a:extLst>
              <a:ext uri="{FF2B5EF4-FFF2-40B4-BE49-F238E27FC236}">
                <a16:creationId xmlns:a16="http://schemas.microsoft.com/office/drawing/2014/main" id="{09B5FEA9-C59E-4071-AA69-313B4A542E7C}"/>
              </a:ext>
            </a:extLst>
          </p:cNvPr>
          <p:cNvGrpSpPr/>
          <p:nvPr/>
        </p:nvGrpSpPr>
        <p:grpSpPr>
          <a:xfrm>
            <a:off x="838200" y="4048780"/>
            <a:ext cx="3566160" cy="2809220"/>
            <a:chOff x="838200" y="3787080"/>
            <a:chExt cx="3566160" cy="2809220"/>
          </a:xfrm>
        </p:grpSpPr>
        <p:grpSp>
          <p:nvGrpSpPr>
            <p:cNvPr id="10" name="Group 9">
              <a:extLst>
                <a:ext uri="{FF2B5EF4-FFF2-40B4-BE49-F238E27FC236}">
                  <a16:creationId xmlns:a16="http://schemas.microsoft.com/office/drawing/2014/main" id="{0188939F-CD6D-4A86-9EF3-9858A3B53EEF}"/>
                </a:ext>
              </a:extLst>
            </p:cNvPr>
            <p:cNvGrpSpPr/>
            <p:nvPr/>
          </p:nvGrpSpPr>
          <p:grpSpPr>
            <a:xfrm>
              <a:off x="838200" y="3787080"/>
              <a:ext cx="2442339" cy="1437620"/>
              <a:chOff x="838200" y="3787080"/>
              <a:chExt cx="2442339"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3" name="Picture 2">
                <a:extLst>
                  <a:ext uri="{FF2B5EF4-FFF2-40B4-BE49-F238E27FC236}">
                    <a16:creationId xmlns:a16="http://schemas.microsoft.com/office/drawing/2014/main" id="{3F202ACC-6502-49D0-9B11-D9CFCB131124}"/>
                  </a:ext>
                </a:extLst>
              </p:cNvPr>
              <p:cNvPicPr>
                <a:picLocks noChangeAspect="1"/>
              </p:cNvPicPr>
              <p:nvPr/>
            </p:nvPicPr>
            <p:blipFill>
              <a:blip r:embed="rId2"/>
              <a:stretch>
                <a:fillRect/>
              </a:stretch>
            </p:blipFill>
            <p:spPr>
              <a:xfrm>
                <a:off x="868265" y="4310300"/>
                <a:ext cx="2412274" cy="914400"/>
              </a:xfrm>
              <a:prstGeom prst="rect">
                <a:avLst/>
              </a:prstGeom>
            </p:spPr>
          </p:pic>
        </p:grpSp>
        <p:pic>
          <p:nvPicPr>
            <p:cNvPr id="19" name="Picture 18">
              <a:extLst>
                <a:ext uri="{FF2B5EF4-FFF2-40B4-BE49-F238E27FC236}">
                  <a16:creationId xmlns:a16="http://schemas.microsoft.com/office/drawing/2014/main" id="{E5EA0995-A47D-4449-953F-2BDF99B0A8C7}"/>
                </a:ext>
              </a:extLst>
            </p:cNvPr>
            <p:cNvPicPr>
              <a:picLocks noChangeAspect="1"/>
            </p:cNvPicPr>
            <p:nvPr/>
          </p:nvPicPr>
          <p:blipFill>
            <a:blip r:embed="rId3"/>
            <a:stretch>
              <a:fillRect/>
            </a:stretch>
          </p:blipFill>
          <p:spPr>
            <a:xfrm>
              <a:off x="838200" y="5224700"/>
              <a:ext cx="3566160" cy="1371600"/>
            </a:xfrm>
            <a:prstGeom prst="rect">
              <a:avLst/>
            </a:prstGeom>
          </p:spPr>
        </p:pic>
      </p:grpSp>
      <p:grpSp>
        <p:nvGrpSpPr>
          <p:cNvPr id="27" name="Group 26">
            <a:extLst>
              <a:ext uri="{FF2B5EF4-FFF2-40B4-BE49-F238E27FC236}">
                <a16:creationId xmlns:a16="http://schemas.microsoft.com/office/drawing/2014/main" id="{18BC8C74-21C5-4CEE-9D8A-4EC301D75F08}"/>
              </a:ext>
            </a:extLst>
          </p:cNvPr>
          <p:cNvGrpSpPr/>
          <p:nvPr/>
        </p:nvGrpSpPr>
        <p:grpSpPr>
          <a:xfrm>
            <a:off x="4678892" y="4048780"/>
            <a:ext cx="3637344" cy="2809220"/>
            <a:chOff x="4678892" y="3787080"/>
            <a:chExt cx="3637344" cy="2809220"/>
          </a:xfrm>
        </p:grpSpPr>
        <p:grpSp>
          <p:nvGrpSpPr>
            <p:cNvPr id="23" name="Group 22">
              <a:extLst>
                <a:ext uri="{FF2B5EF4-FFF2-40B4-BE49-F238E27FC236}">
                  <a16:creationId xmlns:a16="http://schemas.microsoft.com/office/drawing/2014/main" id="{2A3ED3E3-A415-46B9-84BC-E6689BC6D490}"/>
                </a:ext>
              </a:extLst>
            </p:cNvPr>
            <p:cNvGrpSpPr/>
            <p:nvPr/>
          </p:nvGrpSpPr>
          <p:grpSpPr>
            <a:xfrm>
              <a:off x="4678892" y="3787080"/>
              <a:ext cx="2474259" cy="1437620"/>
              <a:chOff x="4678892" y="3787080"/>
              <a:chExt cx="2474259"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22" name="Picture 21">
                <a:extLst>
                  <a:ext uri="{FF2B5EF4-FFF2-40B4-BE49-F238E27FC236}">
                    <a16:creationId xmlns:a16="http://schemas.microsoft.com/office/drawing/2014/main" id="{DC1AA9B7-8335-4196-9FF5-DF36D5DC2A66}"/>
                  </a:ext>
                </a:extLst>
              </p:cNvPr>
              <p:cNvPicPr>
                <a:picLocks noChangeAspect="1"/>
              </p:cNvPicPr>
              <p:nvPr/>
            </p:nvPicPr>
            <p:blipFill>
              <a:blip r:embed="rId4"/>
              <a:stretch>
                <a:fillRect/>
              </a:stretch>
            </p:blipFill>
            <p:spPr>
              <a:xfrm>
                <a:off x="4678892" y="4310300"/>
                <a:ext cx="2474259" cy="914400"/>
              </a:xfrm>
              <a:prstGeom prst="rect">
                <a:avLst/>
              </a:prstGeom>
            </p:spPr>
          </p:pic>
        </p:grpSp>
        <p:pic>
          <p:nvPicPr>
            <p:cNvPr id="24" name="Picture 23">
              <a:extLst>
                <a:ext uri="{FF2B5EF4-FFF2-40B4-BE49-F238E27FC236}">
                  <a16:creationId xmlns:a16="http://schemas.microsoft.com/office/drawing/2014/main" id="{51D72AE0-23AB-4278-86A7-604A237F5113}"/>
                </a:ext>
              </a:extLst>
            </p:cNvPr>
            <p:cNvPicPr>
              <a:picLocks noChangeAspect="1"/>
            </p:cNvPicPr>
            <p:nvPr/>
          </p:nvPicPr>
          <p:blipFill>
            <a:blip r:embed="rId5"/>
            <a:stretch>
              <a:fillRect/>
            </a:stretch>
          </p:blipFill>
          <p:spPr>
            <a:xfrm>
              <a:off x="4678892" y="5224700"/>
              <a:ext cx="3637344" cy="1371600"/>
            </a:xfrm>
            <a:prstGeom prst="rect">
              <a:avLst/>
            </a:prstGeom>
          </p:spPr>
        </p:pic>
      </p:grpSp>
      <p:grpSp>
        <p:nvGrpSpPr>
          <p:cNvPr id="31" name="Group 30">
            <a:extLst>
              <a:ext uri="{FF2B5EF4-FFF2-40B4-BE49-F238E27FC236}">
                <a16:creationId xmlns:a16="http://schemas.microsoft.com/office/drawing/2014/main" id="{D92CAB60-B36A-41ED-8818-AE41D973E9FE}"/>
              </a:ext>
            </a:extLst>
          </p:cNvPr>
          <p:cNvGrpSpPr/>
          <p:nvPr/>
        </p:nvGrpSpPr>
        <p:grpSpPr>
          <a:xfrm>
            <a:off x="8405329" y="4048780"/>
            <a:ext cx="3648808" cy="2809220"/>
            <a:chOff x="8405329" y="3787080"/>
            <a:chExt cx="3648808" cy="2809220"/>
          </a:xfrm>
        </p:grpSpPr>
        <p:grpSp>
          <p:nvGrpSpPr>
            <p:cNvPr id="29" name="Group 28">
              <a:extLst>
                <a:ext uri="{FF2B5EF4-FFF2-40B4-BE49-F238E27FC236}">
                  <a16:creationId xmlns:a16="http://schemas.microsoft.com/office/drawing/2014/main" id="{C2D599DF-B7E4-40C2-A73B-8C5E25823F9C}"/>
                </a:ext>
              </a:extLst>
            </p:cNvPr>
            <p:cNvGrpSpPr/>
            <p:nvPr/>
          </p:nvGrpSpPr>
          <p:grpSpPr>
            <a:xfrm>
              <a:off x="8405329" y="3787080"/>
              <a:ext cx="2444262" cy="1437620"/>
              <a:chOff x="8405329" y="3787080"/>
              <a:chExt cx="2444262" cy="1437620"/>
            </a:xfrm>
          </p:grpSpPr>
          <p:sp>
            <p:nvSpPr>
              <p:cNvPr id="15" name="Rectangle 14">
                <a:extLst>
                  <a:ext uri="{FF2B5EF4-FFF2-40B4-BE49-F238E27FC236}">
                    <a16:creationId xmlns:a16="http://schemas.microsoft.com/office/drawing/2014/main" id="{6C185990-59CD-4827-9740-B5D6BE00EAFD}"/>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28" name="Picture 27">
                <a:extLst>
                  <a:ext uri="{FF2B5EF4-FFF2-40B4-BE49-F238E27FC236}">
                    <a16:creationId xmlns:a16="http://schemas.microsoft.com/office/drawing/2014/main" id="{E4CE8CCA-C255-4C2E-A98D-47BFFB4FACE9}"/>
                  </a:ext>
                </a:extLst>
              </p:cNvPr>
              <p:cNvPicPr>
                <a:picLocks noChangeAspect="1"/>
              </p:cNvPicPr>
              <p:nvPr/>
            </p:nvPicPr>
            <p:blipFill>
              <a:blip r:embed="rId6"/>
              <a:stretch>
                <a:fillRect/>
              </a:stretch>
            </p:blipFill>
            <p:spPr>
              <a:xfrm>
                <a:off x="8405329" y="4310300"/>
                <a:ext cx="2444262" cy="914400"/>
              </a:xfrm>
              <a:prstGeom prst="rect">
                <a:avLst/>
              </a:prstGeom>
            </p:spPr>
          </p:pic>
        </p:grpSp>
        <p:pic>
          <p:nvPicPr>
            <p:cNvPr id="30" name="Picture 29">
              <a:extLst>
                <a:ext uri="{FF2B5EF4-FFF2-40B4-BE49-F238E27FC236}">
                  <a16:creationId xmlns:a16="http://schemas.microsoft.com/office/drawing/2014/main" id="{B8E6D03E-BDE3-44E7-A87B-A44E451D802C}"/>
                </a:ext>
              </a:extLst>
            </p:cNvPr>
            <p:cNvPicPr>
              <a:picLocks noChangeAspect="1"/>
            </p:cNvPicPr>
            <p:nvPr/>
          </p:nvPicPr>
          <p:blipFill>
            <a:blip r:embed="rId7"/>
            <a:stretch>
              <a:fillRect/>
            </a:stretch>
          </p:blipFill>
          <p:spPr>
            <a:xfrm>
              <a:off x="8405329" y="5224700"/>
              <a:ext cx="3648808" cy="1371600"/>
            </a:xfrm>
            <a:prstGeom prst="rect">
              <a:avLst/>
            </a:prstGeom>
          </p:spPr>
        </p:pic>
      </p:grpSp>
      <p:sp>
        <p:nvSpPr>
          <p:cNvPr id="5" name="Rectangle 4">
            <a:extLst>
              <a:ext uri="{FF2B5EF4-FFF2-40B4-BE49-F238E27FC236}">
                <a16:creationId xmlns:a16="http://schemas.microsoft.com/office/drawing/2014/main" id="{EE150246-DA5D-41A1-8943-73C34794557E}"/>
              </a:ext>
            </a:extLst>
          </p:cNvPr>
          <p:cNvSpPr/>
          <p:nvPr/>
        </p:nvSpPr>
        <p:spPr>
          <a:xfrm>
            <a:off x="838200" y="1690688"/>
            <a:ext cx="271157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8 Features Combination</a:t>
            </a:r>
          </a:p>
        </p:txBody>
      </p:sp>
    </p:spTree>
    <p:extLst>
      <p:ext uri="{BB962C8B-B14F-4D97-AF65-F5344CB8AC3E}">
        <p14:creationId xmlns:p14="http://schemas.microsoft.com/office/powerpoint/2010/main" val="73552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4111374797"/>
              </p:ext>
            </p:extLst>
          </p:nvPr>
        </p:nvGraphicFramePr>
        <p:xfrm>
          <a:off x="4409536" y="1875354"/>
          <a:ext cx="4963064" cy="2009394"/>
        </p:xfrm>
        <a:graphic>
          <a:graphicData uri="http://schemas.openxmlformats.org/drawingml/2006/table">
            <a:tbl>
              <a:tblPr firstRow="1" firstCol="1" bandRow="1">
                <a:tableStyleId>{5C22544A-7EE6-4342-B048-85BDC9FD1C3A}</a:tableStyleId>
              </a:tblPr>
              <a:tblGrid>
                <a:gridCol w="446029">
                  <a:extLst>
                    <a:ext uri="{9D8B030D-6E8A-4147-A177-3AD203B41FA5}">
                      <a16:colId xmlns:a16="http://schemas.microsoft.com/office/drawing/2014/main" val="2206438792"/>
                    </a:ext>
                  </a:extLst>
                </a:gridCol>
                <a:gridCol w="4517035">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Triglyceride, BMI, Uric acid, smoking, Physical activity,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smoking,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Uric acid, smoking, Family history,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BMI, GTP gamma, smoking, Drinking,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BMI, GTP gamma, Uric acid,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057052795"/>
                  </a:ext>
                </a:extLst>
              </a:tr>
            </a:tbl>
          </a:graphicData>
        </a:graphic>
      </p:graphicFrame>
      <p:grpSp>
        <p:nvGrpSpPr>
          <p:cNvPr id="9" name="Group 8">
            <a:extLst>
              <a:ext uri="{FF2B5EF4-FFF2-40B4-BE49-F238E27FC236}">
                <a16:creationId xmlns:a16="http://schemas.microsoft.com/office/drawing/2014/main" id="{012EB36E-BD1C-4479-ABB2-5AA821ECC8CE}"/>
              </a:ext>
            </a:extLst>
          </p:cNvPr>
          <p:cNvGrpSpPr/>
          <p:nvPr/>
        </p:nvGrpSpPr>
        <p:grpSpPr>
          <a:xfrm>
            <a:off x="838200" y="4044558"/>
            <a:ext cx="3571336" cy="2809220"/>
            <a:chOff x="838200" y="3787080"/>
            <a:chExt cx="3571336" cy="2809220"/>
          </a:xfrm>
        </p:grpSpPr>
        <p:grpSp>
          <p:nvGrpSpPr>
            <p:cNvPr id="7" name="Group 6">
              <a:extLst>
                <a:ext uri="{FF2B5EF4-FFF2-40B4-BE49-F238E27FC236}">
                  <a16:creationId xmlns:a16="http://schemas.microsoft.com/office/drawing/2014/main" id="{0D799285-2A2E-4A51-BE32-0707C2BBF86A}"/>
                </a:ext>
              </a:extLst>
            </p:cNvPr>
            <p:cNvGrpSpPr/>
            <p:nvPr/>
          </p:nvGrpSpPr>
          <p:grpSpPr>
            <a:xfrm>
              <a:off x="838200" y="3787080"/>
              <a:ext cx="2528821" cy="1437620"/>
              <a:chOff x="838200" y="3787080"/>
              <a:chExt cx="2528821"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5" name="Picture 4">
                <a:extLst>
                  <a:ext uri="{FF2B5EF4-FFF2-40B4-BE49-F238E27FC236}">
                    <a16:creationId xmlns:a16="http://schemas.microsoft.com/office/drawing/2014/main" id="{50B3B2F4-79F6-4BC0-BE47-24D56AB30543}"/>
                  </a:ext>
                </a:extLst>
              </p:cNvPr>
              <p:cNvPicPr>
                <a:picLocks noChangeAspect="1"/>
              </p:cNvPicPr>
              <p:nvPr/>
            </p:nvPicPr>
            <p:blipFill>
              <a:blip r:embed="rId2"/>
              <a:stretch>
                <a:fillRect/>
              </a:stretch>
            </p:blipFill>
            <p:spPr>
              <a:xfrm>
                <a:off x="868265" y="4310300"/>
                <a:ext cx="2498756" cy="914400"/>
              </a:xfrm>
              <a:prstGeom prst="rect">
                <a:avLst/>
              </a:prstGeom>
            </p:spPr>
          </p:pic>
        </p:grpSp>
        <p:pic>
          <p:nvPicPr>
            <p:cNvPr id="8" name="Picture 7">
              <a:extLst>
                <a:ext uri="{FF2B5EF4-FFF2-40B4-BE49-F238E27FC236}">
                  <a16:creationId xmlns:a16="http://schemas.microsoft.com/office/drawing/2014/main" id="{711E43EB-F7DE-4AF9-BB0A-5186AB843638}"/>
                </a:ext>
              </a:extLst>
            </p:cNvPr>
            <p:cNvPicPr>
              <a:picLocks noChangeAspect="1"/>
            </p:cNvPicPr>
            <p:nvPr/>
          </p:nvPicPr>
          <p:blipFill>
            <a:blip r:embed="rId3"/>
            <a:stretch>
              <a:fillRect/>
            </a:stretch>
          </p:blipFill>
          <p:spPr>
            <a:xfrm>
              <a:off x="838200" y="5224700"/>
              <a:ext cx="3571336" cy="1371600"/>
            </a:xfrm>
            <a:prstGeom prst="rect">
              <a:avLst/>
            </a:prstGeom>
          </p:spPr>
        </p:pic>
      </p:grpSp>
      <p:grpSp>
        <p:nvGrpSpPr>
          <p:cNvPr id="16" name="Group 15">
            <a:extLst>
              <a:ext uri="{FF2B5EF4-FFF2-40B4-BE49-F238E27FC236}">
                <a16:creationId xmlns:a16="http://schemas.microsoft.com/office/drawing/2014/main" id="{9B4C8CB0-FF14-48E0-910B-1AABDEBFE5D0}"/>
              </a:ext>
            </a:extLst>
          </p:cNvPr>
          <p:cNvGrpSpPr/>
          <p:nvPr/>
        </p:nvGrpSpPr>
        <p:grpSpPr>
          <a:xfrm>
            <a:off x="4678892" y="4044558"/>
            <a:ext cx="3605842" cy="2809220"/>
            <a:chOff x="4678892" y="3787080"/>
            <a:chExt cx="3605842" cy="2809220"/>
          </a:xfrm>
        </p:grpSpPr>
        <p:grpSp>
          <p:nvGrpSpPr>
            <p:cNvPr id="13" name="Group 12">
              <a:extLst>
                <a:ext uri="{FF2B5EF4-FFF2-40B4-BE49-F238E27FC236}">
                  <a16:creationId xmlns:a16="http://schemas.microsoft.com/office/drawing/2014/main" id="{0C7D5D11-D9F5-4D00-A6C8-D64CECE4A439}"/>
                </a:ext>
              </a:extLst>
            </p:cNvPr>
            <p:cNvGrpSpPr/>
            <p:nvPr/>
          </p:nvGrpSpPr>
          <p:grpSpPr>
            <a:xfrm>
              <a:off x="4678892" y="3787080"/>
              <a:ext cx="2333002" cy="1437620"/>
              <a:chOff x="4678892" y="3787080"/>
              <a:chExt cx="2333002"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12" name="Picture 11">
                <a:extLst>
                  <a:ext uri="{FF2B5EF4-FFF2-40B4-BE49-F238E27FC236}">
                    <a16:creationId xmlns:a16="http://schemas.microsoft.com/office/drawing/2014/main" id="{FCF8ACBB-3C1D-476B-B117-ED46F558AF68}"/>
                  </a:ext>
                </a:extLst>
              </p:cNvPr>
              <p:cNvPicPr>
                <a:picLocks noChangeAspect="1"/>
              </p:cNvPicPr>
              <p:nvPr/>
            </p:nvPicPr>
            <p:blipFill>
              <a:blip r:embed="rId4"/>
              <a:stretch>
                <a:fillRect/>
              </a:stretch>
            </p:blipFill>
            <p:spPr>
              <a:xfrm>
                <a:off x="4678892" y="4310300"/>
                <a:ext cx="2333002" cy="914400"/>
              </a:xfrm>
              <a:prstGeom prst="rect">
                <a:avLst/>
              </a:prstGeom>
            </p:spPr>
          </p:pic>
        </p:grpSp>
        <p:pic>
          <p:nvPicPr>
            <p:cNvPr id="14" name="Picture 13">
              <a:extLst>
                <a:ext uri="{FF2B5EF4-FFF2-40B4-BE49-F238E27FC236}">
                  <a16:creationId xmlns:a16="http://schemas.microsoft.com/office/drawing/2014/main" id="{47CF5B20-FCA2-405E-B6EC-B11FE0A072D2}"/>
                </a:ext>
              </a:extLst>
            </p:cNvPr>
            <p:cNvPicPr>
              <a:picLocks noChangeAspect="1"/>
            </p:cNvPicPr>
            <p:nvPr/>
          </p:nvPicPr>
          <p:blipFill>
            <a:blip r:embed="rId5"/>
            <a:stretch>
              <a:fillRect/>
            </a:stretch>
          </p:blipFill>
          <p:spPr>
            <a:xfrm>
              <a:off x="4678892" y="5224700"/>
              <a:ext cx="3605842" cy="1371600"/>
            </a:xfrm>
            <a:prstGeom prst="rect">
              <a:avLst/>
            </a:prstGeom>
          </p:spPr>
        </p:pic>
      </p:grpSp>
      <p:grpSp>
        <p:nvGrpSpPr>
          <p:cNvPr id="25" name="Group 24">
            <a:extLst>
              <a:ext uri="{FF2B5EF4-FFF2-40B4-BE49-F238E27FC236}">
                <a16:creationId xmlns:a16="http://schemas.microsoft.com/office/drawing/2014/main" id="{74F9CA70-11BD-45EB-9B2B-527A893A14B7}"/>
              </a:ext>
            </a:extLst>
          </p:cNvPr>
          <p:cNvGrpSpPr/>
          <p:nvPr/>
        </p:nvGrpSpPr>
        <p:grpSpPr>
          <a:xfrm>
            <a:off x="8405329" y="4044558"/>
            <a:ext cx="3666392" cy="2813442"/>
            <a:chOff x="8405329" y="3787080"/>
            <a:chExt cx="3666392" cy="2813442"/>
          </a:xfrm>
        </p:grpSpPr>
        <p:grpSp>
          <p:nvGrpSpPr>
            <p:cNvPr id="18" name="Group 17">
              <a:extLst>
                <a:ext uri="{FF2B5EF4-FFF2-40B4-BE49-F238E27FC236}">
                  <a16:creationId xmlns:a16="http://schemas.microsoft.com/office/drawing/2014/main" id="{174E721C-0C28-4A07-BC7D-C6C83B3A0071}"/>
                </a:ext>
              </a:extLst>
            </p:cNvPr>
            <p:cNvGrpSpPr/>
            <p:nvPr/>
          </p:nvGrpSpPr>
          <p:grpSpPr>
            <a:xfrm>
              <a:off x="8405329" y="3787080"/>
              <a:ext cx="2496312" cy="1437620"/>
              <a:chOff x="8405329" y="3787080"/>
              <a:chExt cx="2496312" cy="1437620"/>
            </a:xfrm>
          </p:grpSpPr>
          <p:sp>
            <p:nvSpPr>
              <p:cNvPr id="15" name="Rectangle 14">
                <a:extLst>
                  <a:ext uri="{FF2B5EF4-FFF2-40B4-BE49-F238E27FC236}">
                    <a16:creationId xmlns:a16="http://schemas.microsoft.com/office/drawing/2014/main" id="{6C185990-59CD-4827-9740-B5D6BE00EAFD}"/>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17" name="Picture 16">
                <a:extLst>
                  <a:ext uri="{FF2B5EF4-FFF2-40B4-BE49-F238E27FC236}">
                    <a16:creationId xmlns:a16="http://schemas.microsoft.com/office/drawing/2014/main" id="{9D25E43D-3197-4AE9-9E70-B89538A70942}"/>
                  </a:ext>
                </a:extLst>
              </p:cNvPr>
              <p:cNvPicPr>
                <a:picLocks noChangeAspect="1"/>
              </p:cNvPicPr>
              <p:nvPr/>
            </p:nvPicPr>
            <p:blipFill>
              <a:blip r:embed="rId6"/>
              <a:stretch>
                <a:fillRect/>
              </a:stretch>
            </p:blipFill>
            <p:spPr>
              <a:xfrm>
                <a:off x="8405329" y="4310300"/>
                <a:ext cx="2496312" cy="914400"/>
              </a:xfrm>
              <a:prstGeom prst="rect">
                <a:avLst/>
              </a:prstGeom>
            </p:spPr>
          </p:pic>
        </p:grpSp>
        <p:pic>
          <p:nvPicPr>
            <p:cNvPr id="21" name="Picture 20">
              <a:extLst>
                <a:ext uri="{FF2B5EF4-FFF2-40B4-BE49-F238E27FC236}">
                  <a16:creationId xmlns:a16="http://schemas.microsoft.com/office/drawing/2014/main" id="{525E0543-47A2-4965-A42A-782359C67EBD}"/>
                </a:ext>
              </a:extLst>
            </p:cNvPr>
            <p:cNvPicPr>
              <a:picLocks noChangeAspect="1"/>
            </p:cNvPicPr>
            <p:nvPr/>
          </p:nvPicPr>
          <p:blipFill>
            <a:blip r:embed="rId7"/>
            <a:stretch>
              <a:fillRect/>
            </a:stretch>
          </p:blipFill>
          <p:spPr>
            <a:xfrm>
              <a:off x="8405329" y="5228922"/>
              <a:ext cx="3666392" cy="1371600"/>
            </a:xfrm>
            <a:prstGeom prst="rect">
              <a:avLst/>
            </a:prstGeom>
          </p:spPr>
        </p:pic>
      </p:grpSp>
      <p:sp>
        <p:nvSpPr>
          <p:cNvPr id="3" name="Rectangle 2">
            <a:extLst>
              <a:ext uri="{FF2B5EF4-FFF2-40B4-BE49-F238E27FC236}">
                <a16:creationId xmlns:a16="http://schemas.microsoft.com/office/drawing/2014/main" id="{8C3469BF-5A26-4DB0-9774-3521672B02C8}"/>
              </a:ext>
            </a:extLst>
          </p:cNvPr>
          <p:cNvSpPr/>
          <p:nvPr/>
        </p:nvSpPr>
        <p:spPr>
          <a:xfrm>
            <a:off x="838200" y="1690688"/>
            <a:ext cx="2691763"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9 Features Combination</a:t>
            </a:r>
            <a:endParaRPr lang="en-US" dirty="0"/>
          </a:p>
        </p:txBody>
      </p:sp>
    </p:spTree>
    <p:extLst>
      <p:ext uri="{BB962C8B-B14F-4D97-AF65-F5344CB8AC3E}">
        <p14:creationId xmlns:p14="http://schemas.microsoft.com/office/powerpoint/2010/main" val="276226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3896878882"/>
              </p:ext>
            </p:extLst>
          </p:nvPr>
        </p:nvGraphicFramePr>
        <p:xfrm>
          <a:off x="4726517" y="1875237"/>
          <a:ext cx="5460438" cy="2009394"/>
        </p:xfrm>
        <a:graphic>
          <a:graphicData uri="http://schemas.openxmlformats.org/drawingml/2006/table">
            <a:tbl>
              <a:tblPr firstRow="1" firstCol="1" bandRow="1">
                <a:tableStyleId>{5C22544A-7EE6-4342-B048-85BDC9FD1C3A}</a:tableStyleId>
              </a:tblPr>
              <a:tblGrid>
                <a:gridCol w="490728">
                  <a:extLst>
                    <a:ext uri="{9D8B030D-6E8A-4147-A177-3AD203B41FA5}">
                      <a16:colId xmlns:a16="http://schemas.microsoft.com/office/drawing/2014/main" val="2206438792"/>
                    </a:ext>
                  </a:extLst>
                </a:gridCol>
                <a:gridCol w="4969710">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smoking, Drinking,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Drinking,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Physical activity,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Uric acid, smoking,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057052795"/>
                  </a:ext>
                </a:extLst>
              </a:tr>
            </a:tbl>
          </a:graphicData>
        </a:graphic>
      </p:graphicFrame>
      <p:grpSp>
        <p:nvGrpSpPr>
          <p:cNvPr id="20" name="Group 19">
            <a:extLst>
              <a:ext uri="{FF2B5EF4-FFF2-40B4-BE49-F238E27FC236}">
                <a16:creationId xmlns:a16="http://schemas.microsoft.com/office/drawing/2014/main" id="{7F2E9673-BE58-40B4-A39E-1DD358FDC5CD}"/>
              </a:ext>
            </a:extLst>
          </p:cNvPr>
          <p:cNvGrpSpPr/>
          <p:nvPr/>
        </p:nvGrpSpPr>
        <p:grpSpPr>
          <a:xfrm>
            <a:off x="838200" y="3884631"/>
            <a:ext cx="3597215" cy="2973369"/>
            <a:chOff x="838200" y="3787080"/>
            <a:chExt cx="3597215" cy="2973369"/>
          </a:xfrm>
        </p:grpSpPr>
        <p:grpSp>
          <p:nvGrpSpPr>
            <p:cNvPr id="10" name="Group 9">
              <a:extLst>
                <a:ext uri="{FF2B5EF4-FFF2-40B4-BE49-F238E27FC236}">
                  <a16:creationId xmlns:a16="http://schemas.microsoft.com/office/drawing/2014/main" id="{234556AA-D75E-44CD-9666-0DAA8736E11C}"/>
                </a:ext>
              </a:extLst>
            </p:cNvPr>
            <p:cNvGrpSpPr/>
            <p:nvPr/>
          </p:nvGrpSpPr>
          <p:grpSpPr>
            <a:xfrm>
              <a:off x="838200" y="3787080"/>
              <a:ext cx="2495359" cy="1437620"/>
              <a:chOff x="838200" y="3787080"/>
              <a:chExt cx="2495359"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0.741</a:t>
                </a:r>
              </a:p>
            </p:txBody>
          </p:sp>
          <p:pic>
            <p:nvPicPr>
              <p:cNvPr id="3" name="Picture 2">
                <a:extLst>
                  <a:ext uri="{FF2B5EF4-FFF2-40B4-BE49-F238E27FC236}">
                    <a16:creationId xmlns:a16="http://schemas.microsoft.com/office/drawing/2014/main" id="{220DEB97-ECBD-43E7-B367-606648575DEE}"/>
                  </a:ext>
                </a:extLst>
              </p:cNvPr>
              <p:cNvPicPr>
                <a:picLocks noChangeAspect="1"/>
              </p:cNvPicPr>
              <p:nvPr/>
            </p:nvPicPr>
            <p:blipFill>
              <a:blip r:embed="rId2"/>
              <a:stretch>
                <a:fillRect/>
              </a:stretch>
            </p:blipFill>
            <p:spPr>
              <a:xfrm>
                <a:off x="868265" y="4310300"/>
                <a:ext cx="2465294" cy="914400"/>
              </a:xfrm>
              <a:prstGeom prst="rect">
                <a:avLst/>
              </a:prstGeom>
            </p:spPr>
          </p:pic>
        </p:grpSp>
        <p:pic>
          <p:nvPicPr>
            <p:cNvPr id="19" name="Picture 18">
              <a:extLst>
                <a:ext uri="{FF2B5EF4-FFF2-40B4-BE49-F238E27FC236}">
                  <a16:creationId xmlns:a16="http://schemas.microsoft.com/office/drawing/2014/main" id="{E1A5ECB3-99A1-4A21-83D0-19E21BC515C7}"/>
                </a:ext>
              </a:extLst>
            </p:cNvPr>
            <p:cNvPicPr>
              <a:picLocks noChangeAspect="1"/>
            </p:cNvPicPr>
            <p:nvPr/>
          </p:nvPicPr>
          <p:blipFill>
            <a:blip r:embed="rId3"/>
            <a:stretch>
              <a:fillRect/>
            </a:stretch>
          </p:blipFill>
          <p:spPr>
            <a:xfrm>
              <a:off x="838200" y="5388849"/>
              <a:ext cx="3597215" cy="1371600"/>
            </a:xfrm>
            <a:prstGeom prst="rect">
              <a:avLst/>
            </a:prstGeom>
          </p:spPr>
        </p:pic>
      </p:grpSp>
      <p:grpSp>
        <p:nvGrpSpPr>
          <p:cNvPr id="26" name="Group 25">
            <a:extLst>
              <a:ext uri="{FF2B5EF4-FFF2-40B4-BE49-F238E27FC236}">
                <a16:creationId xmlns:a16="http://schemas.microsoft.com/office/drawing/2014/main" id="{26AA3A30-2437-4C9B-A663-7D9AB03946AD}"/>
              </a:ext>
            </a:extLst>
          </p:cNvPr>
          <p:cNvGrpSpPr/>
          <p:nvPr/>
        </p:nvGrpSpPr>
        <p:grpSpPr>
          <a:xfrm>
            <a:off x="4726517" y="4044558"/>
            <a:ext cx="3648808" cy="2813442"/>
            <a:chOff x="4678892" y="3787080"/>
            <a:chExt cx="3648808" cy="2813442"/>
          </a:xfrm>
        </p:grpSpPr>
        <p:grpSp>
          <p:nvGrpSpPr>
            <p:cNvPr id="23" name="Group 22">
              <a:extLst>
                <a:ext uri="{FF2B5EF4-FFF2-40B4-BE49-F238E27FC236}">
                  <a16:creationId xmlns:a16="http://schemas.microsoft.com/office/drawing/2014/main" id="{1CE045D0-598C-4F58-9892-63DE6E2919C4}"/>
                </a:ext>
              </a:extLst>
            </p:cNvPr>
            <p:cNvGrpSpPr/>
            <p:nvPr/>
          </p:nvGrpSpPr>
          <p:grpSpPr>
            <a:xfrm>
              <a:off x="4678892" y="3787080"/>
              <a:ext cx="2505456" cy="1437620"/>
              <a:chOff x="4678892" y="3787080"/>
              <a:chExt cx="2505456"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22" name="Picture 21">
                <a:extLst>
                  <a:ext uri="{FF2B5EF4-FFF2-40B4-BE49-F238E27FC236}">
                    <a16:creationId xmlns:a16="http://schemas.microsoft.com/office/drawing/2014/main" id="{64CBC89B-3D8D-4EBE-864C-8C4DF6E8D5C3}"/>
                  </a:ext>
                </a:extLst>
              </p:cNvPr>
              <p:cNvPicPr>
                <a:picLocks noChangeAspect="1"/>
              </p:cNvPicPr>
              <p:nvPr/>
            </p:nvPicPr>
            <p:blipFill>
              <a:blip r:embed="rId4"/>
              <a:stretch>
                <a:fillRect/>
              </a:stretch>
            </p:blipFill>
            <p:spPr>
              <a:xfrm>
                <a:off x="4678892" y="4310300"/>
                <a:ext cx="2505456" cy="914400"/>
              </a:xfrm>
              <a:prstGeom prst="rect">
                <a:avLst/>
              </a:prstGeom>
            </p:spPr>
          </p:pic>
        </p:grpSp>
        <p:pic>
          <p:nvPicPr>
            <p:cNvPr id="24" name="Picture 23">
              <a:extLst>
                <a:ext uri="{FF2B5EF4-FFF2-40B4-BE49-F238E27FC236}">
                  <a16:creationId xmlns:a16="http://schemas.microsoft.com/office/drawing/2014/main" id="{D4B2C3BA-EB3B-4BA4-A900-0FBC9A5EFEC0}"/>
                </a:ext>
              </a:extLst>
            </p:cNvPr>
            <p:cNvPicPr>
              <a:picLocks noChangeAspect="1"/>
            </p:cNvPicPr>
            <p:nvPr/>
          </p:nvPicPr>
          <p:blipFill>
            <a:blip r:embed="rId5"/>
            <a:stretch>
              <a:fillRect/>
            </a:stretch>
          </p:blipFill>
          <p:spPr>
            <a:xfrm>
              <a:off x="4678892" y="5228922"/>
              <a:ext cx="3648808" cy="1371600"/>
            </a:xfrm>
            <a:prstGeom prst="rect">
              <a:avLst/>
            </a:prstGeom>
          </p:spPr>
        </p:pic>
      </p:grpSp>
      <p:grpSp>
        <p:nvGrpSpPr>
          <p:cNvPr id="30" name="Group 29">
            <a:extLst>
              <a:ext uri="{FF2B5EF4-FFF2-40B4-BE49-F238E27FC236}">
                <a16:creationId xmlns:a16="http://schemas.microsoft.com/office/drawing/2014/main" id="{95C54B97-0A42-44A1-986B-9F82A8F06E70}"/>
              </a:ext>
            </a:extLst>
          </p:cNvPr>
          <p:cNvGrpSpPr/>
          <p:nvPr/>
        </p:nvGrpSpPr>
        <p:grpSpPr>
          <a:xfrm>
            <a:off x="8452954" y="4044558"/>
            <a:ext cx="3657600" cy="2813442"/>
            <a:chOff x="8405329" y="3787080"/>
            <a:chExt cx="3657600" cy="2813442"/>
          </a:xfrm>
        </p:grpSpPr>
        <p:grpSp>
          <p:nvGrpSpPr>
            <p:cNvPr id="28" name="Group 27">
              <a:extLst>
                <a:ext uri="{FF2B5EF4-FFF2-40B4-BE49-F238E27FC236}">
                  <a16:creationId xmlns:a16="http://schemas.microsoft.com/office/drawing/2014/main" id="{FE4AE4AB-5A63-462C-90A7-FCDCA97747B8}"/>
                </a:ext>
              </a:extLst>
            </p:cNvPr>
            <p:cNvGrpSpPr/>
            <p:nvPr/>
          </p:nvGrpSpPr>
          <p:grpSpPr>
            <a:xfrm>
              <a:off x="8405329" y="3787080"/>
              <a:ext cx="2456329" cy="1423624"/>
              <a:chOff x="8405329" y="3787080"/>
              <a:chExt cx="2456329" cy="1423624"/>
            </a:xfrm>
          </p:grpSpPr>
          <p:sp>
            <p:nvSpPr>
              <p:cNvPr id="15" name="Rectangle 14">
                <a:extLst>
                  <a:ext uri="{FF2B5EF4-FFF2-40B4-BE49-F238E27FC236}">
                    <a16:creationId xmlns:a16="http://schemas.microsoft.com/office/drawing/2014/main" id="{6C185990-59CD-4827-9740-B5D6BE00EAFD}"/>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27" name="Picture 26">
                <a:extLst>
                  <a:ext uri="{FF2B5EF4-FFF2-40B4-BE49-F238E27FC236}">
                    <a16:creationId xmlns:a16="http://schemas.microsoft.com/office/drawing/2014/main" id="{ADF6AA2C-E463-4E57-8AA0-AE1BA4488260}"/>
                  </a:ext>
                </a:extLst>
              </p:cNvPr>
              <p:cNvPicPr>
                <a:picLocks noChangeAspect="1"/>
              </p:cNvPicPr>
              <p:nvPr/>
            </p:nvPicPr>
            <p:blipFill>
              <a:blip r:embed="rId6"/>
              <a:stretch>
                <a:fillRect/>
              </a:stretch>
            </p:blipFill>
            <p:spPr>
              <a:xfrm>
                <a:off x="8405329" y="4296304"/>
                <a:ext cx="2456329" cy="914400"/>
              </a:xfrm>
              <a:prstGeom prst="rect">
                <a:avLst/>
              </a:prstGeom>
            </p:spPr>
          </p:pic>
        </p:grpSp>
        <p:pic>
          <p:nvPicPr>
            <p:cNvPr id="29" name="Picture 28">
              <a:extLst>
                <a:ext uri="{FF2B5EF4-FFF2-40B4-BE49-F238E27FC236}">
                  <a16:creationId xmlns:a16="http://schemas.microsoft.com/office/drawing/2014/main" id="{DBAA57F2-38AC-4BD1-8455-BB6F15F284BD}"/>
                </a:ext>
              </a:extLst>
            </p:cNvPr>
            <p:cNvPicPr>
              <a:picLocks noChangeAspect="1"/>
            </p:cNvPicPr>
            <p:nvPr/>
          </p:nvPicPr>
          <p:blipFill>
            <a:blip r:embed="rId7"/>
            <a:stretch>
              <a:fillRect/>
            </a:stretch>
          </p:blipFill>
          <p:spPr>
            <a:xfrm>
              <a:off x="8405329" y="5228922"/>
              <a:ext cx="3657600" cy="1371600"/>
            </a:xfrm>
            <a:prstGeom prst="rect">
              <a:avLst/>
            </a:prstGeom>
          </p:spPr>
        </p:pic>
      </p:grpSp>
      <p:sp>
        <p:nvSpPr>
          <p:cNvPr id="5" name="Rectangle 4">
            <a:extLst>
              <a:ext uri="{FF2B5EF4-FFF2-40B4-BE49-F238E27FC236}">
                <a16:creationId xmlns:a16="http://schemas.microsoft.com/office/drawing/2014/main" id="{823779DF-1163-490F-9C94-DFAF2FD82573}"/>
              </a:ext>
            </a:extLst>
          </p:cNvPr>
          <p:cNvSpPr/>
          <p:nvPr/>
        </p:nvSpPr>
        <p:spPr>
          <a:xfrm>
            <a:off x="838200" y="1690688"/>
            <a:ext cx="2807179"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10 Features Combination</a:t>
            </a:r>
            <a:endParaRPr lang="en-US" dirty="0"/>
          </a:p>
        </p:txBody>
      </p:sp>
    </p:spTree>
    <p:extLst>
      <p:ext uri="{BB962C8B-B14F-4D97-AF65-F5344CB8AC3E}">
        <p14:creationId xmlns:p14="http://schemas.microsoft.com/office/powerpoint/2010/main" val="38940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37CF-7054-4DA5-B322-3ABA2E86C8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DF622F-1D66-4E82-869D-053927A68F47}"/>
                  </a:ext>
                </a:extLst>
              </p:cNvPr>
              <p:cNvSpPr>
                <a:spLocks noGrp="1"/>
              </p:cNvSpPr>
              <p:nvPr>
                <p:ph idx="1"/>
              </p:nvPr>
            </p:nvSpPr>
            <p:spPr/>
            <p:txBody>
              <a:bodyPr>
                <a:normAutofit/>
              </a:bodyPr>
              <a:lstStyle/>
              <a:p>
                <a:pPr marL="514350" lvl="0" indent="-514350">
                  <a:buFont typeface="+mj-lt"/>
                  <a:buAutoNum type="arabicPeriod"/>
                </a:pPr>
                <a:r>
                  <a:rPr lang="en-US" sz="1800" dirty="0">
                    <a:latin typeface="Times New Roman" panose="02020603050405020304" pitchFamily="18" charset="0"/>
                    <a:cs typeface="Times New Roman" panose="02020603050405020304" pitchFamily="18" charset="0"/>
                  </a:rPr>
                  <a:t>Experiment on a different combination of feature sets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From the selected 12 features, the experiment tries to find best </a:t>
                </a:r>
                <a14:m>
                  <m:oMath xmlns:m="http://schemas.openxmlformats.org/officeDocument/2006/math">
                    <m:r>
                      <a:rPr lang="en-US" sz="1600" i="1">
                        <a:latin typeface="Cambria Math" panose="02040503050406030204" pitchFamily="18" charset="0"/>
                      </a:rPr>
                      <m:t>𝑛</m:t>
                    </m:r>
                    <m:r>
                      <a:rPr lang="en-US" sz="1600" i="1">
                        <a:latin typeface="Cambria Math" panose="02040503050406030204" pitchFamily="18" charset="0"/>
                      </a:rPr>
                      <m:t>, [</m:t>
                    </m:r>
                    <m:r>
                      <a:rPr lang="en-US" sz="1600" i="1">
                        <a:latin typeface="Cambria Math" panose="02040503050406030204" pitchFamily="18" charset="0"/>
                      </a:rPr>
                      <m:t>𝑛</m:t>
                    </m:r>
                    <m:r>
                      <a:rPr lang="en-US" sz="1600" i="1">
                        <a:latin typeface="Cambria Math" panose="02040503050406030204" pitchFamily="18" charset="0"/>
                      </a:rPr>
                      <m:t>=5,6,7,8,9,10]</m:t>
                    </m:r>
                  </m:oMath>
                </a14:m>
                <a:r>
                  <a:rPr lang="en-US" sz="1600" dirty="0">
                    <a:latin typeface="Times New Roman" panose="02020603050405020304" pitchFamily="18" charset="0"/>
                    <a:cs typeface="Times New Roman" panose="02020603050405020304" pitchFamily="18" charset="0"/>
                  </a:rPr>
                  <a:t> features combination which can result in a better result </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Ensemble models: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These methods combine top 5 accurate models from each feature set and evaluates the performance per feature set </a:t>
                </a:r>
                <a14:m>
                  <m:oMath xmlns:m="http://schemas.openxmlformats.org/officeDocument/2006/math">
                    <m:r>
                      <a:rPr lang="en-US" sz="1600" b="0" i="0" smtClean="0">
                        <a:latin typeface="Cambria Math" panose="02040503050406030204" pitchFamily="18" charset="0"/>
                      </a:rPr>
                      <m:t>(</m:t>
                    </m:r>
                    <m:r>
                      <a:rPr lang="en-US" sz="1600" i="1">
                        <a:latin typeface="Cambria Math" panose="02040503050406030204" pitchFamily="18" charset="0"/>
                      </a:rPr>
                      <m:t>𝑛</m:t>
                    </m:r>
                    <m:r>
                      <a:rPr lang="en-US" sz="1600" b="0" i="1" smtClean="0">
                        <a:latin typeface="Cambria Math" panose="02040503050406030204" pitchFamily="18" charset="0"/>
                      </a:rPr>
                      <m:t>)</m:t>
                    </m:r>
                  </m:oMath>
                </a14:m>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Ensemble models of the models used in section 2</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consecutive two years of data for predicting the third year’s outcome</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data used in the experiment are two years consecutive information to predict the third year status. In addition Comparison of the 5 traditional features and 12 features using the proposed procedure and clustering approach is presented</a:t>
                </a: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patients who are diagnosed with high blood pressure (HBP)</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dataset with HBP history included as feature </a:t>
                </a:r>
              </a:p>
              <a:p>
                <a:pPr marL="514350" lvl="0" indent="-514350">
                  <a:buFont typeface="+mj-lt"/>
                  <a:buAutoNum type="arabicPeriod"/>
                </a:pPr>
                <a:endParaRPr lang="en-US" sz="18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A3DF622F-1D66-4E82-869D-053927A68F47}"/>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spTree>
    <p:extLst>
      <p:ext uri="{BB962C8B-B14F-4D97-AF65-F5344CB8AC3E}">
        <p14:creationId xmlns:p14="http://schemas.microsoft.com/office/powerpoint/2010/main" val="241383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BC4B-F4D3-4167-B344-DA38333F0D5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pSp>
        <p:nvGrpSpPr>
          <p:cNvPr id="21" name="Group 20">
            <a:extLst>
              <a:ext uri="{FF2B5EF4-FFF2-40B4-BE49-F238E27FC236}">
                <a16:creationId xmlns:a16="http://schemas.microsoft.com/office/drawing/2014/main" id="{D465B4F3-1892-4E20-A2EE-B1651B46A856}"/>
              </a:ext>
            </a:extLst>
          </p:cNvPr>
          <p:cNvGrpSpPr/>
          <p:nvPr/>
        </p:nvGrpSpPr>
        <p:grpSpPr>
          <a:xfrm>
            <a:off x="838200" y="2890243"/>
            <a:ext cx="3102634" cy="2905795"/>
            <a:chOff x="695587" y="2033781"/>
            <a:chExt cx="3102634" cy="2905795"/>
          </a:xfrm>
        </p:grpSpPr>
        <p:sp>
          <p:nvSpPr>
            <p:cNvPr id="7" name="Rectangle 6">
              <a:extLst>
                <a:ext uri="{FF2B5EF4-FFF2-40B4-BE49-F238E27FC236}">
                  <a16:creationId xmlns:a16="http://schemas.microsoft.com/office/drawing/2014/main" id="{591DCE4A-3369-4B13-A6D9-F0763253B915}"/>
                </a:ext>
              </a:extLst>
            </p:cNvPr>
            <p:cNvSpPr/>
            <p:nvPr/>
          </p:nvSpPr>
          <p:spPr>
            <a:xfrm>
              <a:off x="695587" y="2033781"/>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0.73</a:t>
              </a:r>
            </a:p>
          </p:txBody>
        </p:sp>
        <p:pic>
          <p:nvPicPr>
            <p:cNvPr id="19" name="Picture 18">
              <a:extLst>
                <a:ext uri="{FF2B5EF4-FFF2-40B4-BE49-F238E27FC236}">
                  <a16:creationId xmlns:a16="http://schemas.microsoft.com/office/drawing/2014/main" id="{55E115D5-236A-4086-B5A0-74CE4C3F649E}"/>
                </a:ext>
              </a:extLst>
            </p:cNvPr>
            <p:cNvPicPr>
              <a:picLocks noChangeAspect="1"/>
            </p:cNvPicPr>
            <p:nvPr/>
          </p:nvPicPr>
          <p:blipFill>
            <a:blip r:embed="rId2"/>
            <a:stretch>
              <a:fillRect/>
            </a:stretch>
          </p:blipFill>
          <p:spPr>
            <a:xfrm>
              <a:off x="695587" y="2557001"/>
              <a:ext cx="2724150" cy="1047750"/>
            </a:xfrm>
            <a:prstGeom prst="rect">
              <a:avLst/>
            </a:prstGeom>
          </p:spPr>
        </p:pic>
        <p:pic>
          <p:nvPicPr>
            <p:cNvPr id="20" name="Picture 19">
              <a:extLst>
                <a:ext uri="{FF2B5EF4-FFF2-40B4-BE49-F238E27FC236}">
                  <a16:creationId xmlns:a16="http://schemas.microsoft.com/office/drawing/2014/main" id="{C5A175B4-9C04-4E3B-A896-0E8F4E400BB9}"/>
                </a:ext>
              </a:extLst>
            </p:cNvPr>
            <p:cNvPicPr>
              <a:picLocks noChangeAspect="1"/>
            </p:cNvPicPr>
            <p:nvPr/>
          </p:nvPicPr>
          <p:blipFill>
            <a:blip r:embed="rId3"/>
            <a:stretch>
              <a:fillRect/>
            </a:stretch>
          </p:blipFill>
          <p:spPr>
            <a:xfrm>
              <a:off x="695587" y="3750856"/>
              <a:ext cx="3102634" cy="1188720"/>
            </a:xfrm>
            <a:prstGeom prst="rect">
              <a:avLst/>
            </a:prstGeom>
          </p:spPr>
        </p:pic>
      </p:grpSp>
      <p:grpSp>
        <p:nvGrpSpPr>
          <p:cNvPr id="24" name="Group 23">
            <a:extLst>
              <a:ext uri="{FF2B5EF4-FFF2-40B4-BE49-F238E27FC236}">
                <a16:creationId xmlns:a16="http://schemas.microsoft.com/office/drawing/2014/main" id="{ABF704FC-B59A-455A-9ACD-771130C64D3C}"/>
              </a:ext>
            </a:extLst>
          </p:cNvPr>
          <p:cNvGrpSpPr/>
          <p:nvPr/>
        </p:nvGrpSpPr>
        <p:grpSpPr>
          <a:xfrm>
            <a:off x="4678892" y="2890243"/>
            <a:ext cx="3078859" cy="2905795"/>
            <a:chOff x="4536279" y="2033781"/>
            <a:chExt cx="3078859" cy="2905795"/>
          </a:xfrm>
        </p:grpSpPr>
        <p:sp>
          <p:nvSpPr>
            <p:cNvPr id="12" name="Rectangle 11">
              <a:extLst>
                <a:ext uri="{FF2B5EF4-FFF2-40B4-BE49-F238E27FC236}">
                  <a16:creationId xmlns:a16="http://schemas.microsoft.com/office/drawing/2014/main" id="{43E1BD9B-ADF5-433D-8A2A-C3621F41A4B9}"/>
                </a:ext>
              </a:extLst>
            </p:cNvPr>
            <p:cNvSpPr/>
            <p:nvPr/>
          </p:nvSpPr>
          <p:spPr>
            <a:xfrm>
              <a:off x="4536279" y="2033781"/>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a:t>
              </a:r>
            </a:p>
          </p:txBody>
        </p:sp>
        <p:pic>
          <p:nvPicPr>
            <p:cNvPr id="22" name="Picture 21">
              <a:extLst>
                <a:ext uri="{FF2B5EF4-FFF2-40B4-BE49-F238E27FC236}">
                  <a16:creationId xmlns:a16="http://schemas.microsoft.com/office/drawing/2014/main" id="{77D24915-D671-4583-8940-94244E665783}"/>
                </a:ext>
              </a:extLst>
            </p:cNvPr>
            <p:cNvPicPr>
              <a:picLocks noChangeAspect="1"/>
            </p:cNvPicPr>
            <p:nvPr/>
          </p:nvPicPr>
          <p:blipFill>
            <a:blip r:embed="rId4"/>
            <a:stretch>
              <a:fillRect/>
            </a:stretch>
          </p:blipFill>
          <p:spPr>
            <a:xfrm>
              <a:off x="4536279" y="2557001"/>
              <a:ext cx="2781229" cy="1051560"/>
            </a:xfrm>
            <a:prstGeom prst="rect">
              <a:avLst/>
            </a:prstGeom>
          </p:spPr>
        </p:pic>
        <p:pic>
          <p:nvPicPr>
            <p:cNvPr id="23" name="Picture 22">
              <a:extLst>
                <a:ext uri="{FF2B5EF4-FFF2-40B4-BE49-F238E27FC236}">
                  <a16:creationId xmlns:a16="http://schemas.microsoft.com/office/drawing/2014/main" id="{FB8A08C2-3DA4-4A11-BB63-C28E6308FDFE}"/>
                </a:ext>
              </a:extLst>
            </p:cNvPr>
            <p:cNvPicPr>
              <a:picLocks noChangeAspect="1"/>
            </p:cNvPicPr>
            <p:nvPr/>
          </p:nvPicPr>
          <p:blipFill>
            <a:blip r:embed="rId5"/>
            <a:stretch>
              <a:fillRect/>
            </a:stretch>
          </p:blipFill>
          <p:spPr>
            <a:xfrm>
              <a:off x="4536279" y="3750856"/>
              <a:ext cx="3078859" cy="1188720"/>
            </a:xfrm>
            <a:prstGeom prst="rect">
              <a:avLst/>
            </a:prstGeom>
          </p:spPr>
        </p:pic>
      </p:grpSp>
      <p:grpSp>
        <p:nvGrpSpPr>
          <p:cNvPr id="27" name="Group 26">
            <a:extLst>
              <a:ext uri="{FF2B5EF4-FFF2-40B4-BE49-F238E27FC236}">
                <a16:creationId xmlns:a16="http://schemas.microsoft.com/office/drawing/2014/main" id="{3CF41B79-D04F-4403-A85A-7525181A6EB3}"/>
              </a:ext>
            </a:extLst>
          </p:cNvPr>
          <p:cNvGrpSpPr/>
          <p:nvPr/>
        </p:nvGrpSpPr>
        <p:grpSpPr>
          <a:xfrm>
            <a:off x="8405329" y="2890243"/>
            <a:ext cx="3164872" cy="2905514"/>
            <a:chOff x="8262716" y="2033781"/>
            <a:chExt cx="3164872" cy="2905514"/>
          </a:xfrm>
        </p:grpSpPr>
        <p:sp>
          <p:nvSpPr>
            <p:cNvPr id="17" name="Rectangle 16">
              <a:extLst>
                <a:ext uri="{FF2B5EF4-FFF2-40B4-BE49-F238E27FC236}">
                  <a16:creationId xmlns:a16="http://schemas.microsoft.com/office/drawing/2014/main" id="{61D49F60-93D2-4423-BE44-FF29067D39AE}"/>
                </a:ext>
              </a:extLst>
            </p:cNvPr>
            <p:cNvSpPr/>
            <p:nvPr/>
          </p:nvSpPr>
          <p:spPr>
            <a:xfrm>
              <a:off x="8262716" y="2033781"/>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a:t>
              </a:r>
            </a:p>
          </p:txBody>
        </p:sp>
        <p:pic>
          <p:nvPicPr>
            <p:cNvPr id="25" name="Picture 24">
              <a:extLst>
                <a:ext uri="{FF2B5EF4-FFF2-40B4-BE49-F238E27FC236}">
                  <a16:creationId xmlns:a16="http://schemas.microsoft.com/office/drawing/2014/main" id="{58128927-5AE1-4A90-97BB-5AA2E19CB088}"/>
                </a:ext>
              </a:extLst>
            </p:cNvPr>
            <p:cNvPicPr>
              <a:picLocks noChangeAspect="1"/>
            </p:cNvPicPr>
            <p:nvPr/>
          </p:nvPicPr>
          <p:blipFill>
            <a:blip r:embed="rId6"/>
            <a:stretch>
              <a:fillRect/>
            </a:stretch>
          </p:blipFill>
          <p:spPr>
            <a:xfrm>
              <a:off x="8262716" y="2553191"/>
              <a:ext cx="2807563" cy="1051560"/>
            </a:xfrm>
            <a:prstGeom prst="rect">
              <a:avLst/>
            </a:prstGeom>
          </p:spPr>
        </p:pic>
        <p:pic>
          <p:nvPicPr>
            <p:cNvPr id="26" name="Picture 25">
              <a:extLst>
                <a:ext uri="{FF2B5EF4-FFF2-40B4-BE49-F238E27FC236}">
                  <a16:creationId xmlns:a16="http://schemas.microsoft.com/office/drawing/2014/main" id="{B3823157-4FDF-41B7-B49F-598B7B9C694E}"/>
                </a:ext>
              </a:extLst>
            </p:cNvPr>
            <p:cNvPicPr>
              <a:picLocks noChangeAspect="1"/>
            </p:cNvPicPr>
            <p:nvPr/>
          </p:nvPicPr>
          <p:blipFill>
            <a:blip r:embed="rId7"/>
            <a:stretch>
              <a:fillRect/>
            </a:stretch>
          </p:blipFill>
          <p:spPr>
            <a:xfrm>
              <a:off x="8262716" y="3750575"/>
              <a:ext cx="3164872" cy="1188720"/>
            </a:xfrm>
            <a:prstGeom prst="rect">
              <a:avLst/>
            </a:prstGeom>
          </p:spPr>
        </p:pic>
      </p:grpSp>
      <p:sp>
        <p:nvSpPr>
          <p:cNvPr id="3" name="Rectangle 2">
            <a:extLst>
              <a:ext uri="{FF2B5EF4-FFF2-40B4-BE49-F238E27FC236}">
                <a16:creationId xmlns:a16="http://schemas.microsoft.com/office/drawing/2014/main" id="{32D94043-632A-413B-9582-742D696F2AC1}"/>
              </a:ext>
            </a:extLst>
          </p:cNvPr>
          <p:cNvSpPr/>
          <p:nvPr/>
        </p:nvSpPr>
        <p:spPr>
          <a:xfrm>
            <a:off x="838201" y="1690688"/>
            <a:ext cx="10515600"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 Features</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Three algorithms (SVM,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are used to generate the constituent models of the final ensemble classifier</a:t>
            </a:r>
          </a:p>
        </p:txBody>
      </p:sp>
    </p:spTree>
    <p:extLst>
      <p:ext uri="{BB962C8B-B14F-4D97-AF65-F5344CB8AC3E}">
        <p14:creationId xmlns:p14="http://schemas.microsoft.com/office/powerpoint/2010/main" val="3688110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A892-0C46-4754-9749-141C2DD3465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grpSp>
        <p:nvGrpSpPr>
          <p:cNvPr id="18" name="Group 17">
            <a:extLst>
              <a:ext uri="{FF2B5EF4-FFF2-40B4-BE49-F238E27FC236}">
                <a16:creationId xmlns:a16="http://schemas.microsoft.com/office/drawing/2014/main" id="{2A70B457-F0B0-4E23-A2BF-42F7BE0F87BF}"/>
              </a:ext>
            </a:extLst>
          </p:cNvPr>
          <p:cNvGrpSpPr/>
          <p:nvPr/>
        </p:nvGrpSpPr>
        <p:grpSpPr>
          <a:xfrm>
            <a:off x="838199" y="2932463"/>
            <a:ext cx="3157301" cy="2905514"/>
            <a:chOff x="695587" y="2033781"/>
            <a:chExt cx="3157301" cy="2905514"/>
          </a:xfrm>
        </p:grpSpPr>
        <p:sp>
          <p:nvSpPr>
            <p:cNvPr id="5" name="Rectangle 4">
              <a:extLst>
                <a:ext uri="{FF2B5EF4-FFF2-40B4-BE49-F238E27FC236}">
                  <a16:creationId xmlns:a16="http://schemas.microsoft.com/office/drawing/2014/main" id="{02B75798-DBAC-4B86-A3EB-8C6DD38B6E2F}"/>
                </a:ext>
              </a:extLst>
            </p:cNvPr>
            <p:cNvSpPr/>
            <p:nvPr/>
          </p:nvSpPr>
          <p:spPr>
            <a:xfrm>
              <a:off x="695587" y="2033781"/>
              <a:ext cx="1558440" cy="523220"/>
            </a:xfrm>
            <a:prstGeom prst="rect">
              <a:avLst/>
            </a:prstGeom>
          </p:spPr>
          <p:txBody>
            <a:bodyPr wrap="none">
              <a:spAutoFit/>
            </a:bodyPr>
            <a:lstStyle/>
            <a:p>
              <a:r>
                <a:rPr lang="en-US" sz="1400" dirty="0"/>
                <a:t>Stacking Classifier</a:t>
              </a:r>
            </a:p>
            <a:p>
              <a:r>
                <a:rPr lang="en-US" sz="1400" dirty="0"/>
                <a:t>accuracy 	 0.735</a:t>
              </a:r>
            </a:p>
          </p:txBody>
        </p:sp>
        <p:pic>
          <p:nvPicPr>
            <p:cNvPr id="16" name="Picture 15">
              <a:extLst>
                <a:ext uri="{FF2B5EF4-FFF2-40B4-BE49-F238E27FC236}">
                  <a16:creationId xmlns:a16="http://schemas.microsoft.com/office/drawing/2014/main" id="{2CF25762-471D-4834-B0A3-6DB1F889643E}"/>
                </a:ext>
              </a:extLst>
            </p:cNvPr>
            <p:cNvPicPr>
              <a:picLocks noChangeAspect="1"/>
            </p:cNvPicPr>
            <p:nvPr/>
          </p:nvPicPr>
          <p:blipFill>
            <a:blip r:embed="rId2"/>
            <a:stretch>
              <a:fillRect/>
            </a:stretch>
          </p:blipFill>
          <p:spPr>
            <a:xfrm>
              <a:off x="695587" y="2553191"/>
              <a:ext cx="2866016" cy="1051560"/>
            </a:xfrm>
            <a:prstGeom prst="rect">
              <a:avLst/>
            </a:prstGeom>
          </p:spPr>
        </p:pic>
        <p:pic>
          <p:nvPicPr>
            <p:cNvPr id="17" name="Picture 16">
              <a:extLst>
                <a:ext uri="{FF2B5EF4-FFF2-40B4-BE49-F238E27FC236}">
                  <a16:creationId xmlns:a16="http://schemas.microsoft.com/office/drawing/2014/main" id="{FFC7CEB8-15E8-4904-8BCD-64BCFB29F16F}"/>
                </a:ext>
              </a:extLst>
            </p:cNvPr>
            <p:cNvPicPr>
              <a:picLocks noChangeAspect="1"/>
            </p:cNvPicPr>
            <p:nvPr/>
          </p:nvPicPr>
          <p:blipFill>
            <a:blip r:embed="rId3"/>
            <a:stretch>
              <a:fillRect/>
            </a:stretch>
          </p:blipFill>
          <p:spPr>
            <a:xfrm>
              <a:off x="695587" y="3750575"/>
              <a:ext cx="3157301" cy="1188720"/>
            </a:xfrm>
            <a:prstGeom prst="rect">
              <a:avLst/>
            </a:prstGeom>
          </p:spPr>
        </p:pic>
      </p:grpSp>
      <p:grpSp>
        <p:nvGrpSpPr>
          <p:cNvPr id="21" name="Group 20">
            <a:extLst>
              <a:ext uri="{FF2B5EF4-FFF2-40B4-BE49-F238E27FC236}">
                <a16:creationId xmlns:a16="http://schemas.microsoft.com/office/drawing/2014/main" id="{43DF90B1-2A05-4E0F-B5F6-76C9DD7A6307}"/>
              </a:ext>
            </a:extLst>
          </p:cNvPr>
          <p:cNvGrpSpPr/>
          <p:nvPr/>
        </p:nvGrpSpPr>
        <p:grpSpPr>
          <a:xfrm>
            <a:off x="4678891" y="2932463"/>
            <a:ext cx="3064092" cy="2905514"/>
            <a:chOff x="4536279" y="2033781"/>
            <a:chExt cx="3064092" cy="2905514"/>
          </a:xfrm>
        </p:grpSpPr>
        <p:sp>
          <p:nvSpPr>
            <p:cNvPr id="9" name="Rectangle 8">
              <a:extLst>
                <a:ext uri="{FF2B5EF4-FFF2-40B4-BE49-F238E27FC236}">
                  <a16:creationId xmlns:a16="http://schemas.microsoft.com/office/drawing/2014/main" id="{34AC3447-CAA5-48E2-BC2F-ABC404B88574}"/>
                </a:ext>
              </a:extLst>
            </p:cNvPr>
            <p:cNvSpPr/>
            <p:nvPr/>
          </p:nvSpPr>
          <p:spPr>
            <a:xfrm>
              <a:off x="4536279" y="2033781"/>
              <a:ext cx="1745606" cy="523220"/>
            </a:xfrm>
            <a:prstGeom prst="rect">
              <a:avLst/>
            </a:prstGeom>
          </p:spPr>
          <p:txBody>
            <a:bodyPr wrap="none">
              <a:spAutoFit/>
            </a:bodyPr>
            <a:lstStyle/>
            <a:p>
              <a:r>
                <a:rPr lang="en-US" sz="1400" dirty="0"/>
                <a:t>Hard Voting Classifier</a:t>
              </a:r>
            </a:p>
            <a:p>
              <a:r>
                <a:rPr lang="en-US" sz="1400" dirty="0"/>
                <a:t>accuracy 	 0.723</a:t>
              </a:r>
            </a:p>
          </p:txBody>
        </p:sp>
        <p:pic>
          <p:nvPicPr>
            <p:cNvPr id="19" name="Picture 18">
              <a:extLst>
                <a:ext uri="{FF2B5EF4-FFF2-40B4-BE49-F238E27FC236}">
                  <a16:creationId xmlns:a16="http://schemas.microsoft.com/office/drawing/2014/main" id="{871A0971-1850-483E-B5B4-148586033621}"/>
                </a:ext>
              </a:extLst>
            </p:cNvPr>
            <p:cNvPicPr>
              <a:picLocks noChangeAspect="1"/>
            </p:cNvPicPr>
            <p:nvPr/>
          </p:nvPicPr>
          <p:blipFill>
            <a:blip r:embed="rId4"/>
            <a:stretch>
              <a:fillRect/>
            </a:stretch>
          </p:blipFill>
          <p:spPr>
            <a:xfrm>
              <a:off x="4536279" y="2553191"/>
              <a:ext cx="2780567" cy="1051560"/>
            </a:xfrm>
            <a:prstGeom prst="rect">
              <a:avLst/>
            </a:prstGeom>
          </p:spPr>
        </p:pic>
        <p:pic>
          <p:nvPicPr>
            <p:cNvPr id="20" name="Picture 19">
              <a:extLst>
                <a:ext uri="{FF2B5EF4-FFF2-40B4-BE49-F238E27FC236}">
                  <a16:creationId xmlns:a16="http://schemas.microsoft.com/office/drawing/2014/main" id="{C7B4375A-3E28-4FBD-9F36-1D2700133D4A}"/>
                </a:ext>
              </a:extLst>
            </p:cNvPr>
            <p:cNvPicPr>
              <a:picLocks noChangeAspect="1"/>
            </p:cNvPicPr>
            <p:nvPr/>
          </p:nvPicPr>
          <p:blipFill>
            <a:blip r:embed="rId5"/>
            <a:stretch>
              <a:fillRect/>
            </a:stretch>
          </p:blipFill>
          <p:spPr>
            <a:xfrm>
              <a:off x="4536279" y="3750575"/>
              <a:ext cx="3064092" cy="1188720"/>
            </a:xfrm>
            <a:prstGeom prst="rect">
              <a:avLst/>
            </a:prstGeom>
          </p:spPr>
        </p:pic>
      </p:grpSp>
      <p:grpSp>
        <p:nvGrpSpPr>
          <p:cNvPr id="24" name="Group 23">
            <a:extLst>
              <a:ext uri="{FF2B5EF4-FFF2-40B4-BE49-F238E27FC236}">
                <a16:creationId xmlns:a16="http://schemas.microsoft.com/office/drawing/2014/main" id="{5EB80198-0E27-4E2B-BDB9-2F14EC553624}"/>
              </a:ext>
            </a:extLst>
          </p:cNvPr>
          <p:cNvGrpSpPr/>
          <p:nvPr/>
        </p:nvGrpSpPr>
        <p:grpSpPr>
          <a:xfrm>
            <a:off x="8405328" y="2932463"/>
            <a:ext cx="3067191" cy="2905514"/>
            <a:chOff x="8262716" y="2033781"/>
            <a:chExt cx="3067191" cy="2905514"/>
          </a:xfrm>
        </p:grpSpPr>
        <p:sp>
          <p:nvSpPr>
            <p:cNvPr id="13" name="Rectangle 12">
              <a:extLst>
                <a:ext uri="{FF2B5EF4-FFF2-40B4-BE49-F238E27FC236}">
                  <a16:creationId xmlns:a16="http://schemas.microsoft.com/office/drawing/2014/main" id="{8C3821E6-151B-4E9B-8E9E-CF1771FD0919}"/>
                </a:ext>
              </a:extLst>
            </p:cNvPr>
            <p:cNvSpPr/>
            <p:nvPr/>
          </p:nvSpPr>
          <p:spPr>
            <a:xfrm>
              <a:off x="8262716" y="2033781"/>
              <a:ext cx="1683923" cy="523220"/>
            </a:xfrm>
            <a:prstGeom prst="rect">
              <a:avLst/>
            </a:prstGeom>
          </p:spPr>
          <p:txBody>
            <a:bodyPr wrap="none">
              <a:spAutoFit/>
            </a:bodyPr>
            <a:lstStyle/>
            <a:p>
              <a:r>
                <a:rPr lang="en-US" sz="1400" dirty="0"/>
                <a:t>Soft Voting Classifier</a:t>
              </a:r>
            </a:p>
            <a:p>
              <a:r>
                <a:rPr lang="en-US" sz="1400" dirty="0"/>
                <a:t>accuracy 	0.723</a:t>
              </a:r>
            </a:p>
          </p:txBody>
        </p:sp>
        <p:pic>
          <p:nvPicPr>
            <p:cNvPr id="22" name="Picture 21">
              <a:extLst>
                <a:ext uri="{FF2B5EF4-FFF2-40B4-BE49-F238E27FC236}">
                  <a16:creationId xmlns:a16="http://schemas.microsoft.com/office/drawing/2014/main" id="{02B9BF3B-0D17-47D7-A3EF-F99F9A4FD84D}"/>
                </a:ext>
              </a:extLst>
            </p:cNvPr>
            <p:cNvPicPr>
              <a:picLocks noChangeAspect="1"/>
            </p:cNvPicPr>
            <p:nvPr/>
          </p:nvPicPr>
          <p:blipFill>
            <a:blip r:embed="rId6"/>
            <a:stretch>
              <a:fillRect/>
            </a:stretch>
          </p:blipFill>
          <p:spPr>
            <a:xfrm>
              <a:off x="8262716" y="2553191"/>
              <a:ext cx="2692780" cy="1051560"/>
            </a:xfrm>
            <a:prstGeom prst="rect">
              <a:avLst/>
            </a:prstGeom>
          </p:spPr>
        </p:pic>
        <p:pic>
          <p:nvPicPr>
            <p:cNvPr id="23" name="Picture 22">
              <a:extLst>
                <a:ext uri="{FF2B5EF4-FFF2-40B4-BE49-F238E27FC236}">
                  <a16:creationId xmlns:a16="http://schemas.microsoft.com/office/drawing/2014/main" id="{E8377265-BF84-43FA-AADE-B0E2BEC2FF80}"/>
                </a:ext>
              </a:extLst>
            </p:cNvPr>
            <p:cNvPicPr>
              <a:picLocks noChangeAspect="1"/>
            </p:cNvPicPr>
            <p:nvPr/>
          </p:nvPicPr>
          <p:blipFill>
            <a:blip r:embed="rId7"/>
            <a:stretch>
              <a:fillRect/>
            </a:stretch>
          </p:blipFill>
          <p:spPr>
            <a:xfrm>
              <a:off x="8262716" y="3750575"/>
              <a:ext cx="3067191" cy="1188720"/>
            </a:xfrm>
            <a:prstGeom prst="rect">
              <a:avLst/>
            </a:prstGeom>
          </p:spPr>
        </p:pic>
      </p:grpSp>
      <p:sp>
        <p:nvSpPr>
          <p:cNvPr id="3" name="Rectangle 2">
            <a:extLst>
              <a:ext uri="{FF2B5EF4-FFF2-40B4-BE49-F238E27FC236}">
                <a16:creationId xmlns:a16="http://schemas.microsoft.com/office/drawing/2014/main" id="{033486F6-DA2F-4360-B081-9A6F833A52E6}"/>
              </a:ext>
            </a:extLst>
          </p:cNvPr>
          <p:cNvSpPr/>
          <p:nvPr/>
        </p:nvSpPr>
        <p:spPr>
          <a:xfrm>
            <a:off x="838201" y="1732134"/>
            <a:ext cx="10515600" cy="120032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Features (Traditional features)</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Three algorithms (SVM,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are used to generate the constituent models of the final ensemble classifier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4244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C28F-F31F-4492-A5B6-AA0323A035F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Ensemble Approach</a:t>
            </a:r>
          </a:p>
        </p:txBody>
      </p:sp>
      <p:sp>
        <p:nvSpPr>
          <p:cNvPr id="3" name="Content Placeholder 2">
            <a:extLst>
              <a:ext uri="{FF2B5EF4-FFF2-40B4-BE49-F238E27FC236}">
                <a16:creationId xmlns:a16="http://schemas.microsoft.com/office/drawing/2014/main" id="{844122C7-E2A6-401C-A0F5-7285A121B557}"/>
              </a:ext>
            </a:extLst>
          </p:cNvPr>
          <p:cNvSpPr>
            <a:spLocks noGrp="1"/>
          </p:cNvSpPr>
          <p:nvPr>
            <p:ph idx="1"/>
          </p:nvPr>
        </p:nvSpPr>
        <p:spPr/>
        <p:txBody>
          <a:bodyPr>
            <a:normAutofit/>
          </a:bodyPr>
          <a:lstStyle/>
          <a:p>
            <a:pPr lvl="0" algn="just"/>
            <a:r>
              <a:rPr lang="en-US" sz="1800" dirty="0">
                <a:latin typeface="Times New Roman" panose="02020603050405020304" pitchFamily="18" charset="0"/>
                <a:cs typeface="Times New Roman" panose="02020603050405020304" pitchFamily="18" charset="0"/>
              </a:rPr>
              <a:t>Remarks</a:t>
            </a:r>
          </a:p>
          <a:p>
            <a:pPr lvl="1" algn="just"/>
            <a:r>
              <a:rPr lang="en-US" sz="1800" dirty="0">
                <a:latin typeface="Times New Roman" panose="02020603050405020304" pitchFamily="18" charset="0"/>
                <a:cs typeface="Times New Roman" panose="02020603050405020304" pitchFamily="18" charset="0"/>
              </a:rPr>
              <a:t>In this experiment, a total of 96 models are trained and evaluated </a:t>
            </a:r>
          </a:p>
          <a:p>
            <a:pPr lvl="1" algn="just"/>
            <a:r>
              <a:rPr lang="en-US" sz="1800" dirty="0">
                <a:latin typeface="Times New Roman" panose="02020603050405020304" pitchFamily="18" charset="0"/>
                <a:cs typeface="Times New Roman" panose="02020603050405020304" pitchFamily="18" charset="0"/>
              </a:rPr>
              <a:t>The most accurate model is the ensemble model of the five feature set with 75.1% accuracy and the minimum is 72.3% for the traditional feature set.</a:t>
            </a:r>
          </a:p>
          <a:p>
            <a:pPr lvl="1" algn="just"/>
            <a:r>
              <a:rPr lang="en-US" sz="1800" dirty="0">
                <a:latin typeface="Times New Roman" panose="02020603050405020304" pitchFamily="18" charset="0"/>
                <a:cs typeface="Times New Roman" panose="02020603050405020304" pitchFamily="18" charset="0"/>
              </a:rPr>
              <a:t>The overall performance of the ensembled models is similar to the models presented in experiment 1 with a marginal difference.</a:t>
            </a:r>
          </a:p>
          <a:p>
            <a:pPr lvl="1" algn="just"/>
            <a:r>
              <a:rPr lang="en-US" sz="1800" dirty="0">
                <a:latin typeface="Times New Roman" panose="02020603050405020304" pitchFamily="18" charset="0"/>
                <a:cs typeface="Times New Roman" panose="02020603050405020304" pitchFamily="18" charset="0"/>
              </a:rPr>
              <a:t>Similar to the previous experiments, the traditional feature set and the 12 feature set are outperformed by the other feature combinations as shown on page  13. however, the performance difference is minimal.</a:t>
            </a:r>
          </a:p>
          <a:p>
            <a:pPr lvl="1" algn="just"/>
            <a:r>
              <a:rPr lang="en-US" sz="1800" dirty="0">
                <a:latin typeface="Times New Roman" panose="02020603050405020304" pitchFamily="18" charset="0"/>
                <a:cs typeface="Times New Roman" panose="02020603050405020304" pitchFamily="18" charset="0"/>
              </a:rPr>
              <a:t>Even though the performance of the ensembled models are not that much different from the constituent models, the ensemble models are less noisy, stable and more robust.</a:t>
            </a:r>
          </a:p>
        </p:txBody>
      </p:sp>
    </p:spTree>
    <p:extLst>
      <p:ext uri="{BB962C8B-B14F-4D97-AF65-F5344CB8AC3E}">
        <p14:creationId xmlns:p14="http://schemas.microsoft.com/office/powerpoint/2010/main" val="879171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76D6-4602-49DC-9D3C-F3514E95F8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Ensemble of all the models </a:t>
            </a:r>
          </a:p>
        </p:txBody>
      </p:sp>
      <p:sp>
        <p:nvSpPr>
          <p:cNvPr id="3" name="Content Placeholder 2">
            <a:extLst>
              <a:ext uri="{FF2B5EF4-FFF2-40B4-BE49-F238E27FC236}">
                <a16:creationId xmlns:a16="http://schemas.microsoft.com/office/drawing/2014/main" id="{1A666AAE-D886-4B15-A2E0-6E8CF577995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this section, all the models used in the previous sections are ensembled to generate final classifier</a:t>
            </a:r>
          </a:p>
          <a:p>
            <a:r>
              <a:rPr lang="en-US" sz="1800" dirty="0">
                <a:latin typeface="Times New Roman" panose="02020603050405020304" pitchFamily="18" charset="0"/>
                <a:cs typeface="Times New Roman" panose="02020603050405020304" pitchFamily="18" charset="0"/>
              </a:rPr>
              <a:t>Total number of Models is </a:t>
            </a:r>
            <a:r>
              <a:rPr lang="en-US" sz="1800" b="1" dirty="0">
                <a:latin typeface="Times New Roman" panose="02020603050405020304" pitchFamily="18" charset="0"/>
                <a:cs typeface="Times New Roman" panose="02020603050405020304" pitchFamily="18" charset="0"/>
              </a:rPr>
              <a:t>96</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15 Models for each of the feature set group (5,6,7,8,9,10 features)</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3 for the traditional features and  </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3 for the 12 feature set </a:t>
            </a:r>
          </a:p>
          <a:p>
            <a:endParaRPr lang="en-US" sz="18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id="{50469D03-CE2C-4DE5-B1D8-27D7A94660B2}"/>
              </a:ext>
            </a:extLst>
          </p:cNvPr>
          <p:cNvGrpSpPr/>
          <p:nvPr/>
        </p:nvGrpSpPr>
        <p:grpSpPr>
          <a:xfrm>
            <a:off x="838200" y="3787080"/>
            <a:ext cx="3660512" cy="2809220"/>
            <a:chOff x="838200" y="3787080"/>
            <a:chExt cx="3660512" cy="2809220"/>
          </a:xfrm>
        </p:grpSpPr>
        <p:sp>
          <p:nvSpPr>
            <p:cNvPr id="7" name="Rectangle 6">
              <a:extLst>
                <a:ext uri="{FF2B5EF4-FFF2-40B4-BE49-F238E27FC236}">
                  <a16:creationId xmlns:a16="http://schemas.microsoft.com/office/drawing/2014/main" id="{FBDC84F3-4461-4BB6-AFDE-D8AAE5740665}"/>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0.725</a:t>
              </a:r>
            </a:p>
          </p:txBody>
        </p:sp>
        <p:pic>
          <p:nvPicPr>
            <p:cNvPr id="19" name="Picture 18">
              <a:extLst>
                <a:ext uri="{FF2B5EF4-FFF2-40B4-BE49-F238E27FC236}">
                  <a16:creationId xmlns:a16="http://schemas.microsoft.com/office/drawing/2014/main" id="{30E87FDF-512A-4DD1-A3A8-F89A419D5AD8}"/>
                </a:ext>
              </a:extLst>
            </p:cNvPr>
            <p:cNvPicPr>
              <a:picLocks noChangeAspect="1"/>
            </p:cNvPicPr>
            <p:nvPr/>
          </p:nvPicPr>
          <p:blipFill>
            <a:blip r:embed="rId2"/>
            <a:stretch>
              <a:fillRect/>
            </a:stretch>
          </p:blipFill>
          <p:spPr>
            <a:xfrm>
              <a:off x="864034" y="4296304"/>
              <a:ext cx="2380891" cy="914400"/>
            </a:xfrm>
            <a:prstGeom prst="rect">
              <a:avLst/>
            </a:prstGeom>
          </p:spPr>
        </p:pic>
        <p:pic>
          <p:nvPicPr>
            <p:cNvPr id="20" name="Picture 19">
              <a:extLst>
                <a:ext uri="{FF2B5EF4-FFF2-40B4-BE49-F238E27FC236}">
                  <a16:creationId xmlns:a16="http://schemas.microsoft.com/office/drawing/2014/main" id="{F63C38D8-7FB5-43D9-9BC2-CD37DF1DADAD}"/>
                </a:ext>
              </a:extLst>
            </p:cNvPr>
            <p:cNvPicPr>
              <a:picLocks noChangeAspect="1"/>
            </p:cNvPicPr>
            <p:nvPr/>
          </p:nvPicPr>
          <p:blipFill>
            <a:blip r:embed="rId3"/>
            <a:stretch>
              <a:fillRect/>
            </a:stretch>
          </p:blipFill>
          <p:spPr>
            <a:xfrm>
              <a:off x="838200" y="5224700"/>
              <a:ext cx="3660512" cy="1371600"/>
            </a:xfrm>
            <a:prstGeom prst="rect">
              <a:avLst/>
            </a:prstGeom>
          </p:spPr>
        </p:pic>
      </p:grpSp>
      <p:grpSp>
        <p:nvGrpSpPr>
          <p:cNvPr id="25" name="Group 24">
            <a:extLst>
              <a:ext uri="{FF2B5EF4-FFF2-40B4-BE49-F238E27FC236}">
                <a16:creationId xmlns:a16="http://schemas.microsoft.com/office/drawing/2014/main" id="{8684C354-1A31-4112-AD38-A44DC5359C34}"/>
              </a:ext>
            </a:extLst>
          </p:cNvPr>
          <p:cNvGrpSpPr/>
          <p:nvPr/>
        </p:nvGrpSpPr>
        <p:grpSpPr>
          <a:xfrm>
            <a:off x="4678892" y="3787080"/>
            <a:ext cx="3672710" cy="2809220"/>
            <a:chOff x="4678892" y="3787080"/>
            <a:chExt cx="3672710" cy="2809220"/>
          </a:xfrm>
        </p:grpSpPr>
        <p:sp>
          <p:nvSpPr>
            <p:cNvPr id="12" name="Rectangle 11">
              <a:extLst>
                <a:ext uri="{FF2B5EF4-FFF2-40B4-BE49-F238E27FC236}">
                  <a16:creationId xmlns:a16="http://schemas.microsoft.com/office/drawing/2014/main" id="{DFBBA12B-9E30-4A98-811E-07F02608D056}"/>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0.748</a:t>
              </a:r>
            </a:p>
          </p:txBody>
        </p:sp>
        <p:pic>
          <p:nvPicPr>
            <p:cNvPr id="23" name="Picture 22">
              <a:extLst>
                <a:ext uri="{FF2B5EF4-FFF2-40B4-BE49-F238E27FC236}">
                  <a16:creationId xmlns:a16="http://schemas.microsoft.com/office/drawing/2014/main" id="{1AA5979C-4E98-404F-B085-F24840E86BA2}"/>
                </a:ext>
              </a:extLst>
            </p:cNvPr>
            <p:cNvPicPr>
              <a:picLocks noChangeAspect="1"/>
            </p:cNvPicPr>
            <p:nvPr/>
          </p:nvPicPr>
          <p:blipFill>
            <a:blip r:embed="rId4"/>
            <a:stretch>
              <a:fillRect/>
            </a:stretch>
          </p:blipFill>
          <p:spPr>
            <a:xfrm>
              <a:off x="4708562" y="4296304"/>
              <a:ext cx="2590800" cy="914400"/>
            </a:xfrm>
            <a:prstGeom prst="rect">
              <a:avLst/>
            </a:prstGeom>
          </p:spPr>
        </p:pic>
        <p:pic>
          <p:nvPicPr>
            <p:cNvPr id="24" name="Picture 23">
              <a:extLst>
                <a:ext uri="{FF2B5EF4-FFF2-40B4-BE49-F238E27FC236}">
                  <a16:creationId xmlns:a16="http://schemas.microsoft.com/office/drawing/2014/main" id="{1D12496D-F647-4DB8-BFF9-D0FE27468C06}"/>
                </a:ext>
              </a:extLst>
            </p:cNvPr>
            <p:cNvPicPr>
              <a:picLocks noChangeAspect="1"/>
            </p:cNvPicPr>
            <p:nvPr/>
          </p:nvPicPr>
          <p:blipFill>
            <a:blip r:embed="rId5"/>
            <a:stretch>
              <a:fillRect/>
            </a:stretch>
          </p:blipFill>
          <p:spPr>
            <a:xfrm>
              <a:off x="4708562" y="5224700"/>
              <a:ext cx="3643040" cy="1371600"/>
            </a:xfrm>
            <a:prstGeom prst="rect">
              <a:avLst/>
            </a:prstGeom>
          </p:spPr>
        </p:pic>
      </p:grpSp>
      <p:grpSp>
        <p:nvGrpSpPr>
          <p:cNvPr id="28" name="Group 27">
            <a:extLst>
              <a:ext uri="{FF2B5EF4-FFF2-40B4-BE49-F238E27FC236}">
                <a16:creationId xmlns:a16="http://schemas.microsoft.com/office/drawing/2014/main" id="{F8E28282-C23A-45B3-97DB-63FB6C9866BB}"/>
              </a:ext>
            </a:extLst>
          </p:cNvPr>
          <p:cNvGrpSpPr/>
          <p:nvPr/>
        </p:nvGrpSpPr>
        <p:grpSpPr>
          <a:xfrm>
            <a:off x="8405329" y="3787080"/>
            <a:ext cx="3611301" cy="2809220"/>
            <a:chOff x="8405329" y="3787080"/>
            <a:chExt cx="3611301" cy="2809220"/>
          </a:xfrm>
        </p:grpSpPr>
        <p:sp>
          <p:nvSpPr>
            <p:cNvPr id="17" name="Rectangle 16">
              <a:extLst>
                <a:ext uri="{FF2B5EF4-FFF2-40B4-BE49-F238E27FC236}">
                  <a16:creationId xmlns:a16="http://schemas.microsoft.com/office/drawing/2014/main" id="{A5A0557C-E5A2-43BB-B01B-C4B437E266CA}"/>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0.741</a:t>
              </a:r>
            </a:p>
          </p:txBody>
        </p:sp>
        <p:pic>
          <p:nvPicPr>
            <p:cNvPr id="26" name="Picture 25">
              <a:extLst>
                <a:ext uri="{FF2B5EF4-FFF2-40B4-BE49-F238E27FC236}">
                  <a16:creationId xmlns:a16="http://schemas.microsoft.com/office/drawing/2014/main" id="{57179905-7548-4685-A0AB-40646FD015E1}"/>
                </a:ext>
              </a:extLst>
            </p:cNvPr>
            <p:cNvPicPr>
              <a:picLocks noChangeAspect="1"/>
            </p:cNvPicPr>
            <p:nvPr/>
          </p:nvPicPr>
          <p:blipFill>
            <a:blip r:embed="rId6"/>
            <a:stretch>
              <a:fillRect/>
            </a:stretch>
          </p:blipFill>
          <p:spPr>
            <a:xfrm>
              <a:off x="8405329" y="4296304"/>
              <a:ext cx="2565918" cy="914400"/>
            </a:xfrm>
            <a:prstGeom prst="rect">
              <a:avLst/>
            </a:prstGeom>
          </p:spPr>
        </p:pic>
        <p:pic>
          <p:nvPicPr>
            <p:cNvPr id="27" name="Picture 26">
              <a:extLst>
                <a:ext uri="{FF2B5EF4-FFF2-40B4-BE49-F238E27FC236}">
                  <a16:creationId xmlns:a16="http://schemas.microsoft.com/office/drawing/2014/main" id="{E3019333-BBC1-4943-91FC-BDC712035BF6}"/>
                </a:ext>
              </a:extLst>
            </p:cNvPr>
            <p:cNvPicPr>
              <a:picLocks noChangeAspect="1"/>
            </p:cNvPicPr>
            <p:nvPr/>
          </p:nvPicPr>
          <p:blipFill>
            <a:blip r:embed="rId7"/>
            <a:stretch>
              <a:fillRect/>
            </a:stretch>
          </p:blipFill>
          <p:spPr>
            <a:xfrm>
              <a:off x="8405329" y="5224700"/>
              <a:ext cx="3611301" cy="1371600"/>
            </a:xfrm>
            <a:prstGeom prst="rect">
              <a:avLst/>
            </a:prstGeom>
          </p:spPr>
        </p:pic>
      </p:grpSp>
    </p:spTree>
    <p:extLst>
      <p:ext uri="{BB962C8B-B14F-4D97-AF65-F5344CB8AC3E}">
        <p14:creationId xmlns:p14="http://schemas.microsoft.com/office/powerpoint/2010/main" val="2860932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BF35-39FC-4671-94C8-4EA73532AE5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of all the models </a:t>
            </a:r>
          </a:p>
        </p:txBody>
      </p:sp>
      <p:sp>
        <p:nvSpPr>
          <p:cNvPr id="3" name="Content Placeholder 2">
            <a:extLst>
              <a:ext uri="{FF2B5EF4-FFF2-40B4-BE49-F238E27FC236}">
                <a16:creationId xmlns:a16="http://schemas.microsoft.com/office/drawing/2014/main" id="{A630A03B-432E-47A2-83BF-BA483B866CA1}"/>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Remarks</a:t>
            </a:r>
          </a:p>
          <a:p>
            <a:pPr lvl="1"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average prediction accuracy of the ensemble model with 96 constituent models is 73.8% with a maximum of 74.8%. In general, the performance is quite similar to the ensembled models presented in experiment 2.  However, the ensemble model presented here is composed of 6 times greater number of models presented in experiment 1, which results in high computation and design time. As a result, it is not a good model for real-time applications</a:t>
            </a:r>
          </a:p>
        </p:txBody>
      </p:sp>
    </p:spTree>
    <p:extLst>
      <p:ext uri="{BB962C8B-B14F-4D97-AF65-F5344CB8AC3E}">
        <p14:creationId xmlns:p14="http://schemas.microsoft.com/office/powerpoint/2010/main" val="4115610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C5AE-211C-4CDF-83A3-FAD0C408A0F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C246AAC5-799B-432B-969D-C06DCA9B1AE0}"/>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 this experiment the features at 𝐹(𝑡−2), 𝐹(𝑡−1)  and the difference 𝐹(𝑡−2)−𝐹(𝑡−1) are used to predict the status of the person at the third year (t)</a:t>
            </a:r>
          </a:p>
          <a:p>
            <a:r>
              <a:rPr lang="en-US" sz="1600" dirty="0">
                <a:latin typeface="Times New Roman" panose="02020603050405020304" pitchFamily="18" charset="0"/>
                <a:cs typeface="Times New Roman" panose="02020603050405020304" pitchFamily="18" charset="0"/>
              </a:rPr>
              <a:t>In these experiments, the K-means clustering algorithm used to cluster the data points and generate labels for each datum</a:t>
            </a:r>
          </a:p>
          <a:p>
            <a:r>
              <a:rPr lang="en-US" sz="1600" dirty="0">
                <a:latin typeface="Times New Roman" panose="02020603050405020304" pitchFamily="18" charset="0"/>
                <a:cs typeface="Times New Roman" panose="02020603050405020304" pitchFamily="18" charset="0"/>
              </a:rPr>
              <a:t>The generated cluster label is used as a new feature and added to the feature set </a:t>
            </a:r>
          </a:p>
          <a:p>
            <a:r>
              <a:rPr lang="en-US" sz="1600" dirty="0">
                <a:latin typeface="Times New Roman" panose="02020603050405020304" pitchFamily="18" charset="0"/>
                <a:cs typeface="Times New Roman" panose="02020603050405020304" pitchFamily="18" charset="0"/>
              </a:rPr>
              <a:t>In addition to evaluation on the test set, the models are evaluated using 10 fold cross-validation on the training set</a:t>
            </a:r>
          </a:p>
          <a:p>
            <a:endParaRPr lang="en-US" sz="1600" dirty="0">
              <a:latin typeface="Times New Roman" panose="02020603050405020304" pitchFamily="18" charset="0"/>
              <a:cs typeface="Times New Roman" panose="02020603050405020304" pitchFamily="18" charset="0"/>
            </a:endParaRPr>
          </a:p>
        </p:txBody>
      </p:sp>
      <p:pic>
        <p:nvPicPr>
          <p:cNvPr id="4" name="Picture 2" descr="Image result for machine learning flow">
            <a:extLst>
              <a:ext uri="{FF2B5EF4-FFF2-40B4-BE49-F238E27FC236}">
                <a16:creationId xmlns:a16="http://schemas.microsoft.com/office/drawing/2014/main" id="{4E96B795-020C-4DF1-BE59-D78B9CBCC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414" y="4207230"/>
            <a:ext cx="3153322" cy="26549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3FA24DD-9C99-4D70-8291-145E9A4C07FF}"/>
              </a:ext>
            </a:extLst>
          </p:cNvPr>
          <p:cNvPicPr>
            <a:picLocks noChangeAspect="1"/>
          </p:cNvPicPr>
          <p:nvPr/>
        </p:nvPicPr>
        <p:blipFill>
          <a:blip r:embed="rId3"/>
          <a:stretch>
            <a:fillRect/>
          </a:stretch>
        </p:blipFill>
        <p:spPr>
          <a:xfrm>
            <a:off x="7418022" y="4188606"/>
            <a:ext cx="3210486" cy="2652616"/>
          </a:xfrm>
          <a:prstGeom prst="rect">
            <a:avLst/>
          </a:prstGeom>
        </p:spPr>
      </p:pic>
      <p:sp>
        <p:nvSpPr>
          <p:cNvPr id="6" name="TextBox 5">
            <a:extLst>
              <a:ext uri="{FF2B5EF4-FFF2-40B4-BE49-F238E27FC236}">
                <a16:creationId xmlns:a16="http://schemas.microsoft.com/office/drawing/2014/main" id="{6627C1B2-C59C-4D92-93AC-1D70D30C817E}"/>
              </a:ext>
            </a:extLst>
          </p:cNvPr>
          <p:cNvSpPr txBox="1"/>
          <p:nvPr/>
        </p:nvSpPr>
        <p:spPr>
          <a:xfrm>
            <a:off x="1103454" y="4868690"/>
            <a:ext cx="1257920" cy="307777"/>
          </a:xfrm>
          <a:prstGeom prst="rect">
            <a:avLst/>
          </a:prstGeom>
          <a:noFill/>
        </p:spPr>
        <p:txBody>
          <a:bodyPr wrap="square" rtlCol="0">
            <a:spAutoFit/>
          </a:bodyPr>
          <a:lstStyle/>
          <a:p>
            <a:r>
              <a:rPr lang="en-US" sz="1400" dirty="0"/>
              <a:t>a) ML flow</a:t>
            </a:r>
          </a:p>
        </p:txBody>
      </p:sp>
      <p:sp>
        <p:nvSpPr>
          <p:cNvPr id="7" name="TextBox 6">
            <a:extLst>
              <a:ext uri="{FF2B5EF4-FFF2-40B4-BE49-F238E27FC236}">
                <a16:creationId xmlns:a16="http://schemas.microsoft.com/office/drawing/2014/main" id="{52148A13-8C9A-4091-9741-602DD2B4B480}"/>
              </a:ext>
            </a:extLst>
          </p:cNvPr>
          <p:cNvSpPr txBox="1"/>
          <p:nvPr/>
        </p:nvSpPr>
        <p:spPr>
          <a:xfrm>
            <a:off x="5870397" y="5022579"/>
            <a:ext cx="2090409" cy="307777"/>
          </a:xfrm>
          <a:prstGeom prst="rect">
            <a:avLst/>
          </a:prstGeom>
          <a:noFill/>
        </p:spPr>
        <p:txBody>
          <a:bodyPr wrap="square" rtlCol="0">
            <a:spAutoFit/>
          </a:bodyPr>
          <a:lstStyle/>
          <a:p>
            <a:r>
              <a:rPr lang="en-US" sz="1400" dirty="0"/>
              <a:t>b) ML flow with clustering</a:t>
            </a:r>
          </a:p>
        </p:txBody>
      </p:sp>
      <p:grpSp>
        <p:nvGrpSpPr>
          <p:cNvPr id="23" name="Group 22">
            <a:extLst>
              <a:ext uri="{FF2B5EF4-FFF2-40B4-BE49-F238E27FC236}">
                <a16:creationId xmlns:a16="http://schemas.microsoft.com/office/drawing/2014/main" id="{1AC3F57D-076B-43BD-8116-FA322DEF82B5}"/>
              </a:ext>
            </a:extLst>
          </p:cNvPr>
          <p:cNvGrpSpPr/>
          <p:nvPr/>
        </p:nvGrpSpPr>
        <p:grpSpPr>
          <a:xfrm>
            <a:off x="3107051" y="3553510"/>
            <a:ext cx="5526691" cy="396978"/>
            <a:chOff x="2553722" y="3524347"/>
            <a:chExt cx="5526691" cy="396978"/>
          </a:xfrm>
        </p:grpSpPr>
        <p:grpSp>
          <p:nvGrpSpPr>
            <p:cNvPr id="20" name="Group 19">
              <a:extLst>
                <a:ext uri="{FF2B5EF4-FFF2-40B4-BE49-F238E27FC236}">
                  <a16:creationId xmlns:a16="http://schemas.microsoft.com/office/drawing/2014/main" id="{144692BB-E9CF-49B1-A8C8-5045F7769162}"/>
                </a:ext>
              </a:extLst>
            </p:cNvPr>
            <p:cNvGrpSpPr/>
            <p:nvPr/>
          </p:nvGrpSpPr>
          <p:grpSpPr>
            <a:xfrm>
              <a:off x="2553722" y="3524347"/>
              <a:ext cx="5526691" cy="396978"/>
              <a:chOff x="2612445" y="3788982"/>
              <a:chExt cx="5526691" cy="396978"/>
            </a:xfrm>
          </p:grpSpPr>
          <p:grpSp>
            <p:nvGrpSpPr>
              <p:cNvPr id="16" name="Group 15">
                <a:extLst>
                  <a:ext uri="{FF2B5EF4-FFF2-40B4-BE49-F238E27FC236}">
                    <a16:creationId xmlns:a16="http://schemas.microsoft.com/office/drawing/2014/main" id="{3F837856-2FA8-4D18-AA17-E0EFD7527BEB}"/>
                  </a:ext>
                </a:extLst>
              </p:cNvPr>
              <p:cNvGrpSpPr/>
              <p:nvPr/>
            </p:nvGrpSpPr>
            <p:grpSpPr>
              <a:xfrm>
                <a:off x="2612445" y="3788982"/>
                <a:ext cx="5526691" cy="389315"/>
                <a:chOff x="2493182" y="3420610"/>
                <a:chExt cx="5526691" cy="389315"/>
              </a:xfrm>
            </p:grpSpPr>
            <p:grpSp>
              <p:nvGrpSpPr>
                <p:cNvPr id="11" name="Group 10">
                  <a:extLst>
                    <a:ext uri="{FF2B5EF4-FFF2-40B4-BE49-F238E27FC236}">
                      <a16:creationId xmlns:a16="http://schemas.microsoft.com/office/drawing/2014/main" id="{B2AF79F6-ACD8-41CF-90FC-861C5A478F8F}"/>
                    </a:ext>
                  </a:extLst>
                </p:cNvPr>
                <p:cNvGrpSpPr/>
                <p:nvPr/>
              </p:nvGrpSpPr>
              <p:grpSpPr>
                <a:xfrm>
                  <a:off x="3582099" y="3420610"/>
                  <a:ext cx="3322041" cy="384147"/>
                  <a:chOff x="3582099" y="3420610"/>
                  <a:chExt cx="3322041" cy="384147"/>
                </a:xfrm>
              </p:grpSpPr>
              <p:sp>
                <p:nvSpPr>
                  <p:cNvPr id="8" name="Rectangle 7">
                    <a:extLst>
                      <a:ext uri="{FF2B5EF4-FFF2-40B4-BE49-F238E27FC236}">
                        <a16:creationId xmlns:a16="http://schemas.microsoft.com/office/drawing/2014/main" id="{A0DF0A5F-55BB-4F09-86C7-15CEEC282169}"/>
                      </a:ext>
                    </a:extLst>
                  </p:cNvPr>
                  <p:cNvSpPr/>
                  <p:nvPr/>
                </p:nvSpPr>
                <p:spPr>
                  <a:xfrm>
                    <a:off x="3582099" y="3420610"/>
                    <a:ext cx="1107347" cy="38414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E28A10EF-F15F-47EF-8179-89C6CBEC9476}"/>
                      </a:ext>
                    </a:extLst>
                  </p:cNvPr>
                  <p:cNvSpPr/>
                  <p:nvPr/>
                </p:nvSpPr>
                <p:spPr>
                  <a:xfrm>
                    <a:off x="4689446" y="3425155"/>
                    <a:ext cx="1107347" cy="37960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9446FE1-E8CB-4AC9-81AE-7B508165B259}"/>
                      </a:ext>
                    </a:extLst>
                  </p:cNvPr>
                  <p:cNvSpPr/>
                  <p:nvPr/>
                </p:nvSpPr>
                <p:spPr>
                  <a:xfrm>
                    <a:off x="5796793" y="3425155"/>
                    <a:ext cx="1107347" cy="37960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50D20FC-B92D-4948-BE93-E830FBCCFFF8}"/>
                    </a:ext>
                  </a:extLst>
                </p:cNvPr>
                <p:cNvSpPr/>
                <p:nvPr/>
              </p:nvSpPr>
              <p:spPr>
                <a:xfrm>
                  <a:off x="6912526" y="3435425"/>
                  <a:ext cx="1107347" cy="36933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C120F438-1456-405D-A183-980DFA0F4D5F}"/>
                    </a:ext>
                  </a:extLst>
                </p:cNvPr>
                <p:cNvSpPr/>
                <p:nvPr/>
              </p:nvSpPr>
              <p:spPr>
                <a:xfrm>
                  <a:off x="2493182" y="3435424"/>
                  <a:ext cx="1107347" cy="37450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545F3B55-1334-41EA-9BB1-821E0C3A7B59}"/>
                  </a:ext>
                </a:extLst>
              </p:cNvPr>
              <p:cNvSpPr/>
              <p:nvPr/>
            </p:nvSpPr>
            <p:spPr>
              <a:xfrm>
                <a:off x="3855542" y="3816628"/>
                <a:ext cx="790601" cy="369332"/>
              </a:xfrm>
              <a:prstGeom prst="rect">
                <a:avLst/>
              </a:prstGeom>
            </p:spPr>
            <p:txBody>
              <a:bodyPr wrap="none">
                <a:spAutoFit/>
              </a:bodyPr>
              <a:lstStyle/>
              <a:p>
                <a:r>
                  <a:rPr lang="en-US" dirty="0"/>
                  <a:t>𝐹(𝑡−2)</a:t>
                </a:r>
              </a:p>
            </p:txBody>
          </p:sp>
          <p:sp>
            <p:nvSpPr>
              <p:cNvPr id="18" name="Rectangle 17">
                <a:extLst>
                  <a:ext uri="{FF2B5EF4-FFF2-40B4-BE49-F238E27FC236}">
                    <a16:creationId xmlns:a16="http://schemas.microsoft.com/office/drawing/2014/main" id="{66251580-0F10-4817-9492-3A61315060E4}"/>
                  </a:ext>
                </a:extLst>
              </p:cNvPr>
              <p:cNvSpPr/>
              <p:nvPr/>
            </p:nvSpPr>
            <p:spPr>
              <a:xfrm>
                <a:off x="4944459" y="3803797"/>
                <a:ext cx="81624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𝐹(𝑡−1)</a:t>
                </a:r>
                <a:endParaRPr lang="en-US" dirty="0"/>
              </a:p>
            </p:txBody>
          </p:sp>
          <p:sp>
            <p:nvSpPr>
              <p:cNvPr id="19" name="Rectangle 18">
                <a:extLst>
                  <a:ext uri="{FF2B5EF4-FFF2-40B4-BE49-F238E27FC236}">
                    <a16:creationId xmlns:a16="http://schemas.microsoft.com/office/drawing/2014/main" id="{F4AD4E27-A9CB-4DF5-A9F7-7E064A166DAB}"/>
                  </a:ext>
                </a:extLst>
              </p:cNvPr>
              <p:cNvSpPr/>
              <p:nvPr/>
            </p:nvSpPr>
            <p:spPr>
              <a:xfrm>
                <a:off x="6145408" y="3788982"/>
                <a:ext cx="57099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𝐹(𝑡)</a:t>
                </a:r>
                <a:endParaRPr lang="en-US" dirty="0"/>
              </a:p>
            </p:txBody>
          </p:sp>
        </p:grpSp>
        <p:sp>
          <p:nvSpPr>
            <p:cNvPr id="21" name="Rectangle 20">
              <a:extLst>
                <a:ext uri="{FF2B5EF4-FFF2-40B4-BE49-F238E27FC236}">
                  <a16:creationId xmlns:a16="http://schemas.microsoft.com/office/drawing/2014/main" id="{5C469566-9112-49DA-BAB1-C2AE8EA5D9B6}"/>
                </a:ext>
              </a:extLst>
            </p:cNvPr>
            <p:cNvSpPr/>
            <p:nvPr/>
          </p:nvSpPr>
          <p:spPr>
            <a:xfrm>
              <a:off x="7241244" y="3524347"/>
              <a:ext cx="81624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𝐹(𝑡+1)</a:t>
              </a:r>
              <a:endParaRPr lang="en-US" dirty="0"/>
            </a:p>
          </p:txBody>
        </p:sp>
        <p:sp>
          <p:nvSpPr>
            <p:cNvPr id="22" name="Rectangle 21">
              <a:extLst>
                <a:ext uri="{FF2B5EF4-FFF2-40B4-BE49-F238E27FC236}">
                  <a16:creationId xmlns:a16="http://schemas.microsoft.com/office/drawing/2014/main" id="{D7F84561-81A4-4563-B5AA-AF0991873DB5}"/>
                </a:ext>
              </a:extLst>
            </p:cNvPr>
            <p:cNvSpPr/>
            <p:nvPr/>
          </p:nvSpPr>
          <p:spPr>
            <a:xfrm>
              <a:off x="2806245" y="3539162"/>
              <a:ext cx="76335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𝐹(𝑡-3)</a:t>
              </a:r>
              <a:endParaRPr lang="en-US" dirty="0"/>
            </a:p>
          </p:txBody>
        </p:sp>
      </p:grpSp>
    </p:spTree>
    <p:extLst>
      <p:ext uri="{BB962C8B-B14F-4D97-AF65-F5344CB8AC3E}">
        <p14:creationId xmlns:p14="http://schemas.microsoft.com/office/powerpoint/2010/main" val="266669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51FD-C2A9-4B2E-BEF8-59EBCDBCF19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AEC27-D845-4FA2-BD50-82B01197B35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this experiment the features at </a:t>
                </a:r>
                <a14:m>
                  <m:oMath xmlns:m="http://schemas.openxmlformats.org/officeDocument/2006/math">
                    <m:r>
                      <a:rPr lang="en-US" sz="1800" i="1">
                        <a:latin typeface="Cambria Math" panose="02040503050406030204" pitchFamily="18" charset="0"/>
                        <a:ea typeface="Cambria Math" panose="02040503050406030204" pitchFamily="18" charset="0"/>
                      </a:rPr>
                      <m:t>𝐹</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−2</m:t>
                        </m:r>
                      </m:e>
                    </m:d>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𝐹</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−1</m:t>
                        </m:r>
                      </m:e>
                    </m:d>
                    <m:r>
                      <a:rPr lang="en-US" sz="1800" i="1">
                        <a:latin typeface="Cambria Math" panose="02040503050406030204" pitchFamily="18" charset="0"/>
                        <a:ea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and the difference </a:t>
                </a:r>
                <a14:m>
                  <m:oMath xmlns:m="http://schemas.openxmlformats.org/officeDocument/2006/math">
                    <m:r>
                      <a:rPr lang="en-US" sz="1800" b="0" i="1" smtClean="0">
                        <a:latin typeface="Cambria Math" panose="02040503050406030204" pitchFamily="18" charset="0"/>
                        <a:ea typeface="Cambria Math" panose="02040503050406030204" pitchFamily="18" charset="0"/>
                      </a:rPr>
                      <m:t>𝐹</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−2</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𝐹</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−1)</m:t>
                    </m:r>
                  </m:oMath>
                </a14:m>
                <a:r>
                  <a:rPr lang="en-US" sz="1800" dirty="0">
                    <a:latin typeface="Times New Roman" panose="02020603050405020304" pitchFamily="18" charset="0"/>
                    <a:cs typeface="Times New Roman" panose="02020603050405020304" pitchFamily="18" charset="0"/>
                  </a:rPr>
                  <a:t> are used to predict the status of the person at the third year (t)</a:t>
                </a:r>
              </a:p>
              <a:p>
                <a:r>
                  <a:rPr lang="en-US" sz="1800" dirty="0">
                    <a:latin typeface="Times New Roman" panose="02020603050405020304" pitchFamily="18" charset="0"/>
                    <a:cs typeface="Times New Roman" panose="02020603050405020304" pitchFamily="18" charset="0"/>
                  </a:rPr>
                  <a:t>12 features set experiment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and testing data size for each class is  7,402  and 50 respectively</a:t>
                </a:r>
              </a:p>
              <a:p>
                <a:pPr lvl="2"/>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7DAEC27-D845-4FA2-BD50-82B01197B357}"/>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22126688-7C48-488B-B420-9752F1ABEBE4}"/>
              </a:ext>
            </a:extLst>
          </p:cNvPr>
          <p:cNvGrpSpPr/>
          <p:nvPr/>
        </p:nvGrpSpPr>
        <p:grpSpPr>
          <a:xfrm>
            <a:off x="2214605" y="3487869"/>
            <a:ext cx="5518222" cy="2689094"/>
            <a:chOff x="3523288" y="4045081"/>
            <a:chExt cx="5518222" cy="2689094"/>
          </a:xfrm>
        </p:grpSpPr>
        <p:grpSp>
          <p:nvGrpSpPr>
            <p:cNvPr id="4" name="Group 3">
              <a:extLst>
                <a:ext uri="{FF2B5EF4-FFF2-40B4-BE49-F238E27FC236}">
                  <a16:creationId xmlns:a16="http://schemas.microsoft.com/office/drawing/2014/main" id="{FEEDA27B-CE79-4812-BCA1-846B635E282D}"/>
                </a:ext>
              </a:extLst>
            </p:cNvPr>
            <p:cNvGrpSpPr/>
            <p:nvPr/>
          </p:nvGrpSpPr>
          <p:grpSpPr>
            <a:xfrm>
              <a:off x="3523288" y="4045081"/>
              <a:ext cx="5518222" cy="2689094"/>
              <a:chOff x="3523288" y="4045081"/>
              <a:chExt cx="5518222" cy="2689094"/>
            </a:xfrm>
          </p:grpSpPr>
          <p:grpSp>
            <p:nvGrpSpPr>
              <p:cNvPr id="5" name="Group 4">
                <a:extLst>
                  <a:ext uri="{FF2B5EF4-FFF2-40B4-BE49-F238E27FC236}">
                    <a16:creationId xmlns:a16="http://schemas.microsoft.com/office/drawing/2014/main" id="{3F81F148-9EC7-4711-88FD-991506F96778}"/>
                  </a:ext>
                </a:extLst>
              </p:cNvPr>
              <p:cNvGrpSpPr/>
              <p:nvPr/>
            </p:nvGrpSpPr>
            <p:grpSpPr>
              <a:xfrm>
                <a:off x="3523288" y="4045081"/>
                <a:ext cx="4001462" cy="2689094"/>
                <a:chOff x="1639184" y="4229482"/>
                <a:chExt cx="3638550" cy="2628518"/>
              </a:xfrm>
            </p:grpSpPr>
            <p:pic>
              <p:nvPicPr>
                <p:cNvPr id="8" name="Picture 4">
                  <a:extLst>
                    <a:ext uri="{FF2B5EF4-FFF2-40B4-BE49-F238E27FC236}">
                      <a16:creationId xmlns:a16="http://schemas.microsoft.com/office/drawing/2014/main" id="{55C71E16-B04F-48A2-B83F-E0148A084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184" y="4229482"/>
                  <a:ext cx="3638550" cy="262851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Rounded Corners 8">
                  <a:extLst>
                    <a:ext uri="{FF2B5EF4-FFF2-40B4-BE49-F238E27FC236}">
                      <a16:creationId xmlns:a16="http://schemas.microsoft.com/office/drawing/2014/main" id="{BFD3396D-76E2-4986-9B48-139196544C51}"/>
                    </a:ext>
                  </a:extLst>
                </p:cNvPr>
                <p:cNvSpPr/>
                <p:nvPr/>
              </p:nvSpPr>
              <p:spPr>
                <a:xfrm>
                  <a:off x="2722361" y="5404584"/>
                  <a:ext cx="2387066" cy="145341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6" name="Straight Arrow Connector 5">
                <a:extLst>
                  <a:ext uri="{FF2B5EF4-FFF2-40B4-BE49-F238E27FC236}">
                    <a16:creationId xmlns:a16="http://schemas.microsoft.com/office/drawing/2014/main" id="{9C98E8C7-80A2-4F85-83A4-4EA8CAC61B6E}"/>
                  </a:ext>
                </a:extLst>
              </p:cNvPr>
              <p:cNvCxnSpPr>
                <a:cxnSpLocks/>
              </p:cNvCxnSpPr>
              <p:nvPr/>
            </p:nvCxnSpPr>
            <p:spPr>
              <a:xfrm flipH="1">
                <a:off x="7099786" y="5183993"/>
                <a:ext cx="791665" cy="558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167F98F-0719-45E7-BECA-5F13E3BDE0B1}"/>
                  </a:ext>
                </a:extLst>
              </p:cNvPr>
              <p:cNvSpPr txBox="1"/>
              <p:nvPr/>
            </p:nvSpPr>
            <p:spPr>
              <a:xfrm>
                <a:off x="7524750" y="4934182"/>
                <a:ext cx="151676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Region of interest </a:t>
                </a:r>
              </a:p>
            </p:txBody>
          </p:sp>
        </p:grpSp>
        <p:sp>
          <p:nvSpPr>
            <p:cNvPr id="10" name="Rectangle: Rounded Corners 9">
              <a:extLst>
                <a:ext uri="{FF2B5EF4-FFF2-40B4-BE49-F238E27FC236}">
                  <a16:creationId xmlns:a16="http://schemas.microsoft.com/office/drawing/2014/main" id="{4C6E68BE-D035-4ADC-9E45-80ABFA15D24F}"/>
                </a:ext>
              </a:extLst>
            </p:cNvPr>
            <p:cNvSpPr/>
            <p:nvPr/>
          </p:nvSpPr>
          <p:spPr>
            <a:xfrm>
              <a:off x="5257499" y="5429250"/>
              <a:ext cx="2082157" cy="13049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2" name="Rectangle 11">
            <a:extLst>
              <a:ext uri="{FF2B5EF4-FFF2-40B4-BE49-F238E27FC236}">
                <a16:creationId xmlns:a16="http://schemas.microsoft.com/office/drawing/2014/main" id="{1C93F100-850A-444D-BED1-A30A2708C8EF}"/>
              </a:ext>
            </a:extLst>
          </p:cNvPr>
          <p:cNvSpPr/>
          <p:nvPr/>
        </p:nvSpPr>
        <p:spPr>
          <a:xfrm>
            <a:off x="8186226" y="3822972"/>
            <a:ext cx="3260121" cy="110799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Class distribution: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diabetes=436 ,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prediabetes = 7,452 ,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normal=16,314</a:t>
            </a:r>
          </a:p>
        </p:txBody>
      </p:sp>
    </p:spTree>
    <p:extLst>
      <p:ext uri="{BB962C8B-B14F-4D97-AF65-F5344CB8AC3E}">
        <p14:creationId xmlns:p14="http://schemas.microsoft.com/office/powerpoint/2010/main" val="2189158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9F3D-2F27-4498-B694-29C5A2D84EA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grpSp>
        <p:nvGrpSpPr>
          <p:cNvPr id="25" name="Group 24">
            <a:extLst>
              <a:ext uri="{FF2B5EF4-FFF2-40B4-BE49-F238E27FC236}">
                <a16:creationId xmlns:a16="http://schemas.microsoft.com/office/drawing/2014/main" id="{36A018CF-62B3-40C3-AA22-004DCBC47674}"/>
              </a:ext>
            </a:extLst>
          </p:cNvPr>
          <p:cNvGrpSpPr/>
          <p:nvPr/>
        </p:nvGrpSpPr>
        <p:grpSpPr>
          <a:xfrm>
            <a:off x="957559" y="2286000"/>
            <a:ext cx="3637344" cy="3563164"/>
            <a:chOff x="838200" y="1801933"/>
            <a:chExt cx="3637344" cy="3563164"/>
          </a:xfrm>
        </p:grpSpPr>
        <p:sp>
          <p:nvSpPr>
            <p:cNvPr id="5" name="Rectangle 4">
              <a:extLst>
                <a:ext uri="{FF2B5EF4-FFF2-40B4-BE49-F238E27FC236}">
                  <a16:creationId xmlns:a16="http://schemas.microsoft.com/office/drawing/2014/main" id="{95675EF9-3AAA-48B0-9993-F35EDF4463BA}"/>
                </a:ext>
              </a:extLst>
            </p:cNvPr>
            <p:cNvSpPr/>
            <p:nvPr/>
          </p:nvSpPr>
          <p:spPr>
            <a:xfrm>
              <a:off x="838200" y="1801933"/>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0.79 (+/- 0.01)</a:t>
              </a:r>
            </a:p>
          </p:txBody>
        </p:sp>
        <p:pic>
          <p:nvPicPr>
            <p:cNvPr id="23" name="Picture 22">
              <a:extLst>
                <a:ext uri="{FF2B5EF4-FFF2-40B4-BE49-F238E27FC236}">
                  <a16:creationId xmlns:a16="http://schemas.microsoft.com/office/drawing/2014/main" id="{F3F06879-AA5B-43F9-92FB-A49855E194AC}"/>
                </a:ext>
              </a:extLst>
            </p:cNvPr>
            <p:cNvPicPr>
              <a:picLocks noChangeAspect="1"/>
            </p:cNvPicPr>
            <p:nvPr/>
          </p:nvPicPr>
          <p:blipFill>
            <a:blip r:embed="rId2"/>
            <a:stretch>
              <a:fillRect/>
            </a:stretch>
          </p:blipFill>
          <p:spPr>
            <a:xfrm>
              <a:off x="838200" y="2901516"/>
              <a:ext cx="2386149" cy="914400"/>
            </a:xfrm>
            <a:prstGeom prst="rect">
              <a:avLst/>
            </a:prstGeom>
          </p:spPr>
        </p:pic>
        <p:pic>
          <p:nvPicPr>
            <p:cNvPr id="24" name="Picture 23">
              <a:extLst>
                <a:ext uri="{FF2B5EF4-FFF2-40B4-BE49-F238E27FC236}">
                  <a16:creationId xmlns:a16="http://schemas.microsoft.com/office/drawing/2014/main" id="{4375DCFF-5BA6-4E8D-A668-C41C6E331023}"/>
                </a:ext>
              </a:extLst>
            </p:cNvPr>
            <p:cNvPicPr>
              <a:picLocks noChangeAspect="1"/>
            </p:cNvPicPr>
            <p:nvPr/>
          </p:nvPicPr>
          <p:blipFill>
            <a:blip r:embed="rId3"/>
            <a:stretch>
              <a:fillRect/>
            </a:stretch>
          </p:blipFill>
          <p:spPr>
            <a:xfrm>
              <a:off x="838200" y="3993497"/>
              <a:ext cx="3637344" cy="1371600"/>
            </a:xfrm>
            <a:prstGeom prst="rect">
              <a:avLst/>
            </a:prstGeom>
          </p:spPr>
        </p:pic>
      </p:grpSp>
      <p:grpSp>
        <p:nvGrpSpPr>
          <p:cNvPr id="28" name="Group 27">
            <a:extLst>
              <a:ext uri="{FF2B5EF4-FFF2-40B4-BE49-F238E27FC236}">
                <a16:creationId xmlns:a16="http://schemas.microsoft.com/office/drawing/2014/main" id="{C77B4DF0-CA55-41F0-8F3F-5E1D46228AA9}"/>
              </a:ext>
            </a:extLst>
          </p:cNvPr>
          <p:cNvGrpSpPr/>
          <p:nvPr/>
        </p:nvGrpSpPr>
        <p:grpSpPr>
          <a:xfrm>
            <a:off x="4782511" y="2291775"/>
            <a:ext cx="3566160" cy="3557389"/>
            <a:chOff x="4663152" y="1807708"/>
            <a:chExt cx="3566160" cy="3557389"/>
          </a:xfrm>
        </p:grpSpPr>
        <p:sp>
          <p:nvSpPr>
            <p:cNvPr id="17" name="Rectangle 16">
              <a:extLst>
                <a:ext uri="{FF2B5EF4-FFF2-40B4-BE49-F238E27FC236}">
                  <a16:creationId xmlns:a16="http://schemas.microsoft.com/office/drawing/2014/main" id="{A451959F-D23C-4D7D-8D8A-CCF1071E3B33}"/>
                </a:ext>
              </a:extLst>
            </p:cNvPr>
            <p:cNvSpPr/>
            <p:nvPr/>
          </p:nvSpPr>
          <p:spPr>
            <a:xfrm>
              <a:off x="4666377" y="1807708"/>
              <a:ext cx="2972930"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0.78 (+/- 0.01)</a:t>
              </a:r>
            </a:p>
          </p:txBody>
        </p:sp>
        <p:pic>
          <p:nvPicPr>
            <p:cNvPr id="26" name="Picture 25">
              <a:extLst>
                <a:ext uri="{FF2B5EF4-FFF2-40B4-BE49-F238E27FC236}">
                  <a16:creationId xmlns:a16="http://schemas.microsoft.com/office/drawing/2014/main" id="{97C51895-8C23-461E-A7F9-40C0497B0440}"/>
                </a:ext>
              </a:extLst>
            </p:cNvPr>
            <p:cNvPicPr>
              <a:picLocks noChangeAspect="1"/>
            </p:cNvPicPr>
            <p:nvPr/>
          </p:nvPicPr>
          <p:blipFill>
            <a:blip r:embed="rId4"/>
            <a:stretch>
              <a:fillRect/>
            </a:stretch>
          </p:blipFill>
          <p:spPr>
            <a:xfrm>
              <a:off x="4663152" y="2901516"/>
              <a:ext cx="2389517" cy="914400"/>
            </a:xfrm>
            <a:prstGeom prst="rect">
              <a:avLst/>
            </a:prstGeom>
          </p:spPr>
        </p:pic>
        <p:pic>
          <p:nvPicPr>
            <p:cNvPr id="27" name="Picture 26">
              <a:extLst>
                <a:ext uri="{FF2B5EF4-FFF2-40B4-BE49-F238E27FC236}">
                  <a16:creationId xmlns:a16="http://schemas.microsoft.com/office/drawing/2014/main" id="{914FA513-9A05-49E4-B904-AA8C8DBA3138}"/>
                </a:ext>
              </a:extLst>
            </p:cNvPr>
            <p:cNvPicPr>
              <a:picLocks noChangeAspect="1"/>
            </p:cNvPicPr>
            <p:nvPr/>
          </p:nvPicPr>
          <p:blipFill>
            <a:blip r:embed="rId5"/>
            <a:stretch>
              <a:fillRect/>
            </a:stretch>
          </p:blipFill>
          <p:spPr>
            <a:xfrm>
              <a:off x="4663152" y="3993497"/>
              <a:ext cx="3566160" cy="1371600"/>
            </a:xfrm>
            <a:prstGeom prst="rect">
              <a:avLst/>
            </a:prstGeom>
          </p:spPr>
        </p:pic>
      </p:grpSp>
      <p:grpSp>
        <p:nvGrpSpPr>
          <p:cNvPr id="31" name="Group 30">
            <a:extLst>
              <a:ext uri="{FF2B5EF4-FFF2-40B4-BE49-F238E27FC236}">
                <a16:creationId xmlns:a16="http://schemas.microsoft.com/office/drawing/2014/main" id="{5E312A71-3D8B-4765-AB11-4FDD8CFAC447}"/>
              </a:ext>
            </a:extLst>
          </p:cNvPr>
          <p:cNvGrpSpPr/>
          <p:nvPr/>
        </p:nvGrpSpPr>
        <p:grpSpPr>
          <a:xfrm>
            <a:off x="8619185" y="2291775"/>
            <a:ext cx="3578087" cy="3555292"/>
            <a:chOff x="8499826" y="1807708"/>
            <a:chExt cx="3578087" cy="3555292"/>
          </a:xfrm>
        </p:grpSpPr>
        <p:sp>
          <p:nvSpPr>
            <p:cNvPr id="10" name="Rectangle 9">
              <a:extLst>
                <a:ext uri="{FF2B5EF4-FFF2-40B4-BE49-F238E27FC236}">
                  <a16:creationId xmlns:a16="http://schemas.microsoft.com/office/drawing/2014/main" id="{21098C62-52BD-465C-B952-BA556203979F}"/>
                </a:ext>
              </a:extLst>
            </p:cNvPr>
            <p:cNvSpPr/>
            <p:nvPr/>
          </p:nvSpPr>
          <p:spPr>
            <a:xfrm>
              <a:off x="8499826" y="1807708"/>
              <a:ext cx="303063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0.76 (+/- 0.01) </a:t>
              </a:r>
            </a:p>
          </p:txBody>
        </p:sp>
        <p:pic>
          <p:nvPicPr>
            <p:cNvPr id="29" name="Picture 28">
              <a:extLst>
                <a:ext uri="{FF2B5EF4-FFF2-40B4-BE49-F238E27FC236}">
                  <a16:creationId xmlns:a16="http://schemas.microsoft.com/office/drawing/2014/main" id="{6A370897-1B31-4B54-B1BA-9D7877A1F594}"/>
                </a:ext>
              </a:extLst>
            </p:cNvPr>
            <p:cNvPicPr>
              <a:picLocks noChangeAspect="1"/>
            </p:cNvPicPr>
            <p:nvPr/>
          </p:nvPicPr>
          <p:blipFill>
            <a:blip r:embed="rId6"/>
            <a:stretch>
              <a:fillRect/>
            </a:stretch>
          </p:blipFill>
          <p:spPr>
            <a:xfrm>
              <a:off x="8499826" y="2899419"/>
              <a:ext cx="2353733" cy="914400"/>
            </a:xfrm>
            <a:prstGeom prst="rect">
              <a:avLst/>
            </a:prstGeom>
          </p:spPr>
        </p:pic>
        <p:pic>
          <p:nvPicPr>
            <p:cNvPr id="30" name="Picture 29">
              <a:extLst>
                <a:ext uri="{FF2B5EF4-FFF2-40B4-BE49-F238E27FC236}">
                  <a16:creationId xmlns:a16="http://schemas.microsoft.com/office/drawing/2014/main" id="{0ED20285-B380-49E9-ADDB-B025724D0132}"/>
                </a:ext>
              </a:extLst>
            </p:cNvPr>
            <p:cNvPicPr>
              <a:picLocks noChangeAspect="1"/>
            </p:cNvPicPr>
            <p:nvPr/>
          </p:nvPicPr>
          <p:blipFill>
            <a:blip r:embed="rId7"/>
            <a:stretch>
              <a:fillRect/>
            </a:stretch>
          </p:blipFill>
          <p:spPr>
            <a:xfrm>
              <a:off x="8499826" y="3991400"/>
              <a:ext cx="3578087" cy="1371600"/>
            </a:xfrm>
            <a:prstGeom prst="rect">
              <a:avLst/>
            </a:prstGeom>
          </p:spPr>
        </p:pic>
      </p:grpSp>
      <p:sp>
        <p:nvSpPr>
          <p:cNvPr id="3" name="Rectangle 2">
            <a:extLst>
              <a:ext uri="{FF2B5EF4-FFF2-40B4-BE49-F238E27FC236}">
                <a16:creationId xmlns:a16="http://schemas.microsoft.com/office/drawing/2014/main" id="{8C8CB79A-116D-47B6-9D03-8334C7A7E4F6}"/>
              </a:ext>
            </a:extLst>
          </p:cNvPr>
          <p:cNvSpPr/>
          <p:nvPr/>
        </p:nvSpPr>
        <p:spPr>
          <a:xfrm>
            <a:off x="1038225" y="1690688"/>
            <a:ext cx="269849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 Features experiment</a:t>
            </a:r>
          </a:p>
        </p:txBody>
      </p:sp>
    </p:spTree>
    <p:extLst>
      <p:ext uri="{BB962C8B-B14F-4D97-AF65-F5344CB8AC3E}">
        <p14:creationId xmlns:p14="http://schemas.microsoft.com/office/powerpoint/2010/main" val="3479172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1011-4FC9-445E-A870-86075263217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3BB3BD20-F57F-4A27-BE86-1597DEA9349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12 Features experiment with clustering</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In this experiment, clustering label added to the feature space using K-means clustering algorithm.</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K-means clustering algorithm used to cluster whole dataset into three groups and generate label for each data point</a:t>
            </a:r>
          </a:p>
        </p:txBody>
      </p:sp>
      <p:grpSp>
        <p:nvGrpSpPr>
          <p:cNvPr id="4" name="Group 3">
            <a:extLst>
              <a:ext uri="{FF2B5EF4-FFF2-40B4-BE49-F238E27FC236}">
                <a16:creationId xmlns:a16="http://schemas.microsoft.com/office/drawing/2014/main" id="{2FB36A35-3EF9-418D-9AFF-8EEE1B065ADA}"/>
              </a:ext>
            </a:extLst>
          </p:cNvPr>
          <p:cNvGrpSpPr/>
          <p:nvPr/>
        </p:nvGrpSpPr>
        <p:grpSpPr>
          <a:xfrm>
            <a:off x="805766" y="2892502"/>
            <a:ext cx="3586606" cy="3567112"/>
            <a:chOff x="805766" y="1690688"/>
            <a:chExt cx="3586606" cy="3567112"/>
          </a:xfrm>
        </p:grpSpPr>
        <p:sp>
          <p:nvSpPr>
            <p:cNvPr id="5" name="Rectangle 4">
              <a:extLst>
                <a:ext uri="{FF2B5EF4-FFF2-40B4-BE49-F238E27FC236}">
                  <a16:creationId xmlns:a16="http://schemas.microsoft.com/office/drawing/2014/main" id="{E91B1A75-3895-4B81-998F-2D65F5681A73}"/>
                </a:ext>
              </a:extLst>
            </p:cNvPr>
            <p:cNvSpPr/>
            <p:nvPr/>
          </p:nvSpPr>
          <p:spPr>
            <a:xfrm>
              <a:off x="838200" y="1690688"/>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0.767</a:t>
              </a:r>
            </a:p>
            <a:p>
              <a:r>
                <a:rPr lang="en-US" dirty="0">
                  <a:latin typeface="Times New Roman" panose="02020603050405020304" pitchFamily="18" charset="0"/>
                  <a:cs typeface="Times New Roman" panose="02020603050405020304" pitchFamily="18" charset="0"/>
                </a:rPr>
                <a:t>CV accuracy = 0.79 (+/- 0.01)</a:t>
              </a:r>
            </a:p>
          </p:txBody>
        </p:sp>
        <p:pic>
          <p:nvPicPr>
            <p:cNvPr id="6" name="Picture 5">
              <a:extLst>
                <a:ext uri="{FF2B5EF4-FFF2-40B4-BE49-F238E27FC236}">
                  <a16:creationId xmlns:a16="http://schemas.microsoft.com/office/drawing/2014/main" id="{8C75594F-D976-4A7D-9A82-5A2B9FC1D9ED}"/>
                </a:ext>
              </a:extLst>
            </p:cNvPr>
            <p:cNvPicPr>
              <a:picLocks noChangeAspect="1"/>
            </p:cNvPicPr>
            <p:nvPr/>
          </p:nvPicPr>
          <p:blipFill>
            <a:blip r:embed="rId2"/>
            <a:stretch>
              <a:fillRect/>
            </a:stretch>
          </p:blipFill>
          <p:spPr>
            <a:xfrm>
              <a:off x="805766" y="2794219"/>
              <a:ext cx="2459115" cy="914400"/>
            </a:xfrm>
            <a:prstGeom prst="rect">
              <a:avLst/>
            </a:prstGeom>
          </p:spPr>
        </p:pic>
        <p:pic>
          <p:nvPicPr>
            <p:cNvPr id="7" name="Picture 6">
              <a:extLst>
                <a:ext uri="{FF2B5EF4-FFF2-40B4-BE49-F238E27FC236}">
                  <a16:creationId xmlns:a16="http://schemas.microsoft.com/office/drawing/2014/main" id="{24749A22-0E37-4AC0-AFC4-5568BA82DE66}"/>
                </a:ext>
              </a:extLst>
            </p:cNvPr>
            <p:cNvPicPr>
              <a:picLocks noChangeAspect="1"/>
            </p:cNvPicPr>
            <p:nvPr/>
          </p:nvPicPr>
          <p:blipFill>
            <a:blip r:embed="rId3"/>
            <a:stretch>
              <a:fillRect/>
            </a:stretch>
          </p:blipFill>
          <p:spPr>
            <a:xfrm>
              <a:off x="805766" y="3886200"/>
              <a:ext cx="3586606" cy="1371600"/>
            </a:xfrm>
            <a:prstGeom prst="rect">
              <a:avLst/>
            </a:prstGeom>
          </p:spPr>
        </p:pic>
      </p:grpSp>
      <p:grpSp>
        <p:nvGrpSpPr>
          <p:cNvPr id="8" name="Group 7">
            <a:extLst>
              <a:ext uri="{FF2B5EF4-FFF2-40B4-BE49-F238E27FC236}">
                <a16:creationId xmlns:a16="http://schemas.microsoft.com/office/drawing/2014/main" id="{2B033AA7-3004-4570-8287-8B2CF4ABDFCA}"/>
              </a:ext>
            </a:extLst>
          </p:cNvPr>
          <p:cNvGrpSpPr/>
          <p:nvPr/>
        </p:nvGrpSpPr>
        <p:grpSpPr>
          <a:xfrm>
            <a:off x="4666377" y="2898277"/>
            <a:ext cx="3591878" cy="3561337"/>
            <a:chOff x="4891481" y="1696463"/>
            <a:chExt cx="3591878" cy="3561337"/>
          </a:xfrm>
        </p:grpSpPr>
        <p:sp>
          <p:nvSpPr>
            <p:cNvPr id="9" name="Rectangle 8">
              <a:extLst>
                <a:ext uri="{FF2B5EF4-FFF2-40B4-BE49-F238E27FC236}">
                  <a16:creationId xmlns:a16="http://schemas.microsoft.com/office/drawing/2014/main" id="{2FB3F25D-69F5-474F-BE20-A88F0ACD2B14}"/>
                </a:ext>
              </a:extLst>
            </p:cNvPr>
            <p:cNvSpPr/>
            <p:nvPr/>
          </p:nvSpPr>
          <p:spPr>
            <a:xfrm>
              <a:off x="4891481" y="1696463"/>
              <a:ext cx="2972930"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0.78 (+/- 0.01)</a:t>
              </a:r>
            </a:p>
          </p:txBody>
        </p:sp>
        <p:pic>
          <p:nvPicPr>
            <p:cNvPr id="10" name="Picture 9">
              <a:extLst>
                <a:ext uri="{FF2B5EF4-FFF2-40B4-BE49-F238E27FC236}">
                  <a16:creationId xmlns:a16="http://schemas.microsoft.com/office/drawing/2014/main" id="{5968F581-A012-45CD-BF09-BCD8324534FC}"/>
                </a:ext>
              </a:extLst>
            </p:cNvPr>
            <p:cNvPicPr>
              <a:picLocks noChangeAspect="1"/>
            </p:cNvPicPr>
            <p:nvPr/>
          </p:nvPicPr>
          <p:blipFill>
            <a:blip r:embed="rId4"/>
            <a:stretch>
              <a:fillRect/>
            </a:stretch>
          </p:blipFill>
          <p:spPr>
            <a:xfrm>
              <a:off x="4891481" y="2794219"/>
              <a:ext cx="2432482" cy="914400"/>
            </a:xfrm>
            <a:prstGeom prst="rect">
              <a:avLst/>
            </a:prstGeom>
          </p:spPr>
        </p:pic>
        <p:pic>
          <p:nvPicPr>
            <p:cNvPr id="11" name="Picture 10">
              <a:extLst>
                <a:ext uri="{FF2B5EF4-FFF2-40B4-BE49-F238E27FC236}">
                  <a16:creationId xmlns:a16="http://schemas.microsoft.com/office/drawing/2014/main" id="{12FFEC4E-2A84-446A-A67E-9419FE62FDE6}"/>
                </a:ext>
              </a:extLst>
            </p:cNvPr>
            <p:cNvPicPr>
              <a:picLocks noChangeAspect="1"/>
            </p:cNvPicPr>
            <p:nvPr/>
          </p:nvPicPr>
          <p:blipFill>
            <a:blip r:embed="rId5"/>
            <a:stretch>
              <a:fillRect/>
            </a:stretch>
          </p:blipFill>
          <p:spPr>
            <a:xfrm>
              <a:off x="4891481" y="3886200"/>
              <a:ext cx="3591878" cy="1371600"/>
            </a:xfrm>
            <a:prstGeom prst="rect">
              <a:avLst/>
            </a:prstGeom>
          </p:spPr>
        </p:pic>
      </p:grpSp>
      <p:grpSp>
        <p:nvGrpSpPr>
          <p:cNvPr id="12" name="Group 11">
            <a:extLst>
              <a:ext uri="{FF2B5EF4-FFF2-40B4-BE49-F238E27FC236}">
                <a16:creationId xmlns:a16="http://schemas.microsoft.com/office/drawing/2014/main" id="{2FADFE24-1FEA-4DA2-A522-08CDC37AF59E}"/>
              </a:ext>
            </a:extLst>
          </p:cNvPr>
          <p:cNvGrpSpPr/>
          <p:nvPr/>
        </p:nvGrpSpPr>
        <p:grpSpPr>
          <a:xfrm>
            <a:off x="8499826" y="2898277"/>
            <a:ext cx="3634303" cy="3561337"/>
            <a:chOff x="8499826" y="1807708"/>
            <a:chExt cx="3634303" cy="3561337"/>
          </a:xfrm>
        </p:grpSpPr>
        <p:sp>
          <p:nvSpPr>
            <p:cNvPr id="13" name="Rectangle 12">
              <a:extLst>
                <a:ext uri="{FF2B5EF4-FFF2-40B4-BE49-F238E27FC236}">
                  <a16:creationId xmlns:a16="http://schemas.microsoft.com/office/drawing/2014/main" id="{569C76FB-DF9A-4010-AF0C-0F55102C4C9A}"/>
                </a:ext>
              </a:extLst>
            </p:cNvPr>
            <p:cNvSpPr/>
            <p:nvPr/>
          </p:nvSpPr>
          <p:spPr>
            <a:xfrm>
              <a:off x="8499826" y="1807708"/>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0.793</a:t>
              </a:r>
            </a:p>
            <a:p>
              <a:r>
                <a:rPr lang="en-US" dirty="0">
                  <a:latin typeface="Times New Roman" panose="02020603050405020304" pitchFamily="18" charset="0"/>
                  <a:cs typeface="Times New Roman" panose="02020603050405020304" pitchFamily="18" charset="0"/>
                </a:rPr>
                <a:t>CV accuracy = 0.77 (+/- 0.01)</a:t>
              </a:r>
            </a:p>
          </p:txBody>
        </p:sp>
        <p:pic>
          <p:nvPicPr>
            <p:cNvPr id="14" name="Picture 13">
              <a:extLst>
                <a:ext uri="{FF2B5EF4-FFF2-40B4-BE49-F238E27FC236}">
                  <a16:creationId xmlns:a16="http://schemas.microsoft.com/office/drawing/2014/main" id="{B54B961A-97E2-4205-868B-1FA16AF2A94D}"/>
                </a:ext>
              </a:extLst>
            </p:cNvPr>
            <p:cNvPicPr>
              <a:picLocks noChangeAspect="1"/>
            </p:cNvPicPr>
            <p:nvPr/>
          </p:nvPicPr>
          <p:blipFill>
            <a:blip r:embed="rId6"/>
            <a:stretch>
              <a:fillRect/>
            </a:stretch>
          </p:blipFill>
          <p:spPr>
            <a:xfrm>
              <a:off x="8500355" y="2905464"/>
              <a:ext cx="2498756" cy="914400"/>
            </a:xfrm>
            <a:prstGeom prst="rect">
              <a:avLst/>
            </a:prstGeom>
          </p:spPr>
        </p:pic>
        <p:pic>
          <p:nvPicPr>
            <p:cNvPr id="15" name="Picture 14">
              <a:extLst>
                <a:ext uri="{FF2B5EF4-FFF2-40B4-BE49-F238E27FC236}">
                  <a16:creationId xmlns:a16="http://schemas.microsoft.com/office/drawing/2014/main" id="{33FB606F-C99E-4046-B40E-9DB32B057ADD}"/>
                </a:ext>
              </a:extLst>
            </p:cNvPr>
            <p:cNvPicPr>
              <a:picLocks noChangeAspect="1"/>
            </p:cNvPicPr>
            <p:nvPr/>
          </p:nvPicPr>
          <p:blipFill>
            <a:blip r:embed="rId7"/>
            <a:stretch>
              <a:fillRect/>
            </a:stretch>
          </p:blipFill>
          <p:spPr>
            <a:xfrm>
              <a:off x="8499826" y="3997445"/>
              <a:ext cx="3634303" cy="1371600"/>
            </a:xfrm>
            <a:prstGeom prst="rect">
              <a:avLst/>
            </a:prstGeom>
          </p:spPr>
        </p:pic>
      </p:grpSp>
    </p:spTree>
    <p:extLst>
      <p:ext uri="{BB962C8B-B14F-4D97-AF65-F5344CB8AC3E}">
        <p14:creationId xmlns:p14="http://schemas.microsoft.com/office/powerpoint/2010/main" val="159141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51FD-C2A9-4B2E-BEF8-59EBCDBCF19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E7DAEC27-D845-4FA2-BD50-82B01197B35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set experiment Class distribution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diabetes= 524,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prediabetes = 8,529 ,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normal= 17,796</a:t>
            </a:r>
          </a:p>
          <a:p>
            <a:r>
              <a:rPr lang="en-US" sz="1800" dirty="0">
                <a:latin typeface="Times New Roman" panose="02020603050405020304" pitchFamily="18" charset="0"/>
                <a:cs typeface="Times New Roman" panose="02020603050405020304" pitchFamily="18" charset="0"/>
              </a:rPr>
              <a:t>Training and testing data size for each class is 8,479 and 50 respectively</a:t>
            </a:r>
          </a:p>
          <a:p>
            <a:pPr lvl="1"/>
            <a:endParaRPr lang="en-US" sz="18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6A9DA92A-92B7-4BA5-84A4-4911CFD0B34F}"/>
              </a:ext>
            </a:extLst>
          </p:cNvPr>
          <p:cNvGrpSpPr/>
          <p:nvPr/>
        </p:nvGrpSpPr>
        <p:grpSpPr>
          <a:xfrm>
            <a:off x="883752" y="3385041"/>
            <a:ext cx="3616831" cy="3260712"/>
            <a:chOff x="883752" y="3385041"/>
            <a:chExt cx="3616831" cy="3260712"/>
          </a:xfrm>
        </p:grpSpPr>
        <p:sp>
          <p:nvSpPr>
            <p:cNvPr id="6" name="Rectangle 5">
              <a:extLst>
                <a:ext uri="{FF2B5EF4-FFF2-40B4-BE49-F238E27FC236}">
                  <a16:creationId xmlns:a16="http://schemas.microsoft.com/office/drawing/2014/main" id="{6E82FF09-3790-4052-A467-A273F4F4527B}"/>
                </a:ext>
              </a:extLst>
            </p:cNvPr>
            <p:cNvSpPr/>
            <p:nvPr/>
          </p:nvSpPr>
          <p:spPr>
            <a:xfrm>
              <a:off x="883752" y="3385041"/>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RF</a:t>
              </a:r>
            </a:p>
            <a:p>
              <a:r>
                <a:rPr lang="en-US" sz="1600" dirty="0">
                  <a:latin typeface="Times New Roman" panose="02020603050405020304" pitchFamily="18" charset="0"/>
                  <a:cs typeface="Times New Roman" panose="02020603050405020304" pitchFamily="18" charset="0"/>
                </a:rPr>
                <a:t>Accuracy =  0.753</a:t>
              </a:r>
            </a:p>
            <a:p>
              <a:r>
                <a:rPr lang="en-US" sz="1600" dirty="0">
                  <a:latin typeface="Times New Roman" panose="02020603050405020304" pitchFamily="18" charset="0"/>
                  <a:cs typeface="Times New Roman" panose="02020603050405020304" pitchFamily="18" charset="0"/>
                </a:rPr>
                <a:t>CV accuracy = 0.77 (+/- 0.05)</a:t>
              </a:r>
            </a:p>
          </p:txBody>
        </p:sp>
        <p:pic>
          <p:nvPicPr>
            <p:cNvPr id="17" name="Picture 16">
              <a:extLst>
                <a:ext uri="{FF2B5EF4-FFF2-40B4-BE49-F238E27FC236}">
                  <a16:creationId xmlns:a16="http://schemas.microsoft.com/office/drawing/2014/main" id="{DAFC4140-3FC9-4997-9BB0-5A9FE5829E00}"/>
                </a:ext>
              </a:extLst>
            </p:cNvPr>
            <p:cNvPicPr>
              <a:picLocks noChangeAspect="1"/>
            </p:cNvPicPr>
            <p:nvPr/>
          </p:nvPicPr>
          <p:blipFill>
            <a:blip r:embed="rId2"/>
            <a:stretch>
              <a:fillRect/>
            </a:stretch>
          </p:blipFill>
          <p:spPr>
            <a:xfrm>
              <a:off x="883752" y="4224816"/>
              <a:ext cx="2471596" cy="914400"/>
            </a:xfrm>
            <a:prstGeom prst="rect">
              <a:avLst/>
            </a:prstGeom>
          </p:spPr>
        </p:pic>
        <p:pic>
          <p:nvPicPr>
            <p:cNvPr id="18" name="Picture 17">
              <a:extLst>
                <a:ext uri="{FF2B5EF4-FFF2-40B4-BE49-F238E27FC236}">
                  <a16:creationId xmlns:a16="http://schemas.microsoft.com/office/drawing/2014/main" id="{0D35D07E-FC3F-4E4E-AABE-F0E1774D2D56}"/>
                </a:ext>
              </a:extLst>
            </p:cNvPr>
            <p:cNvPicPr>
              <a:picLocks noChangeAspect="1"/>
            </p:cNvPicPr>
            <p:nvPr/>
          </p:nvPicPr>
          <p:blipFill>
            <a:blip r:embed="rId3"/>
            <a:stretch>
              <a:fillRect/>
            </a:stretch>
          </p:blipFill>
          <p:spPr>
            <a:xfrm>
              <a:off x="883752" y="5274153"/>
              <a:ext cx="3616831" cy="1371600"/>
            </a:xfrm>
            <a:prstGeom prst="rect">
              <a:avLst/>
            </a:prstGeom>
          </p:spPr>
        </p:pic>
      </p:grpSp>
      <p:grpSp>
        <p:nvGrpSpPr>
          <p:cNvPr id="21" name="Group 20">
            <a:extLst>
              <a:ext uri="{FF2B5EF4-FFF2-40B4-BE49-F238E27FC236}">
                <a16:creationId xmlns:a16="http://schemas.microsoft.com/office/drawing/2014/main" id="{A2768884-1A07-4ED5-A2AD-6AAD5198FB92}"/>
              </a:ext>
            </a:extLst>
          </p:cNvPr>
          <p:cNvGrpSpPr/>
          <p:nvPr/>
        </p:nvGrpSpPr>
        <p:grpSpPr>
          <a:xfrm>
            <a:off x="4546134" y="3429000"/>
            <a:ext cx="3648808" cy="3216753"/>
            <a:chOff x="4546134" y="3429000"/>
            <a:chExt cx="3648808" cy="3216753"/>
          </a:xfrm>
        </p:grpSpPr>
        <p:sp>
          <p:nvSpPr>
            <p:cNvPr id="10" name="Rectangle 9">
              <a:extLst>
                <a:ext uri="{FF2B5EF4-FFF2-40B4-BE49-F238E27FC236}">
                  <a16:creationId xmlns:a16="http://schemas.microsoft.com/office/drawing/2014/main" id="{6AA2A31B-D75B-4858-806B-578446B7CB59}"/>
                </a:ext>
              </a:extLst>
            </p:cNvPr>
            <p:cNvSpPr/>
            <p:nvPr/>
          </p:nvSpPr>
          <p:spPr>
            <a:xfrm>
              <a:off x="4546134" y="3429000"/>
              <a:ext cx="2665602"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  0.753</a:t>
              </a:r>
            </a:p>
            <a:p>
              <a:r>
                <a:rPr lang="en-US" sz="1600" dirty="0">
                  <a:latin typeface="Times New Roman" panose="02020603050405020304" pitchFamily="18" charset="0"/>
                  <a:cs typeface="Times New Roman" panose="02020603050405020304" pitchFamily="18" charset="0"/>
                </a:rPr>
                <a:t>CV accuracy = 0.73 (+/- 0.04)</a:t>
              </a:r>
            </a:p>
          </p:txBody>
        </p:sp>
        <p:pic>
          <p:nvPicPr>
            <p:cNvPr id="19" name="Picture 18">
              <a:extLst>
                <a:ext uri="{FF2B5EF4-FFF2-40B4-BE49-F238E27FC236}">
                  <a16:creationId xmlns:a16="http://schemas.microsoft.com/office/drawing/2014/main" id="{AFD8B257-8CFD-43EF-B46A-ED991EDE9D7B}"/>
                </a:ext>
              </a:extLst>
            </p:cNvPr>
            <p:cNvPicPr>
              <a:picLocks noChangeAspect="1"/>
            </p:cNvPicPr>
            <p:nvPr/>
          </p:nvPicPr>
          <p:blipFill>
            <a:blip r:embed="rId4"/>
            <a:stretch>
              <a:fillRect/>
            </a:stretch>
          </p:blipFill>
          <p:spPr>
            <a:xfrm>
              <a:off x="4546134" y="4224816"/>
              <a:ext cx="2485748" cy="914400"/>
            </a:xfrm>
            <a:prstGeom prst="rect">
              <a:avLst/>
            </a:prstGeom>
          </p:spPr>
        </p:pic>
        <p:pic>
          <p:nvPicPr>
            <p:cNvPr id="20" name="Picture 19">
              <a:extLst>
                <a:ext uri="{FF2B5EF4-FFF2-40B4-BE49-F238E27FC236}">
                  <a16:creationId xmlns:a16="http://schemas.microsoft.com/office/drawing/2014/main" id="{64495529-B1FA-4517-BB93-16B91A0F58CB}"/>
                </a:ext>
              </a:extLst>
            </p:cNvPr>
            <p:cNvPicPr>
              <a:picLocks noChangeAspect="1"/>
            </p:cNvPicPr>
            <p:nvPr/>
          </p:nvPicPr>
          <p:blipFill>
            <a:blip r:embed="rId5"/>
            <a:stretch>
              <a:fillRect/>
            </a:stretch>
          </p:blipFill>
          <p:spPr>
            <a:xfrm>
              <a:off x="4546134" y="5274153"/>
              <a:ext cx="3648808" cy="1371600"/>
            </a:xfrm>
            <a:prstGeom prst="rect">
              <a:avLst/>
            </a:prstGeom>
          </p:spPr>
        </p:pic>
      </p:grpSp>
      <p:grpSp>
        <p:nvGrpSpPr>
          <p:cNvPr id="24" name="Group 23">
            <a:extLst>
              <a:ext uri="{FF2B5EF4-FFF2-40B4-BE49-F238E27FC236}">
                <a16:creationId xmlns:a16="http://schemas.microsoft.com/office/drawing/2014/main" id="{E716AD4C-BE58-4276-8ADC-D144502D7755}"/>
              </a:ext>
            </a:extLst>
          </p:cNvPr>
          <p:cNvGrpSpPr/>
          <p:nvPr/>
        </p:nvGrpSpPr>
        <p:grpSpPr>
          <a:xfrm>
            <a:off x="8254068" y="3385041"/>
            <a:ext cx="3619982" cy="3260712"/>
            <a:chOff x="8254068" y="3385041"/>
            <a:chExt cx="3619982" cy="3260712"/>
          </a:xfrm>
        </p:grpSpPr>
        <p:sp>
          <p:nvSpPr>
            <p:cNvPr id="14" name="Rectangle 13">
              <a:extLst>
                <a:ext uri="{FF2B5EF4-FFF2-40B4-BE49-F238E27FC236}">
                  <a16:creationId xmlns:a16="http://schemas.microsoft.com/office/drawing/2014/main" id="{483695EE-B99C-4454-969D-465E5E64E4D4}"/>
                </a:ext>
              </a:extLst>
            </p:cNvPr>
            <p:cNvSpPr/>
            <p:nvPr/>
          </p:nvSpPr>
          <p:spPr>
            <a:xfrm>
              <a:off x="8254068" y="3385041"/>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SVM</a:t>
              </a:r>
            </a:p>
            <a:p>
              <a:r>
                <a:rPr lang="en-US" sz="1600" dirty="0">
                  <a:latin typeface="Times New Roman" panose="02020603050405020304" pitchFamily="18" charset="0"/>
                  <a:cs typeface="Times New Roman" panose="02020603050405020304" pitchFamily="18" charset="0"/>
                </a:rPr>
                <a:t>Accuracy =  0.773</a:t>
              </a:r>
            </a:p>
            <a:p>
              <a:r>
                <a:rPr lang="en-US" sz="1600" dirty="0">
                  <a:latin typeface="Times New Roman" panose="02020603050405020304" pitchFamily="18" charset="0"/>
                  <a:cs typeface="Times New Roman" panose="02020603050405020304" pitchFamily="18" charset="0"/>
                </a:rPr>
                <a:t>CV accuracy = 0.75 (+/- 0.03)</a:t>
              </a:r>
            </a:p>
          </p:txBody>
        </p:sp>
        <p:pic>
          <p:nvPicPr>
            <p:cNvPr id="22" name="Picture 21">
              <a:extLst>
                <a:ext uri="{FF2B5EF4-FFF2-40B4-BE49-F238E27FC236}">
                  <a16:creationId xmlns:a16="http://schemas.microsoft.com/office/drawing/2014/main" id="{B4CAE23D-DA57-42A3-9799-96E1C8EA82CD}"/>
                </a:ext>
              </a:extLst>
            </p:cNvPr>
            <p:cNvPicPr>
              <a:picLocks noChangeAspect="1"/>
            </p:cNvPicPr>
            <p:nvPr/>
          </p:nvPicPr>
          <p:blipFill>
            <a:blip r:embed="rId6"/>
            <a:stretch>
              <a:fillRect/>
            </a:stretch>
          </p:blipFill>
          <p:spPr>
            <a:xfrm>
              <a:off x="8254068" y="4224816"/>
              <a:ext cx="2441359" cy="914400"/>
            </a:xfrm>
            <a:prstGeom prst="rect">
              <a:avLst/>
            </a:prstGeom>
          </p:spPr>
        </p:pic>
        <p:pic>
          <p:nvPicPr>
            <p:cNvPr id="23" name="Picture 22">
              <a:extLst>
                <a:ext uri="{FF2B5EF4-FFF2-40B4-BE49-F238E27FC236}">
                  <a16:creationId xmlns:a16="http://schemas.microsoft.com/office/drawing/2014/main" id="{8D64FCE1-811C-43D9-9A4C-A24784EE904D}"/>
                </a:ext>
              </a:extLst>
            </p:cNvPr>
            <p:cNvPicPr>
              <a:picLocks noChangeAspect="1"/>
            </p:cNvPicPr>
            <p:nvPr/>
          </p:nvPicPr>
          <p:blipFill>
            <a:blip r:embed="rId7"/>
            <a:stretch>
              <a:fillRect/>
            </a:stretch>
          </p:blipFill>
          <p:spPr>
            <a:xfrm>
              <a:off x="8254068" y="5274153"/>
              <a:ext cx="3619982" cy="1371600"/>
            </a:xfrm>
            <a:prstGeom prst="rect">
              <a:avLst/>
            </a:prstGeom>
          </p:spPr>
        </p:pic>
      </p:grpSp>
    </p:spTree>
    <p:extLst>
      <p:ext uri="{BB962C8B-B14F-4D97-AF65-F5344CB8AC3E}">
        <p14:creationId xmlns:p14="http://schemas.microsoft.com/office/powerpoint/2010/main" val="225764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E1EC-66BC-467E-BB1F-9977A50103A1}"/>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BC2FD21-7B0D-437C-BF17-7F4E23A13168}"/>
              </a:ext>
            </a:extLst>
          </p:cNvPr>
          <p:cNvSpPr>
            <a:spLocks noGrp="1"/>
          </p:cNvSpPr>
          <p:nvPr>
            <p:ph idx="1"/>
          </p:nvPr>
        </p:nvSpPr>
        <p:spPr/>
        <p:txBody>
          <a:bodyPr>
            <a:normAutofit/>
          </a:bodyPr>
          <a:lstStyle/>
          <a:p>
            <a:r>
              <a:rPr lang="en-US" sz="1800" dirty="0"/>
              <a:t>This study considers only patients with</a:t>
            </a:r>
          </a:p>
          <a:p>
            <a:pPr lvl="1">
              <a:buFont typeface="Wingdings" charset="2"/>
              <a:buChar char="ü"/>
            </a:pPr>
            <a:r>
              <a:rPr lang="en-US" sz="1600" dirty="0"/>
              <a:t>at least 2 years of continuous  annual medical check-up during the follow-up period</a:t>
            </a:r>
          </a:p>
          <a:p>
            <a:pPr lvl="1">
              <a:buFont typeface="Wingdings" charset="2"/>
              <a:buChar char="ü"/>
            </a:pPr>
            <a:r>
              <a:rPr lang="en-US" sz="1600" dirty="0"/>
              <a:t>not previously diagnosed with Diabetes, hyperlipidemia, or hypertension</a:t>
            </a:r>
          </a:p>
          <a:p>
            <a:pPr lvl="1">
              <a:buFont typeface="Wingdings" charset="2"/>
              <a:buChar char="ü"/>
            </a:pPr>
            <a:r>
              <a:rPr lang="en-US" sz="1600" dirty="0"/>
              <a:t>No missing features Instances </a:t>
            </a:r>
          </a:p>
          <a:p>
            <a:r>
              <a:rPr lang="en-US" sz="1800" dirty="0"/>
              <a:t>The total number of instances after the preprocessing is 169,024</a:t>
            </a:r>
          </a:p>
          <a:p>
            <a:endParaRPr lang="en-US" sz="1800" dirty="0"/>
          </a:p>
          <a:p>
            <a:endParaRPr lang="en-US" sz="1800" dirty="0"/>
          </a:p>
          <a:p>
            <a:pPr lvl="1"/>
            <a:endParaRPr lang="en-US" sz="1800" dirty="0"/>
          </a:p>
          <a:p>
            <a:pPr lvl="1"/>
            <a:endParaRPr lang="en-US" sz="1800" dirty="0"/>
          </a:p>
          <a:p>
            <a:pPr lvl="1"/>
            <a:endParaRPr lang="en-US" sz="1800" dirty="0"/>
          </a:p>
        </p:txBody>
      </p:sp>
      <p:grpSp>
        <p:nvGrpSpPr>
          <p:cNvPr id="11" name="Group 10">
            <a:extLst>
              <a:ext uri="{FF2B5EF4-FFF2-40B4-BE49-F238E27FC236}">
                <a16:creationId xmlns:a16="http://schemas.microsoft.com/office/drawing/2014/main" id="{5395C4C6-F638-4E38-AE2F-C00BC55DFF85}"/>
              </a:ext>
            </a:extLst>
          </p:cNvPr>
          <p:cNvGrpSpPr/>
          <p:nvPr/>
        </p:nvGrpSpPr>
        <p:grpSpPr>
          <a:xfrm>
            <a:off x="1674771" y="3761039"/>
            <a:ext cx="4457959" cy="2628518"/>
            <a:chOff x="5682677" y="4001294"/>
            <a:chExt cx="4457959" cy="2628518"/>
          </a:xfrm>
        </p:grpSpPr>
        <p:grpSp>
          <p:nvGrpSpPr>
            <p:cNvPr id="4" name="Group 3">
              <a:extLst>
                <a:ext uri="{FF2B5EF4-FFF2-40B4-BE49-F238E27FC236}">
                  <a16:creationId xmlns:a16="http://schemas.microsoft.com/office/drawing/2014/main" id="{0F42856F-898F-43B1-8BAC-B8DDC62DE7E4}"/>
                </a:ext>
              </a:extLst>
            </p:cNvPr>
            <p:cNvGrpSpPr/>
            <p:nvPr/>
          </p:nvGrpSpPr>
          <p:grpSpPr>
            <a:xfrm>
              <a:off x="5682677" y="4001294"/>
              <a:ext cx="3638551" cy="2628518"/>
              <a:chOff x="1639184" y="4229482"/>
              <a:chExt cx="3638551" cy="2628518"/>
            </a:xfrm>
          </p:grpSpPr>
          <p:pic>
            <p:nvPicPr>
              <p:cNvPr id="3076" name="Picture 4">
                <a:extLst>
                  <a:ext uri="{FF2B5EF4-FFF2-40B4-BE49-F238E27FC236}">
                    <a16:creationId xmlns:a16="http://schemas.microsoft.com/office/drawing/2014/main" id="{106CB0A8-980E-455D-BFE8-D7800EA30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184" y="4229482"/>
                <a:ext cx="3638551" cy="2628518"/>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6A7DD92E-30E2-4DCA-ACE0-03EE1F941C3E}"/>
                  </a:ext>
                </a:extLst>
              </p:cNvPr>
              <p:cNvSpPr/>
              <p:nvPr/>
            </p:nvSpPr>
            <p:spPr>
              <a:xfrm>
                <a:off x="2722361" y="5404584"/>
                <a:ext cx="2387066" cy="145341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cxnSp>
          <p:nvCxnSpPr>
            <p:cNvPr id="7" name="Straight Arrow Connector 6">
              <a:extLst>
                <a:ext uri="{FF2B5EF4-FFF2-40B4-BE49-F238E27FC236}">
                  <a16:creationId xmlns:a16="http://schemas.microsoft.com/office/drawing/2014/main" id="{8CE3D3C9-6CC8-4EC3-BF41-C7FCE152CAAF}"/>
                </a:ext>
              </a:extLst>
            </p:cNvPr>
            <p:cNvCxnSpPr>
              <a:cxnSpLocks/>
            </p:cNvCxnSpPr>
            <p:nvPr/>
          </p:nvCxnSpPr>
          <p:spPr>
            <a:xfrm flipH="1">
              <a:off x="8699383" y="4941116"/>
              <a:ext cx="872456" cy="68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5C6BE9-5019-4DC1-8F66-9AAF099FDD35}"/>
                </a:ext>
              </a:extLst>
            </p:cNvPr>
            <p:cNvSpPr txBox="1"/>
            <p:nvPr/>
          </p:nvSpPr>
          <p:spPr>
            <a:xfrm>
              <a:off x="8623746" y="4787227"/>
              <a:ext cx="1516890" cy="307777"/>
            </a:xfrm>
            <a:prstGeom prst="rect">
              <a:avLst/>
            </a:prstGeom>
            <a:noFill/>
          </p:spPr>
          <p:txBody>
            <a:bodyPr wrap="none" rtlCol="0">
              <a:spAutoFit/>
            </a:bodyPr>
            <a:lstStyle/>
            <a:p>
              <a:r>
                <a:rPr lang="en-US" sz="1400" dirty="0"/>
                <a:t>Region of interest </a:t>
              </a:r>
            </a:p>
          </p:txBody>
        </p:sp>
      </p:grpSp>
      <p:sp>
        <p:nvSpPr>
          <p:cNvPr id="12" name="TextBox 11">
            <a:extLst>
              <a:ext uri="{FF2B5EF4-FFF2-40B4-BE49-F238E27FC236}">
                <a16:creationId xmlns:a16="http://schemas.microsoft.com/office/drawing/2014/main" id="{2FDBE75A-60F6-4187-B3D9-207478EF1A93}"/>
              </a:ext>
            </a:extLst>
          </p:cNvPr>
          <p:cNvSpPr txBox="1"/>
          <p:nvPr/>
        </p:nvSpPr>
        <p:spPr>
          <a:xfrm>
            <a:off x="6281159" y="4161802"/>
            <a:ext cx="2762295" cy="1323439"/>
          </a:xfrm>
          <a:prstGeom prst="rect">
            <a:avLst/>
          </a:prstGeom>
          <a:noFill/>
        </p:spPr>
        <p:txBody>
          <a:bodyPr wrap="none" rtlCol="0">
            <a:spAutoFit/>
          </a:bodyPr>
          <a:lstStyle/>
          <a:p>
            <a:pPr marL="285750" indent="-285750">
              <a:buFont typeface="Arial" panose="020B0604020202020204" pitchFamily="34" charset="0"/>
              <a:buChar char="•"/>
            </a:pPr>
            <a:r>
              <a:rPr lang="en-US" sz="1600" dirty="0"/>
              <a:t>Number of patients: 80,692 </a:t>
            </a:r>
          </a:p>
          <a:p>
            <a:pPr marL="285750" indent="-285750">
              <a:buFont typeface="Arial" panose="020B0604020202020204" pitchFamily="34" charset="0"/>
              <a:buChar char="•"/>
            </a:pPr>
            <a:r>
              <a:rPr lang="en-US" sz="1600" dirty="0"/>
              <a:t>Male count:  48,912</a:t>
            </a:r>
          </a:p>
          <a:p>
            <a:pPr marL="285750" indent="-285750">
              <a:buFont typeface="Arial" panose="020B0604020202020204" pitchFamily="34" charset="0"/>
              <a:buChar char="•"/>
            </a:pPr>
            <a:r>
              <a:rPr lang="en-US" sz="1600" dirty="0"/>
              <a:t>Female count: 31,780</a:t>
            </a:r>
          </a:p>
          <a:p>
            <a:pPr marL="285750" indent="-285750">
              <a:buFont typeface="Arial" panose="020B0604020202020204" pitchFamily="34" charset="0"/>
              <a:buChar char="•"/>
            </a:pPr>
            <a:r>
              <a:rPr lang="en-US" sz="1600" dirty="0"/>
              <a:t>The mean age: 41.17 ± 9.95 </a:t>
            </a:r>
          </a:p>
          <a:p>
            <a:pPr marL="285750" indent="-285750">
              <a:buFont typeface="Arial" panose="020B0604020202020204" pitchFamily="34" charset="0"/>
              <a:buChar char="•"/>
            </a:pPr>
            <a:endParaRPr lang="en-US" sz="1600" dirty="0"/>
          </a:p>
        </p:txBody>
      </p:sp>
      <p:graphicFrame>
        <p:nvGraphicFramePr>
          <p:cNvPr id="13" name="Table 7">
            <a:extLst>
              <a:ext uri="{FF2B5EF4-FFF2-40B4-BE49-F238E27FC236}">
                <a16:creationId xmlns:a16="http://schemas.microsoft.com/office/drawing/2014/main" id="{4FF6193F-B959-4A1A-B821-9885E90632DD}"/>
              </a:ext>
            </a:extLst>
          </p:cNvPr>
          <p:cNvGraphicFramePr>
            <a:graphicFrameLocks noGrp="1"/>
          </p:cNvGraphicFramePr>
          <p:nvPr>
            <p:extLst>
              <p:ext uri="{D42A27DB-BD31-4B8C-83A1-F6EECF244321}">
                <p14:modId xmlns:p14="http://schemas.microsoft.com/office/powerpoint/2010/main" val="3249800676"/>
              </p:ext>
            </p:extLst>
          </p:nvPr>
        </p:nvGraphicFramePr>
        <p:xfrm>
          <a:off x="6531770" y="5274888"/>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Training set</a:t>
                      </a:r>
                    </a:p>
                  </a:txBody>
                  <a:tcPr/>
                </a:tc>
                <a:tc>
                  <a:txBody>
                    <a:bodyPr/>
                    <a:lstStyle/>
                    <a:p>
                      <a:r>
                        <a:rPr lang="en-US"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370840">
                <a:tc>
                  <a:txBody>
                    <a:bodyPr/>
                    <a:lstStyle/>
                    <a:p>
                      <a:r>
                        <a:rPr lang="en-US"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679388349"/>
                  </a:ext>
                </a:extLst>
              </a:tr>
              <a:tr h="370840">
                <a:tc>
                  <a:txBody>
                    <a:bodyPr/>
                    <a:lstStyle/>
                    <a:p>
                      <a:r>
                        <a:rPr lang="en-US"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1139918692"/>
                  </a:ext>
                </a:extLst>
              </a:tr>
              <a:tr h="370840">
                <a:tc>
                  <a:txBody>
                    <a:bodyPr/>
                    <a:lstStyle/>
                    <a:p>
                      <a:r>
                        <a:rPr lang="en-US"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4072812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C4FD-934B-4695-9732-7B59DFFC1C0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D6927428-D974-43C5-A502-AE9711D757D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experiment with clustering</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In this experiment, clustering label added to the feature space using K-means clustering algorithm.</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K-means clustering algorithm used to cluster whole dataset into three groups and generate label for each data point</a:t>
            </a:r>
          </a:p>
        </p:txBody>
      </p:sp>
      <p:grpSp>
        <p:nvGrpSpPr>
          <p:cNvPr id="19" name="Group 18">
            <a:extLst>
              <a:ext uri="{FF2B5EF4-FFF2-40B4-BE49-F238E27FC236}">
                <a16:creationId xmlns:a16="http://schemas.microsoft.com/office/drawing/2014/main" id="{5A17E021-AE68-417A-A955-F3C3032EB50D}"/>
              </a:ext>
            </a:extLst>
          </p:cNvPr>
          <p:cNvGrpSpPr/>
          <p:nvPr/>
        </p:nvGrpSpPr>
        <p:grpSpPr>
          <a:xfrm>
            <a:off x="829276" y="2892502"/>
            <a:ext cx="3549015" cy="3419398"/>
            <a:chOff x="829276" y="2892502"/>
            <a:chExt cx="3549015" cy="3419398"/>
          </a:xfrm>
        </p:grpSpPr>
        <p:sp>
          <p:nvSpPr>
            <p:cNvPr id="5" name="Rectangle 4">
              <a:extLst>
                <a:ext uri="{FF2B5EF4-FFF2-40B4-BE49-F238E27FC236}">
                  <a16:creationId xmlns:a16="http://schemas.microsoft.com/office/drawing/2014/main" id="{321D9483-3950-4051-ADBB-EFAC587642B3}"/>
                </a:ext>
              </a:extLst>
            </p:cNvPr>
            <p:cNvSpPr/>
            <p:nvPr/>
          </p:nvSpPr>
          <p:spPr>
            <a:xfrm>
              <a:off x="838200" y="2892502"/>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0.753</a:t>
              </a:r>
            </a:p>
            <a:p>
              <a:r>
                <a:rPr lang="en-US" dirty="0">
                  <a:latin typeface="Times New Roman" panose="02020603050405020304" pitchFamily="18" charset="0"/>
                  <a:cs typeface="Times New Roman" panose="02020603050405020304" pitchFamily="18" charset="0"/>
                </a:rPr>
                <a:t>CV accuracy = 0.77 (+/- 0.04)</a:t>
              </a:r>
            </a:p>
          </p:txBody>
        </p:sp>
        <p:pic>
          <p:nvPicPr>
            <p:cNvPr id="16" name="Picture 15">
              <a:extLst>
                <a:ext uri="{FF2B5EF4-FFF2-40B4-BE49-F238E27FC236}">
                  <a16:creationId xmlns:a16="http://schemas.microsoft.com/office/drawing/2014/main" id="{436D89E0-7F58-4163-B427-D0E65B74A71B}"/>
                </a:ext>
              </a:extLst>
            </p:cNvPr>
            <p:cNvPicPr>
              <a:picLocks noChangeAspect="1"/>
            </p:cNvPicPr>
            <p:nvPr/>
          </p:nvPicPr>
          <p:blipFill>
            <a:blip r:embed="rId2"/>
            <a:stretch>
              <a:fillRect/>
            </a:stretch>
          </p:blipFill>
          <p:spPr>
            <a:xfrm>
              <a:off x="829276" y="3848319"/>
              <a:ext cx="2523744" cy="914400"/>
            </a:xfrm>
            <a:prstGeom prst="rect">
              <a:avLst/>
            </a:prstGeom>
          </p:spPr>
        </p:pic>
        <p:pic>
          <p:nvPicPr>
            <p:cNvPr id="17" name="Picture 16">
              <a:extLst>
                <a:ext uri="{FF2B5EF4-FFF2-40B4-BE49-F238E27FC236}">
                  <a16:creationId xmlns:a16="http://schemas.microsoft.com/office/drawing/2014/main" id="{15FC11D6-C7D8-4A3E-AA2B-EF53AF99A7AF}"/>
                </a:ext>
              </a:extLst>
            </p:cNvPr>
            <p:cNvPicPr>
              <a:picLocks noChangeAspect="1"/>
            </p:cNvPicPr>
            <p:nvPr/>
          </p:nvPicPr>
          <p:blipFill>
            <a:blip r:embed="rId3"/>
            <a:stretch>
              <a:fillRect/>
            </a:stretch>
          </p:blipFill>
          <p:spPr>
            <a:xfrm>
              <a:off x="829276" y="4940300"/>
              <a:ext cx="3549015" cy="1371600"/>
            </a:xfrm>
            <a:prstGeom prst="rect">
              <a:avLst/>
            </a:prstGeom>
          </p:spPr>
        </p:pic>
      </p:grpSp>
      <p:grpSp>
        <p:nvGrpSpPr>
          <p:cNvPr id="22" name="Group 21">
            <a:extLst>
              <a:ext uri="{FF2B5EF4-FFF2-40B4-BE49-F238E27FC236}">
                <a16:creationId xmlns:a16="http://schemas.microsoft.com/office/drawing/2014/main" id="{9E520399-DCAD-49B9-AACD-CE053FC901EA}"/>
              </a:ext>
            </a:extLst>
          </p:cNvPr>
          <p:cNvGrpSpPr/>
          <p:nvPr/>
        </p:nvGrpSpPr>
        <p:grpSpPr>
          <a:xfrm>
            <a:off x="4660423" y="2898277"/>
            <a:ext cx="3579962" cy="3413623"/>
            <a:chOff x="4660423" y="2898277"/>
            <a:chExt cx="3579962" cy="3413623"/>
          </a:xfrm>
        </p:grpSpPr>
        <p:sp>
          <p:nvSpPr>
            <p:cNvPr id="9" name="Rectangle 8">
              <a:extLst>
                <a:ext uri="{FF2B5EF4-FFF2-40B4-BE49-F238E27FC236}">
                  <a16:creationId xmlns:a16="http://schemas.microsoft.com/office/drawing/2014/main" id="{6D277E8B-484A-4C48-B190-33309E0B82CE}"/>
                </a:ext>
              </a:extLst>
            </p:cNvPr>
            <p:cNvSpPr/>
            <p:nvPr/>
          </p:nvSpPr>
          <p:spPr>
            <a:xfrm>
              <a:off x="4666377" y="2898277"/>
              <a:ext cx="2972930"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0.746</a:t>
              </a:r>
            </a:p>
            <a:p>
              <a:r>
                <a:rPr lang="en-US" dirty="0">
                  <a:latin typeface="Times New Roman" panose="02020603050405020304" pitchFamily="18" charset="0"/>
                  <a:cs typeface="Times New Roman" panose="02020603050405020304" pitchFamily="18" charset="0"/>
                </a:rPr>
                <a:t>CV accuracy = 0.73 (+/- 0.04)</a:t>
              </a:r>
            </a:p>
          </p:txBody>
        </p:sp>
        <p:pic>
          <p:nvPicPr>
            <p:cNvPr id="20" name="Picture 19">
              <a:extLst>
                <a:ext uri="{FF2B5EF4-FFF2-40B4-BE49-F238E27FC236}">
                  <a16:creationId xmlns:a16="http://schemas.microsoft.com/office/drawing/2014/main" id="{8F268406-F27E-457E-914D-C5CA97F86CC9}"/>
                </a:ext>
              </a:extLst>
            </p:cNvPr>
            <p:cNvPicPr>
              <a:picLocks noChangeAspect="1"/>
            </p:cNvPicPr>
            <p:nvPr/>
          </p:nvPicPr>
          <p:blipFill>
            <a:blip r:embed="rId4"/>
            <a:stretch>
              <a:fillRect/>
            </a:stretch>
          </p:blipFill>
          <p:spPr>
            <a:xfrm>
              <a:off x="4674090" y="3848319"/>
              <a:ext cx="2501153" cy="914400"/>
            </a:xfrm>
            <a:prstGeom prst="rect">
              <a:avLst/>
            </a:prstGeom>
          </p:spPr>
        </p:pic>
        <p:pic>
          <p:nvPicPr>
            <p:cNvPr id="21" name="Picture 20">
              <a:extLst>
                <a:ext uri="{FF2B5EF4-FFF2-40B4-BE49-F238E27FC236}">
                  <a16:creationId xmlns:a16="http://schemas.microsoft.com/office/drawing/2014/main" id="{A035E5EB-65BE-4A72-9A3D-FEDB1B989B14}"/>
                </a:ext>
              </a:extLst>
            </p:cNvPr>
            <p:cNvPicPr>
              <a:picLocks noChangeAspect="1"/>
            </p:cNvPicPr>
            <p:nvPr/>
          </p:nvPicPr>
          <p:blipFill>
            <a:blip r:embed="rId5"/>
            <a:stretch>
              <a:fillRect/>
            </a:stretch>
          </p:blipFill>
          <p:spPr>
            <a:xfrm>
              <a:off x="4660423" y="4940300"/>
              <a:ext cx="3579962" cy="1371600"/>
            </a:xfrm>
            <a:prstGeom prst="rect">
              <a:avLst/>
            </a:prstGeom>
          </p:spPr>
        </p:pic>
      </p:grpSp>
      <p:grpSp>
        <p:nvGrpSpPr>
          <p:cNvPr id="25" name="Group 24">
            <a:extLst>
              <a:ext uri="{FF2B5EF4-FFF2-40B4-BE49-F238E27FC236}">
                <a16:creationId xmlns:a16="http://schemas.microsoft.com/office/drawing/2014/main" id="{441403E6-00E1-499F-BEC7-C5CC84B4C8DC}"/>
              </a:ext>
            </a:extLst>
          </p:cNvPr>
          <p:cNvGrpSpPr/>
          <p:nvPr/>
        </p:nvGrpSpPr>
        <p:grpSpPr>
          <a:xfrm>
            <a:off x="8499826" y="2898277"/>
            <a:ext cx="3616630" cy="3413623"/>
            <a:chOff x="8499826" y="2898277"/>
            <a:chExt cx="3616630" cy="3413623"/>
          </a:xfrm>
        </p:grpSpPr>
        <p:sp>
          <p:nvSpPr>
            <p:cNvPr id="13" name="Rectangle 12">
              <a:extLst>
                <a:ext uri="{FF2B5EF4-FFF2-40B4-BE49-F238E27FC236}">
                  <a16:creationId xmlns:a16="http://schemas.microsoft.com/office/drawing/2014/main" id="{1428E062-8F01-4C7C-A4D9-E286B231FDC5}"/>
                </a:ext>
              </a:extLst>
            </p:cNvPr>
            <p:cNvSpPr/>
            <p:nvPr/>
          </p:nvSpPr>
          <p:spPr>
            <a:xfrm>
              <a:off x="8499826" y="2898277"/>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0.766</a:t>
              </a:r>
            </a:p>
            <a:p>
              <a:r>
                <a:rPr lang="en-US" dirty="0">
                  <a:latin typeface="Times New Roman" panose="02020603050405020304" pitchFamily="18" charset="0"/>
                  <a:cs typeface="Times New Roman" panose="02020603050405020304" pitchFamily="18" charset="0"/>
                </a:rPr>
                <a:t>CV accuracy = 0.75 (+/- 0.03)</a:t>
              </a:r>
            </a:p>
          </p:txBody>
        </p:sp>
        <p:pic>
          <p:nvPicPr>
            <p:cNvPr id="23" name="Picture 22">
              <a:extLst>
                <a:ext uri="{FF2B5EF4-FFF2-40B4-BE49-F238E27FC236}">
                  <a16:creationId xmlns:a16="http://schemas.microsoft.com/office/drawing/2014/main" id="{55007C46-98C6-430A-ACC3-6329BD04233B}"/>
                </a:ext>
              </a:extLst>
            </p:cNvPr>
            <p:cNvPicPr>
              <a:picLocks noChangeAspect="1"/>
            </p:cNvPicPr>
            <p:nvPr/>
          </p:nvPicPr>
          <p:blipFill>
            <a:blip r:embed="rId6"/>
            <a:stretch>
              <a:fillRect/>
            </a:stretch>
          </p:blipFill>
          <p:spPr>
            <a:xfrm>
              <a:off x="8522517" y="3848319"/>
              <a:ext cx="2412274" cy="914400"/>
            </a:xfrm>
            <a:prstGeom prst="rect">
              <a:avLst/>
            </a:prstGeom>
          </p:spPr>
        </p:pic>
        <p:pic>
          <p:nvPicPr>
            <p:cNvPr id="24" name="Picture 23">
              <a:extLst>
                <a:ext uri="{FF2B5EF4-FFF2-40B4-BE49-F238E27FC236}">
                  <a16:creationId xmlns:a16="http://schemas.microsoft.com/office/drawing/2014/main" id="{E9E9D19E-1B8C-4627-AC1D-2C14A545BF27}"/>
                </a:ext>
              </a:extLst>
            </p:cNvPr>
            <p:cNvPicPr>
              <a:picLocks noChangeAspect="1"/>
            </p:cNvPicPr>
            <p:nvPr/>
          </p:nvPicPr>
          <p:blipFill>
            <a:blip r:embed="rId7"/>
            <a:stretch>
              <a:fillRect/>
            </a:stretch>
          </p:blipFill>
          <p:spPr>
            <a:xfrm>
              <a:off x="8522517" y="4940300"/>
              <a:ext cx="3593939" cy="1371600"/>
            </a:xfrm>
            <a:prstGeom prst="rect">
              <a:avLst/>
            </a:prstGeom>
          </p:spPr>
        </p:pic>
      </p:grpSp>
    </p:spTree>
    <p:extLst>
      <p:ext uri="{BB962C8B-B14F-4D97-AF65-F5344CB8AC3E}">
        <p14:creationId xmlns:p14="http://schemas.microsoft.com/office/powerpoint/2010/main" val="3274937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C085-EA8A-4DBD-803D-40769224F95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Two years data for predicting the third year status</a:t>
            </a:r>
          </a:p>
        </p:txBody>
      </p:sp>
      <p:sp>
        <p:nvSpPr>
          <p:cNvPr id="3" name="Content Placeholder 2">
            <a:extLst>
              <a:ext uri="{FF2B5EF4-FFF2-40B4-BE49-F238E27FC236}">
                <a16:creationId xmlns:a16="http://schemas.microsoft.com/office/drawing/2014/main" id="{916F3F37-59EE-4E8A-B7EC-E3370D39D203}"/>
              </a:ext>
            </a:extLst>
          </p:cNvPr>
          <p:cNvSpPr>
            <a:spLocks noGrp="1"/>
          </p:cNvSpPr>
          <p:nvPr>
            <p:ph idx="1"/>
          </p:nvPr>
        </p:nvSpPr>
        <p:spPr/>
        <p:txBody>
          <a:bodyPr>
            <a:normAutofit/>
          </a:bodyPr>
          <a:lstStyle/>
          <a:p>
            <a:pPr lvl="0" algn="just"/>
            <a:r>
              <a:rPr lang="en-US" sz="1800" dirty="0">
                <a:latin typeface="Times New Roman" panose="02020603050405020304" pitchFamily="18" charset="0"/>
                <a:cs typeface="Times New Roman" panose="02020603050405020304" pitchFamily="18" charset="0"/>
              </a:rPr>
              <a:t>Remarks</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prediction accuracy of this approach is better than that of the prediction models based one-year data</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maximum accuracy 79.3% with  0.77 (+/- 0.01) cross-validated score</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Similar to the previous cases the 12 feature set has shown  a better performance as compared to the traditional features</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Adding clustering label doesn’t improve  the prediction accuracy of the models (the difference is marginal)</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Since the models presented in this experiment are better than the previous cases, it will be better to consider this approach as a prior prediction model</a:t>
            </a:r>
          </a:p>
        </p:txBody>
      </p:sp>
    </p:spTree>
    <p:extLst>
      <p:ext uri="{BB962C8B-B14F-4D97-AF65-F5344CB8AC3E}">
        <p14:creationId xmlns:p14="http://schemas.microsoft.com/office/powerpoint/2010/main" val="2309378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93DB-8878-4AE2-9077-1DF5F1EF72B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Experiment on patients who are diagnosed with HBP</a:t>
            </a:r>
          </a:p>
        </p:txBody>
      </p:sp>
      <p:sp>
        <p:nvSpPr>
          <p:cNvPr id="3" name="Content Placeholder 2">
            <a:extLst>
              <a:ext uri="{FF2B5EF4-FFF2-40B4-BE49-F238E27FC236}">
                <a16:creationId xmlns:a16="http://schemas.microsoft.com/office/drawing/2014/main" id="{FB2AE047-6A48-4D6D-B802-4B4DFC0F193F}"/>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dataset contains patients who are diagnosed with HBP previously and taking medicine </a:t>
            </a:r>
          </a:p>
          <a:p>
            <a:r>
              <a:rPr lang="en-US" sz="1800" dirty="0">
                <a:latin typeface="Times New Roman" panose="02020603050405020304" pitchFamily="18" charset="0"/>
                <a:cs typeface="Times New Roman" panose="02020603050405020304" pitchFamily="18" charset="0"/>
              </a:rPr>
              <a:t>12 feature set experiment</a:t>
            </a:r>
          </a:p>
        </p:txBody>
      </p:sp>
      <p:graphicFrame>
        <p:nvGraphicFramePr>
          <p:cNvPr id="4" name="Table 7">
            <a:extLst>
              <a:ext uri="{FF2B5EF4-FFF2-40B4-BE49-F238E27FC236}">
                <a16:creationId xmlns:a16="http://schemas.microsoft.com/office/drawing/2014/main" id="{CD689073-2668-43F9-9A62-DBCD431DD088}"/>
              </a:ext>
            </a:extLst>
          </p:cNvPr>
          <p:cNvGraphicFramePr>
            <a:graphicFrameLocks noGrp="1"/>
          </p:cNvGraphicFramePr>
          <p:nvPr>
            <p:extLst>
              <p:ext uri="{D42A27DB-BD31-4B8C-83A1-F6EECF244321}">
                <p14:modId xmlns:p14="http://schemas.microsoft.com/office/powerpoint/2010/main" val="781829693"/>
              </p:ext>
            </p:extLst>
          </p:nvPr>
        </p:nvGraphicFramePr>
        <p:xfrm>
          <a:off x="3755014" y="2489743"/>
          <a:ext cx="3487992" cy="134112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1368218454"/>
                    </a:ext>
                  </a:extLst>
                </a:gridCol>
                <a:gridCol w="1205992">
                  <a:extLst>
                    <a:ext uri="{9D8B030D-6E8A-4147-A177-3AD203B41FA5}">
                      <a16:colId xmlns:a16="http://schemas.microsoft.com/office/drawing/2014/main" val="3411469074"/>
                    </a:ext>
                  </a:extLst>
                </a:gridCol>
                <a:gridCol w="1108520">
                  <a:extLst>
                    <a:ext uri="{9D8B030D-6E8A-4147-A177-3AD203B41FA5}">
                      <a16:colId xmlns:a16="http://schemas.microsoft.com/office/drawing/2014/main" val="1879159377"/>
                    </a:ext>
                  </a:extLst>
                </a:gridCol>
              </a:tblGrid>
              <a:tr h="280954">
                <a:tc>
                  <a:txBody>
                    <a:bodyPr/>
                    <a:lstStyle/>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Training set</a:t>
                      </a:r>
                    </a:p>
                  </a:txBody>
                  <a:tcPr/>
                </a:tc>
                <a:tc>
                  <a:txBody>
                    <a:bodyPr/>
                    <a:lstStyle/>
                    <a:p>
                      <a:r>
                        <a:rPr lang="en-US" sz="1600"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280954">
                <a:tc>
                  <a:txBody>
                    <a:bodyPr/>
                    <a:lstStyle/>
                    <a:p>
                      <a:r>
                        <a:rPr lang="en-US" sz="1600"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1,909</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679388349"/>
                  </a:ext>
                </a:extLst>
              </a:tr>
              <a:tr h="280954">
                <a:tc>
                  <a:txBody>
                    <a:bodyPr/>
                    <a:lstStyle/>
                    <a:p>
                      <a:r>
                        <a:rPr lang="en-US" sz="1600"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1,909</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139918692"/>
                  </a:ext>
                </a:extLst>
              </a:tr>
              <a:tr h="280954">
                <a:tc>
                  <a:txBody>
                    <a:bodyPr/>
                    <a:lstStyle/>
                    <a:p>
                      <a:r>
                        <a:rPr lang="en-US" sz="1600"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1,909</a:t>
                      </a: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39788541"/>
                  </a:ext>
                </a:extLst>
              </a:tr>
            </a:tbl>
          </a:graphicData>
        </a:graphic>
      </p:graphicFrame>
      <p:grpSp>
        <p:nvGrpSpPr>
          <p:cNvPr id="23" name="Group 22">
            <a:extLst>
              <a:ext uri="{FF2B5EF4-FFF2-40B4-BE49-F238E27FC236}">
                <a16:creationId xmlns:a16="http://schemas.microsoft.com/office/drawing/2014/main" id="{C9860655-5004-4D60-B8B8-A1BF1C2BD621}"/>
              </a:ext>
            </a:extLst>
          </p:cNvPr>
          <p:cNvGrpSpPr/>
          <p:nvPr/>
        </p:nvGrpSpPr>
        <p:grpSpPr>
          <a:xfrm>
            <a:off x="838200" y="3852141"/>
            <a:ext cx="3093625" cy="2988940"/>
            <a:chOff x="838200" y="3852141"/>
            <a:chExt cx="3093625" cy="2988940"/>
          </a:xfrm>
        </p:grpSpPr>
        <p:sp>
          <p:nvSpPr>
            <p:cNvPr id="6" name="Rectangle 5">
              <a:extLst>
                <a:ext uri="{FF2B5EF4-FFF2-40B4-BE49-F238E27FC236}">
                  <a16:creationId xmlns:a16="http://schemas.microsoft.com/office/drawing/2014/main" id="{ABBE6058-DDAA-42A6-8549-428E202333CD}"/>
                </a:ext>
              </a:extLst>
            </p:cNvPr>
            <p:cNvSpPr/>
            <p:nvPr/>
          </p:nvSpPr>
          <p:spPr>
            <a:xfrm>
              <a:off x="849555" y="3852141"/>
              <a:ext cx="2353465" cy="95410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0.66</a:t>
              </a:r>
            </a:p>
            <a:p>
              <a:r>
                <a:rPr lang="en-US" sz="1400" dirty="0">
                  <a:latin typeface="Times New Roman" panose="02020603050405020304" pitchFamily="18" charset="0"/>
                  <a:cs typeface="Times New Roman" panose="02020603050405020304" pitchFamily="18" charset="0"/>
                </a:rPr>
                <a:t>CV accuracy = 0.74 (+/- 0.02)</a:t>
              </a:r>
            </a:p>
            <a:p>
              <a:endParaRPr lang="en-US" sz="14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9BAC420-88BD-4D13-A124-1F6E16BBE52E}"/>
                </a:ext>
              </a:extLst>
            </p:cNvPr>
            <p:cNvPicPr>
              <a:picLocks noChangeAspect="1"/>
            </p:cNvPicPr>
            <p:nvPr/>
          </p:nvPicPr>
          <p:blipFill>
            <a:blip r:embed="rId2"/>
            <a:stretch>
              <a:fillRect/>
            </a:stretch>
          </p:blipFill>
          <p:spPr>
            <a:xfrm>
              <a:off x="838200" y="4660222"/>
              <a:ext cx="2492188" cy="914400"/>
            </a:xfrm>
            <a:prstGeom prst="rect">
              <a:avLst/>
            </a:prstGeom>
          </p:spPr>
        </p:pic>
        <p:pic>
          <p:nvPicPr>
            <p:cNvPr id="22" name="Picture 21">
              <a:extLst>
                <a:ext uri="{FF2B5EF4-FFF2-40B4-BE49-F238E27FC236}">
                  <a16:creationId xmlns:a16="http://schemas.microsoft.com/office/drawing/2014/main" id="{9CFE7CC8-3DA4-4BB8-96FB-C875D4E0CED5}"/>
                </a:ext>
              </a:extLst>
            </p:cNvPr>
            <p:cNvPicPr>
              <a:picLocks noChangeAspect="1"/>
            </p:cNvPicPr>
            <p:nvPr/>
          </p:nvPicPr>
          <p:blipFill>
            <a:blip r:embed="rId3"/>
            <a:stretch>
              <a:fillRect/>
            </a:stretch>
          </p:blipFill>
          <p:spPr>
            <a:xfrm>
              <a:off x="838200" y="5652361"/>
              <a:ext cx="3093625" cy="1188720"/>
            </a:xfrm>
            <a:prstGeom prst="rect">
              <a:avLst/>
            </a:prstGeom>
          </p:spPr>
        </p:pic>
      </p:grpSp>
      <p:grpSp>
        <p:nvGrpSpPr>
          <p:cNvPr id="26" name="Group 25">
            <a:extLst>
              <a:ext uri="{FF2B5EF4-FFF2-40B4-BE49-F238E27FC236}">
                <a16:creationId xmlns:a16="http://schemas.microsoft.com/office/drawing/2014/main" id="{797090E9-FA26-4A09-A94C-873563046F34}"/>
              </a:ext>
            </a:extLst>
          </p:cNvPr>
          <p:cNvGrpSpPr/>
          <p:nvPr/>
        </p:nvGrpSpPr>
        <p:grpSpPr>
          <a:xfrm>
            <a:off x="4379752" y="3852141"/>
            <a:ext cx="3064092" cy="3005859"/>
            <a:chOff x="4379752" y="3852141"/>
            <a:chExt cx="3064092" cy="3005859"/>
          </a:xfrm>
        </p:grpSpPr>
        <p:sp>
          <p:nvSpPr>
            <p:cNvPr id="14" name="Rectangle 13">
              <a:extLst>
                <a:ext uri="{FF2B5EF4-FFF2-40B4-BE49-F238E27FC236}">
                  <a16:creationId xmlns:a16="http://schemas.microsoft.com/office/drawing/2014/main" id="{0CE37DE8-959C-45F0-AB59-27B489E1B8E8}"/>
                </a:ext>
              </a:extLst>
            </p:cNvPr>
            <p:cNvSpPr/>
            <p:nvPr/>
          </p:nvSpPr>
          <p:spPr>
            <a:xfrm>
              <a:off x="4379752" y="3852141"/>
              <a:ext cx="2353465" cy="738664"/>
            </a:xfrm>
            <a:prstGeom prst="rect">
              <a:avLst/>
            </a:prstGeom>
          </p:spPr>
          <p:txBody>
            <a:bodyPr wrap="non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0.693</a:t>
              </a:r>
            </a:p>
            <a:p>
              <a:r>
                <a:rPr lang="en-US" sz="1400" dirty="0">
                  <a:latin typeface="Times New Roman" panose="02020603050405020304" pitchFamily="18" charset="0"/>
                  <a:cs typeface="Times New Roman" panose="02020603050405020304" pitchFamily="18" charset="0"/>
                </a:rPr>
                <a:t>CV accuracy = 0.71 (+/- 0.03)</a:t>
              </a:r>
            </a:p>
          </p:txBody>
        </p:sp>
        <p:pic>
          <p:nvPicPr>
            <p:cNvPr id="24" name="Picture 23">
              <a:extLst>
                <a:ext uri="{FF2B5EF4-FFF2-40B4-BE49-F238E27FC236}">
                  <a16:creationId xmlns:a16="http://schemas.microsoft.com/office/drawing/2014/main" id="{7928236E-8F22-4ABA-86AC-2DF0B822C212}"/>
                </a:ext>
              </a:extLst>
            </p:cNvPr>
            <p:cNvPicPr>
              <a:picLocks noChangeAspect="1"/>
            </p:cNvPicPr>
            <p:nvPr/>
          </p:nvPicPr>
          <p:blipFill>
            <a:blip r:embed="rId4"/>
            <a:stretch>
              <a:fillRect/>
            </a:stretch>
          </p:blipFill>
          <p:spPr>
            <a:xfrm>
              <a:off x="4379752" y="4660222"/>
              <a:ext cx="2426677" cy="914400"/>
            </a:xfrm>
            <a:prstGeom prst="rect">
              <a:avLst/>
            </a:prstGeom>
          </p:spPr>
        </p:pic>
        <p:pic>
          <p:nvPicPr>
            <p:cNvPr id="25" name="Picture 24">
              <a:extLst>
                <a:ext uri="{FF2B5EF4-FFF2-40B4-BE49-F238E27FC236}">
                  <a16:creationId xmlns:a16="http://schemas.microsoft.com/office/drawing/2014/main" id="{6DCBE277-1586-4D88-98A2-E2CDFAF29E26}"/>
                </a:ext>
              </a:extLst>
            </p:cNvPr>
            <p:cNvPicPr>
              <a:picLocks noChangeAspect="1"/>
            </p:cNvPicPr>
            <p:nvPr/>
          </p:nvPicPr>
          <p:blipFill>
            <a:blip r:embed="rId5"/>
            <a:stretch>
              <a:fillRect/>
            </a:stretch>
          </p:blipFill>
          <p:spPr>
            <a:xfrm>
              <a:off x="4379752" y="5669280"/>
              <a:ext cx="3064092" cy="1188720"/>
            </a:xfrm>
            <a:prstGeom prst="rect">
              <a:avLst/>
            </a:prstGeom>
          </p:spPr>
        </p:pic>
      </p:grpSp>
      <p:grpSp>
        <p:nvGrpSpPr>
          <p:cNvPr id="29" name="Group 28">
            <a:extLst>
              <a:ext uri="{FF2B5EF4-FFF2-40B4-BE49-F238E27FC236}">
                <a16:creationId xmlns:a16="http://schemas.microsoft.com/office/drawing/2014/main" id="{C5F56C61-D4CB-4AEA-B131-685937D7130E}"/>
              </a:ext>
            </a:extLst>
          </p:cNvPr>
          <p:cNvGrpSpPr/>
          <p:nvPr/>
        </p:nvGrpSpPr>
        <p:grpSpPr>
          <a:xfrm>
            <a:off x="7921304" y="3852141"/>
            <a:ext cx="3127820" cy="2911201"/>
            <a:chOff x="7921304" y="3852141"/>
            <a:chExt cx="3127820" cy="2911201"/>
          </a:xfrm>
        </p:grpSpPr>
        <p:sp>
          <p:nvSpPr>
            <p:cNvPr id="18" name="Rectangle 17">
              <a:extLst>
                <a:ext uri="{FF2B5EF4-FFF2-40B4-BE49-F238E27FC236}">
                  <a16:creationId xmlns:a16="http://schemas.microsoft.com/office/drawing/2014/main" id="{3944BC1A-2EAA-4EF5-88B9-CAB28840113E}"/>
                </a:ext>
              </a:extLst>
            </p:cNvPr>
            <p:cNvSpPr/>
            <p:nvPr/>
          </p:nvSpPr>
          <p:spPr>
            <a:xfrm>
              <a:off x="7987688" y="3852141"/>
              <a:ext cx="2398349" cy="738664"/>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a:t>
              </a:r>
            </a:p>
            <a:p>
              <a:r>
                <a:rPr lang="en-US" sz="1400" dirty="0">
                  <a:latin typeface="Times New Roman" panose="02020603050405020304" pitchFamily="18" charset="0"/>
                  <a:cs typeface="Times New Roman" panose="02020603050405020304" pitchFamily="18" charset="0"/>
                </a:rPr>
                <a:t>CV accuracy = 0.70 (+/- 0.04) </a:t>
              </a:r>
            </a:p>
          </p:txBody>
        </p:sp>
        <p:pic>
          <p:nvPicPr>
            <p:cNvPr id="27" name="Picture 26">
              <a:extLst>
                <a:ext uri="{FF2B5EF4-FFF2-40B4-BE49-F238E27FC236}">
                  <a16:creationId xmlns:a16="http://schemas.microsoft.com/office/drawing/2014/main" id="{DB68556C-1F1D-4BA0-9C74-0FAB3955F567}"/>
                </a:ext>
              </a:extLst>
            </p:cNvPr>
            <p:cNvPicPr>
              <a:picLocks noChangeAspect="1"/>
            </p:cNvPicPr>
            <p:nvPr/>
          </p:nvPicPr>
          <p:blipFill>
            <a:blip r:embed="rId6"/>
            <a:stretch>
              <a:fillRect/>
            </a:stretch>
          </p:blipFill>
          <p:spPr>
            <a:xfrm>
              <a:off x="7921304" y="4660222"/>
              <a:ext cx="2398143" cy="914400"/>
            </a:xfrm>
            <a:prstGeom prst="rect">
              <a:avLst/>
            </a:prstGeom>
          </p:spPr>
        </p:pic>
        <p:pic>
          <p:nvPicPr>
            <p:cNvPr id="28" name="Picture 27">
              <a:extLst>
                <a:ext uri="{FF2B5EF4-FFF2-40B4-BE49-F238E27FC236}">
                  <a16:creationId xmlns:a16="http://schemas.microsoft.com/office/drawing/2014/main" id="{FDEA2D2C-21F2-43F3-A8A6-161AA0BDCB4D}"/>
                </a:ext>
              </a:extLst>
            </p:cNvPr>
            <p:cNvPicPr>
              <a:picLocks noChangeAspect="1"/>
            </p:cNvPicPr>
            <p:nvPr/>
          </p:nvPicPr>
          <p:blipFill>
            <a:blip r:embed="rId7"/>
            <a:stretch>
              <a:fillRect/>
            </a:stretch>
          </p:blipFill>
          <p:spPr>
            <a:xfrm>
              <a:off x="7921304" y="5574622"/>
              <a:ext cx="3127820" cy="1188720"/>
            </a:xfrm>
            <a:prstGeom prst="rect">
              <a:avLst/>
            </a:prstGeom>
          </p:spPr>
        </p:pic>
      </p:grpSp>
    </p:spTree>
    <p:extLst>
      <p:ext uri="{BB962C8B-B14F-4D97-AF65-F5344CB8AC3E}">
        <p14:creationId xmlns:p14="http://schemas.microsoft.com/office/powerpoint/2010/main" val="239654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AEB4-7CD5-4E28-8876-35C9B5085BC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Experiment on patients who are diagnosed with HBP</a:t>
            </a:r>
          </a:p>
        </p:txBody>
      </p:sp>
      <p:sp>
        <p:nvSpPr>
          <p:cNvPr id="3" name="Content Placeholder 2">
            <a:extLst>
              <a:ext uri="{FF2B5EF4-FFF2-40B4-BE49-F238E27FC236}">
                <a16:creationId xmlns:a16="http://schemas.microsoft.com/office/drawing/2014/main" id="{CAFC6C42-A978-4DA3-9087-24A1BF012E3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set experiment</a:t>
            </a:r>
            <a:endParaRPr lang="en-US" sz="1800" dirty="0"/>
          </a:p>
        </p:txBody>
      </p:sp>
      <p:graphicFrame>
        <p:nvGraphicFramePr>
          <p:cNvPr id="4" name="Table 7">
            <a:extLst>
              <a:ext uri="{FF2B5EF4-FFF2-40B4-BE49-F238E27FC236}">
                <a16:creationId xmlns:a16="http://schemas.microsoft.com/office/drawing/2014/main" id="{31FE8790-EF90-4FE8-87F7-F01657847E25}"/>
              </a:ext>
            </a:extLst>
          </p:cNvPr>
          <p:cNvGraphicFramePr>
            <a:graphicFrameLocks noGrp="1"/>
          </p:cNvGraphicFramePr>
          <p:nvPr>
            <p:extLst>
              <p:ext uri="{D42A27DB-BD31-4B8C-83A1-F6EECF244321}">
                <p14:modId xmlns:p14="http://schemas.microsoft.com/office/powerpoint/2010/main" val="1396939061"/>
              </p:ext>
            </p:extLst>
          </p:nvPr>
        </p:nvGraphicFramePr>
        <p:xfrm>
          <a:off x="4501634" y="2162573"/>
          <a:ext cx="3487992" cy="134112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1368218454"/>
                    </a:ext>
                  </a:extLst>
                </a:gridCol>
                <a:gridCol w="1205992">
                  <a:extLst>
                    <a:ext uri="{9D8B030D-6E8A-4147-A177-3AD203B41FA5}">
                      <a16:colId xmlns:a16="http://schemas.microsoft.com/office/drawing/2014/main" val="3411469074"/>
                    </a:ext>
                  </a:extLst>
                </a:gridCol>
                <a:gridCol w="1108520">
                  <a:extLst>
                    <a:ext uri="{9D8B030D-6E8A-4147-A177-3AD203B41FA5}">
                      <a16:colId xmlns:a16="http://schemas.microsoft.com/office/drawing/2014/main" val="1879159377"/>
                    </a:ext>
                  </a:extLst>
                </a:gridCol>
              </a:tblGrid>
              <a:tr h="280954">
                <a:tc>
                  <a:txBody>
                    <a:bodyPr/>
                    <a:lstStyle/>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Training set</a:t>
                      </a:r>
                    </a:p>
                  </a:txBody>
                  <a:tcPr/>
                </a:tc>
                <a:tc>
                  <a:txBody>
                    <a:bodyPr/>
                    <a:lstStyle/>
                    <a:p>
                      <a:r>
                        <a:rPr lang="en-US" sz="1600"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280954">
                <a:tc>
                  <a:txBody>
                    <a:bodyPr/>
                    <a:lstStyle/>
                    <a:p>
                      <a:r>
                        <a:rPr lang="en-US" sz="1600"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2,088   </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679388349"/>
                  </a:ext>
                </a:extLst>
              </a:tr>
              <a:tr h="280954">
                <a:tc>
                  <a:txBody>
                    <a:bodyPr/>
                    <a:lstStyle/>
                    <a:p>
                      <a:r>
                        <a:rPr lang="en-US" sz="1600"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2,088   </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139918692"/>
                  </a:ext>
                </a:extLst>
              </a:tr>
              <a:tr h="280954">
                <a:tc>
                  <a:txBody>
                    <a:bodyPr/>
                    <a:lstStyle/>
                    <a:p>
                      <a:r>
                        <a:rPr lang="en-US" sz="1600"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2,088   </a:t>
                      </a: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39788541"/>
                  </a:ext>
                </a:extLst>
              </a:tr>
            </a:tbl>
          </a:graphicData>
        </a:graphic>
      </p:graphicFrame>
      <p:grpSp>
        <p:nvGrpSpPr>
          <p:cNvPr id="19" name="Group 18">
            <a:extLst>
              <a:ext uri="{FF2B5EF4-FFF2-40B4-BE49-F238E27FC236}">
                <a16:creationId xmlns:a16="http://schemas.microsoft.com/office/drawing/2014/main" id="{45B7C122-EED1-405E-896C-CC7F732A7D93}"/>
              </a:ext>
            </a:extLst>
          </p:cNvPr>
          <p:cNvGrpSpPr/>
          <p:nvPr/>
        </p:nvGrpSpPr>
        <p:grpSpPr>
          <a:xfrm>
            <a:off x="838200" y="3840641"/>
            <a:ext cx="3117586" cy="2930682"/>
            <a:chOff x="838200" y="3840641"/>
            <a:chExt cx="3117586" cy="2930682"/>
          </a:xfrm>
        </p:grpSpPr>
        <p:sp>
          <p:nvSpPr>
            <p:cNvPr id="6" name="Rectangle 5">
              <a:extLst>
                <a:ext uri="{FF2B5EF4-FFF2-40B4-BE49-F238E27FC236}">
                  <a16:creationId xmlns:a16="http://schemas.microsoft.com/office/drawing/2014/main" id="{121B3FE8-B8F3-432C-8F18-FBA0D3187992}"/>
                </a:ext>
              </a:extLst>
            </p:cNvPr>
            <p:cNvSpPr/>
            <p:nvPr/>
          </p:nvSpPr>
          <p:spPr>
            <a:xfrm>
              <a:off x="838200" y="3840641"/>
              <a:ext cx="2353465" cy="738664"/>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0.673</a:t>
              </a:r>
            </a:p>
            <a:p>
              <a:r>
                <a:rPr lang="en-US" sz="1400" dirty="0">
                  <a:latin typeface="Times New Roman" panose="02020603050405020304" pitchFamily="18" charset="0"/>
                  <a:cs typeface="Times New Roman" panose="02020603050405020304" pitchFamily="18" charset="0"/>
                </a:rPr>
                <a:t>CV accuracy = 0.71 (+/- 0.03)</a:t>
              </a:r>
            </a:p>
          </p:txBody>
        </p:sp>
        <p:pic>
          <p:nvPicPr>
            <p:cNvPr id="17" name="Picture 16">
              <a:extLst>
                <a:ext uri="{FF2B5EF4-FFF2-40B4-BE49-F238E27FC236}">
                  <a16:creationId xmlns:a16="http://schemas.microsoft.com/office/drawing/2014/main" id="{8EB44C55-3D66-49BC-B440-39931F8ADA90}"/>
                </a:ext>
              </a:extLst>
            </p:cNvPr>
            <p:cNvPicPr>
              <a:picLocks noChangeAspect="1"/>
            </p:cNvPicPr>
            <p:nvPr/>
          </p:nvPicPr>
          <p:blipFill>
            <a:blip r:embed="rId2"/>
            <a:stretch>
              <a:fillRect/>
            </a:stretch>
          </p:blipFill>
          <p:spPr>
            <a:xfrm>
              <a:off x="871140" y="4626481"/>
              <a:ext cx="2474259" cy="914400"/>
            </a:xfrm>
            <a:prstGeom prst="rect">
              <a:avLst/>
            </a:prstGeom>
          </p:spPr>
        </p:pic>
        <p:pic>
          <p:nvPicPr>
            <p:cNvPr id="18" name="Picture 17">
              <a:extLst>
                <a:ext uri="{FF2B5EF4-FFF2-40B4-BE49-F238E27FC236}">
                  <a16:creationId xmlns:a16="http://schemas.microsoft.com/office/drawing/2014/main" id="{7A75E1DC-0D15-452F-943D-BBF73B437D11}"/>
                </a:ext>
              </a:extLst>
            </p:cNvPr>
            <p:cNvPicPr>
              <a:picLocks noChangeAspect="1"/>
            </p:cNvPicPr>
            <p:nvPr/>
          </p:nvPicPr>
          <p:blipFill>
            <a:blip r:embed="rId3"/>
            <a:stretch>
              <a:fillRect/>
            </a:stretch>
          </p:blipFill>
          <p:spPr>
            <a:xfrm>
              <a:off x="838200" y="5582603"/>
              <a:ext cx="3117586" cy="1188720"/>
            </a:xfrm>
            <a:prstGeom prst="rect">
              <a:avLst/>
            </a:prstGeom>
          </p:spPr>
        </p:pic>
      </p:grpSp>
      <p:grpSp>
        <p:nvGrpSpPr>
          <p:cNvPr id="22" name="Group 21">
            <a:extLst>
              <a:ext uri="{FF2B5EF4-FFF2-40B4-BE49-F238E27FC236}">
                <a16:creationId xmlns:a16="http://schemas.microsoft.com/office/drawing/2014/main" id="{62474AD1-4AFA-434B-A40F-C226632315A3}"/>
              </a:ext>
            </a:extLst>
          </p:cNvPr>
          <p:cNvGrpSpPr/>
          <p:nvPr/>
        </p:nvGrpSpPr>
        <p:grpSpPr>
          <a:xfrm>
            <a:off x="4379752" y="3840641"/>
            <a:ext cx="3093625" cy="2930682"/>
            <a:chOff x="4379752" y="3840641"/>
            <a:chExt cx="3093625" cy="2930682"/>
          </a:xfrm>
        </p:grpSpPr>
        <p:sp>
          <p:nvSpPr>
            <p:cNvPr id="10" name="Rectangle 9">
              <a:extLst>
                <a:ext uri="{FF2B5EF4-FFF2-40B4-BE49-F238E27FC236}">
                  <a16:creationId xmlns:a16="http://schemas.microsoft.com/office/drawing/2014/main" id="{61D2A114-22D0-427C-905C-91CB40AB6E59}"/>
                </a:ext>
              </a:extLst>
            </p:cNvPr>
            <p:cNvSpPr/>
            <p:nvPr/>
          </p:nvSpPr>
          <p:spPr>
            <a:xfrm>
              <a:off x="4379752" y="3840641"/>
              <a:ext cx="2353465" cy="738664"/>
            </a:xfrm>
            <a:prstGeom prst="rect">
              <a:avLst/>
            </a:prstGeom>
          </p:spPr>
          <p:txBody>
            <a:bodyPr wrap="non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0.746</a:t>
              </a:r>
            </a:p>
            <a:p>
              <a:r>
                <a:rPr lang="en-US" sz="1400" dirty="0">
                  <a:latin typeface="Times New Roman" panose="02020603050405020304" pitchFamily="18" charset="0"/>
                  <a:cs typeface="Times New Roman" panose="02020603050405020304" pitchFamily="18" charset="0"/>
                </a:rPr>
                <a:t>CV accuracy = 0.68 (+/- 0.03)</a:t>
              </a:r>
            </a:p>
          </p:txBody>
        </p:sp>
        <p:pic>
          <p:nvPicPr>
            <p:cNvPr id="20" name="Picture 19">
              <a:extLst>
                <a:ext uri="{FF2B5EF4-FFF2-40B4-BE49-F238E27FC236}">
                  <a16:creationId xmlns:a16="http://schemas.microsoft.com/office/drawing/2014/main" id="{09F4DB3B-0DE5-4CF3-A3A4-FD51F61ACA7C}"/>
                </a:ext>
              </a:extLst>
            </p:cNvPr>
            <p:cNvPicPr>
              <a:picLocks noChangeAspect="1"/>
            </p:cNvPicPr>
            <p:nvPr/>
          </p:nvPicPr>
          <p:blipFill>
            <a:blip r:embed="rId4"/>
            <a:stretch>
              <a:fillRect/>
            </a:stretch>
          </p:blipFill>
          <p:spPr>
            <a:xfrm>
              <a:off x="4379752" y="4623898"/>
              <a:ext cx="2385753" cy="914400"/>
            </a:xfrm>
            <a:prstGeom prst="rect">
              <a:avLst/>
            </a:prstGeom>
          </p:spPr>
        </p:pic>
        <p:pic>
          <p:nvPicPr>
            <p:cNvPr id="21" name="Picture 20">
              <a:extLst>
                <a:ext uri="{FF2B5EF4-FFF2-40B4-BE49-F238E27FC236}">
                  <a16:creationId xmlns:a16="http://schemas.microsoft.com/office/drawing/2014/main" id="{514CEF9F-F5B1-4B40-8FCC-FF01FBC6F74F}"/>
                </a:ext>
              </a:extLst>
            </p:cNvPr>
            <p:cNvPicPr>
              <a:picLocks noChangeAspect="1"/>
            </p:cNvPicPr>
            <p:nvPr/>
          </p:nvPicPr>
          <p:blipFill>
            <a:blip r:embed="rId5"/>
            <a:stretch>
              <a:fillRect/>
            </a:stretch>
          </p:blipFill>
          <p:spPr>
            <a:xfrm>
              <a:off x="4379752" y="5582603"/>
              <a:ext cx="3093625" cy="1188720"/>
            </a:xfrm>
            <a:prstGeom prst="rect">
              <a:avLst/>
            </a:prstGeom>
          </p:spPr>
        </p:pic>
      </p:grpSp>
      <p:grpSp>
        <p:nvGrpSpPr>
          <p:cNvPr id="28" name="Group 27">
            <a:extLst>
              <a:ext uri="{FF2B5EF4-FFF2-40B4-BE49-F238E27FC236}">
                <a16:creationId xmlns:a16="http://schemas.microsoft.com/office/drawing/2014/main" id="{B3B4700E-6D93-41C7-B5C2-61CB146AFB66}"/>
              </a:ext>
            </a:extLst>
          </p:cNvPr>
          <p:cNvGrpSpPr/>
          <p:nvPr/>
        </p:nvGrpSpPr>
        <p:grpSpPr>
          <a:xfrm>
            <a:off x="7921304" y="3840641"/>
            <a:ext cx="3117586" cy="2981457"/>
            <a:chOff x="7921304" y="3840641"/>
            <a:chExt cx="3117586" cy="2981457"/>
          </a:xfrm>
        </p:grpSpPr>
        <p:sp>
          <p:nvSpPr>
            <p:cNvPr id="14" name="Rectangle 13">
              <a:extLst>
                <a:ext uri="{FF2B5EF4-FFF2-40B4-BE49-F238E27FC236}">
                  <a16:creationId xmlns:a16="http://schemas.microsoft.com/office/drawing/2014/main" id="{D0CBF1CA-F68C-4406-9579-D66674CF3EAE}"/>
                </a:ext>
              </a:extLst>
            </p:cNvPr>
            <p:cNvSpPr/>
            <p:nvPr/>
          </p:nvSpPr>
          <p:spPr>
            <a:xfrm>
              <a:off x="7921304" y="3840641"/>
              <a:ext cx="2353465" cy="738664"/>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0.74</a:t>
              </a:r>
            </a:p>
            <a:p>
              <a:r>
                <a:rPr lang="en-US" sz="1400" dirty="0">
                  <a:latin typeface="Times New Roman" panose="02020603050405020304" pitchFamily="18" charset="0"/>
                  <a:cs typeface="Times New Roman" panose="02020603050405020304" pitchFamily="18" charset="0"/>
                </a:rPr>
                <a:t>CV accuracy = 0.70 (+/- 0.02)</a:t>
              </a:r>
            </a:p>
          </p:txBody>
        </p:sp>
        <p:pic>
          <p:nvPicPr>
            <p:cNvPr id="26" name="Picture 25">
              <a:extLst>
                <a:ext uri="{FF2B5EF4-FFF2-40B4-BE49-F238E27FC236}">
                  <a16:creationId xmlns:a16="http://schemas.microsoft.com/office/drawing/2014/main" id="{41FBD72C-1B9D-4616-9463-9877C1C6820A}"/>
                </a:ext>
              </a:extLst>
            </p:cNvPr>
            <p:cNvPicPr>
              <a:picLocks noChangeAspect="1"/>
            </p:cNvPicPr>
            <p:nvPr/>
          </p:nvPicPr>
          <p:blipFill>
            <a:blip r:embed="rId6"/>
            <a:stretch>
              <a:fillRect/>
            </a:stretch>
          </p:blipFill>
          <p:spPr>
            <a:xfrm>
              <a:off x="7921304" y="4623898"/>
              <a:ext cx="2348917" cy="914400"/>
            </a:xfrm>
            <a:prstGeom prst="rect">
              <a:avLst/>
            </a:prstGeom>
          </p:spPr>
        </p:pic>
        <p:pic>
          <p:nvPicPr>
            <p:cNvPr id="27" name="Picture 26">
              <a:extLst>
                <a:ext uri="{FF2B5EF4-FFF2-40B4-BE49-F238E27FC236}">
                  <a16:creationId xmlns:a16="http://schemas.microsoft.com/office/drawing/2014/main" id="{20C34D17-D266-430E-A89F-CF5DF6F9E703}"/>
                </a:ext>
              </a:extLst>
            </p:cNvPr>
            <p:cNvPicPr>
              <a:picLocks noChangeAspect="1"/>
            </p:cNvPicPr>
            <p:nvPr/>
          </p:nvPicPr>
          <p:blipFill>
            <a:blip r:embed="rId7"/>
            <a:stretch>
              <a:fillRect/>
            </a:stretch>
          </p:blipFill>
          <p:spPr>
            <a:xfrm>
              <a:off x="7921304" y="5633378"/>
              <a:ext cx="3117586" cy="1188720"/>
            </a:xfrm>
            <a:prstGeom prst="rect">
              <a:avLst/>
            </a:prstGeom>
          </p:spPr>
        </p:pic>
      </p:grpSp>
    </p:spTree>
    <p:extLst>
      <p:ext uri="{BB962C8B-B14F-4D97-AF65-F5344CB8AC3E}">
        <p14:creationId xmlns:p14="http://schemas.microsoft.com/office/powerpoint/2010/main" val="421601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4FA1-42B0-4FBA-9DB0-E698526429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Experiment on patients who are diagnosed with HBP</a:t>
            </a:r>
          </a:p>
        </p:txBody>
      </p:sp>
      <p:sp>
        <p:nvSpPr>
          <p:cNvPr id="3" name="Content Placeholder 2">
            <a:extLst>
              <a:ext uri="{FF2B5EF4-FFF2-40B4-BE49-F238E27FC236}">
                <a16:creationId xmlns:a16="http://schemas.microsoft.com/office/drawing/2014/main" id="{8C2E6A43-2FCC-448A-A707-0A53F105591B}"/>
              </a:ext>
            </a:extLst>
          </p:cNvPr>
          <p:cNvSpPr>
            <a:spLocks noGrp="1"/>
          </p:cNvSpPr>
          <p:nvPr>
            <p:ph idx="1"/>
          </p:nvPr>
        </p:nvSpPr>
        <p:spPr/>
        <p:txBody>
          <a:bodyPr>
            <a:normAutofit/>
          </a:bodyPr>
          <a:lstStyle/>
          <a:p>
            <a:pPr lvl="0"/>
            <a:r>
              <a:rPr lang="en-US" sz="1800" dirty="0">
                <a:latin typeface="Times New Roman" panose="02020603050405020304" pitchFamily="18" charset="0"/>
                <a:cs typeface="Times New Roman" panose="02020603050405020304" pitchFamily="18" charset="0"/>
              </a:rPr>
              <a:t>Remarks </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purpose of these experiments is to examine the performance of the prediction models for the specific group of patients who are diagnosed with high blood pressure and taking medicine for it. </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as can be seen from the experimental results the prediction performance for the 12 features set is lower than that of the previous case. On the contrary, the performance of the traditional features models are quite similar to the previous approaches </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performance of the traditional feature models outperformed that of the 12 features set</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previous cases didn’t address these specific groups in the dataset. These models have a comparable performance to be used as a prediction model for this data group.</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 order to further investigate  the performance of the models, HBP diagnosis history and Medication for HBP are added as a feature and the experiment is repeated using the whole dataset and it’s presented in the next section</a:t>
            </a:r>
          </a:p>
        </p:txBody>
      </p:sp>
    </p:spTree>
    <p:extLst>
      <p:ext uri="{BB962C8B-B14F-4D97-AF65-F5344CB8AC3E}">
        <p14:creationId xmlns:p14="http://schemas.microsoft.com/office/powerpoint/2010/main" val="2472473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39C-A716-41FE-8D1B-CE48A76E95C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Experiment on dataset with HBP history included</a:t>
            </a:r>
          </a:p>
        </p:txBody>
      </p:sp>
      <p:sp>
        <p:nvSpPr>
          <p:cNvPr id="3" name="Content Placeholder 2">
            <a:extLst>
              <a:ext uri="{FF2B5EF4-FFF2-40B4-BE49-F238E27FC236}">
                <a16:creationId xmlns:a16="http://schemas.microsoft.com/office/drawing/2014/main" id="{51A59B33-F063-41C1-90F0-0F19FEA9251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dataset used in this experiment only excludes patients with diabetes status.</a:t>
            </a:r>
          </a:p>
          <a:p>
            <a:r>
              <a:rPr lang="en-US" sz="1800" dirty="0">
                <a:latin typeface="Times New Roman" panose="02020603050405020304" pitchFamily="18" charset="0"/>
                <a:cs typeface="Times New Roman" panose="02020603050405020304" pitchFamily="18" charset="0"/>
              </a:rPr>
              <a:t>HBP diagnosis history and Medication for HBP are included as features</a:t>
            </a:r>
          </a:p>
          <a:p>
            <a:r>
              <a:rPr lang="en-US" sz="1800" dirty="0">
                <a:latin typeface="Times New Roman" panose="02020603050405020304" pitchFamily="18" charset="0"/>
                <a:cs typeface="Times New Roman" panose="02020603050405020304" pitchFamily="18" charset="0"/>
              </a:rPr>
              <a:t>12 feature set experiment (with HBP diagnosis history and Medication for HBP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and testing data size for each class is 20,314  and 200 respectively</a:t>
            </a:r>
          </a:p>
        </p:txBody>
      </p:sp>
      <p:grpSp>
        <p:nvGrpSpPr>
          <p:cNvPr id="18" name="Group 17">
            <a:extLst>
              <a:ext uri="{FF2B5EF4-FFF2-40B4-BE49-F238E27FC236}">
                <a16:creationId xmlns:a16="http://schemas.microsoft.com/office/drawing/2014/main" id="{595A2164-279E-4F85-AAAA-08D6D954D7E2}"/>
              </a:ext>
            </a:extLst>
          </p:cNvPr>
          <p:cNvGrpSpPr/>
          <p:nvPr/>
        </p:nvGrpSpPr>
        <p:grpSpPr>
          <a:xfrm>
            <a:off x="838200" y="3325801"/>
            <a:ext cx="3566160" cy="3325630"/>
            <a:chOff x="838200" y="3325801"/>
            <a:chExt cx="3566160" cy="3325630"/>
          </a:xfrm>
        </p:grpSpPr>
        <p:sp>
          <p:nvSpPr>
            <p:cNvPr id="5" name="Rectangle 4">
              <a:extLst>
                <a:ext uri="{FF2B5EF4-FFF2-40B4-BE49-F238E27FC236}">
                  <a16:creationId xmlns:a16="http://schemas.microsoft.com/office/drawing/2014/main" id="{8C145910-86F6-4DF0-BC7C-7DB37B761FAE}"/>
                </a:ext>
              </a:extLst>
            </p:cNvPr>
            <p:cNvSpPr/>
            <p:nvPr/>
          </p:nvSpPr>
          <p:spPr>
            <a:xfrm>
              <a:off x="838200" y="3325801"/>
              <a:ext cx="2665602" cy="1077218"/>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RF</a:t>
              </a:r>
            </a:p>
            <a:p>
              <a:r>
                <a:rPr lang="en-US" sz="1600" dirty="0">
                  <a:latin typeface="Times New Roman" panose="02020603050405020304" pitchFamily="18" charset="0"/>
                  <a:cs typeface="Times New Roman" panose="02020603050405020304" pitchFamily="18" charset="0"/>
                </a:rPr>
                <a:t>Accuracy =  0.715</a:t>
              </a:r>
            </a:p>
            <a:p>
              <a:r>
                <a:rPr lang="en-US" sz="1600" dirty="0">
                  <a:latin typeface="Times New Roman" panose="02020603050405020304" pitchFamily="18" charset="0"/>
                  <a:cs typeface="Times New Roman" panose="02020603050405020304" pitchFamily="18" charset="0"/>
                </a:rPr>
                <a:t>CV accuracy = 0.75 (+/- 0.04)</a:t>
              </a:r>
            </a:p>
            <a:p>
              <a:endParaRPr lang="en-US" sz="1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A006C686-4A36-4834-BD25-428E1E847FA6}"/>
                </a:ext>
              </a:extLst>
            </p:cNvPr>
            <p:cNvPicPr>
              <a:picLocks noChangeAspect="1"/>
            </p:cNvPicPr>
            <p:nvPr/>
          </p:nvPicPr>
          <p:blipFill>
            <a:blip r:embed="rId2"/>
            <a:stretch>
              <a:fillRect/>
            </a:stretch>
          </p:blipFill>
          <p:spPr>
            <a:xfrm>
              <a:off x="838200" y="4202613"/>
              <a:ext cx="2332139" cy="914400"/>
            </a:xfrm>
            <a:prstGeom prst="rect">
              <a:avLst/>
            </a:prstGeom>
          </p:spPr>
        </p:pic>
        <p:pic>
          <p:nvPicPr>
            <p:cNvPr id="17" name="Picture 16">
              <a:extLst>
                <a:ext uri="{FF2B5EF4-FFF2-40B4-BE49-F238E27FC236}">
                  <a16:creationId xmlns:a16="http://schemas.microsoft.com/office/drawing/2014/main" id="{DAB90A6A-E12F-4F93-8335-F89736C25E94}"/>
                </a:ext>
              </a:extLst>
            </p:cNvPr>
            <p:cNvPicPr>
              <a:picLocks noChangeAspect="1"/>
            </p:cNvPicPr>
            <p:nvPr/>
          </p:nvPicPr>
          <p:blipFill>
            <a:blip r:embed="rId3"/>
            <a:stretch>
              <a:fillRect/>
            </a:stretch>
          </p:blipFill>
          <p:spPr>
            <a:xfrm>
              <a:off x="838200" y="5279831"/>
              <a:ext cx="3566160" cy="1371600"/>
            </a:xfrm>
            <a:prstGeom prst="rect">
              <a:avLst/>
            </a:prstGeom>
          </p:spPr>
        </p:pic>
      </p:grpSp>
      <p:grpSp>
        <p:nvGrpSpPr>
          <p:cNvPr id="21" name="Group 20">
            <a:extLst>
              <a:ext uri="{FF2B5EF4-FFF2-40B4-BE49-F238E27FC236}">
                <a16:creationId xmlns:a16="http://schemas.microsoft.com/office/drawing/2014/main" id="{8ABC6158-C2EC-4AB9-8D40-F72BA33F9C47}"/>
              </a:ext>
            </a:extLst>
          </p:cNvPr>
          <p:cNvGrpSpPr/>
          <p:nvPr/>
        </p:nvGrpSpPr>
        <p:grpSpPr>
          <a:xfrm>
            <a:off x="4666377" y="3321487"/>
            <a:ext cx="3579962" cy="3329944"/>
            <a:chOff x="4666377" y="3321487"/>
            <a:chExt cx="3579962" cy="3329944"/>
          </a:xfrm>
        </p:grpSpPr>
        <p:sp>
          <p:nvSpPr>
            <p:cNvPr id="9" name="Rectangle 8">
              <a:extLst>
                <a:ext uri="{FF2B5EF4-FFF2-40B4-BE49-F238E27FC236}">
                  <a16:creationId xmlns:a16="http://schemas.microsoft.com/office/drawing/2014/main" id="{78D06F00-8BFD-45B0-AF72-1BC161F54849}"/>
                </a:ext>
              </a:extLst>
            </p:cNvPr>
            <p:cNvSpPr/>
            <p:nvPr/>
          </p:nvSpPr>
          <p:spPr>
            <a:xfrm>
              <a:off x="4666377" y="3321487"/>
              <a:ext cx="2665602"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  0.72</a:t>
              </a:r>
            </a:p>
            <a:p>
              <a:r>
                <a:rPr lang="en-US" sz="1600" dirty="0">
                  <a:latin typeface="Times New Roman" panose="02020603050405020304" pitchFamily="18" charset="0"/>
                  <a:cs typeface="Times New Roman" panose="02020603050405020304" pitchFamily="18" charset="0"/>
                </a:rPr>
                <a:t>CV accuracy = 0.75 (+/- 0.04)</a:t>
              </a:r>
            </a:p>
          </p:txBody>
        </p:sp>
        <p:pic>
          <p:nvPicPr>
            <p:cNvPr id="19" name="Picture 18">
              <a:extLst>
                <a:ext uri="{FF2B5EF4-FFF2-40B4-BE49-F238E27FC236}">
                  <a16:creationId xmlns:a16="http://schemas.microsoft.com/office/drawing/2014/main" id="{538E81C8-7F49-4AB0-AEC6-49FA4D497EC9}"/>
                </a:ext>
              </a:extLst>
            </p:cNvPr>
            <p:cNvPicPr>
              <a:picLocks noChangeAspect="1"/>
            </p:cNvPicPr>
            <p:nvPr/>
          </p:nvPicPr>
          <p:blipFill>
            <a:blip r:embed="rId4"/>
            <a:stretch>
              <a:fillRect/>
            </a:stretch>
          </p:blipFill>
          <p:spPr>
            <a:xfrm>
              <a:off x="4666377" y="4202613"/>
              <a:ext cx="2519082" cy="914400"/>
            </a:xfrm>
            <a:prstGeom prst="rect">
              <a:avLst/>
            </a:prstGeom>
          </p:spPr>
        </p:pic>
        <p:pic>
          <p:nvPicPr>
            <p:cNvPr id="20" name="Picture 19">
              <a:extLst>
                <a:ext uri="{FF2B5EF4-FFF2-40B4-BE49-F238E27FC236}">
                  <a16:creationId xmlns:a16="http://schemas.microsoft.com/office/drawing/2014/main" id="{608DA566-8949-4B3D-89AE-AF92D7323B6B}"/>
                </a:ext>
              </a:extLst>
            </p:cNvPr>
            <p:cNvPicPr>
              <a:picLocks noChangeAspect="1"/>
            </p:cNvPicPr>
            <p:nvPr/>
          </p:nvPicPr>
          <p:blipFill>
            <a:blip r:embed="rId5"/>
            <a:stretch>
              <a:fillRect/>
            </a:stretch>
          </p:blipFill>
          <p:spPr>
            <a:xfrm>
              <a:off x="4666377" y="5279831"/>
              <a:ext cx="3579962" cy="1371600"/>
            </a:xfrm>
            <a:prstGeom prst="rect">
              <a:avLst/>
            </a:prstGeom>
          </p:spPr>
        </p:pic>
      </p:grpSp>
      <p:grpSp>
        <p:nvGrpSpPr>
          <p:cNvPr id="24" name="Group 23">
            <a:extLst>
              <a:ext uri="{FF2B5EF4-FFF2-40B4-BE49-F238E27FC236}">
                <a16:creationId xmlns:a16="http://schemas.microsoft.com/office/drawing/2014/main" id="{C312D0B2-1CCA-4BA3-B4F1-0096AE69CD12}"/>
              </a:ext>
            </a:extLst>
          </p:cNvPr>
          <p:cNvGrpSpPr/>
          <p:nvPr/>
        </p:nvGrpSpPr>
        <p:grpSpPr>
          <a:xfrm>
            <a:off x="8457881" y="3321486"/>
            <a:ext cx="3586606" cy="3329945"/>
            <a:chOff x="8457881" y="3321486"/>
            <a:chExt cx="3586606" cy="3329945"/>
          </a:xfrm>
        </p:grpSpPr>
        <p:sp>
          <p:nvSpPr>
            <p:cNvPr id="13" name="Rectangle 12">
              <a:extLst>
                <a:ext uri="{FF2B5EF4-FFF2-40B4-BE49-F238E27FC236}">
                  <a16:creationId xmlns:a16="http://schemas.microsoft.com/office/drawing/2014/main" id="{265B2FC8-06F8-4410-9ADA-88B6B65F940A}"/>
                </a:ext>
              </a:extLst>
            </p:cNvPr>
            <p:cNvSpPr/>
            <p:nvPr/>
          </p:nvSpPr>
          <p:spPr>
            <a:xfrm>
              <a:off x="8457881" y="3321486"/>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SVM</a:t>
              </a:r>
            </a:p>
            <a:p>
              <a:r>
                <a:rPr lang="en-US" sz="1600" dirty="0">
                  <a:latin typeface="Times New Roman" panose="02020603050405020304" pitchFamily="18" charset="0"/>
                  <a:cs typeface="Times New Roman" panose="02020603050405020304" pitchFamily="18" charset="0"/>
                </a:rPr>
                <a:t>Accuracy =  0.766</a:t>
              </a:r>
            </a:p>
            <a:p>
              <a:r>
                <a:rPr lang="en-US" sz="1600" dirty="0">
                  <a:latin typeface="Times New Roman" panose="02020603050405020304" pitchFamily="18" charset="0"/>
                  <a:cs typeface="Times New Roman" panose="02020603050405020304" pitchFamily="18" charset="0"/>
                </a:rPr>
                <a:t>CV accuracy = 0.75 (+/- 0.04)</a:t>
              </a:r>
            </a:p>
          </p:txBody>
        </p:sp>
        <p:pic>
          <p:nvPicPr>
            <p:cNvPr id="22" name="Picture 21">
              <a:extLst>
                <a:ext uri="{FF2B5EF4-FFF2-40B4-BE49-F238E27FC236}">
                  <a16:creationId xmlns:a16="http://schemas.microsoft.com/office/drawing/2014/main" id="{32348745-0B89-4985-BF59-F1C62E6CD036}"/>
                </a:ext>
              </a:extLst>
            </p:cNvPr>
            <p:cNvPicPr>
              <a:picLocks noChangeAspect="1"/>
            </p:cNvPicPr>
            <p:nvPr/>
          </p:nvPicPr>
          <p:blipFill>
            <a:blip r:embed="rId6"/>
            <a:stretch>
              <a:fillRect/>
            </a:stretch>
          </p:blipFill>
          <p:spPr>
            <a:xfrm>
              <a:off x="8457881" y="4202613"/>
              <a:ext cx="2465294" cy="914400"/>
            </a:xfrm>
            <a:prstGeom prst="rect">
              <a:avLst/>
            </a:prstGeom>
          </p:spPr>
        </p:pic>
        <p:pic>
          <p:nvPicPr>
            <p:cNvPr id="23" name="Picture 22">
              <a:extLst>
                <a:ext uri="{FF2B5EF4-FFF2-40B4-BE49-F238E27FC236}">
                  <a16:creationId xmlns:a16="http://schemas.microsoft.com/office/drawing/2014/main" id="{4F42ED05-20D8-4CF6-835E-C43C3ADA49CC}"/>
                </a:ext>
              </a:extLst>
            </p:cNvPr>
            <p:cNvPicPr>
              <a:picLocks noChangeAspect="1"/>
            </p:cNvPicPr>
            <p:nvPr/>
          </p:nvPicPr>
          <p:blipFill>
            <a:blip r:embed="rId7"/>
            <a:stretch>
              <a:fillRect/>
            </a:stretch>
          </p:blipFill>
          <p:spPr>
            <a:xfrm>
              <a:off x="8457881" y="5279831"/>
              <a:ext cx="3586606" cy="1371600"/>
            </a:xfrm>
            <a:prstGeom prst="rect">
              <a:avLst/>
            </a:prstGeom>
          </p:spPr>
        </p:pic>
      </p:grpSp>
    </p:spTree>
    <p:extLst>
      <p:ext uri="{BB962C8B-B14F-4D97-AF65-F5344CB8AC3E}">
        <p14:creationId xmlns:p14="http://schemas.microsoft.com/office/powerpoint/2010/main" val="151299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9666-3AC7-43A4-BA98-C25D807DBF4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Experiment on dataset with HBP history included</a:t>
            </a:r>
          </a:p>
        </p:txBody>
      </p:sp>
      <p:sp>
        <p:nvSpPr>
          <p:cNvPr id="3" name="Content Placeholder 2">
            <a:extLst>
              <a:ext uri="{FF2B5EF4-FFF2-40B4-BE49-F238E27FC236}">
                <a16:creationId xmlns:a16="http://schemas.microsoft.com/office/drawing/2014/main" id="{55993B74-D6DA-45C8-92AC-6A87F9C3AE6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experiment (with HBP diagnosis history and Medication for HBP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and testing data size for each class is 22,003   and 200 respectively</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C66BD39D-1CBD-46AE-9BDB-DCFD745C47ED}"/>
              </a:ext>
            </a:extLst>
          </p:cNvPr>
          <p:cNvGrpSpPr/>
          <p:nvPr/>
        </p:nvGrpSpPr>
        <p:grpSpPr>
          <a:xfrm>
            <a:off x="838200" y="2986270"/>
            <a:ext cx="3564467" cy="3363242"/>
            <a:chOff x="838200" y="2986270"/>
            <a:chExt cx="3564467" cy="3363242"/>
          </a:xfrm>
        </p:grpSpPr>
        <p:sp>
          <p:nvSpPr>
            <p:cNvPr id="5" name="Rectangle 4">
              <a:extLst>
                <a:ext uri="{FF2B5EF4-FFF2-40B4-BE49-F238E27FC236}">
                  <a16:creationId xmlns:a16="http://schemas.microsoft.com/office/drawing/2014/main" id="{C54E7DB6-7DBA-4713-8E6A-796A34E08EBE}"/>
                </a:ext>
              </a:extLst>
            </p:cNvPr>
            <p:cNvSpPr/>
            <p:nvPr/>
          </p:nvSpPr>
          <p:spPr>
            <a:xfrm>
              <a:off x="838200" y="2986270"/>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RF</a:t>
              </a:r>
            </a:p>
            <a:p>
              <a:r>
                <a:rPr lang="en-US" sz="1600" dirty="0">
                  <a:latin typeface="Times New Roman" panose="02020603050405020304" pitchFamily="18" charset="0"/>
                  <a:cs typeface="Times New Roman" panose="02020603050405020304" pitchFamily="18" charset="0"/>
                </a:rPr>
                <a:t>Accuracy =  0.718</a:t>
              </a:r>
            </a:p>
            <a:p>
              <a:r>
                <a:rPr lang="en-US" sz="1600" dirty="0">
                  <a:latin typeface="Times New Roman" panose="02020603050405020304" pitchFamily="18" charset="0"/>
                  <a:cs typeface="Times New Roman" panose="02020603050405020304" pitchFamily="18" charset="0"/>
                </a:rPr>
                <a:t>CV accuracy = 0.74 (+/- 0.04)</a:t>
              </a:r>
            </a:p>
          </p:txBody>
        </p:sp>
        <p:pic>
          <p:nvPicPr>
            <p:cNvPr id="16" name="Picture 15">
              <a:extLst>
                <a:ext uri="{FF2B5EF4-FFF2-40B4-BE49-F238E27FC236}">
                  <a16:creationId xmlns:a16="http://schemas.microsoft.com/office/drawing/2014/main" id="{4796AFF7-B970-478C-84FD-CF80DEAA2EE7}"/>
                </a:ext>
              </a:extLst>
            </p:cNvPr>
            <p:cNvPicPr>
              <a:picLocks noChangeAspect="1"/>
            </p:cNvPicPr>
            <p:nvPr/>
          </p:nvPicPr>
          <p:blipFill>
            <a:blip r:embed="rId2"/>
            <a:stretch>
              <a:fillRect/>
            </a:stretch>
          </p:blipFill>
          <p:spPr>
            <a:xfrm>
              <a:off x="838200" y="3863082"/>
              <a:ext cx="2432482" cy="914400"/>
            </a:xfrm>
            <a:prstGeom prst="rect">
              <a:avLst/>
            </a:prstGeom>
          </p:spPr>
        </p:pic>
        <p:pic>
          <p:nvPicPr>
            <p:cNvPr id="17" name="Picture 16">
              <a:extLst>
                <a:ext uri="{FF2B5EF4-FFF2-40B4-BE49-F238E27FC236}">
                  <a16:creationId xmlns:a16="http://schemas.microsoft.com/office/drawing/2014/main" id="{06375A40-3DD7-4847-9105-01CA9BC2623F}"/>
                </a:ext>
              </a:extLst>
            </p:cNvPr>
            <p:cNvPicPr>
              <a:picLocks noChangeAspect="1"/>
            </p:cNvPicPr>
            <p:nvPr/>
          </p:nvPicPr>
          <p:blipFill>
            <a:blip r:embed="rId3"/>
            <a:stretch>
              <a:fillRect/>
            </a:stretch>
          </p:blipFill>
          <p:spPr>
            <a:xfrm>
              <a:off x="838200" y="4977912"/>
              <a:ext cx="3564467" cy="1371600"/>
            </a:xfrm>
            <a:prstGeom prst="rect">
              <a:avLst/>
            </a:prstGeom>
          </p:spPr>
        </p:pic>
      </p:grpSp>
      <p:grpSp>
        <p:nvGrpSpPr>
          <p:cNvPr id="21" name="Group 20">
            <a:extLst>
              <a:ext uri="{FF2B5EF4-FFF2-40B4-BE49-F238E27FC236}">
                <a16:creationId xmlns:a16="http://schemas.microsoft.com/office/drawing/2014/main" id="{6AE15F5D-FE57-467E-8835-ECA3420DA432}"/>
              </a:ext>
            </a:extLst>
          </p:cNvPr>
          <p:cNvGrpSpPr/>
          <p:nvPr/>
        </p:nvGrpSpPr>
        <p:grpSpPr>
          <a:xfrm>
            <a:off x="4666377" y="2981956"/>
            <a:ext cx="3623094" cy="3367556"/>
            <a:chOff x="4666377" y="2981956"/>
            <a:chExt cx="3623094" cy="3367556"/>
          </a:xfrm>
        </p:grpSpPr>
        <p:sp>
          <p:nvSpPr>
            <p:cNvPr id="9" name="Rectangle 8">
              <a:extLst>
                <a:ext uri="{FF2B5EF4-FFF2-40B4-BE49-F238E27FC236}">
                  <a16:creationId xmlns:a16="http://schemas.microsoft.com/office/drawing/2014/main" id="{B22EFBDA-ED92-4A03-AF91-D26D071F92B0}"/>
                </a:ext>
              </a:extLst>
            </p:cNvPr>
            <p:cNvSpPr/>
            <p:nvPr/>
          </p:nvSpPr>
          <p:spPr>
            <a:xfrm>
              <a:off x="4666377" y="2981956"/>
              <a:ext cx="2665602"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  0.72</a:t>
              </a:r>
            </a:p>
            <a:p>
              <a:r>
                <a:rPr lang="en-US" sz="1600" dirty="0">
                  <a:latin typeface="Times New Roman" panose="02020603050405020304" pitchFamily="18" charset="0"/>
                  <a:cs typeface="Times New Roman" panose="02020603050405020304" pitchFamily="18" charset="0"/>
                </a:rPr>
                <a:t>CV accuracy = 0.70 (+/- 0.04)</a:t>
              </a:r>
            </a:p>
          </p:txBody>
        </p:sp>
        <p:pic>
          <p:nvPicPr>
            <p:cNvPr id="19" name="Picture 18">
              <a:extLst>
                <a:ext uri="{FF2B5EF4-FFF2-40B4-BE49-F238E27FC236}">
                  <a16:creationId xmlns:a16="http://schemas.microsoft.com/office/drawing/2014/main" id="{0EAFA3F5-0863-46BF-B04E-4EA262914AD2}"/>
                </a:ext>
              </a:extLst>
            </p:cNvPr>
            <p:cNvPicPr>
              <a:picLocks noChangeAspect="1"/>
            </p:cNvPicPr>
            <p:nvPr/>
          </p:nvPicPr>
          <p:blipFill>
            <a:blip r:embed="rId4"/>
            <a:stretch>
              <a:fillRect/>
            </a:stretch>
          </p:blipFill>
          <p:spPr>
            <a:xfrm>
              <a:off x="4666377" y="3863082"/>
              <a:ext cx="2392822" cy="914400"/>
            </a:xfrm>
            <a:prstGeom prst="rect">
              <a:avLst/>
            </a:prstGeom>
          </p:spPr>
        </p:pic>
        <p:pic>
          <p:nvPicPr>
            <p:cNvPr id="20" name="Picture 19">
              <a:extLst>
                <a:ext uri="{FF2B5EF4-FFF2-40B4-BE49-F238E27FC236}">
                  <a16:creationId xmlns:a16="http://schemas.microsoft.com/office/drawing/2014/main" id="{3441C4BC-D632-4133-828A-C130C86EF37B}"/>
                </a:ext>
              </a:extLst>
            </p:cNvPr>
            <p:cNvPicPr>
              <a:picLocks noChangeAspect="1"/>
            </p:cNvPicPr>
            <p:nvPr/>
          </p:nvPicPr>
          <p:blipFill>
            <a:blip r:embed="rId5"/>
            <a:stretch>
              <a:fillRect/>
            </a:stretch>
          </p:blipFill>
          <p:spPr>
            <a:xfrm>
              <a:off x="4666377" y="4977912"/>
              <a:ext cx="3623094" cy="1371600"/>
            </a:xfrm>
            <a:prstGeom prst="rect">
              <a:avLst/>
            </a:prstGeom>
          </p:spPr>
        </p:pic>
      </p:grpSp>
      <p:grpSp>
        <p:nvGrpSpPr>
          <p:cNvPr id="24" name="Group 23">
            <a:extLst>
              <a:ext uri="{FF2B5EF4-FFF2-40B4-BE49-F238E27FC236}">
                <a16:creationId xmlns:a16="http://schemas.microsoft.com/office/drawing/2014/main" id="{3C31A9A8-A51C-4CA6-A93D-C6EFD96EB30C}"/>
              </a:ext>
            </a:extLst>
          </p:cNvPr>
          <p:cNvGrpSpPr/>
          <p:nvPr/>
        </p:nvGrpSpPr>
        <p:grpSpPr>
          <a:xfrm>
            <a:off x="8454894" y="2981955"/>
            <a:ext cx="3609023" cy="3367557"/>
            <a:chOff x="8454894" y="2981955"/>
            <a:chExt cx="3609023" cy="3367557"/>
          </a:xfrm>
        </p:grpSpPr>
        <p:sp>
          <p:nvSpPr>
            <p:cNvPr id="13" name="Rectangle 12">
              <a:extLst>
                <a:ext uri="{FF2B5EF4-FFF2-40B4-BE49-F238E27FC236}">
                  <a16:creationId xmlns:a16="http://schemas.microsoft.com/office/drawing/2014/main" id="{F300B4FA-10E6-4F56-B6AD-FE90EA0CE7D5}"/>
                </a:ext>
              </a:extLst>
            </p:cNvPr>
            <p:cNvSpPr/>
            <p:nvPr/>
          </p:nvSpPr>
          <p:spPr>
            <a:xfrm>
              <a:off x="8457881" y="2981955"/>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SVM</a:t>
              </a:r>
            </a:p>
            <a:p>
              <a:r>
                <a:rPr lang="en-US" sz="1600" dirty="0">
                  <a:latin typeface="Times New Roman" panose="02020603050405020304" pitchFamily="18" charset="0"/>
                  <a:cs typeface="Times New Roman" panose="02020603050405020304" pitchFamily="18" charset="0"/>
                </a:rPr>
                <a:t>Accuracy =  0.663</a:t>
              </a:r>
            </a:p>
            <a:p>
              <a:r>
                <a:rPr lang="en-US" sz="1600" dirty="0">
                  <a:latin typeface="Times New Roman" panose="02020603050405020304" pitchFamily="18" charset="0"/>
                  <a:cs typeface="Times New Roman" panose="02020603050405020304" pitchFamily="18" charset="0"/>
                </a:rPr>
                <a:t>CV accuracy = 0.72 (+/- 0.03)</a:t>
              </a:r>
            </a:p>
          </p:txBody>
        </p:sp>
        <p:pic>
          <p:nvPicPr>
            <p:cNvPr id="22" name="Picture 21">
              <a:extLst>
                <a:ext uri="{FF2B5EF4-FFF2-40B4-BE49-F238E27FC236}">
                  <a16:creationId xmlns:a16="http://schemas.microsoft.com/office/drawing/2014/main" id="{FF7E61A1-CE87-41A1-8584-73F69A2C58A9}"/>
                </a:ext>
              </a:extLst>
            </p:cNvPr>
            <p:cNvPicPr>
              <a:picLocks noChangeAspect="1"/>
            </p:cNvPicPr>
            <p:nvPr/>
          </p:nvPicPr>
          <p:blipFill>
            <a:blip r:embed="rId6"/>
            <a:stretch>
              <a:fillRect/>
            </a:stretch>
          </p:blipFill>
          <p:spPr>
            <a:xfrm>
              <a:off x="8454894" y="3863082"/>
              <a:ext cx="2461846" cy="914400"/>
            </a:xfrm>
            <a:prstGeom prst="rect">
              <a:avLst/>
            </a:prstGeom>
          </p:spPr>
        </p:pic>
        <p:pic>
          <p:nvPicPr>
            <p:cNvPr id="23" name="Picture 22">
              <a:extLst>
                <a:ext uri="{FF2B5EF4-FFF2-40B4-BE49-F238E27FC236}">
                  <a16:creationId xmlns:a16="http://schemas.microsoft.com/office/drawing/2014/main" id="{5BA0AFED-EDB6-4B8B-92B7-5B90229448E9}"/>
                </a:ext>
              </a:extLst>
            </p:cNvPr>
            <p:cNvPicPr>
              <a:picLocks noChangeAspect="1"/>
            </p:cNvPicPr>
            <p:nvPr/>
          </p:nvPicPr>
          <p:blipFill>
            <a:blip r:embed="rId7"/>
            <a:stretch>
              <a:fillRect/>
            </a:stretch>
          </p:blipFill>
          <p:spPr>
            <a:xfrm>
              <a:off x="8454894" y="4977912"/>
              <a:ext cx="3609023" cy="1371600"/>
            </a:xfrm>
            <a:prstGeom prst="rect">
              <a:avLst/>
            </a:prstGeom>
          </p:spPr>
        </p:pic>
      </p:grpSp>
    </p:spTree>
    <p:extLst>
      <p:ext uri="{BB962C8B-B14F-4D97-AF65-F5344CB8AC3E}">
        <p14:creationId xmlns:p14="http://schemas.microsoft.com/office/powerpoint/2010/main" val="1809653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86B9-7BCA-48F9-BE5F-8B7109EE685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Experiment on dataset with HBP history included</a:t>
            </a:r>
          </a:p>
        </p:txBody>
      </p:sp>
      <p:sp>
        <p:nvSpPr>
          <p:cNvPr id="3" name="Content Placeholder 2">
            <a:extLst>
              <a:ext uri="{FF2B5EF4-FFF2-40B4-BE49-F238E27FC236}">
                <a16:creationId xmlns:a16="http://schemas.microsoft.com/office/drawing/2014/main" id="{ED549EE4-422C-4981-822F-AE2EA1789703}"/>
              </a:ext>
            </a:extLst>
          </p:cNvPr>
          <p:cNvSpPr>
            <a:spLocks noGrp="1"/>
          </p:cNvSpPr>
          <p:nvPr>
            <p:ph idx="1"/>
          </p:nvPr>
        </p:nvSpPr>
        <p:spPr/>
        <p:txBody>
          <a:bodyPr>
            <a:normAutofit/>
          </a:bodyPr>
          <a:lstStyle/>
          <a:p>
            <a:pPr lvl="0"/>
            <a:r>
              <a:rPr lang="en-US" sz="1800" dirty="0">
                <a:latin typeface="Times New Roman" panose="02020603050405020304" pitchFamily="18" charset="0"/>
                <a:cs typeface="Times New Roman" panose="02020603050405020304" pitchFamily="18" charset="0"/>
              </a:rPr>
              <a:t>Remarks </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average accuracy of the models presented in the experiments is 73.36 for the 12 features set models and 70% for the traditional features set. The performance of these models as compared to the one which doesn’t include patients with HBP is smaller.  Therefore, it will be better if we use separate models for the two groups.</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 order to further examine the performance of the prediction models on datasets with HBP patients, experiments 3 and 4 are repeated. The results of the experiments are presented in the presentation file 2 </a:t>
            </a:r>
          </a:p>
        </p:txBody>
      </p:sp>
    </p:spTree>
    <p:extLst>
      <p:ext uri="{BB962C8B-B14F-4D97-AF65-F5344CB8AC3E}">
        <p14:creationId xmlns:p14="http://schemas.microsoft.com/office/powerpoint/2010/main" val="209988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D68E-CBFC-49E2-9F89-AFCA4EB384ED}"/>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50B761-B59A-484B-A752-8F266B69AA90}"/>
                  </a:ext>
                </a:extLst>
              </p:cNvPr>
              <p:cNvSpPr>
                <a:spLocks noGrp="1"/>
              </p:cNvSpPr>
              <p:nvPr>
                <p:ph idx="1"/>
              </p:nvPr>
            </p:nvSpPr>
            <p:spPr>
              <a:xfrm>
                <a:off x="838200" y="1614196"/>
                <a:ext cx="10515600" cy="4562767"/>
              </a:xfrm>
            </p:spPr>
            <p:txBody>
              <a:bodyPr>
                <a:normAutofit/>
              </a:bodyPr>
              <a:lstStyle/>
              <a:p>
                <a:r>
                  <a:rPr lang="en-US" sz="1800" dirty="0">
                    <a:latin typeface="Times New Roman" panose="02020603050405020304" pitchFamily="18" charset="0"/>
                    <a:cs typeface="Times New Roman" panose="02020603050405020304" pitchFamily="18" charset="0"/>
                  </a:rPr>
                  <a:t>The experiment generates all combination of </a:t>
                </a:r>
                <a14:m>
                  <m:oMath xmlns:m="http://schemas.openxmlformats.org/officeDocument/2006/math">
                    <m:r>
                      <a:rPr lang="en-US" sz="1800" i="1">
                        <a:latin typeface="Cambria Math" panose="02040503050406030204" pitchFamily="18" charset="0"/>
                      </a:rPr>
                      <m:t>𝑛</m:t>
                    </m:r>
                  </m:oMath>
                </a14:m>
                <a:r>
                  <a:rPr lang="en-US" sz="1800" dirty="0">
                    <a:latin typeface="Times New Roman" panose="02020603050405020304" pitchFamily="18" charset="0"/>
                    <a:cs typeface="Times New Roman" panose="02020603050405020304" pitchFamily="18" charset="0"/>
                  </a:rPr>
                  <a:t> features from the total 12 features </a:t>
                </a:r>
                <a14:m>
                  <m:oMath xmlns:m="http://schemas.openxmlformats.org/officeDocument/2006/math">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𝐶</m:t>
                    </m:r>
                    <m:r>
                      <a:rPr lang="en-US" sz="1800" b="0" i="1" smtClean="0">
                        <a:latin typeface="Cambria Math" panose="02040503050406030204" pitchFamily="18" charset="0"/>
                        <a:cs typeface="Times New Roman" panose="02020603050405020304" pitchFamily="18" charset="0"/>
                      </a:rPr>
                      <m:t>(12,</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train and test the models, and select the top 10 accurate models from each subgroup</a:t>
                </a:r>
              </a:p>
              <a:p>
                <a:r>
                  <a:rPr lang="en-US" sz="1800" dirty="0">
                    <a:latin typeface="Times New Roman" panose="02020603050405020304" pitchFamily="18" charset="0"/>
                    <a:cs typeface="Times New Roman" panose="02020603050405020304" pitchFamily="18" charset="0"/>
                  </a:rPr>
                  <a:t>Experimental results of different </a:t>
                </a:r>
                <a14:m>
                  <m:oMath xmlns:m="http://schemas.openxmlformats.org/officeDocument/2006/math">
                    <m:r>
                      <a:rPr lang="en-US" sz="1800" i="1">
                        <a:latin typeface="Cambria Math" panose="02040503050406030204" pitchFamily="18" charset="0"/>
                      </a:rPr>
                      <m:t>𝑛</m:t>
                    </m:r>
                  </m:oMath>
                </a14:m>
                <a:r>
                  <a:rPr lang="en-US" sz="1800" dirty="0">
                    <a:latin typeface="Times New Roman" panose="02020603050405020304" pitchFamily="18" charset="0"/>
                    <a:cs typeface="Times New Roman" panose="02020603050405020304" pitchFamily="18" charset="0"/>
                  </a:rPr>
                  <a:t> feature set combination using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algorithm (5,6,7,8,9, and 10 features ) presented below</a:t>
                </a:r>
              </a:p>
              <a:p>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850B761-B59A-484B-A752-8F266B69AA90}"/>
                  </a:ext>
                </a:extLst>
              </p:cNvPr>
              <p:cNvSpPr>
                <a:spLocks noGrp="1" noRot="1" noChangeAspect="1" noMove="1" noResize="1" noEditPoints="1" noAdjustHandles="1" noChangeArrowheads="1" noChangeShapeType="1" noTextEdit="1"/>
              </p:cNvSpPr>
              <p:nvPr>
                <p:ph idx="1"/>
              </p:nvPr>
            </p:nvSpPr>
            <p:spPr>
              <a:xfrm>
                <a:off x="838200" y="1614196"/>
                <a:ext cx="10515600" cy="4562767"/>
              </a:xfrm>
              <a:blipFill>
                <a:blip r:embed="rId2"/>
                <a:stretch>
                  <a:fillRect l="-406" t="-1337" r="-928"/>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4FB8A63D-623D-4941-BE8F-04EB783E69DD}"/>
              </a:ext>
            </a:extLst>
          </p:cNvPr>
          <p:cNvGraphicFramePr>
            <a:graphicFrameLocks/>
          </p:cNvGraphicFramePr>
          <p:nvPr>
            <p:extLst>
              <p:ext uri="{D42A27DB-BD31-4B8C-83A1-F6EECF244321}">
                <p14:modId xmlns:p14="http://schemas.microsoft.com/office/powerpoint/2010/main" val="3069263402"/>
              </p:ext>
            </p:extLst>
          </p:nvPr>
        </p:nvGraphicFramePr>
        <p:xfrm>
          <a:off x="675314" y="2776756"/>
          <a:ext cx="10515600" cy="3913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523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a:t>
                </a:r>
                <a:r>
                  <a:rPr lang="en-US" sz="1400" b="1" dirty="0">
                    <a:latin typeface="Times New Roman" panose="02020603050405020304" pitchFamily="18" charset="0"/>
                    <a:cs typeface="Times New Roman" panose="02020603050405020304" pitchFamily="18" charset="0"/>
                  </a:rPr>
                  <a:t>792</a:t>
                </a:r>
                <a:r>
                  <a:rPr lang="en-US" sz="1400" dirty="0">
                    <a:latin typeface="Times New Roman" panose="02020603050405020304" pitchFamily="18" charset="0"/>
                    <a:cs typeface="Times New Roman" panose="02020603050405020304" pitchFamily="18" charset="0"/>
                  </a:rPr>
                  <a:t>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(12,5)</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3724129504"/>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Physical Activity,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0.746</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Drinking,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0.746</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0.745</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0.745</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Smoking,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0.745</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Drinking, Physical Activity, Family History</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Uric Acid,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0.741</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344765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6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a:t>
                </a:r>
                <a:r>
                  <a:rPr lang="en-US" sz="1400" b="1" dirty="0">
                    <a:latin typeface="Times New Roman" panose="02020603050405020304" pitchFamily="18" charset="0"/>
                    <a:cs typeface="Times New Roman" panose="02020603050405020304" pitchFamily="18" charset="0"/>
                  </a:rPr>
                  <a:t>924</a:t>
                </a:r>
                <a:r>
                  <a:rPr lang="en-US" sz="1400" dirty="0">
                    <a:latin typeface="Times New Roman" panose="02020603050405020304" pitchFamily="18" charset="0"/>
                    <a:cs typeface="Times New Roman" panose="02020603050405020304" pitchFamily="18" charset="0"/>
                  </a:rPr>
                  <a:t> [</a:t>
                </a:r>
                <a14:m>
                  <m:oMath xmlns:m="http://schemas.openxmlformats.org/officeDocument/2006/math">
                    <m:r>
                      <a:rPr lang="en-US" sz="1400" b="0" i="1" smtClean="0">
                        <a:latin typeface="Cambria Math" panose="02040503050406030204" pitchFamily="18" charset="0"/>
                      </a:rPr>
                      <m:t>𝐶</m:t>
                    </m:r>
                    <m:r>
                      <a:rPr lang="en-US" sz="1400" i="1">
                        <a:latin typeface="Cambria Math" panose="02040503050406030204" pitchFamily="18" charset="0"/>
                      </a:rPr>
                      <m:t>(12,6)</m:t>
                    </m:r>
                    <m:r>
                      <a:rPr lang="en-US" sz="140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2865950416"/>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Smoking,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0.753</a:t>
                      </a: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Drinking,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0.751</a:t>
                      </a: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0.751</a:t>
                      </a: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Smoking,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0.750</a:t>
                      </a: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Uric acid,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0.750</a:t>
                      </a: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Physical Activity, Family History, Sex </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0.750</a:t>
                      </a: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Family History, Sex, Age  </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Drinking, Family History, Sex</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Physical activity,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smoking,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177726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7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792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(12,5)</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507167744"/>
              </p:ext>
            </p:extLst>
          </p:nvPr>
        </p:nvGraphicFramePr>
        <p:xfrm>
          <a:off x="3346804" y="2758694"/>
          <a:ext cx="5498391" cy="3746246"/>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BMI, Uric acid, Smoking,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BMI, GTP gamma, Uric acid,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BMI, GTP gamma,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BMI, Uric acid,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BMI, Smoking, Physical Activity,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Drinking, Physical Activity,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FPG, HbA1c, Triglyceride, BMI, Physical Activity, Sex, Age</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FPG, HbA1c, Triglyceride, Smoking, Physical Activity, Sex, Age</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FPG, HbA1c, BMI, Physical Activity, Family History, Sex, Age</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0.746</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9884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8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495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(12,8)</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1629672344"/>
              </p:ext>
            </p:extLst>
          </p:nvPr>
        </p:nvGraphicFramePr>
        <p:xfrm>
          <a:off x="3346804" y="2758694"/>
          <a:ext cx="5498391" cy="3921252"/>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rPr>
                        <a:t> </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rPr>
                        <a:t>Features</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rPr>
                        <a:t>Accuracy</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rPr>
                        <a:t>1</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Uric acid, smoking,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0.753</a:t>
                      </a: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rPr>
                        <a:t>2</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GTP gamma, smoking,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0.750</a:t>
                      </a: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rPr>
                        <a:t>3</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GTP gamma,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rPr>
                        <a:t>4</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Uric acid,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rPr>
                        <a:t>5</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GTP gamma, Uric acid, smoking, Family history,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rPr>
                        <a:t>6</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GTP gamma, smoking,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rPr>
                        <a:t>7</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GTP gamma, Physical activity,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rPr>
                        <a:t>8</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smoking, Physical activity,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0.746</a:t>
                      </a: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rPr>
                        <a:t>9</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Uric acid, Physical activity,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0.746</a:t>
                      </a: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rPr>
                        <a:t>10</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a:solidFill>
                            <a:schemeClr val="dk1"/>
                          </a:solidFill>
                          <a:effectLst/>
                          <a:latin typeface="+mn-lt"/>
                          <a:ea typeface="+mn-ea"/>
                          <a:cs typeface="+mn-cs"/>
                        </a:rPr>
                        <a:t>FPG, HbA1c, BMI, GTP gamma, Uric acid, smoking,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0.746</a:t>
                      </a: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424356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9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220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(12,9)</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2481803550"/>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Triglyceride, BMI, Uric acid, smoking,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0.750</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smoking,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0.748</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Uric acid, smoking, Family history,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0.746</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smoking, Drinking,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0.746</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smoking,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smoking,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smoking, Drinking,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smoking, Drinking, Physical activity,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Uric acid, smoking,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226070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3111</TotalTime>
  <Words>4191</Words>
  <Application>Microsoft Office PowerPoint</Application>
  <PresentationFormat>Widescreen</PresentationFormat>
  <Paragraphs>617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Times New Roman</vt:lpstr>
      <vt:lpstr>Wingdings</vt:lpstr>
      <vt:lpstr>Office Theme</vt:lpstr>
      <vt:lpstr>Summary of the experiments</vt:lpstr>
      <vt:lpstr>Content</vt:lpstr>
      <vt:lpstr>Dataset</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2. Ensemble Approach</vt:lpstr>
      <vt:lpstr>2. Ensemble Approach</vt:lpstr>
      <vt:lpstr>2. Ensemble Approach</vt:lpstr>
      <vt:lpstr>2. Ensemble Approach</vt:lpstr>
      <vt:lpstr>2. Ensemble Approach</vt:lpstr>
      <vt:lpstr>2. Ensemble Approach</vt:lpstr>
      <vt:lpstr>2. Ensemble Approach</vt:lpstr>
      <vt:lpstr>2. Ensemble Approach</vt:lpstr>
      <vt:lpstr>2. Ensemble Approach</vt:lpstr>
      <vt:lpstr>2. Ensemble Approach</vt:lpstr>
      <vt:lpstr>2. Ensemble Approach</vt:lpstr>
      <vt:lpstr>3. Ensemble of all the models </vt:lpstr>
      <vt:lpstr>3. Ensemble of all the models </vt:lpstr>
      <vt:lpstr>4. Two years data for predicting the third year status</vt:lpstr>
      <vt:lpstr>4. Two years data for predicting the third year status</vt:lpstr>
      <vt:lpstr>4. Two years data for predicting the third year status</vt:lpstr>
      <vt:lpstr>4. Two years data for predicting the third year status</vt:lpstr>
      <vt:lpstr>4. Two years data for predicting the third year status</vt:lpstr>
      <vt:lpstr>4. Two years data for predicting the third year status</vt:lpstr>
      <vt:lpstr>4. Two years data for predicting the third year status</vt:lpstr>
      <vt:lpstr>5. Experiment on patients who are diagnosed with HBP</vt:lpstr>
      <vt:lpstr>5. Experiment on patients who are diagnosed with HBP</vt:lpstr>
      <vt:lpstr>5. Experiment on patients who are diagnosed with HBP</vt:lpstr>
      <vt:lpstr>6. Experiment on dataset with HBP history included</vt:lpstr>
      <vt:lpstr>6. Experiment on dataset with HBP history included</vt:lpstr>
      <vt:lpstr>6. Experiment on dataset with HBP history included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the experiments</dc:title>
  <dc:creator>Henock</dc:creator>
  <cp:lastModifiedBy>Henock</cp:lastModifiedBy>
  <cp:revision>493</cp:revision>
  <dcterms:created xsi:type="dcterms:W3CDTF">2020-02-14T12:58:48Z</dcterms:created>
  <dcterms:modified xsi:type="dcterms:W3CDTF">2020-02-23T18:08:55Z</dcterms:modified>
</cp:coreProperties>
</file>