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88" r:id="rId4"/>
    <p:sldId id="294" r:id="rId5"/>
    <p:sldId id="291" r:id="rId6"/>
    <p:sldId id="269" r:id="rId7"/>
    <p:sldId id="292" r:id="rId8"/>
    <p:sldId id="270" r:id="rId9"/>
    <p:sldId id="287" r:id="rId10"/>
    <p:sldId id="260" r:id="rId11"/>
    <p:sldId id="293" r:id="rId12"/>
    <p:sldId id="271" r:id="rId13"/>
    <p:sldId id="272" r:id="rId14"/>
    <p:sldId id="273" r:id="rId15"/>
    <p:sldId id="275" r:id="rId16"/>
    <p:sldId id="276" r:id="rId17"/>
    <p:sldId id="277" r:id="rId18"/>
    <p:sldId id="274" r:id="rId19"/>
    <p:sldId id="278" r:id="rId20"/>
    <p:sldId id="279" r:id="rId21"/>
    <p:sldId id="280" r:id="rId22"/>
    <p:sldId id="283" r:id="rId23"/>
    <p:sldId id="284" r:id="rId24"/>
    <p:sldId id="282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ock" initials="H" lastIdx="1" clrIdx="0">
    <p:extLst>
      <p:ext uri="{19B8F6BF-5375-455C-9EA6-DF929625EA0E}">
        <p15:presenceInfo xmlns:p15="http://schemas.microsoft.com/office/powerpoint/2012/main" userId="Hen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Place\github%20projects\Health-Data-Analysis-Diabetics\Diabetes\Traditional%20vs%2011%20features%20for%20prof%20_V3\Book2-NoHB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'with hbp'!$D$8</c:f>
              <c:strCache>
                <c:ptCount val="1"/>
                <c:pt idx="0">
                  <c:v>Stacking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'with hbp'!$E$7:$L$7</c:f>
              <c:strCache>
                <c:ptCount val="8"/>
                <c:pt idx="0">
                  <c:v>5-traditional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'with hbp'!$E$8:$L$8</c:f>
              <c:numCache>
                <c:formatCode>General</c:formatCode>
                <c:ptCount val="8"/>
                <c:pt idx="0">
                  <c:v>0.72</c:v>
                </c:pt>
                <c:pt idx="1">
                  <c:v>0.68600000000000005</c:v>
                </c:pt>
                <c:pt idx="2">
                  <c:v>0.69299999999999995</c:v>
                </c:pt>
                <c:pt idx="3">
                  <c:v>0.70499999999999996</c:v>
                </c:pt>
                <c:pt idx="4">
                  <c:v>0.70799999999999996</c:v>
                </c:pt>
                <c:pt idx="5">
                  <c:v>0.69599999999999995</c:v>
                </c:pt>
                <c:pt idx="6">
                  <c:v>0.69799999999999995</c:v>
                </c:pt>
                <c:pt idx="7">
                  <c:v>0.69799999999999995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5-44BF-A458-B66B8B90F10B}"/>
            </c:ext>
          </c:extLst>
        </c:ser>
        <c:ser>
          <c:idx val="1"/>
          <c:order val="1"/>
          <c:tx>
            <c:strRef>
              <c:f>'with hbp'!$D$9</c:f>
              <c:strCache>
                <c:ptCount val="1"/>
                <c:pt idx="0">
                  <c:v>Hard voting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'with hbp'!$E$7:$L$7</c:f>
              <c:strCache>
                <c:ptCount val="8"/>
                <c:pt idx="0">
                  <c:v>5-traditional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'with hbp'!$E$9:$L$9</c:f>
              <c:numCache>
                <c:formatCode>General</c:formatCode>
                <c:ptCount val="8"/>
                <c:pt idx="0">
                  <c:v>0.71599999999999997</c:v>
                </c:pt>
                <c:pt idx="1">
                  <c:v>0.69299999999999995</c:v>
                </c:pt>
                <c:pt idx="2">
                  <c:v>0.70099999999999996</c:v>
                </c:pt>
                <c:pt idx="3">
                  <c:v>0.70799999999999996</c:v>
                </c:pt>
                <c:pt idx="4">
                  <c:v>0.70499999999999996</c:v>
                </c:pt>
                <c:pt idx="5">
                  <c:v>0.70299999999999996</c:v>
                </c:pt>
                <c:pt idx="6">
                  <c:v>0.70599999999999996</c:v>
                </c:pt>
                <c:pt idx="7">
                  <c:v>0.70299999999999996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45-44BF-A458-B66B8B90F10B}"/>
            </c:ext>
          </c:extLst>
        </c:ser>
        <c:ser>
          <c:idx val="2"/>
          <c:order val="2"/>
          <c:tx>
            <c:strRef>
              <c:f>'with hbp'!$D$10</c:f>
              <c:strCache>
                <c:ptCount val="1"/>
                <c:pt idx="0">
                  <c:v>Soft voting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'with hbp'!$E$7:$L$7</c:f>
              <c:strCache>
                <c:ptCount val="8"/>
                <c:pt idx="0">
                  <c:v>5-traditional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'with hbp'!$E$10:$L$10</c:f>
              <c:numCache>
                <c:formatCode>General</c:formatCode>
                <c:ptCount val="8"/>
                <c:pt idx="0">
                  <c:v>0.72299999999999998</c:v>
                </c:pt>
                <c:pt idx="1">
                  <c:v>0.69</c:v>
                </c:pt>
                <c:pt idx="2">
                  <c:v>0.69499999999999995</c:v>
                </c:pt>
                <c:pt idx="3">
                  <c:v>0.71599999999999997</c:v>
                </c:pt>
                <c:pt idx="4">
                  <c:v>0.70799999999999996</c:v>
                </c:pt>
                <c:pt idx="5">
                  <c:v>0.70799999999999996</c:v>
                </c:pt>
                <c:pt idx="6">
                  <c:v>0.71</c:v>
                </c:pt>
                <c:pt idx="7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45-44BF-A458-B66B8B90F1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37759528"/>
        <c:axId val="437759856"/>
      </c:barChart>
      <c:catAx>
        <c:axId val="437759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Feature 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759856"/>
        <c:crosses val="autoZero"/>
        <c:auto val="1"/>
        <c:lblAlgn val="ctr"/>
        <c:lblOffset val="100"/>
        <c:noMultiLvlLbl val="0"/>
      </c:catAx>
      <c:valAx>
        <c:axId val="4377598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759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6487-70DE-4722-B41E-2BDAECB3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C1681-E56B-4FA2-83F2-F6A32B634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E638C-ADCB-4FBC-BDA5-3F1A0366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15F9-0CFD-439B-A868-F0108FF9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7C60-72A7-4818-98A2-7EE5E1C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34EE-CD59-4977-B19A-EE36E874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5FE3-1DF6-4376-A83A-8791D94B7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9607-2815-458D-BAC1-4BA59608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7021-8D54-4271-B115-310ED252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A321-71A8-46D6-AE5E-FFFE0C51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23438-1F12-4D8C-893F-CA0E7299E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6F9F3-5487-4F36-ADDB-B26AA66A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E866-2D10-4B33-9502-7585973F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75A2-8B6D-4CB5-AD7C-E62C3D28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D2C4-B7C9-4136-BC2A-A2FF955E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BCE9-6656-4E3B-8C58-066F7753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5531-5ACF-4E74-AC72-5CE16890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3B4-399E-48C2-8C72-C97EB7CD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77C3-865C-4CE6-B1A6-0708A4AE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B386-31E2-49A4-8340-9AD216D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74C9-F964-40B9-849A-4EFCD7D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3784-F67F-4155-97A8-ED4EF8E2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D085-A666-4BA3-A033-CBDFD894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FB3F-716F-4678-93B4-35D3A701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74B0-7C3E-450D-98E6-ECBE1959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79FE-7B6A-4D66-9667-AE3C987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0EC3-6423-4F35-AFCB-45299601B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FC6D-DEF9-4231-8814-1C8F76AD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7365-B3C3-4BE5-B450-20C636F0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3734A-499B-4183-A012-7FC9CF7D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B5E8-4CD0-4B9F-897B-1437991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E042-8FB5-462F-9D96-5497D4F0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E8C3-0875-4CBE-BA69-23AF26C2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561C-C05C-47CC-9DF5-6A0D89B16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9CE64-B509-4716-9F67-F8B4048F0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2610B-EED0-4674-A0D7-B02690B0E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7FAE5-9261-445C-BC30-7FD9A716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2ECF6-7A21-4754-BC2B-F8DD6343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8611B-2F20-4E05-85A2-CD7703EC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81-B931-4814-BBBA-2D5A13D8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27458-C776-40CB-9CD7-6AE78610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19140-82FB-42D9-A3CF-A7C9A1B3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0037-BAF2-4D83-81F7-8696A24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F3B7-EE5A-486D-B510-4F7D168D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21088-D2BC-4FFE-BE1C-7302A348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CF17-22F4-479B-B5A0-C92934B1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929E-09B0-4E1E-969C-53F040AA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4D-162D-40FA-8F74-CF7A33E5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13D2-11B5-4CA0-AFDA-B09B5A64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33AF-7746-4EDF-9AB1-46A6B02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BF7A-F2C6-40C4-A60F-70BE2FC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CD2FA-BD60-48E5-A1BE-D7E86DC3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93E2-FD58-4864-B1F7-B6639CCE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D41DB-6AC5-4EC0-AA19-74D00710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82F6-2F10-4AA0-9A77-E7A84434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9377-F89A-498B-8AF2-824BD32B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0EDE-480B-4464-A00F-4CD31DC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7B2F-CEAF-4521-8450-0002AD38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DA946-99A2-4F68-BD7C-A68F0D4C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0B35-2096-4162-9013-D4D25289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7309-8518-4477-AE50-98F523BB4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CCA9-1EC6-45C1-9479-8C2683282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8DAE-B709-45DB-A388-0344BD52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CB9F-B638-40C0-97ED-61836B904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the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7786E-44D6-4111-BEE3-2DCBC6C3E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D7DB-3341-4461-8871-D4E9C8AE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C41E-3444-4C0E-AC3D-139CC7E8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4251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sub section, top 5 more accurate models from each feature sets are selected and ensembled using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voting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voting classifier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used in this experiment 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models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each ensemble technique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190059-9CA3-491B-A6B4-4CB2216D0971}"/>
              </a:ext>
            </a:extLst>
          </p:cNvPr>
          <p:cNvGrpSpPr/>
          <p:nvPr/>
        </p:nvGrpSpPr>
        <p:grpSpPr>
          <a:xfrm>
            <a:off x="7900797" y="1149015"/>
            <a:ext cx="3697831" cy="2692022"/>
            <a:chOff x="7919458" y="1419603"/>
            <a:chExt cx="3697831" cy="2692022"/>
          </a:xfrm>
        </p:grpSpPr>
        <p:pic>
          <p:nvPicPr>
            <p:cNvPr id="2050" name="Picture 2" descr="Image result for stacking classifier">
              <a:extLst>
                <a:ext uri="{FF2B5EF4-FFF2-40B4-BE49-F238E27FC236}">
                  <a16:creationId xmlns:a16="http://schemas.microsoft.com/office/drawing/2014/main" id="{3D9811A9-CF50-46BA-80FA-5FD6DEEA2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6048" y="1825625"/>
              <a:ext cx="3161241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68E110-D532-4FAD-AD6F-2570FC8A6D67}"/>
                </a:ext>
              </a:extLst>
            </p:cNvPr>
            <p:cNvSpPr/>
            <p:nvPr/>
          </p:nvSpPr>
          <p:spPr>
            <a:xfrm>
              <a:off x="7919458" y="1419603"/>
              <a:ext cx="2162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</p:txBody>
        </p:sp>
      </p:grpSp>
      <p:pic>
        <p:nvPicPr>
          <p:cNvPr id="2052" name="Picture 4" descr="Image result for voting classifier">
            <a:extLst>
              <a:ext uri="{FF2B5EF4-FFF2-40B4-BE49-F238E27FC236}">
                <a16:creationId xmlns:a16="http://schemas.microsoft.com/office/drawing/2014/main" id="{E1F77B17-2BB5-433A-9A23-AF6B1FA9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12421"/>
            <a:ext cx="4572000" cy="173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1F861F-8F00-41BB-ABF3-4056F9CDD92E}"/>
              </a:ext>
            </a:extLst>
          </p:cNvPr>
          <p:cNvSpPr/>
          <p:nvPr/>
        </p:nvSpPr>
        <p:spPr>
          <a:xfrm>
            <a:off x="8437387" y="4143089"/>
            <a:ext cx="162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classifer</a:t>
            </a:r>
            <a:endParaRPr lang="en-US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8EEFDAA-1FC3-450A-9781-0F883B78F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30747"/>
              </p:ext>
            </p:extLst>
          </p:nvPr>
        </p:nvGraphicFramePr>
        <p:xfrm>
          <a:off x="1204761" y="5090330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79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A3A-CDDD-45F2-8EDD-AA4FA531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 – not done</a:t>
            </a:r>
            <a:endParaRPr lang="en-US" sz="3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1EA690D-B5A0-47DD-9485-687F56D47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385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970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81758"/>
              </p:ext>
            </p:extLst>
          </p:nvPr>
        </p:nvGraphicFramePr>
        <p:xfrm>
          <a:off x="4368800" y="1875354"/>
          <a:ext cx="3500535" cy="2071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08FD7E-B7D2-4703-9AAF-87A973106B9B}"/>
              </a:ext>
            </a:extLst>
          </p:cNvPr>
          <p:cNvSpPr/>
          <p:nvPr/>
        </p:nvSpPr>
        <p:spPr>
          <a:xfrm>
            <a:off x="838200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Combination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43F10E-4880-462F-90DE-E25EA4231224}"/>
              </a:ext>
            </a:extLst>
          </p:cNvPr>
          <p:cNvGrpSpPr/>
          <p:nvPr/>
        </p:nvGrpSpPr>
        <p:grpSpPr>
          <a:xfrm>
            <a:off x="838199" y="3973692"/>
            <a:ext cx="3663387" cy="2880887"/>
            <a:chOff x="838199" y="3973692"/>
            <a:chExt cx="3663387" cy="28808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973692"/>
              <a:ext cx="15584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0.686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12F9F2-6462-40DB-AA24-6AA4DF16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471983"/>
              <a:ext cx="2528047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E54EA2E-BAF7-47A9-8615-D49E3DCBE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5482979"/>
              <a:ext cx="3663387" cy="137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7FBE1F-A8F6-4A8E-AA75-5A8A197978A3}"/>
              </a:ext>
            </a:extLst>
          </p:cNvPr>
          <p:cNvGrpSpPr/>
          <p:nvPr/>
        </p:nvGrpSpPr>
        <p:grpSpPr>
          <a:xfrm>
            <a:off x="4678892" y="3973692"/>
            <a:ext cx="3591878" cy="2880487"/>
            <a:chOff x="4678892" y="3973692"/>
            <a:chExt cx="3591878" cy="28804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3973692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0.693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0140647-44A1-492A-9458-D2B38FF7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496912"/>
              <a:ext cx="2409092" cy="914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231CFA9-D023-4E59-A52E-7AF2701B7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2579"/>
              <a:ext cx="3591878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7DC8CB-DD3E-4BFC-84E0-49C7BED93B30}"/>
              </a:ext>
            </a:extLst>
          </p:cNvPr>
          <p:cNvGrpSpPr/>
          <p:nvPr/>
        </p:nvGrpSpPr>
        <p:grpSpPr>
          <a:xfrm>
            <a:off x="8340015" y="3973692"/>
            <a:ext cx="3666392" cy="2884308"/>
            <a:chOff x="8340015" y="3973692"/>
            <a:chExt cx="3666392" cy="2884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340015" y="3973692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0.69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4322C38-B47B-4548-9866-B1EA9A6C8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0015" y="4471983"/>
              <a:ext cx="2432482" cy="9144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E5462FE-FF55-4C7A-868F-4DAF5BCB3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0015" y="5486400"/>
              <a:ext cx="366639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227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856349"/>
              </p:ext>
            </p:extLst>
          </p:nvPr>
        </p:nvGraphicFramePr>
        <p:xfrm>
          <a:off x="4382210" y="1875354"/>
          <a:ext cx="3928403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044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575359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C185990-59CD-4827-9740-B5D6BE00EAFD}"/>
              </a:ext>
            </a:extLst>
          </p:cNvPr>
          <p:cNvSpPr/>
          <p:nvPr/>
        </p:nvSpPr>
        <p:spPr>
          <a:xfrm>
            <a:off x="8381960" y="3973692"/>
            <a:ext cx="173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Voting Classifier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	0.695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0042F-E6D9-4CE4-86D4-9249D8BD4165}"/>
              </a:ext>
            </a:extLst>
          </p:cNvPr>
          <p:cNvSpPr/>
          <p:nvPr/>
        </p:nvSpPr>
        <p:spPr>
          <a:xfrm>
            <a:off x="868265" y="1690688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Features Combination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3CB195-286D-4969-9289-B1406FF8243F}"/>
              </a:ext>
            </a:extLst>
          </p:cNvPr>
          <p:cNvGrpSpPr/>
          <p:nvPr/>
        </p:nvGrpSpPr>
        <p:grpSpPr>
          <a:xfrm>
            <a:off x="838200" y="3973692"/>
            <a:ext cx="3675185" cy="2884308"/>
            <a:chOff x="838200" y="3973692"/>
            <a:chExt cx="3675185" cy="2884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973692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0.693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3A8CF5-23F6-487B-A35C-86505A3DD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496912"/>
              <a:ext cx="2377440" cy="914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367B91-0589-485F-9DFF-17A4DD69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6400"/>
              <a:ext cx="3675185" cy="1371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E2CDA0-68FF-435B-9D34-0F005E2B1CBE}"/>
              </a:ext>
            </a:extLst>
          </p:cNvPr>
          <p:cNvGrpSpPr/>
          <p:nvPr/>
        </p:nvGrpSpPr>
        <p:grpSpPr>
          <a:xfrm>
            <a:off x="4678892" y="3973692"/>
            <a:ext cx="3605842" cy="2884308"/>
            <a:chOff x="4678892" y="3973692"/>
            <a:chExt cx="3605842" cy="28843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3973692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5C11C6-5DE7-4450-B4A4-476B68E1E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496912"/>
              <a:ext cx="2553077" cy="914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8A5C59-BA02-4602-B5CD-9718187AD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6400"/>
              <a:ext cx="3605842" cy="13716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CE473A8-F3A5-4833-A268-4AB00C631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60" y="4496912"/>
            <a:ext cx="2356022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96EA09-DB19-4036-9A8E-9C06DEC470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60" y="5486400"/>
            <a:ext cx="366338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7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843628"/>
              </p:ext>
            </p:extLst>
          </p:nvPr>
        </p:nvGraphicFramePr>
        <p:xfrm>
          <a:off x="4502568" y="1875354"/>
          <a:ext cx="4142549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29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770259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61B39D9-5082-47E3-BF5C-B9F8AEFFCA11}"/>
              </a:ext>
            </a:extLst>
          </p:cNvPr>
          <p:cNvSpPr/>
          <p:nvPr/>
        </p:nvSpPr>
        <p:spPr>
          <a:xfrm>
            <a:off x="868265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Features Combination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C30474-B8D2-46C4-885F-55B1AF0E0F50}"/>
              </a:ext>
            </a:extLst>
          </p:cNvPr>
          <p:cNvGrpSpPr/>
          <p:nvPr/>
        </p:nvGrpSpPr>
        <p:grpSpPr>
          <a:xfrm>
            <a:off x="838200" y="4010680"/>
            <a:ext cx="3634303" cy="2834485"/>
            <a:chOff x="838200" y="4010680"/>
            <a:chExt cx="3634303" cy="28344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40106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0.705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1292DA-7BF7-49F4-9FAF-5EA3AC209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533900"/>
              <a:ext cx="2474259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524BBE9-F18A-4526-BF15-EADE01B9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73565"/>
              <a:ext cx="3634303" cy="137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6547C4-D271-4CA9-85FD-1F32119A7B62}"/>
              </a:ext>
            </a:extLst>
          </p:cNvPr>
          <p:cNvGrpSpPr/>
          <p:nvPr/>
        </p:nvGrpSpPr>
        <p:grpSpPr>
          <a:xfrm>
            <a:off x="4678892" y="4048780"/>
            <a:ext cx="3686721" cy="2794588"/>
            <a:chOff x="4678892" y="4048780"/>
            <a:chExt cx="3686721" cy="27945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4048780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0.708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BCDDEF-A797-4B76-8DD7-BB1C1DD61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533900"/>
              <a:ext cx="2455817" cy="914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BFB2069-C03C-4E9F-82AB-A86CBEE6C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71768"/>
              <a:ext cx="3686721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7D47A1-FC17-4097-848D-CBCEEE4AAD5A}"/>
              </a:ext>
            </a:extLst>
          </p:cNvPr>
          <p:cNvGrpSpPr/>
          <p:nvPr/>
        </p:nvGrpSpPr>
        <p:grpSpPr>
          <a:xfrm>
            <a:off x="8405329" y="4048780"/>
            <a:ext cx="3588589" cy="2771120"/>
            <a:chOff x="8405329" y="4048780"/>
            <a:chExt cx="3588589" cy="27711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405329" y="40487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0.716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CCA2BED-E772-412E-B1E0-9C762A5A9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533900"/>
              <a:ext cx="2528047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A83E467-B3C6-4F5B-B2B9-EA7AEF3A0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448300"/>
              <a:ext cx="3588589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21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44195"/>
              </p:ext>
            </p:extLst>
          </p:nvPr>
        </p:nvGraphicFramePr>
        <p:xfrm>
          <a:off x="4404360" y="1875354"/>
          <a:ext cx="5075542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961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695581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150246-DA5D-41A1-8943-73C34794557E}"/>
              </a:ext>
            </a:extLst>
          </p:cNvPr>
          <p:cNvSpPr/>
          <p:nvPr/>
        </p:nvSpPr>
        <p:spPr>
          <a:xfrm>
            <a:off x="838200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Features Combination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26FC38-8FD4-497D-A4B0-BFF3F7406147}"/>
              </a:ext>
            </a:extLst>
          </p:cNvPr>
          <p:cNvGrpSpPr/>
          <p:nvPr/>
        </p:nvGrpSpPr>
        <p:grpSpPr>
          <a:xfrm>
            <a:off x="838200" y="4048780"/>
            <a:ext cx="3637344" cy="2809220"/>
            <a:chOff x="838200" y="4048780"/>
            <a:chExt cx="3637344" cy="28092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40487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0.708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EBBCA0-79E7-4F2B-B6DE-BBA160E3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572000"/>
              <a:ext cx="2277687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8A2990-11F9-4A44-98D4-7AC401F5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6400"/>
              <a:ext cx="3637344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6B5BC2-BE74-4943-AF40-4242A4238360}"/>
              </a:ext>
            </a:extLst>
          </p:cNvPr>
          <p:cNvGrpSpPr/>
          <p:nvPr/>
        </p:nvGrpSpPr>
        <p:grpSpPr>
          <a:xfrm>
            <a:off x="4678892" y="4048780"/>
            <a:ext cx="3690046" cy="2809220"/>
            <a:chOff x="4678892" y="4048780"/>
            <a:chExt cx="3690046" cy="28092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4048780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0.705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052AA1-209C-456F-B4A0-06B79F533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572000"/>
              <a:ext cx="2461846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3F3263-0D5D-43D4-93D2-321F8E7ED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6400"/>
              <a:ext cx="3690046" cy="1371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A3CE9A-CF17-4589-9C43-C9B8E014A18E}"/>
              </a:ext>
            </a:extLst>
          </p:cNvPr>
          <p:cNvGrpSpPr/>
          <p:nvPr/>
        </p:nvGrpSpPr>
        <p:grpSpPr>
          <a:xfrm>
            <a:off x="8405329" y="4048780"/>
            <a:ext cx="3588589" cy="2818019"/>
            <a:chOff x="8405329" y="4048780"/>
            <a:chExt cx="3588589" cy="28180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405329" y="40487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0.708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238D07-BCCC-4C75-AD18-774171CA8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572000"/>
              <a:ext cx="2505808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5AD9F25-54CF-487F-8991-CD453A0F5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495199"/>
              <a:ext cx="3588589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552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374797"/>
              </p:ext>
            </p:extLst>
          </p:nvPr>
        </p:nvGraphicFramePr>
        <p:xfrm>
          <a:off x="4409536" y="1875354"/>
          <a:ext cx="4963064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029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517035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C3469BF-5A26-4DB0-9774-3521672B02C8}"/>
              </a:ext>
            </a:extLst>
          </p:cNvPr>
          <p:cNvSpPr/>
          <p:nvPr/>
        </p:nvSpPr>
        <p:spPr>
          <a:xfrm>
            <a:off x="838200" y="1690688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 Combination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507181-B83D-403C-A842-0E335A05F431}"/>
              </a:ext>
            </a:extLst>
          </p:cNvPr>
          <p:cNvGrpSpPr/>
          <p:nvPr/>
        </p:nvGrpSpPr>
        <p:grpSpPr>
          <a:xfrm>
            <a:off x="838200" y="4044558"/>
            <a:ext cx="3495907" cy="2813442"/>
            <a:chOff x="838200" y="4044558"/>
            <a:chExt cx="3495907" cy="2813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4044558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0.696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1DD144-9D7E-405F-9A00-8F903C19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567778"/>
              <a:ext cx="2459115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C337CA-90DE-4700-AACA-9E087358A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6400"/>
              <a:ext cx="3495907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59706A-BE47-47F1-AEDB-B83AB5AD98B2}"/>
              </a:ext>
            </a:extLst>
          </p:cNvPr>
          <p:cNvGrpSpPr/>
          <p:nvPr/>
        </p:nvGrpSpPr>
        <p:grpSpPr>
          <a:xfrm>
            <a:off x="4678892" y="4044558"/>
            <a:ext cx="3648808" cy="2813442"/>
            <a:chOff x="4678892" y="4044558"/>
            <a:chExt cx="3648808" cy="28134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4044558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4FE6049-22E3-49F1-88C6-F57D1CEFC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567778"/>
              <a:ext cx="2560320" cy="914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2ABF8C8-9A08-40E7-A294-20A4C5A77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6400"/>
              <a:ext cx="3648808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1B10BF-6AED-4043-9865-62F6E8C2147D}"/>
              </a:ext>
            </a:extLst>
          </p:cNvPr>
          <p:cNvGrpSpPr/>
          <p:nvPr/>
        </p:nvGrpSpPr>
        <p:grpSpPr>
          <a:xfrm>
            <a:off x="8405329" y="4044558"/>
            <a:ext cx="3640015" cy="2813442"/>
            <a:chOff x="8405329" y="4044558"/>
            <a:chExt cx="3640015" cy="28134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405329" y="4044558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0.708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D3FE61-D067-4232-89EB-8C8E76243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567778"/>
              <a:ext cx="2456329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E2E79FF-3E9B-4FC6-A2BE-EFCE04A40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486400"/>
              <a:ext cx="364001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26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78882"/>
              </p:ext>
            </p:extLst>
          </p:nvPr>
        </p:nvGraphicFramePr>
        <p:xfrm>
          <a:off x="4726517" y="1875237"/>
          <a:ext cx="5460438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728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969710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23779DF-1163-490F-9C94-DFAF2FD82573}"/>
              </a:ext>
            </a:extLst>
          </p:cNvPr>
          <p:cNvSpPr/>
          <p:nvPr/>
        </p:nvSpPr>
        <p:spPr>
          <a:xfrm>
            <a:off x="838200" y="16906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Features Combination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2AA9C-FAAA-48B9-A5E5-CAD843329CCA}"/>
              </a:ext>
            </a:extLst>
          </p:cNvPr>
          <p:cNvGrpSpPr/>
          <p:nvPr/>
        </p:nvGrpSpPr>
        <p:grpSpPr>
          <a:xfrm>
            <a:off x="838200" y="3884631"/>
            <a:ext cx="3544010" cy="2955150"/>
            <a:chOff x="838200" y="3884631"/>
            <a:chExt cx="3544010" cy="29551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884631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0.698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3016D6-C15B-44CA-A75F-7B51A7A38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480816"/>
              <a:ext cx="2485748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59DE3E-2889-4E6A-92DF-EB73E7934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68181"/>
              <a:ext cx="3544010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FD2298-8C0F-4E2C-88B4-C81328A72CE4}"/>
              </a:ext>
            </a:extLst>
          </p:cNvPr>
          <p:cNvGrpSpPr/>
          <p:nvPr/>
        </p:nvGrpSpPr>
        <p:grpSpPr>
          <a:xfrm>
            <a:off x="4650317" y="3957596"/>
            <a:ext cx="3696182" cy="2882185"/>
            <a:chOff x="4650317" y="3957596"/>
            <a:chExt cx="3696182" cy="288218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50317" y="3957596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0.706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AEA3D2-BBA4-432A-B707-D8C3D7DDF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6517" y="4480816"/>
              <a:ext cx="2483224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09101B-D643-4446-BB0E-AA8C2D17A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6517" y="5468181"/>
              <a:ext cx="3619982" cy="1371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A8D9F2-E8B4-410D-8134-F6C8B34ABFC2}"/>
              </a:ext>
            </a:extLst>
          </p:cNvPr>
          <p:cNvGrpSpPr/>
          <p:nvPr/>
        </p:nvGrpSpPr>
        <p:grpSpPr>
          <a:xfrm>
            <a:off x="8452954" y="4044558"/>
            <a:ext cx="3557588" cy="2813442"/>
            <a:chOff x="8452954" y="4044558"/>
            <a:chExt cx="3557588" cy="28134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452954" y="4044558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0.71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5D11CC-0D0A-4F08-A02C-2A0576166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2954" y="4480816"/>
              <a:ext cx="2409092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5DD0A0-F38C-4EEC-9A27-CB7D8C8D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2954" y="5486400"/>
              <a:ext cx="3557588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0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BC4B-F4D3-4167-B344-DA38333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D94043-632A-413B-9582-742D696F2AC1}"/>
              </a:ext>
            </a:extLst>
          </p:cNvPr>
          <p:cNvSpPr/>
          <p:nvPr/>
        </p:nvSpPr>
        <p:spPr>
          <a:xfrm>
            <a:off x="838201" y="169068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algorithms (SVM, RF,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generate the constituent models of the final ensemble classifier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CF1309-A6D0-4D8C-BD49-C2CC566A0ED7}"/>
              </a:ext>
            </a:extLst>
          </p:cNvPr>
          <p:cNvGrpSpPr/>
          <p:nvPr/>
        </p:nvGrpSpPr>
        <p:grpSpPr>
          <a:xfrm>
            <a:off x="838200" y="2890243"/>
            <a:ext cx="3583305" cy="3087472"/>
            <a:chOff x="838200" y="2890243"/>
            <a:chExt cx="3583305" cy="30874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1DCE4A-3369-4B13-A6D9-F0763253B915}"/>
                </a:ext>
              </a:extLst>
            </p:cNvPr>
            <p:cNvSpPr/>
            <p:nvPr/>
          </p:nvSpPr>
          <p:spPr>
            <a:xfrm>
              <a:off x="838200" y="2890243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0.698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7EFB92-6B0C-48B6-8376-CFF3E1FC0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409653"/>
              <a:ext cx="2498756" cy="91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1824E5-F43B-42BE-A555-1A4826BA1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606115"/>
              <a:ext cx="3583305" cy="13716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B4A3E5-31DC-4F53-B5FD-8E10F705F65F}"/>
              </a:ext>
            </a:extLst>
          </p:cNvPr>
          <p:cNvGrpSpPr/>
          <p:nvPr/>
        </p:nvGrpSpPr>
        <p:grpSpPr>
          <a:xfrm>
            <a:off x="4678892" y="2890243"/>
            <a:ext cx="3619982" cy="3087472"/>
            <a:chOff x="4678892" y="2890243"/>
            <a:chExt cx="3619982" cy="30874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E1BD9B-ADF5-433D-8A2A-C3621F41A4B9}"/>
                </a:ext>
              </a:extLst>
            </p:cNvPr>
            <p:cNvSpPr/>
            <p:nvPr/>
          </p:nvSpPr>
          <p:spPr>
            <a:xfrm>
              <a:off x="4678892" y="2890243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0.703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681264-53A4-4D64-8780-44E27A4A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3429000"/>
              <a:ext cx="2432649" cy="91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EBEC75-B37F-49BA-9067-4FB067D85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4606115"/>
              <a:ext cx="3619982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C681FD-D70D-43E9-B872-133E08585AE6}"/>
              </a:ext>
            </a:extLst>
          </p:cNvPr>
          <p:cNvGrpSpPr/>
          <p:nvPr/>
        </p:nvGrpSpPr>
        <p:grpSpPr>
          <a:xfrm>
            <a:off x="8405329" y="2890243"/>
            <a:ext cx="3657171" cy="3087472"/>
            <a:chOff x="8405329" y="2890243"/>
            <a:chExt cx="3657171" cy="30874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D49F60-93D2-4423-BE44-FF29067D39AE}"/>
                </a:ext>
              </a:extLst>
            </p:cNvPr>
            <p:cNvSpPr/>
            <p:nvPr/>
          </p:nvSpPr>
          <p:spPr>
            <a:xfrm>
              <a:off x="8405329" y="2890243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DD13585-C780-43EB-9E83-E606BA42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3477" y="3410423"/>
              <a:ext cx="2453054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2075792-E20C-480C-831C-40A1D57B1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3477" y="4606115"/>
              <a:ext cx="3609023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11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A892-0C46-4754-9749-141C2DD3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C3447-CAA5-48E2-BC2F-ABC404B88574}"/>
              </a:ext>
            </a:extLst>
          </p:cNvPr>
          <p:cNvSpPr/>
          <p:nvPr/>
        </p:nvSpPr>
        <p:spPr>
          <a:xfrm>
            <a:off x="4678891" y="2932463"/>
            <a:ext cx="1745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Hard Voting Classifier</a:t>
            </a:r>
          </a:p>
          <a:p>
            <a:r>
              <a:rPr lang="en-US" sz="1400" dirty="0"/>
              <a:t>accuracy 	 0.716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486F6-DA2F-4360-B081-9A6F833A52E6}"/>
              </a:ext>
            </a:extLst>
          </p:cNvPr>
          <p:cNvSpPr/>
          <p:nvPr/>
        </p:nvSpPr>
        <p:spPr>
          <a:xfrm>
            <a:off x="838201" y="1732134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algorithms (SVM, RF,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generate the constituent models of the final ensemble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1D25EA-714D-4B60-9E67-7996B176EBE8}"/>
              </a:ext>
            </a:extLst>
          </p:cNvPr>
          <p:cNvGrpSpPr/>
          <p:nvPr/>
        </p:nvGrpSpPr>
        <p:grpSpPr>
          <a:xfrm>
            <a:off x="838199" y="2932463"/>
            <a:ext cx="3574733" cy="3087157"/>
            <a:chOff x="838199" y="2932463"/>
            <a:chExt cx="3574733" cy="30871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B75798-DBAC-4B86-A3EB-8C6DD38B6E2F}"/>
                </a:ext>
              </a:extLst>
            </p:cNvPr>
            <p:cNvSpPr/>
            <p:nvPr/>
          </p:nvSpPr>
          <p:spPr>
            <a:xfrm>
              <a:off x="838199" y="2932463"/>
              <a:ext cx="14857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 0.72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827906-C6DE-49CA-840E-69EDF40CF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520453"/>
              <a:ext cx="2315361" cy="914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243F98-CE05-45AE-B1A6-DFCC5EEB3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4648020"/>
              <a:ext cx="3574733" cy="13716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A84C968-8D17-4A7A-A15E-B56436C2C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891" y="3520453"/>
            <a:ext cx="236363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72042-39E6-41F5-9B1D-267E2556B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891" y="4648020"/>
            <a:ext cx="3591878" cy="1371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F89A943-95D1-458A-B572-B15C7275CB42}"/>
              </a:ext>
            </a:extLst>
          </p:cNvPr>
          <p:cNvGrpSpPr/>
          <p:nvPr/>
        </p:nvGrpSpPr>
        <p:grpSpPr>
          <a:xfrm>
            <a:off x="8405328" y="2932463"/>
            <a:ext cx="3530600" cy="3087157"/>
            <a:chOff x="8405328" y="2932463"/>
            <a:chExt cx="3530600" cy="30871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3821E6-151B-4E9B-8E9E-CF1771FD0919}"/>
                </a:ext>
              </a:extLst>
            </p:cNvPr>
            <p:cNvSpPr/>
            <p:nvPr/>
          </p:nvSpPr>
          <p:spPr>
            <a:xfrm>
              <a:off x="8405328" y="2932463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0.723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EF3B29B-7717-45EE-9ABB-4B181411F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8" y="3520453"/>
              <a:ext cx="2398143" cy="914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81E3874-113D-4995-A951-070E1FB89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8" y="4648020"/>
              <a:ext cx="3530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24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7CF-7054-4DA5-B322-3ABA2E86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a different combination of feature sets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selected 12 features, the experiment tries to find best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 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=5,6,7,8,9,10]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features combination which can result in a better result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Ensemble models: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methods combine top 5 accurate models from each feature set and evaluates the performance per feature set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Ensemble models of the models used in section 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consecutive two years of data for predicting the third year’s outcome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data used in the experiment are two years consecutive information to predict the third year status. In addition Comparison of the 5 traditional features and 12 features using the proposed procedure and clustering approach is presented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patients who are diagnosed with high blood pressure (HBP)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dataset with HBP history included as feature </a:t>
                </a:r>
              </a:p>
              <a:p>
                <a:pPr marL="514350" lvl="0" indent="-514350">
                  <a:buFont typeface="+mj-lt"/>
                  <a:buAutoNum type="arabicPeriod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00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76D6-4602-49DC-9D3C-F3514E95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Ensemble of all the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6AAE-D886-4B15-A2E0-6E8CF577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all the models used in the previous sections are ensembled to generate final classifier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Models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Models for each of the feature set group (5,6,7,8,9,10 features)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the traditional features and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the 12 feature set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83B144-75E1-4ED0-A8C8-7866B6DB5B7E}"/>
              </a:ext>
            </a:extLst>
          </p:cNvPr>
          <p:cNvGrpSpPr/>
          <p:nvPr/>
        </p:nvGrpSpPr>
        <p:grpSpPr>
          <a:xfrm>
            <a:off x="838200" y="3787080"/>
            <a:ext cx="3660512" cy="3070920"/>
            <a:chOff x="838200" y="3787080"/>
            <a:chExt cx="3660512" cy="3070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C84F3-4461-4BB6-AFDE-D8AAE5740665}"/>
                </a:ext>
              </a:extLst>
            </p:cNvPr>
            <p:cNvSpPr/>
            <p:nvPr/>
          </p:nvSpPr>
          <p:spPr>
            <a:xfrm>
              <a:off x="838200" y="37870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0.693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044ADB-E91B-4347-B85B-16F9F9C47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945" y="4310300"/>
              <a:ext cx="2619375" cy="1009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C8D6AC-EE24-4411-8F74-72E9F8726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6400"/>
              <a:ext cx="3660512" cy="13716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EBC4BF-2A3A-487B-8D52-997864CAA68E}"/>
              </a:ext>
            </a:extLst>
          </p:cNvPr>
          <p:cNvGrpSpPr/>
          <p:nvPr/>
        </p:nvGrpSpPr>
        <p:grpSpPr>
          <a:xfrm>
            <a:off x="4678892" y="3787080"/>
            <a:ext cx="3503364" cy="3070920"/>
            <a:chOff x="4678892" y="3787080"/>
            <a:chExt cx="3503364" cy="30709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BA12B-9E30-4A98-811E-07F02608D056}"/>
                </a:ext>
              </a:extLst>
            </p:cNvPr>
            <p:cNvSpPr/>
            <p:nvPr/>
          </p:nvSpPr>
          <p:spPr>
            <a:xfrm>
              <a:off x="4678892" y="3787080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0.706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EBED2C-2A7E-43E2-BB4A-53C4C4DB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310300"/>
              <a:ext cx="2389517" cy="91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137AD0-C220-4310-B093-DE4F2CE41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6400"/>
              <a:ext cx="3503364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B22FFD-73B1-4BF6-B641-07C76E2D6323}"/>
              </a:ext>
            </a:extLst>
          </p:cNvPr>
          <p:cNvGrpSpPr/>
          <p:nvPr/>
        </p:nvGrpSpPr>
        <p:grpSpPr>
          <a:xfrm>
            <a:off x="8405329" y="3787080"/>
            <a:ext cx="3605842" cy="3070920"/>
            <a:chOff x="8405329" y="3787080"/>
            <a:chExt cx="3605842" cy="30709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A0557C-E5A2-43BB-B01B-C4B437E266CA}"/>
                </a:ext>
              </a:extLst>
            </p:cNvPr>
            <p:cNvSpPr/>
            <p:nvPr/>
          </p:nvSpPr>
          <p:spPr>
            <a:xfrm>
              <a:off x="8405329" y="37870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0.711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E4557D-5112-4DCA-AACF-C5F12D57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310300"/>
              <a:ext cx="2514600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AA02C7-2DFD-4BC7-9797-E434FD90E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486400"/>
              <a:ext cx="360584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932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experiment the features 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difference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used to predict the status of the person at the third year (t)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features set experiment class distribution: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diabetes=597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prediabetes = 9,103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normal=17,951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and testing data size for each class is  9,053   and 50 respectively</a:t>
                </a: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EEDA27B-CE79-4812-BCA1-846B635E282D}"/>
              </a:ext>
            </a:extLst>
          </p:cNvPr>
          <p:cNvGrpSpPr/>
          <p:nvPr/>
        </p:nvGrpSpPr>
        <p:grpSpPr>
          <a:xfrm>
            <a:off x="3523288" y="4045081"/>
            <a:ext cx="5518222" cy="2689094"/>
            <a:chOff x="3523288" y="4045081"/>
            <a:chExt cx="5518222" cy="26890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81F148-9EC7-4711-88FD-991506F96778}"/>
                </a:ext>
              </a:extLst>
            </p:cNvPr>
            <p:cNvGrpSpPr/>
            <p:nvPr/>
          </p:nvGrpSpPr>
          <p:grpSpPr>
            <a:xfrm>
              <a:off x="3523288" y="4045081"/>
              <a:ext cx="4001462" cy="2689094"/>
              <a:chOff x="1639184" y="4229482"/>
              <a:chExt cx="3638550" cy="2628518"/>
            </a:xfrm>
          </p:grpSpPr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55C71E16-B04F-48A2-B83F-E0148A084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0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FD3396D-76E2-4986-9B48-139196544C51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C98E8C7-80A2-4F85-83A4-4EA8CAC61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9786" y="5183993"/>
              <a:ext cx="791665" cy="55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67F98F-0719-45E7-BECA-5F13E3BDE0B1}"/>
                </a:ext>
              </a:extLst>
            </p:cNvPr>
            <p:cNvSpPr txBox="1"/>
            <p:nvPr/>
          </p:nvSpPr>
          <p:spPr>
            <a:xfrm>
              <a:off x="7524750" y="4934182"/>
              <a:ext cx="1516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of interest 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6E68BE-D035-4ADC-9E45-80ABFA15D24F}"/>
              </a:ext>
            </a:extLst>
          </p:cNvPr>
          <p:cNvSpPr/>
          <p:nvPr/>
        </p:nvSpPr>
        <p:spPr>
          <a:xfrm>
            <a:off x="5257499" y="5429250"/>
            <a:ext cx="2082157" cy="130492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58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9F3D-2F27-4498-B694-29C5A2D8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CB79A-116D-47B6-9D03-8334C7A7E4F6}"/>
              </a:ext>
            </a:extLst>
          </p:cNvPr>
          <p:cNvSpPr/>
          <p:nvPr/>
        </p:nvSpPr>
        <p:spPr>
          <a:xfrm>
            <a:off x="1038225" y="1690688"/>
            <a:ext cx="269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experiment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A647CA-BAC3-4B80-AEAA-FA7CD85D4B54}"/>
              </a:ext>
            </a:extLst>
          </p:cNvPr>
          <p:cNvGrpSpPr/>
          <p:nvPr/>
        </p:nvGrpSpPr>
        <p:grpSpPr>
          <a:xfrm>
            <a:off x="957559" y="2286000"/>
            <a:ext cx="3589867" cy="3473230"/>
            <a:chOff x="957559" y="2286000"/>
            <a:chExt cx="3589867" cy="34732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675EF9-3AAA-48B0-9993-F35EDF4463BA}"/>
                </a:ext>
              </a:extLst>
            </p:cNvPr>
            <p:cNvSpPr/>
            <p:nvPr/>
          </p:nvSpPr>
          <p:spPr>
            <a:xfrm>
              <a:off x="957559" y="2286000"/>
              <a:ext cx="183415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0.733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E598A5-652C-4BFF-8BEB-7E8186B43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559" y="3070443"/>
              <a:ext cx="2533834" cy="10241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B476C4-DA45-4E7D-941A-E94E67BA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559" y="4387630"/>
              <a:ext cx="3589867" cy="1371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DF5197-02D3-4B7A-8E11-D50D88078B97}"/>
              </a:ext>
            </a:extLst>
          </p:cNvPr>
          <p:cNvGrpSpPr/>
          <p:nvPr/>
        </p:nvGrpSpPr>
        <p:grpSpPr>
          <a:xfrm>
            <a:off x="4547426" y="2291775"/>
            <a:ext cx="3579962" cy="3473230"/>
            <a:chOff x="4547426" y="2291775"/>
            <a:chExt cx="3579962" cy="34732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51959F-D23C-4D7D-8D8A-CCF1071E3B33}"/>
                </a:ext>
              </a:extLst>
            </p:cNvPr>
            <p:cNvSpPr/>
            <p:nvPr/>
          </p:nvSpPr>
          <p:spPr>
            <a:xfrm>
              <a:off x="4785736" y="2291775"/>
              <a:ext cx="183415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0.713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2FDCC3-B36E-478B-AA96-AFC255C70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5736" y="3070443"/>
              <a:ext cx="2664629" cy="102412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B9788C-443B-4A95-B945-BEBE7B16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7426" y="4393405"/>
              <a:ext cx="3579962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434D82-1820-4EAC-9453-40726518A8E7}"/>
              </a:ext>
            </a:extLst>
          </p:cNvPr>
          <p:cNvGrpSpPr/>
          <p:nvPr/>
        </p:nvGrpSpPr>
        <p:grpSpPr>
          <a:xfrm>
            <a:off x="8508023" y="2291775"/>
            <a:ext cx="3683977" cy="3467455"/>
            <a:chOff x="8508023" y="2291775"/>
            <a:chExt cx="3683977" cy="34674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098C62-52BD-465C-B952-BA556203979F}"/>
                </a:ext>
              </a:extLst>
            </p:cNvPr>
            <p:cNvSpPr/>
            <p:nvPr/>
          </p:nvSpPr>
          <p:spPr>
            <a:xfrm>
              <a:off x="8619185" y="2291775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0.753 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76D3A1-C48F-4CC3-9913-B674D7D51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9185" y="3070443"/>
              <a:ext cx="2657475" cy="10191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934C504-C2DC-422B-A41F-793D5A121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08023" y="4387630"/>
              <a:ext cx="3683977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172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1011-4FC9-445E-A870-86075263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BD20-F57F-4A27-BE86-1597DEA9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experiment with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clustering label added to the feature space using K-means clustering algorithm.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used to cluster whole dataset into three groups and generate label for each data point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562FC8-81A6-4CD4-847A-CE8318995AD9}"/>
              </a:ext>
            </a:extLst>
          </p:cNvPr>
          <p:cNvGrpSpPr/>
          <p:nvPr/>
        </p:nvGrpSpPr>
        <p:grpSpPr>
          <a:xfrm>
            <a:off x="838199" y="2892502"/>
            <a:ext cx="3637344" cy="3419398"/>
            <a:chOff x="838199" y="2892502"/>
            <a:chExt cx="3637344" cy="34193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1B1A75-3895-4B81-998F-2D65F5681A73}"/>
                </a:ext>
              </a:extLst>
            </p:cNvPr>
            <p:cNvSpPr/>
            <p:nvPr/>
          </p:nvSpPr>
          <p:spPr>
            <a:xfrm>
              <a:off x="838200" y="2892502"/>
              <a:ext cx="17764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CEDBB9B-E115-4B96-A6D2-FC4330F56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582067"/>
              <a:ext cx="2721254" cy="102412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7A908D8-988D-470D-995D-68451F2E6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4940300"/>
              <a:ext cx="3637344" cy="13716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7F1DA4-5C36-403F-905B-B342957AFDEB}"/>
              </a:ext>
            </a:extLst>
          </p:cNvPr>
          <p:cNvGrpSpPr/>
          <p:nvPr/>
        </p:nvGrpSpPr>
        <p:grpSpPr>
          <a:xfrm>
            <a:off x="4666377" y="2898277"/>
            <a:ext cx="3504271" cy="3413623"/>
            <a:chOff x="4666377" y="2898277"/>
            <a:chExt cx="3504271" cy="34136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B3F25D-69F5-474F-BE20-A88F0ACD2B14}"/>
                </a:ext>
              </a:extLst>
            </p:cNvPr>
            <p:cNvSpPr/>
            <p:nvPr/>
          </p:nvSpPr>
          <p:spPr>
            <a:xfrm>
              <a:off x="4666377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0.713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314A51-9F75-4B18-A32F-0BFBAA292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377" y="3582067"/>
              <a:ext cx="2676525" cy="101917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B4EF927-7415-49B2-B07E-4A7502788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4940300"/>
              <a:ext cx="3504271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062728-CC8D-4E7F-9C31-0285ED1B0F4D}"/>
              </a:ext>
            </a:extLst>
          </p:cNvPr>
          <p:cNvGrpSpPr/>
          <p:nvPr/>
        </p:nvGrpSpPr>
        <p:grpSpPr>
          <a:xfrm>
            <a:off x="8499826" y="2898277"/>
            <a:ext cx="3597215" cy="3413623"/>
            <a:chOff x="8499826" y="2898277"/>
            <a:chExt cx="3597215" cy="34136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9C76FB-DF9A-4010-AF0C-0F55102C4C9A}"/>
                </a:ext>
              </a:extLst>
            </p:cNvPr>
            <p:cNvSpPr/>
            <p:nvPr/>
          </p:nvSpPr>
          <p:spPr>
            <a:xfrm>
              <a:off x="8499826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0.753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84DF0BE-C878-4C56-89D8-CADBB259A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9826" y="3582067"/>
              <a:ext cx="2537662" cy="10241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CED5C04-B2E1-4E54-B816-51680D607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9826" y="4940300"/>
              <a:ext cx="359721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411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EC27-D845-4FA2-BD50-82B01197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set experiment Class distribution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diabetes= 726,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prediabetes = 10,492 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normal= 19,694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 size for each class is 10,442  and 50 respectively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8FEEBD-CFFB-4FC0-A5B1-853104034938}"/>
              </a:ext>
            </a:extLst>
          </p:cNvPr>
          <p:cNvGrpSpPr/>
          <p:nvPr/>
        </p:nvGrpSpPr>
        <p:grpSpPr>
          <a:xfrm>
            <a:off x="838199" y="3530066"/>
            <a:ext cx="3557588" cy="3189980"/>
            <a:chOff x="838199" y="3530066"/>
            <a:chExt cx="3557588" cy="31899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82FF09-3790-4052-A467-A273F4F4527B}"/>
                </a:ext>
              </a:extLst>
            </p:cNvPr>
            <p:cNvSpPr/>
            <p:nvPr/>
          </p:nvSpPr>
          <p:spPr>
            <a:xfrm>
              <a:off x="838200" y="3530066"/>
              <a:ext cx="17764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4905FE-480C-40D4-A20D-54BB85419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4176397"/>
              <a:ext cx="2420983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391246-226E-48C9-A8DD-899922A8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5348446"/>
              <a:ext cx="3557588" cy="1371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C2E7D9-6FED-407A-AC8A-A48D2872B049}"/>
              </a:ext>
            </a:extLst>
          </p:cNvPr>
          <p:cNvGrpSpPr/>
          <p:nvPr/>
        </p:nvGrpSpPr>
        <p:grpSpPr>
          <a:xfrm>
            <a:off x="4546133" y="3530066"/>
            <a:ext cx="3643039" cy="3189980"/>
            <a:chOff x="4546133" y="3530066"/>
            <a:chExt cx="3643039" cy="31899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2A31B-D75B-4858-806B-578446B7CB59}"/>
                </a:ext>
              </a:extLst>
            </p:cNvPr>
            <p:cNvSpPr/>
            <p:nvPr/>
          </p:nvSpPr>
          <p:spPr>
            <a:xfrm>
              <a:off x="4546134" y="3530066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9F8AD3-0ECD-40B5-ABEB-715DA0D47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133" y="4176397"/>
              <a:ext cx="2367185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B17DEE-EE44-4C8C-879E-3A9A0F5BB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6133" y="5348446"/>
              <a:ext cx="3643039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9C344E-B03D-43E2-A687-7093BC3586BC}"/>
              </a:ext>
            </a:extLst>
          </p:cNvPr>
          <p:cNvGrpSpPr/>
          <p:nvPr/>
        </p:nvGrpSpPr>
        <p:grpSpPr>
          <a:xfrm>
            <a:off x="8254068" y="3535841"/>
            <a:ext cx="3579962" cy="3184205"/>
            <a:chOff x="8254068" y="3535841"/>
            <a:chExt cx="3579962" cy="31842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3695EE-B99C-4454-969D-465E5E64E4D4}"/>
                </a:ext>
              </a:extLst>
            </p:cNvPr>
            <p:cNvSpPr/>
            <p:nvPr/>
          </p:nvSpPr>
          <p:spPr>
            <a:xfrm>
              <a:off x="8254068" y="3535841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6BEBB73-2B8B-40B2-885A-48231014E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97771" y="4176397"/>
              <a:ext cx="2375807" cy="914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19B04B6-62BE-4A7B-89D7-58E96EE57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54068" y="5348446"/>
              <a:ext cx="357996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646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C4FD-934B-4695-9732-7B59DFFC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7428-D974-43C5-A502-AE9711D7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experiment with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clustering label added to the feature space using K-means clustering algorithm.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used to cluster whole dataset into three groups and generate label for each data point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B2A4FB-9E69-4B14-ACF8-34D9CFC0A5F8}"/>
              </a:ext>
            </a:extLst>
          </p:cNvPr>
          <p:cNvGrpSpPr/>
          <p:nvPr/>
        </p:nvGrpSpPr>
        <p:grpSpPr>
          <a:xfrm>
            <a:off x="566737" y="2892502"/>
            <a:ext cx="3631721" cy="3305836"/>
            <a:chOff x="566737" y="2892502"/>
            <a:chExt cx="3631721" cy="33058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1D9483-3950-4051-ADBB-EFAC587642B3}"/>
                </a:ext>
              </a:extLst>
            </p:cNvPr>
            <p:cNvSpPr/>
            <p:nvPr/>
          </p:nvSpPr>
          <p:spPr>
            <a:xfrm>
              <a:off x="838200" y="2892502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0.733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645C88-B039-463B-AF46-A548FB65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670721"/>
              <a:ext cx="2670390" cy="10241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55E80F-0286-4B59-8086-342AD4CFF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737" y="4826738"/>
              <a:ext cx="3631721" cy="1371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E479D-D738-4514-BB32-F49A3BFFDCA4}"/>
              </a:ext>
            </a:extLst>
          </p:cNvPr>
          <p:cNvGrpSpPr/>
          <p:nvPr/>
        </p:nvGrpSpPr>
        <p:grpSpPr>
          <a:xfrm>
            <a:off x="4666377" y="2898277"/>
            <a:ext cx="3660512" cy="3305990"/>
            <a:chOff x="4666377" y="2898277"/>
            <a:chExt cx="3660512" cy="33059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277E8B-484A-4C48-B190-33309E0B82CE}"/>
                </a:ext>
              </a:extLst>
            </p:cNvPr>
            <p:cNvSpPr/>
            <p:nvPr/>
          </p:nvSpPr>
          <p:spPr>
            <a:xfrm>
              <a:off x="4666377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42D97C-0A7F-4F14-9B9E-1DFE7B805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2137" y="3670721"/>
              <a:ext cx="2727726" cy="102412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332B55D-3365-4EE6-ACE1-982B388D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4832667"/>
              <a:ext cx="3660512" cy="13716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EDBF6-45F8-4359-8927-F5A783DE5C15}"/>
              </a:ext>
            </a:extLst>
          </p:cNvPr>
          <p:cNvGrpSpPr/>
          <p:nvPr/>
        </p:nvGrpSpPr>
        <p:grpSpPr>
          <a:xfrm>
            <a:off x="8499826" y="2898277"/>
            <a:ext cx="3566160" cy="3305990"/>
            <a:chOff x="8499826" y="2898277"/>
            <a:chExt cx="3566160" cy="33059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28E062-8F01-4C7C-A4D9-E286B231FDC5}"/>
                </a:ext>
              </a:extLst>
            </p:cNvPr>
            <p:cNvSpPr/>
            <p:nvPr/>
          </p:nvSpPr>
          <p:spPr>
            <a:xfrm>
              <a:off x="8499826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AC25449-4E67-406F-A56C-BB72802E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9826" y="3670721"/>
              <a:ext cx="2767115" cy="10241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102496-74ED-4EC7-B2C2-8E5A75711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9826" y="4832667"/>
              <a:ext cx="356616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93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7CF-7054-4DA5-B322-3ABA2E86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en-US" sz="2000" dirty="0"/>
                  <a:t>Experiment on a different combination of feature sets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From the selected 12 features, the experiment tries to find best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[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=5,6,7,8,9,10]</m:t>
                    </m:r>
                  </m:oMath>
                </a14:m>
                <a:r>
                  <a:rPr lang="en-US" sz="1800" dirty="0"/>
                  <a:t> features combination which can result in a better result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Comparison of the 5 traditional features and 12 features using the proposed procedure and clustering approach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Ensemble models: these methods combine top 5 accurate models from each feature set and evaluates the performance per feature set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800" dirty="0"/>
                  <a:t>Ensemble all models used in section b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sz="2000" dirty="0"/>
                  <a:t>Experiment on consecutive two years of data for predicting the third year’s outcome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83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1EC-66BC-467E-BB1F-9977A501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FD21-7B0D-437C-BF17-7F4E23A1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study considers only patients with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at least 2 years of continuous  annual medical check-up during the follow-up period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not previously diagnosed with Diabetes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No missing features Instances </a:t>
            </a:r>
          </a:p>
          <a:p>
            <a:r>
              <a:rPr lang="en-US" sz="1800" dirty="0"/>
              <a:t>The total number of instances after the preprocessing is 169,024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95C4C6-F638-4E38-AE2F-C00BC55DFF85}"/>
              </a:ext>
            </a:extLst>
          </p:cNvPr>
          <p:cNvGrpSpPr/>
          <p:nvPr/>
        </p:nvGrpSpPr>
        <p:grpSpPr>
          <a:xfrm>
            <a:off x="1674771" y="3761039"/>
            <a:ext cx="4457959" cy="2628518"/>
            <a:chOff x="5682677" y="4001294"/>
            <a:chExt cx="4457959" cy="26285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42856F-898F-43B1-8BAC-B8DDC62DE7E4}"/>
                </a:ext>
              </a:extLst>
            </p:cNvPr>
            <p:cNvGrpSpPr/>
            <p:nvPr/>
          </p:nvGrpSpPr>
          <p:grpSpPr>
            <a:xfrm>
              <a:off x="5682677" y="4001294"/>
              <a:ext cx="3638551" cy="2628518"/>
              <a:chOff x="1639184" y="4229482"/>
              <a:chExt cx="3638551" cy="2628518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106CB0A8-980E-455D-BFE8-D7800EA307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1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7DD92E-30E2-4DCA-ACE0-03EE1F941C3E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CE3D3C9-6CC8-4EC3-BF41-C7FCE152C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383" y="4941116"/>
              <a:ext cx="872456" cy="687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5C6BE9-5019-4DC1-8F66-9AAF099FDD35}"/>
                </a:ext>
              </a:extLst>
            </p:cNvPr>
            <p:cNvSpPr txBox="1"/>
            <p:nvPr/>
          </p:nvSpPr>
          <p:spPr>
            <a:xfrm>
              <a:off x="8623746" y="4787227"/>
              <a:ext cx="1516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 of interest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DBE75A-60F6-4187-B3D9-207478EF1A93}"/>
              </a:ext>
            </a:extLst>
          </p:cNvPr>
          <p:cNvSpPr txBox="1"/>
          <p:nvPr/>
        </p:nvSpPr>
        <p:spPr>
          <a:xfrm>
            <a:off x="6281159" y="4161802"/>
            <a:ext cx="2762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patients: 80,692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Male count:  48,912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Female count: 31,780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mean age: 41.17 ± 9.95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401DF7A-32EF-4F07-8092-E405ADFED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88375"/>
              </p:ext>
            </p:extLst>
          </p:nvPr>
        </p:nvGraphicFramePr>
        <p:xfrm>
          <a:off x="6531770" y="5274888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31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899-5165-41E5-8227-496841E0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6A5F-796F-4D38-A4AD-B0848EAF1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 experiments, the K-means clustering algorithm used to cluster the data points and generate labels for each datum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cluster label is used as a new feature and added to the feature set </a:t>
            </a:r>
          </a:p>
        </p:txBody>
      </p:sp>
      <p:pic>
        <p:nvPicPr>
          <p:cNvPr id="1026" name="Picture 2" descr="Image result for machine learning flow">
            <a:extLst>
              <a:ext uri="{FF2B5EF4-FFF2-40B4-BE49-F238E27FC236}">
                <a16:creationId xmlns:a16="http://schemas.microsoft.com/office/drawing/2014/main" id="{769DC675-C664-4548-AEED-DC09F041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56" y="3271152"/>
            <a:ext cx="4141476" cy="348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5FBB15-6A49-4DFA-8EFC-53201373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70" y="3265874"/>
            <a:ext cx="4216553" cy="3483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6E1B2-552A-41FD-B23D-6FE6168B8CC6}"/>
              </a:ext>
            </a:extLst>
          </p:cNvPr>
          <p:cNvSpPr txBox="1"/>
          <p:nvPr/>
        </p:nvSpPr>
        <p:spPr>
          <a:xfrm>
            <a:off x="1334278" y="2901820"/>
            <a:ext cx="117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ML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5D7B4-D679-4785-A9C7-1CA2EFCDA6B0}"/>
              </a:ext>
            </a:extLst>
          </p:cNvPr>
          <p:cNvSpPr txBox="1"/>
          <p:nvPr/>
        </p:nvSpPr>
        <p:spPr>
          <a:xfrm>
            <a:off x="5887521" y="2901820"/>
            <a:ext cx="262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ML flow with clustering</a:t>
            </a:r>
          </a:p>
        </p:txBody>
      </p:sp>
    </p:spTree>
    <p:extLst>
      <p:ext uri="{BB962C8B-B14F-4D97-AF65-F5344CB8AC3E}">
        <p14:creationId xmlns:p14="http://schemas.microsoft.com/office/powerpoint/2010/main" val="265511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4BC349-1519-4B3E-9065-849D9B5A5773}"/>
              </a:ext>
            </a:extLst>
          </p:cNvPr>
          <p:cNvSpPr/>
          <p:nvPr/>
        </p:nvSpPr>
        <p:spPr>
          <a:xfrm>
            <a:off x="952500" y="1729678"/>
            <a:ext cx="346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53D511-0A6A-428C-8F33-41EB2DDF8544}"/>
              </a:ext>
            </a:extLst>
          </p:cNvPr>
          <p:cNvGrpSpPr/>
          <p:nvPr/>
        </p:nvGrpSpPr>
        <p:grpSpPr>
          <a:xfrm>
            <a:off x="952500" y="3639223"/>
            <a:ext cx="3666392" cy="3217515"/>
            <a:chOff x="838200" y="2516188"/>
            <a:chExt cx="3666392" cy="321751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952500" y="2516188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85BE80-9682-4A73-94A7-2A2698F53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0" y="3214245"/>
              <a:ext cx="2424345" cy="94183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365303-0515-4BC0-AEAF-13F7EC23A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362103"/>
              <a:ext cx="3666392" cy="1371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9E5FD8-E53F-4CD2-9EAA-9127598BBA0F}"/>
              </a:ext>
            </a:extLst>
          </p:cNvPr>
          <p:cNvGrpSpPr/>
          <p:nvPr/>
        </p:nvGrpSpPr>
        <p:grpSpPr>
          <a:xfrm>
            <a:off x="4808400" y="3639223"/>
            <a:ext cx="3611301" cy="3218777"/>
            <a:chOff x="4694100" y="2516188"/>
            <a:chExt cx="3611301" cy="32187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694100" y="2516188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0.721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205F2F-EE70-4C19-A95E-988A30F54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4100" y="3214245"/>
              <a:ext cx="2305864" cy="9418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021447D-22BA-4572-B554-D1AD9D08F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4100" y="4363365"/>
              <a:ext cx="3611301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342409-AB33-4ED1-A39A-08D62BB05EE2}"/>
              </a:ext>
            </a:extLst>
          </p:cNvPr>
          <p:cNvGrpSpPr/>
          <p:nvPr/>
        </p:nvGrpSpPr>
        <p:grpSpPr>
          <a:xfrm>
            <a:off x="8550000" y="3639223"/>
            <a:ext cx="3597215" cy="3217515"/>
            <a:chOff x="8435700" y="2516188"/>
            <a:chExt cx="3597215" cy="32175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435700" y="2516188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0.718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82D44D-D412-4840-B950-D8D0A52C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35700" y="3214245"/>
              <a:ext cx="2487858" cy="9418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CABD474-3621-4D1F-992A-73FA2F31E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5700" y="4362103"/>
              <a:ext cx="3597215" cy="1371600"/>
            </a:xfrm>
            <a:prstGeom prst="rect">
              <a:avLst/>
            </a:prstGeom>
          </p:spPr>
        </p:pic>
      </p:grp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90016BD4-FE1F-4FA4-A47E-FD2C0EEE2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27733"/>
              </p:ext>
            </p:extLst>
          </p:nvPr>
        </p:nvGraphicFramePr>
        <p:xfrm>
          <a:off x="4150677" y="2099010"/>
          <a:ext cx="39777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410526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22,003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22,003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22,003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99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4BC349-1519-4B3E-9065-849D9B5A5773}"/>
              </a:ext>
            </a:extLst>
          </p:cNvPr>
          <p:cNvSpPr/>
          <p:nvPr/>
        </p:nvSpPr>
        <p:spPr>
          <a:xfrm>
            <a:off x="952500" y="1729678"/>
            <a:ext cx="489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 with clustering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AA78AA-32D2-4136-8C2E-F468457E96DC}"/>
              </a:ext>
            </a:extLst>
          </p:cNvPr>
          <p:cNvGrpSpPr/>
          <p:nvPr/>
        </p:nvGrpSpPr>
        <p:grpSpPr>
          <a:xfrm>
            <a:off x="763986" y="2530952"/>
            <a:ext cx="3569568" cy="3232159"/>
            <a:chOff x="763986" y="2530952"/>
            <a:chExt cx="3569568" cy="323215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3656F4-EE45-425D-9BD3-C69ED9793B6C}"/>
                </a:ext>
              </a:extLst>
            </p:cNvPr>
            <p:cNvSpPr/>
            <p:nvPr/>
          </p:nvSpPr>
          <p:spPr>
            <a:xfrm>
              <a:off x="763986" y="2530952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0.723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FA7E1E-F28E-4322-AA46-2BD3B69A0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986" y="3180607"/>
              <a:ext cx="2420983" cy="91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2C0AA2-8EC4-48DF-A434-A5CE181C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986" y="4391511"/>
              <a:ext cx="3569568" cy="13716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3F8E27D-CC18-4E33-A42A-1AF5E3B80F39}"/>
              </a:ext>
            </a:extLst>
          </p:cNvPr>
          <p:cNvGrpSpPr/>
          <p:nvPr/>
        </p:nvGrpSpPr>
        <p:grpSpPr>
          <a:xfrm>
            <a:off x="4654445" y="2531841"/>
            <a:ext cx="3566160" cy="3231270"/>
            <a:chOff x="4654445" y="2531841"/>
            <a:chExt cx="3566160" cy="32312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D761BA-D682-47F1-895D-CB2CCEA5E1CF}"/>
                </a:ext>
              </a:extLst>
            </p:cNvPr>
            <p:cNvSpPr/>
            <p:nvPr/>
          </p:nvSpPr>
          <p:spPr>
            <a:xfrm>
              <a:off x="4654445" y="2531841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7E7272-891D-4168-BD7A-BB5FFFF69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4445" y="3179406"/>
              <a:ext cx="2352502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85B7D4-C077-43ED-AC47-B914CE963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4445" y="4391511"/>
              <a:ext cx="3566160" cy="1371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0450A3-C9DE-4062-BF6D-11E9CA1D66FC}"/>
              </a:ext>
            </a:extLst>
          </p:cNvPr>
          <p:cNvGrpSpPr/>
          <p:nvPr/>
        </p:nvGrpSpPr>
        <p:grpSpPr>
          <a:xfrm>
            <a:off x="8476423" y="2531841"/>
            <a:ext cx="3544010" cy="3231270"/>
            <a:chOff x="8476423" y="2531841"/>
            <a:chExt cx="3544010" cy="323127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4EA953-AD78-40CE-92BE-A7AAFA3326FF}"/>
                </a:ext>
              </a:extLst>
            </p:cNvPr>
            <p:cNvSpPr/>
            <p:nvPr/>
          </p:nvSpPr>
          <p:spPr>
            <a:xfrm>
              <a:off x="8476423" y="2531841"/>
              <a:ext cx="142378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6BCDB6-76B8-4C08-96C0-1DC9065ED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76423" y="3179406"/>
              <a:ext cx="2470638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F79C92-DA83-4B70-A533-8CFFCA507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76423" y="4391511"/>
              <a:ext cx="354401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25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E2A37-958E-4EBA-BE77-202EA0F6B73D}"/>
              </a:ext>
            </a:extLst>
          </p:cNvPr>
          <p:cNvSpPr/>
          <p:nvPr/>
        </p:nvSpPr>
        <p:spPr>
          <a:xfrm>
            <a:off x="838200" y="184746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B4C7A6-82E1-4653-A7FB-CF6553CEA24B}"/>
              </a:ext>
            </a:extLst>
          </p:cNvPr>
          <p:cNvGrpSpPr/>
          <p:nvPr/>
        </p:nvGrpSpPr>
        <p:grpSpPr>
          <a:xfrm>
            <a:off x="838200" y="3558700"/>
            <a:ext cx="3551013" cy="3299300"/>
            <a:chOff x="838200" y="2595757"/>
            <a:chExt cx="3551013" cy="32993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2595757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0.698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B2E1E10-F240-4ECE-A6DB-61C07BCA8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231290"/>
              <a:ext cx="2455817" cy="914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1F9F51D-3CCF-46A1-8F9A-346D8A9F3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523457"/>
              <a:ext cx="3551013" cy="1371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851DD1-A3A9-489F-A0E6-98A53C58D637}"/>
              </a:ext>
            </a:extLst>
          </p:cNvPr>
          <p:cNvGrpSpPr/>
          <p:nvPr/>
        </p:nvGrpSpPr>
        <p:grpSpPr>
          <a:xfrm>
            <a:off x="4579800" y="3558700"/>
            <a:ext cx="3619982" cy="3299300"/>
            <a:chOff x="4579800" y="2595757"/>
            <a:chExt cx="3619982" cy="32993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2595757"/>
              <a:ext cx="133402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C7C620A-E6DB-45E2-9C4C-49456C162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9800" y="3231290"/>
              <a:ext cx="2489703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D9ACDE4-4046-4B83-ADEC-397ABBF35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9800" y="4523457"/>
              <a:ext cx="3619982" cy="1371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ED3FF92-0759-4D4E-90E9-EE7D1A0A0AF1}"/>
              </a:ext>
            </a:extLst>
          </p:cNvPr>
          <p:cNvGrpSpPr/>
          <p:nvPr/>
        </p:nvGrpSpPr>
        <p:grpSpPr>
          <a:xfrm>
            <a:off x="8321400" y="3558700"/>
            <a:ext cx="3683977" cy="3299300"/>
            <a:chOff x="8321400" y="2595757"/>
            <a:chExt cx="3683977" cy="32993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2595757"/>
              <a:ext cx="155844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 0.711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0F3C00E-EA02-4204-85C2-B20AEE14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400" y="3231290"/>
              <a:ext cx="2450237" cy="914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88709A1-EFC5-4682-8F1C-954041222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400" y="4523457"/>
              <a:ext cx="3683977" cy="1371600"/>
            </a:xfrm>
            <a:prstGeom prst="rect">
              <a:avLst/>
            </a:prstGeom>
          </p:spPr>
        </p:pic>
      </p:grp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1B29713D-E90E-4332-960E-6051082A1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65967"/>
              </p:ext>
            </p:extLst>
          </p:nvPr>
        </p:nvGraphicFramePr>
        <p:xfrm>
          <a:off x="4107116" y="2032126"/>
          <a:ext cx="39777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410526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20,315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20,315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20,315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8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D145-AF0A-4A21-8DE7-43F4028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ML flow with Clustering vs with out clustering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254271-43A5-4172-9CDA-433C7AAFEF7F}"/>
              </a:ext>
            </a:extLst>
          </p:cNvPr>
          <p:cNvSpPr/>
          <p:nvPr/>
        </p:nvSpPr>
        <p:spPr>
          <a:xfrm>
            <a:off x="838200" y="1859691"/>
            <a:ext cx="3003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with clustering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5DCDF2-15BC-4407-964A-528D634CA321}"/>
              </a:ext>
            </a:extLst>
          </p:cNvPr>
          <p:cNvGrpSpPr/>
          <p:nvPr/>
        </p:nvGrpSpPr>
        <p:grpSpPr>
          <a:xfrm>
            <a:off x="838200" y="2559205"/>
            <a:ext cx="3704194" cy="3255429"/>
            <a:chOff x="838200" y="2559205"/>
            <a:chExt cx="3704194" cy="32554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FEE218-02E8-43F9-85AD-C750B5CB1A7E}"/>
                </a:ext>
              </a:extLst>
            </p:cNvPr>
            <p:cNvSpPr/>
            <p:nvPr/>
          </p:nvSpPr>
          <p:spPr>
            <a:xfrm>
              <a:off x="838200" y="2559205"/>
              <a:ext cx="16845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FD76F6-6A73-4AE2-BD0C-0FEDC3A58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237601"/>
              <a:ext cx="2459115" cy="91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51EC1F-4CA7-483E-9C58-A44384EFF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443034"/>
              <a:ext cx="3704194" cy="1371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45FC88-1C6A-4308-B715-BC257757DF18}"/>
              </a:ext>
            </a:extLst>
          </p:cNvPr>
          <p:cNvGrpSpPr/>
          <p:nvPr/>
        </p:nvGrpSpPr>
        <p:grpSpPr>
          <a:xfrm>
            <a:off x="4578434" y="2559205"/>
            <a:ext cx="3677985" cy="3255429"/>
            <a:chOff x="4578434" y="2559205"/>
            <a:chExt cx="3677985" cy="32554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1D741-66C1-42CF-BDE8-7E8B877205E1}"/>
                </a:ext>
              </a:extLst>
            </p:cNvPr>
            <p:cNvSpPr/>
            <p:nvPr/>
          </p:nvSpPr>
          <p:spPr>
            <a:xfrm>
              <a:off x="4579800" y="2559205"/>
              <a:ext cx="15135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0.695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E530AD-645C-4C51-ADEC-F5811EA3A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8434" y="3237601"/>
              <a:ext cx="2461846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0CE319-1DE5-403F-8D98-A33DD5483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8434" y="4443034"/>
              <a:ext cx="3677985" cy="1371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9C57EB-6F56-4B89-ABA1-4BE86F381A7E}"/>
              </a:ext>
            </a:extLst>
          </p:cNvPr>
          <p:cNvGrpSpPr/>
          <p:nvPr/>
        </p:nvGrpSpPr>
        <p:grpSpPr>
          <a:xfrm>
            <a:off x="8321399" y="2559205"/>
            <a:ext cx="3605842" cy="3239647"/>
            <a:chOff x="8321399" y="2559205"/>
            <a:chExt cx="3605842" cy="32396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D68E68-7FBB-41AF-BE80-8F0CC049139B}"/>
                </a:ext>
              </a:extLst>
            </p:cNvPr>
            <p:cNvSpPr/>
            <p:nvPr/>
          </p:nvSpPr>
          <p:spPr>
            <a:xfrm>
              <a:off x="8321400" y="2559205"/>
              <a:ext cx="146867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 0.71</a:t>
              </a:r>
            </a:p>
            <a:p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B7F035-D135-4DEE-914E-1B0F3F32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1399" y="3237601"/>
              <a:ext cx="2456329" cy="9144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5B02802-5846-4451-BF4F-09ACC0850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1399" y="4427252"/>
              <a:ext cx="360584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7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1731</Words>
  <Application>Microsoft Office PowerPoint</Application>
  <PresentationFormat>Widescreen</PresentationFormat>
  <Paragraphs>326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Summary of the experiments</vt:lpstr>
      <vt:lpstr>Content</vt:lpstr>
      <vt:lpstr>Content</vt:lpstr>
      <vt:lpstr>Dataset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2. Comparison of ML flow with Clustering vs with out clustering approach</vt:lpstr>
      <vt:lpstr>3. Ensemble Approach</vt:lpstr>
      <vt:lpstr>3. Ensemble Approach – not done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4. Ensemble of all the models </vt:lpstr>
      <vt:lpstr>5. Two years data for predicting the third year status</vt:lpstr>
      <vt:lpstr>5. Two years data for predicting the third year status</vt:lpstr>
      <vt:lpstr>5. Two years data for predicting the third year status</vt:lpstr>
      <vt:lpstr>5. Two years data for predicting the third year status</vt:lpstr>
      <vt:lpstr>5. Two years data for predicting the third year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experiments</dc:title>
  <dc:creator>Henock</dc:creator>
  <cp:lastModifiedBy>Henock</cp:lastModifiedBy>
  <cp:revision>351</cp:revision>
  <dcterms:created xsi:type="dcterms:W3CDTF">2020-02-14T12:58:48Z</dcterms:created>
  <dcterms:modified xsi:type="dcterms:W3CDTF">2020-02-23T17:54:22Z</dcterms:modified>
</cp:coreProperties>
</file>