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5" r:id="rId6"/>
    <p:sldId id="266" r:id="rId7"/>
    <p:sldId id="262" r:id="rId8"/>
    <p:sldId id="263" r:id="rId9"/>
    <p:sldId id="264" r:id="rId10"/>
    <p:sldId id="269" r:id="rId11"/>
    <p:sldId id="270" r:id="rId12"/>
    <p:sldId id="260" r:id="rId13"/>
    <p:sldId id="268" r:id="rId14"/>
    <p:sldId id="271" r:id="rId15"/>
    <p:sldId id="272" r:id="rId16"/>
    <p:sldId id="273" r:id="rId17"/>
    <p:sldId id="275" r:id="rId18"/>
    <p:sldId id="276" r:id="rId19"/>
    <p:sldId id="27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ock" initials="H" lastIdx="1" clrIdx="0">
    <p:extLst>
      <p:ext uri="{19B8F6BF-5375-455C-9EA6-DF929625EA0E}">
        <p15:presenceInfo xmlns:p15="http://schemas.microsoft.com/office/powerpoint/2012/main" userId="H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Sheet1!$H$6:$M$6</c:f>
              <c:numCache>
                <c:formatCode>General</c:formatCode>
                <c:ptCount val="6"/>
                <c:pt idx="0">
                  <c:v>0.753</c:v>
                </c:pt>
                <c:pt idx="1">
                  <c:v>0.753</c:v>
                </c:pt>
                <c:pt idx="2">
                  <c:v>0.75</c:v>
                </c:pt>
                <c:pt idx="3">
                  <c:v>0.753</c:v>
                </c:pt>
                <c:pt idx="4">
                  <c:v>0.75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A-4E65-8B90-A6BFA3FA13EB}"/>
            </c:ext>
          </c:extLst>
        </c:ser>
        <c:ser>
          <c:idx val="1"/>
          <c:order val="1"/>
          <c:tx>
            <c:strRef>
              <c:f>Sheet1!$G$7</c:f>
              <c:strCache>
                <c:ptCount val="1"/>
                <c:pt idx="0">
                  <c:v>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Sheet1!$H$7:$M$7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0.75</c:v>
                </c:pt>
                <c:pt idx="4">
                  <c:v>0.748</c:v>
                </c:pt>
                <c:pt idx="5">
                  <c:v>0.745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AA-4E65-8B90-A6BFA3FA13EB}"/>
            </c:ext>
          </c:extLst>
        </c:ser>
        <c:ser>
          <c:idx val="2"/>
          <c:order val="2"/>
          <c:tx>
            <c:strRef>
              <c:f>Sheet1!$G$8</c:f>
              <c:strCache>
                <c:ptCount val="1"/>
                <c:pt idx="0">
                  <c:v>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Sheet1!$H$8:$M$8</c:f>
              <c:numCache>
                <c:formatCode>General</c:formatCode>
                <c:ptCount val="6"/>
                <c:pt idx="0">
                  <c:v>0.746</c:v>
                </c:pt>
                <c:pt idx="1">
                  <c:v>0.751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AA-4E65-8B90-A6BFA3FA13EB}"/>
            </c:ext>
          </c:extLst>
        </c:ser>
        <c:ser>
          <c:idx val="3"/>
          <c:order val="3"/>
          <c:tx>
            <c:strRef>
              <c:f>Sheet1!$G$9</c:f>
              <c:strCache>
                <c:ptCount val="1"/>
                <c:pt idx="0">
                  <c:v>4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Sheet1!$H$9:$M$9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0.75</c:v>
                </c:pt>
                <c:pt idx="3">
                  <c:v>0.748</c:v>
                </c:pt>
                <c:pt idx="4">
                  <c:v>0.746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AA-4E65-8B90-A6BFA3FA13EB}"/>
            </c:ext>
          </c:extLst>
        </c:ser>
        <c:ser>
          <c:idx val="4"/>
          <c:order val="4"/>
          <c:tx>
            <c:strRef>
              <c:f>Sheet1!$G$10</c:f>
              <c:strCache>
                <c:ptCount val="1"/>
                <c:pt idx="0">
                  <c:v>5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Sheet1!$H$10:$M$10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AA-4E65-8B90-A6BFA3FA13EB}"/>
            </c:ext>
          </c:extLst>
        </c:ser>
        <c:ser>
          <c:idx val="5"/>
          <c:order val="5"/>
          <c:tx>
            <c:strRef>
              <c:f>Sheet1!$G$11</c:f>
              <c:strCache>
                <c:ptCount val="1"/>
                <c:pt idx="0">
                  <c:v>6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Sheet1!$H$11:$M$11</c:f>
              <c:numCache>
                <c:formatCode>General</c:formatCode>
                <c:ptCount val="6"/>
                <c:pt idx="0">
                  <c:v>0.745</c:v>
                </c:pt>
                <c:pt idx="1">
                  <c:v>0.75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AA-4E65-8B90-A6BFA3FA13EB}"/>
            </c:ext>
          </c:extLst>
        </c:ser>
        <c:ser>
          <c:idx val="6"/>
          <c:order val="6"/>
          <c:tx>
            <c:strRef>
              <c:f>Sheet1!$G$12</c:f>
              <c:strCache>
                <c:ptCount val="1"/>
                <c:pt idx="0">
                  <c:v>7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Sheet1!$H$12:$M$12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0.748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AA-4E65-8B90-A6BFA3FA13EB}"/>
            </c:ext>
          </c:extLst>
        </c:ser>
        <c:ser>
          <c:idx val="7"/>
          <c:order val="7"/>
          <c:tx>
            <c:strRef>
              <c:f>Sheet1!$G$13</c:f>
              <c:strCache>
                <c:ptCount val="1"/>
                <c:pt idx="0">
                  <c:v>8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Sheet1!$H$13:$M$13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2AA-4E65-8B90-A6BFA3FA13EB}"/>
            </c:ext>
          </c:extLst>
        </c:ser>
        <c:ser>
          <c:idx val="8"/>
          <c:order val="8"/>
          <c:tx>
            <c:strRef>
              <c:f>Sheet1!$G$14</c:f>
              <c:strCache>
                <c:ptCount val="1"/>
                <c:pt idx="0">
                  <c:v>9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Sheet1!$H$14:$M$14</c:f>
              <c:numCache>
                <c:formatCode>General</c:formatCode>
                <c:ptCount val="6"/>
                <c:pt idx="0">
                  <c:v>0.74299999999999999</c:v>
                </c:pt>
                <c:pt idx="1">
                  <c:v>0.748</c:v>
                </c:pt>
                <c:pt idx="2">
                  <c:v>0.748</c:v>
                </c:pt>
                <c:pt idx="3">
                  <c:v>0.746</c:v>
                </c:pt>
                <c:pt idx="4">
                  <c:v>0.745</c:v>
                </c:pt>
                <c:pt idx="5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AA-4E65-8B90-A6BFA3FA13EB}"/>
            </c:ext>
          </c:extLst>
        </c:ser>
        <c:ser>
          <c:idx val="9"/>
          <c:order val="9"/>
          <c:tx>
            <c:strRef>
              <c:f>Sheet1!$G$15</c:f>
              <c:strCache>
                <c:ptCount val="1"/>
                <c:pt idx="0">
                  <c:v>10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Sheet1!$H$15:$M$15</c:f>
              <c:numCache>
                <c:formatCode>General</c:formatCode>
                <c:ptCount val="6"/>
                <c:pt idx="0">
                  <c:v>0.74099999999999999</c:v>
                </c:pt>
                <c:pt idx="1">
                  <c:v>0.748</c:v>
                </c:pt>
                <c:pt idx="2">
                  <c:v>0.746</c:v>
                </c:pt>
                <c:pt idx="3">
                  <c:v>0.746</c:v>
                </c:pt>
                <c:pt idx="4">
                  <c:v>0.745</c:v>
                </c:pt>
                <c:pt idx="5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2AA-4E65-8B90-A6BFA3FA1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634540496"/>
        <c:axId val="634541152"/>
      </c:barChart>
      <c:lineChart>
        <c:grouping val="standard"/>
        <c:varyColors val="0"/>
        <c:ser>
          <c:idx val="10"/>
          <c:order val="10"/>
          <c:tx>
            <c:strRef>
              <c:f>Sheet1!$G$16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Sheet1!$H$5:$M$5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Sheet1!$H$16:$M$16</c:f>
              <c:numCache>
                <c:formatCode>General</c:formatCode>
                <c:ptCount val="6"/>
                <c:pt idx="0">
                  <c:v>0.74500000000000011</c:v>
                </c:pt>
                <c:pt idx="1">
                  <c:v>0.74970000000000003</c:v>
                </c:pt>
                <c:pt idx="2">
                  <c:v>0.74860000000000004</c:v>
                </c:pt>
                <c:pt idx="3">
                  <c:v>0.74810000000000021</c:v>
                </c:pt>
                <c:pt idx="4">
                  <c:v>0.746</c:v>
                </c:pt>
                <c:pt idx="5">
                  <c:v>0.74229999999999996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2AA-4E65-8B90-A6BFA3FA1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4540496"/>
        <c:axId val="634541152"/>
      </c:lineChart>
      <c:catAx>
        <c:axId val="63454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1152"/>
        <c:crosses val="autoZero"/>
        <c:auto val="1"/>
        <c:lblAlgn val="ctr"/>
        <c:lblOffset val="100"/>
        <c:noMultiLvlLbl val="0"/>
      </c:catAx>
      <c:valAx>
        <c:axId val="6345411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Sheet2!$C$6</c:f>
              <c:strCache>
                <c:ptCount val="1"/>
                <c:pt idx="0">
                  <c:v>Stacking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elete val="1"/>
          </c:dLbls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Sheet2!$D$6:$K$6</c:f>
              <c:numCache>
                <c:formatCode>General</c:formatCode>
                <c:ptCount val="8"/>
                <c:pt idx="0">
                  <c:v>0.745</c:v>
                </c:pt>
                <c:pt idx="1">
                  <c:v>0.73599999999999999</c:v>
                </c:pt>
                <c:pt idx="2">
                  <c:v>0.74333333333333296</c:v>
                </c:pt>
                <c:pt idx="3">
                  <c:v>0.74333333333333296</c:v>
                </c:pt>
                <c:pt idx="4">
                  <c:v>0.74333333333333296</c:v>
                </c:pt>
                <c:pt idx="5">
                  <c:v>0.74166666666666603</c:v>
                </c:pt>
                <c:pt idx="6">
                  <c:v>0.73</c:v>
                </c:pt>
                <c:pt idx="7">
                  <c:v>0.73499999999999999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D-45A1-AA41-5EC96D40CE7C}"/>
            </c:ext>
          </c:extLst>
        </c:ser>
        <c:ser>
          <c:idx val="1"/>
          <c:order val="1"/>
          <c:tx>
            <c:strRef>
              <c:f>Sheet2!$C$7</c:f>
              <c:strCache>
                <c:ptCount val="1"/>
                <c:pt idx="0">
                  <c:v>Hard voting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delete val="1"/>
          </c:dLbls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Sheet2!$D$7:$K$7</c:f>
              <c:numCache>
                <c:formatCode>General</c:formatCode>
                <c:ptCount val="8"/>
                <c:pt idx="0">
                  <c:v>0.75166666666666604</c:v>
                </c:pt>
                <c:pt idx="1">
                  <c:v>0.74833333333333296</c:v>
                </c:pt>
                <c:pt idx="2">
                  <c:v>0.75</c:v>
                </c:pt>
                <c:pt idx="3">
                  <c:v>0.745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8D-45A1-AA41-5EC96D40CE7C}"/>
            </c:ext>
          </c:extLst>
        </c:ser>
        <c:ser>
          <c:idx val="2"/>
          <c:order val="2"/>
          <c:tx>
            <c:strRef>
              <c:f>Sheet2!$C$8</c:f>
              <c:strCache>
                <c:ptCount val="1"/>
                <c:pt idx="0">
                  <c:v>Soft voting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delete val="1"/>
          </c:dLbls>
          <c:cat>
            <c:strRef>
              <c:f>Sheet2!$D$5:$K$5</c:f>
              <c:strCach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  <c:pt idx="7">
                  <c:v>5-traditional</c:v>
                </c:pt>
              </c:strCache>
            </c:strRef>
          </c:cat>
          <c:val>
            <c:numRef>
              <c:f>Sheet2!$D$8:$K$8</c:f>
              <c:numCache>
                <c:formatCode>General</c:formatCode>
                <c:ptCount val="8"/>
                <c:pt idx="0">
                  <c:v>0.75</c:v>
                </c:pt>
                <c:pt idx="2">
                  <c:v>0.74666666666666603</c:v>
                </c:pt>
                <c:pt idx="3">
                  <c:v>0.74333333333333296</c:v>
                </c:pt>
                <c:pt idx="4">
                  <c:v>0.745</c:v>
                </c:pt>
                <c:pt idx="5">
                  <c:v>0.745</c:v>
                </c:pt>
                <c:pt idx="6">
                  <c:v>0.74</c:v>
                </c:pt>
                <c:pt idx="7">
                  <c:v>0.72333333333333305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8D-45A1-AA41-5EC96D40CE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58128632"/>
        <c:axId val="558126336"/>
      </c:barChart>
      <c:catAx>
        <c:axId val="558128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6336"/>
        <c:crosses val="autoZero"/>
        <c:auto val="1"/>
        <c:lblAlgn val="ctr"/>
        <c:lblOffset val="100"/>
        <c:noMultiLvlLbl val="0"/>
      </c:catAx>
      <c:valAx>
        <c:axId val="558126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2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487-70DE-4722-B41E-2BDAECB3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681-E56B-4FA2-83F2-F6A32B63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638C-ADCB-4FBC-BDA5-3F1A036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15F9-0CFD-439B-A868-F0108FF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C60-72A7-4818-98A2-7EE5E1C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34EE-CD59-4977-B19A-EE36E87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FE3-1DF6-4376-A83A-8791D94B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607-2815-458D-BAC1-4BA5960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21-8D54-4271-B115-310ED25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A321-71A8-46D6-AE5E-FFFE0C5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3438-1F12-4D8C-893F-CA0E729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F9F3-5487-4F36-ADDB-B26AA6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866-2D10-4B33-9502-7585973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75A2-8B6D-4CB5-AD7C-E62C3D2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2C4-B7C9-4136-BC2A-A2FF955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CE9-6656-4E3B-8C58-066F775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5531-5ACF-4E74-AC72-5CE1689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3B4-399E-48C2-8C72-C97EB7C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77C3-865C-4CE6-B1A6-0708A4A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386-31E2-49A4-8340-9AD216D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4C9-F964-40B9-849A-4EFCD7D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3784-F67F-4155-97A8-ED4EF8E2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085-A666-4BA3-A033-CBDFD8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FB3F-716F-4678-93B4-35D3A70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4B0-7C3E-450D-98E6-ECBE195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9FE-7B6A-4D66-9667-AE3C987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0EC3-6423-4F35-AFCB-45299601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FC6D-DEF9-4231-8814-1C8F76A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365-B3C3-4BE5-B450-20C636F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734A-499B-4183-A012-7FC9CF7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B5E8-4CD0-4B9F-897B-1437991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042-8FB5-462F-9D96-5497D4F0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E8C3-0875-4CBE-BA69-23AF26C2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561C-C05C-47CC-9DF5-6A0D89B1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E64-B509-4716-9F67-F8B4048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610B-EED0-4674-A0D7-B02690B0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FAE5-9261-445C-BC30-7FD9A71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CF6-7A21-4754-BC2B-F8DD634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8611B-2F20-4E05-85A2-CD7703E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81-B931-4814-BBBA-2D5A13D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7458-C776-40CB-9CD7-6AE7861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9140-82FB-42D9-A3CF-A7C9A1B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0037-BAF2-4D83-81F7-8696A24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F3B7-EE5A-486D-B510-4F7D168D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1088-D2BC-4FFE-BE1C-7302A34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F17-22F4-479B-B5A0-C92934B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29E-09B0-4E1E-969C-53F040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4D-162D-40FA-8F74-CF7A33E5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13D2-11B5-4CA0-AFDA-B09B5A6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33AF-7746-4EDF-9AB1-46A6B02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BF7A-F2C6-40C4-A60F-70BE2F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D2FA-BD60-48E5-A1BE-D7E86DC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3E2-FD58-4864-B1F7-B6639CCE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41DB-6AC5-4EC0-AA19-74D00710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82F6-2F10-4AA0-9A77-E7A84434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377-F89A-498B-8AF2-824BD32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0EDE-480B-4464-A00F-4CD31DC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7B2F-CEAF-4521-8450-0002AD3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A946-99A2-4F68-BD7C-A68F0D4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0B35-2096-4162-9013-D4D25289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7309-8518-4477-AE50-98F523B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FDF7-3BFC-4CCC-A629-B603D4E58B26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CA9-1EC6-45C1-9479-8C268328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DAE-B709-45DB-A388-0344BD52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B9F-B638-40C0-97ED-61836B90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86E-44D6-4111-BEE3-2DCBC6C3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Features (Traditional features)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C7B1B2-482A-4FDD-9635-7031A07EDC2C}"/>
              </a:ext>
            </a:extLst>
          </p:cNvPr>
          <p:cNvGrpSpPr/>
          <p:nvPr/>
        </p:nvGrpSpPr>
        <p:grpSpPr>
          <a:xfrm>
            <a:off x="838200" y="1690688"/>
            <a:ext cx="3401397" cy="3246923"/>
            <a:chOff x="838200" y="1823376"/>
            <a:chExt cx="3981450" cy="35322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CB4E30-4DA5-4E0A-8DD6-2CA0DA89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97730"/>
              <a:ext cx="2657475" cy="1009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33C7DE-3228-4C98-8109-2A1A9095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50691"/>
              <a:ext cx="3981450" cy="15049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823376"/>
              <a:ext cx="1971869" cy="5692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RF</a:t>
              </a:r>
            </a:p>
            <a:p>
              <a:r>
                <a:rPr lang="en-US" sz="1400" dirty="0"/>
                <a:t>Accuracy =  0.735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8E06B8-178E-45C9-8E9A-DBAB27CEB45C}"/>
              </a:ext>
            </a:extLst>
          </p:cNvPr>
          <p:cNvGrpSpPr/>
          <p:nvPr/>
        </p:nvGrpSpPr>
        <p:grpSpPr>
          <a:xfrm>
            <a:off x="4579800" y="1690688"/>
            <a:ext cx="3401397" cy="3246923"/>
            <a:chOff x="4819650" y="1823376"/>
            <a:chExt cx="3981450" cy="35322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819650" y="1823376"/>
              <a:ext cx="1705470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XGBoost</a:t>
              </a:r>
              <a:endParaRPr lang="en-US" sz="1400" dirty="0"/>
            </a:p>
            <a:p>
              <a:r>
                <a:rPr lang="en-US" sz="1400" dirty="0"/>
                <a:t>Accuracy =  0.723</a:t>
              </a:r>
            </a:p>
            <a:p>
              <a:endParaRPr lang="en-US" sz="14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851C0F-6048-4E13-BD2D-74D67715E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9650" y="2588205"/>
              <a:ext cx="2638425" cy="10191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2C71E5-98BE-468F-A3F3-B7D2EEA66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9650" y="3841166"/>
              <a:ext cx="3981450" cy="151447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551959-9D13-44F2-AD53-9647470579A7}"/>
              </a:ext>
            </a:extLst>
          </p:cNvPr>
          <p:cNvGrpSpPr/>
          <p:nvPr/>
        </p:nvGrpSpPr>
        <p:grpSpPr>
          <a:xfrm>
            <a:off x="8321400" y="1690688"/>
            <a:ext cx="3401397" cy="3246804"/>
            <a:chOff x="9117952" y="1823376"/>
            <a:chExt cx="3981450" cy="35321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9117952" y="1823376"/>
              <a:ext cx="1598516" cy="803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SVM</a:t>
              </a:r>
            </a:p>
            <a:p>
              <a:r>
                <a:rPr lang="en-US" sz="1400" dirty="0"/>
                <a:t>Accuracy =  0.73</a:t>
              </a:r>
            </a:p>
            <a:p>
              <a:endParaRPr lang="en-US" sz="14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C6A5CA-5C4F-4D83-9F69-82119508A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7952" y="2597730"/>
              <a:ext cx="2686050" cy="10096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84B3CE3-2B91-44D8-8D06-742FA849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7952" y="3831511"/>
              <a:ext cx="398145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99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Features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C1011C-E4E2-4F5F-A1A9-10F885A2DF7F}"/>
              </a:ext>
            </a:extLst>
          </p:cNvPr>
          <p:cNvGrpSpPr/>
          <p:nvPr/>
        </p:nvGrpSpPr>
        <p:grpSpPr>
          <a:xfrm>
            <a:off x="838200" y="1690688"/>
            <a:ext cx="3328416" cy="3126075"/>
            <a:chOff x="838200" y="1690688"/>
            <a:chExt cx="3328416" cy="31260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16906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RF</a:t>
              </a:r>
            </a:p>
            <a:p>
              <a:r>
                <a:rPr lang="en-US" sz="1400" dirty="0"/>
                <a:t>Accuracy =  0.74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619467-A1C9-450A-AB65-0135B1407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83805"/>
              <a:ext cx="2628900" cy="1000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6853D2-7BF0-44E8-9337-C42DD9FD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536603"/>
              <a:ext cx="3328416" cy="128016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7BDB9-7B4E-4358-81C8-CBD8D39B3186}"/>
              </a:ext>
            </a:extLst>
          </p:cNvPr>
          <p:cNvGrpSpPr/>
          <p:nvPr/>
        </p:nvGrpSpPr>
        <p:grpSpPr>
          <a:xfrm>
            <a:off x="4579800" y="1690688"/>
            <a:ext cx="3430172" cy="3126075"/>
            <a:chOff x="4579800" y="1690688"/>
            <a:chExt cx="3430172" cy="31260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1690688"/>
              <a:ext cx="145700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XGBoost</a:t>
              </a:r>
              <a:endParaRPr lang="en-US" sz="1400" dirty="0"/>
            </a:p>
            <a:p>
              <a:r>
                <a:rPr lang="en-US" sz="1400" dirty="0"/>
                <a:t>Accuracy =  0.735</a:t>
              </a:r>
            </a:p>
            <a:p>
              <a:endParaRPr lang="en-US" sz="1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7AB4-913B-4284-8349-034B3419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9800" y="2207159"/>
              <a:ext cx="2628900" cy="10763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93ADD3-AE5D-46FF-A4D6-1766B5E3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9800" y="3536603"/>
              <a:ext cx="3430172" cy="128016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3DA473-C14D-4038-893E-1D76C9C8561D}"/>
              </a:ext>
            </a:extLst>
          </p:cNvPr>
          <p:cNvGrpSpPr/>
          <p:nvPr/>
        </p:nvGrpSpPr>
        <p:grpSpPr>
          <a:xfrm>
            <a:off x="8321400" y="1690688"/>
            <a:ext cx="3301876" cy="3126075"/>
            <a:chOff x="8321400" y="1690688"/>
            <a:chExt cx="3301876" cy="3126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1690688"/>
              <a:ext cx="149707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SVM</a:t>
              </a:r>
            </a:p>
            <a:p>
              <a:r>
                <a:rPr lang="en-US" sz="1400" dirty="0"/>
                <a:t>Accuracy =   0.735</a:t>
              </a:r>
            </a:p>
            <a:p>
              <a:endParaRPr lang="en-US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EEAE9F5-1A4C-4721-9D45-80CE8C13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400" y="2283359"/>
              <a:ext cx="2667000" cy="10001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C606B3-EDD5-461D-A175-6C2BB692C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400" y="3536603"/>
              <a:ext cx="3301876" cy="12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58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DB-3341-4461-8871-D4E9C8A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C41E-3444-4C0E-AC3D-139CC7E8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this sub section, top 5 accurate models from each feature sets are selected and ensembled using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Stacking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Soft voting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Hard voting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algorithms used in this experiment 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XGBoost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total of 15 models are used for each ensemble technique </a:t>
            </a:r>
          </a:p>
        </p:txBody>
      </p:sp>
    </p:spTree>
    <p:extLst>
      <p:ext uri="{BB962C8B-B14F-4D97-AF65-F5344CB8AC3E}">
        <p14:creationId xmlns:p14="http://schemas.microsoft.com/office/powerpoint/2010/main" val="286179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8718-0D6C-4CED-9994-FC13B7B5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DA8E1-6260-41DA-A512-5038FCBBF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905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97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243033"/>
              </p:ext>
            </p:extLst>
          </p:nvPr>
        </p:nvGraphicFramePr>
        <p:xfrm>
          <a:off x="868265" y="1491682"/>
          <a:ext cx="3500535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D85AC53-0948-46BF-8FD0-EAAA0B0466C6}"/>
              </a:ext>
            </a:extLst>
          </p:cNvPr>
          <p:cNvGrpSpPr/>
          <p:nvPr/>
        </p:nvGrpSpPr>
        <p:grpSpPr>
          <a:xfrm>
            <a:off x="838200" y="3787080"/>
            <a:ext cx="3530600" cy="2884308"/>
            <a:chOff x="940837" y="3591586"/>
            <a:chExt cx="3530600" cy="28843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FAC060-3419-4CC0-9874-722A8E68ADC0}"/>
                </a:ext>
              </a:extLst>
            </p:cNvPr>
            <p:cNvGrpSpPr/>
            <p:nvPr/>
          </p:nvGrpSpPr>
          <p:grpSpPr>
            <a:xfrm>
              <a:off x="940837" y="3591586"/>
              <a:ext cx="2375732" cy="1412691"/>
              <a:chOff x="940837" y="3591586"/>
              <a:chExt cx="2375732" cy="141269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940837" y="3591586"/>
                <a:ext cx="15584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 0.735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9236AA2-4850-41DF-BD0A-E15C43EB9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0838" y="4089877"/>
                <a:ext cx="2375731" cy="9144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7B34D6-27D2-432F-A9C9-826A4A1BF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837" y="5104294"/>
              <a:ext cx="353060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EB059-C190-4CD4-99B5-79C71355AD9C}"/>
              </a:ext>
            </a:extLst>
          </p:cNvPr>
          <p:cNvGrpSpPr/>
          <p:nvPr/>
        </p:nvGrpSpPr>
        <p:grpSpPr>
          <a:xfrm>
            <a:off x="4678892" y="3787080"/>
            <a:ext cx="3614468" cy="2884308"/>
            <a:chOff x="6096000" y="1623401"/>
            <a:chExt cx="3614468" cy="2884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6096000" y="1623401"/>
              <a:ext cx="17456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Hard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3BD6A2-07F4-44E7-986A-13D46666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1" y="2146621"/>
              <a:ext cx="2420983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A8C949-7099-459C-BDE0-CB3FD187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136109"/>
              <a:ext cx="3614468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585FDD-DD16-4950-AC92-8DF024ACFE53}"/>
              </a:ext>
            </a:extLst>
          </p:cNvPr>
          <p:cNvGrpSpPr/>
          <p:nvPr/>
        </p:nvGrpSpPr>
        <p:grpSpPr>
          <a:xfrm>
            <a:off x="8340015" y="3787080"/>
            <a:ext cx="3624928" cy="2884308"/>
            <a:chOff x="8293360" y="3787080"/>
            <a:chExt cx="3624928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293360" y="3787080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 0.723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29A854-F44D-4CD3-9D5C-C0663EE9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8927" y="4285371"/>
              <a:ext cx="2516863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C68494-6615-4357-AD40-59FE35E1A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8927" y="5299788"/>
              <a:ext cx="352936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27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006493"/>
              </p:ext>
            </p:extLst>
          </p:nvPr>
        </p:nvGraphicFramePr>
        <p:xfrm>
          <a:off x="868265" y="1491682"/>
          <a:ext cx="3500535" cy="222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C185990-59CD-4827-9740-B5D6BE00EAFD}"/>
              </a:ext>
            </a:extLst>
          </p:cNvPr>
          <p:cNvSpPr/>
          <p:nvPr/>
        </p:nvSpPr>
        <p:spPr>
          <a:xfrm>
            <a:off x="8340015" y="3787080"/>
            <a:ext cx="1683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Soft Voting Classifier</a:t>
            </a:r>
          </a:p>
          <a:p>
            <a:r>
              <a:rPr lang="en-US" sz="1400" dirty="0"/>
              <a:t>accuracy 	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5AF05E-4A40-4806-A709-5A1E0AF7AF86}"/>
              </a:ext>
            </a:extLst>
          </p:cNvPr>
          <p:cNvGrpSpPr/>
          <p:nvPr/>
        </p:nvGrpSpPr>
        <p:grpSpPr>
          <a:xfrm>
            <a:off x="838200" y="3787080"/>
            <a:ext cx="3544010" cy="2884308"/>
            <a:chOff x="838200" y="3787080"/>
            <a:chExt cx="3544010" cy="2884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787080"/>
              <a:ext cx="15183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0.736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052BB5-C23B-4E05-A7B4-501A97B65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265" y="4310300"/>
              <a:ext cx="2328333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ADF2FBA-142E-4237-AC46-E011D5A7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99788"/>
              <a:ext cx="3544010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1F3FEF-8720-4C1E-B1BC-E36CBBEA2709}"/>
              </a:ext>
            </a:extLst>
          </p:cNvPr>
          <p:cNvGrpSpPr/>
          <p:nvPr/>
        </p:nvGrpSpPr>
        <p:grpSpPr>
          <a:xfrm>
            <a:off x="4678892" y="3787080"/>
            <a:ext cx="3631721" cy="2884308"/>
            <a:chOff x="4678892" y="3787080"/>
            <a:chExt cx="3631721" cy="28843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EE2829-0FF3-485C-B3FC-CAF5BB5D7A1F}"/>
                </a:ext>
              </a:extLst>
            </p:cNvPr>
            <p:cNvGrpSpPr/>
            <p:nvPr/>
          </p:nvGrpSpPr>
          <p:grpSpPr>
            <a:xfrm>
              <a:off x="4678892" y="3787080"/>
              <a:ext cx="2465294" cy="1437620"/>
              <a:chOff x="4678892" y="3787080"/>
              <a:chExt cx="2465294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0.748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AE7B0C-70E4-4908-ADC3-8E0F9C462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472AABD-DA47-4EB3-BABE-53250F2D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99788"/>
              <a:ext cx="3631721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77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8265" y="1491682"/>
          <a:ext cx="3500535" cy="222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8B18CC3-84B0-4D68-AE88-D30B0D310CA3}"/>
              </a:ext>
            </a:extLst>
          </p:cNvPr>
          <p:cNvGrpSpPr/>
          <p:nvPr/>
        </p:nvGrpSpPr>
        <p:grpSpPr>
          <a:xfrm>
            <a:off x="838200" y="3787080"/>
            <a:ext cx="3664368" cy="2809220"/>
            <a:chOff x="838200" y="3787080"/>
            <a:chExt cx="3664368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28E7FA-5AF6-4CD1-92BA-79E18447B757}"/>
                </a:ext>
              </a:extLst>
            </p:cNvPr>
            <p:cNvGrpSpPr/>
            <p:nvPr/>
          </p:nvGrpSpPr>
          <p:grpSpPr>
            <a:xfrm>
              <a:off x="838200" y="3787080"/>
              <a:ext cx="2267079" cy="1437620"/>
              <a:chOff x="838200" y="3787080"/>
              <a:chExt cx="226707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2AFA529-F865-4364-B9AF-754436F2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237014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231CDB-1756-48F9-B2F3-C9064162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265" y="5224700"/>
              <a:ext cx="3634303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0B2B21-9467-4076-8275-6201289C6DFE}"/>
              </a:ext>
            </a:extLst>
          </p:cNvPr>
          <p:cNvGrpSpPr/>
          <p:nvPr/>
        </p:nvGrpSpPr>
        <p:grpSpPr>
          <a:xfrm>
            <a:off x="4678892" y="3787080"/>
            <a:ext cx="3648808" cy="2809220"/>
            <a:chOff x="4678892" y="3787080"/>
            <a:chExt cx="3648808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AF66D-D078-4CCE-B6C5-7B34A3CFECF8}"/>
                </a:ext>
              </a:extLst>
            </p:cNvPr>
            <p:cNvGrpSpPr/>
            <p:nvPr/>
          </p:nvGrpSpPr>
          <p:grpSpPr>
            <a:xfrm>
              <a:off x="4678892" y="3787080"/>
              <a:ext cx="2400300" cy="1437620"/>
              <a:chOff x="4678892" y="3787080"/>
              <a:chExt cx="2400300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CAF673E-B04D-44C0-9B53-E681473A70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00300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4FE8AD-7CDF-4FBD-AAC8-0ACF6769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48808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15A7D1-FD08-43A2-BCF8-26CB5E62156B}"/>
              </a:ext>
            </a:extLst>
          </p:cNvPr>
          <p:cNvGrpSpPr/>
          <p:nvPr/>
        </p:nvGrpSpPr>
        <p:grpSpPr>
          <a:xfrm>
            <a:off x="8405329" y="3787080"/>
            <a:ext cx="3557588" cy="2809220"/>
            <a:chOff x="8405329" y="3787080"/>
            <a:chExt cx="3557588" cy="28092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3D0B12-B54A-473C-A15D-775D92A8BE19}"/>
                </a:ext>
              </a:extLst>
            </p:cNvPr>
            <p:cNvGrpSpPr/>
            <p:nvPr/>
          </p:nvGrpSpPr>
          <p:grpSpPr>
            <a:xfrm>
              <a:off x="8405329" y="3787080"/>
              <a:ext cx="2403566" cy="1437620"/>
              <a:chOff x="8340015" y="3787080"/>
              <a:chExt cx="2403566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340015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0.746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04F6D08-4FE2-42F7-8BDE-D4C56BC70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0015" y="4310300"/>
                <a:ext cx="2403566" cy="914400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E3AD26-7833-40F4-806A-119481DA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557588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21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765485"/>
              </p:ext>
            </p:extLst>
          </p:nvPr>
        </p:nvGraphicFramePr>
        <p:xfrm>
          <a:off x="868265" y="1491682"/>
          <a:ext cx="4048968" cy="2286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88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685088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9B5FEA9-C59E-4071-AA69-313B4A542E7C}"/>
              </a:ext>
            </a:extLst>
          </p:cNvPr>
          <p:cNvGrpSpPr/>
          <p:nvPr/>
        </p:nvGrpSpPr>
        <p:grpSpPr>
          <a:xfrm>
            <a:off x="838200" y="3787080"/>
            <a:ext cx="3566160" cy="2809220"/>
            <a:chOff x="838200" y="3787080"/>
            <a:chExt cx="3566160" cy="28092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88939F-CD6D-4A86-9EF3-9858A3B53EEF}"/>
                </a:ext>
              </a:extLst>
            </p:cNvPr>
            <p:cNvGrpSpPr/>
            <p:nvPr/>
          </p:nvGrpSpPr>
          <p:grpSpPr>
            <a:xfrm>
              <a:off x="838200" y="3787080"/>
              <a:ext cx="2442339" cy="1437620"/>
              <a:chOff x="838200" y="3787080"/>
              <a:chExt cx="244233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F202ACC-6502-49D0-9B11-D9CFCB131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1227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5EA0995-A47D-4449-953F-2BDF99B0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66160" cy="1371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BC8C74-21C5-4CEE-9D8A-4EC301D75F08}"/>
              </a:ext>
            </a:extLst>
          </p:cNvPr>
          <p:cNvGrpSpPr/>
          <p:nvPr/>
        </p:nvGrpSpPr>
        <p:grpSpPr>
          <a:xfrm>
            <a:off x="4678892" y="3787080"/>
            <a:ext cx="3637344" cy="2809220"/>
            <a:chOff x="4678892" y="3787080"/>
            <a:chExt cx="3637344" cy="28092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3ED3E3-A415-46B9-84BC-E6689BC6D490}"/>
                </a:ext>
              </a:extLst>
            </p:cNvPr>
            <p:cNvGrpSpPr/>
            <p:nvPr/>
          </p:nvGrpSpPr>
          <p:grpSpPr>
            <a:xfrm>
              <a:off x="4678892" y="3787080"/>
              <a:ext cx="2474259" cy="1437620"/>
              <a:chOff x="4678892" y="3787080"/>
              <a:chExt cx="2474259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C1AA9B7-8335-4196-9FF5-DF36D5DC2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474259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1D72AE0-23AB-4278-86A7-604A237F5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CAB60-B36A-41ED-8818-AE41D973E9FE}"/>
              </a:ext>
            </a:extLst>
          </p:cNvPr>
          <p:cNvGrpSpPr/>
          <p:nvPr/>
        </p:nvGrpSpPr>
        <p:grpSpPr>
          <a:xfrm>
            <a:off x="8405329" y="3787080"/>
            <a:ext cx="3648808" cy="2809220"/>
            <a:chOff x="8405329" y="3787080"/>
            <a:chExt cx="3648808" cy="28092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D599DF-B7E4-40C2-A73B-8C5E25823F9C}"/>
                </a:ext>
              </a:extLst>
            </p:cNvPr>
            <p:cNvGrpSpPr/>
            <p:nvPr/>
          </p:nvGrpSpPr>
          <p:grpSpPr>
            <a:xfrm>
              <a:off x="8405329" y="3787080"/>
              <a:ext cx="2444262" cy="1437620"/>
              <a:chOff x="8405329" y="3787080"/>
              <a:chExt cx="244426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4CE8CCA-C255-4C2E-A98D-47BFFB4F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44262" cy="9144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8E6D03E-BDE3-44E7-A87B-A44E451D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4700"/>
              <a:ext cx="3648808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52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24864"/>
              </p:ext>
            </p:extLst>
          </p:nvPr>
        </p:nvGraphicFramePr>
        <p:xfrm>
          <a:off x="868265" y="1491682"/>
          <a:ext cx="4048968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88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685088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12EB36E-BD1C-4479-ABB2-5AA821ECC8CE}"/>
              </a:ext>
            </a:extLst>
          </p:cNvPr>
          <p:cNvGrpSpPr/>
          <p:nvPr/>
        </p:nvGrpSpPr>
        <p:grpSpPr>
          <a:xfrm>
            <a:off x="838200" y="3787080"/>
            <a:ext cx="3571336" cy="2809220"/>
            <a:chOff x="838200" y="3787080"/>
            <a:chExt cx="3571336" cy="28092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799285-2A2E-4A51-BE32-0707C2BBF86A}"/>
                </a:ext>
              </a:extLst>
            </p:cNvPr>
            <p:cNvGrpSpPr/>
            <p:nvPr/>
          </p:nvGrpSpPr>
          <p:grpSpPr>
            <a:xfrm>
              <a:off x="838200" y="3787080"/>
              <a:ext cx="2528821" cy="1437620"/>
              <a:chOff x="838200" y="3787080"/>
              <a:chExt cx="2528821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0.743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0B3B2F4-79F6-4BC0-BE47-24D56AB30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98756" cy="9144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1E43EB-F7DE-4AF9-BB0A-5186AB843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224700"/>
              <a:ext cx="3571336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4C8CB0-FF14-48E0-910B-1AABDEBFE5D0}"/>
              </a:ext>
            </a:extLst>
          </p:cNvPr>
          <p:cNvGrpSpPr/>
          <p:nvPr/>
        </p:nvGrpSpPr>
        <p:grpSpPr>
          <a:xfrm>
            <a:off x="4678892" y="3787080"/>
            <a:ext cx="3605842" cy="2809220"/>
            <a:chOff x="4678892" y="3787080"/>
            <a:chExt cx="3605842" cy="28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7D5D11-D9F5-4D00-A6C8-D64CECE4A439}"/>
                </a:ext>
              </a:extLst>
            </p:cNvPr>
            <p:cNvGrpSpPr/>
            <p:nvPr/>
          </p:nvGrpSpPr>
          <p:grpSpPr>
            <a:xfrm>
              <a:off x="4678892" y="3787080"/>
              <a:ext cx="2333002" cy="1437620"/>
              <a:chOff x="4678892" y="3787080"/>
              <a:chExt cx="2333002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0.745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CF8ACBB-3C1D-476B-B117-ED46F558A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333002" cy="914400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CF5B20-FCA2-405E-B6EC-B11FE0A0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4700"/>
              <a:ext cx="3605842" cy="13716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F9CA70-11BD-45EB-9B2B-527A893A14B7}"/>
              </a:ext>
            </a:extLst>
          </p:cNvPr>
          <p:cNvGrpSpPr/>
          <p:nvPr/>
        </p:nvGrpSpPr>
        <p:grpSpPr>
          <a:xfrm>
            <a:off x="8405329" y="3787080"/>
            <a:ext cx="3666392" cy="2813442"/>
            <a:chOff x="8405329" y="3787080"/>
            <a:chExt cx="3666392" cy="28134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4E721C-0C28-4A07-BC7D-C6C83B3A0071}"/>
                </a:ext>
              </a:extLst>
            </p:cNvPr>
            <p:cNvGrpSpPr/>
            <p:nvPr/>
          </p:nvGrpSpPr>
          <p:grpSpPr>
            <a:xfrm>
              <a:off x="8405329" y="3787080"/>
              <a:ext cx="2496312" cy="1437620"/>
              <a:chOff x="8405329" y="3787080"/>
              <a:chExt cx="2496312" cy="14376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0.745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D25E43D-3197-4AE9-9E70-B89538A70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310300"/>
                <a:ext cx="2496312" cy="914400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5E0543-47A2-4965-A42A-782359C6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6639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26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Features Combination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171212"/>
              </p:ext>
            </p:extLst>
          </p:nvPr>
        </p:nvGraphicFramePr>
        <p:xfrm>
          <a:off x="868265" y="1491682"/>
          <a:ext cx="4048968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88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685088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E9673-BE58-40B4-A39E-1DD358FDC5CD}"/>
              </a:ext>
            </a:extLst>
          </p:cNvPr>
          <p:cNvGrpSpPr/>
          <p:nvPr/>
        </p:nvGrpSpPr>
        <p:grpSpPr>
          <a:xfrm>
            <a:off x="838200" y="3787080"/>
            <a:ext cx="3597215" cy="2973369"/>
            <a:chOff x="838200" y="3787080"/>
            <a:chExt cx="3597215" cy="297336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4556AA-D75E-44CD-9666-0DAA8736E11C}"/>
                </a:ext>
              </a:extLst>
            </p:cNvPr>
            <p:cNvGrpSpPr/>
            <p:nvPr/>
          </p:nvGrpSpPr>
          <p:grpSpPr>
            <a:xfrm>
              <a:off x="838200" y="3787080"/>
              <a:ext cx="2495359" cy="1437620"/>
              <a:chOff x="838200" y="3787080"/>
              <a:chExt cx="2495359" cy="143762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6D30EC-FA9C-48EF-BA4A-FDF8C61DE1D6}"/>
                  </a:ext>
                </a:extLst>
              </p:cNvPr>
              <p:cNvSpPr/>
              <p:nvPr/>
            </p:nvSpPr>
            <p:spPr>
              <a:xfrm>
                <a:off x="838200" y="3787080"/>
                <a:ext cx="1518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Stacking Classifier</a:t>
                </a:r>
              </a:p>
              <a:p>
                <a:r>
                  <a:rPr lang="en-US" sz="1400" dirty="0"/>
                  <a:t>accuracy 	0.741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20DEB97-ECBD-43E7-B367-606648575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265" y="4310300"/>
                <a:ext cx="2465294" cy="914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1A5ECB3-99A1-4A21-83D0-19E21BC5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388849"/>
              <a:ext cx="3597215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AA3A30-2437-4C9B-A663-7D9AB03946AD}"/>
              </a:ext>
            </a:extLst>
          </p:cNvPr>
          <p:cNvGrpSpPr/>
          <p:nvPr/>
        </p:nvGrpSpPr>
        <p:grpSpPr>
          <a:xfrm>
            <a:off x="4678892" y="3787080"/>
            <a:ext cx="3648808" cy="2813442"/>
            <a:chOff x="4678892" y="3787080"/>
            <a:chExt cx="3648808" cy="28134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E045D0-598C-4F58-9892-63DE6E2919C4}"/>
                </a:ext>
              </a:extLst>
            </p:cNvPr>
            <p:cNvGrpSpPr/>
            <p:nvPr/>
          </p:nvGrpSpPr>
          <p:grpSpPr>
            <a:xfrm>
              <a:off x="4678892" y="3787080"/>
              <a:ext cx="2505456" cy="1437620"/>
              <a:chOff x="4678892" y="3787080"/>
              <a:chExt cx="2505456" cy="143762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E28009-F353-4D00-8F64-D0FD942E2182}"/>
                  </a:ext>
                </a:extLst>
              </p:cNvPr>
              <p:cNvSpPr/>
              <p:nvPr/>
            </p:nvSpPr>
            <p:spPr>
              <a:xfrm>
                <a:off x="4678892" y="3787080"/>
                <a:ext cx="17456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Hard Voting Classifier</a:t>
                </a:r>
              </a:p>
              <a:p>
                <a:r>
                  <a:rPr lang="en-US" sz="1400" dirty="0"/>
                  <a:t>accuracy 	 0.745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4CBC89B-3D8D-4EBE-864C-8C4DF6E8D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8892" y="4310300"/>
                <a:ext cx="2505456" cy="9144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B2C3BA-EB3B-4BA4-A900-0FBC9A5E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228922"/>
              <a:ext cx="3648808" cy="13716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C54B97-0A42-44A1-986B-9F82A8F06E70}"/>
              </a:ext>
            </a:extLst>
          </p:cNvPr>
          <p:cNvGrpSpPr/>
          <p:nvPr/>
        </p:nvGrpSpPr>
        <p:grpSpPr>
          <a:xfrm>
            <a:off x="8405329" y="3787080"/>
            <a:ext cx="3657600" cy="2813442"/>
            <a:chOff x="8405329" y="3787080"/>
            <a:chExt cx="3657600" cy="28134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4AE4AB-5A63-462C-90A7-FCDCA97747B8}"/>
                </a:ext>
              </a:extLst>
            </p:cNvPr>
            <p:cNvGrpSpPr/>
            <p:nvPr/>
          </p:nvGrpSpPr>
          <p:grpSpPr>
            <a:xfrm>
              <a:off x="8405329" y="3787080"/>
              <a:ext cx="2456329" cy="1423624"/>
              <a:chOff x="8405329" y="3787080"/>
              <a:chExt cx="2456329" cy="14236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185990-59CD-4827-9740-B5D6BE00EAFD}"/>
                  </a:ext>
                </a:extLst>
              </p:cNvPr>
              <p:cNvSpPr/>
              <p:nvPr/>
            </p:nvSpPr>
            <p:spPr>
              <a:xfrm>
                <a:off x="8405329" y="3787080"/>
                <a:ext cx="1683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Soft Voting Classifier</a:t>
                </a:r>
              </a:p>
              <a:p>
                <a:r>
                  <a:rPr lang="en-US" sz="1400" dirty="0"/>
                  <a:t>accuracy 	0.745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DF6AA2C-E463-4E57-8AA0-AE1BA448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29" y="4296304"/>
                <a:ext cx="2456329" cy="914400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BAA57F2-38AC-4BD1-8455-BB6F15F2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228922"/>
              <a:ext cx="3657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0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D68E-CBFC-49E2-9F89-AFCA4EB3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B761-B59A-484B-A752-8F266B69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Experimental results of different feature set combination using </a:t>
            </a:r>
            <a:r>
              <a:rPr lang="en-US" dirty="0" err="1"/>
              <a:t>XGBoost</a:t>
            </a:r>
            <a:r>
              <a:rPr lang="en-US" dirty="0"/>
              <a:t> algorithm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5 features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6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7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8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9 features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10 features</a:t>
            </a:r>
          </a:p>
        </p:txBody>
      </p:sp>
    </p:spTree>
    <p:extLst>
      <p:ext uri="{BB962C8B-B14F-4D97-AF65-F5344CB8AC3E}">
        <p14:creationId xmlns:p14="http://schemas.microsoft.com/office/powerpoint/2010/main" val="244523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4B-F4D3-4167-B344-DA3833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BCE9-0C12-445E-869A-A01DB6EA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1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2A80-35FF-42EF-A4B0-8016E98A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vs Number of Features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E5F181-BC5A-49A3-B867-9B1EED314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3112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430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792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74240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Uric Acid, Smoking,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Drinking, Physical Activity, Family History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Family History,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Uric Acid,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Uric Acid,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6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Features Combination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924 [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(12,6)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87940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Physical Activity, Family History, Sex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Family History, Sex, Age 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Family History,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smoking, Physical activity, Sex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6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792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(12,5)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7249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BMI, Uric acid, Smoking,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BMI, GTP gamma, Uric acid,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BMI, GTP gamma,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Triglyceride, BMI, Uric acid,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BMI, Smoking, Physical Activity,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FPG, HbA1c, Smoking, Physical Activity, Family History, Sex, 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Smoking, Drinking, Physical Activity, Family History, Sex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Triglyceride, BMI, Physical Activity,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Triglyceride, Smoking, Physical Activity,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FPG, HbA1c, BMI, Physical Activity, Family History, Sex, 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495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(12,8)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82879"/>
              </p:ext>
            </p:extLst>
          </p:nvPr>
        </p:nvGraphicFramePr>
        <p:xfrm>
          <a:off x="3346804" y="2758694"/>
          <a:ext cx="5498391" cy="392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smoking,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0.748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smoking, Physical activity, Family history,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BMI, Uric acid, Physical activity,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GTP gamma, Uric acid, smoking, Sex, 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6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220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(12,9)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87035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Physical activity,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Physical activity,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Drinking, Physical activity,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FPG, HbA1c, BMI, Uric acid, smoking,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70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4074-46AD-43F3-98E8-FAF6C8D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Features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total of 66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(12,10)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models are generated, trained and tested</a:t>
                </a:r>
              </a:p>
              <a:p>
                <a:r>
                  <a:rPr lang="en-US" sz="2000" dirty="0"/>
                  <a:t>Top 10 models based on the accuracy metric is presented in the table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0EE6F-DBC2-4CAE-812C-B2C235690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8B19E-2ED1-4BE8-B4DB-3D2F9EF9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50241"/>
              </p:ext>
            </p:extLst>
          </p:nvPr>
        </p:nvGraphicFramePr>
        <p:xfrm>
          <a:off x="3346804" y="2758694"/>
          <a:ext cx="5498391" cy="373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926">
                  <a:extLst>
                    <a:ext uri="{9D8B030D-6E8A-4147-A177-3AD203B41FA5}">
                      <a16:colId xmlns:a16="http://schemas.microsoft.com/office/drawing/2014/main" val="3127746241"/>
                    </a:ext>
                  </a:extLst>
                </a:gridCol>
                <a:gridCol w="4242562">
                  <a:extLst>
                    <a:ext uri="{9D8B030D-6E8A-4147-A177-3AD203B41FA5}">
                      <a16:colId xmlns:a16="http://schemas.microsoft.com/office/drawing/2014/main" val="4221765192"/>
                    </a:ext>
                  </a:extLst>
                </a:gridCol>
                <a:gridCol w="836903">
                  <a:extLst>
                    <a:ext uri="{9D8B030D-6E8A-4147-A177-3AD203B41FA5}">
                      <a16:colId xmlns:a16="http://schemas.microsoft.com/office/drawing/2014/main" val="2928165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5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554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833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5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158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621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36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Uric acid, smoking, Drinking,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1233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Physical activity, Family history, Sex,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40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Family history, 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97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smoking, Drinking, Family history, Sex,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116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9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2057</Words>
  <Application>Microsoft Office PowerPoint</Application>
  <PresentationFormat>Widescreen</PresentationFormat>
  <Paragraphs>370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Summary of the experiments</vt:lpstr>
      <vt:lpstr>Content</vt:lpstr>
      <vt:lpstr>Accuracy vs Number of Features </vt:lpstr>
      <vt:lpstr>5 Features Combination</vt:lpstr>
      <vt:lpstr>6 Features Combination</vt:lpstr>
      <vt:lpstr>7 Features Combination</vt:lpstr>
      <vt:lpstr>8 Features Combination</vt:lpstr>
      <vt:lpstr>9 Features Combination</vt:lpstr>
      <vt:lpstr>10 Features Combination</vt:lpstr>
      <vt:lpstr>5 Features (Traditional features)</vt:lpstr>
      <vt:lpstr>12 Features</vt:lpstr>
      <vt:lpstr>Ensemble Approach</vt:lpstr>
      <vt:lpstr>Ensemble Approach</vt:lpstr>
      <vt:lpstr>5 Features Combination</vt:lpstr>
      <vt:lpstr>6 Features Combination</vt:lpstr>
      <vt:lpstr>7 Features Combination</vt:lpstr>
      <vt:lpstr>8 Features Combination</vt:lpstr>
      <vt:lpstr>9 Features Combination</vt:lpstr>
      <vt:lpstr>10 Features Combination</vt:lpstr>
      <vt:lpstr>12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experiments</dc:title>
  <dc:creator>Henock</dc:creator>
  <cp:lastModifiedBy>Henock</cp:lastModifiedBy>
  <cp:revision>72</cp:revision>
  <dcterms:created xsi:type="dcterms:W3CDTF">2020-02-14T12:58:48Z</dcterms:created>
  <dcterms:modified xsi:type="dcterms:W3CDTF">2020-02-15T16:02:28Z</dcterms:modified>
</cp:coreProperties>
</file>