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4" r:id="rId4"/>
    <p:sldId id="258" r:id="rId5"/>
    <p:sldId id="295" r:id="rId6"/>
    <p:sldId id="260" r:id="rId7"/>
    <p:sldId id="261" r:id="rId8"/>
    <p:sldId id="262" r:id="rId9"/>
    <p:sldId id="263" r:id="rId10"/>
    <p:sldId id="266" r:id="rId11"/>
    <p:sldId id="267" r:id="rId12"/>
    <p:sldId id="268" r:id="rId13"/>
    <p:sldId id="269" r:id="rId14"/>
    <p:sldId id="270" r:id="rId15"/>
  </p:sldIdLst>
  <p:sldSz cx="128016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nock\Desktop\RESULTS%20-%20C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enock\Desktop\RESULTS%20-%20C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enock\Desktop\RESULTS%20-%20C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enock\Desktop\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enock\Desktop\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enock\Desktop\RESULT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HBP!$C$15</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HBP!$B$16:$B$19</c:f>
              <c:numCache>
                <c:formatCode>General</c:formatCode>
                <c:ptCount val="4"/>
                <c:pt idx="0">
                  <c:v>5</c:v>
                </c:pt>
                <c:pt idx="1">
                  <c:v>4</c:v>
                </c:pt>
                <c:pt idx="2">
                  <c:v>3</c:v>
                </c:pt>
                <c:pt idx="3">
                  <c:v>2</c:v>
                </c:pt>
              </c:numCache>
            </c:numRef>
          </c:cat>
          <c:val>
            <c:numRef>
              <c:f>HBP!$C$16:$C$19</c:f>
              <c:numCache>
                <c:formatCode>General</c:formatCode>
                <c:ptCount val="4"/>
                <c:pt idx="0">
                  <c:v>0.82</c:v>
                </c:pt>
                <c:pt idx="1">
                  <c:v>0.81</c:v>
                </c:pt>
                <c:pt idx="2">
                  <c:v>0.79</c:v>
                </c:pt>
                <c:pt idx="3">
                  <c:v>0.75</c:v>
                </c:pt>
              </c:numCache>
            </c:numRef>
          </c:val>
          <c:extLst>
            <c:ext xmlns:c16="http://schemas.microsoft.com/office/drawing/2014/chart" uri="{C3380CC4-5D6E-409C-BE32-E72D297353CC}">
              <c16:uniqueId val="{00000000-36E9-4673-A8B3-8B21ECB2DB98}"/>
            </c:ext>
          </c:extLst>
        </c:ser>
        <c:ser>
          <c:idx val="1"/>
          <c:order val="1"/>
          <c:tx>
            <c:strRef>
              <c:f>HBP!$D$15</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HBP!$B$16:$B$19</c:f>
              <c:numCache>
                <c:formatCode>General</c:formatCode>
                <c:ptCount val="4"/>
                <c:pt idx="0">
                  <c:v>5</c:v>
                </c:pt>
                <c:pt idx="1">
                  <c:v>4</c:v>
                </c:pt>
                <c:pt idx="2">
                  <c:v>3</c:v>
                </c:pt>
                <c:pt idx="3">
                  <c:v>2</c:v>
                </c:pt>
              </c:numCache>
            </c:numRef>
          </c:cat>
          <c:val>
            <c:numRef>
              <c:f>HBP!$D$16:$D$19</c:f>
              <c:numCache>
                <c:formatCode>General</c:formatCode>
                <c:ptCount val="4"/>
                <c:pt idx="0">
                  <c:v>0.8</c:v>
                </c:pt>
                <c:pt idx="1">
                  <c:v>0.8</c:v>
                </c:pt>
                <c:pt idx="2">
                  <c:v>0.78</c:v>
                </c:pt>
                <c:pt idx="3">
                  <c:v>0.72</c:v>
                </c:pt>
              </c:numCache>
            </c:numRef>
          </c:val>
          <c:extLst>
            <c:ext xmlns:c16="http://schemas.microsoft.com/office/drawing/2014/chart" uri="{C3380CC4-5D6E-409C-BE32-E72D297353CC}">
              <c16:uniqueId val="{00000001-36E9-4673-A8B3-8B21ECB2DB98}"/>
            </c:ext>
          </c:extLst>
        </c:ser>
        <c:ser>
          <c:idx val="2"/>
          <c:order val="2"/>
          <c:tx>
            <c:strRef>
              <c:f>HBP!$E$15</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HBP!$B$16:$B$19</c:f>
              <c:numCache>
                <c:formatCode>General</c:formatCode>
                <c:ptCount val="4"/>
                <c:pt idx="0">
                  <c:v>5</c:v>
                </c:pt>
                <c:pt idx="1">
                  <c:v>4</c:v>
                </c:pt>
                <c:pt idx="2">
                  <c:v>3</c:v>
                </c:pt>
                <c:pt idx="3">
                  <c:v>2</c:v>
                </c:pt>
              </c:numCache>
            </c:numRef>
          </c:cat>
          <c:val>
            <c:numRef>
              <c:f>HBP!$E$16:$E$19</c:f>
              <c:numCache>
                <c:formatCode>General</c:formatCode>
                <c:ptCount val="4"/>
                <c:pt idx="0">
                  <c:v>0.78</c:v>
                </c:pt>
                <c:pt idx="1">
                  <c:v>0.78</c:v>
                </c:pt>
                <c:pt idx="2">
                  <c:v>0.76</c:v>
                </c:pt>
                <c:pt idx="3">
                  <c:v>0.73</c:v>
                </c:pt>
              </c:numCache>
            </c:numRef>
          </c:val>
          <c:extLst>
            <c:ext xmlns:c16="http://schemas.microsoft.com/office/drawing/2014/chart" uri="{C3380CC4-5D6E-409C-BE32-E72D297353CC}">
              <c16:uniqueId val="{00000002-36E9-4673-A8B3-8B21ECB2DB98}"/>
            </c:ext>
          </c:extLst>
        </c:ser>
        <c:dLbls>
          <c:showLegendKey val="0"/>
          <c:showVal val="0"/>
          <c:showCatName val="0"/>
          <c:showSerName val="0"/>
          <c:showPercent val="0"/>
          <c:showBubbleSize val="0"/>
        </c:dLbls>
        <c:gapWidth val="219"/>
        <c:axId val="627737392"/>
        <c:axId val="627740016"/>
      </c:barChart>
      <c:lineChart>
        <c:grouping val="standard"/>
        <c:varyColors val="0"/>
        <c:ser>
          <c:idx val="4"/>
          <c:order val="3"/>
          <c:tx>
            <c:strRef>
              <c:f>HBP!$G$15</c:f>
              <c:strCache>
                <c:ptCount val="1"/>
                <c:pt idx="0">
                  <c:v>max</c:v>
                </c:pt>
              </c:strCache>
            </c:strRef>
          </c:tx>
          <c:spPr>
            <a:ln w="31750" cap="rnd">
              <a:solidFill>
                <a:schemeClr val="accent5"/>
              </a:solidFill>
              <a:round/>
            </a:ln>
            <a:effectLst/>
          </c:spPr>
          <c:marker>
            <c:symbol val="none"/>
          </c:marker>
          <c:cat>
            <c:numRef>
              <c:f>HBP!$B$16:$B$19</c:f>
              <c:numCache>
                <c:formatCode>General</c:formatCode>
                <c:ptCount val="4"/>
                <c:pt idx="0">
                  <c:v>5</c:v>
                </c:pt>
                <c:pt idx="1">
                  <c:v>4</c:v>
                </c:pt>
                <c:pt idx="2">
                  <c:v>3</c:v>
                </c:pt>
                <c:pt idx="3">
                  <c:v>2</c:v>
                </c:pt>
              </c:numCache>
            </c:numRef>
          </c:cat>
          <c:val>
            <c:numRef>
              <c:f>HBP!$G$16:$G$19</c:f>
              <c:numCache>
                <c:formatCode>General</c:formatCode>
                <c:ptCount val="4"/>
                <c:pt idx="0">
                  <c:v>0.82</c:v>
                </c:pt>
                <c:pt idx="1">
                  <c:v>0.81</c:v>
                </c:pt>
                <c:pt idx="2">
                  <c:v>0.79</c:v>
                </c:pt>
                <c:pt idx="3">
                  <c:v>0.75</c:v>
                </c:pt>
              </c:numCache>
            </c:numRef>
          </c:val>
          <c:smooth val="0"/>
          <c:extLst>
            <c:ext xmlns:c16="http://schemas.microsoft.com/office/drawing/2014/chart" uri="{C3380CC4-5D6E-409C-BE32-E72D297353CC}">
              <c16:uniqueId val="{00000004-36E9-4673-A8B3-8B21ECB2DB98}"/>
            </c:ext>
          </c:extLst>
        </c:ser>
        <c:dLbls>
          <c:showLegendKey val="0"/>
          <c:showVal val="0"/>
          <c:showCatName val="0"/>
          <c:showSerName val="0"/>
          <c:showPercent val="0"/>
          <c:showBubbleSize val="0"/>
        </c:dLbls>
        <c:marker val="1"/>
        <c:smooth val="0"/>
        <c:axId val="627737392"/>
        <c:axId val="627740016"/>
      </c:lineChart>
      <c:catAx>
        <c:axId val="62773739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7740016"/>
        <c:crosses val="autoZero"/>
        <c:auto val="1"/>
        <c:lblAlgn val="ctr"/>
        <c:lblOffset val="100"/>
        <c:noMultiLvlLbl val="0"/>
      </c:catAx>
      <c:valAx>
        <c:axId val="627740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773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HBP!$C$6</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HBP!$B$7:$B$10</c:f>
              <c:numCache>
                <c:formatCode>General</c:formatCode>
                <c:ptCount val="4"/>
                <c:pt idx="0">
                  <c:v>5</c:v>
                </c:pt>
                <c:pt idx="1">
                  <c:v>4</c:v>
                </c:pt>
                <c:pt idx="2">
                  <c:v>3</c:v>
                </c:pt>
                <c:pt idx="3">
                  <c:v>2</c:v>
                </c:pt>
              </c:numCache>
            </c:numRef>
          </c:cat>
          <c:val>
            <c:numRef>
              <c:f>HBP!$C$7:$C$10</c:f>
              <c:numCache>
                <c:formatCode>General</c:formatCode>
                <c:ptCount val="4"/>
                <c:pt idx="0">
                  <c:v>0.78</c:v>
                </c:pt>
                <c:pt idx="1">
                  <c:v>0.77</c:v>
                </c:pt>
                <c:pt idx="2">
                  <c:v>0.77</c:v>
                </c:pt>
                <c:pt idx="3">
                  <c:v>0.74</c:v>
                </c:pt>
              </c:numCache>
            </c:numRef>
          </c:val>
          <c:extLst>
            <c:ext xmlns:c16="http://schemas.microsoft.com/office/drawing/2014/chart" uri="{C3380CC4-5D6E-409C-BE32-E72D297353CC}">
              <c16:uniqueId val="{00000000-7EA4-4D73-918C-0A8D5C91E5C7}"/>
            </c:ext>
          </c:extLst>
        </c:ser>
        <c:ser>
          <c:idx val="1"/>
          <c:order val="1"/>
          <c:tx>
            <c:strRef>
              <c:f>HBP!$D$6</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HBP!$B$7:$B$10</c:f>
              <c:numCache>
                <c:formatCode>General</c:formatCode>
                <c:ptCount val="4"/>
                <c:pt idx="0">
                  <c:v>5</c:v>
                </c:pt>
                <c:pt idx="1">
                  <c:v>4</c:v>
                </c:pt>
                <c:pt idx="2">
                  <c:v>3</c:v>
                </c:pt>
                <c:pt idx="3">
                  <c:v>2</c:v>
                </c:pt>
              </c:numCache>
            </c:numRef>
          </c:cat>
          <c:val>
            <c:numRef>
              <c:f>HBP!$D$7:$D$10</c:f>
              <c:numCache>
                <c:formatCode>General</c:formatCode>
                <c:ptCount val="4"/>
                <c:pt idx="0">
                  <c:v>0.74</c:v>
                </c:pt>
                <c:pt idx="1">
                  <c:v>0.73</c:v>
                </c:pt>
                <c:pt idx="2">
                  <c:v>0.72</c:v>
                </c:pt>
                <c:pt idx="3">
                  <c:v>0.7</c:v>
                </c:pt>
              </c:numCache>
            </c:numRef>
          </c:val>
          <c:extLst>
            <c:ext xmlns:c16="http://schemas.microsoft.com/office/drawing/2014/chart" uri="{C3380CC4-5D6E-409C-BE32-E72D297353CC}">
              <c16:uniqueId val="{00000001-7EA4-4D73-918C-0A8D5C91E5C7}"/>
            </c:ext>
          </c:extLst>
        </c:ser>
        <c:ser>
          <c:idx val="2"/>
          <c:order val="2"/>
          <c:tx>
            <c:strRef>
              <c:f>HBP!$E$6</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HBP!$B$7:$B$10</c:f>
              <c:numCache>
                <c:formatCode>General</c:formatCode>
                <c:ptCount val="4"/>
                <c:pt idx="0">
                  <c:v>5</c:v>
                </c:pt>
                <c:pt idx="1">
                  <c:v>4</c:v>
                </c:pt>
                <c:pt idx="2">
                  <c:v>3</c:v>
                </c:pt>
                <c:pt idx="3">
                  <c:v>2</c:v>
                </c:pt>
              </c:numCache>
            </c:numRef>
          </c:cat>
          <c:val>
            <c:numRef>
              <c:f>HBP!$E$7:$E$10</c:f>
              <c:numCache>
                <c:formatCode>General</c:formatCode>
                <c:ptCount val="4"/>
                <c:pt idx="0">
                  <c:v>0.75</c:v>
                </c:pt>
                <c:pt idx="1">
                  <c:v>0.75</c:v>
                </c:pt>
                <c:pt idx="2">
                  <c:v>0.74</c:v>
                </c:pt>
                <c:pt idx="3">
                  <c:v>0.71</c:v>
                </c:pt>
              </c:numCache>
            </c:numRef>
          </c:val>
          <c:extLst>
            <c:ext xmlns:c16="http://schemas.microsoft.com/office/drawing/2014/chart" uri="{C3380CC4-5D6E-409C-BE32-E72D297353CC}">
              <c16:uniqueId val="{00000002-7EA4-4D73-918C-0A8D5C91E5C7}"/>
            </c:ext>
          </c:extLst>
        </c:ser>
        <c:dLbls>
          <c:showLegendKey val="0"/>
          <c:showVal val="0"/>
          <c:showCatName val="0"/>
          <c:showSerName val="0"/>
          <c:showPercent val="0"/>
          <c:showBubbleSize val="0"/>
        </c:dLbls>
        <c:gapWidth val="219"/>
        <c:axId val="549721480"/>
        <c:axId val="549722464"/>
      </c:barChart>
      <c:lineChart>
        <c:grouping val="standard"/>
        <c:varyColors val="0"/>
        <c:ser>
          <c:idx val="4"/>
          <c:order val="3"/>
          <c:tx>
            <c:strRef>
              <c:f>HBP!$G$6</c:f>
              <c:strCache>
                <c:ptCount val="1"/>
                <c:pt idx="0">
                  <c:v>max</c:v>
                </c:pt>
              </c:strCache>
            </c:strRef>
          </c:tx>
          <c:spPr>
            <a:ln w="31750" cap="rnd">
              <a:solidFill>
                <a:schemeClr val="accent5"/>
              </a:solidFill>
              <a:round/>
            </a:ln>
            <a:effectLst/>
          </c:spPr>
          <c:marker>
            <c:symbol val="none"/>
          </c:marker>
          <c:cat>
            <c:numRef>
              <c:f>HBP!$B$7:$B$10</c:f>
              <c:numCache>
                <c:formatCode>General</c:formatCode>
                <c:ptCount val="4"/>
                <c:pt idx="0">
                  <c:v>5</c:v>
                </c:pt>
                <c:pt idx="1">
                  <c:v>4</c:v>
                </c:pt>
                <c:pt idx="2">
                  <c:v>3</c:v>
                </c:pt>
                <c:pt idx="3">
                  <c:v>2</c:v>
                </c:pt>
              </c:numCache>
            </c:numRef>
          </c:cat>
          <c:val>
            <c:numRef>
              <c:f>HBP!$G$7:$G$10</c:f>
              <c:numCache>
                <c:formatCode>General</c:formatCode>
                <c:ptCount val="4"/>
                <c:pt idx="0">
                  <c:v>0.78</c:v>
                </c:pt>
                <c:pt idx="1">
                  <c:v>0.77</c:v>
                </c:pt>
                <c:pt idx="2">
                  <c:v>0.77</c:v>
                </c:pt>
                <c:pt idx="3">
                  <c:v>0.74</c:v>
                </c:pt>
              </c:numCache>
            </c:numRef>
          </c:val>
          <c:smooth val="0"/>
          <c:extLst>
            <c:ext xmlns:c16="http://schemas.microsoft.com/office/drawing/2014/chart" uri="{C3380CC4-5D6E-409C-BE32-E72D297353CC}">
              <c16:uniqueId val="{00000004-7EA4-4D73-918C-0A8D5C91E5C7}"/>
            </c:ext>
          </c:extLst>
        </c:ser>
        <c:dLbls>
          <c:showLegendKey val="0"/>
          <c:showVal val="0"/>
          <c:showCatName val="0"/>
          <c:showSerName val="0"/>
          <c:showPercent val="0"/>
          <c:showBubbleSize val="0"/>
        </c:dLbls>
        <c:marker val="1"/>
        <c:smooth val="0"/>
        <c:axId val="549721480"/>
        <c:axId val="549722464"/>
      </c:lineChart>
      <c:catAx>
        <c:axId val="5497214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49722464"/>
        <c:crosses val="autoZero"/>
        <c:auto val="1"/>
        <c:lblAlgn val="ctr"/>
        <c:lblOffset val="100"/>
        <c:noMultiLvlLbl val="0"/>
      </c:catAx>
      <c:valAx>
        <c:axId val="549722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49721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HBP!$S$24</c:f>
              <c:strCache>
                <c:ptCount val="1"/>
                <c:pt idx="0">
                  <c:v>5 FEATURES-max</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HBP!$R$25:$R$28</c:f>
              <c:numCache>
                <c:formatCode>General</c:formatCode>
                <c:ptCount val="4"/>
                <c:pt idx="0">
                  <c:v>5</c:v>
                </c:pt>
                <c:pt idx="1">
                  <c:v>4</c:v>
                </c:pt>
                <c:pt idx="2">
                  <c:v>3</c:v>
                </c:pt>
                <c:pt idx="3">
                  <c:v>2</c:v>
                </c:pt>
              </c:numCache>
            </c:numRef>
          </c:cat>
          <c:val>
            <c:numRef>
              <c:f>HBP!$S$25:$S$28</c:f>
              <c:numCache>
                <c:formatCode>General</c:formatCode>
                <c:ptCount val="4"/>
                <c:pt idx="0">
                  <c:v>0.78</c:v>
                </c:pt>
                <c:pt idx="1">
                  <c:v>0.77</c:v>
                </c:pt>
                <c:pt idx="2">
                  <c:v>0.77</c:v>
                </c:pt>
                <c:pt idx="3">
                  <c:v>0.74</c:v>
                </c:pt>
              </c:numCache>
            </c:numRef>
          </c:val>
          <c:smooth val="0"/>
          <c:extLst>
            <c:ext xmlns:c16="http://schemas.microsoft.com/office/drawing/2014/chart" uri="{C3380CC4-5D6E-409C-BE32-E72D297353CC}">
              <c16:uniqueId val="{00000000-1B6D-41DA-86A4-2859F6B69612}"/>
            </c:ext>
          </c:extLst>
        </c:ser>
        <c:ser>
          <c:idx val="1"/>
          <c:order val="1"/>
          <c:tx>
            <c:strRef>
              <c:f>HBP!$T$24</c:f>
              <c:strCache>
                <c:ptCount val="1"/>
                <c:pt idx="0">
                  <c:v>12 FEATURES-max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HBP!$R$25:$R$28</c:f>
              <c:numCache>
                <c:formatCode>General</c:formatCode>
                <c:ptCount val="4"/>
                <c:pt idx="0">
                  <c:v>5</c:v>
                </c:pt>
                <c:pt idx="1">
                  <c:v>4</c:v>
                </c:pt>
                <c:pt idx="2">
                  <c:v>3</c:v>
                </c:pt>
                <c:pt idx="3">
                  <c:v>2</c:v>
                </c:pt>
              </c:numCache>
            </c:numRef>
          </c:cat>
          <c:val>
            <c:numRef>
              <c:f>HBP!$T$25:$T$28</c:f>
              <c:numCache>
                <c:formatCode>General</c:formatCode>
                <c:ptCount val="4"/>
                <c:pt idx="0">
                  <c:v>0.82</c:v>
                </c:pt>
                <c:pt idx="1">
                  <c:v>0.81</c:v>
                </c:pt>
                <c:pt idx="2">
                  <c:v>0.79</c:v>
                </c:pt>
                <c:pt idx="3">
                  <c:v>0.75</c:v>
                </c:pt>
              </c:numCache>
            </c:numRef>
          </c:val>
          <c:smooth val="0"/>
          <c:extLst>
            <c:ext xmlns:c16="http://schemas.microsoft.com/office/drawing/2014/chart" uri="{C3380CC4-5D6E-409C-BE32-E72D297353CC}">
              <c16:uniqueId val="{00000001-1B6D-41DA-86A4-2859F6B69612}"/>
            </c:ext>
          </c:extLst>
        </c:ser>
        <c:dLbls>
          <c:showLegendKey val="0"/>
          <c:showVal val="0"/>
          <c:showCatName val="0"/>
          <c:showSerName val="0"/>
          <c:showPercent val="0"/>
          <c:showBubbleSize val="0"/>
        </c:dLbls>
        <c:marker val="1"/>
        <c:smooth val="0"/>
        <c:axId val="615299944"/>
        <c:axId val="615300272"/>
      </c:lineChart>
      <c:catAx>
        <c:axId val="615299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300272"/>
        <c:crosses val="autoZero"/>
        <c:auto val="1"/>
        <c:lblAlgn val="ctr"/>
        <c:lblOffset val="100"/>
        <c:noMultiLvlLbl val="0"/>
      </c:catAx>
      <c:valAx>
        <c:axId val="615300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299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HBP!$C$14</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HBP!$B$15:$B$18</c:f>
              <c:numCache>
                <c:formatCode>General</c:formatCode>
                <c:ptCount val="4"/>
                <c:pt idx="0">
                  <c:v>4</c:v>
                </c:pt>
                <c:pt idx="1">
                  <c:v>3</c:v>
                </c:pt>
                <c:pt idx="2">
                  <c:v>2</c:v>
                </c:pt>
                <c:pt idx="3">
                  <c:v>1</c:v>
                </c:pt>
              </c:numCache>
            </c:numRef>
          </c:cat>
          <c:val>
            <c:numRef>
              <c:f>HBP!$C$15:$C$18</c:f>
              <c:numCache>
                <c:formatCode>General</c:formatCode>
                <c:ptCount val="4"/>
                <c:pt idx="0">
                  <c:v>0.81899999999999995</c:v>
                </c:pt>
                <c:pt idx="1">
                  <c:v>0.8</c:v>
                </c:pt>
                <c:pt idx="2">
                  <c:v>0.73299999999999998</c:v>
                </c:pt>
                <c:pt idx="3">
                  <c:v>0.69</c:v>
                </c:pt>
              </c:numCache>
            </c:numRef>
          </c:val>
          <c:extLst>
            <c:ext xmlns:c16="http://schemas.microsoft.com/office/drawing/2014/chart" uri="{C3380CC4-5D6E-409C-BE32-E72D297353CC}">
              <c16:uniqueId val="{00000000-12F7-4832-ABC5-486317AE5EF9}"/>
            </c:ext>
          </c:extLst>
        </c:ser>
        <c:ser>
          <c:idx val="1"/>
          <c:order val="1"/>
          <c:tx>
            <c:strRef>
              <c:f>HBP!$D$14</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HBP!$B$15:$B$18</c:f>
              <c:numCache>
                <c:formatCode>General</c:formatCode>
                <c:ptCount val="4"/>
                <c:pt idx="0">
                  <c:v>4</c:v>
                </c:pt>
                <c:pt idx="1">
                  <c:v>3</c:v>
                </c:pt>
                <c:pt idx="2">
                  <c:v>2</c:v>
                </c:pt>
                <c:pt idx="3">
                  <c:v>1</c:v>
                </c:pt>
              </c:numCache>
            </c:numRef>
          </c:cat>
          <c:val>
            <c:numRef>
              <c:f>HBP!$D$15:$D$18</c:f>
              <c:numCache>
                <c:formatCode>General</c:formatCode>
                <c:ptCount val="4"/>
                <c:pt idx="0">
                  <c:v>0.76300000000000001</c:v>
                </c:pt>
                <c:pt idx="1">
                  <c:v>0.78</c:v>
                </c:pt>
                <c:pt idx="2">
                  <c:v>0.71299999999999997</c:v>
                </c:pt>
                <c:pt idx="3">
                  <c:v>0.7</c:v>
                </c:pt>
              </c:numCache>
            </c:numRef>
          </c:val>
          <c:extLst>
            <c:ext xmlns:c16="http://schemas.microsoft.com/office/drawing/2014/chart" uri="{C3380CC4-5D6E-409C-BE32-E72D297353CC}">
              <c16:uniqueId val="{00000001-12F7-4832-ABC5-486317AE5EF9}"/>
            </c:ext>
          </c:extLst>
        </c:ser>
        <c:ser>
          <c:idx val="2"/>
          <c:order val="2"/>
          <c:tx>
            <c:strRef>
              <c:f>HBP!$E$14</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HBP!$B$15:$B$18</c:f>
              <c:numCache>
                <c:formatCode>General</c:formatCode>
                <c:ptCount val="4"/>
                <c:pt idx="0">
                  <c:v>4</c:v>
                </c:pt>
                <c:pt idx="1">
                  <c:v>3</c:v>
                </c:pt>
                <c:pt idx="2">
                  <c:v>2</c:v>
                </c:pt>
                <c:pt idx="3">
                  <c:v>1</c:v>
                </c:pt>
              </c:numCache>
            </c:numRef>
          </c:cat>
          <c:val>
            <c:numRef>
              <c:f>HBP!$E$15:$E$18</c:f>
              <c:numCache>
                <c:formatCode>General</c:formatCode>
                <c:ptCount val="4"/>
                <c:pt idx="0">
                  <c:v>0.8</c:v>
                </c:pt>
                <c:pt idx="1">
                  <c:v>0.79</c:v>
                </c:pt>
                <c:pt idx="2">
                  <c:v>0.753</c:v>
                </c:pt>
                <c:pt idx="3">
                  <c:v>0.73</c:v>
                </c:pt>
              </c:numCache>
            </c:numRef>
          </c:val>
          <c:extLst>
            <c:ext xmlns:c16="http://schemas.microsoft.com/office/drawing/2014/chart" uri="{C3380CC4-5D6E-409C-BE32-E72D297353CC}">
              <c16:uniqueId val="{00000002-12F7-4832-ABC5-486317AE5EF9}"/>
            </c:ext>
          </c:extLst>
        </c:ser>
        <c:dLbls>
          <c:showLegendKey val="0"/>
          <c:showVal val="0"/>
          <c:showCatName val="0"/>
          <c:showSerName val="0"/>
          <c:showPercent val="0"/>
          <c:showBubbleSize val="0"/>
        </c:dLbls>
        <c:gapWidth val="219"/>
        <c:axId val="419376000"/>
        <c:axId val="419376328"/>
      </c:barChart>
      <c:lineChart>
        <c:grouping val="standard"/>
        <c:varyColors val="0"/>
        <c:ser>
          <c:idx val="4"/>
          <c:order val="3"/>
          <c:tx>
            <c:strRef>
              <c:f>HBP!$G$14</c:f>
              <c:strCache>
                <c:ptCount val="1"/>
                <c:pt idx="0">
                  <c:v>MAX</c:v>
                </c:pt>
              </c:strCache>
            </c:strRef>
          </c:tx>
          <c:spPr>
            <a:ln w="31750" cap="rnd">
              <a:solidFill>
                <a:schemeClr val="accent5"/>
              </a:solidFill>
              <a:round/>
            </a:ln>
            <a:effectLst/>
          </c:spPr>
          <c:marker>
            <c:symbol val="none"/>
          </c:marker>
          <c:cat>
            <c:numRef>
              <c:f>HBP!$B$15:$B$18</c:f>
              <c:numCache>
                <c:formatCode>General</c:formatCode>
                <c:ptCount val="4"/>
                <c:pt idx="0">
                  <c:v>4</c:v>
                </c:pt>
                <c:pt idx="1">
                  <c:v>3</c:v>
                </c:pt>
                <c:pt idx="2">
                  <c:v>2</c:v>
                </c:pt>
                <c:pt idx="3">
                  <c:v>1</c:v>
                </c:pt>
              </c:numCache>
            </c:numRef>
          </c:cat>
          <c:val>
            <c:numRef>
              <c:f>HBP!$G$15:$G$18</c:f>
              <c:numCache>
                <c:formatCode>General</c:formatCode>
                <c:ptCount val="4"/>
                <c:pt idx="0">
                  <c:v>0.81899999999999995</c:v>
                </c:pt>
                <c:pt idx="1">
                  <c:v>0.8</c:v>
                </c:pt>
                <c:pt idx="2">
                  <c:v>0.753</c:v>
                </c:pt>
                <c:pt idx="3">
                  <c:v>0.73</c:v>
                </c:pt>
              </c:numCache>
            </c:numRef>
          </c:val>
          <c:smooth val="0"/>
          <c:extLst>
            <c:ext xmlns:c16="http://schemas.microsoft.com/office/drawing/2014/chart" uri="{C3380CC4-5D6E-409C-BE32-E72D297353CC}">
              <c16:uniqueId val="{00000004-12F7-4832-ABC5-486317AE5EF9}"/>
            </c:ext>
          </c:extLst>
        </c:ser>
        <c:dLbls>
          <c:showLegendKey val="0"/>
          <c:showVal val="0"/>
          <c:showCatName val="0"/>
          <c:showSerName val="0"/>
          <c:showPercent val="0"/>
          <c:showBubbleSize val="0"/>
        </c:dLbls>
        <c:marker val="1"/>
        <c:smooth val="0"/>
        <c:axId val="419376000"/>
        <c:axId val="419376328"/>
      </c:lineChart>
      <c:catAx>
        <c:axId val="4193760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19376328"/>
        <c:crosses val="autoZero"/>
        <c:auto val="1"/>
        <c:lblAlgn val="ctr"/>
        <c:lblOffset val="100"/>
        <c:noMultiLvlLbl val="0"/>
      </c:catAx>
      <c:valAx>
        <c:axId val="4193763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19376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HBP!$C$6</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HBP!$B$7:$B$10</c:f>
              <c:numCache>
                <c:formatCode>General</c:formatCode>
                <c:ptCount val="4"/>
                <c:pt idx="0">
                  <c:v>4</c:v>
                </c:pt>
                <c:pt idx="1">
                  <c:v>3</c:v>
                </c:pt>
                <c:pt idx="2">
                  <c:v>2</c:v>
                </c:pt>
                <c:pt idx="3">
                  <c:v>1</c:v>
                </c:pt>
              </c:numCache>
            </c:numRef>
          </c:cat>
          <c:val>
            <c:numRef>
              <c:f>HBP!$C$7:$C$10</c:f>
              <c:numCache>
                <c:formatCode>General</c:formatCode>
                <c:ptCount val="4"/>
                <c:pt idx="0">
                  <c:v>0.69</c:v>
                </c:pt>
                <c:pt idx="1">
                  <c:v>0.73</c:v>
                </c:pt>
                <c:pt idx="2">
                  <c:v>0.74</c:v>
                </c:pt>
                <c:pt idx="3">
                  <c:v>0.72</c:v>
                </c:pt>
              </c:numCache>
            </c:numRef>
          </c:val>
          <c:extLst>
            <c:ext xmlns:c16="http://schemas.microsoft.com/office/drawing/2014/chart" uri="{C3380CC4-5D6E-409C-BE32-E72D297353CC}">
              <c16:uniqueId val="{00000000-F225-4D22-AA10-3B9ABD929F44}"/>
            </c:ext>
          </c:extLst>
        </c:ser>
        <c:ser>
          <c:idx val="1"/>
          <c:order val="1"/>
          <c:tx>
            <c:strRef>
              <c:f>HBP!$D$6</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HBP!$B$7:$B$10</c:f>
              <c:numCache>
                <c:formatCode>General</c:formatCode>
                <c:ptCount val="4"/>
                <c:pt idx="0">
                  <c:v>4</c:v>
                </c:pt>
                <c:pt idx="1">
                  <c:v>3</c:v>
                </c:pt>
                <c:pt idx="2">
                  <c:v>2</c:v>
                </c:pt>
                <c:pt idx="3">
                  <c:v>1</c:v>
                </c:pt>
              </c:numCache>
            </c:numRef>
          </c:cat>
          <c:val>
            <c:numRef>
              <c:f>HBP!$D$7:$D$10</c:f>
              <c:numCache>
                <c:formatCode>General</c:formatCode>
                <c:ptCount val="4"/>
                <c:pt idx="0">
                  <c:v>0.65</c:v>
                </c:pt>
                <c:pt idx="1">
                  <c:v>0.71</c:v>
                </c:pt>
                <c:pt idx="2">
                  <c:v>0.72</c:v>
                </c:pt>
                <c:pt idx="3">
                  <c:v>0.72</c:v>
                </c:pt>
              </c:numCache>
            </c:numRef>
          </c:val>
          <c:extLst>
            <c:ext xmlns:c16="http://schemas.microsoft.com/office/drawing/2014/chart" uri="{C3380CC4-5D6E-409C-BE32-E72D297353CC}">
              <c16:uniqueId val="{00000001-F225-4D22-AA10-3B9ABD929F44}"/>
            </c:ext>
          </c:extLst>
        </c:ser>
        <c:ser>
          <c:idx val="2"/>
          <c:order val="2"/>
          <c:tx>
            <c:strRef>
              <c:f>HBP!$E$6</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HBP!$B$7:$B$10</c:f>
              <c:numCache>
                <c:formatCode>General</c:formatCode>
                <c:ptCount val="4"/>
                <c:pt idx="0">
                  <c:v>4</c:v>
                </c:pt>
                <c:pt idx="1">
                  <c:v>3</c:v>
                </c:pt>
                <c:pt idx="2">
                  <c:v>2</c:v>
                </c:pt>
                <c:pt idx="3">
                  <c:v>1</c:v>
                </c:pt>
              </c:numCache>
            </c:numRef>
          </c:cat>
          <c:val>
            <c:numRef>
              <c:f>HBP!$E$7:$E$10</c:f>
              <c:numCache>
                <c:formatCode>General</c:formatCode>
                <c:ptCount val="4"/>
                <c:pt idx="0">
                  <c:v>0.68</c:v>
                </c:pt>
                <c:pt idx="1">
                  <c:v>0.74</c:v>
                </c:pt>
                <c:pt idx="2">
                  <c:v>0.72</c:v>
                </c:pt>
                <c:pt idx="3">
                  <c:v>0.71799999999999997</c:v>
                </c:pt>
              </c:numCache>
            </c:numRef>
          </c:val>
          <c:extLst>
            <c:ext xmlns:c16="http://schemas.microsoft.com/office/drawing/2014/chart" uri="{C3380CC4-5D6E-409C-BE32-E72D297353CC}">
              <c16:uniqueId val="{00000002-F225-4D22-AA10-3B9ABD929F44}"/>
            </c:ext>
          </c:extLst>
        </c:ser>
        <c:dLbls>
          <c:showLegendKey val="0"/>
          <c:showVal val="0"/>
          <c:showCatName val="0"/>
          <c:showSerName val="0"/>
          <c:showPercent val="0"/>
          <c:showBubbleSize val="0"/>
        </c:dLbls>
        <c:gapWidth val="219"/>
        <c:axId val="413595656"/>
        <c:axId val="413596968"/>
      </c:barChart>
      <c:lineChart>
        <c:grouping val="standard"/>
        <c:varyColors val="0"/>
        <c:ser>
          <c:idx val="4"/>
          <c:order val="3"/>
          <c:tx>
            <c:strRef>
              <c:f>HBP!$G$6</c:f>
              <c:strCache>
                <c:ptCount val="1"/>
                <c:pt idx="0">
                  <c:v>MAX</c:v>
                </c:pt>
              </c:strCache>
            </c:strRef>
          </c:tx>
          <c:spPr>
            <a:ln w="31750" cap="rnd">
              <a:solidFill>
                <a:schemeClr val="accent5"/>
              </a:solidFill>
              <a:round/>
            </a:ln>
            <a:effectLst/>
          </c:spPr>
          <c:marker>
            <c:symbol val="none"/>
          </c:marker>
          <c:cat>
            <c:numRef>
              <c:f>HBP!$B$7:$B$10</c:f>
              <c:numCache>
                <c:formatCode>General</c:formatCode>
                <c:ptCount val="4"/>
                <c:pt idx="0">
                  <c:v>4</c:v>
                </c:pt>
                <c:pt idx="1">
                  <c:v>3</c:v>
                </c:pt>
                <c:pt idx="2">
                  <c:v>2</c:v>
                </c:pt>
                <c:pt idx="3">
                  <c:v>1</c:v>
                </c:pt>
              </c:numCache>
            </c:numRef>
          </c:cat>
          <c:val>
            <c:numRef>
              <c:f>HBP!$G$7:$G$10</c:f>
              <c:numCache>
                <c:formatCode>General</c:formatCode>
                <c:ptCount val="4"/>
                <c:pt idx="0">
                  <c:v>0.69</c:v>
                </c:pt>
                <c:pt idx="1">
                  <c:v>0.74</c:v>
                </c:pt>
                <c:pt idx="2">
                  <c:v>0.74</c:v>
                </c:pt>
                <c:pt idx="3">
                  <c:v>0.72</c:v>
                </c:pt>
              </c:numCache>
            </c:numRef>
          </c:val>
          <c:smooth val="0"/>
          <c:extLst>
            <c:ext xmlns:c16="http://schemas.microsoft.com/office/drawing/2014/chart" uri="{C3380CC4-5D6E-409C-BE32-E72D297353CC}">
              <c16:uniqueId val="{00000004-F225-4D22-AA10-3B9ABD929F44}"/>
            </c:ext>
          </c:extLst>
        </c:ser>
        <c:dLbls>
          <c:showLegendKey val="0"/>
          <c:showVal val="0"/>
          <c:showCatName val="0"/>
          <c:showSerName val="0"/>
          <c:showPercent val="0"/>
          <c:showBubbleSize val="0"/>
        </c:dLbls>
        <c:marker val="1"/>
        <c:smooth val="0"/>
        <c:axId val="413595656"/>
        <c:axId val="413596968"/>
      </c:lineChart>
      <c:catAx>
        <c:axId val="4135956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13596968"/>
        <c:crosses val="autoZero"/>
        <c:auto val="1"/>
        <c:lblAlgn val="ctr"/>
        <c:lblOffset val="100"/>
        <c:noMultiLvlLbl val="0"/>
      </c:catAx>
      <c:valAx>
        <c:axId val="4135969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13595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HBP!$U$4</c:f>
              <c:strCache>
                <c:ptCount val="1"/>
                <c:pt idx="0">
                  <c:v>5 FEATURES-max</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HBP!$T$5:$T$8</c:f>
              <c:numCache>
                <c:formatCode>General</c:formatCode>
                <c:ptCount val="4"/>
                <c:pt idx="0">
                  <c:v>4</c:v>
                </c:pt>
                <c:pt idx="1">
                  <c:v>3</c:v>
                </c:pt>
                <c:pt idx="2">
                  <c:v>2</c:v>
                </c:pt>
                <c:pt idx="3">
                  <c:v>1</c:v>
                </c:pt>
              </c:numCache>
            </c:numRef>
          </c:cat>
          <c:val>
            <c:numRef>
              <c:f>HBP!$U$5:$U$8</c:f>
              <c:numCache>
                <c:formatCode>General</c:formatCode>
                <c:ptCount val="4"/>
                <c:pt idx="0">
                  <c:v>0.69</c:v>
                </c:pt>
                <c:pt idx="1">
                  <c:v>0.74</c:v>
                </c:pt>
                <c:pt idx="2">
                  <c:v>0.74</c:v>
                </c:pt>
                <c:pt idx="3">
                  <c:v>0.72</c:v>
                </c:pt>
              </c:numCache>
            </c:numRef>
          </c:val>
          <c:smooth val="0"/>
          <c:extLst>
            <c:ext xmlns:c16="http://schemas.microsoft.com/office/drawing/2014/chart" uri="{C3380CC4-5D6E-409C-BE32-E72D297353CC}">
              <c16:uniqueId val="{00000000-781D-4D0B-90C9-8F797B44A80B}"/>
            </c:ext>
          </c:extLst>
        </c:ser>
        <c:ser>
          <c:idx val="1"/>
          <c:order val="1"/>
          <c:tx>
            <c:strRef>
              <c:f>HBP!$V$4</c:f>
              <c:strCache>
                <c:ptCount val="1"/>
                <c:pt idx="0">
                  <c:v>12 FEATURES-max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HBP!$T$5:$T$8</c:f>
              <c:numCache>
                <c:formatCode>General</c:formatCode>
                <c:ptCount val="4"/>
                <c:pt idx="0">
                  <c:v>4</c:v>
                </c:pt>
                <c:pt idx="1">
                  <c:v>3</c:v>
                </c:pt>
                <c:pt idx="2">
                  <c:v>2</c:v>
                </c:pt>
                <c:pt idx="3">
                  <c:v>1</c:v>
                </c:pt>
              </c:numCache>
            </c:numRef>
          </c:cat>
          <c:val>
            <c:numRef>
              <c:f>HBP!$V$5:$V$8</c:f>
              <c:numCache>
                <c:formatCode>General</c:formatCode>
                <c:ptCount val="4"/>
                <c:pt idx="0">
                  <c:v>0.81899999999999995</c:v>
                </c:pt>
                <c:pt idx="1">
                  <c:v>0.8</c:v>
                </c:pt>
                <c:pt idx="2">
                  <c:v>0.753</c:v>
                </c:pt>
                <c:pt idx="3">
                  <c:v>0.73</c:v>
                </c:pt>
              </c:numCache>
            </c:numRef>
          </c:val>
          <c:smooth val="0"/>
          <c:extLst>
            <c:ext xmlns:c16="http://schemas.microsoft.com/office/drawing/2014/chart" uri="{C3380CC4-5D6E-409C-BE32-E72D297353CC}">
              <c16:uniqueId val="{00000001-781D-4D0B-90C9-8F797B44A80B}"/>
            </c:ext>
          </c:extLst>
        </c:ser>
        <c:ser>
          <c:idx val="2"/>
          <c:order val="2"/>
          <c:tx>
            <c:strRef>
              <c:f>HBP!$W$4</c:f>
              <c:strCache>
                <c:ptCount val="1"/>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HBP!$T$5:$T$8</c:f>
              <c:numCache>
                <c:formatCode>General</c:formatCode>
                <c:ptCount val="4"/>
                <c:pt idx="0">
                  <c:v>4</c:v>
                </c:pt>
                <c:pt idx="1">
                  <c:v>3</c:v>
                </c:pt>
                <c:pt idx="2">
                  <c:v>2</c:v>
                </c:pt>
                <c:pt idx="3">
                  <c:v>1</c:v>
                </c:pt>
              </c:numCache>
            </c:numRef>
          </c:cat>
          <c:val>
            <c:numRef>
              <c:f>HBP!$W$5:$W$8</c:f>
              <c:numCache>
                <c:formatCode>General</c:formatCode>
                <c:ptCount val="4"/>
              </c:numCache>
            </c:numRef>
          </c:val>
          <c:smooth val="0"/>
          <c:extLst>
            <c:ext xmlns:c16="http://schemas.microsoft.com/office/drawing/2014/chart" uri="{C3380CC4-5D6E-409C-BE32-E72D297353CC}">
              <c16:uniqueId val="{00000002-781D-4D0B-90C9-8F797B44A80B}"/>
            </c:ext>
          </c:extLst>
        </c:ser>
        <c:dLbls>
          <c:showLegendKey val="0"/>
          <c:showVal val="0"/>
          <c:showCatName val="0"/>
          <c:showSerName val="0"/>
          <c:showPercent val="0"/>
          <c:showBubbleSize val="0"/>
        </c:dLbls>
        <c:marker val="1"/>
        <c:smooth val="0"/>
        <c:axId val="387703304"/>
        <c:axId val="387703632"/>
      </c:lineChart>
      <c:catAx>
        <c:axId val="387703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7703632"/>
        <c:crosses val="autoZero"/>
        <c:auto val="1"/>
        <c:lblAlgn val="ctr"/>
        <c:lblOffset val="100"/>
        <c:noMultiLvlLbl val="0"/>
      </c:catAx>
      <c:valAx>
        <c:axId val="387703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7703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122363"/>
            <a:ext cx="9601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600200" y="3602038"/>
            <a:ext cx="9601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364980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45969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365125"/>
            <a:ext cx="276034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0" y="365125"/>
            <a:ext cx="812101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379969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16487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1709739"/>
            <a:ext cx="1104138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73443" y="4589464"/>
            <a:ext cx="1104138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74952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825625"/>
            <a:ext cx="5440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1825625"/>
            <a:ext cx="5440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20FFC-C1B2-4F5A-9C94-91FF0C70D61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31812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365126"/>
            <a:ext cx="1104138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8" y="1681163"/>
            <a:ext cx="54156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81778" y="2505075"/>
            <a:ext cx="541567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0" y="1681163"/>
            <a:ext cx="54423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80810" y="2505075"/>
            <a:ext cx="544234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20FFC-C1B2-4F5A-9C94-91FF0C70D615}"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70542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20FFC-C1B2-4F5A-9C94-91FF0C70D615}"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631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20FFC-C1B2-4F5A-9C94-91FF0C70D615}"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8298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457200"/>
            <a:ext cx="412884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442347" y="987426"/>
            <a:ext cx="648081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057400"/>
            <a:ext cx="41288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20FFC-C1B2-4F5A-9C94-91FF0C70D61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374817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457200"/>
            <a:ext cx="412884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987426"/>
            <a:ext cx="648081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1778" y="2057400"/>
            <a:ext cx="41288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20FFC-C1B2-4F5A-9C94-91FF0C70D61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27056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365126"/>
            <a:ext cx="1104138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1825625"/>
            <a:ext cx="1104138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6356351"/>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20FFC-C1B2-4F5A-9C94-91FF0C70D615}" type="datetimeFigureOut">
              <a:rPr lang="en-US" smtClean="0"/>
              <a:t>3/11/2020</a:t>
            </a:fld>
            <a:endParaRPr lang="en-US"/>
          </a:p>
        </p:txBody>
      </p:sp>
      <p:sp>
        <p:nvSpPr>
          <p:cNvPr id="5" name="Footer Placeholder 4"/>
          <p:cNvSpPr>
            <a:spLocks noGrp="1"/>
          </p:cNvSpPr>
          <p:nvPr>
            <p:ph type="ftr" sz="quarter" idx="3"/>
          </p:nvPr>
        </p:nvSpPr>
        <p:spPr>
          <a:xfrm>
            <a:off x="4240530" y="6356351"/>
            <a:ext cx="43205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6356351"/>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049B5-D14D-4444-BA12-429C66E20E69}" type="slidenum">
              <a:rPr lang="en-US" smtClean="0"/>
              <a:t>‹#›</a:t>
            </a:fld>
            <a:endParaRPr lang="en-US"/>
          </a:p>
        </p:txBody>
      </p:sp>
    </p:spTree>
    <p:extLst>
      <p:ext uri="{BB962C8B-B14F-4D97-AF65-F5344CB8AC3E}">
        <p14:creationId xmlns:p14="http://schemas.microsoft.com/office/powerpoint/2010/main" val="1708165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9F6E-9A96-403F-92F8-AE0CBFE79BEB}"/>
              </a:ext>
            </a:extLst>
          </p:cNvPr>
          <p:cNvSpPr>
            <a:spLocks noGrp="1"/>
          </p:cNvSpPr>
          <p:nvPr>
            <p:ph type="ctrTitle"/>
          </p:nvPr>
        </p:nvSpPr>
        <p:spPr/>
        <p:txBody>
          <a:bodyPr>
            <a:normAutofit/>
          </a:bodyPr>
          <a:lstStyle/>
          <a:p>
            <a:r>
              <a:rPr lang="en-US" sz="5400" dirty="0"/>
              <a:t>Summary of the experiments - 2</a:t>
            </a:r>
          </a:p>
        </p:txBody>
      </p:sp>
      <p:sp>
        <p:nvSpPr>
          <p:cNvPr id="3" name="Subtitle 2">
            <a:extLst>
              <a:ext uri="{FF2B5EF4-FFF2-40B4-BE49-F238E27FC236}">
                <a16:creationId xmlns:a16="http://schemas.microsoft.com/office/drawing/2014/main" id="{06E4EA97-232A-439C-8CF7-35DD3B1AC18B}"/>
              </a:ext>
            </a:extLst>
          </p:cNvPr>
          <p:cNvSpPr>
            <a:spLocks noGrp="1"/>
          </p:cNvSpPr>
          <p:nvPr>
            <p:ph type="subTitle" idx="1"/>
          </p:nvPr>
        </p:nvSpPr>
        <p:spPr>
          <a:xfrm>
            <a:off x="10226180" y="6432260"/>
            <a:ext cx="2270620" cy="425741"/>
          </a:xfrm>
        </p:spPr>
        <p:txBody>
          <a:bodyPr/>
          <a:lstStyle/>
          <a:p>
            <a:r>
              <a:rPr lang="en-US" dirty="0"/>
              <a:t>Mar – 11 -2020</a:t>
            </a:r>
          </a:p>
        </p:txBody>
      </p:sp>
    </p:spTree>
    <p:extLst>
      <p:ext uri="{BB962C8B-B14F-4D97-AF65-F5344CB8AC3E}">
        <p14:creationId xmlns:p14="http://schemas.microsoft.com/office/powerpoint/2010/main" val="428157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5"/>
            </a:pPr>
            <a:r>
              <a:rPr lang="en-US" sz="1800" dirty="0">
                <a:latin typeface="Times New Roman" panose="02020603050405020304" pitchFamily="18" charset="0"/>
                <a:cs typeface="Times New Roman" panose="02020603050405020304" pitchFamily="18" charset="0"/>
              </a:rPr>
              <a:t>4 years training data with 5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169, prediabetes= 2,349, Normal = 3,212]</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2,315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34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3A0E74B-F5B5-45D8-9021-0B52350888DA}"/>
              </a:ext>
            </a:extLst>
          </p:cNvPr>
          <p:cNvSpPr/>
          <p:nvPr/>
        </p:nvSpPr>
        <p:spPr>
          <a:xfrm>
            <a:off x="880110" y="3087192"/>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0.696</a:t>
            </a:r>
          </a:p>
          <a:p>
            <a:r>
              <a:rPr lang="en-US" dirty="0">
                <a:latin typeface="Times New Roman" panose="02020603050405020304" pitchFamily="18" charset="0"/>
                <a:cs typeface="Times New Roman" panose="02020603050405020304" pitchFamily="18" charset="0"/>
              </a:rPr>
              <a:t>Accuracy: 0.78 (+/- 0.05)</a:t>
            </a:r>
          </a:p>
        </p:txBody>
      </p:sp>
      <p:sp>
        <p:nvSpPr>
          <p:cNvPr id="23" name="Rectangle 22">
            <a:extLst>
              <a:ext uri="{FF2B5EF4-FFF2-40B4-BE49-F238E27FC236}">
                <a16:creationId xmlns:a16="http://schemas.microsoft.com/office/drawing/2014/main" id="{64522B88-DE9F-41D8-BCD0-63BAC3B0EC44}"/>
              </a:ext>
            </a:extLst>
          </p:cNvPr>
          <p:cNvSpPr/>
          <p:nvPr/>
        </p:nvSpPr>
        <p:spPr>
          <a:xfrm>
            <a:off x="4852035" y="3087192"/>
            <a:ext cx="2539478"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0.656</a:t>
            </a:r>
          </a:p>
          <a:p>
            <a:r>
              <a:rPr lang="en-US" dirty="0">
                <a:latin typeface="Times New Roman" panose="02020603050405020304" pitchFamily="18" charset="0"/>
                <a:cs typeface="Times New Roman" panose="02020603050405020304" pitchFamily="18" charset="0"/>
              </a:rPr>
              <a:t>Accuracy: 0.74 (+/- 0.05)</a:t>
            </a:r>
          </a:p>
        </p:txBody>
      </p:sp>
      <p:sp>
        <p:nvSpPr>
          <p:cNvPr id="24" name="Rectangle 23">
            <a:extLst>
              <a:ext uri="{FF2B5EF4-FFF2-40B4-BE49-F238E27FC236}">
                <a16:creationId xmlns:a16="http://schemas.microsoft.com/office/drawing/2014/main" id="{77DC394A-C1F6-4384-9149-6477752AC9DE}"/>
              </a:ext>
            </a:extLst>
          </p:cNvPr>
          <p:cNvSpPr/>
          <p:nvPr/>
        </p:nvSpPr>
        <p:spPr>
          <a:xfrm>
            <a:off x="8814435" y="3087192"/>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0.686</a:t>
            </a:r>
          </a:p>
          <a:p>
            <a:r>
              <a:rPr lang="en-US" dirty="0">
                <a:latin typeface="Times New Roman" panose="02020603050405020304" pitchFamily="18" charset="0"/>
                <a:cs typeface="Times New Roman" panose="02020603050405020304" pitchFamily="18" charset="0"/>
              </a:rPr>
              <a:t>Accuracy: 0.75 (+/- 0.03)</a:t>
            </a:r>
          </a:p>
        </p:txBody>
      </p:sp>
      <p:pic>
        <p:nvPicPr>
          <p:cNvPr id="25" name="Picture 24">
            <a:extLst>
              <a:ext uri="{FF2B5EF4-FFF2-40B4-BE49-F238E27FC236}">
                <a16:creationId xmlns:a16="http://schemas.microsoft.com/office/drawing/2014/main" id="{0A0E002A-6CAD-492F-A0DB-4D79ADEA708B}"/>
              </a:ext>
            </a:extLst>
          </p:cNvPr>
          <p:cNvPicPr>
            <a:picLocks noChangeAspect="1"/>
          </p:cNvPicPr>
          <p:nvPr/>
        </p:nvPicPr>
        <p:blipFill>
          <a:blip r:embed="rId2"/>
          <a:stretch>
            <a:fillRect/>
          </a:stretch>
        </p:blipFill>
        <p:spPr>
          <a:xfrm>
            <a:off x="1011091" y="4179889"/>
            <a:ext cx="2638425" cy="990600"/>
          </a:xfrm>
          <a:prstGeom prst="rect">
            <a:avLst/>
          </a:prstGeom>
        </p:spPr>
      </p:pic>
      <p:pic>
        <p:nvPicPr>
          <p:cNvPr id="26" name="Picture 25">
            <a:extLst>
              <a:ext uri="{FF2B5EF4-FFF2-40B4-BE49-F238E27FC236}">
                <a16:creationId xmlns:a16="http://schemas.microsoft.com/office/drawing/2014/main" id="{B85348A1-2321-44FA-9134-596082DAD574}"/>
              </a:ext>
            </a:extLst>
          </p:cNvPr>
          <p:cNvPicPr>
            <a:picLocks noChangeAspect="1"/>
          </p:cNvPicPr>
          <p:nvPr/>
        </p:nvPicPr>
        <p:blipFill>
          <a:blip r:embed="rId3"/>
          <a:stretch>
            <a:fillRect/>
          </a:stretch>
        </p:blipFill>
        <p:spPr>
          <a:xfrm>
            <a:off x="395288" y="5334000"/>
            <a:ext cx="3952875" cy="1524000"/>
          </a:xfrm>
          <a:prstGeom prst="rect">
            <a:avLst/>
          </a:prstGeom>
        </p:spPr>
      </p:pic>
      <p:pic>
        <p:nvPicPr>
          <p:cNvPr id="27" name="Picture 26">
            <a:extLst>
              <a:ext uri="{FF2B5EF4-FFF2-40B4-BE49-F238E27FC236}">
                <a16:creationId xmlns:a16="http://schemas.microsoft.com/office/drawing/2014/main" id="{1974FDD8-B22E-489A-9C35-714A6C1668AE}"/>
              </a:ext>
            </a:extLst>
          </p:cNvPr>
          <p:cNvPicPr>
            <a:picLocks noChangeAspect="1"/>
          </p:cNvPicPr>
          <p:nvPr/>
        </p:nvPicPr>
        <p:blipFill>
          <a:blip r:embed="rId4"/>
          <a:stretch>
            <a:fillRect/>
          </a:stretch>
        </p:blipFill>
        <p:spPr>
          <a:xfrm>
            <a:off x="4983016" y="4179889"/>
            <a:ext cx="2638425" cy="981075"/>
          </a:xfrm>
          <a:prstGeom prst="rect">
            <a:avLst/>
          </a:prstGeom>
        </p:spPr>
      </p:pic>
      <p:pic>
        <p:nvPicPr>
          <p:cNvPr id="28" name="Picture 27">
            <a:extLst>
              <a:ext uri="{FF2B5EF4-FFF2-40B4-BE49-F238E27FC236}">
                <a16:creationId xmlns:a16="http://schemas.microsoft.com/office/drawing/2014/main" id="{CC822994-A02A-46A9-A006-3A901B9E1CAB}"/>
              </a:ext>
            </a:extLst>
          </p:cNvPr>
          <p:cNvPicPr>
            <a:picLocks noChangeAspect="1"/>
          </p:cNvPicPr>
          <p:nvPr/>
        </p:nvPicPr>
        <p:blipFill>
          <a:blip r:embed="rId5"/>
          <a:stretch>
            <a:fillRect/>
          </a:stretch>
        </p:blipFill>
        <p:spPr>
          <a:xfrm>
            <a:off x="4376739" y="5305425"/>
            <a:ext cx="4010025" cy="1552575"/>
          </a:xfrm>
          <a:prstGeom prst="rect">
            <a:avLst/>
          </a:prstGeom>
        </p:spPr>
      </p:pic>
      <p:pic>
        <p:nvPicPr>
          <p:cNvPr id="29" name="Picture 28">
            <a:extLst>
              <a:ext uri="{FF2B5EF4-FFF2-40B4-BE49-F238E27FC236}">
                <a16:creationId xmlns:a16="http://schemas.microsoft.com/office/drawing/2014/main" id="{D1D7A1FE-58A4-4AAC-8861-DE4BB0884E33}"/>
              </a:ext>
            </a:extLst>
          </p:cNvPr>
          <p:cNvPicPr>
            <a:picLocks noChangeAspect="1"/>
          </p:cNvPicPr>
          <p:nvPr/>
        </p:nvPicPr>
        <p:blipFill>
          <a:blip r:embed="rId6"/>
          <a:stretch>
            <a:fillRect/>
          </a:stretch>
        </p:blipFill>
        <p:spPr>
          <a:xfrm>
            <a:off x="8993041" y="4198939"/>
            <a:ext cx="2581275" cy="971550"/>
          </a:xfrm>
          <a:prstGeom prst="rect">
            <a:avLst/>
          </a:prstGeom>
        </p:spPr>
      </p:pic>
      <p:pic>
        <p:nvPicPr>
          <p:cNvPr id="30" name="Picture 29">
            <a:extLst>
              <a:ext uri="{FF2B5EF4-FFF2-40B4-BE49-F238E27FC236}">
                <a16:creationId xmlns:a16="http://schemas.microsoft.com/office/drawing/2014/main" id="{4BA8C7E6-F747-467A-8EDA-C8336DF4B797}"/>
              </a:ext>
            </a:extLst>
          </p:cNvPr>
          <p:cNvPicPr>
            <a:picLocks noChangeAspect="1"/>
          </p:cNvPicPr>
          <p:nvPr/>
        </p:nvPicPr>
        <p:blipFill>
          <a:blip r:embed="rId7"/>
          <a:stretch>
            <a:fillRect/>
          </a:stretch>
        </p:blipFill>
        <p:spPr>
          <a:xfrm>
            <a:off x="8386764" y="5338762"/>
            <a:ext cx="3981450" cy="1514475"/>
          </a:xfrm>
          <a:prstGeom prst="rect">
            <a:avLst/>
          </a:prstGeom>
        </p:spPr>
      </p:pic>
    </p:spTree>
    <p:extLst>
      <p:ext uri="{BB962C8B-B14F-4D97-AF65-F5344CB8AC3E}">
        <p14:creationId xmlns:p14="http://schemas.microsoft.com/office/powerpoint/2010/main" val="154860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2"/>
            </a:pPr>
            <a:r>
              <a:rPr lang="en-US" sz="1800" dirty="0">
                <a:latin typeface="Times New Roman" panose="02020603050405020304" pitchFamily="18" charset="0"/>
                <a:cs typeface="Times New Roman" panose="02020603050405020304" pitchFamily="18" charset="0"/>
              </a:rPr>
              <a:t>3 years training data with 5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212, prediabetes=3,758, Normal = 6,888]</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3,708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50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F46A2F48-6D3A-4F62-92B3-A4142EFF34C4}"/>
              </a:ext>
            </a:extLst>
          </p:cNvPr>
          <p:cNvSpPr/>
          <p:nvPr/>
        </p:nvSpPr>
        <p:spPr>
          <a:xfrm>
            <a:off x="1270583" y="3043834"/>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0.733</a:t>
            </a:r>
          </a:p>
          <a:p>
            <a:r>
              <a:rPr lang="en-US" dirty="0">
                <a:latin typeface="Times New Roman" panose="02020603050405020304" pitchFamily="18" charset="0"/>
                <a:cs typeface="Times New Roman" panose="02020603050405020304" pitchFamily="18" charset="0"/>
              </a:rPr>
              <a:t>Accuracy: 0.77 (+/- 0.05)</a:t>
            </a:r>
          </a:p>
        </p:txBody>
      </p:sp>
      <p:sp>
        <p:nvSpPr>
          <p:cNvPr id="14" name="Rectangle 13">
            <a:extLst>
              <a:ext uri="{FF2B5EF4-FFF2-40B4-BE49-F238E27FC236}">
                <a16:creationId xmlns:a16="http://schemas.microsoft.com/office/drawing/2014/main" id="{7465607F-40FE-4D08-881D-26B1CF97DFEE}"/>
              </a:ext>
            </a:extLst>
          </p:cNvPr>
          <p:cNvSpPr/>
          <p:nvPr/>
        </p:nvSpPr>
        <p:spPr>
          <a:xfrm>
            <a:off x="5242508" y="3043834"/>
            <a:ext cx="2539478"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0.713</a:t>
            </a:r>
          </a:p>
          <a:p>
            <a:r>
              <a:rPr lang="en-US" dirty="0">
                <a:latin typeface="Times New Roman" panose="02020603050405020304" pitchFamily="18" charset="0"/>
                <a:cs typeface="Times New Roman" panose="02020603050405020304" pitchFamily="18" charset="0"/>
              </a:rPr>
              <a:t>Accuracy: 0.73 (+/- 0.05)</a:t>
            </a:r>
          </a:p>
        </p:txBody>
      </p:sp>
      <p:sp>
        <p:nvSpPr>
          <p:cNvPr id="15" name="Rectangle 14">
            <a:extLst>
              <a:ext uri="{FF2B5EF4-FFF2-40B4-BE49-F238E27FC236}">
                <a16:creationId xmlns:a16="http://schemas.microsoft.com/office/drawing/2014/main" id="{787978DE-FC11-4B69-845C-BB04D0E9CBFA}"/>
              </a:ext>
            </a:extLst>
          </p:cNvPr>
          <p:cNvSpPr/>
          <p:nvPr/>
        </p:nvSpPr>
        <p:spPr>
          <a:xfrm>
            <a:off x="9204908" y="3043834"/>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SVC</a:t>
            </a:r>
          </a:p>
          <a:p>
            <a:r>
              <a:rPr lang="en-US" dirty="0">
                <a:latin typeface="Times New Roman" panose="02020603050405020304" pitchFamily="18" charset="0"/>
                <a:cs typeface="Times New Roman" panose="02020603050405020304" pitchFamily="18" charset="0"/>
              </a:rPr>
              <a:t>Accuracy =  0.746</a:t>
            </a:r>
          </a:p>
          <a:p>
            <a:r>
              <a:rPr lang="en-US" dirty="0">
                <a:latin typeface="Times New Roman" panose="02020603050405020304" pitchFamily="18" charset="0"/>
                <a:cs typeface="Times New Roman" panose="02020603050405020304" pitchFamily="18" charset="0"/>
              </a:rPr>
              <a:t>Accuracy: 0.75 (+/- 0.03)</a:t>
            </a:r>
          </a:p>
        </p:txBody>
      </p:sp>
      <p:pic>
        <p:nvPicPr>
          <p:cNvPr id="16" name="Picture 15">
            <a:extLst>
              <a:ext uri="{FF2B5EF4-FFF2-40B4-BE49-F238E27FC236}">
                <a16:creationId xmlns:a16="http://schemas.microsoft.com/office/drawing/2014/main" id="{B3B3DB1F-E96D-49ED-B533-09A3ADEE1019}"/>
              </a:ext>
            </a:extLst>
          </p:cNvPr>
          <p:cNvPicPr>
            <a:picLocks noChangeAspect="1"/>
          </p:cNvPicPr>
          <p:nvPr/>
        </p:nvPicPr>
        <p:blipFill>
          <a:blip r:embed="rId2"/>
          <a:stretch>
            <a:fillRect/>
          </a:stretch>
        </p:blipFill>
        <p:spPr>
          <a:xfrm>
            <a:off x="1270583" y="4167189"/>
            <a:ext cx="2628900" cy="990600"/>
          </a:xfrm>
          <a:prstGeom prst="rect">
            <a:avLst/>
          </a:prstGeom>
        </p:spPr>
      </p:pic>
      <p:pic>
        <p:nvPicPr>
          <p:cNvPr id="17" name="Picture 16">
            <a:extLst>
              <a:ext uri="{FF2B5EF4-FFF2-40B4-BE49-F238E27FC236}">
                <a16:creationId xmlns:a16="http://schemas.microsoft.com/office/drawing/2014/main" id="{A45F87C2-47BD-4179-8775-9B0874502731}"/>
              </a:ext>
            </a:extLst>
          </p:cNvPr>
          <p:cNvPicPr>
            <a:picLocks noChangeAspect="1"/>
          </p:cNvPicPr>
          <p:nvPr/>
        </p:nvPicPr>
        <p:blipFill>
          <a:blip r:embed="rId3"/>
          <a:stretch>
            <a:fillRect/>
          </a:stretch>
        </p:blipFill>
        <p:spPr>
          <a:xfrm>
            <a:off x="473809" y="5343525"/>
            <a:ext cx="3981450" cy="1514475"/>
          </a:xfrm>
          <a:prstGeom prst="rect">
            <a:avLst/>
          </a:prstGeom>
        </p:spPr>
      </p:pic>
      <p:pic>
        <p:nvPicPr>
          <p:cNvPr id="18" name="Picture 17">
            <a:extLst>
              <a:ext uri="{FF2B5EF4-FFF2-40B4-BE49-F238E27FC236}">
                <a16:creationId xmlns:a16="http://schemas.microsoft.com/office/drawing/2014/main" id="{B3A7C48B-E65D-41D1-AD43-5C5BE9DA528A}"/>
              </a:ext>
            </a:extLst>
          </p:cNvPr>
          <p:cNvPicPr>
            <a:picLocks noChangeAspect="1"/>
          </p:cNvPicPr>
          <p:nvPr/>
        </p:nvPicPr>
        <p:blipFill>
          <a:blip r:embed="rId4"/>
          <a:stretch>
            <a:fillRect/>
          </a:stretch>
        </p:blipFill>
        <p:spPr>
          <a:xfrm>
            <a:off x="5242508" y="4162426"/>
            <a:ext cx="2609850" cy="1000125"/>
          </a:xfrm>
          <a:prstGeom prst="rect">
            <a:avLst/>
          </a:prstGeom>
        </p:spPr>
      </p:pic>
      <p:pic>
        <p:nvPicPr>
          <p:cNvPr id="19" name="Picture 18">
            <a:extLst>
              <a:ext uri="{FF2B5EF4-FFF2-40B4-BE49-F238E27FC236}">
                <a16:creationId xmlns:a16="http://schemas.microsoft.com/office/drawing/2014/main" id="{2EA03783-56BC-4BAF-897A-CB39FCA28774}"/>
              </a:ext>
            </a:extLst>
          </p:cNvPr>
          <p:cNvPicPr>
            <a:picLocks noChangeAspect="1"/>
          </p:cNvPicPr>
          <p:nvPr/>
        </p:nvPicPr>
        <p:blipFill>
          <a:blip r:embed="rId5"/>
          <a:stretch>
            <a:fillRect/>
          </a:stretch>
        </p:blipFill>
        <p:spPr>
          <a:xfrm>
            <a:off x="4651742" y="5353050"/>
            <a:ext cx="3971925" cy="1504950"/>
          </a:xfrm>
          <a:prstGeom prst="rect">
            <a:avLst/>
          </a:prstGeom>
        </p:spPr>
      </p:pic>
      <p:pic>
        <p:nvPicPr>
          <p:cNvPr id="20" name="Picture 19">
            <a:extLst>
              <a:ext uri="{FF2B5EF4-FFF2-40B4-BE49-F238E27FC236}">
                <a16:creationId xmlns:a16="http://schemas.microsoft.com/office/drawing/2014/main" id="{83C992F0-8866-4DE7-8EFC-171E1721B69B}"/>
              </a:ext>
            </a:extLst>
          </p:cNvPr>
          <p:cNvPicPr>
            <a:picLocks noChangeAspect="1"/>
          </p:cNvPicPr>
          <p:nvPr/>
        </p:nvPicPr>
        <p:blipFill>
          <a:blip r:embed="rId6"/>
          <a:stretch>
            <a:fillRect/>
          </a:stretch>
        </p:blipFill>
        <p:spPr>
          <a:xfrm>
            <a:off x="9214433" y="4157663"/>
            <a:ext cx="2619375" cy="1009650"/>
          </a:xfrm>
          <a:prstGeom prst="rect">
            <a:avLst/>
          </a:prstGeom>
        </p:spPr>
      </p:pic>
      <p:pic>
        <p:nvPicPr>
          <p:cNvPr id="21" name="Picture 20">
            <a:extLst>
              <a:ext uri="{FF2B5EF4-FFF2-40B4-BE49-F238E27FC236}">
                <a16:creationId xmlns:a16="http://schemas.microsoft.com/office/drawing/2014/main" id="{B71F2C40-0357-4ADB-8BCD-DE54D40FBEF2}"/>
              </a:ext>
            </a:extLst>
          </p:cNvPr>
          <p:cNvPicPr>
            <a:picLocks noChangeAspect="1"/>
          </p:cNvPicPr>
          <p:nvPr/>
        </p:nvPicPr>
        <p:blipFill>
          <a:blip r:embed="rId7"/>
          <a:stretch>
            <a:fillRect/>
          </a:stretch>
        </p:blipFill>
        <p:spPr>
          <a:xfrm>
            <a:off x="8820150" y="5325821"/>
            <a:ext cx="3981450" cy="1524000"/>
          </a:xfrm>
          <a:prstGeom prst="rect">
            <a:avLst/>
          </a:prstGeom>
        </p:spPr>
      </p:pic>
    </p:spTree>
    <p:extLst>
      <p:ext uri="{BB962C8B-B14F-4D97-AF65-F5344CB8AC3E}">
        <p14:creationId xmlns:p14="http://schemas.microsoft.com/office/powerpoint/2010/main" val="254316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3"/>
            </a:pPr>
            <a:r>
              <a:rPr lang="en-US" sz="1800" dirty="0">
                <a:latin typeface="Times New Roman" panose="02020603050405020304" pitchFamily="18" charset="0"/>
                <a:cs typeface="Times New Roman" panose="02020603050405020304" pitchFamily="18" charset="0"/>
              </a:rPr>
              <a:t>2 years training data with 5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726, prediabetes= 10,492, Normal = 19,694]</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10,292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200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7EB1CAB-A235-406A-B604-E6ECF88196A5}"/>
              </a:ext>
            </a:extLst>
          </p:cNvPr>
          <p:cNvSpPr/>
          <p:nvPr/>
        </p:nvSpPr>
        <p:spPr>
          <a:xfrm>
            <a:off x="1165574" y="3016199"/>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0.74</a:t>
            </a:r>
          </a:p>
          <a:p>
            <a:r>
              <a:rPr lang="en-US" dirty="0">
                <a:latin typeface="Times New Roman" panose="02020603050405020304" pitchFamily="18" charset="0"/>
                <a:cs typeface="Times New Roman" panose="02020603050405020304" pitchFamily="18" charset="0"/>
              </a:rPr>
              <a:t>Accuracy: 0.77 (+/- 0.05)</a:t>
            </a:r>
          </a:p>
        </p:txBody>
      </p:sp>
      <p:sp>
        <p:nvSpPr>
          <p:cNvPr id="14" name="Rectangle 13">
            <a:extLst>
              <a:ext uri="{FF2B5EF4-FFF2-40B4-BE49-F238E27FC236}">
                <a16:creationId xmlns:a16="http://schemas.microsoft.com/office/drawing/2014/main" id="{A58DE528-0DBF-44A9-A329-9EAAD53B7C2E}"/>
              </a:ext>
            </a:extLst>
          </p:cNvPr>
          <p:cNvSpPr/>
          <p:nvPr/>
        </p:nvSpPr>
        <p:spPr>
          <a:xfrm>
            <a:off x="5137499" y="3016199"/>
            <a:ext cx="2539478"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0.726</a:t>
            </a:r>
          </a:p>
          <a:p>
            <a:r>
              <a:rPr lang="en-US" dirty="0">
                <a:latin typeface="Times New Roman" panose="02020603050405020304" pitchFamily="18" charset="0"/>
                <a:cs typeface="Times New Roman" panose="02020603050405020304" pitchFamily="18" charset="0"/>
              </a:rPr>
              <a:t>Accuracy: 0.72 (+/- 0.05)</a:t>
            </a:r>
          </a:p>
        </p:txBody>
      </p:sp>
      <p:sp>
        <p:nvSpPr>
          <p:cNvPr id="15" name="Rectangle 14">
            <a:extLst>
              <a:ext uri="{FF2B5EF4-FFF2-40B4-BE49-F238E27FC236}">
                <a16:creationId xmlns:a16="http://schemas.microsoft.com/office/drawing/2014/main" id="{455B43C0-AA6A-4353-B239-89F43A3A67D1}"/>
              </a:ext>
            </a:extLst>
          </p:cNvPr>
          <p:cNvSpPr/>
          <p:nvPr/>
        </p:nvSpPr>
        <p:spPr>
          <a:xfrm>
            <a:off x="9099899" y="3016199"/>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0.726</a:t>
            </a:r>
          </a:p>
          <a:p>
            <a:r>
              <a:rPr lang="en-US" dirty="0">
                <a:latin typeface="Times New Roman" panose="02020603050405020304" pitchFamily="18" charset="0"/>
                <a:cs typeface="Times New Roman" panose="02020603050405020304" pitchFamily="18" charset="0"/>
              </a:rPr>
              <a:t>Accuracy: 0.74 (+/- 0.03)</a:t>
            </a:r>
          </a:p>
        </p:txBody>
      </p:sp>
      <p:pic>
        <p:nvPicPr>
          <p:cNvPr id="16" name="Picture 15">
            <a:extLst>
              <a:ext uri="{FF2B5EF4-FFF2-40B4-BE49-F238E27FC236}">
                <a16:creationId xmlns:a16="http://schemas.microsoft.com/office/drawing/2014/main" id="{EAC4FBAB-B6DC-4C0E-8FBD-5C92881F402C}"/>
              </a:ext>
            </a:extLst>
          </p:cNvPr>
          <p:cNvPicPr>
            <a:picLocks noChangeAspect="1"/>
          </p:cNvPicPr>
          <p:nvPr/>
        </p:nvPicPr>
        <p:blipFill>
          <a:blip r:embed="rId2"/>
          <a:stretch>
            <a:fillRect/>
          </a:stretch>
        </p:blipFill>
        <p:spPr>
          <a:xfrm>
            <a:off x="1288246" y="4099611"/>
            <a:ext cx="2600325" cy="1009650"/>
          </a:xfrm>
          <a:prstGeom prst="rect">
            <a:avLst/>
          </a:prstGeom>
        </p:spPr>
      </p:pic>
      <p:pic>
        <p:nvPicPr>
          <p:cNvPr id="17" name="Picture 16">
            <a:extLst>
              <a:ext uri="{FF2B5EF4-FFF2-40B4-BE49-F238E27FC236}">
                <a16:creationId xmlns:a16="http://schemas.microsoft.com/office/drawing/2014/main" id="{D9272DFC-04A0-46BF-8D07-850AA4BC4907}"/>
              </a:ext>
            </a:extLst>
          </p:cNvPr>
          <p:cNvPicPr>
            <a:picLocks noChangeAspect="1"/>
          </p:cNvPicPr>
          <p:nvPr/>
        </p:nvPicPr>
        <p:blipFill>
          <a:blip r:embed="rId3"/>
          <a:stretch>
            <a:fillRect/>
          </a:stretch>
        </p:blipFill>
        <p:spPr>
          <a:xfrm>
            <a:off x="202615" y="5317616"/>
            <a:ext cx="3981450" cy="1543050"/>
          </a:xfrm>
          <a:prstGeom prst="rect">
            <a:avLst/>
          </a:prstGeom>
        </p:spPr>
      </p:pic>
      <p:pic>
        <p:nvPicPr>
          <p:cNvPr id="18" name="Picture 17">
            <a:extLst>
              <a:ext uri="{FF2B5EF4-FFF2-40B4-BE49-F238E27FC236}">
                <a16:creationId xmlns:a16="http://schemas.microsoft.com/office/drawing/2014/main" id="{C8C0762E-68C8-4198-9365-A750AEED43EB}"/>
              </a:ext>
            </a:extLst>
          </p:cNvPr>
          <p:cNvPicPr>
            <a:picLocks noChangeAspect="1"/>
          </p:cNvPicPr>
          <p:nvPr/>
        </p:nvPicPr>
        <p:blipFill>
          <a:blip r:embed="rId4"/>
          <a:stretch>
            <a:fillRect/>
          </a:stretch>
        </p:blipFill>
        <p:spPr>
          <a:xfrm>
            <a:off x="5260171" y="4080561"/>
            <a:ext cx="2686050" cy="1028700"/>
          </a:xfrm>
          <a:prstGeom prst="rect">
            <a:avLst/>
          </a:prstGeom>
        </p:spPr>
      </p:pic>
      <p:pic>
        <p:nvPicPr>
          <p:cNvPr id="19" name="Picture 18">
            <a:extLst>
              <a:ext uri="{FF2B5EF4-FFF2-40B4-BE49-F238E27FC236}">
                <a16:creationId xmlns:a16="http://schemas.microsoft.com/office/drawing/2014/main" id="{0C257A6B-8806-4BAD-A2D2-E85A390BED46}"/>
              </a:ext>
            </a:extLst>
          </p:cNvPr>
          <p:cNvPicPr>
            <a:picLocks noChangeAspect="1"/>
          </p:cNvPicPr>
          <p:nvPr/>
        </p:nvPicPr>
        <p:blipFill>
          <a:blip r:embed="rId5"/>
          <a:stretch>
            <a:fillRect/>
          </a:stretch>
        </p:blipFill>
        <p:spPr>
          <a:xfrm>
            <a:off x="4519003" y="5362575"/>
            <a:ext cx="3962400" cy="1485900"/>
          </a:xfrm>
          <a:prstGeom prst="rect">
            <a:avLst/>
          </a:prstGeom>
        </p:spPr>
      </p:pic>
      <p:pic>
        <p:nvPicPr>
          <p:cNvPr id="20" name="Picture 19">
            <a:extLst>
              <a:ext uri="{FF2B5EF4-FFF2-40B4-BE49-F238E27FC236}">
                <a16:creationId xmlns:a16="http://schemas.microsoft.com/office/drawing/2014/main" id="{D7CCDFB3-489F-4A49-84CD-7B9F8F93E37B}"/>
              </a:ext>
            </a:extLst>
          </p:cNvPr>
          <p:cNvPicPr>
            <a:picLocks noChangeAspect="1"/>
          </p:cNvPicPr>
          <p:nvPr/>
        </p:nvPicPr>
        <p:blipFill>
          <a:blip r:embed="rId6"/>
          <a:stretch>
            <a:fillRect/>
          </a:stretch>
        </p:blipFill>
        <p:spPr>
          <a:xfrm>
            <a:off x="9321165" y="4123423"/>
            <a:ext cx="2600325" cy="942975"/>
          </a:xfrm>
          <a:prstGeom prst="rect">
            <a:avLst/>
          </a:prstGeom>
        </p:spPr>
      </p:pic>
      <p:pic>
        <p:nvPicPr>
          <p:cNvPr id="21" name="Picture 20">
            <a:extLst>
              <a:ext uri="{FF2B5EF4-FFF2-40B4-BE49-F238E27FC236}">
                <a16:creationId xmlns:a16="http://schemas.microsoft.com/office/drawing/2014/main" id="{5CBCDD4E-C2C4-4C45-A52F-557D18E3068A}"/>
              </a:ext>
            </a:extLst>
          </p:cNvPr>
          <p:cNvPicPr>
            <a:picLocks noChangeAspect="1"/>
          </p:cNvPicPr>
          <p:nvPr/>
        </p:nvPicPr>
        <p:blipFill>
          <a:blip r:embed="rId7"/>
          <a:stretch>
            <a:fillRect/>
          </a:stretch>
        </p:blipFill>
        <p:spPr>
          <a:xfrm>
            <a:off x="8816341" y="5348463"/>
            <a:ext cx="3981450" cy="1495425"/>
          </a:xfrm>
          <a:prstGeom prst="rect">
            <a:avLst/>
          </a:prstGeom>
        </p:spPr>
      </p:pic>
    </p:spTree>
    <p:extLst>
      <p:ext uri="{BB962C8B-B14F-4D97-AF65-F5344CB8AC3E}">
        <p14:creationId xmlns:p14="http://schemas.microsoft.com/office/powerpoint/2010/main" val="374507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4"/>
            </a:pPr>
            <a:r>
              <a:rPr lang="en-US" sz="1800" dirty="0">
                <a:latin typeface="Times New Roman" panose="02020603050405020304" pitchFamily="18" charset="0"/>
                <a:cs typeface="Times New Roman" panose="02020603050405020304" pitchFamily="18" charset="0"/>
              </a:rPr>
              <a:t>1 year training data with 5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1,156, prediabetes= 18,708, Normal = 40,171]</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a:t>
            </a:r>
            <a:r>
              <a:rPr lang="en-US" sz="1400">
                <a:latin typeface="Times New Roman" panose="02020603050405020304" pitchFamily="18" charset="0"/>
                <a:cs typeface="Times New Roman" panose="02020603050405020304" pitchFamily="18" charset="0"/>
              </a:rPr>
              <a:t>: 18,508    </a:t>
            </a:r>
            <a:r>
              <a:rPr lang="en-US" sz="1400" dirty="0">
                <a:latin typeface="Times New Roman" panose="02020603050405020304" pitchFamily="18" charset="0"/>
                <a:cs typeface="Times New Roman" panose="02020603050405020304" pitchFamily="18" charset="0"/>
              </a:rPr>
              <a:t>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200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94AD2C9-0A77-4E66-9C38-FF0A8A0ADA21}"/>
              </a:ext>
            </a:extLst>
          </p:cNvPr>
          <p:cNvSpPr/>
          <p:nvPr/>
        </p:nvSpPr>
        <p:spPr>
          <a:xfrm>
            <a:off x="1393339" y="3127439"/>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0.72</a:t>
            </a:r>
          </a:p>
          <a:p>
            <a:r>
              <a:rPr lang="en-US" dirty="0">
                <a:latin typeface="Times New Roman" panose="02020603050405020304" pitchFamily="18" charset="0"/>
                <a:cs typeface="Times New Roman" panose="02020603050405020304" pitchFamily="18" charset="0"/>
              </a:rPr>
              <a:t>Accuracy: 0.74 (+/- 0.04)</a:t>
            </a:r>
          </a:p>
        </p:txBody>
      </p:sp>
      <p:sp>
        <p:nvSpPr>
          <p:cNvPr id="23" name="Rectangle 22">
            <a:extLst>
              <a:ext uri="{FF2B5EF4-FFF2-40B4-BE49-F238E27FC236}">
                <a16:creationId xmlns:a16="http://schemas.microsoft.com/office/drawing/2014/main" id="{34641520-ECF1-45C2-9BE6-C185F82D3DD2}"/>
              </a:ext>
            </a:extLst>
          </p:cNvPr>
          <p:cNvSpPr/>
          <p:nvPr/>
        </p:nvSpPr>
        <p:spPr>
          <a:xfrm>
            <a:off x="5365264" y="3127439"/>
            <a:ext cx="2539478"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0.721</a:t>
            </a:r>
          </a:p>
          <a:p>
            <a:r>
              <a:rPr lang="en-US" dirty="0">
                <a:latin typeface="Times New Roman" panose="02020603050405020304" pitchFamily="18" charset="0"/>
                <a:cs typeface="Times New Roman" panose="02020603050405020304" pitchFamily="18" charset="0"/>
              </a:rPr>
              <a:t>Accuracy: 0.70 (+/- 0.04)</a:t>
            </a:r>
          </a:p>
        </p:txBody>
      </p:sp>
      <p:sp>
        <p:nvSpPr>
          <p:cNvPr id="24" name="Rectangle 23">
            <a:extLst>
              <a:ext uri="{FF2B5EF4-FFF2-40B4-BE49-F238E27FC236}">
                <a16:creationId xmlns:a16="http://schemas.microsoft.com/office/drawing/2014/main" id="{834D7264-D90D-4B53-A3DF-960DCC822480}"/>
              </a:ext>
            </a:extLst>
          </p:cNvPr>
          <p:cNvSpPr/>
          <p:nvPr/>
        </p:nvSpPr>
        <p:spPr>
          <a:xfrm>
            <a:off x="9327664" y="3127439"/>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0.718</a:t>
            </a:r>
          </a:p>
          <a:p>
            <a:r>
              <a:rPr lang="en-US" dirty="0">
                <a:latin typeface="Times New Roman" panose="02020603050405020304" pitchFamily="18" charset="0"/>
                <a:cs typeface="Times New Roman" panose="02020603050405020304" pitchFamily="18" charset="0"/>
              </a:rPr>
              <a:t>Accuracy: 0.71 (+/- 0.03)</a:t>
            </a:r>
          </a:p>
        </p:txBody>
      </p:sp>
      <p:pic>
        <p:nvPicPr>
          <p:cNvPr id="25" name="Picture 24">
            <a:extLst>
              <a:ext uri="{FF2B5EF4-FFF2-40B4-BE49-F238E27FC236}">
                <a16:creationId xmlns:a16="http://schemas.microsoft.com/office/drawing/2014/main" id="{F4E2899C-5601-4908-B496-89A6978E487C}"/>
              </a:ext>
            </a:extLst>
          </p:cNvPr>
          <p:cNvPicPr>
            <a:picLocks noChangeAspect="1"/>
          </p:cNvPicPr>
          <p:nvPr/>
        </p:nvPicPr>
        <p:blipFill>
          <a:blip r:embed="rId2"/>
          <a:stretch>
            <a:fillRect/>
          </a:stretch>
        </p:blipFill>
        <p:spPr>
          <a:xfrm>
            <a:off x="1519174" y="4238158"/>
            <a:ext cx="2600325" cy="942975"/>
          </a:xfrm>
          <a:prstGeom prst="rect">
            <a:avLst/>
          </a:prstGeom>
        </p:spPr>
      </p:pic>
      <p:pic>
        <p:nvPicPr>
          <p:cNvPr id="26" name="Picture 25">
            <a:extLst>
              <a:ext uri="{FF2B5EF4-FFF2-40B4-BE49-F238E27FC236}">
                <a16:creationId xmlns:a16="http://schemas.microsoft.com/office/drawing/2014/main" id="{406DAFCE-3D41-4B12-8C46-F59071DD8AF1}"/>
              </a:ext>
            </a:extLst>
          </p:cNvPr>
          <p:cNvPicPr>
            <a:picLocks noChangeAspect="1"/>
          </p:cNvPicPr>
          <p:nvPr/>
        </p:nvPicPr>
        <p:blipFill>
          <a:blip r:embed="rId3"/>
          <a:stretch>
            <a:fillRect/>
          </a:stretch>
        </p:blipFill>
        <p:spPr>
          <a:xfrm>
            <a:off x="542607" y="5400675"/>
            <a:ext cx="3981450" cy="1457325"/>
          </a:xfrm>
          <a:prstGeom prst="rect">
            <a:avLst/>
          </a:prstGeom>
        </p:spPr>
      </p:pic>
      <p:pic>
        <p:nvPicPr>
          <p:cNvPr id="27" name="Picture 26">
            <a:extLst>
              <a:ext uri="{FF2B5EF4-FFF2-40B4-BE49-F238E27FC236}">
                <a16:creationId xmlns:a16="http://schemas.microsoft.com/office/drawing/2014/main" id="{932C0235-7D8A-4AF1-A194-27D4E4789D90}"/>
              </a:ext>
            </a:extLst>
          </p:cNvPr>
          <p:cNvPicPr>
            <a:picLocks noChangeAspect="1"/>
          </p:cNvPicPr>
          <p:nvPr/>
        </p:nvPicPr>
        <p:blipFill>
          <a:blip r:embed="rId4"/>
          <a:stretch>
            <a:fillRect/>
          </a:stretch>
        </p:blipFill>
        <p:spPr>
          <a:xfrm>
            <a:off x="5500624" y="4190533"/>
            <a:ext cx="2590800" cy="990600"/>
          </a:xfrm>
          <a:prstGeom prst="rect">
            <a:avLst/>
          </a:prstGeom>
        </p:spPr>
      </p:pic>
      <p:pic>
        <p:nvPicPr>
          <p:cNvPr id="28" name="Picture 27">
            <a:extLst>
              <a:ext uri="{FF2B5EF4-FFF2-40B4-BE49-F238E27FC236}">
                <a16:creationId xmlns:a16="http://schemas.microsoft.com/office/drawing/2014/main" id="{E8A2DA35-D4EA-4344-AB10-D0DF7B6D4B3B}"/>
              </a:ext>
            </a:extLst>
          </p:cNvPr>
          <p:cNvPicPr>
            <a:picLocks noChangeAspect="1"/>
          </p:cNvPicPr>
          <p:nvPr/>
        </p:nvPicPr>
        <p:blipFill>
          <a:blip r:embed="rId5"/>
          <a:stretch>
            <a:fillRect/>
          </a:stretch>
        </p:blipFill>
        <p:spPr>
          <a:xfrm>
            <a:off x="4575350" y="5391150"/>
            <a:ext cx="3981450" cy="1466850"/>
          </a:xfrm>
          <a:prstGeom prst="rect">
            <a:avLst/>
          </a:prstGeom>
        </p:spPr>
      </p:pic>
      <p:pic>
        <p:nvPicPr>
          <p:cNvPr id="29" name="Picture 28">
            <a:extLst>
              <a:ext uri="{FF2B5EF4-FFF2-40B4-BE49-F238E27FC236}">
                <a16:creationId xmlns:a16="http://schemas.microsoft.com/office/drawing/2014/main" id="{3175AFA9-8AAC-4973-BA30-FD6C4E016F89}"/>
              </a:ext>
            </a:extLst>
          </p:cNvPr>
          <p:cNvPicPr>
            <a:picLocks noChangeAspect="1"/>
          </p:cNvPicPr>
          <p:nvPr/>
        </p:nvPicPr>
        <p:blipFill>
          <a:blip r:embed="rId6"/>
          <a:stretch>
            <a:fillRect/>
          </a:stretch>
        </p:blipFill>
        <p:spPr>
          <a:xfrm>
            <a:off x="9482074" y="4190533"/>
            <a:ext cx="2600325" cy="962025"/>
          </a:xfrm>
          <a:prstGeom prst="rect">
            <a:avLst/>
          </a:prstGeom>
        </p:spPr>
      </p:pic>
      <p:pic>
        <p:nvPicPr>
          <p:cNvPr id="30" name="Picture 29">
            <a:extLst>
              <a:ext uri="{FF2B5EF4-FFF2-40B4-BE49-F238E27FC236}">
                <a16:creationId xmlns:a16="http://schemas.microsoft.com/office/drawing/2014/main" id="{AEA6BDE7-99F3-49D3-A5BD-A1E7CE4B0814}"/>
              </a:ext>
            </a:extLst>
          </p:cNvPr>
          <p:cNvPicPr>
            <a:picLocks noChangeAspect="1"/>
          </p:cNvPicPr>
          <p:nvPr/>
        </p:nvPicPr>
        <p:blipFill>
          <a:blip r:embed="rId7"/>
          <a:stretch>
            <a:fillRect/>
          </a:stretch>
        </p:blipFill>
        <p:spPr>
          <a:xfrm>
            <a:off x="8618008" y="5352583"/>
            <a:ext cx="3971925" cy="1485900"/>
          </a:xfrm>
          <a:prstGeom prst="rect">
            <a:avLst/>
          </a:prstGeom>
        </p:spPr>
      </p:pic>
    </p:spTree>
    <p:extLst>
      <p:ext uri="{BB962C8B-B14F-4D97-AF65-F5344CB8AC3E}">
        <p14:creationId xmlns:p14="http://schemas.microsoft.com/office/powerpoint/2010/main" val="35278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6A8B-7CDB-4B23-90CC-98FD71E9BB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Remarks</a:t>
            </a:r>
          </a:p>
        </p:txBody>
      </p:sp>
      <p:sp>
        <p:nvSpPr>
          <p:cNvPr id="3" name="Content Placeholder 2">
            <a:extLst>
              <a:ext uri="{FF2B5EF4-FFF2-40B4-BE49-F238E27FC236}">
                <a16:creationId xmlns:a16="http://schemas.microsoft.com/office/drawing/2014/main" id="{F0CD107E-6387-4CA4-989E-8DA079F88601}"/>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2000" dirty="0">
                <a:latin typeface="Times New Roman" panose="02020603050405020304" pitchFamily="18" charset="0"/>
                <a:ea typeface="Malgun Gothic" panose="020B0503020000020004" pitchFamily="34" charset="-127"/>
                <a:cs typeface="Times New Roman" panose="02020603050405020304" pitchFamily="18" charset="0"/>
              </a:rPr>
              <a:t>As the number of years used to train the models increases the performance of the models tend to increase in both feature set based on the cross-validation results. However, if we look in detail for the 5 features set models, the performance shows a slight decline as the feature increase. Since cross-validation trains and tests on different datasets, it can be considered as a baseline performance measure as compared to the results on a single test set.</a:t>
            </a:r>
            <a:endParaRPr lang="en-US" sz="2000" dirty="0">
              <a:latin typeface="Calibri" panose="020F0502020204030204" pitchFamily="34" charset="0"/>
              <a:ea typeface="Malgun Gothic" panose="020B0503020000020004" pitchFamily="34" charset="-127"/>
              <a:cs typeface="Times New Roman" panose="02020603050405020304" pitchFamily="18" charset="0"/>
            </a:endParaRPr>
          </a:p>
          <a:p>
            <a:pPr marL="0" marR="0" algn="just">
              <a:lnSpc>
                <a:spcPct val="107000"/>
              </a:lnSpc>
              <a:spcBef>
                <a:spcPts val="0"/>
              </a:spcBef>
              <a:spcAft>
                <a:spcPts val="800"/>
              </a:spcAft>
            </a:pPr>
            <a:r>
              <a:rPr lang="en-US" sz="2000" dirty="0">
                <a:latin typeface="Times New Roman" panose="02020603050405020304" pitchFamily="18" charset="0"/>
                <a:ea typeface="Malgun Gothic" panose="020B0503020000020004" pitchFamily="34" charset="-127"/>
                <a:cs typeface="Times New Roman" panose="02020603050405020304" pitchFamily="18" charset="0"/>
              </a:rPr>
              <a:t>The performance of the models with 12 features set outperforms the traditional feature sets. Despite the difference in the number of features, we can generalize that the selected 12 features are good enough to be used as diabetes indicator variables and we can emphasize this result on the manuscript as a contribution. </a:t>
            </a:r>
            <a:endParaRPr lang="en-US" sz="2000" dirty="0">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12179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720D-8B0F-46A9-8F31-A277D8EEB4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93426E0F-9687-4EF7-B45C-6003EC46906B}"/>
              </a:ext>
            </a:extLst>
          </p:cNvPr>
          <p:cNvSpPr>
            <a:spLocks noGrp="1"/>
          </p:cNvSpPr>
          <p:nvPr>
            <p:ph idx="1"/>
          </p:nvPr>
        </p:nvSpPr>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Ten fold cross-validation results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Experimental results on the test set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Remarks </a:t>
            </a:r>
          </a:p>
        </p:txBody>
      </p:sp>
    </p:spTree>
    <p:extLst>
      <p:ext uri="{BB962C8B-B14F-4D97-AF65-F5344CB8AC3E}">
        <p14:creationId xmlns:p14="http://schemas.microsoft.com/office/powerpoint/2010/main" val="41652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E1EC-66BC-467E-BB1F-9977A50103A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BC2FD21-7B0D-437C-BF17-7F4E23A13168}"/>
              </a:ext>
            </a:extLst>
          </p:cNvPr>
          <p:cNvSpPr>
            <a:spLocks noGrp="1"/>
          </p:cNvSpPr>
          <p:nvPr>
            <p:ph idx="1"/>
          </p:nvPr>
        </p:nvSpPr>
        <p:spPr/>
        <p:txBody>
          <a:bodyPr>
            <a:normAutofit/>
          </a:bodyPr>
          <a:lstStyle/>
          <a:p>
            <a:r>
              <a:rPr lang="en-US" sz="1800" dirty="0"/>
              <a:t>This study considers only patients with</a:t>
            </a:r>
          </a:p>
          <a:p>
            <a:pPr lvl="1">
              <a:buFont typeface="Wingdings" charset="2"/>
              <a:buChar char="ü"/>
            </a:pPr>
            <a:r>
              <a:rPr lang="en-US" sz="1600" dirty="0"/>
              <a:t>at least 2 years of continuous  annual medical check-up during the follow-up period</a:t>
            </a:r>
          </a:p>
          <a:p>
            <a:pPr lvl="1">
              <a:buFont typeface="Wingdings" charset="2"/>
              <a:buChar char="ü"/>
            </a:pPr>
            <a:r>
              <a:rPr lang="en-US" sz="1600" dirty="0"/>
              <a:t>not previously diagnosed with Diabetes</a:t>
            </a:r>
          </a:p>
          <a:p>
            <a:pPr lvl="1">
              <a:buFont typeface="Wingdings" charset="2"/>
              <a:buChar char="ü"/>
            </a:pPr>
            <a:r>
              <a:rPr lang="en-US" sz="1600" dirty="0"/>
              <a:t>No missing features Instances</a:t>
            </a:r>
            <a:endParaRPr lang="en-US" sz="1800" dirty="0"/>
          </a:p>
          <a:p>
            <a:endParaRPr lang="en-US" sz="1800" dirty="0"/>
          </a:p>
          <a:p>
            <a:pPr lvl="1"/>
            <a:endParaRPr lang="en-US" sz="1800" dirty="0"/>
          </a:p>
          <a:p>
            <a:pPr lvl="1"/>
            <a:endParaRPr lang="en-US" sz="1800" dirty="0"/>
          </a:p>
          <a:p>
            <a:pPr lvl="1"/>
            <a:endParaRPr lang="en-US" sz="1800" dirty="0"/>
          </a:p>
        </p:txBody>
      </p:sp>
      <p:grpSp>
        <p:nvGrpSpPr>
          <p:cNvPr id="11" name="Group 10">
            <a:extLst>
              <a:ext uri="{FF2B5EF4-FFF2-40B4-BE49-F238E27FC236}">
                <a16:creationId xmlns:a16="http://schemas.microsoft.com/office/drawing/2014/main" id="{5395C4C6-F638-4E38-AE2F-C00BC55DFF85}"/>
              </a:ext>
            </a:extLst>
          </p:cNvPr>
          <p:cNvGrpSpPr/>
          <p:nvPr/>
        </p:nvGrpSpPr>
        <p:grpSpPr>
          <a:xfrm>
            <a:off x="1979572" y="3761039"/>
            <a:ext cx="4457959" cy="2628518"/>
            <a:chOff x="5682677" y="4001294"/>
            <a:chExt cx="4457959" cy="2628518"/>
          </a:xfrm>
        </p:grpSpPr>
        <p:grpSp>
          <p:nvGrpSpPr>
            <p:cNvPr id="4" name="Group 3">
              <a:extLst>
                <a:ext uri="{FF2B5EF4-FFF2-40B4-BE49-F238E27FC236}">
                  <a16:creationId xmlns:a16="http://schemas.microsoft.com/office/drawing/2014/main" id="{0F42856F-898F-43B1-8BAC-B8DDC62DE7E4}"/>
                </a:ext>
              </a:extLst>
            </p:cNvPr>
            <p:cNvGrpSpPr/>
            <p:nvPr/>
          </p:nvGrpSpPr>
          <p:grpSpPr>
            <a:xfrm>
              <a:off x="5682677" y="4001294"/>
              <a:ext cx="3638551" cy="2628518"/>
              <a:chOff x="1639184" y="4229482"/>
              <a:chExt cx="3638551" cy="2628518"/>
            </a:xfrm>
          </p:grpSpPr>
          <p:pic>
            <p:nvPicPr>
              <p:cNvPr id="3076" name="Picture 4">
                <a:extLst>
                  <a:ext uri="{FF2B5EF4-FFF2-40B4-BE49-F238E27FC236}">
                    <a16:creationId xmlns:a16="http://schemas.microsoft.com/office/drawing/2014/main" id="{106CB0A8-980E-455D-BFE8-D7800EA30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84" y="4229482"/>
                <a:ext cx="3638551" cy="262851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id="{6A7DD92E-30E2-4DCA-ACE0-03EE1F941C3E}"/>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cxnSp>
          <p:nvCxnSpPr>
            <p:cNvPr id="7" name="Straight Arrow Connector 6">
              <a:extLst>
                <a:ext uri="{FF2B5EF4-FFF2-40B4-BE49-F238E27FC236}">
                  <a16:creationId xmlns:a16="http://schemas.microsoft.com/office/drawing/2014/main" id="{8CE3D3C9-6CC8-4EC3-BF41-C7FCE152CAAF}"/>
                </a:ext>
              </a:extLst>
            </p:cNvPr>
            <p:cNvCxnSpPr>
              <a:cxnSpLocks/>
            </p:cNvCxnSpPr>
            <p:nvPr/>
          </p:nvCxnSpPr>
          <p:spPr>
            <a:xfrm flipH="1">
              <a:off x="8699383" y="4941116"/>
              <a:ext cx="872456" cy="68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5C6BE9-5019-4DC1-8F66-9AAF099FDD35}"/>
                </a:ext>
              </a:extLst>
            </p:cNvPr>
            <p:cNvSpPr txBox="1"/>
            <p:nvPr/>
          </p:nvSpPr>
          <p:spPr>
            <a:xfrm>
              <a:off x="8623746" y="4787227"/>
              <a:ext cx="1516890" cy="307777"/>
            </a:xfrm>
            <a:prstGeom prst="rect">
              <a:avLst/>
            </a:prstGeom>
            <a:noFill/>
          </p:spPr>
          <p:txBody>
            <a:bodyPr wrap="none" rtlCol="0">
              <a:spAutoFit/>
            </a:bodyPr>
            <a:lstStyle/>
            <a:p>
              <a:r>
                <a:rPr lang="en-US" sz="1400" dirty="0"/>
                <a:t>Region of interest </a:t>
              </a:r>
            </a:p>
          </p:txBody>
        </p:sp>
      </p:grpSp>
      <p:graphicFrame>
        <p:nvGraphicFramePr>
          <p:cNvPr id="5" name="Table 7">
            <a:extLst>
              <a:ext uri="{FF2B5EF4-FFF2-40B4-BE49-F238E27FC236}">
                <a16:creationId xmlns:a16="http://schemas.microsoft.com/office/drawing/2014/main" id="{A401DF7A-32EF-4F07-8092-E405ADFED807}"/>
              </a:ext>
            </a:extLst>
          </p:cNvPr>
          <p:cNvGraphicFramePr>
            <a:graphicFrameLocks noGrp="1"/>
          </p:cNvGraphicFramePr>
          <p:nvPr/>
        </p:nvGraphicFramePr>
        <p:xfrm>
          <a:off x="6818343" y="4113069"/>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dirty="0"/>
                    </a:p>
                  </a:txBody>
                  <a:tcPr/>
                </a:tc>
                <a:tc>
                  <a:txBody>
                    <a:bodyPr/>
                    <a:lstStyle/>
                    <a:p>
                      <a:r>
                        <a:rPr lang="en-US" dirty="0"/>
                        <a:t>Training set</a:t>
                      </a:r>
                    </a:p>
                  </a:txBody>
                  <a:tcPr/>
                </a:tc>
                <a:tc>
                  <a:txBody>
                    <a:bodyPr/>
                    <a:lstStyle/>
                    <a:p>
                      <a:r>
                        <a:rPr lang="en-US" dirty="0"/>
                        <a:t>Testing set</a:t>
                      </a:r>
                    </a:p>
                  </a:txBody>
                  <a:tcPr/>
                </a:tc>
                <a:extLst>
                  <a:ext uri="{0D108BD9-81ED-4DB2-BD59-A6C34878D82A}">
                    <a16:rowId xmlns:a16="http://schemas.microsoft.com/office/drawing/2014/main" val="2561022447"/>
                  </a:ext>
                </a:extLst>
              </a:tr>
              <a:tr h="370840">
                <a:tc>
                  <a:txBody>
                    <a:bodyPr/>
                    <a:lstStyle/>
                    <a:p>
                      <a:r>
                        <a:rPr lang="en-US" dirty="0"/>
                        <a:t>Diabetes</a:t>
                      </a:r>
                    </a:p>
                  </a:txBody>
                  <a:tcPr/>
                </a:tc>
                <a:tc>
                  <a:txBody>
                    <a:bodyPr/>
                    <a:lstStyle/>
                    <a:p>
                      <a:r>
                        <a:rPr lang="en-US" dirty="0"/>
                        <a:t>20,315 </a:t>
                      </a:r>
                    </a:p>
                  </a:txBody>
                  <a:tcPr/>
                </a:tc>
                <a:tc>
                  <a:txBody>
                    <a:bodyPr/>
                    <a:lstStyle/>
                    <a:p>
                      <a:r>
                        <a:rPr lang="en-US" dirty="0"/>
                        <a:t>200</a:t>
                      </a:r>
                    </a:p>
                  </a:txBody>
                  <a:tcPr/>
                </a:tc>
                <a:extLst>
                  <a:ext uri="{0D108BD9-81ED-4DB2-BD59-A6C34878D82A}">
                    <a16:rowId xmlns:a16="http://schemas.microsoft.com/office/drawing/2014/main" val="679388349"/>
                  </a:ext>
                </a:extLst>
              </a:tr>
              <a:tr h="370840">
                <a:tc>
                  <a:txBody>
                    <a:bodyPr/>
                    <a:lstStyle/>
                    <a:p>
                      <a:r>
                        <a:rPr lang="en-US" dirty="0"/>
                        <a:t>Prediabetes</a:t>
                      </a:r>
                    </a:p>
                  </a:txBody>
                  <a:tcPr/>
                </a:tc>
                <a:tc>
                  <a:txBody>
                    <a:bodyPr/>
                    <a:lstStyle/>
                    <a:p>
                      <a:r>
                        <a:rPr lang="en-US" dirty="0"/>
                        <a:t>20,315 </a:t>
                      </a:r>
                    </a:p>
                  </a:txBody>
                  <a:tcPr/>
                </a:tc>
                <a:tc>
                  <a:txBody>
                    <a:bodyPr/>
                    <a:lstStyle/>
                    <a:p>
                      <a:r>
                        <a:rPr lang="en-US" dirty="0"/>
                        <a:t>200</a:t>
                      </a:r>
                    </a:p>
                  </a:txBody>
                  <a:tcPr/>
                </a:tc>
                <a:extLst>
                  <a:ext uri="{0D108BD9-81ED-4DB2-BD59-A6C34878D82A}">
                    <a16:rowId xmlns:a16="http://schemas.microsoft.com/office/drawing/2014/main" val="1139918692"/>
                  </a:ext>
                </a:extLst>
              </a:tr>
              <a:tr h="370840">
                <a:tc>
                  <a:txBody>
                    <a:bodyPr/>
                    <a:lstStyle/>
                    <a:p>
                      <a:r>
                        <a:rPr lang="en-US" dirty="0"/>
                        <a:t>Normal</a:t>
                      </a:r>
                    </a:p>
                  </a:txBody>
                  <a:tcPr/>
                </a:tc>
                <a:tc>
                  <a:txBody>
                    <a:bodyPr/>
                    <a:lstStyle/>
                    <a:p>
                      <a:r>
                        <a:rPr lang="en-US" dirty="0"/>
                        <a:t>20,315 </a:t>
                      </a:r>
                    </a:p>
                  </a:txBody>
                  <a:tcPr/>
                </a:tc>
                <a:tc>
                  <a:txBody>
                    <a:bodyPr/>
                    <a:lstStyle/>
                    <a:p>
                      <a:r>
                        <a:rPr lang="en-US" dirty="0"/>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422731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EE1B-FE89-4DF8-8C30-D21082DD79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Cross-validation results </a:t>
            </a:r>
          </a:p>
        </p:txBody>
      </p:sp>
      <p:sp>
        <p:nvSpPr>
          <p:cNvPr id="3" name="Content Placeholder 2">
            <a:extLst>
              <a:ext uri="{FF2B5EF4-FFF2-40B4-BE49-F238E27FC236}">
                <a16:creationId xmlns:a16="http://schemas.microsoft.com/office/drawing/2014/main" id="{33DC8ADD-9C1E-4C32-A14D-B2A8E744A00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10 Fold Cross-validated scores on 12 features set and 5 features set [traditional features set] are presented </a:t>
            </a:r>
          </a:p>
          <a:p>
            <a:pPr algn="just"/>
            <a:r>
              <a:rPr lang="en-US" sz="1800" dirty="0">
                <a:latin typeface="Times New Roman" panose="02020603050405020304" pitchFamily="18" charset="0"/>
                <a:cs typeface="Times New Roman" panose="02020603050405020304" pitchFamily="18" charset="0"/>
              </a:rPr>
              <a:t>In the experiment, we concatenated n (n=1,2,3,4) years of data to test the performance of the prediction models</a:t>
            </a:r>
          </a:p>
          <a:p>
            <a:pPr algn="just"/>
            <a:endParaRPr lang="en-US" sz="18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B196A06-3BC8-4079-9061-571A17F749EF}"/>
              </a:ext>
            </a:extLst>
          </p:cNvPr>
          <p:cNvSpPr/>
          <p:nvPr/>
        </p:nvSpPr>
        <p:spPr>
          <a:xfrm>
            <a:off x="2019629" y="5777747"/>
            <a:ext cx="15183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12 features set</a:t>
            </a:r>
            <a:endParaRPr lang="en-US" dirty="0"/>
          </a:p>
        </p:txBody>
      </p:sp>
      <p:sp>
        <p:nvSpPr>
          <p:cNvPr id="10" name="Rectangle 9">
            <a:extLst>
              <a:ext uri="{FF2B5EF4-FFF2-40B4-BE49-F238E27FC236}">
                <a16:creationId xmlns:a16="http://schemas.microsoft.com/office/drawing/2014/main" id="{C55BC859-7BDD-41B0-9DD2-7A3C657CF35F}"/>
              </a:ext>
            </a:extLst>
          </p:cNvPr>
          <p:cNvSpPr/>
          <p:nvPr/>
        </p:nvSpPr>
        <p:spPr>
          <a:xfrm>
            <a:off x="5850449" y="5777747"/>
            <a:ext cx="140294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5 features set</a:t>
            </a:r>
            <a:endParaRPr lang="en-US" dirty="0"/>
          </a:p>
        </p:txBody>
      </p:sp>
      <p:graphicFrame>
        <p:nvGraphicFramePr>
          <p:cNvPr id="12" name="Chart 11">
            <a:extLst>
              <a:ext uri="{FF2B5EF4-FFF2-40B4-BE49-F238E27FC236}">
                <a16:creationId xmlns:a16="http://schemas.microsoft.com/office/drawing/2014/main" id="{A6160F7D-0AD3-4579-A95F-76D291626729}"/>
              </a:ext>
            </a:extLst>
          </p:cNvPr>
          <p:cNvGraphicFramePr>
            <a:graphicFrameLocks/>
          </p:cNvGraphicFramePr>
          <p:nvPr>
            <p:extLst>
              <p:ext uri="{D42A27DB-BD31-4B8C-83A1-F6EECF244321}">
                <p14:modId xmlns:p14="http://schemas.microsoft.com/office/powerpoint/2010/main" val="3170457520"/>
              </p:ext>
            </p:extLst>
          </p:nvPr>
        </p:nvGraphicFramePr>
        <p:xfrm>
          <a:off x="1096315" y="3140850"/>
          <a:ext cx="336499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690F9DBB-A4FD-4F92-974E-34C4E86707ED}"/>
              </a:ext>
            </a:extLst>
          </p:cNvPr>
          <p:cNvGraphicFramePr>
            <a:graphicFrameLocks/>
          </p:cNvGraphicFramePr>
          <p:nvPr>
            <p:extLst>
              <p:ext uri="{D42A27DB-BD31-4B8C-83A1-F6EECF244321}">
                <p14:modId xmlns:p14="http://schemas.microsoft.com/office/powerpoint/2010/main" val="4152462110"/>
              </p:ext>
            </p:extLst>
          </p:nvPr>
        </p:nvGraphicFramePr>
        <p:xfrm>
          <a:off x="4718304" y="3034547"/>
          <a:ext cx="336499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C1633AF8-5D00-4CB5-8790-C01BBD2A67E3}"/>
              </a:ext>
            </a:extLst>
          </p:cNvPr>
          <p:cNvGraphicFramePr>
            <a:graphicFrameLocks/>
          </p:cNvGraphicFramePr>
          <p:nvPr>
            <p:extLst>
              <p:ext uri="{D42A27DB-BD31-4B8C-83A1-F6EECF244321}">
                <p14:modId xmlns:p14="http://schemas.microsoft.com/office/powerpoint/2010/main" val="1003846490"/>
              </p:ext>
            </p:extLst>
          </p:nvPr>
        </p:nvGraphicFramePr>
        <p:xfrm>
          <a:off x="8095180" y="3034547"/>
          <a:ext cx="3364992"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926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6543-3EF6-4849-A190-FAB5F2D46A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p>
        </p:txBody>
      </p:sp>
      <p:sp>
        <p:nvSpPr>
          <p:cNvPr id="3" name="Content Placeholder 2">
            <a:extLst>
              <a:ext uri="{FF2B5EF4-FFF2-40B4-BE49-F238E27FC236}">
                <a16:creationId xmlns:a16="http://schemas.microsoft.com/office/drawing/2014/main" id="{D5C0BE5F-42EB-4368-806A-2B07DF94BB7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This section presents the experimental results only on the test </a:t>
            </a:r>
          </a:p>
          <a:p>
            <a:r>
              <a:rPr lang="en-US" sz="1800" dirty="0">
                <a:latin typeface="Times New Roman" panose="02020603050405020304" pitchFamily="18" charset="0"/>
                <a:cs typeface="Times New Roman" panose="02020603050405020304" pitchFamily="18" charset="0"/>
              </a:rPr>
              <a:t>The detail result of each model is presented in the subsequent pages</a:t>
            </a:r>
          </a:p>
        </p:txBody>
      </p:sp>
      <p:sp>
        <p:nvSpPr>
          <p:cNvPr id="9" name="Rectangle 8">
            <a:extLst>
              <a:ext uri="{FF2B5EF4-FFF2-40B4-BE49-F238E27FC236}">
                <a16:creationId xmlns:a16="http://schemas.microsoft.com/office/drawing/2014/main" id="{0F251F60-4525-4C73-900E-4AAB860F7549}"/>
              </a:ext>
            </a:extLst>
          </p:cNvPr>
          <p:cNvSpPr/>
          <p:nvPr/>
        </p:nvSpPr>
        <p:spPr>
          <a:xfrm>
            <a:off x="2212974" y="5727184"/>
            <a:ext cx="15183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12 features set</a:t>
            </a:r>
            <a:endParaRPr lang="en-US" dirty="0"/>
          </a:p>
        </p:txBody>
      </p:sp>
      <p:sp>
        <p:nvSpPr>
          <p:cNvPr id="10" name="Rectangle 9">
            <a:extLst>
              <a:ext uri="{FF2B5EF4-FFF2-40B4-BE49-F238E27FC236}">
                <a16:creationId xmlns:a16="http://schemas.microsoft.com/office/drawing/2014/main" id="{EDE8FDE0-538D-40DA-B68E-ABB8B67D1226}"/>
              </a:ext>
            </a:extLst>
          </p:cNvPr>
          <p:cNvSpPr/>
          <p:nvPr/>
        </p:nvSpPr>
        <p:spPr>
          <a:xfrm>
            <a:off x="6043794" y="5727184"/>
            <a:ext cx="140294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5 features set</a:t>
            </a:r>
            <a:endParaRPr lang="en-US" dirty="0"/>
          </a:p>
        </p:txBody>
      </p:sp>
      <p:graphicFrame>
        <p:nvGraphicFramePr>
          <p:cNvPr id="12" name="Chart 11">
            <a:extLst>
              <a:ext uri="{FF2B5EF4-FFF2-40B4-BE49-F238E27FC236}">
                <a16:creationId xmlns:a16="http://schemas.microsoft.com/office/drawing/2014/main" id="{23838484-3E78-4C3C-94F4-C479BF7689E9}"/>
              </a:ext>
            </a:extLst>
          </p:cNvPr>
          <p:cNvGraphicFramePr>
            <a:graphicFrameLocks/>
          </p:cNvGraphicFramePr>
          <p:nvPr>
            <p:extLst>
              <p:ext uri="{D42A27DB-BD31-4B8C-83A1-F6EECF244321}">
                <p14:modId xmlns:p14="http://schemas.microsoft.com/office/powerpoint/2010/main" val="3401142028"/>
              </p:ext>
            </p:extLst>
          </p:nvPr>
        </p:nvGraphicFramePr>
        <p:xfrm>
          <a:off x="1289660" y="2849048"/>
          <a:ext cx="336499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97BEF31D-2840-424F-84C9-EF50F74D9C92}"/>
              </a:ext>
            </a:extLst>
          </p:cNvPr>
          <p:cNvGraphicFramePr>
            <a:graphicFrameLocks/>
          </p:cNvGraphicFramePr>
          <p:nvPr>
            <p:extLst>
              <p:ext uri="{D42A27DB-BD31-4B8C-83A1-F6EECF244321}">
                <p14:modId xmlns:p14="http://schemas.microsoft.com/office/powerpoint/2010/main" val="1516974261"/>
              </p:ext>
            </p:extLst>
          </p:nvPr>
        </p:nvGraphicFramePr>
        <p:xfrm>
          <a:off x="4923079" y="2983984"/>
          <a:ext cx="336499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FD044EE-676C-473A-BF4D-F962D2CB48AD}"/>
              </a:ext>
            </a:extLst>
          </p:cNvPr>
          <p:cNvGraphicFramePr>
            <a:graphicFrameLocks/>
          </p:cNvGraphicFramePr>
          <p:nvPr>
            <p:extLst>
              <p:ext uri="{D42A27DB-BD31-4B8C-83A1-F6EECF244321}">
                <p14:modId xmlns:p14="http://schemas.microsoft.com/office/powerpoint/2010/main" val="1606956440"/>
              </p:ext>
            </p:extLst>
          </p:nvPr>
        </p:nvGraphicFramePr>
        <p:xfrm>
          <a:off x="8556498" y="2983984"/>
          <a:ext cx="3364992"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3874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a:pPr>
            <a:r>
              <a:rPr lang="en-US" sz="1800" dirty="0">
                <a:latin typeface="Times New Roman" panose="02020603050405020304" pitchFamily="18" charset="0"/>
                <a:cs typeface="Times New Roman" panose="02020603050405020304" pitchFamily="18" charset="0"/>
              </a:rPr>
              <a:t>4 years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[diabetes=119, prediabetes=1,762, Normal =2,628]</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1,712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size:24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6EF67AD-5C1D-4067-A4D6-9D3F8D947B6F}"/>
              </a:ext>
            </a:extLst>
          </p:cNvPr>
          <p:cNvSpPr/>
          <p:nvPr/>
        </p:nvSpPr>
        <p:spPr>
          <a:xfrm>
            <a:off x="642916" y="3084746"/>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0.819</a:t>
            </a:r>
          </a:p>
          <a:p>
            <a:r>
              <a:rPr lang="en-US" dirty="0">
                <a:latin typeface="Times New Roman" panose="02020603050405020304" pitchFamily="18" charset="0"/>
                <a:cs typeface="Times New Roman" panose="02020603050405020304" pitchFamily="18" charset="0"/>
              </a:rPr>
              <a:t>Accuracy: 0.82 (+/- 0.01)</a:t>
            </a:r>
          </a:p>
        </p:txBody>
      </p:sp>
      <p:sp>
        <p:nvSpPr>
          <p:cNvPr id="14" name="Rectangle 13">
            <a:extLst>
              <a:ext uri="{FF2B5EF4-FFF2-40B4-BE49-F238E27FC236}">
                <a16:creationId xmlns:a16="http://schemas.microsoft.com/office/drawing/2014/main" id="{EFD7EA82-09A7-4866-A14F-25D7E159C636}"/>
              </a:ext>
            </a:extLst>
          </p:cNvPr>
          <p:cNvSpPr/>
          <p:nvPr/>
        </p:nvSpPr>
        <p:spPr>
          <a:xfrm>
            <a:off x="4614841" y="3084746"/>
            <a:ext cx="2539478"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0.763</a:t>
            </a:r>
          </a:p>
          <a:p>
            <a:r>
              <a:rPr lang="en-US" dirty="0">
                <a:latin typeface="Times New Roman" panose="02020603050405020304" pitchFamily="18" charset="0"/>
                <a:cs typeface="Times New Roman" panose="02020603050405020304" pitchFamily="18" charset="0"/>
              </a:rPr>
              <a:t>Accuracy: 0.80 (+/- 0.02)</a:t>
            </a:r>
          </a:p>
        </p:txBody>
      </p:sp>
      <p:sp>
        <p:nvSpPr>
          <p:cNvPr id="15" name="Rectangle 14">
            <a:extLst>
              <a:ext uri="{FF2B5EF4-FFF2-40B4-BE49-F238E27FC236}">
                <a16:creationId xmlns:a16="http://schemas.microsoft.com/office/drawing/2014/main" id="{644EB5A4-FCE8-420A-A5F6-82FD31EE760C}"/>
              </a:ext>
            </a:extLst>
          </p:cNvPr>
          <p:cNvSpPr/>
          <p:nvPr/>
        </p:nvSpPr>
        <p:spPr>
          <a:xfrm>
            <a:off x="8577241" y="3084746"/>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0.805</a:t>
            </a:r>
          </a:p>
          <a:p>
            <a:r>
              <a:rPr lang="en-US" dirty="0">
                <a:latin typeface="Times New Roman" panose="02020603050405020304" pitchFamily="18" charset="0"/>
                <a:cs typeface="Times New Roman" panose="02020603050405020304" pitchFamily="18" charset="0"/>
              </a:rPr>
              <a:t>Accuracy: 0.78 (+/- 0.01)</a:t>
            </a:r>
          </a:p>
        </p:txBody>
      </p:sp>
      <p:pic>
        <p:nvPicPr>
          <p:cNvPr id="16" name="Picture 15">
            <a:extLst>
              <a:ext uri="{FF2B5EF4-FFF2-40B4-BE49-F238E27FC236}">
                <a16:creationId xmlns:a16="http://schemas.microsoft.com/office/drawing/2014/main" id="{BE372CC8-E967-4A11-87D8-4AAAC49B8B2B}"/>
              </a:ext>
            </a:extLst>
          </p:cNvPr>
          <p:cNvPicPr>
            <a:picLocks noChangeAspect="1"/>
          </p:cNvPicPr>
          <p:nvPr/>
        </p:nvPicPr>
        <p:blipFill>
          <a:blip r:embed="rId2"/>
          <a:stretch>
            <a:fillRect/>
          </a:stretch>
        </p:blipFill>
        <p:spPr>
          <a:xfrm>
            <a:off x="866943" y="4147163"/>
            <a:ext cx="2619375" cy="1057275"/>
          </a:xfrm>
          <a:prstGeom prst="rect">
            <a:avLst/>
          </a:prstGeom>
        </p:spPr>
      </p:pic>
      <p:pic>
        <p:nvPicPr>
          <p:cNvPr id="17" name="Picture 16">
            <a:extLst>
              <a:ext uri="{FF2B5EF4-FFF2-40B4-BE49-F238E27FC236}">
                <a16:creationId xmlns:a16="http://schemas.microsoft.com/office/drawing/2014/main" id="{BD2FC578-70F9-4B43-A630-E361E31798A5}"/>
              </a:ext>
            </a:extLst>
          </p:cNvPr>
          <p:cNvPicPr>
            <a:picLocks noChangeAspect="1"/>
          </p:cNvPicPr>
          <p:nvPr/>
        </p:nvPicPr>
        <p:blipFill>
          <a:blip r:embed="rId3"/>
          <a:stretch>
            <a:fillRect/>
          </a:stretch>
        </p:blipFill>
        <p:spPr>
          <a:xfrm>
            <a:off x="521195" y="5343525"/>
            <a:ext cx="3962400" cy="1514475"/>
          </a:xfrm>
          <a:prstGeom prst="rect">
            <a:avLst/>
          </a:prstGeom>
        </p:spPr>
      </p:pic>
      <p:pic>
        <p:nvPicPr>
          <p:cNvPr id="18" name="Picture 17">
            <a:extLst>
              <a:ext uri="{FF2B5EF4-FFF2-40B4-BE49-F238E27FC236}">
                <a16:creationId xmlns:a16="http://schemas.microsoft.com/office/drawing/2014/main" id="{8900C6FF-7653-4E95-8B5B-A2A5ACEDF27F}"/>
              </a:ext>
            </a:extLst>
          </p:cNvPr>
          <p:cNvPicPr>
            <a:picLocks noChangeAspect="1"/>
          </p:cNvPicPr>
          <p:nvPr/>
        </p:nvPicPr>
        <p:blipFill>
          <a:blip r:embed="rId4"/>
          <a:stretch>
            <a:fillRect/>
          </a:stretch>
        </p:blipFill>
        <p:spPr>
          <a:xfrm>
            <a:off x="4838868" y="4147163"/>
            <a:ext cx="2628900" cy="1019175"/>
          </a:xfrm>
          <a:prstGeom prst="rect">
            <a:avLst/>
          </a:prstGeom>
        </p:spPr>
      </p:pic>
      <p:pic>
        <p:nvPicPr>
          <p:cNvPr id="19" name="Picture 18">
            <a:extLst>
              <a:ext uri="{FF2B5EF4-FFF2-40B4-BE49-F238E27FC236}">
                <a16:creationId xmlns:a16="http://schemas.microsoft.com/office/drawing/2014/main" id="{B342DC8C-1997-4EA5-8757-455D5E55DB96}"/>
              </a:ext>
            </a:extLst>
          </p:cNvPr>
          <p:cNvPicPr>
            <a:picLocks noChangeAspect="1"/>
          </p:cNvPicPr>
          <p:nvPr/>
        </p:nvPicPr>
        <p:blipFill>
          <a:blip r:embed="rId5"/>
          <a:stretch>
            <a:fillRect/>
          </a:stretch>
        </p:blipFill>
        <p:spPr>
          <a:xfrm>
            <a:off x="4565333" y="5301274"/>
            <a:ext cx="3981450" cy="1552575"/>
          </a:xfrm>
          <a:prstGeom prst="rect">
            <a:avLst/>
          </a:prstGeom>
        </p:spPr>
      </p:pic>
      <p:pic>
        <p:nvPicPr>
          <p:cNvPr id="20" name="Picture 19">
            <a:extLst>
              <a:ext uri="{FF2B5EF4-FFF2-40B4-BE49-F238E27FC236}">
                <a16:creationId xmlns:a16="http://schemas.microsoft.com/office/drawing/2014/main" id="{033C338D-9821-42BA-9A64-16CEDA36E59A}"/>
              </a:ext>
            </a:extLst>
          </p:cNvPr>
          <p:cNvPicPr>
            <a:picLocks noChangeAspect="1"/>
          </p:cNvPicPr>
          <p:nvPr/>
        </p:nvPicPr>
        <p:blipFill>
          <a:blip r:embed="rId6"/>
          <a:stretch>
            <a:fillRect/>
          </a:stretch>
        </p:blipFill>
        <p:spPr>
          <a:xfrm>
            <a:off x="8820318" y="4147163"/>
            <a:ext cx="2628900" cy="990600"/>
          </a:xfrm>
          <a:prstGeom prst="rect">
            <a:avLst/>
          </a:prstGeom>
        </p:spPr>
      </p:pic>
      <p:pic>
        <p:nvPicPr>
          <p:cNvPr id="21" name="Picture 20">
            <a:extLst>
              <a:ext uri="{FF2B5EF4-FFF2-40B4-BE49-F238E27FC236}">
                <a16:creationId xmlns:a16="http://schemas.microsoft.com/office/drawing/2014/main" id="{5529E3D3-5CA4-4B49-8D0B-95BE3C0576BA}"/>
              </a:ext>
            </a:extLst>
          </p:cNvPr>
          <p:cNvPicPr>
            <a:picLocks noChangeAspect="1"/>
          </p:cNvPicPr>
          <p:nvPr/>
        </p:nvPicPr>
        <p:blipFill>
          <a:blip r:embed="rId7"/>
          <a:stretch>
            <a:fillRect/>
          </a:stretch>
        </p:blipFill>
        <p:spPr>
          <a:xfrm>
            <a:off x="8642350" y="5329849"/>
            <a:ext cx="3971925" cy="1524000"/>
          </a:xfrm>
          <a:prstGeom prst="rect">
            <a:avLst/>
          </a:prstGeom>
        </p:spPr>
      </p:pic>
    </p:spTree>
    <p:extLst>
      <p:ext uri="{BB962C8B-B14F-4D97-AF65-F5344CB8AC3E}">
        <p14:creationId xmlns:p14="http://schemas.microsoft.com/office/powerpoint/2010/main" val="411061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2"/>
            </a:pPr>
            <a:r>
              <a:rPr lang="en-US" sz="1800" dirty="0">
                <a:latin typeface="Times New Roman" panose="02020603050405020304" pitchFamily="18" charset="0"/>
                <a:cs typeface="Times New Roman" panose="02020603050405020304" pitchFamily="18" charset="0"/>
              </a:rPr>
              <a:t>3 years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[diabetes=266, prediabetes=4,034, Normal = 7,060]</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3,984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50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A2FB434-4991-4340-927F-B1186E0F0A37}"/>
              </a:ext>
            </a:extLst>
          </p:cNvPr>
          <p:cNvSpPr/>
          <p:nvPr/>
        </p:nvSpPr>
        <p:spPr>
          <a:xfrm>
            <a:off x="642916" y="3086695"/>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0.8</a:t>
            </a:r>
          </a:p>
          <a:p>
            <a:r>
              <a:rPr lang="en-US" dirty="0">
                <a:latin typeface="Times New Roman" panose="02020603050405020304" pitchFamily="18" charset="0"/>
                <a:cs typeface="Times New Roman" panose="02020603050405020304" pitchFamily="18" charset="0"/>
              </a:rPr>
              <a:t>Accuracy: 0.81 (+/- 0.01)</a:t>
            </a:r>
          </a:p>
        </p:txBody>
      </p:sp>
      <p:sp>
        <p:nvSpPr>
          <p:cNvPr id="23" name="Rectangle 22">
            <a:extLst>
              <a:ext uri="{FF2B5EF4-FFF2-40B4-BE49-F238E27FC236}">
                <a16:creationId xmlns:a16="http://schemas.microsoft.com/office/drawing/2014/main" id="{1A9D921E-C32F-416E-B5FF-5BAA49E96891}"/>
              </a:ext>
            </a:extLst>
          </p:cNvPr>
          <p:cNvSpPr/>
          <p:nvPr/>
        </p:nvSpPr>
        <p:spPr>
          <a:xfrm>
            <a:off x="4614841" y="3086695"/>
            <a:ext cx="2539478"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0.786</a:t>
            </a:r>
          </a:p>
          <a:p>
            <a:r>
              <a:rPr lang="en-US" dirty="0">
                <a:latin typeface="Times New Roman" panose="02020603050405020304" pitchFamily="18" charset="0"/>
                <a:cs typeface="Times New Roman" panose="02020603050405020304" pitchFamily="18" charset="0"/>
              </a:rPr>
              <a:t>Accuracy: 0.80 (+/- 0.01)</a:t>
            </a:r>
          </a:p>
        </p:txBody>
      </p:sp>
      <p:sp>
        <p:nvSpPr>
          <p:cNvPr id="24" name="Rectangle 23">
            <a:extLst>
              <a:ext uri="{FF2B5EF4-FFF2-40B4-BE49-F238E27FC236}">
                <a16:creationId xmlns:a16="http://schemas.microsoft.com/office/drawing/2014/main" id="{6BE00441-3CE8-4299-85AB-A658DD04B1B9}"/>
              </a:ext>
            </a:extLst>
          </p:cNvPr>
          <p:cNvSpPr/>
          <p:nvPr/>
        </p:nvSpPr>
        <p:spPr>
          <a:xfrm>
            <a:off x="8577241" y="3086695"/>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0.793</a:t>
            </a:r>
          </a:p>
          <a:p>
            <a:r>
              <a:rPr lang="en-US" dirty="0">
                <a:latin typeface="Times New Roman" panose="02020603050405020304" pitchFamily="18" charset="0"/>
                <a:cs typeface="Times New Roman" panose="02020603050405020304" pitchFamily="18" charset="0"/>
              </a:rPr>
              <a:t>Accuracy: 0.77 (+/- 0.01)</a:t>
            </a:r>
          </a:p>
        </p:txBody>
      </p:sp>
      <p:pic>
        <p:nvPicPr>
          <p:cNvPr id="25" name="Picture 24">
            <a:extLst>
              <a:ext uri="{FF2B5EF4-FFF2-40B4-BE49-F238E27FC236}">
                <a16:creationId xmlns:a16="http://schemas.microsoft.com/office/drawing/2014/main" id="{2FFE9D8A-7078-442E-9715-3E9ECFC612C6}"/>
              </a:ext>
            </a:extLst>
          </p:cNvPr>
          <p:cNvPicPr>
            <a:picLocks noChangeAspect="1"/>
          </p:cNvPicPr>
          <p:nvPr/>
        </p:nvPicPr>
        <p:blipFill>
          <a:blip r:embed="rId2"/>
          <a:stretch>
            <a:fillRect/>
          </a:stretch>
        </p:blipFill>
        <p:spPr>
          <a:xfrm>
            <a:off x="796385" y="4162425"/>
            <a:ext cx="2705100" cy="1047750"/>
          </a:xfrm>
          <a:prstGeom prst="rect">
            <a:avLst/>
          </a:prstGeom>
        </p:spPr>
      </p:pic>
      <p:pic>
        <p:nvPicPr>
          <p:cNvPr id="26" name="Picture 25">
            <a:extLst>
              <a:ext uri="{FF2B5EF4-FFF2-40B4-BE49-F238E27FC236}">
                <a16:creationId xmlns:a16="http://schemas.microsoft.com/office/drawing/2014/main" id="{381D66E7-769E-423F-8C90-790DA7E14A24}"/>
              </a:ext>
            </a:extLst>
          </p:cNvPr>
          <p:cNvPicPr>
            <a:picLocks noChangeAspect="1"/>
          </p:cNvPicPr>
          <p:nvPr/>
        </p:nvPicPr>
        <p:blipFill>
          <a:blip r:embed="rId3"/>
          <a:stretch>
            <a:fillRect/>
          </a:stretch>
        </p:blipFill>
        <p:spPr>
          <a:xfrm>
            <a:off x="248126" y="5334000"/>
            <a:ext cx="3962400" cy="1524000"/>
          </a:xfrm>
          <a:prstGeom prst="rect">
            <a:avLst/>
          </a:prstGeom>
        </p:spPr>
      </p:pic>
      <p:pic>
        <p:nvPicPr>
          <p:cNvPr id="27" name="Picture 26">
            <a:extLst>
              <a:ext uri="{FF2B5EF4-FFF2-40B4-BE49-F238E27FC236}">
                <a16:creationId xmlns:a16="http://schemas.microsoft.com/office/drawing/2014/main" id="{EA641523-0FF4-462E-ABC1-9ED23385CD8F}"/>
              </a:ext>
            </a:extLst>
          </p:cNvPr>
          <p:cNvPicPr>
            <a:picLocks noChangeAspect="1"/>
          </p:cNvPicPr>
          <p:nvPr/>
        </p:nvPicPr>
        <p:blipFill>
          <a:blip r:embed="rId4"/>
          <a:stretch>
            <a:fillRect/>
          </a:stretch>
        </p:blipFill>
        <p:spPr>
          <a:xfrm>
            <a:off x="4758785" y="4162425"/>
            <a:ext cx="2628900" cy="990600"/>
          </a:xfrm>
          <a:prstGeom prst="rect">
            <a:avLst/>
          </a:prstGeom>
        </p:spPr>
      </p:pic>
      <p:pic>
        <p:nvPicPr>
          <p:cNvPr id="28" name="Picture 27">
            <a:extLst>
              <a:ext uri="{FF2B5EF4-FFF2-40B4-BE49-F238E27FC236}">
                <a16:creationId xmlns:a16="http://schemas.microsoft.com/office/drawing/2014/main" id="{15F5E3FB-47FD-4D9B-A79A-B1724CA5D52F}"/>
              </a:ext>
            </a:extLst>
          </p:cNvPr>
          <p:cNvPicPr>
            <a:picLocks noChangeAspect="1"/>
          </p:cNvPicPr>
          <p:nvPr/>
        </p:nvPicPr>
        <p:blipFill>
          <a:blip r:embed="rId5"/>
          <a:stretch>
            <a:fillRect/>
          </a:stretch>
        </p:blipFill>
        <p:spPr>
          <a:xfrm>
            <a:off x="4322206" y="5324475"/>
            <a:ext cx="3952875" cy="1533525"/>
          </a:xfrm>
          <a:prstGeom prst="rect">
            <a:avLst/>
          </a:prstGeom>
        </p:spPr>
      </p:pic>
      <p:pic>
        <p:nvPicPr>
          <p:cNvPr id="29" name="Picture 28">
            <a:extLst>
              <a:ext uri="{FF2B5EF4-FFF2-40B4-BE49-F238E27FC236}">
                <a16:creationId xmlns:a16="http://schemas.microsoft.com/office/drawing/2014/main" id="{3598977E-B4AB-4D85-845F-1D067A568F4A}"/>
              </a:ext>
            </a:extLst>
          </p:cNvPr>
          <p:cNvPicPr>
            <a:picLocks noChangeAspect="1"/>
          </p:cNvPicPr>
          <p:nvPr/>
        </p:nvPicPr>
        <p:blipFill>
          <a:blip r:embed="rId6"/>
          <a:stretch>
            <a:fillRect/>
          </a:stretch>
        </p:blipFill>
        <p:spPr>
          <a:xfrm>
            <a:off x="8734054" y="4133850"/>
            <a:ext cx="2638425" cy="1019175"/>
          </a:xfrm>
          <a:prstGeom prst="rect">
            <a:avLst/>
          </a:prstGeom>
        </p:spPr>
      </p:pic>
      <p:pic>
        <p:nvPicPr>
          <p:cNvPr id="30" name="Picture 29">
            <a:extLst>
              <a:ext uri="{FF2B5EF4-FFF2-40B4-BE49-F238E27FC236}">
                <a16:creationId xmlns:a16="http://schemas.microsoft.com/office/drawing/2014/main" id="{2D842A96-36A4-488B-AEDF-E506BF19D429}"/>
              </a:ext>
            </a:extLst>
          </p:cNvPr>
          <p:cNvPicPr>
            <a:picLocks noChangeAspect="1"/>
          </p:cNvPicPr>
          <p:nvPr/>
        </p:nvPicPr>
        <p:blipFill>
          <a:blip r:embed="rId7"/>
          <a:stretch>
            <a:fillRect/>
          </a:stretch>
        </p:blipFill>
        <p:spPr>
          <a:xfrm>
            <a:off x="8386761" y="5334000"/>
            <a:ext cx="3971925" cy="1524000"/>
          </a:xfrm>
          <a:prstGeom prst="rect">
            <a:avLst/>
          </a:prstGeom>
        </p:spPr>
      </p:pic>
    </p:spTree>
    <p:extLst>
      <p:ext uri="{BB962C8B-B14F-4D97-AF65-F5344CB8AC3E}">
        <p14:creationId xmlns:p14="http://schemas.microsoft.com/office/powerpoint/2010/main" val="143126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3"/>
            </a:pPr>
            <a:r>
              <a:rPr lang="en-US" sz="1800" dirty="0">
                <a:latin typeface="Times New Roman" panose="02020603050405020304" pitchFamily="18" charset="0"/>
                <a:cs typeface="Times New Roman" panose="02020603050405020304" pitchFamily="18" charset="0"/>
              </a:rPr>
              <a:t>2 years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[diabetes=597, prediabetes=9,103, Normal = 17,951]</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9,053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50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68E150D-C548-4169-B588-BBB3FE5857D0}"/>
              </a:ext>
            </a:extLst>
          </p:cNvPr>
          <p:cNvSpPr/>
          <p:nvPr/>
        </p:nvSpPr>
        <p:spPr>
          <a:xfrm>
            <a:off x="756750" y="3131940"/>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0.733</a:t>
            </a:r>
          </a:p>
          <a:p>
            <a:r>
              <a:rPr lang="en-US" dirty="0">
                <a:latin typeface="Times New Roman" panose="02020603050405020304" pitchFamily="18" charset="0"/>
                <a:cs typeface="Times New Roman" panose="02020603050405020304" pitchFamily="18" charset="0"/>
              </a:rPr>
              <a:t>Accuracy: 0.79 (+/- 0.01)</a:t>
            </a:r>
          </a:p>
        </p:txBody>
      </p:sp>
      <p:sp>
        <p:nvSpPr>
          <p:cNvPr id="23" name="Rectangle 22">
            <a:extLst>
              <a:ext uri="{FF2B5EF4-FFF2-40B4-BE49-F238E27FC236}">
                <a16:creationId xmlns:a16="http://schemas.microsoft.com/office/drawing/2014/main" id="{01991147-F4CC-4722-84D4-AE9B8293A818}"/>
              </a:ext>
            </a:extLst>
          </p:cNvPr>
          <p:cNvSpPr/>
          <p:nvPr/>
        </p:nvSpPr>
        <p:spPr>
          <a:xfrm>
            <a:off x="4728675" y="3131940"/>
            <a:ext cx="2597186"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0.713</a:t>
            </a:r>
          </a:p>
          <a:p>
            <a:r>
              <a:rPr lang="en-US" dirty="0">
                <a:latin typeface="Times New Roman" panose="02020603050405020304" pitchFamily="18" charset="0"/>
                <a:cs typeface="Times New Roman" panose="02020603050405020304" pitchFamily="18" charset="0"/>
              </a:rPr>
              <a:t>Accuracy: 0.78 (+/- 0.01) </a:t>
            </a:r>
          </a:p>
        </p:txBody>
      </p:sp>
      <p:sp>
        <p:nvSpPr>
          <p:cNvPr id="24" name="Rectangle 23">
            <a:extLst>
              <a:ext uri="{FF2B5EF4-FFF2-40B4-BE49-F238E27FC236}">
                <a16:creationId xmlns:a16="http://schemas.microsoft.com/office/drawing/2014/main" id="{1EE223F8-ADB8-45DD-8D5E-AADD777D4E02}"/>
              </a:ext>
            </a:extLst>
          </p:cNvPr>
          <p:cNvSpPr/>
          <p:nvPr/>
        </p:nvSpPr>
        <p:spPr>
          <a:xfrm>
            <a:off x="8691075" y="3131940"/>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0.753</a:t>
            </a:r>
          </a:p>
          <a:p>
            <a:r>
              <a:rPr lang="en-US" dirty="0">
                <a:latin typeface="Times New Roman" panose="02020603050405020304" pitchFamily="18" charset="0"/>
                <a:cs typeface="Times New Roman" panose="02020603050405020304" pitchFamily="18" charset="0"/>
              </a:rPr>
              <a:t>Accuracy: 0.76 (+/- 0.01)</a:t>
            </a:r>
          </a:p>
        </p:txBody>
      </p:sp>
      <p:pic>
        <p:nvPicPr>
          <p:cNvPr id="25" name="Picture 24">
            <a:extLst>
              <a:ext uri="{FF2B5EF4-FFF2-40B4-BE49-F238E27FC236}">
                <a16:creationId xmlns:a16="http://schemas.microsoft.com/office/drawing/2014/main" id="{41D77E04-BA7D-4DCB-9D04-6E1DE765EBD6}"/>
              </a:ext>
            </a:extLst>
          </p:cNvPr>
          <p:cNvPicPr>
            <a:picLocks noChangeAspect="1"/>
          </p:cNvPicPr>
          <p:nvPr/>
        </p:nvPicPr>
        <p:blipFill>
          <a:blip r:embed="rId2"/>
          <a:stretch>
            <a:fillRect/>
          </a:stretch>
        </p:blipFill>
        <p:spPr>
          <a:xfrm>
            <a:off x="965967" y="4224338"/>
            <a:ext cx="2628900" cy="971550"/>
          </a:xfrm>
          <a:prstGeom prst="rect">
            <a:avLst/>
          </a:prstGeom>
        </p:spPr>
      </p:pic>
      <p:pic>
        <p:nvPicPr>
          <p:cNvPr id="26" name="Picture 25">
            <a:extLst>
              <a:ext uri="{FF2B5EF4-FFF2-40B4-BE49-F238E27FC236}">
                <a16:creationId xmlns:a16="http://schemas.microsoft.com/office/drawing/2014/main" id="{E36C5FC9-D918-4914-A02A-9F249DE2A3B6}"/>
              </a:ext>
            </a:extLst>
          </p:cNvPr>
          <p:cNvPicPr>
            <a:picLocks noChangeAspect="1"/>
          </p:cNvPicPr>
          <p:nvPr/>
        </p:nvPicPr>
        <p:blipFill>
          <a:blip r:embed="rId3"/>
          <a:stretch>
            <a:fillRect/>
          </a:stretch>
        </p:blipFill>
        <p:spPr>
          <a:xfrm>
            <a:off x="504573" y="5362575"/>
            <a:ext cx="3962400" cy="1495425"/>
          </a:xfrm>
          <a:prstGeom prst="rect">
            <a:avLst/>
          </a:prstGeom>
        </p:spPr>
      </p:pic>
      <p:pic>
        <p:nvPicPr>
          <p:cNvPr id="27" name="Picture 26">
            <a:extLst>
              <a:ext uri="{FF2B5EF4-FFF2-40B4-BE49-F238E27FC236}">
                <a16:creationId xmlns:a16="http://schemas.microsoft.com/office/drawing/2014/main" id="{1527F9DB-82AC-45BD-B562-A9621F8E86E9}"/>
              </a:ext>
            </a:extLst>
          </p:cNvPr>
          <p:cNvPicPr>
            <a:picLocks noChangeAspect="1"/>
          </p:cNvPicPr>
          <p:nvPr/>
        </p:nvPicPr>
        <p:blipFill>
          <a:blip r:embed="rId4"/>
          <a:stretch>
            <a:fillRect/>
          </a:stretch>
        </p:blipFill>
        <p:spPr>
          <a:xfrm>
            <a:off x="4937892" y="4243388"/>
            <a:ext cx="2609850" cy="952500"/>
          </a:xfrm>
          <a:prstGeom prst="rect">
            <a:avLst/>
          </a:prstGeom>
        </p:spPr>
      </p:pic>
      <p:pic>
        <p:nvPicPr>
          <p:cNvPr id="28" name="Picture 27">
            <a:extLst>
              <a:ext uri="{FF2B5EF4-FFF2-40B4-BE49-F238E27FC236}">
                <a16:creationId xmlns:a16="http://schemas.microsoft.com/office/drawing/2014/main" id="{9F65BCC0-A376-44CF-ADEF-87F90BFAE339}"/>
              </a:ext>
            </a:extLst>
          </p:cNvPr>
          <p:cNvPicPr>
            <a:picLocks noChangeAspect="1"/>
          </p:cNvPicPr>
          <p:nvPr/>
        </p:nvPicPr>
        <p:blipFill>
          <a:blip r:embed="rId5"/>
          <a:stretch>
            <a:fillRect/>
          </a:stretch>
        </p:blipFill>
        <p:spPr>
          <a:xfrm>
            <a:off x="4603734" y="5334000"/>
            <a:ext cx="3962400" cy="1524000"/>
          </a:xfrm>
          <a:prstGeom prst="rect">
            <a:avLst/>
          </a:prstGeom>
        </p:spPr>
      </p:pic>
      <p:pic>
        <p:nvPicPr>
          <p:cNvPr id="29" name="Picture 28">
            <a:extLst>
              <a:ext uri="{FF2B5EF4-FFF2-40B4-BE49-F238E27FC236}">
                <a16:creationId xmlns:a16="http://schemas.microsoft.com/office/drawing/2014/main" id="{A211AEC5-EB10-4E47-B90C-B9BD7B2FEEA5}"/>
              </a:ext>
            </a:extLst>
          </p:cNvPr>
          <p:cNvPicPr>
            <a:picLocks noChangeAspect="1"/>
          </p:cNvPicPr>
          <p:nvPr/>
        </p:nvPicPr>
        <p:blipFill>
          <a:blip r:embed="rId6"/>
          <a:stretch>
            <a:fillRect/>
          </a:stretch>
        </p:blipFill>
        <p:spPr>
          <a:xfrm>
            <a:off x="8900292" y="4129088"/>
            <a:ext cx="2676525" cy="1066800"/>
          </a:xfrm>
          <a:prstGeom prst="rect">
            <a:avLst/>
          </a:prstGeom>
        </p:spPr>
      </p:pic>
      <p:pic>
        <p:nvPicPr>
          <p:cNvPr id="30" name="Picture 29">
            <a:extLst>
              <a:ext uri="{FF2B5EF4-FFF2-40B4-BE49-F238E27FC236}">
                <a16:creationId xmlns:a16="http://schemas.microsoft.com/office/drawing/2014/main" id="{4C0A5284-6834-47BD-8A61-7D8A24DA5B7A}"/>
              </a:ext>
            </a:extLst>
          </p:cNvPr>
          <p:cNvPicPr>
            <a:picLocks noChangeAspect="1"/>
          </p:cNvPicPr>
          <p:nvPr/>
        </p:nvPicPr>
        <p:blipFill>
          <a:blip r:embed="rId7"/>
          <a:stretch>
            <a:fillRect/>
          </a:stretch>
        </p:blipFill>
        <p:spPr>
          <a:xfrm>
            <a:off x="8640234" y="5343525"/>
            <a:ext cx="3962400" cy="1514475"/>
          </a:xfrm>
          <a:prstGeom prst="rect">
            <a:avLst/>
          </a:prstGeom>
        </p:spPr>
      </p:pic>
    </p:spTree>
    <p:extLst>
      <p:ext uri="{BB962C8B-B14F-4D97-AF65-F5344CB8AC3E}">
        <p14:creationId xmlns:p14="http://schemas.microsoft.com/office/powerpoint/2010/main" val="186859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4"/>
            </a:pPr>
            <a:r>
              <a:rPr lang="en-US" sz="1800" dirty="0">
                <a:latin typeface="Times New Roman" panose="02020603050405020304" pitchFamily="18" charset="0"/>
                <a:cs typeface="Times New Roman" panose="02020603050405020304" pitchFamily="18" charset="0"/>
              </a:rPr>
              <a:t>1 year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1,370, prediabetes= 20,515, Normal = 41,094]</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20,465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200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1C6B127-BA17-4EE3-89AE-F8D9C632FABC}"/>
              </a:ext>
            </a:extLst>
          </p:cNvPr>
          <p:cNvSpPr/>
          <p:nvPr/>
        </p:nvSpPr>
        <p:spPr>
          <a:xfrm>
            <a:off x="880110" y="3077141"/>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0.698</a:t>
            </a:r>
          </a:p>
          <a:p>
            <a:r>
              <a:rPr lang="en-US" dirty="0">
                <a:latin typeface="Times New Roman" panose="02020603050405020304" pitchFamily="18" charset="0"/>
                <a:cs typeface="Times New Roman" panose="02020603050405020304" pitchFamily="18" charset="0"/>
              </a:rPr>
              <a:t>Accuracy: 0.75 (+/- 0.04)</a:t>
            </a:r>
          </a:p>
        </p:txBody>
      </p:sp>
      <p:sp>
        <p:nvSpPr>
          <p:cNvPr id="14" name="Rectangle 13">
            <a:extLst>
              <a:ext uri="{FF2B5EF4-FFF2-40B4-BE49-F238E27FC236}">
                <a16:creationId xmlns:a16="http://schemas.microsoft.com/office/drawing/2014/main" id="{6B30FDE6-3B00-4CDF-86AC-5BE5DBED843E}"/>
              </a:ext>
            </a:extLst>
          </p:cNvPr>
          <p:cNvSpPr/>
          <p:nvPr/>
        </p:nvSpPr>
        <p:spPr>
          <a:xfrm>
            <a:off x="4852035" y="3077141"/>
            <a:ext cx="2539478"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a:t>
            </a:r>
          </a:p>
          <a:p>
            <a:r>
              <a:rPr lang="en-US" dirty="0">
                <a:latin typeface="Times New Roman" panose="02020603050405020304" pitchFamily="18" charset="0"/>
                <a:cs typeface="Times New Roman" panose="02020603050405020304" pitchFamily="18" charset="0"/>
              </a:rPr>
              <a:t>Accuracy: 0.72 (+/- 0.04)</a:t>
            </a:r>
          </a:p>
        </p:txBody>
      </p:sp>
      <p:sp>
        <p:nvSpPr>
          <p:cNvPr id="15" name="Rectangle 14">
            <a:extLst>
              <a:ext uri="{FF2B5EF4-FFF2-40B4-BE49-F238E27FC236}">
                <a16:creationId xmlns:a16="http://schemas.microsoft.com/office/drawing/2014/main" id="{7083E43F-9A53-4050-A4F1-1ACDF56CB84C}"/>
              </a:ext>
            </a:extLst>
          </p:cNvPr>
          <p:cNvSpPr/>
          <p:nvPr/>
        </p:nvSpPr>
        <p:spPr>
          <a:xfrm>
            <a:off x="8814435" y="3077141"/>
            <a:ext cx="253947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0.711</a:t>
            </a:r>
          </a:p>
          <a:p>
            <a:r>
              <a:rPr lang="en-US" dirty="0">
                <a:latin typeface="Times New Roman" panose="02020603050405020304" pitchFamily="18" charset="0"/>
                <a:cs typeface="Times New Roman" panose="02020603050405020304" pitchFamily="18" charset="0"/>
              </a:rPr>
              <a:t>Accuracy: 0.73 (+/- 0.03)</a:t>
            </a:r>
          </a:p>
        </p:txBody>
      </p:sp>
      <p:pic>
        <p:nvPicPr>
          <p:cNvPr id="16" name="Picture 15">
            <a:extLst>
              <a:ext uri="{FF2B5EF4-FFF2-40B4-BE49-F238E27FC236}">
                <a16:creationId xmlns:a16="http://schemas.microsoft.com/office/drawing/2014/main" id="{45CD2B11-0F67-4BCF-AF98-12AF3167C349}"/>
              </a:ext>
            </a:extLst>
          </p:cNvPr>
          <p:cNvPicPr>
            <a:picLocks noChangeAspect="1"/>
          </p:cNvPicPr>
          <p:nvPr/>
        </p:nvPicPr>
        <p:blipFill>
          <a:blip r:embed="rId2"/>
          <a:stretch>
            <a:fillRect/>
          </a:stretch>
        </p:blipFill>
        <p:spPr>
          <a:xfrm>
            <a:off x="1025001" y="4213975"/>
            <a:ext cx="2600325" cy="981075"/>
          </a:xfrm>
          <a:prstGeom prst="rect">
            <a:avLst/>
          </a:prstGeom>
        </p:spPr>
      </p:pic>
      <p:pic>
        <p:nvPicPr>
          <p:cNvPr id="17" name="Picture 16">
            <a:extLst>
              <a:ext uri="{FF2B5EF4-FFF2-40B4-BE49-F238E27FC236}">
                <a16:creationId xmlns:a16="http://schemas.microsoft.com/office/drawing/2014/main" id="{24997F42-DED2-412E-911D-C7CC55E72973}"/>
              </a:ext>
            </a:extLst>
          </p:cNvPr>
          <p:cNvPicPr>
            <a:picLocks noChangeAspect="1"/>
          </p:cNvPicPr>
          <p:nvPr/>
        </p:nvPicPr>
        <p:blipFill>
          <a:blip r:embed="rId3"/>
          <a:stretch>
            <a:fillRect/>
          </a:stretch>
        </p:blipFill>
        <p:spPr>
          <a:xfrm>
            <a:off x="530050" y="5372100"/>
            <a:ext cx="3981450" cy="1485900"/>
          </a:xfrm>
          <a:prstGeom prst="rect">
            <a:avLst/>
          </a:prstGeom>
        </p:spPr>
      </p:pic>
      <p:pic>
        <p:nvPicPr>
          <p:cNvPr id="18" name="Picture 17">
            <a:extLst>
              <a:ext uri="{FF2B5EF4-FFF2-40B4-BE49-F238E27FC236}">
                <a16:creationId xmlns:a16="http://schemas.microsoft.com/office/drawing/2014/main" id="{C57FCD8A-E4B2-4046-91B0-0142C2AB76CD}"/>
              </a:ext>
            </a:extLst>
          </p:cNvPr>
          <p:cNvPicPr>
            <a:picLocks noChangeAspect="1"/>
          </p:cNvPicPr>
          <p:nvPr/>
        </p:nvPicPr>
        <p:blipFill>
          <a:blip r:embed="rId4"/>
          <a:stretch>
            <a:fillRect/>
          </a:stretch>
        </p:blipFill>
        <p:spPr>
          <a:xfrm>
            <a:off x="5006451" y="4213974"/>
            <a:ext cx="2600325" cy="981075"/>
          </a:xfrm>
          <a:prstGeom prst="rect">
            <a:avLst/>
          </a:prstGeom>
        </p:spPr>
      </p:pic>
      <p:pic>
        <p:nvPicPr>
          <p:cNvPr id="19" name="Picture 18">
            <a:extLst>
              <a:ext uri="{FF2B5EF4-FFF2-40B4-BE49-F238E27FC236}">
                <a16:creationId xmlns:a16="http://schemas.microsoft.com/office/drawing/2014/main" id="{63BD396C-1EDA-474A-8DD1-04DDF51BA6AC}"/>
              </a:ext>
            </a:extLst>
          </p:cNvPr>
          <p:cNvPicPr>
            <a:picLocks noChangeAspect="1"/>
          </p:cNvPicPr>
          <p:nvPr/>
        </p:nvPicPr>
        <p:blipFill>
          <a:blip r:embed="rId5"/>
          <a:stretch>
            <a:fillRect/>
          </a:stretch>
        </p:blipFill>
        <p:spPr>
          <a:xfrm>
            <a:off x="4616362" y="5353050"/>
            <a:ext cx="3971925" cy="1504950"/>
          </a:xfrm>
          <a:prstGeom prst="rect">
            <a:avLst/>
          </a:prstGeom>
        </p:spPr>
      </p:pic>
      <p:pic>
        <p:nvPicPr>
          <p:cNvPr id="20" name="Picture 19">
            <a:extLst>
              <a:ext uri="{FF2B5EF4-FFF2-40B4-BE49-F238E27FC236}">
                <a16:creationId xmlns:a16="http://schemas.microsoft.com/office/drawing/2014/main" id="{1D9F58A7-890E-4FCA-B3E1-55EF99C87752}"/>
              </a:ext>
            </a:extLst>
          </p:cNvPr>
          <p:cNvPicPr>
            <a:picLocks noChangeAspect="1"/>
          </p:cNvPicPr>
          <p:nvPr/>
        </p:nvPicPr>
        <p:blipFill>
          <a:blip r:embed="rId6"/>
          <a:stretch>
            <a:fillRect/>
          </a:stretch>
        </p:blipFill>
        <p:spPr>
          <a:xfrm>
            <a:off x="8987901" y="4131676"/>
            <a:ext cx="2609850" cy="962025"/>
          </a:xfrm>
          <a:prstGeom prst="rect">
            <a:avLst/>
          </a:prstGeom>
        </p:spPr>
      </p:pic>
      <p:pic>
        <p:nvPicPr>
          <p:cNvPr id="21" name="Picture 20">
            <a:extLst>
              <a:ext uri="{FF2B5EF4-FFF2-40B4-BE49-F238E27FC236}">
                <a16:creationId xmlns:a16="http://schemas.microsoft.com/office/drawing/2014/main" id="{8635CEF3-6AF3-46A0-86CD-BED928028394}"/>
              </a:ext>
            </a:extLst>
          </p:cNvPr>
          <p:cNvPicPr>
            <a:picLocks noChangeAspect="1"/>
          </p:cNvPicPr>
          <p:nvPr/>
        </p:nvPicPr>
        <p:blipFill>
          <a:blip r:embed="rId7"/>
          <a:stretch>
            <a:fillRect/>
          </a:stretch>
        </p:blipFill>
        <p:spPr>
          <a:xfrm>
            <a:off x="8693149" y="5391150"/>
            <a:ext cx="3962400" cy="1466850"/>
          </a:xfrm>
          <a:prstGeom prst="rect">
            <a:avLst/>
          </a:prstGeom>
        </p:spPr>
      </p:pic>
    </p:spTree>
    <p:extLst>
      <p:ext uri="{BB962C8B-B14F-4D97-AF65-F5344CB8AC3E}">
        <p14:creationId xmlns:p14="http://schemas.microsoft.com/office/powerpoint/2010/main" val="3155475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910</Words>
  <Application>Microsoft Office PowerPoint</Application>
  <PresentationFormat>Custom</PresentationFormat>
  <Paragraphs>150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Summary of the experiments - 2</vt:lpstr>
      <vt:lpstr>Contents </vt:lpstr>
      <vt:lpstr>Dataset</vt:lpstr>
      <vt:lpstr>1. Cross-validation results </vt:lpstr>
      <vt:lpstr>2. Test Set results</vt:lpstr>
      <vt:lpstr>2. Test Set results</vt:lpstr>
      <vt:lpstr>2. Test Set results</vt:lpstr>
      <vt:lpstr>2. Test Set results</vt:lpstr>
      <vt:lpstr>2. Test Set results</vt:lpstr>
      <vt:lpstr>2. Test Set results</vt:lpstr>
      <vt:lpstr>2. Test Set results</vt:lpstr>
      <vt:lpstr>2. Test Set results</vt:lpstr>
      <vt:lpstr>2. Test Set results</vt:lpstr>
      <vt:lpstr>3.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the experiments - 2</dc:title>
  <dc:creator>Henock</dc:creator>
  <cp:lastModifiedBy>Henock</cp:lastModifiedBy>
  <cp:revision>124</cp:revision>
  <dcterms:created xsi:type="dcterms:W3CDTF">2020-03-10T15:20:19Z</dcterms:created>
  <dcterms:modified xsi:type="dcterms:W3CDTF">2020-03-11T08:03:41Z</dcterms:modified>
</cp:coreProperties>
</file>