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58" r:id="rId5"/>
    <p:sldId id="259" r:id="rId6"/>
    <p:sldId id="260" r:id="rId7"/>
    <p:sldId id="261" r:id="rId8"/>
    <p:sldId id="262" r:id="rId9"/>
    <p:sldId id="263" r:id="rId10"/>
    <p:sldId id="266" r:id="rId11"/>
    <p:sldId id="267" r:id="rId12"/>
    <p:sldId id="268" r:id="rId13"/>
    <p:sldId id="269" r:id="rId14"/>
    <p:sldId id="270" r:id="rId15"/>
  </p:sldIdLst>
  <p:sldSz cx="128016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74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enock\Desktop\RESULTS%20-%20CV.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enock\Desktop\RESULTS%20-%20C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enock\Desktop\RESULTS%20-%20CV.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enock\Desktop\RESUL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enock\Desktop\RESUL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enock\Desktop\RESULT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NoHBP!$C$15</c:f>
              <c:strCache>
                <c:ptCount val="1"/>
                <c:pt idx="0">
                  <c:v>rf</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numRef>
              <c:f>NoHBP!$B$16:$B$19</c:f>
              <c:numCache>
                <c:formatCode>General</c:formatCode>
                <c:ptCount val="4"/>
                <c:pt idx="0">
                  <c:v>4</c:v>
                </c:pt>
                <c:pt idx="1">
                  <c:v>3</c:v>
                </c:pt>
                <c:pt idx="2">
                  <c:v>2</c:v>
                </c:pt>
                <c:pt idx="3">
                  <c:v>1</c:v>
                </c:pt>
              </c:numCache>
            </c:numRef>
          </c:cat>
          <c:val>
            <c:numRef>
              <c:f>NoHBP!$C$16:$C$19</c:f>
              <c:numCache>
                <c:formatCode>General</c:formatCode>
                <c:ptCount val="4"/>
                <c:pt idx="0">
                  <c:v>0.82</c:v>
                </c:pt>
                <c:pt idx="1">
                  <c:v>0.81</c:v>
                </c:pt>
                <c:pt idx="2">
                  <c:v>0.79</c:v>
                </c:pt>
                <c:pt idx="3">
                  <c:v>0.75</c:v>
                </c:pt>
              </c:numCache>
            </c:numRef>
          </c:val>
          <c:extLst>
            <c:ext xmlns:c16="http://schemas.microsoft.com/office/drawing/2014/chart" uri="{C3380CC4-5D6E-409C-BE32-E72D297353CC}">
              <c16:uniqueId val="{00000000-2C7F-4A62-A83C-CA867BF68B90}"/>
            </c:ext>
          </c:extLst>
        </c:ser>
        <c:ser>
          <c:idx val="1"/>
          <c:order val="1"/>
          <c:tx>
            <c:strRef>
              <c:f>NoHBP!$D$15</c:f>
              <c:strCache>
                <c:ptCount val="1"/>
                <c:pt idx="0">
                  <c:v>xgboost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numRef>
              <c:f>NoHBP!$B$16:$B$19</c:f>
              <c:numCache>
                <c:formatCode>General</c:formatCode>
                <c:ptCount val="4"/>
                <c:pt idx="0">
                  <c:v>4</c:v>
                </c:pt>
                <c:pt idx="1">
                  <c:v>3</c:v>
                </c:pt>
                <c:pt idx="2">
                  <c:v>2</c:v>
                </c:pt>
                <c:pt idx="3">
                  <c:v>1</c:v>
                </c:pt>
              </c:numCache>
            </c:numRef>
          </c:cat>
          <c:val>
            <c:numRef>
              <c:f>NoHBP!$D$16:$D$19</c:f>
              <c:numCache>
                <c:formatCode>General</c:formatCode>
                <c:ptCount val="4"/>
                <c:pt idx="0">
                  <c:v>0.81</c:v>
                </c:pt>
                <c:pt idx="1">
                  <c:v>0.81</c:v>
                </c:pt>
                <c:pt idx="2">
                  <c:v>0.78</c:v>
                </c:pt>
                <c:pt idx="3">
                  <c:v>0.73499999999999999</c:v>
                </c:pt>
              </c:numCache>
            </c:numRef>
          </c:val>
          <c:extLst>
            <c:ext xmlns:c16="http://schemas.microsoft.com/office/drawing/2014/chart" uri="{C3380CC4-5D6E-409C-BE32-E72D297353CC}">
              <c16:uniqueId val="{00000001-2C7F-4A62-A83C-CA867BF68B90}"/>
            </c:ext>
          </c:extLst>
        </c:ser>
        <c:ser>
          <c:idx val="2"/>
          <c:order val="2"/>
          <c:tx>
            <c:strRef>
              <c:f>NoHBP!$E$15</c:f>
              <c:strCache>
                <c:ptCount val="1"/>
                <c:pt idx="0">
                  <c:v>svm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numRef>
              <c:f>NoHBP!$B$16:$B$19</c:f>
              <c:numCache>
                <c:formatCode>General</c:formatCode>
                <c:ptCount val="4"/>
                <c:pt idx="0">
                  <c:v>4</c:v>
                </c:pt>
                <c:pt idx="1">
                  <c:v>3</c:v>
                </c:pt>
                <c:pt idx="2">
                  <c:v>2</c:v>
                </c:pt>
                <c:pt idx="3">
                  <c:v>1</c:v>
                </c:pt>
              </c:numCache>
            </c:numRef>
          </c:cat>
          <c:val>
            <c:numRef>
              <c:f>NoHBP!$E$16:$E$19</c:f>
              <c:numCache>
                <c:formatCode>General</c:formatCode>
                <c:ptCount val="4"/>
                <c:pt idx="0">
                  <c:v>0.8</c:v>
                </c:pt>
                <c:pt idx="1">
                  <c:v>0.77</c:v>
                </c:pt>
                <c:pt idx="2">
                  <c:v>0.76</c:v>
                </c:pt>
                <c:pt idx="3">
                  <c:v>0.72</c:v>
                </c:pt>
              </c:numCache>
            </c:numRef>
          </c:val>
          <c:extLst>
            <c:ext xmlns:c16="http://schemas.microsoft.com/office/drawing/2014/chart" uri="{C3380CC4-5D6E-409C-BE32-E72D297353CC}">
              <c16:uniqueId val="{00000002-2C7F-4A62-A83C-CA867BF68B90}"/>
            </c:ext>
          </c:extLst>
        </c:ser>
        <c:dLbls>
          <c:showLegendKey val="0"/>
          <c:showVal val="0"/>
          <c:showCatName val="0"/>
          <c:showSerName val="0"/>
          <c:showPercent val="0"/>
          <c:showBubbleSize val="0"/>
        </c:dLbls>
        <c:gapWidth val="269"/>
        <c:axId val="611906312"/>
        <c:axId val="611905000"/>
      </c:barChart>
      <c:lineChart>
        <c:grouping val="standard"/>
        <c:varyColors val="0"/>
        <c:ser>
          <c:idx val="4"/>
          <c:order val="3"/>
          <c:tx>
            <c:strRef>
              <c:f>NoHBP!$G$15</c:f>
              <c:strCache>
                <c:ptCount val="1"/>
                <c:pt idx="0">
                  <c:v>max</c:v>
                </c:pt>
              </c:strCache>
            </c:strRef>
          </c:tx>
          <c:spPr>
            <a:ln w="31750" cap="rnd">
              <a:solidFill>
                <a:schemeClr val="accent5"/>
              </a:solidFill>
              <a:round/>
            </a:ln>
            <a:effectLst/>
          </c:spPr>
          <c:marker>
            <c:symbol val="none"/>
          </c:marker>
          <c:cat>
            <c:numRef>
              <c:f>NoHBP!$B$16:$B$19</c:f>
              <c:numCache>
                <c:formatCode>General</c:formatCode>
                <c:ptCount val="4"/>
                <c:pt idx="0">
                  <c:v>4</c:v>
                </c:pt>
                <c:pt idx="1">
                  <c:v>3</c:v>
                </c:pt>
                <c:pt idx="2">
                  <c:v>2</c:v>
                </c:pt>
                <c:pt idx="3">
                  <c:v>1</c:v>
                </c:pt>
              </c:numCache>
            </c:numRef>
          </c:cat>
          <c:val>
            <c:numRef>
              <c:f>NoHBP!$G$16:$G$19</c:f>
              <c:numCache>
                <c:formatCode>General</c:formatCode>
                <c:ptCount val="4"/>
                <c:pt idx="0">
                  <c:v>0.82</c:v>
                </c:pt>
                <c:pt idx="1">
                  <c:v>0.81</c:v>
                </c:pt>
                <c:pt idx="2">
                  <c:v>0.79</c:v>
                </c:pt>
                <c:pt idx="3">
                  <c:v>0.75</c:v>
                </c:pt>
              </c:numCache>
            </c:numRef>
          </c:val>
          <c:smooth val="0"/>
          <c:extLst>
            <c:ext xmlns:c16="http://schemas.microsoft.com/office/drawing/2014/chart" uri="{C3380CC4-5D6E-409C-BE32-E72D297353CC}">
              <c16:uniqueId val="{00000004-2C7F-4A62-A83C-CA867BF68B90}"/>
            </c:ext>
          </c:extLst>
        </c:ser>
        <c:dLbls>
          <c:showLegendKey val="0"/>
          <c:showVal val="0"/>
          <c:showCatName val="0"/>
          <c:showSerName val="0"/>
          <c:showPercent val="0"/>
          <c:showBubbleSize val="0"/>
        </c:dLbls>
        <c:marker val="1"/>
        <c:smooth val="0"/>
        <c:axId val="611906312"/>
        <c:axId val="611905000"/>
      </c:lineChart>
      <c:catAx>
        <c:axId val="61190631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11905000"/>
        <c:crosses val="autoZero"/>
        <c:auto val="1"/>
        <c:lblAlgn val="ctr"/>
        <c:lblOffset val="100"/>
        <c:noMultiLvlLbl val="0"/>
      </c:catAx>
      <c:valAx>
        <c:axId val="611905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11906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NoHBP!$C$8</c:f>
              <c:strCache>
                <c:ptCount val="1"/>
                <c:pt idx="0">
                  <c:v>rf</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numRef>
              <c:f>NoHBP!$B$9:$B$12</c:f>
              <c:numCache>
                <c:formatCode>General</c:formatCode>
                <c:ptCount val="4"/>
                <c:pt idx="0">
                  <c:v>4</c:v>
                </c:pt>
                <c:pt idx="1">
                  <c:v>3</c:v>
                </c:pt>
                <c:pt idx="2">
                  <c:v>2</c:v>
                </c:pt>
                <c:pt idx="3">
                  <c:v>1</c:v>
                </c:pt>
              </c:numCache>
            </c:numRef>
          </c:cat>
          <c:val>
            <c:numRef>
              <c:f>NoHBP!$C$9:$C$12</c:f>
              <c:numCache>
                <c:formatCode>General</c:formatCode>
                <c:ptCount val="4"/>
                <c:pt idx="0">
                  <c:v>0.79</c:v>
                </c:pt>
                <c:pt idx="1">
                  <c:v>0.78</c:v>
                </c:pt>
                <c:pt idx="2">
                  <c:v>0.77</c:v>
                </c:pt>
                <c:pt idx="3">
                  <c:v>0.74</c:v>
                </c:pt>
              </c:numCache>
            </c:numRef>
          </c:val>
          <c:extLst>
            <c:ext xmlns:c16="http://schemas.microsoft.com/office/drawing/2014/chart" uri="{C3380CC4-5D6E-409C-BE32-E72D297353CC}">
              <c16:uniqueId val="{00000000-18FB-418B-9C57-34FFB50EB72C}"/>
            </c:ext>
          </c:extLst>
        </c:ser>
        <c:ser>
          <c:idx val="1"/>
          <c:order val="1"/>
          <c:tx>
            <c:strRef>
              <c:f>NoHBP!$D$8</c:f>
              <c:strCache>
                <c:ptCount val="1"/>
                <c:pt idx="0">
                  <c:v>xgboost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numRef>
              <c:f>NoHBP!$B$9:$B$12</c:f>
              <c:numCache>
                <c:formatCode>General</c:formatCode>
                <c:ptCount val="4"/>
                <c:pt idx="0">
                  <c:v>4</c:v>
                </c:pt>
                <c:pt idx="1">
                  <c:v>3</c:v>
                </c:pt>
                <c:pt idx="2">
                  <c:v>2</c:v>
                </c:pt>
                <c:pt idx="3">
                  <c:v>1</c:v>
                </c:pt>
              </c:numCache>
            </c:numRef>
          </c:cat>
          <c:val>
            <c:numRef>
              <c:f>NoHBP!$D$9:$D$12</c:f>
              <c:numCache>
                <c:formatCode>General</c:formatCode>
                <c:ptCount val="4"/>
                <c:pt idx="0">
                  <c:v>0.75</c:v>
                </c:pt>
                <c:pt idx="1">
                  <c:v>0.72</c:v>
                </c:pt>
                <c:pt idx="2">
                  <c:v>0.73</c:v>
                </c:pt>
                <c:pt idx="3">
                  <c:v>0.7</c:v>
                </c:pt>
              </c:numCache>
            </c:numRef>
          </c:val>
          <c:extLst>
            <c:ext xmlns:c16="http://schemas.microsoft.com/office/drawing/2014/chart" uri="{C3380CC4-5D6E-409C-BE32-E72D297353CC}">
              <c16:uniqueId val="{00000001-18FB-418B-9C57-34FFB50EB72C}"/>
            </c:ext>
          </c:extLst>
        </c:ser>
        <c:ser>
          <c:idx val="2"/>
          <c:order val="2"/>
          <c:tx>
            <c:strRef>
              <c:f>NoHBP!$E$8</c:f>
              <c:strCache>
                <c:ptCount val="1"/>
                <c:pt idx="0">
                  <c:v>svm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numRef>
              <c:f>NoHBP!$B$9:$B$12</c:f>
              <c:numCache>
                <c:formatCode>General</c:formatCode>
                <c:ptCount val="4"/>
                <c:pt idx="0">
                  <c:v>4</c:v>
                </c:pt>
                <c:pt idx="1">
                  <c:v>3</c:v>
                </c:pt>
                <c:pt idx="2">
                  <c:v>2</c:v>
                </c:pt>
                <c:pt idx="3">
                  <c:v>1</c:v>
                </c:pt>
              </c:numCache>
            </c:numRef>
          </c:cat>
          <c:val>
            <c:numRef>
              <c:f>NoHBP!$E$9:$E$12</c:f>
              <c:numCache>
                <c:formatCode>General</c:formatCode>
                <c:ptCount val="4"/>
                <c:pt idx="0">
                  <c:v>0.77</c:v>
                </c:pt>
                <c:pt idx="1">
                  <c:v>0.75</c:v>
                </c:pt>
                <c:pt idx="2">
                  <c:v>0.75</c:v>
                </c:pt>
                <c:pt idx="3">
                  <c:v>0.71</c:v>
                </c:pt>
              </c:numCache>
            </c:numRef>
          </c:val>
          <c:extLst>
            <c:ext xmlns:c16="http://schemas.microsoft.com/office/drawing/2014/chart" uri="{C3380CC4-5D6E-409C-BE32-E72D297353CC}">
              <c16:uniqueId val="{00000002-18FB-418B-9C57-34FFB50EB72C}"/>
            </c:ext>
          </c:extLst>
        </c:ser>
        <c:dLbls>
          <c:showLegendKey val="0"/>
          <c:showVal val="0"/>
          <c:showCatName val="0"/>
          <c:showSerName val="0"/>
          <c:showPercent val="0"/>
          <c:showBubbleSize val="0"/>
        </c:dLbls>
        <c:gapWidth val="219"/>
        <c:axId val="416790344"/>
        <c:axId val="617302688"/>
      </c:barChart>
      <c:lineChart>
        <c:grouping val="standard"/>
        <c:varyColors val="0"/>
        <c:ser>
          <c:idx val="4"/>
          <c:order val="3"/>
          <c:tx>
            <c:strRef>
              <c:f>NoHBP!$G$8</c:f>
              <c:strCache>
                <c:ptCount val="1"/>
                <c:pt idx="0">
                  <c:v>max</c:v>
                </c:pt>
              </c:strCache>
            </c:strRef>
          </c:tx>
          <c:spPr>
            <a:ln w="31750" cap="rnd">
              <a:solidFill>
                <a:schemeClr val="accent5"/>
              </a:solidFill>
              <a:round/>
            </a:ln>
            <a:effectLst/>
          </c:spPr>
          <c:marker>
            <c:symbol val="none"/>
          </c:marker>
          <c:cat>
            <c:numRef>
              <c:f>NoHBP!$B$9:$B$12</c:f>
              <c:numCache>
                <c:formatCode>General</c:formatCode>
                <c:ptCount val="4"/>
                <c:pt idx="0">
                  <c:v>4</c:v>
                </c:pt>
                <c:pt idx="1">
                  <c:v>3</c:v>
                </c:pt>
                <c:pt idx="2">
                  <c:v>2</c:v>
                </c:pt>
                <c:pt idx="3">
                  <c:v>1</c:v>
                </c:pt>
              </c:numCache>
            </c:numRef>
          </c:cat>
          <c:val>
            <c:numRef>
              <c:f>NoHBP!$G$9:$G$12</c:f>
              <c:numCache>
                <c:formatCode>General</c:formatCode>
                <c:ptCount val="4"/>
                <c:pt idx="0">
                  <c:v>0.79</c:v>
                </c:pt>
                <c:pt idx="1">
                  <c:v>0.78</c:v>
                </c:pt>
                <c:pt idx="2">
                  <c:v>0.77</c:v>
                </c:pt>
                <c:pt idx="3">
                  <c:v>0.74</c:v>
                </c:pt>
              </c:numCache>
            </c:numRef>
          </c:val>
          <c:smooth val="0"/>
          <c:extLst>
            <c:ext xmlns:c16="http://schemas.microsoft.com/office/drawing/2014/chart" uri="{C3380CC4-5D6E-409C-BE32-E72D297353CC}">
              <c16:uniqueId val="{00000004-18FB-418B-9C57-34FFB50EB72C}"/>
            </c:ext>
          </c:extLst>
        </c:ser>
        <c:dLbls>
          <c:showLegendKey val="0"/>
          <c:showVal val="0"/>
          <c:showCatName val="0"/>
          <c:showSerName val="0"/>
          <c:showPercent val="0"/>
          <c:showBubbleSize val="0"/>
        </c:dLbls>
        <c:marker val="1"/>
        <c:smooth val="0"/>
        <c:axId val="416790344"/>
        <c:axId val="617302688"/>
      </c:lineChart>
      <c:catAx>
        <c:axId val="41679034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17302688"/>
        <c:crosses val="autoZero"/>
        <c:auto val="1"/>
        <c:lblAlgn val="ctr"/>
        <c:lblOffset val="100"/>
        <c:noMultiLvlLbl val="0"/>
      </c:catAx>
      <c:valAx>
        <c:axId val="617302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16790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NoHBP!$R$3</c:f>
              <c:strCache>
                <c:ptCount val="1"/>
                <c:pt idx="0">
                  <c:v>5 FEATURES-avg</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NoHBP!$Q$4:$Q$7</c:f>
              <c:numCache>
                <c:formatCode>General</c:formatCode>
                <c:ptCount val="4"/>
                <c:pt idx="0">
                  <c:v>4</c:v>
                </c:pt>
                <c:pt idx="1">
                  <c:v>3</c:v>
                </c:pt>
                <c:pt idx="2">
                  <c:v>2</c:v>
                </c:pt>
                <c:pt idx="3">
                  <c:v>1</c:v>
                </c:pt>
              </c:numCache>
            </c:numRef>
          </c:cat>
          <c:val>
            <c:numRef>
              <c:f>NoHBP!$R$4:$R$7</c:f>
              <c:numCache>
                <c:formatCode>General</c:formatCode>
                <c:ptCount val="4"/>
                <c:pt idx="0">
                  <c:v>0.77</c:v>
                </c:pt>
                <c:pt idx="1">
                  <c:v>0.75</c:v>
                </c:pt>
                <c:pt idx="2">
                  <c:v>0.75</c:v>
                </c:pt>
                <c:pt idx="3">
                  <c:v>0.71666666666666667</c:v>
                </c:pt>
              </c:numCache>
            </c:numRef>
          </c:val>
          <c:smooth val="0"/>
          <c:extLst>
            <c:ext xmlns:c16="http://schemas.microsoft.com/office/drawing/2014/chart" uri="{C3380CC4-5D6E-409C-BE32-E72D297353CC}">
              <c16:uniqueId val="{00000000-5214-4756-9A21-70307BB3E5C7}"/>
            </c:ext>
          </c:extLst>
        </c:ser>
        <c:ser>
          <c:idx val="1"/>
          <c:order val="1"/>
          <c:tx>
            <c:strRef>
              <c:f>NoHBP!$S$3</c:f>
              <c:strCache>
                <c:ptCount val="1"/>
                <c:pt idx="0">
                  <c:v>12 FEATURES-avg</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NoHBP!$Q$4:$Q$7</c:f>
              <c:numCache>
                <c:formatCode>General</c:formatCode>
                <c:ptCount val="4"/>
                <c:pt idx="0">
                  <c:v>4</c:v>
                </c:pt>
                <c:pt idx="1">
                  <c:v>3</c:v>
                </c:pt>
                <c:pt idx="2">
                  <c:v>2</c:v>
                </c:pt>
                <c:pt idx="3">
                  <c:v>1</c:v>
                </c:pt>
              </c:numCache>
            </c:numRef>
          </c:cat>
          <c:val>
            <c:numRef>
              <c:f>NoHBP!$S$4:$S$7</c:f>
              <c:numCache>
                <c:formatCode>General</c:formatCode>
                <c:ptCount val="4"/>
                <c:pt idx="0">
                  <c:v>0.80999999999999994</c:v>
                </c:pt>
                <c:pt idx="1">
                  <c:v>0.79666666666666675</c:v>
                </c:pt>
                <c:pt idx="2">
                  <c:v>0.77666666666666673</c:v>
                </c:pt>
                <c:pt idx="3">
                  <c:v>0.73499999999999999</c:v>
                </c:pt>
              </c:numCache>
            </c:numRef>
          </c:val>
          <c:smooth val="0"/>
          <c:extLst>
            <c:ext xmlns:c16="http://schemas.microsoft.com/office/drawing/2014/chart" uri="{C3380CC4-5D6E-409C-BE32-E72D297353CC}">
              <c16:uniqueId val="{00000001-5214-4756-9A21-70307BB3E5C7}"/>
            </c:ext>
          </c:extLst>
        </c:ser>
        <c:dLbls>
          <c:showLegendKey val="0"/>
          <c:showVal val="0"/>
          <c:showCatName val="0"/>
          <c:showSerName val="0"/>
          <c:showPercent val="0"/>
          <c:showBubbleSize val="0"/>
        </c:dLbls>
        <c:marker val="1"/>
        <c:smooth val="0"/>
        <c:axId val="614101368"/>
        <c:axId val="614103008"/>
      </c:lineChart>
      <c:catAx>
        <c:axId val="614101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4103008"/>
        <c:crosses val="autoZero"/>
        <c:auto val="1"/>
        <c:lblAlgn val="ctr"/>
        <c:lblOffset val="100"/>
        <c:noMultiLvlLbl val="0"/>
      </c:catAx>
      <c:valAx>
        <c:axId val="614103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4101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NoHBP!$C$13</c:f>
              <c:strCache>
                <c:ptCount val="1"/>
                <c:pt idx="0">
                  <c:v>RF</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numRef>
              <c:f>NoHBP!$B$14:$B$17</c:f>
              <c:numCache>
                <c:formatCode>General</c:formatCode>
                <c:ptCount val="4"/>
                <c:pt idx="0">
                  <c:v>4</c:v>
                </c:pt>
                <c:pt idx="1">
                  <c:v>3</c:v>
                </c:pt>
                <c:pt idx="2">
                  <c:v>2</c:v>
                </c:pt>
                <c:pt idx="3">
                  <c:v>1</c:v>
                </c:pt>
              </c:numCache>
            </c:numRef>
          </c:cat>
          <c:val>
            <c:numRef>
              <c:f>NoHBP!$C$14:$C$17</c:f>
              <c:numCache>
                <c:formatCode>General</c:formatCode>
                <c:ptCount val="4"/>
                <c:pt idx="0">
                  <c:v>0.79</c:v>
                </c:pt>
                <c:pt idx="1">
                  <c:v>0.77</c:v>
                </c:pt>
                <c:pt idx="2">
                  <c:v>0.78</c:v>
                </c:pt>
                <c:pt idx="3">
                  <c:v>0.73</c:v>
                </c:pt>
              </c:numCache>
            </c:numRef>
          </c:val>
          <c:extLst>
            <c:ext xmlns:c16="http://schemas.microsoft.com/office/drawing/2014/chart" uri="{C3380CC4-5D6E-409C-BE32-E72D297353CC}">
              <c16:uniqueId val="{00000000-BB75-42B8-9229-90547242A6B2}"/>
            </c:ext>
          </c:extLst>
        </c:ser>
        <c:ser>
          <c:idx val="1"/>
          <c:order val="1"/>
          <c:tx>
            <c:strRef>
              <c:f>NoHBP!$D$13</c:f>
              <c:strCache>
                <c:ptCount val="1"/>
                <c:pt idx="0">
                  <c:v>XGBOOST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numRef>
              <c:f>NoHBP!$B$14:$B$17</c:f>
              <c:numCache>
                <c:formatCode>General</c:formatCode>
                <c:ptCount val="4"/>
                <c:pt idx="0">
                  <c:v>4</c:v>
                </c:pt>
                <c:pt idx="1">
                  <c:v>3</c:v>
                </c:pt>
                <c:pt idx="2">
                  <c:v>2</c:v>
                </c:pt>
                <c:pt idx="3">
                  <c:v>1</c:v>
                </c:pt>
              </c:numCache>
            </c:numRef>
          </c:cat>
          <c:val>
            <c:numRef>
              <c:f>NoHBP!$D$14:$D$17</c:f>
              <c:numCache>
                <c:formatCode>General</c:formatCode>
                <c:ptCount val="4"/>
                <c:pt idx="0">
                  <c:v>0.8125</c:v>
                </c:pt>
                <c:pt idx="1">
                  <c:v>0.76</c:v>
                </c:pt>
                <c:pt idx="2">
                  <c:v>0.78</c:v>
                </c:pt>
                <c:pt idx="3">
                  <c:v>0.71</c:v>
                </c:pt>
              </c:numCache>
            </c:numRef>
          </c:val>
          <c:extLst>
            <c:ext xmlns:c16="http://schemas.microsoft.com/office/drawing/2014/chart" uri="{C3380CC4-5D6E-409C-BE32-E72D297353CC}">
              <c16:uniqueId val="{00000001-BB75-42B8-9229-90547242A6B2}"/>
            </c:ext>
          </c:extLst>
        </c:ser>
        <c:ser>
          <c:idx val="2"/>
          <c:order val="2"/>
          <c:tx>
            <c:strRef>
              <c:f>NoHBP!$E$13</c:f>
              <c:strCache>
                <c:ptCount val="1"/>
                <c:pt idx="0">
                  <c:v>SVM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numRef>
              <c:f>NoHBP!$B$14:$B$17</c:f>
              <c:numCache>
                <c:formatCode>General</c:formatCode>
                <c:ptCount val="4"/>
                <c:pt idx="0">
                  <c:v>4</c:v>
                </c:pt>
                <c:pt idx="1">
                  <c:v>3</c:v>
                </c:pt>
                <c:pt idx="2">
                  <c:v>2</c:v>
                </c:pt>
                <c:pt idx="3">
                  <c:v>1</c:v>
                </c:pt>
              </c:numCache>
            </c:numRef>
          </c:cat>
          <c:val>
            <c:numRef>
              <c:f>NoHBP!$E$14:$E$17</c:f>
              <c:numCache>
                <c:formatCode>General</c:formatCode>
                <c:ptCount val="4"/>
                <c:pt idx="0">
                  <c:v>0.8125</c:v>
                </c:pt>
                <c:pt idx="1">
                  <c:v>0.78</c:v>
                </c:pt>
                <c:pt idx="2">
                  <c:v>0.78</c:v>
                </c:pt>
                <c:pt idx="3">
                  <c:v>0.72</c:v>
                </c:pt>
              </c:numCache>
            </c:numRef>
          </c:val>
          <c:extLst>
            <c:ext xmlns:c16="http://schemas.microsoft.com/office/drawing/2014/chart" uri="{C3380CC4-5D6E-409C-BE32-E72D297353CC}">
              <c16:uniqueId val="{00000002-BB75-42B8-9229-90547242A6B2}"/>
            </c:ext>
          </c:extLst>
        </c:ser>
        <c:dLbls>
          <c:showLegendKey val="0"/>
          <c:showVal val="0"/>
          <c:showCatName val="0"/>
          <c:showSerName val="0"/>
          <c:showPercent val="0"/>
          <c:showBubbleSize val="0"/>
        </c:dLbls>
        <c:gapWidth val="219"/>
        <c:axId val="549507792"/>
        <c:axId val="549509104"/>
      </c:barChart>
      <c:lineChart>
        <c:grouping val="standard"/>
        <c:varyColors val="0"/>
        <c:ser>
          <c:idx val="4"/>
          <c:order val="3"/>
          <c:tx>
            <c:strRef>
              <c:f>NoHBP!$G$13</c:f>
              <c:strCache>
                <c:ptCount val="1"/>
                <c:pt idx="0">
                  <c:v>MAX</c:v>
                </c:pt>
              </c:strCache>
            </c:strRef>
          </c:tx>
          <c:spPr>
            <a:ln w="31750" cap="rnd">
              <a:solidFill>
                <a:schemeClr val="accent5"/>
              </a:solidFill>
              <a:round/>
            </a:ln>
            <a:effectLst/>
          </c:spPr>
          <c:marker>
            <c:symbol val="none"/>
          </c:marker>
          <c:cat>
            <c:numRef>
              <c:f>NoHBP!$B$14:$B$17</c:f>
              <c:numCache>
                <c:formatCode>General</c:formatCode>
                <c:ptCount val="4"/>
                <c:pt idx="0">
                  <c:v>4</c:v>
                </c:pt>
                <c:pt idx="1">
                  <c:v>3</c:v>
                </c:pt>
                <c:pt idx="2">
                  <c:v>2</c:v>
                </c:pt>
                <c:pt idx="3">
                  <c:v>1</c:v>
                </c:pt>
              </c:numCache>
            </c:numRef>
          </c:cat>
          <c:val>
            <c:numRef>
              <c:f>NoHBP!$G$14:$G$17</c:f>
              <c:numCache>
                <c:formatCode>General</c:formatCode>
                <c:ptCount val="4"/>
                <c:pt idx="0">
                  <c:v>0.8125</c:v>
                </c:pt>
                <c:pt idx="1">
                  <c:v>0.78</c:v>
                </c:pt>
                <c:pt idx="2">
                  <c:v>0.78</c:v>
                </c:pt>
                <c:pt idx="3">
                  <c:v>0.73</c:v>
                </c:pt>
              </c:numCache>
            </c:numRef>
          </c:val>
          <c:smooth val="0"/>
          <c:extLst>
            <c:ext xmlns:c16="http://schemas.microsoft.com/office/drawing/2014/chart" uri="{C3380CC4-5D6E-409C-BE32-E72D297353CC}">
              <c16:uniqueId val="{00000004-BB75-42B8-9229-90547242A6B2}"/>
            </c:ext>
          </c:extLst>
        </c:ser>
        <c:dLbls>
          <c:showLegendKey val="0"/>
          <c:showVal val="0"/>
          <c:showCatName val="0"/>
          <c:showSerName val="0"/>
          <c:showPercent val="0"/>
          <c:showBubbleSize val="0"/>
        </c:dLbls>
        <c:marker val="1"/>
        <c:smooth val="0"/>
        <c:axId val="549507792"/>
        <c:axId val="549509104"/>
      </c:lineChart>
      <c:catAx>
        <c:axId val="54950779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49509104"/>
        <c:crosses val="autoZero"/>
        <c:auto val="1"/>
        <c:lblAlgn val="ctr"/>
        <c:lblOffset val="100"/>
        <c:noMultiLvlLbl val="0"/>
      </c:catAx>
      <c:valAx>
        <c:axId val="5495091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4950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NoHBP!$C$6</c:f>
              <c:strCache>
                <c:ptCount val="1"/>
                <c:pt idx="0">
                  <c:v>RF</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numRef>
              <c:f>NoHBP!$B$7:$B$10</c:f>
              <c:numCache>
                <c:formatCode>General</c:formatCode>
                <c:ptCount val="4"/>
                <c:pt idx="0">
                  <c:v>4</c:v>
                </c:pt>
                <c:pt idx="1">
                  <c:v>3</c:v>
                </c:pt>
                <c:pt idx="2">
                  <c:v>2</c:v>
                </c:pt>
                <c:pt idx="3">
                  <c:v>1</c:v>
                </c:pt>
              </c:numCache>
            </c:numRef>
          </c:cat>
          <c:val>
            <c:numRef>
              <c:f>NoHBP!$C$7:$C$10</c:f>
              <c:numCache>
                <c:formatCode>General</c:formatCode>
                <c:ptCount val="4"/>
                <c:pt idx="0">
                  <c:v>0.68</c:v>
                </c:pt>
                <c:pt idx="1">
                  <c:v>0.66600000000000004</c:v>
                </c:pt>
                <c:pt idx="2">
                  <c:v>0.75</c:v>
                </c:pt>
                <c:pt idx="3">
                  <c:v>0.73</c:v>
                </c:pt>
              </c:numCache>
            </c:numRef>
          </c:val>
          <c:extLst>
            <c:ext xmlns:c16="http://schemas.microsoft.com/office/drawing/2014/chart" uri="{C3380CC4-5D6E-409C-BE32-E72D297353CC}">
              <c16:uniqueId val="{00000000-C60B-4437-9F92-56F69B7BDFDF}"/>
            </c:ext>
          </c:extLst>
        </c:ser>
        <c:ser>
          <c:idx val="1"/>
          <c:order val="1"/>
          <c:tx>
            <c:strRef>
              <c:f>NoHBP!$D$6</c:f>
              <c:strCache>
                <c:ptCount val="1"/>
                <c:pt idx="0">
                  <c:v>XGBOOST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numRef>
              <c:f>NoHBP!$B$7:$B$10</c:f>
              <c:numCache>
                <c:formatCode>General</c:formatCode>
                <c:ptCount val="4"/>
                <c:pt idx="0">
                  <c:v>4</c:v>
                </c:pt>
                <c:pt idx="1">
                  <c:v>3</c:v>
                </c:pt>
                <c:pt idx="2">
                  <c:v>2</c:v>
                </c:pt>
                <c:pt idx="3">
                  <c:v>1</c:v>
                </c:pt>
              </c:numCache>
            </c:numRef>
          </c:cat>
          <c:val>
            <c:numRef>
              <c:f>NoHBP!$D$7:$D$10</c:f>
              <c:numCache>
                <c:formatCode>General</c:formatCode>
                <c:ptCount val="4"/>
                <c:pt idx="0">
                  <c:v>0.66</c:v>
                </c:pt>
                <c:pt idx="1">
                  <c:v>0.72599999999999998</c:v>
                </c:pt>
                <c:pt idx="2">
                  <c:v>0.75</c:v>
                </c:pt>
                <c:pt idx="3">
                  <c:v>0.72</c:v>
                </c:pt>
              </c:numCache>
            </c:numRef>
          </c:val>
          <c:extLst>
            <c:ext xmlns:c16="http://schemas.microsoft.com/office/drawing/2014/chart" uri="{C3380CC4-5D6E-409C-BE32-E72D297353CC}">
              <c16:uniqueId val="{00000001-C60B-4437-9F92-56F69B7BDFDF}"/>
            </c:ext>
          </c:extLst>
        </c:ser>
        <c:ser>
          <c:idx val="2"/>
          <c:order val="2"/>
          <c:tx>
            <c:strRef>
              <c:f>NoHBP!$E$6</c:f>
              <c:strCache>
                <c:ptCount val="1"/>
                <c:pt idx="0">
                  <c:v>SVM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numRef>
              <c:f>NoHBP!$B$7:$B$10</c:f>
              <c:numCache>
                <c:formatCode>General</c:formatCode>
                <c:ptCount val="4"/>
                <c:pt idx="0">
                  <c:v>4</c:v>
                </c:pt>
                <c:pt idx="1">
                  <c:v>3</c:v>
                </c:pt>
                <c:pt idx="2">
                  <c:v>2</c:v>
                </c:pt>
                <c:pt idx="3">
                  <c:v>1</c:v>
                </c:pt>
              </c:numCache>
            </c:numRef>
          </c:cat>
          <c:val>
            <c:numRef>
              <c:f>NoHBP!$E$7:$E$10</c:f>
              <c:numCache>
                <c:formatCode>General</c:formatCode>
                <c:ptCount val="4"/>
                <c:pt idx="0">
                  <c:v>0.7</c:v>
                </c:pt>
                <c:pt idx="1">
                  <c:v>0.73299999999999998</c:v>
                </c:pt>
                <c:pt idx="2">
                  <c:v>0.77</c:v>
                </c:pt>
                <c:pt idx="3">
                  <c:v>0.73</c:v>
                </c:pt>
              </c:numCache>
            </c:numRef>
          </c:val>
          <c:extLst>
            <c:ext xmlns:c16="http://schemas.microsoft.com/office/drawing/2014/chart" uri="{C3380CC4-5D6E-409C-BE32-E72D297353CC}">
              <c16:uniqueId val="{00000002-C60B-4437-9F92-56F69B7BDFDF}"/>
            </c:ext>
          </c:extLst>
        </c:ser>
        <c:dLbls>
          <c:showLegendKey val="0"/>
          <c:showVal val="0"/>
          <c:showCatName val="0"/>
          <c:showSerName val="0"/>
          <c:showPercent val="0"/>
          <c:showBubbleSize val="0"/>
        </c:dLbls>
        <c:gapWidth val="219"/>
        <c:axId val="409692224"/>
        <c:axId val="409692552"/>
      </c:barChart>
      <c:lineChart>
        <c:grouping val="standard"/>
        <c:varyColors val="0"/>
        <c:ser>
          <c:idx val="4"/>
          <c:order val="3"/>
          <c:tx>
            <c:strRef>
              <c:f>NoHBP!$G$6</c:f>
              <c:strCache>
                <c:ptCount val="1"/>
                <c:pt idx="0">
                  <c:v>MAX</c:v>
                </c:pt>
              </c:strCache>
            </c:strRef>
          </c:tx>
          <c:spPr>
            <a:ln w="31750" cap="rnd">
              <a:solidFill>
                <a:schemeClr val="accent5"/>
              </a:solidFill>
              <a:round/>
            </a:ln>
            <a:effectLst/>
          </c:spPr>
          <c:marker>
            <c:symbol val="none"/>
          </c:marker>
          <c:cat>
            <c:numRef>
              <c:f>NoHBP!$B$7:$B$10</c:f>
              <c:numCache>
                <c:formatCode>General</c:formatCode>
                <c:ptCount val="4"/>
                <c:pt idx="0">
                  <c:v>4</c:v>
                </c:pt>
                <c:pt idx="1">
                  <c:v>3</c:v>
                </c:pt>
                <c:pt idx="2">
                  <c:v>2</c:v>
                </c:pt>
                <c:pt idx="3">
                  <c:v>1</c:v>
                </c:pt>
              </c:numCache>
            </c:numRef>
          </c:cat>
          <c:val>
            <c:numRef>
              <c:f>NoHBP!$G$7:$G$10</c:f>
              <c:numCache>
                <c:formatCode>General</c:formatCode>
                <c:ptCount val="4"/>
                <c:pt idx="0">
                  <c:v>0.7</c:v>
                </c:pt>
                <c:pt idx="1">
                  <c:v>0.73299999999999998</c:v>
                </c:pt>
                <c:pt idx="2">
                  <c:v>0.77</c:v>
                </c:pt>
                <c:pt idx="3">
                  <c:v>0.73</c:v>
                </c:pt>
              </c:numCache>
            </c:numRef>
          </c:val>
          <c:smooth val="0"/>
          <c:extLst>
            <c:ext xmlns:c16="http://schemas.microsoft.com/office/drawing/2014/chart" uri="{C3380CC4-5D6E-409C-BE32-E72D297353CC}">
              <c16:uniqueId val="{00000004-C60B-4437-9F92-56F69B7BDFDF}"/>
            </c:ext>
          </c:extLst>
        </c:ser>
        <c:dLbls>
          <c:showLegendKey val="0"/>
          <c:showVal val="0"/>
          <c:showCatName val="0"/>
          <c:showSerName val="0"/>
          <c:showPercent val="0"/>
          <c:showBubbleSize val="0"/>
        </c:dLbls>
        <c:marker val="1"/>
        <c:smooth val="0"/>
        <c:axId val="409692224"/>
        <c:axId val="409692552"/>
      </c:lineChart>
      <c:catAx>
        <c:axId val="4096922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09692552"/>
        <c:crosses val="autoZero"/>
        <c:auto val="1"/>
        <c:lblAlgn val="ctr"/>
        <c:lblOffset val="100"/>
        <c:noMultiLvlLbl val="0"/>
      </c:catAx>
      <c:valAx>
        <c:axId val="4096925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409692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NoHBP!$S$19</c:f>
              <c:strCache>
                <c:ptCount val="1"/>
                <c:pt idx="0">
                  <c:v>5 FEATURES-max</c:v>
                </c:pt>
              </c:strCache>
            </c:strRef>
          </c:tx>
          <c:spPr>
            <a:ln w="28575" cap="rnd">
              <a:solidFill>
                <a:schemeClr val="accent1"/>
              </a:solidFill>
              <a:round/>
            </a:ln>
            <a:effectLst/>
          </c:spPr>
          <c:marker>
            <c:symbol val="none"/>
          </c:marker>
          <c:cat>
            <c:numRef>
              <c:f>NoHBP!$R$20:$R$23</c:f>
              <c:numCache>
                <c:formatCode>General</c:formatCode>
                <c:ptCount val="4"/>
                <c:pt idx="0">
                  <c:v>4</c:v>
                </c:pt>
                <c:pt idx="1">
                  <c:v>3</c:v>
                </c:pt>
                <c:pt idx="2">
                  <c:v>2</c:v>
                </c:pt>
                <c:pt idx="3">
                  <c:v>1</c:v>
                </c:pt>
              </c:numCache>
            </c:numRef>
          </c:cat>
          <c:val>
            <c:numRef>
              <c:f>NoHBP!$S$20:$S$23</c:f>
              <c:numCache>
                <c:formatCode>General</c:formatCode>
                <c:ptCount val="4"/>
                <c:pt idx="0">
                  <c:v>0.7</c:v>
                </c:pt>
                <c:pt idx="1">
                  <c:v>0.73299999999999998</c:v>
                </c:pt>
                <c:pt idx="2">
                  <c:v>0.77</c:v>
                </c:pt>
                <c:pt idx="3">
                  <c:v>0.73</c:v>
                </c:pt>
              </c:numCache>
            </c:numRef>
          </c:val>
          <c:smooth val="0"/>
          <c:extLst>
            <c:ext xmlns:c16="http://schemas.microsoft.com/office/drawing/2014/chart" uri="{C3380CC4-5D6E-409C-BE32-E72D297353CC}">
              <c16:uniqueId val="{00000000-D15A-4A6F-A518-0937D9D975B7}"/>
            </c:ext>
          </c:extLst>
        </c:ser>
        <c:ser>
          <c:idx val="1"/>
          <c:order val="1"/>
          <c:tx>
            <c:strRef>
              <c:f>NoHBP!$T$19</c:f>
              <c:strCache>
                <c:ptCount val="1"/>
                <c:pt idx="0">
                  <c:v>12 FEATURES-max</c:v>
                </c:pt>
              </c:strCache>
            </c:strRef>
          </c:tx>
          <c:spPr>
            <a:ln w="28575" cap="rnd">
              <a:solidFill>
                <a:schemeClr val="accent2"/>
              </a:solidFill>
              <a:round/>
            </a:ln>
            <a:effectLst/>
          </c:spPr>
          <c:marker>
            <c:symbol val="none"/>
          </c:marker>
          <c:cat>
            <c:numRef>
              <c:f>NoHBP!$R$20:$R$23</c:f>
              <c:numCache>
                <c:formatCode>General</c:formatCode>
                <c:ptCount val="4"/>
                <c:pt idx="0">
                  <c:v>4</c:v>
                </c:pt>
                <c:pt idx="1">
                  <c:v>3</c:v>
                </c:pt>
                <c:pt idx="2">
                  <c:v>2</c:v>
                </c:pt>
                <c:pt idx="3">
                  <c:v>1</c:v>
                </c:pt>
              </c:numCache>
            </c:numRef>
          </c:cat>
          <c:val>
            <c:numRef>
              <c:f>NoHBP!$T$20:$T$23</c:f>
              <c:numCache>
                <c:formatCode>General</c:formatCode>
                <c:ptCount val="4"/>
                <c:pt idx="0">
                  <c:v>0.8125</c:v>
                </c:pt>
                <c:pt idx="1">
                  <c:v>0.78</c:v>
                </c:pt>
                <c:pt idx="2">
                  <c:v>0.78</c:v>
                </c:pt>
                <c:pt idx="3">
                  <c:v>0.73</c:v>
                </c:pt>
              </c:numCache>
            </c:numRef>
          </c:val>
          <c:smooth val="0"/>
          <c:extLst>
            <c:ext xmlns:c16="http://schemas.microsoft.com/office/drawing/2014/chart" uri="{C3380CC4-5D6E-409C-BE32-E72D297353CC}">
              <c16:uniqueId val="{00000001-D15A-4A6F-A518-0937D9D975B7}"/>
            </c:ext>
          </c:extLst>
        </c:ser>
        <c:dLbls>
          <c:showLegendKey val="0"/>
          <c:showVal val="0"/>
          <c:showCatName val="0"/>
          <c:showSerName val="0"/>
          <c:showPercent val="0"/>
          <c:showBubbleSize val="0"/>
        </c:dLbls>
        <c:smooth val="0"/>
        <c:axId val="401169704"/>
        <c:axId val="401170032"/>
      </c:lineChart>
      <c:catAx>
        <c:axId val="401169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170032"/>
        <c:crosses val="autoZero"/>
        <c:auto val="1"/>
        <c:lblAlgn val="ctr"/>
        <c:lblOffset val="100"/>
        <c:noMultiLvlLbl val="0"/>
      </c:catAx>
      <c:valAx>
        <c:axId val="40117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169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1122363"/>
            <a:ext cx="9601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600200" y="3602038"/>
            <a:ext cx="9601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820FFC-C1B2-4F5A-9C94-91FF0C70D61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364980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20FFC-C1B2-4F5A-9C94-91FF0C70D61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145969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5" y="365125"/>
            <a:ext cx="276034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80110" y="365125"/>
            <a:ext cx="812101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20FFC-C1B2-4F5A-9C94-91FF0C70D61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379969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820FFC-C1B2-4F5A-9C94-91FF0C70D61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216487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3443" y="1709739"/>
            <a:ext cx="1104138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73443" y="4589464"/>
            <a:ext cx="1104138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820FFC-C1B2-4F5A-9C94-91FF0C70D615}" type="datetimeFigureOut">
              <a:rPr lang="en-US" smtClean="0"/>
              <a:t>3/11/2020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174952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80110" y="1825625"/>
            <a:ext cx="5440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0810" y="1825625"/>
            <a:ext cx="5440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820FFC-C1B2-4F5A-9C94-91FF0C70D615}"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1318121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81777" y="365126"/>
            <a:ext cx="1104138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1778" y="1681163"/>
            <a:ext cx="54156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81778" y="2505075"/>
            <a:ext cx="541567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80810" y="1681163"/>
            <a:ext cx="544234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80810" y="2505075"/>
            <a:ext cx="544234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820FFC-C1B2-4F5A-9C94-91FF0C70D615}" type="datetimeFigureOut">
              <a:rPr lang="en-US" smtClean="0"/>
              <a:t>3/11/2020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1705423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820FFC-C1B2-4F5A-9C94-91FF0C70D615}" type="datetimeFigureOut">
              <a:rPr lang="en-US" smtClean="0"/>
              <a:t>3/11/2020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2631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20FFC-C1B2-4F5A-9C94-91FF0C70D615}" type="datetimeFigureOut">
              <a:rPr lang="en-US" smtClean="0"/>
              <a:t>3/11/2020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28298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457200"/>
            <a:ext cx="4128849"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442347" y="987426"/>
            <a:ext cx="648081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1778" y="2057400"/>
            <a:ext cx="41288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20FFC-C1B2-4F5A-9C94-91FF0C70D615}"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3748175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1778" y="457200"/>
            <a:ext cx="4128849"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42347" y="987426"/>
            <a:ext cx="648081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81778" y="2057400"/>
            <a:ext cx="412884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820FFC-C1B2-4F5A-9C94-91FF0C70D615}" type="datetimeFigureOut">
              <a:rPr lang="en-US" smtClean="0"/>
              <a:t>3/11/2020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2049B5-D14D-4444-BA12-429C66E20E69}" type="slidenum">
              <a:rPr lang="en-US" smtClean="0"/>
              <a:t>‹#›</a:t>
            </a:fld>
            <a:endParaRPr lang="en-US"/>
          </a:p>
        </p:txBody>
      </p:sp>
    </p:spTree>
    <p:extLst>
      <p:ext uri="{BB962C8B-B14F-4D97-AF65-F5344CB8AC3E}">
        <p14:creationId xmlns:p14="http://schemas.microsoft.com/office/powerpoint/2010/main" val="227056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365126"/>
            <a:ext cx="1104138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80110" y="1825625"/>
            <a:ext cx="1104138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0110" y="6356351"/>
            <a:ext cx="288036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20FFC-C1B2-4F5A-9C94-91FF0C70D615}" type="datetimeFigureOut">
              <a:rPr lang="en-US" smtClean="0"/>
              <a:t>3/11/2020</a:t>
            </a:fld>
            <a:endParaRPr lang="en-US"/>
          </a:p>
        </p:txBody>
      </p:sp>
      <p:sp>
        <p:nvSpPr>
          <p:cNvPr id="5" name="Footer Placeholder 4"/>
          <p:cNvSpPr>
            <a:spLocks noGrp="1"/>
          </p:cNvSpPr>
          <p:nvPr>
            <p:ph type="ftr" sz="quarter" idx="3"/>
          </p:nvPr>
        </p:nvSpPr>
        <p:spPr>
          <a:xfrm>
            <a:off x="4240530" y="6356351"/>
            <a:ext cx="43205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41130" y="6356351"/>
            <a:ext cx="288036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2049B5-D14D-4444-BA12-429C66E20E69}" type="slidenum">
              <a:rPr lang="en-US" smtClean="0"/>
              <a:t>‹#›</a:t>
            </a:fld>
            <a:endParaRPr lang="en-US"/>
          </a:p>
        </p:txBody>
      </p:sp>
    </p:spTree>
    <p:extLst>
      <p:ext uri="{BB962C8B-B14F-4D97-AF65-F5344CB8AC3E}">
        <p14:creationId xmlns:p14="http://schemas.microsoft.com/office/powerpoint/2010/main" val="1708165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9F6E-9A96-403F-92F8-AE0CBFE79BEB}"/>
              </a:ext>
            </a:extLst>
          </p:cNvPr>
          <p:cNvSpPr>
            <a:spLocks noGrp="1"/>
          </p:cNvSpPr>
          <p:nvPr>
            <p:ph type="ctrTitle"/>
          </p:nvPr>
        </p:nvSpPr>
        <p:spPr/>
        <p:txBody>
          <a:bodyPr>
            <a:normAutofit/>
          </a:bodyPr>
          <a:lstStyle/>
          <a:p>
            <a:r>
              <a:rPr lang="en-US" sz="5400" dirty="0"/>
              <a:t>Summary of the experiments - 2</a:t>
            </a:r>
          </a:p>
        </p:txBody>
      </p:sp>
      <p:sp>
        <p:nvSpPr>
          <p:cNvPr id="3" name="Subtitle 2">
            <a:extLst>
              <a:ext uri="{FF2B5EF4-FFF2-40B4-BE49-F238E27FC236}">
                <a16:creationId xmlns:a16="http://schemas.microsoft.com/office/drawing/2014/main" id="{06E4EA97-232A-439C-8CF7-35DD3B1AC18B}"/>
              </a:ext>
            </a:extLst>
          </p:cNvPr>
          <p:cNvSpPr>
            <a:spLocks noGrp="1"/>
          </p:cNvSpPr>
          <p:nvPr>
            <p:ph type="subTitle" idx="1"/>
          </p:nvPr>
        </p:nvSpPr>
        <p:spPr>
          <a:xfrm>
            <a:off x="10226180" y="6432260"/>
            <a:ext cx="2270620" cy="425741"/>
          </a:xfrm>
        </p:spPr>
        <p:txBody>
          <a:bodyPr/>
          <a:lstStyle/>
          <a:p>
            <a:r>
              <a:rPr lang="en-US" dirty="0"/>
              <a:t>Mar – 11 -2020</a:t>
            </a:r>
          </a:p>
        </p:txBody>
      </p:sp>
    </p:spTree>
    <p:extLst>
      <p:ext uri="{BB962C8B-B14F-4D97-AF65-F5344CB8AC3E}">
        <p14:creationId xmlns:p14="http://schemas.microsoft.com/office/powerpoint/2010/main" val="4281577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5"/>
            </a:pPr>
            <a:r>
              <a:rPr lang="en-US" sz="1800" dirty="0">
                <a:latin typeface="Times New Roman" panose="02020603050405020304" pitchFamily="18" charset="0"/>
                <a:cs typeface="Times New Roman" panose="02020603050405020304" pitchFamily="18" charset="0"/>
              </a:rPr>
              <a:t>4 years training data with 5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 169, prediabetes= 2,349, Normal = 3,212]</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2,349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34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48179D7-01C2-4686-8333-C290C05CD827}"/>
              </a:ext>
            </a:extLst>
          </p:cNvPr>
          <p:cNvSpPr/>
          <p:nvPr/>
        </p:nvSpPr>
        <p:spPr>
          <a:xfrm>
            <a:off x="726197" y="2999141"/>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0.686</a:t>
            </a:r>
          </a:p>
          <a:p>
            <a:r>
              <a:rPr lang="en-US" dirty="0">
                <a:latin typeface="Times New Roman" panose="02020603050405020304" pitchFamily="18" charset="0"/>
                <a:cs typeface="Times New Roman" panose="02020603050405020304" pitchFamily="18" charset="0"/>
              </a:rPr>
              <a:t>CV-Accuracy: 0.79 (+/- 0.05)</a:t>
            </a:r>
          </a:p>
        </p:txBody>
      </p:sp>
      <p:pic>
        <p:nvPicPr>
          <p:cNvPr id="14" name="Picture 13">
            <a:extLst>
              <a:ext uri="{FF2B5EF4-FFF2-40B4-BE49-F238E27FC236}">
                <a16:creationId xmlns:a16="http://schemas.microsoft.com/office/drawing/2014/main" id="{43A28ED7-6C59-4687-9291-36A606B45095}"/>
              </a:ext>
            </a:extLst>
          </p:cNvPr>
          <p:cNvPicPr>
            <a:picLocks noChangeAspect="1"/>
          </p:cNvPicPr>
          <p:nvPr/>
        </p:nvPicPr>
        <p:blipFill>
          <a:blip r:embed="rId2"/>
          <a:stretch>
            <a:fillRect/>
          </a:stretch>
        </p:blipFill>
        <p:spPr>
          <a:xfrm>
            <a:off x="758730" y="4220074"/>
            <a:ext cx="2743200" cy="971550"/>
          </a:xfrm>
          <a:prstGeom prst="rect">
            <a:avLst/>
          </a:prstGeom>
        </p:spPr>
      </p:pic>
      <p:pic>
        <p:nvPicPr>
          <p:cNvPr id="15" name="Picture 14">
            <a:extLst>
              <a:ext uri="{FF2B5EF4-FFF2-40B4-BE49-F238E27FC236}">
                <a16:creationId xmlns:a16="http://schemas.microsoft.com/office/drawing/2014/main" id="{4450D950-40E4-41B1-A401-8ADDF1F7171B}"/>
              </a:ext>
            </a:extLst>
          </p:cNvPr>
          <p:cNvPicPr>
            <a:picLocks noChangeAspect="1"/>
          </p:cNvPicPr>
          <p:nvPr/>
        </p:nvPicPr>
        <p:blipFill>
          <a:blip r:embed="rId3"/>
          <a:stretch>
            <a:fillRect/>
          </a:stretch>
        </p:blipFill>
        <p:spPr>
          <a:xfrm>
            <a:off x="726195" y="5324474"/>
            <a:ext cx="3981450" cy="1524000"/>
          </a:xfrm>
          <a:prstGeom prst="rect">
            <a:avLst/>
          </a:prstGeom>
        </p:spPr>
      </p:pic>
      <p:sp>
        <p:nvSpPr>
          <p:cNvPr id="16" name="Rectangle 15">
            <a:extLst>
              <a:ext uri="{FF2B5EF4-FFF2-40B4-BE49-F238E27FC236}">
                <a16:creationId xmlns:a16="http://schemas.microsoft.com/office/drawing/2014/main" id="{EC12B17B-500E-4541-8429-2FF8BBE0C41E}"/>
              </a:ext>
            </a:extLst>
          </p:cNvPr>
          <p:cNvSpPr/>
          <p:nvPr/>
        </p:nvSpPr>
        <p:spPr>
          <a:xfrm>
            <a:off x="4707646" y="2999141"/>
            <a:ext cx="2915863"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0.666</a:t>
            </a:r>
          </a:p>
          <a:p>
            <a:r>
              <a:rPr lang="en-US" dirty="0">
                <a:latin typeface="Times New Roman" panose="02020603050405020304" pitchFamily="18" charset="0"/>
                <a:cs typeface="Times New Roman" panose="02020603050405020304" pitchFamily="18" charset="0"/>
              </a:rPr>
              <a:t>CV-</a:t>
            </a:r>
            <a:r>
              <a:rPr lang="it-IT" dirty="0">
                <a:latin typeface="Times New Roman" panose="02020603050405020304" pitchFamily="18" charset="0"/>
                <a:cs typeface="Times New Roman" panose="02020603050405020304" pitchFamily="18" charset="0"/>
              </a:rPr>
              <a:t>Accuracy: 0.75 (+/- 0.05)</a:t>
            </a:r>
            <a:endParaRPr lang="en-US"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CEB59FA6-06D3-4674-B0E3-CC43DC3913D5}"/>
              </a:ext>
            </a:extLst>
          </p:cNvPr>
          <p:cNvPicPr>
            <a:picLocks noChangeAspect="1"/>
          </p:cNvPicPr>
          <p:nvPr/>
        </p:nvPicPr>
        <p:blipFill>
          <a:blip r:embed="rId4"/>
          <a:stretch>
            <a:fillRect/>
          </a:stretch>
        </p:blipFill>
        <p:spPr>
          <a:xfrm>
            <a:off x="4740179" y="4080933"/>
            <a:ext cx="2609850" cy="1009650"/>
          </a:xfrm>
          <a:prstGeom prst="rect">
            <a:avLst/>
          </a:prstGeom>
        </p:spPr>
      </p:pic>
      <p:pic>
        <p:nvPicPr>
          <p:cNvPr id="18" name="Picture 17">
            <a:extLst>
              <a:ext uri="{FF2B5EF4-FFF2-40B4-BE49-F238E27FC236}">
                <a16:creationId xmlns:a16="http://schemas.microsoft.com/office/drawing/2014/main" id="{11F6626C-2899-4AB0-8699-7BBFD54B97B4}"/>
              </a:ext>
            </a:extLst>
          </p:cNvPr>
          <p:cNvPicPr>
            <a:picLocks noChangeAspect="1"/>
          </p:cNvPicPr>
          <p:nvPr/>
        </p:nvPicPr>
        <p:blipFill>
          <a:blip r:embed="rId5"/>
          <a:stretch>
            <a:fillRect/>
          </a:stretch>
        </p:blipFill>
        <p:spPr>
          <a:xfrm>
            <a:off x="4707647" y="5324475"/>
            <a:ext cx="3990975" cy="1533525"/>
          </a:xfrm>
          <a:prstGeom prst="rect">
            <a:avLst/>
          </a:prstGeom>
        </p:spPr>
      </p:pic>
      <p:sp>
        <p:nvSpPr>
          <p:cNvPr id="19" name="Rectangle 18">
            <a:extLst>
              <a:ext uri="{FF2B5EF4-FFF2-40B4-BE49-F238E27FC236}">
                <a16:creationId xmlns:a16="http://schemas.microsoft.com/office/drawing/2014/main" id="{1B9FD262-1666-4BD6-9C49-D1D8E723FF3C}"/>
              </a:ext>
            </a:extLst>
          </p:cNvPr>
          <p:cNvSpPr/>
          <p:nvPr/>
        </p:nvSpPr>
        <p:spPr>
          <a:xfrm>
            <a:off x="8698621" y="2996440"/>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0.705</a:t>
            </a:r>
          </a:p>
          <a:p>
            <a:r>
              <a:rPr lang="en-US" dirty="0">
                <a:latin typeface="Times New Roman" panose="02020603050405020304" pitchFamily="18" charset="0"/>
                <a:cs typeface="Times New Roman" panose="02020603050405020304" pitchFamily="18" charset="0"/>
              </a:rPr>
              <a:t>CV-Accuracy: 0.77 (+/- 0.03)</a:t>
            </a:r>
          </a:p>
        </p:txBody>
      </p:sp>
      <p:pic>
        <p:nvPicPr>
          <p:cNvPr id="20" name="Picture 19">
            <a:extLst>
              <a:ext uri="{FF2B5EF4-FFF2-40B4-BE49-F238E27FC236}">
                <a16:creationId xmlns:a16="http://schemas.microsoft.com/office/drawing/2014/main" id="{C2B71A08-08ED-4550-8455-69AF0BAE1878}"/>
              </a:ext>
            </a:extLst>
          </p:cNvPr>
          <p:cNvPicPr>
            <a:picLocks noChangeAspect="1"/>
          </p:cNvPicPr>
          <p:nvPr/>
        </p:nvPicPr>
        <p:blipFill>
          <a:blip r:embed="rId6"/>
          <a:stretch>
            <a:fillRect/>
          </a:stretch>
        </p:blipFill>
        <p:spPr>
          <a:xfrm>
            <a:off x="8731156" y="4109510"/>
            <a:ext cx="2695575" cy="981075"/>
          </a:xfrm>
          <a:prstGeom prst="rect">
            <a:avLst/>
          </a:prstGeom>
        </p:spPr>
      </p:pic>
      <p:pic>
        <p:nvPicPr>
          <p:cNvPr id="21" name="Picture 20">
            <a:extLst>
              <a:ext uri="{FF2B5EF4-FFF2-40B4-BE49-F238E27FC236}">
                <a16:creationId xmlns:a16="http://schemas.microsoft.com/office/drawing/2014/main" id="{DCBB4A68-FCEF-4167-A90B-384CF2BB2809}"/>
              </a:ext>
            </a:extLst>
          </p:cNvPr>
          <p:cNvPicPr>
            <a:picLocks noChangeAspect="1"/>
          </p:cNvPicPr>
          <p:nvPr/>
        </p:nvPicPr>
        <p:blipFill>
          <a:blip r:embed="rId7"/>
          <a:stretch>
            <a:fillRect/>
          </a:stretch>
        </p:blipFill>
        <p:spPr>
          <a:xfrm>
            <a:off x="8698622" y="5324475"/>
            <a:ext cx="3971925" cy="1533525"/>
          </a:xfrm>
          <a:prstGeom prst="rect">
            <a:avLst/>
          </a:prstGeom>
        </p:spPr>
      </p:pic>
    </p:spTree>
    <p:extLst>
      <p:ext uri="{BB962C8B-B14F-4D97-AF65-F5344CB8AC3E}">
        <p14:creationId xmlns:p14="http://schemas.microsoft.com/office/powerpoint/2010/main" val="154860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2"/>
            </a:pPr>
            <a:r>
              <a:rPr lang="en-US" sz="1800" dirty="0">
                <a:latin typeface="Times New Roman" panose="02020603050405020304" pitchFamily="18" charset="0"/>
                <a:cs typeface="Times New Roman" panose="02020603050405020304" pitchFamily="18" charset="0"/>
              </a:rPr>
              <a:t>3 years training data with 5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 212, prediabetes=3,758, Normal = 6,888]</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3,758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50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341E5F0E-B903-4F43-8B7D-FD5B8F6F664E}"/>
              </a:ext>
            </a:extLst>
          </p:cNvPr>
          <p:cNvSpPr/>
          <p:nvPr/>
        </p:nvSpPr>
        <p:spPr>
          <a:xfrm>
            <a:off x="840486" y="2986366"/>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0.666</a:t>
            </a:r>
          </a:p>
          <a:p>
            <a:r>
              <a:rPr lang="en-US" dirty="0">
                <a:latin typeface="Times New Roman" panose="02020603050405020304" pitchFamily="18" charset="0"/>
                <a:cs typeface="Times New Roman" panose="02020603050405020304" pitchFamily="18" charset="0"/>
              </a:rPr>
              <a:t>CV-Accuracy: 0.78 (+/- 0.05)</a:t>
            </a:r>
          </a:p>
        </p:txBody>
      </p:sp>
      <p:sp>
        <p:nvSpPr>
          <p:cNvPr id="23" name="Rectangle 22">
            <a:extLst>
              <a:ext uri="{FF2B5EF4-FFF2-40B4-BE49-F238E27FC236}">
                <a16:creationId xmlns:a16="http://schemas.microsoft.com/office/drawing/2014/main" id="{F7FDD39A-4725-4BF4-89C3-68DD37F76ACB}"/>
              </a:ext>
            </a:extLst>
          </p:cNvPr>
          <p:cNvSpPr/>
          <p:nvPr/>
        </p:nvSpPr>
        <p:spPr>
          <a:xfrm>
            <a:off x="4812411" y="2986366"/>
            <a:ext cx="2915863"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0.726</a:t>
            </a:r>
          </a:p>
          <a:p>
            <a:r>
              <a:rPr lang="en-US" dirty="0">
                <a:latin typeface="Times New Roman" panose="02020603050405020304" pitchFamily="18" charset="0"/>
                <a:cs typeface="Times New Roman" panose="02020603050405020304" pitchFamily="18" charset="0"/>
              </a:rPr>
              <a:t>CV-Accuracy: 0.74 (+/- 0.05)</a:t>
            </a:r>
          </a:p>
        </p:txBody>
      </p:sp>
      <p:sp>
        <p:nvSpPr>
          <p:cNvPr id="24" name="Rectangle 23">
            <a:extLst>
              <a:ext uri="{FF2B5EF4-FFF2-40B4-BE49-F238E27FC236}">
                <a16:creationId xmlns:a16="http://schemas.microsoft.com/office/drawing/2014/main" id="{0AD22FB4-89FF-4805-85FA-668084223507}"/>
              </a:ext>
            </a:extLst>
          </p:cNvPr>
          <p:cNvSpPr/>
          <p:nvPr/>
        </p:nvSpPr>
        <p:spPr>
          <a:xfrm>
            <a:off x="8774811" y="2986366"/>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0.733</a:t>
            </a:r>
          </a:p>
          <a:p>
            <a:r>
              <a:rPr lang="en-US" dirty="0">
                <a:latin typeface="Times New Roman" panose="02020603050405020304" pitchFamily="18" charset="0"/>
                <a:cs typeface="Times New Roman" panose="02020603050405020304" pitchFamily="18" charset="0"/>
              </a:rPr>
              <a:t>CV-Accuracy: 0.75 (+/- 0.03)</a:t>
            </a:r>
          </a:p>
        </p:txBody>
      </p:sp>
      <p:pic>
        <p:nvPicPr>
          <p:cNvPr id="25" name="Picture 24">
            <a:extLst>
              <a:ext uri="{FF2B5EF4-FFF2-40B4-BE49-F238E27FC236}">
                <a16:creationId xmlns:a16="http://schemas.microsoft.com/office/drawing/2014/main" id="{311A7C7D-E6D1-4918-8FBB-7DAC3179DF54}"/>
              </a:ext>
            </a:extLst>
          </p:cNvPr>
          <p:cNvPicPr>
            <a:picLocks noChangeAspect="1"/>
          </p:cNvPicPr>
          <p:nvPr/>
        </p:nvPicPr>
        <p:blipFill>
          <a:blip r:embed="rId2"/>
          <a:stretch>
            <a:fillRect/>
          </a:stretch>
        </p:blipFill>
        <p:spPr>
          <a:xfrm>
            <a:off x="840486" y="4141789"/>
            <a:ext cx="2657475" cy="1047750"/>
          </a:xfrm>
          <a:prstGeom prst="rect">
            <a:avLst/>
          </a:prstGeom>
        </p:spPr>
      </p:pic>
      <p:pic>
        <p:nvPicPr>
          <p:cNvPr id="26" name="Picture 25">
            <a:extLst>
              <a:ext uri="{FF2B5EF4-FFF2-40B4-BE49-F238E27FC236}">
                <a16:creationId xmlns:a16="http://schemas.microsoft.com/office/drawing/2014/main" id="{3EB84FC9-1796-41C9-8485-88AC5A92A312}"/>
              </a:ext>
            </a:extLst>
          </p:cNvPr>
          <p:cNvPicPr>
            <a:picLocks noChangeAspect="1"/>
          </p:cNvPicPr>
          <p:nvPr/>
        </p:nvPicPr>
        <p:blipFill>
          <a:blip r:embed="rId3"/>
          <a:stretch>
            <a:fillRect/>
          </a:stretch>
        </p:blipFill>
        <p:spPr>
          <a:xfrm>
            <a:off x="840486" y="5324475"/>
            <a:ext cx="3971925" cy="1533525"/>
          </a:xfrm>
          <a:prstGeom prst="rect">
            <a:avLst/>
          </a:prstGeom>
        </p:spPr>
      </p:pic>
      <p:pic>
        <p:nvPicPr>
          <p:cNvPr id="27" name="Picture 26">
            <a:extLst>
              <a:ext uri="{FF2B5EF4-FFF2-40B4-BE49-F238E27FC236}">
                <a16:creationId xmlns:a16="http://schemas.microsoft.com/office/drawing/2014/main" id="{90989535-0C37-44F6-AC29-76EAE659CA6C}"/>
              </a:ext>
            </a:extLst>
          </p:cNvPr>
          <p:cNvPicPr>
            <a:picLocks noChangeAspect="1"/>
          </p:cNvPicPr>
          <p:nvPr/>
        </p:nvPicPr>
        <p:blipFill>
          <a:blip r:embed="rId4"/>
          <a:stretch>
            <a:fillRect/>
          </a:stretch>
        </p:blipFill>
        <p:spPr>
          <a:xfrm>
            <a:off x="4812411" y="4141789"/>
            <a:ext cx="2647950" cy="1038225"/>
          </a:xfrm>
          <a:prstGeom prst="rect">
            <a:avLst/>
          </a:prstGeom>
        </p:spPr>
      </p:pic>
      <p:pic>
        <p:nvPicPr>
          <p:cNvPr id="28" name="Picture 27">
            <a:extLst>
              <a:ext uri="{FF2B5EF4-FFF2-40B4-BE49-F238E27FC236}">
                <a16:creationId xmlns:a16="http://schemas.microsoft.com/office/drawing/2014/main" id="{B768A017-F58D-4362-9C6E-F8C89F5DB158}"/>
              </a:ext>
            </a:extLst>
          </p:cNvPr>
          <p:cNvPicPr>
            <a:picLocks noChangeAspect="1"/>
          </p:cNvPicPr>
          <p:nvPr/>
        </p:nvPicPr>
        <p:blipFill>
          <a:blip r:embed="rId5"/>
          <a:stretch>
            <a:fillRect/>
          </a:stretch>
        </p:blipFill>
        <p:spPr>
          <a:xfrm>
            <a:off x="4812411" y="5324475"/>
            <a:ext cx="3962400" cy="1524000"/>
          </a:xfrm>
          <a:prstGeom prst="rect">
            <a:avLst/>
          </a:prstGeom>
        </p:spPr>
      </p:pic>
      <p:pic>
        <p:nvPicPr>
          <p:cNvPr id="29" name="Picture 28">
            <a:extLst>
              <a:ext uri="{FF2B5EF4-FFF2-40B4-BE49-F238E27FC236}">
                <a16:creationId xmlns:a16="http://schemas.microsoft.com/office/drawing/2014/main" id="{A6E63339-8F78-4B4A-9DFE-505C177BCDB3}"/>
              </a:ext>
            </a:extLst>
          </p:cNvPr>
          <p:cNvPicPr>
            <a:picLocks noChangeAspect="1"/>
          </p:cNvPicPr>
          <p:nvPr/>
        </p:nvPicPr>
        <p:blipFill>
          <a:blip r:embed="rId6"/>
          <a:stretch>
            <a:fillRect/>
          </a:stretch>
        </p:blipFill>
        <p:spPr>
          <a:xfrm>
            <a:off x="8829675" y="4141789"/>
            <a:ext cx="2647950" cy="1028700"/>
          </a:xfrm>
          <a:prstGeom prst="rect">
            <a:avLst/>
          </a:prstGeom>
        </p:spPr>
      </p:pic>
      <p:pic>
        <p:nvPicPr>
          <p:cNvPr id="30" name="Picture 29">
            <a:extLst>
              <a:ext uri="{FF2B5EF4-FFF2-40B4-BE49-F238E27FC236}">
                <a16:creationId xmlns:a16="http://schemas.microsoft.com/office/drawing/2014/main" id="{6261AD3F-F1AA-4CA7-8BE6-471AEC4292BC}"/>
              </a:ext>
            </a:extLst>
          </p:cNvPr>
          <p:cNvPicPr>
            <a:picLocks noChangeAspect="1"/>
          </p:cNvPicPr>
          <p:nvPr/>
        </p:nvPicPr>
        <p:blipFill>
          <a:blip r:embed="rId7"/>
          <a:stretch>
            <a:fillRect/>
          </a:stretch>
        </p:blipFill>
        <p:spPr>
          <a:xfrm>
            <a:off x="8829675" y="5314950"/>
            <a:ext cx="3971925" cy="1543050"/>
          </a:xfrm>
          <a:prstGeom prst="rect">
            <a:avLst/>
          </a:prstGeom>
        </p:spPr>
      </p:pic>
    </p:spTree>
    <p:extLst>
      <p:ext uri="{BB962C8B-B14F-4D97-AF65-F5344CB8AC3E}">
        <p14:creationId xmlns:p14="http://schemas.microsoft.com/office/powerpoint/2010/main" val="2543164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3"/>
            </a:pPr>
            <a:r>
              <a:rPr lang="en-US" sz="1800" dirty="0">
                <a:latin typeface="Times New Roman" panose="02020603050405020304" pitchFamily="18" charset="0"/>
                <a:cs typeface="Times New Roman" panose="02020603050405020304" pitchFamily="18" charset="0"/>
              </a:rPr>
              <a:t>2 years training data with 5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 726, prediabetes= 10,492, Normal = 19,694]</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10,492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200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900FD5F9-1D50-4475-BB79-3B5325E31C65}"/>
              </a:ext>
            </a:extLst>
          </p:cNvPr>
          <p:cNvSpPr/>
          <p:nvPr/>
        </p:nvSpPr>
        <p:spPr>
          <a:xfrm>
            <a:off x="676275" y="2954741"/>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0.753</a:t>
            </a:r>
          </a:p>
          <a:p>
            <a:r>
              <a:rPr lang="en-US" dirty="0">
                <a:latin typeface="Times New Roman" panose="02020603050405020304" pitchFamily="18" charset="0"/>
                <a:cs typeface="Times New Roman" panose="02020603050405020304" pitchFamily="18" charset="0"/>
              </a:rPr>
              <a:t>CV-Accuracy: 0.77 (+/- 0.05)</a:t>
            </a:r>
          </a:p>
        </p:txBody>
      </p:sp>
      <p:sp>
        <p:nvSpPr>
          <p:cNvPr id="23" name="Rectangle 22">
            <a:extLst>
              <a:ext uri="{FF2B5EF4-FFF2-40B4-BE49-F238E27FC236}">
                <a16:creationId xmlns:a16="http://schemas.microsoft.com/office/drawing/2014/main" id="{2A1FFFC0-B168-4945-BB07-DDEE1FBC2054}"/>
              </a:ext>
            </a:extLst>
          </p:cNvPr>
          <p:cNvSpPr/>
          <p:nvPr/>
        </p:nvSpPr>
        <p:spPr>
          <a:xfrm>
            <a:off x="4648200" y="2954741"/>
            <a:ext cx="2915863"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0.753</a:t>
            </a:r>
          </a:p>
          <a:p>
            <a:r>
              <a:rPr lang="en-US" dirty="0">
                <a:latin typeface="Times New Roman" panose="02020603050405020304" pitchFamily="18" charset="0"/>
                <a:cs typeface="Times New Roman" panose="02020603050405020304" pitchFamily="18" charset="0"/>
              </a:rPr>
              <a:t>CV-Accuracy: 0.73 (+/- 0.04)</a:t>
            </a:r>
          </a:p>
        </p:txBody>
      </p:sp>
      <p:sp>
        <p:nvSpPr>
          <p:cNvPr id="24" name="Rectangle 23">
            <a:extLst>
              <a:ext uri="{FF2B5EF4-FFF2-40B4-BE49-F238E27FC236}">
                <a16:creationId xmlns:a16="http://schemas.microsoft.com/office/drawing/2014/main" id="{7E588F42-4FEC-49EF-B8FE-DAC7E8A39A84}"/>
              </a:ext>
            </a:extLst>
          </p:cNvPr>
          <p:cNvSpPr/>
          <p:nvPr/>
        </p:nvSpPr>
        <p:spPr>
          <a:xfrm>
            <a:off x="8610600" y="2954741"/>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SVC</a:t>
            </a:r>
          </a:p>
          <a:p>
            <a:r>
              <a:rPr lang="en-US" dirty="0">
                <a:latin typeface="Times New Roman" panose="02020603050405020304" pitchFamily="18" charset="0"/>
                <a:cs typeface="Times New Roman" panose="02020603050405020304" pitchFamily="18" charset="0"/>
              </a:rPr>
              <a:t>Accuracy =  0.773</a:t>
            </a:r>
          </a:p>
          <a:p>
            <a:r>
              <a:rPr lang="en-US" dirty="0">
                <a:latin typeface="Times New Roman" panose="02020603050405020304" pitchFamily="18" charset="0"/>
                <a:cs typeface="Times New Roman" panose="02020603050405020304" pitchFamily="18" charset="0"/>
              </a:rPr>
              <a:t>CV-Accuracy: 0.75 (+/- 0.03)</a:t>
            </a:r>
          </a:p>
        </p:txBody>
      </p:sp>
      <p:pic>
        <p:nvPicPr>
          <p:cNvPr id="25" name="Picture 24">
            <a:extLst>
              <a:ext uri="{FF2B5EF4-FFF2-40B4-BE49-F238E27FC236}">
                <a16:creationId xmlns:a16="http://schemas.microsoft.com/office/drawing/2014/main" id="{24EC4FA4-579F-466E-A676-8DE16E491AFE}"/>
              </a:ext>
            </a:extLst>
          </p:cNvPr>
          <p:cNvPicPr>
            <a:picLocks noChangeAspect="1"/>
          </p:cNvPicPr>
          <p:nvPr/>
        </p:nvPicPr>
        <p:blipFill>
          <a:blip r:embed="rId2"/>
          <a:stretch>
            <a:fillRect/>
          </a:stretch>
        </p:blipFill>
        <p:spPr>
          <a:xfrm>
            <a:off x="666750" y="3985619"/>
            <a:ext cx="2619375" cy="1047750"/>
          </a:xfrm>
          <a:prstGeom prst="rect">
            <a:avLst/>
          </a:prstGeom>
        </p:spPr>
      </p:pic>
      <p:pic>
        <p:nvPicPr>
          <p:cNvPr id="26" name="Picture 25">
            <a:extLst>
              <a:ext uri="{FF2B5EF4-FFF2-40B4-BE49-F238E27FC236}">
                <a16:creationId xmlns:a16="http://schemas.microsoft.com/office/drawing/2014/main" id="{6A6183F7-14AD-4A25-B185-300C91F25DD8}"/>
              </a:ext>
            </a:extLst>
          </p:cNvPr>
          <p:cNvPicPr>
            <a:picLocks noChangeAspect="1"/>
          </p:cNvPicPr>
          <p:nvPr/>
        </p:nvPicPr>
        <p:blipFill>
          <a:blip r:embed="rId3"/>
          <a:stretch>
            <a:fillRect/>
          </a:stretch>
        </p:blipFill>
        <p:spPr>
          <a:xfrm>
            <a:off x="666750" y="5324475"/>
            <a:ext cx="4019550" cy="1533525"/>
          </a:xfrm>
          <a:prstGeom prst="rect">
            <a:avLst/>
          </a:prstGeom>
        </p:spPr>
      </p:pic>
      <p:pic>
        <p:nvPicPr>
          <p:cNvPr id="27" name="Picture 26">
            <a:extLst>
              <a:ext uri="{FF2B5EF4-FFF2-40B4-BE49-F238E27FC236}">
                <a16:creationId xmlns:a16="http://schemas.microsoft.com/office/drawing/2014/main" id="{C0704AB9-EBA2-4C22-9408-D2708675C062}"/>
              </a:ext>
            </a:extLst>
          </p:cNvPr>
          <p:cNvPicPr>
            <a:picLocks noChangeAspect="1"/>
          </p:cNvPicPr>
          <p:nvPr/>
        </p:nvPicPr>
        <p:blipFill>
          <a:blip r:embed="rId4"/>
          <a:stretch>
            <a:fillRect/>
          </a:stretch>
        </p:blipFill>
        <p:spPr>
          <a:xfrm>
            <a:off x="4638675" y="4023719"/>
            <a:ext cx="2619375" cy="1009650"/>
          </a:xfrm>
          <a:prstGeom prst="rect">
            <a:avLst/>
          </a:prstGeom>
        </p:spPr>
      </p:pic>
      <p:pic>
        <p:nvPicPr>
          <p:cNvPr id="28" name="Picture 27">
            <a:extLst>
              <a:ext uri="{FF2B5EF4-FFF2-40B4-BE49-F238E27FC236}">
                <a16:creationId xmlns:a16="http://schemas.microsoft.com/office/drawing/2014/main" id="{C8CC41C5-2F4E-41CB-827D-951EA2CB9733}"/>
              </a:ext>
            </a:extLst>
          </p:cNvPr>
          <p:cNvPicPr>
            <a:picLocks noChangeAspect="1"/>
          </p:cNvPicPr>
          <p:nvPr/>
        </p:nvPicPr>
        <p:blipFill>
          <a:blip r:embed="rId5"/>
          <a:stretch>
            <a:fillRect/>
          </a:stretch>
        </p:blipFill>
        <p:spPr>
          <a:xfrm>
            <a:off x="4686300" y="5324475"/>
            <a:ext cx="3981450" cy="1524000"/>
          </a:xfrm>
          <a:prstGeom prst="rect">
            <a:avLst/>
          </a:prstGeom>
        </p:spPr>
      </p:pic>
      <p:pic>
        <p:nvPicPr>
          <p:cNvPr id="29" name="Picture 28">
            <a:extLst>
              <a:ext uri="{FF2B5EF4-FFF2-40B4-BE49-F238E27FC236}">
                <a16:creationId xmlns:a16="http://schemas.microsoft.com/office/drawing/2014/main" id="{D8E7F787-5B25-4094-9BF8-EC85B80E69BD}"/>
              </a:ext>
            </a:extLst>
          </p:cNvPr>
          <p:cNvPicPr>
            <a:picLocks noChangeAspect="1"/>
          </p:cNvPicPr>
          <p:nvPr/>
        </p:nvPicPr>
        <p:blipFill>
          <a:blip r:embed="rId6"/>
          <a:stretch>
            <a:fillRect/>
          </a:stretch>
        </p:blipFill>
        <p:spPr>
          <a:xfrm>
            <a:off x="8610600" y="4023719"/>
            <a:ext cx="2628900" cy="1009650"/>
          </a:xfrm>
          <a:prstGeom prst="rect">
            <a:avLst/>
          </a:prstGeom>
        </p:spPr>
      </p:pic>
      <p:pic>
        <p:nvPicPr>
          <p:cNvPr id="30" name="Picture 29">
            <a:extLst>
              <a:ext uri="{FF2B5EF4-FFF2-40B4-BE49-F238E27FC236}">
                <a16:creationId xmlns:a16="http://schemas.microsoft.com/office/drawing/2014/main" id="{43D6E254-FEB8-4A50-B8A1-54E39C456285}"/>
              </a:ext>
            </a:extLst>
          </p:cNvPr>
          <p:cNvPicPr>
            <a:picLocks noChangeAspect="1"/>
          </p:cNvPicPr>
          <p:nvPr/>
        </p:nvPicPr>
        <p:blipFill>
          <a:blip r:embed="rId7"/>
          <a:stretch>
            <a:fillRect/>
          </a:stretch>
        </p:blipFill>
        <p:spPr>
          <a:xfrm>
            <a:off x="8667750" y="5324475"/>
            <a:ext cx="3952875" cy="1524000"/>
          </a:xfrm>
          <a:prstGeom prst="rect">
            <a:avLst/>
          </a:prstGeom>
        </p:spPr>
      </p:pic>
    </p:spTree>
    <p:extLst>
      <p:ext uri="{BB962C8B-B14F-4D97-AF65-F5344CB8AC3E}">
        <p14:creationId xmlns:p14="http://schemas.microsoft.com/office/powerpoint/2010/main" val="3745078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4"/>
            </a:pPr>
            <a:r>
              <a:rPr lang="en-US" sz="1800" dirty="0">
                <a:latin typeface="Times New Roman" panose="02020603050405020304" pitchFamily="18" charset="0"/>
                <a:cs typeface="Times New Roman" panose="02020603050405020304" pitchFamily="18" charset="0"/>
              </a:rPr>
              <a:t>1 year training data with 12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 1,156, prediabetes= 18,708, Normal = 40,171]</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18,708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200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563AA24-5EBE-45FE-BC7D-3892380A41D0}"/>
              </a:ext>
            </a:extLst>
          </p:cNvPr>
          <p:cNvSpPr/>
          <p:nvPr/>
        </p:nvSpPr>
        <p:spPr>
          <a:xfrm>
            <a:off x="880110" y="3091161"/>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0.735</a:t>
            </a:r>
          </a:p>
          <a:p>
            <a:r>
              <a:rPr lang="en-US" dirty="0">
                <a:latin typeface="Times New Roman" panose="02020603050405020304" pitchFamily="18" charset="0"/>
                <a:cs typeface="Times New Roman" panose="02020603050405020304" pitchFamily="18" charset="0"/>
              </a:rPr>
              <a:t>CV-Accuracy: 0.74 (+/- 0.04)</a:t>
            </a:r>
          </a:p>
        </p:txBody>
      </p:sp>
      <p:sp>
        <p:nvSpPr>
          <p:cNvPr id="14" name="Rectangle 13">
            <a:extLst>
              <a:ext uri="{FF2B5EF4-FFF2-40B4-BE49-F238E27FC236}">
                <a16:creationId xmlns:a16="http://schemas.microsoft.com/office/drawing/2014/main" id="{284F9F6D-E980-46FB-B1AA-DD1970259118}"/>
              </a:ext>
            </a:extLst>
          </p:cNvPr>
          <p:cNvSpPr/>
          <p:nvPr/>
        </p:nvSpPr>
        <p:spPr>
          <a:xfrm>
            <a:off x="4852035" y="3091161"/>
            <a:ext cx="2915863"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0.723</a:t>
            </a:r>
          </a:p>
          <a:p>
            <a:r>
              <a:rPr lang="en-US" dirty="0">
                <a:latin typeface="Times New Roman" panose="02020603050405020304" pitchFamily="18" charset="0"/>
                <a:cs typeface="Times New Roman" panose="02020603050405020304" pitchFamily="18" charset="0"/>
              </a:rPr>
              <a:t>CV-Accuracy: 0.70 (+/- 0.04)</a:t>
            </a:r>
          </a:p>
        </p:txBody>
      </p:sp>
      <p:sp>
        <p:nvSpPr>
          <p:cNvPr id="15" name="Rectangle 14">
            <a:extLst>
              <a:ext uri="{FF2B5EF4-FFF2-40B4-BE49-F238E27FC236}">
                <a16:creationId xmlns:a16="http://schemas.microsoft.com/office/drawing/2014/main" id="{FCC91B4D-93F8-4D59-A877-AD9D40EA16AA}"/>
              </a:ext>
            </a:extLst>
          </p:cNvPr>
          <p:cNvSpPr/>
          <p:nvPr/>
        </p:nvSpPr>
        <p:spPr>
          <a:xfrm>
            <a:off x="8814435" y="3091161"/>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0.73</a:t>
            </a:r>
          </a:p>
          <a:p>
            <a:r>
              <a:rPr lang="en-US" dirty="0">
                <a:latin typeface="Times New Roman" panose="02020603050405020304" pitchFamily="18" charset="0"/>
                <a:cs typeface="Times New Roman" panose="02020603050405020304" pitchFamily="18" charset="0"/>
              </a:rPr>
              <a:t>CV-Accuracy: 0.71 (+/- 0.02)</a:t>
            </a:r>
          </a:p>
        </p:txBody>
      </p:sp>
      <p:pic>
        <p:nvPicPr>
          <p:cNvPr id="16" name="Picture 15">
            <a:extLst>
              <a:ext uri="{FF2B5EF4-FFF2-40B4-BE49-F238E27FC236}">
                <a16:creationId xmlns:a16="http://schemas.microsoft.com/office/drawing/2014/main" id="{FFC0D32A-705E-445B-9183-DDDF937023ED}"/>
              </a:ext>
            </a:extLst>
          </p:cNvPr>
          <p:cNvPicPr>
            <a:picLocks noChangeAspect="1"/>
          </p:cNvPicPr>
          <p:nvPr/>
        </p:nvPicPr>
        <p:blipFill>
          <a:blip r:embed="rId2"/>
          <a:stretch>
            <a:fillRect/>
          </a:stretch>
        </p:blipFill>
        <p:spPr>
          <a:xfrm>
            <a:off x="880110" y="4258670"/>
            <a:ext cx="2600325" cy="952500"/>
          </a:xfrm>
          <a:prstGeom prst="rect">
            <a:avLst/>
          </a:prstGeom>
        </p:spPr>
      </p:pic>
      <p:pic>
        <p:nvPicPr>
          <p:cNvPr id="17" name="Picture 16">
            <a:extLst>
              <a:ext uri="{FF2B5EF4-FFF2-40B4-BE49-F238E27FC236}">
                <a16:creationId xmlns:a16="http://schemas.microsoft.com/office/drawing/2014/main" id="{378578ED-9040-4F91-AE15-0E325F4782B8}"/>
              </a:ext>
            </a:extLst>
          </p:cNvPr>
          <p:cNvPicPr>
            <a:picLocks noChangeAspect="1"/>
          </p:cNvPicPr>
          <p:nvPr/>
        </p:nvPicPr>
        <p:blipFill>
          <a:blip r:embed="rId3"/>
          <a:stretch>
            <a:fillRect/>
          </a:stretch>
        </p:blipFill>
        <p:spPr>
          <a:xfrm>
            <a:off x="809625" y="5362575"/>
            <a:ext cx="3943350" cy="1485900"/>
          </a:xfrm>
          <a:prstGeom prst="rect">
            <a:avLst/>
          </a:prstGeom>
        </p:spPr>
      </p:pic>
      <p:pic>
        <p:nvPicPr>
          <p:cNvPr id="18" name="Picture 17">
            <a:extLst>
              <a:ext uri="{FF2B5EF4-FFF2-40B4-BE49-F238E27FC236}">
                <a16:creationId xmlns:a16="http://schemas.microsoft.com/office/drawing/2014/main" id="{51FBCF8A-D297-4A41-89C3-465E33AC6305}"/>
              </a:ext>
            </a:extLst>
          </p:cNvPr>
          <p:cNvPicPr>
            <a:picLocks noChangeAspect="1"/>
          </p:cNvPicPr>
          <p:nvPr/>
        </p:nvPicPr>
        <p:blipFill>
          <a:blip r:embed="rId4"/>
          <a:stretch>
            <a:fillRect/>
          </a:stretch>
        </p:blipFill>
        <p:spPr>
          <a:xfrm>
            <a:off x="4852035" y="4214813"/>
            <a:ext cx="2609850" cy="971550"/>
          </a:xfrm>
          <a:prstGeom prst="rect">
            <a:avLst/>
          </a:prstGeom>
        </p:spPr>
      </p:pic>
      <p:pic>
        <p:nvPicPr>
          <p:cNvPr id="19" name="Picture 18">
            <a:extLst>
              <a:ext uri="{FF2B5EF4-FFF2-40B4-BE49-F238E27FC236}">
                <a16:creationId xmlns:a16="http://schemas.microsoft.com/office/drawing/2014/main" id="{5E47096D-39D2-4C43-B350-3F83B2BBD86E}"/>
              </a:ext>
            </a:extLst>
          </p:cNvPr>
          <p:cNvPicPr>
            <a:picLocks noChangeAspect="1"/>
          </p:cNvPicPr>
          <p:nvPr/>
        </p:nvPicPr>
        <p:blipFill>
          <a:blip r:embed="rId5"/>
          <a:stretch>
            <a:fillRect/>
          </a:stretch>
        </p:blipFill>
        <p:spPr>
          <a:xfrm>
            <a:off x="4781550" y="5362575"/>
            <a:ext cx="4000500" cy="1476375"/>
          </a:xfrm>
          <a:prstGeom prst="rect">
            <a:avLst/>
          </a:prstGeom>
        </p:spPr>
      </p:pic>
      <p:pic>
        <p:nvPicPr>
          <p:cNvPr id="20" name="Picture 19">
            <a:extLst>
              <a:ext uri="{FF2B5EF4-FFF2-40B4-BE49-F238E27FC236}">
                <a16:creationId xmlns:a16="http://schemas.microsoft.com/office/drawing/2014/main" id="{3783F325-A298-467C-B610-988DD0657AC0}"/>
              </a:ext>
            </a:extLst>
          </p:cNvPr>
          <p:cNvPicPr>
            <a:picLocks noChangeAspect="1"/>
          </p:cNvPicPr>
          <p:nvPr/>
        </p:nvPicPr>
        <p:blipFill>
          <a:blip r:embed="rId6"/>
          <a:stretch>
            <a:fillRect/>
          </a:stretch>
        </p:blipFill>
        <p:spPr>
          <a:xfrm>
            <a:off x="8852535" y="4191000"/>
            <a:ext cx="2647950" cy="1019175"/>
          </a:xfrm>
          <a:prstGeom prst="rect">
            <a:avLst/>
          </a:prstGeom>
        </p:spPr>
      </p:pic>
      <p:pic>
        <p:nvPicPr>
          <p:cNvPr id="21" name="Picture 20">
            <a:extLst>
              <a:ext uri="{FF2B5EF4-FFF2-40B4-BE49-F238E27FC236}">
                <a16:creationId xmlns:a16="http://schemas.microsoft.com/office/drawing/2014/main" id="{59DEFCF1-8B27-49AF-BF5C-B2C2DC3F3620}"/>
              </a:ext>
            </a:extLst>
          </p:cNvPr>
          <p:cNvPicPr>
            <a:picLocks noChangeAspect="1"/>
          </p:cNvPicPr>
          <p:nvPr/>
        </p:nvPicPr>
        <p:blipFill>
          <a:blip r:embed="rId7"/>
          <a:stretch>
            <a:fillRect/>
          </a:stretch>
        </p:blipFill>
        <p:spPr>
          <a:xfrm>
            <a:off x="8810625" y="5362575"/>
            <a:ext cx="3990975" cy="1466850"/>
          </a:xfrm>
          <a:prstGeom prst="rect">
            <a:avLst/>
          </a:prstGeom>
        </p:spPr>
      </p:pic>
    </p:spTree>
    <p:extLst>
      <p:ext uri="{BB962C8B-B14F-4D97-AF65-F5344CB8AC3E}">
        <p14:creationId xmlns:p14="http://schemas.microsoft.com/office/powerpoint/2010/main" val="352785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6A8B-7CDB-4B23-90CC-98FD71E9BBC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 Remarks</a:t>
            </a:r>
          </a:p>
        </p:txBody>
      </p:sp>
      <p:sp>
        <p:nvSpPr>
          <p:cNvPr id="3" name="Content Placeholder 2">
            <a:extLst>
              <a:ext uri="{FF2B5EF4-FFF2-40B4-BE49-F238E27FC236}">
                <a16:creationId xmlns:a16="http://schemas.microsoft.com/office/drawing/2014/main" id="{F0CD107E-6387-4CA4-989E-8DA079F88601}"/>
              </a:ext>
            </a:extLst>
          </p:cNvPr>
          <p:cNvSpPr>
            <a:spLocks noGrp="1"/>
          </p:cNvSpPr>
          <p:nvPr>
            <p:ph idx="1"/>
          </p:nvPr>
        </p:nvSpPr>
        <p:spPr/>
        <p:txBody>
          <a:bodyPr>
            <a:normAutofit/>
          </a:bodyPr>
          <a:lstStyle/>
          <a:p>
            <a:pPr marL="0" marR="0" algn="just">
              <a:lnSpc>
                <a:spcPct val="107000"/>
              </a:lnSpc>
              <a:spcBef>
                <a:spcPts val="0"/>
              </a:spcBef>
              <a:spcAft>
                <a:spcPts val="800"/>
              </a:spcAft>
            </a:pPr>
            <a:r>
              <a:rPr lang="en-US" sz="2000" dirty="0">
                <a:latin typeface="Times New Roman" panose="02020603050405020304" pitchFamily="18" charset="0"/>
                <a:ea typeface="Malgun Gothic" panose="020B0503020000020004" pitchFamily="34" charset="-127"/>
                <a:cs typeface="Times New Roman" panose="02020603050405020304" pitchFamily="18" charset="0"/>
              </a:rPr>
              <a:t>As the number of years used to train the models increases the performance of the models tend to increase in both feature set based on the cross-validation results. However, if we look in detail for the 5 features set models, the performance shows a slight decline as the feature increase. Since cross-validation trains and tests on different datasets, it can be considered as a baseline performance measure as compared to the results on a single test set.</a:t>
            </a:r>
            <a:endParaRPr lang="en-US" sz="2000" dirty="0">
              <a:latin typeface="Calibri" panose="020F0502020204030204" pitchFamily="34" charset="0"/>
              <a:ea typeface="Malgun Gothic" panose="020B0503020000020004" pitchFamily="34" charset="-127"/>
              <a:cs typeface="Times New Roman" panose="02020603050405020304" pitchFamily="18" charset="0"/>
            </a:endParaRPr>
          </a:p>
          <a:p>
            <a:pPr marL="0" marR="0" algn="just">
              <a:lnSpc>
                <a:spcPct val="107000"/>
              </a:lnSpc>
              <a:spcBef>
                <a:spcPts val="0"/>
              </a:spcBef>
              <a:spcAft>
                <a:spcPts val="800"/>
              </a:spcAft>
            </a:pPr>
            <a:r>
              <a:rPr lang="en-US" sz="2000" dirty="0">
                <a:latin typeface="Times New Roman" panose="02020603050405020304" pitchFamily="18" charset="0"/>
                <a:ea typeface="Malgun Gothic" panose="020B0503020000020004" pitchFamily="34" charset="-127"/>
                <a:cs typeface="Times New Roman" panose="02020603050405020304" pitchFamily="18" charset="0"/>
              </a:rPr>
              <a:t>The performance of the models with 12 features set outperforms the traditional feature sets. Despite the difference in the number of features, we can generalize that the selected 12 features are good enough to be used as diabetes indicator variables and we can emphasize this result on the manuscript as a contribution. </a:t>
            </a:r>
            <a:endParaRPr lang="en-US" sz="2000" dirty="0">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112179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720D-8B0F-46A9-8F31-A277D8EEB4E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 </a:t>
            </a:r>
          </a:p>
        </p:txBody>
      </p:sp>
      <p:sp>
        <p:nvSpPr>
          <p:cNvPr id="3" name="Content Placeholder 2">
            <a:extLst>
              <a:ext uri="{FF2B5EF4-FFF2-40B4-BE49-F238E27FC236}">
                <a16:creationId xmlns:a16="http://schemas.microsoft.com/office/drawing/2014/main" id="{93426E0F-9687-4EF7-B45C-6003EC46906B}"/>
              </a:ext>
            </a:extLst>
          </p:cNvPr>
          <p:cNvSpPr>
            <a:spLocks noGrp="1"/>
          </p:cNvSpPr>
          <p:nvPr>
            <p:ph idx="1"/>
          </p:nvPr>
        </p:nvSpPr>
        <p:spPr/>
        <p:txBody>
          <a:bodyPr>
            <a:normAutofit/>
          </a:body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Ten fold cross-validation results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Experimental results on the test set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Remarks </a:t>
            </a:r>
          </a:p>
        </p:txBody>
      </p:sp>
    </p:spTree>
    <p:extLst>
      <p:ext uri="{BB962C8B-B14F-4D97-AF65-F5344CB8AC3E}">
        <p14:creationId xmlns:p14="http://schemas.microsoft.com/office/powerpoint/2010/main" val="41652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E1EC-66BC-467E-BB1F-9977A50103A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FBC2FD21-7B0D-437C-BF17-7F4E23A13168}"/>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This study considers only patients with</a:t>
            </a:r>
          </a:p>
          <a:p>
            <a:pPr lvl="1">
              <a:buFont typeface="Wingdings" charset="2"/>
              <a:buChar char="ü"/>
            </a:pPr>
            <a:r>
              <a:rPr lang="en-US" sz="1600" dirty="0">
                <a:latin typeface="Times New Roman" panose="02020603050405020304" pitchFamily="18" charset="0"/>
                <a:cs typeface="Times New Roman" panose="02020603050405020304" pitchFamily="18" charset="0"/>
              </a:rPr>
              <a:t>at least 2 years of continuous  annual medical check-up during the follow-up period</a:t>
            </a:r>
          </a:p>
          <a:p>
            <a:pPr lvl="1">
              <a:buFont typeface="Wingdings" charset="2"/>
              <a:buChar char="ü"/>
            </a:pPr>
            <a:r>
              <a:rPr lang="en-US" sz="1600" dirty="0">
                <a:latin typeface="Times New Roman" panose="02020603050405020304" pitchFamily="18" charset="0"/>
                <a:cs typeface="Times New Roman" panose="02020603050405020304" pitchFamily="18" charset="0"/>
              </a:rPr>
              <a:t>not previously diagnosed with Diabetes, hyperlipidemia, or hypertension</a:t>
            </a:r>
          </a:p>
          <a:p>
            <a:pPr lvl="1">
              <a:buFont typeface="Wingdings" charset="2"/>
              <a:buChar char="ü"/>
            </a:pPr>
            <a:r>
              <a:rPr lang="en-US" sz="1600" dirty="0">
                <a:latin typeface="Times New Roman" panose="02020603050405020304" pitchFamily="18" charset="0"/>
                <a:cs typeface="Times New Roman" panose="02020603050405020304" pitchFamily="18" charset="0"/>
              </a:rPr>
              <a:t>No missing features Instances </a:t>
            </a:r>
          </a:p>
          <a:p>
            <a:r>
              <a:rPr lang="en-US" sz="1800" dirty="0">
                <a:latin typeface="Times New Roman" panose="02020603050405020304" pitchFamily="18" charset="0"/>
                <a:cs typeface="Times New Roman" panose="02020603050405020304" pitchFamily="18" charset="0"/>
              </a:rPr>
              <a:t>The total number of instances after the preprocessing is 169,024</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a:p>
            <a:pPr lvl="1"/>
            <a:endParaRPr lang="en-US" sz="18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5395C4C6-F638-4E38-AE2F-C00BC55DFF85}"/>
              </a:ext>
            </a:extLst>
          </p:cNvPr>
          <p:cNvGrpSpPr/>
          <p:nvPr/>
        </p:nvGrpSpPr>
        <p:grpSpPr>
          <a:xfrm>
            <a:off x="1979572" y="3761039"/>
            <a:ext cx="4457959" cy="2628518"/>
            <a:chOff x="5682677" y="4001294"/>
            <a:chExt cx="4457959" cy="2628518"/>
          </a:xfrm>
        </p:grpSpPr>
        <p:grpSp>
          <p:nvGrpSpPr>
            <p:cNvPr id="4" name="Group 3">
              <a:extLst>
                <a:ext uri="{FF2B5EF4-FFF2-40B4-BE49-F238E27FC236}">
                  <a16:creationId xmlns:a16="http://schemas.microsoft.com/office/drawing/2014/main" id="{0F42856F-898F-43B1-8BAC-B8DDC62DE7E4}"/>
                </a:ext>
              </a:extLst>
            </p:cNvPr>
            <p:cNvGrpSpPr/>
            <p:nvPr/>
          </p:nvGrpSpPr>
          <p:grpSpPr>
            <a:xfrm>
              <a:off x="5682677" y="4001294"/>
              <a:ext cx="3638551" cy="2628518"/>
              <a:chOff x="1639184" y="4229482"/>
              <a:chExt cx="3638551" cy="2628518"/>
            </a:xfrm>
          </p:grpSpPr>
          <p:pic>
            <p:nvPicPr>
              <p:cNvPr id="3076" name="Picture 4">
                <a:extLst>
                  <a:ext uri="{FF2B5EF4-FFF2-40B4-BE49-F238E27FC236}">
                    <a16:creationId xmlns:a16="http://schemas.microsoft.com/office/drawing/2014/main" id="{106CB0A8-980E-455D-BFE8-D7800EA30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9184" y="4229482"/>
                <a:ext cx="3638551" cy="262851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Rounded Corners 5">
                <a:extLst>
                  <a:ext uri="{FF2B5EF4-FFF2-40B4-BE49-F238E27FC236}">
                    <a16:creationId xmlns:a16="http://schemas.microsoft.com/office/drawing/2014/main" id="{6A7DD92E-30E2-4DCA-ACE0-03EE1F941C3E}"/>
                  </a:ext>
                </a:extLst>
              </p:cNvPr>
              <p:cNvSpPr/>
              <p:nvPr/>
            </p:nvSpPr>
            <p:spPr>
              <a:xfrm>
                <a:off x="2722361" y="5404584"/>
                <a:ext cx="2387066" cy="1453416"/>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cxnSp>
          <p:nvCxnSpPr>
            <p:cNvPr id="7" name="Straight Arrow Connector 6">
              <a:extLst>
                <a:ext uri="{FF2B5EF4-FFF2-40B4-BE49-F238E27FC236}">
                  <a16:creationId xmlns:a16="http://schemas.microsoft.com/office/drawing/2014/main" id="{8CE3D3C9-6CC8-4EC3-BF41-C7FCE152CAAF}"/>
                </a:ext>
              </a:extLst>
            </p:cNvPr>
            <p:cNvCxnSpPr>
              <a:cxnSpLocks/>
            </p:cNvCxnSpPr>
            <p:nvPr/>
          </p:nvCxnSpPr>
          <p:spPr>
            <a:xfrm flipH="1">
              <a:off x="8699383" y="4941116"/>
              <a:ext cx="872456" cy="687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65C6BE9-5019-4DC1-8F66-9AAF099FDD35}"/>
                </a:ext>
              </a:extLst>
            </p:cNvPr>
            <p:cNvSpPr txBox="1"/>
            <p:nvPr/>
          </p:nvSpPr>
          <p:spPr>
            <a:xfrm>
              <a:off x="8623746" y="4787227"/>
              <a:ext cx="1516890" cy="307777"/>
            </a:xfrm>
            <a:prstGeom prst="rect">
              <a:avLst/>
            </a:prstGeom>
            <a:noFill/>
          </p:spPr>
          <p:txBody>
            <a:bodyPr wrap="none" rtlCol="0">
              <a:spAutoFit/>
            </a:bodyPr>
            <a:lstStyle/>
            <a:p>
              <a:r>
                <a:rPr lang="en-US" sz="1400" dirty="0">
                  <a:latin typeface="Times New Roman" panose="02020603050405020304" pitchFamily="18" charset="0"/>
                  <a:cs typeface="Times New Roman" panose="02020603050405020304" pitchFamily="18" charset="0"/>
                </a:rPr>
                <a:t>Region of interest </a:t>
              </a:r>
            </a:p>
          </p:txBody>
        </p:sp>
      </p:grpSp>
      <p:sp>
        <p:nvSpPr>
          <p:cNvPr id="12" name="TextBox 11">
            <a:extLst>
              <a:ext uri="{FF2B5EF4-FFF2-40B4-BE49-F238E27FC236}">
                <a16:creationId xmlns:a16="http://schemas.microsoft.com/office/drawing/2014/main" id="{2FDBE75A-60F6-4187-B3D9-207478EF1A93}"/>
              </a:ext>
            </a:extLst>
          </p:cNvPr>
          <p:cNvSpPr txBox="1"/>
          <p:nvPr/>
        </p:nvSpPr>
        <p:spPr>
          <a:xfrm>
            <a:off x="6585959" y="4161803"/>
            <a:ext cx="2819362" cy="1323439"/>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Number of patients: 80,692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Male count:  48,912</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Female count: 31,780</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mean age: 41.17 ± 9.95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graphicFrame>
        <p:nvGraphicFramePr>
          <p:cNvPr id="13" name="Table 7">
            <a:extLst>
              <a:ext uri="{FF2B5EF4-FFF2-40B4-BE49-F238E27FC236}">
                <a16:creationId xmlns:a16="http://schemas.microsoft.com/office/drawing/2014/main" id="{4FF6193F-B959-4A1A-B821-9885E90632DD}"/>
              </a:ext>
            </a:extLst>
          </p:cNvPr>
          <p:cNvGraphicFramePr>
            <a:graphicFrameLocks noGrp="1"/>
          </p:cNvGraphicFramePr>
          <p:nvPr/>
        </p:nvGraphicFramePr>
        <p:xfrm>
          <a:off x="6836570" y="5274888"/>
          <a:ext cx="3890646" cy="1483360"/>
        </p:xfrm>
        <a:graphic>
          <a:graphicData uri="http://schemas.openxmlformats.org/drawingml/2006/table">
            <a:tbl>
              <a:tblPr firstRow="1" bandRow="1">
                <a:tableStyleId>{5C22544A-7EE6-4342-B048-85BDC9FD1C3A}</a:tableStyleId>
              </a:tblPr>
              <a:tblGrid>
                <a:gridCol w="1336675">
                  <a:extLst>
                    <a:ext uri="{9D8B030D-6E8A-4147-A177-3AD203B41FA5}">
                      <a16:colId xmlns:a16="http://schemas.microsoft.com/office/drawing/2014/main" val="1368218454"/>
                    </a:ext>
                  </a:extLst>
                </a:gridCol>
                <a:gridCol w="1323404">
                  <a:extLst>
                    <a:ext uri="{9D8B030D-6E8A-4147-A177-3AD203B41FA5}">
                      <a16:colId xmlns:a16="http://schemas.microsoft.com/office/drawing/2014/main" val="3411469074"/>
                    </a:ext>
                  </a:extLst>
                </a:gridCol>
                <a:gridCol w="1230567">
                  <a:extLst>
                    <a:ext uri="{9D8B030D-6E8A-4147-A177-3AD203B41FA5}">
                      <a16:colId xmlns:a16="http://schemas.microsoft.com/office/drawing/2014/main" val="1879159377"/>
                    </a:ext>
                  </a:extLst>
                </a:gridCol>
              </a:tblGrid>
              <a:tr h="370840">
                <a:tc>
                  <a:txBody>
                    <a:bodyPr/>
                    <a:lstStyle/>
                    <a:p>
                      <a:endParaRPr lang="en-US"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Training set</a:t>
                      </a:r>
                    </a:p>
                  </a:txBody>
                  <a:tcPr/>
                </a:tc>
                <a:tc>
                  <a:txBody>
                    <a:bodyPr/>
                    <a:lstStyle/>
                    <a:p>
                      <a:r>
                        <a:rPr lang="en-US" b="0" dirty="0">
                          <a:latin typeface="Times New Roman" panose="02020603050405020304" pitchFamily="18" charset="0"/>
                          <a:cs typeface="Times New Roman" panose="02020603050405020304" pitchFamily="18" charset="0"/>
                        </a:rPr>
                        <a:t>Testing set</a:t>
                      </a:r>
                    </a:p>
                  </a:txBody>
                  <a:tcPr/>
                </a:tc>
                <a:extLst>
                  <a:ext uri="{0D108BD9-81ED-4DB2-BD59-A6C34878D82A}">
                    <a16:rowId xmlns:a16="http://schemas.microsoft.com/office/drawing/2014/main" val="2561022447"/>
                  </a:ext>
                </a:extLst>
              </a:tr>
              <a:tr h="370840">
                <a:tc>
                  <a:txBody>
                    <a:bodyPr/>
                    <a:lstStyle/>
                    <a:p>
                      <a:r>
                        <a:rPr lang="en-US" b="0" dirty="0">
                          <a:latin typeface="Times New Roman" panose="02020603050405020304" pitchFamily="18" charset="0"/>
                          <a:cs typeface="Times New Roman" panose="02020603050405020304" pitchFamily="18" charset="0"/>
                        </a:rPr>
                        <a:t>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679388349"/>
                  </a:ext>
                </a:extLst>
              </a:tr>
              <a:tr h="370840">
                <a:tc>
                  <a:txBody>
                    <a:bodyPr/>
                    <a:lstStyle/>
                    <a:p>
                      <a:r>
                        <a:rPr lang="en-US" b="0" dirty="0">
                          <a:latin typeface="Times New Roman" panose="02020603050405020304" pitchFamily="18" charset="0"/>
                          <a:cs typeface="Times New Roman" panose="02020603050405020304" pitchFamily="18" charset="0"/>
                        </a:rPr>
                        <a:t>Prediabetes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1139918692"/>
                  </a:ext>
                </a:extLst>
              </a:tr>
              <a:tr h="370840">
                <a:tc>
                  <a:txBody>
                    <a:bodyPr/>
                    <a:lstStyle/>
                    <a:p>
                      <a:r>
                        <a:rPr lang="en-US" b="0" dirty="0">
                          <a:latin typeface="Times New Roman" panose="02020603050405020304" pitchFamily="18" charset="0"/>
                          <a:cs typeface="Times New Roman" panose="02020603050405020304" pitchFamily="18" charset="0"/>
                        </a:rPr>
                        <a:t>Normal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17,131 </a:t>
                      </a:r>
                    </a:p>
                  </a:txBody>
                  <a:tcPr/>
                </a:tc>
                <a:tc>
                  <a:txBody>
                    <a:bodyPr/>
                    <a:lstStyle/>
                    <a:p>
                      <a:r>
                        <a:rPr lang="en-US" b="0" dirty="0">
                          <a:latin typeface="Times New Roman" panose="02020603050405020304" pitchFamily="18" charset="0"/>
                          <a:cs typeface="Times New Roman" panose="02020603050405020304" pitchFamily="18" charset="0"/>
                        </a:rPr>
                        <a:t>200</a:t>
                      </a:r>
                    </a:p>
                  </a:txBody>
                  <a:tcPr/>
                </a:tc>
                <a:extLst>
                  <a:ext uri="{0D108BD9-81ED-4DB2-BD59-A6C34878D82A}">
                    <a16:rowId xmlns:a16="http://schemas.microsoft.com/office/drawing/2014/main" val="339788541"/>
                  </a:ext>
                </a:extLst>
              </a:tr>
            </a:tbl>
          </a:graphicData>
        </a:graphic>
      </p:graphicFrame>
    </p:spTree>
    <p:extLst>
      <p:ext uri="{BB962C8B-B14F-4D97-AF65-F5344CB8AC3E}">
        <p14:creationId xmlns:p14="http://schemas.microsoft.com/office/powerpoint/2010/main" val="407281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EE1B-FE89-4DF8-8C30-D21082DD791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 Cross-validation results </a:t>
            </a:r>
          </a:p>
        </p:txBody>
      </p:sp>
      <p:sp>
        <p:nvSpPr>
          <p:cNvPr id="3" name="Content Placeholder 2">
            <a:extLst>
              <a:ext uri="{FF2B5EF4-FFF2-40B4-BE49-F238E27FC236}">
                <a16:creationId xmlns:a16="http://schemas.microsoft.com/office/drawing/2014/main" id="{33DC8ADD-9C1E-4C32-A14D-B2A8E744A00B}"/>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10 Fold Cross-validated scores on 12 features set and 5 features set [traditional features set] are presented </a:t>
            </a:r>
          </a:p>
          <a:p>
            <a:pPr algn="just"/>
            <a:r>
              <a:rPr lang="en-US" sz="1800" dirty="0">
                <a:latin typeface="Times New Roman" panose="02020603050405020304" pitchFamily="18" charset="0"/>
                <a:cs typeface="Times New Roman" panose="02020603050405020304" pitchFamily="18" charset="0"/>
              </a:rPr>
              <a:t>In the experiment, we concatenated n (n=1,2,3,4) years of data to test the performance of the prediction models</a:t>
            </a:r>
          </a:p>
          <a:p>
            <a:pPr algn="just"/>
            <a:endParaRPr lang="en-US" sz="1800"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837AAE1D-B956-49FC-860D-CEE028D48BDF}"/>
              </a:ext>
            </a:extLst>
          </p:cNvPr>
          <p:cNvGraphicFramePr>
            <a:graphicFrameLocks/>
          </p:cNvGraphicFramePr>
          <p:nvPr>
            <p:extLst>
              <p:ext uri="{D42A27DB-BD31-4B8C-83A1-F6EECF244321}">
                <p14:modId xmlns:p14="http://schemas.microsoft.com/office/powerpoint/2010/main" val="222071106"/>
              </p:ext>
            </p:extLst>
          </p:nvPr>
        </p:nvGraphicFramePr>
        <p:xfrm>
          <a:off x="1116521" y="3124199"/>
          <a:ext cx="33623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D80BF02-2E4F-4FF3-A9A3-A0D56F6DAE23}"/>
              </a:ext>
            </a:extLst>
          </p:cNvPr>
          <p:cNvGraphicFramePr>
            <a:graphicFrameLocks/>
          </p:cNvGraphicFramePr>
          <p:nvPr>
            <p:extLst>
              <p:ext uri="{D42A27DB-BD31-4B8C-83A1-F6EECF244321}">
                <p14:modId xmlns:p14="http://schemas.microsoft.com/office/powerpoint/2010/main" val="2890695339"/>
              </p:ext>
            </p:extLst>
          </p:nvPr>
        </p:nvGraphicFramePr>
        <p:xfrm>
          <a:off x="4716970" y="3124200"/>
          <a:ext cx="3364992"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5B196A06-3BC8-4079-9061-571A17F749EF}"/>
              </a:ext>
            </a:extLst>
          </p:cNvPr>
          <p:cNvSpPr/>
          <p:nvPr/>
        </p:nvSpPr>
        <p:spPr>
          <a:xfrm>
            <a:off x="2019629" y="5777747"/>
            <a:ext cx="151836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12 features set</a:t>
            </a:r>
            <a:endParaRPr lang="en-US" dirty="0"/>
          </a:p>
        </p:txBody>
      </p:sp>
      <p:sp>
        <p:nvSpPr>
          <p:cNvPr id="10" name="Rectangle 9">
            <a:extLst>
              <a:ext uri="{FF2B5EF4-FFF2-40B4-BE49-F238E27FC236}">
                <a16:creationId xmlns:a16="http://schemas.microsoft.com/office/drawing/2014/main" id="{C55BC859-7BDD-41B0-9DD2-7A3C657CF35F}"/>
              </a:ext>
            </a:extLst>
          </p:cNvPr>
          <p:cNvSpPr/>
          <p:nvPr/>
        </p:nvSpPr>
        <p:spPr>
          <a:xfrm>
            <a:off x="5850449" y="5777747"/>
            <a:ext cx="140294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5 features set</a:t>
            </a:r>
            <a:endParaRPr lang="en-US" dirty="0"/>
          </a:p>
        </p:txBody>
      </p:sp>
      <p:graphicFrame>
        <p:nvGraphicFramePr>
          <p:cNvPr id="11" name="Chart 10">
            <a:extLst>
              <a:ext uri="{FF2B5EF4-FFF2-40B4-BE49-F238E27FC236}">
                <a16:creationId xmlns:a16="http://schemas.microsoft.com/office/drawing/2014/main" id="{BF164676-5A80-430A-A67E-846061D4F7FF}"/>
              </a:ext>
            </a:extLst>
          </p:cNvPr>
          <p:cNvGraphicFramePr>
            <a:graphicFrameLocks/>
          </p:cNvGraphicFramePr>
          <p:nvPr>
            <p:extLst>
              <p:ext uri="{D42A27DB-BD31-4B8C-83A1-F6EECF244321}">
                <p14:modId xmlns:p14="http://schemas.microsoft.com/office/powerpoint/2010/main" val="1732596530"/>
              </p:ext>
            </p:extLst>
          </p:nvPr>
        </p:nvGraphicFramePr>
        <p:xfrm>
          <a:off x="8320088" y="3124199"/>
          <a:ext cx="3364992"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9265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6543-3EF6-4849-A190-FAB5F2D46A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p>
        </p:txBody>
      </p:sp>
      <p:sp>
        <p:nvSpPr>
          <p:cNvPr id="3" name="Content Placeholder 2">
            <a:extLst>
              <a:ext uri="{FF2B5EF4-FFF2-40B4-BE49-F238E27FC236}">
                <a16:creationId xmlns:a16="http://schemas.microsoft.com/office/drawing/2014/main" id="{D5C0BE5F-42EB-4368-806A-2B07DF94BB7B}"/>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This section presents the experimental results only on the test </a:t>
            </a:r>
          </a:p>
          <a:p>
            <a:r>
              <a:rPr lang="en-US" sz="1800" dirty="0">
                <a:latin typeface="Times New Roman" panose="02020603050405020304" pitchFamily="18" charset="0"/>
                <a:cs typeface="Times New Roman" panose="02020603050405020304" pitchFamily="18" charset="0"/>
              </a:rPr>
              <a:t>The detail result of each model is presented in the subsequent pages</a:t>
            </a:r>
          </a:p>
        </p:txBody>
      </p:sp>
      <p:graphicFrame>
        <p:nvGraphicFramePr>
          <p:cNvPr id="5" name="Chart 4">
            <a:extLst>
              <a:ext uri="{FF2B5EF4-FFF2-40B4-BE49-F238E27FC236}">
                <a16:creationId xmlns:a16="http://schemas.microsoft.com/office/drawing/2014/main" id="{AB8EBA8C-AC07-4153-95BB-6F1CB0F35FDF}"/>
              </a:ext>
            </a:extLst>
          </p:cNvPr>
          <p:cNvGraphicFramePr>
            <a:graphicFrameLocks/>
          </p:cNvGraphicFramePr>
          <p:nvPr>
            <p:extLst>
              <p:ext uri="{D42A27DB-BD31-4B8C-83A1-F6EECF244321}">
                <p14:modId xmlns:p14="http://schemas.microsoft.com/office/powerpoint/2010/main" val="1589037164"/>
              </p:ext>
            </p:extLst>
          </p:nvPr>
        </p:nvGraphicFramePr>
        <p:xfrm>
          <a:off x="1276731" y="3149600"/>
          <a:ext cx="3364992"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2A31471-C258-4ED5-8465-B6A890E89145}"/>
              </a:ext>
            </a:extLst>
          </p:cNvPr>
          <p:cNvGraphicFramePr>
            <a:graphicFrameLocks/>
          </p:cNvGraphicFramePr>
          <p:nvPr>
            <p:extLst>
              <p:ext uri="{D42A27DB-BD31-4B8C-83A1-F6EECF244321}">
                <p14:modId xmlns:p14="http://schemas.microsoft.com/office/powerpoint/2010/main" val="778201396"/>
              </p:ext>
            </p:extLst>
          </p:nvPr>
        </p:nvGraphicFramePr>
        <p:xfrm>
          <a:off x="4852035" y="3149600"/>
          <a:ext cx="3364992"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0F251F60-4525-4C73-900E-4AAB860F7549}"/>
              </a:ext>
            </a:extLst>
          </p:cNvPr>
          <p:cNvSpPr/>
          <p:nvPr/>
        </p:nvSpPr>
        <p:spPr>
          <a:xfrm>
            <a:off x="2212974" y="5727184"/>
            <a:ext cx="151836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12 features set</a:t>
            </a:r>
            <a:endParaRPr lang="en-US" dirty="0"/>
          </a:p>
        </p:txBody>
      </p:sp>
      <p:sp>
        <p:nvSpPr>
          <p:cNvPr id="10" name="Rectangle 9">
            <a:extLst>
              <a:ext uri="{FF2B5EF4-FFF2-40B4-BE49-F238E27FC236}">
                <a16:creationId xmlns:a16="http://schemas.microsoft.com/office/drawing/2014/main" id="{EDE8FDE0-538D-40DA-B68E-ABB8B67D1226}"/>
              </a:ext>
            </a:extLst>
          </p:cNvPr>
          <p:cNvSpPr/>
          <p:nvPr/>
        </p:nvSpPr>
        <p:spPr>
          <a:xfrm>
            <a:off x="6043794" y="5727184"/>
            <a:ext cx="140294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5 features set</a:t>
            </a:r>
            <a:endParaRPr lang="en-US" dirty="0"/>
          </a:p>
        </p:txBody>
      </p:sp>
      <p:graphicFrame>
        <p:nvGraphicFramePr>
          <p:cNvPr id="11" name="Chart 10">
            <a:extLst>
              <a:ext uri="{FF2B5EF4-FFF2-40B4-BE49-F238E27FC236}">
                <a16:creationId xmlns:a16="http://schemas.microsoft.com/office/drawing/2014/main" id="{6FBED0CB-F238-44D1-95C8-50C23550281A}"/>
              </a:ext>
            </a:extLst>
          </p:cNvPr>
          <p:cNvGraphicFramePr>
            <a:graphicFrameLocks/>
          </p:cNvGraphicFramePr>
          <p:nvPr>
            <p:extLst>
              <p:ext uri="{D42A27DB-BD31-4B8C-83A1-F6EECF244321}">
                <p14:modId xmlns:p14="http://schemas.microsoft.com/office/powerpoint/2010/main" val="3922433091"/>
              </p:ext>
            </p:extLst>
          </p:nvPr>
        </p:nvGraphicFramePr>
        <p:xfrm>
          <a:off x="8427339" y="3149600"/>
          <a:ext cx="3364992"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0095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a:pPr>
            <a:r>
              <a:rPr lang="en-US" sz="1800" dirty="0">
                <a:latin typeface="Times New Roman" panose="02020603050405020304" pitchFamily="18" charset="0"/>
                <a:cs typeface="Times New Roman" panose="02020603050405020304" pitchFamily="18" charset="0"/>
              </a:rPr>
              <a:t>4 years training data with 12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[diabetes=76, prediabetes=1,400, Normal =2,314]</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1,384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size:16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623D896-B5AA-4B73-8EF5-5AEAB5B6ED06}"/>
              </a:ext>
            </a:extLst>
          </p:cNvPr>
          <p:cNvSpPr/>
          <p:nvPr/>
        </p:nvSpPr>
        <p:spPr>
          <a:xfrm>
            <a:off x="880111" y="3113681"/>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0.791</a:t>
            </a:r>
          </a:p>
          <a:p>
            <a:r>
              <a:rPr lang="en-US" dirty="0">
                <a:latin typeface="Times New Roman" panose="02020603050405020304" pitchFamily="18" charset="0"/>
                <a:cs typeface="Times New Roman" panose="02020603050405020304" pitchFamily="18" charset="0"/>
              </a:rPr>
              <a:t>CV-Accuracy: 0.82 (+/- 0.02)</a:t>
            </a:r>
          </a:p>
        </p:txBody>
      </p:sp>
      <p:pic>
        <p:nvPicPr>
          <p:cNvPr id="5" name="Picture 4">
            <a:extLst>
              <a:ext uri="{FF2B5EF4-FFF2-40B4-BE49-F238E27FC236}">
                <a16:creationId xmlns:a16="http://schemas.microsoft.com/office/drawing/2014/main" id="{39DE3628-D000-4F7B-9E2C-61E2C8564C54}"/>
              </a:ext>
            </a:extLst>
          </p:cNvPr>
          <p:cNvPicPr>
            <a:picLocks noChangeAspect="1"/>
          </p:cNvPicPr>
          <p:nvPr/>
        </p:nvPicPr>
        <p:blipFill>
          <a:blip r:embed="rId2"/>
          <a:stretch>
            <a:fillRect/>
          </a:stretch>
        </p:blipFill>
        <p:spPr>
          <a:xfrm>
            <a:off x="880110" y="4212684"/>
            <a:ext cx="2590800" cy="1000125"/>
          </a:xfrm>
          <a:prstGeom prst="rect">
            <a:avLst/>
          </a:prstGeom>
        </p:spPr>
      </p:pic>
      <p:pic>
        <p:nvPicPr>
          <p:cNvPr id="6" name="Picture 5">
            <a:extLst>
              <a:ext uri="{FF2B5EF4-FFF2-40B4-BE49-F238E27FC236}">
                <a16:creationId xmlns:a16="http://schemas.microsoft.com/office/drawing/2014/main" id="{68577633-BC3B-4B62-A633-3E08A6D67F59}"/>
              </a:ext>
            </a:extLst>
          </p:cNvPr>
          <p:cNvPicPr>
            <a:picLocks noChangeAspect="1"/>
          </p:cNvPicPr>
          <p:nvPr/>
        </p:nvPicPr>
        <p:blipFill>
          <a:blip r:embed="rId3"/>
          <a:stretch>
            <a:fillRect/>
          </a:stretch>
        </p:blipFill>
        <p:spPr>
          <a:xfrm>
            <a:off x="880111" y="5362575"/>
            <a:ext cx="3971925" cy="1495425"/>
          </a:xfrm>
          <a:prstGeom prst="rect">
            <a:avLst/>
          </a:prstGeom>
        </p:spPr>
      </p:pic>
      <p:sp>
        <p:nvSpPr>
          <p:cNvPr id="7" name="Rectangle 6">
            <a:extLst>
              <a:ext uri="{FF2B5EF4-FFF2-40B4-BE49-F238E27FC236}">
                <a16:creationId xmlns:a16="http://schemas.microsoft.com/office/drawing/2014/main" id="{862F1EBB-7B1B-40F9-8CAF-397A9D221E04}"/>
              </a:ext>
            </a:extLst>
          </p:cNvPr>
          <p:cNvSpPr/>
          <p:nvPr/>
        </p:nvSpPr>
        <p:spPr>
          <a:xfrm>
            <a:off x="4867277" y="3075581"/>
            <a:ext cx="2915863"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0.812</a:t>
            </a:r>
          </a:p>
          <a:p>
            <a:r>
              <a:rPr lang="en-US" dirty="0">
                <a:latin typeface="Times New Roman" panose="02020603050405020304" pitchFamily="18" charset="0"/>
                <a:cs typeface="Times New Roman" panose="02020603050405020304" pitchFamily="18" charset="0"/>
              </a:rPr>
              <a:t>CV-Accuracy: 0.81 (+/- 0.02)</a:t>
            </a:r>
          </a:p>
        </p:txBody>
      </p:sp>
      <p:pic>
        <p:nvPicPr>
          <p:cNvPr id="8" name="Picture 7">
            <a:extLst>
              <a:ext uri="{FF2B5EF4-FFF2-40B4-BE49-F238E27FC236}">
                <a16:creationId xmlns:a16="http://schemas.microsoft.com/office/drawing/2014/main" id="{7DD5E79A-E522-40B4-8E4F-B4DA1149C05E}"/>
              </a:ext>
            </a:extLst>
          </p:cNvPr>
          <p:cNvPicPr>
            <a:picLocks noChangeAspect="1"/>
          </p:cNvPicPr>
          <p:nvPr/>
        </p:nvPicPr>
        <p:blipFill>
          <a:blip r:embed="rId4"/>
          <a:stretch>
            <a:fillRect/>
          </a:stretch>
        </p:blipFill>
        <p:spPr>
          <a:xfrm>
            <a:off x="4867277" y="4110576"/>
            <a:ext cx="2619375" cy="981075"/>
          </a:xfrm>
          <a:prstGeom prst="rect">
            <a:avLst/>
          </a:prstGeom>
        </p:spPr>
      </p:pic>
      <p:pic>
        <p:nvPicPr>
          <p:cNvPr id="9" name="Picture 8">
            <a:extLst>
              <a:ext uri="{FF2B5EF4-FFF2-40B4-BE49-F238E27FC236}">
                <a16:creationId xmlns:a16="http://schemas.microsoft.com/office/drawing/2014/main" id="{A3E734DF-C142-4EF0-B1B9-825C4CEAA7C8}"/>
              </a:ext>
            </a:extLst>
          </p:cNvPr>
          <p:cNvPicPr>
            <a:picLocks noChangeAspect="1"/>
          </p:cNvPicPr>
          <p:nvPr/>
        </p:nvPicPr>
        <p:blipFill>
          <a:blip r:embed="rId5"/>
          <a:stretch>
            <a:fillRect/>
          </a:stretch>
        </p:blipFill>
        <p:spPr>
          <a:xfrm>
            <a:off x="4867276" y="5324475"/>
            <a:ext cx="3962400" cy="1514475"/>
          </a:xfrm>
          <a:prstGeom prst="rect">
            <a:avLst/>
          </a:prstGeom>
        </p:spPr>
      </p:pic>
      <p:sp>
        <p:nvSpPr>
          <p:cNvPr id="10" name="Rectangle 9">
            <a:extLst>
              <a:ext uri="{FF2B5EF4-FFF2-40B4-BE49-F238E27FC236}">
                <a16:creationId xmlns:a16="http://schemas.microsoft.com/office/drawing/2014/main" id="{D854BD45-DB92-48EE-8A2A-0D5452C7BC3B}"/>
              </a:ext>
            </a:extLst>
          </p:cNvPr>
          <p:cNvSpPr/>
          <p:nvPr/>
        </p:nvSpPr>
        <p:spPr>
          <a:xfrm>
            <a:off x="8829677" y="3075581"/>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0.812</a:t>
            </a:r>
          </a:p>
          <a:p>
            <a:r>
              <a:rPr lang="en-US" dirty="0">
                <a:latin typeface="Times New Roman" panose="02020603050405020304" pitchFamily="18" charset="0"/>
                <a:cs typeface="Times New Roman" panose="02020603050405020304" pitchFamily="18" charset="0"/>
              </a:rPr>
              <a:t>CV-Accuracy: 0.80 (+/- 0.02)</a:t>
            </a:r>
          </a:p>
        </p:txBody>
      </p:sp>
      <p:pic>
        <p:nvPicPr>
          <p:cNvPr id="11" name="Picture 10">
            <a:extLst>
              <a:ext uri="{FF2B5EF4-FFF2-40B4-BE49-F238E27FC236}">
                <a16:creationId xmlns:a16="http://schemas.microsoft.com/office/drawing/2014/main" id="{9AD3D22F-5CB4-4F1F-BA81-50C02711952E}"/>
              </a:ext>
            </a:extLst>
          </p:cNvPr>
          <p:cNvPicPr>
            <a:picLocks noChangeAspect="1"/>
          </p:cNvPicPr>
          <p:nvPr/>
        </p:nvPicPr>
        <p:blipFill>
          <a:blip r:embed="rId6"/>
          <a:stretch>
            <a:fillRect/>
          </a:stretch>
        </p:blipFill>
        <p:spPr>
          <a:xfrm>
            <a:off x="8829676" y="4110576"/>
            <a:ext cx="2647950" cy="1000125"/>
          </a:xfrm>
          <a:prstGeom prst="rect">
            <a:avLst/>
          </a:prstGeom>
        </p:spPr>
      </p:pic>
      <p:pic>
        <p:nvPicPr>
          <p:cNvPr id="12" name="Picture 11">
            <a:extLst>
              <a:ext uri="{FF2B5EF4-FFF2-40B4-BE49-F238E27FC236}">
                <a16:creationId xmlns:a16="http://schemas.microsoft.com/office/drawing/2014/main" id="{3735BDA1-918A-4221-9B0C-CE539FE8E510}"/>
              </a:ext>
            </a:extLst>
          </p:cNvPr>
          <p:cNvPicPr>
            <a:picLocks noChangeAspect="1"/>
          </p:cNvPicPr>
          <p:nvPr/>
        </p:nvPicPr>
        <p:blipFill>
          <a:blip r:embed="rId7"/>
          <a:stretch>
            <a:fillRect/>
          </a:stretch>
        </p:blipFill>
        <p:spPr>
          <a:xfrm>
            <a:off x="8829677" y="5324475"/>
            <a:ext cx="3971925" cy="1533525"/>
          </a:xfrm>
          <a:prstGeom prst="rect">
            <a:avLst/>
          </a:prstGeom>
        </p:spPr>
      </p:pic>
    </p:spTree>
    <p:extLst>
      <p:ext uri="{BB962C8B-B14F-4D97-AF65-F5344CB8AC3E}">
        <p14:creationId xmlns:p14="http://schemas.microsoft.com/office/powerpoint/2010/main" val="411061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2"/>
            </a:pPr>
            <a:r>
              <a:rPr lang="en-US" sz="1800" dirty="0">
                <a:latin typeface="Times New Roman" panose="02020603050405020304" pitchFamily="18" charset="0"/>
                <a:cs typeface="Times New Roman" panose="02020603050405020304" pitchFamily="18" charset="0"/>
              </a:rPr>
              <a:t>3 years training data with 12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[diabetes=184, prediabetes=3,245, Normal = 6,295]</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3,195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50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915FB7FC-8D3F-410D-A449-4AA54E0B45EF}"/>
              </a:ext>
            </a:extLst>
          </p:cNvPr>
          <p:cNvSpPr/>
          <p:nvPr/>
        </p:nvSpPr>
        <p:spPr>
          <a:xfrm>
            <a:off x="851535" y="3175734"/>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0.774</a:t>
            </a:r>
          </a:p>
          <a:p>
            <a:r>
              <a:rPr lang="en-US" dirty="0">
                <a:latin typeface="Times New Roman" panose="02020603050405020304" pitchFamily="18" charset="0"/>
                <a:cs typeface="Times New Roman" panose="02020603050405020304" pitchFamily="18" charset="0"/>
              </a:rPr>
              <a:t>CV-Accuracy: 0.81 (+/- 0.01)</a:t>
            </a:r>
          </a:p>
        </p:txBody>
      </p:sp>
      <p:sp>
        <p:nvSpPr>
          <p:cNvPr id="14" name="Rectangle 13">
            <a:extLst>
              <a:ext uri="{FF2B5EF4-FFF2-40B4-BE49-F238E27FC236}">
                <a16:creationId xmlns:a16="http://schemas.microsoft.com/office/drawing/2014/main" id="{E341AA55-40B1-4306-9A4A-875BE6A8BC5E}"/>
              </a:ext>
            </a:extLst>
          </p:cNvPr>
          <p:cNvSpPr/>
          <p:nvPr/>
        </p:nvSpPr>
        <p:spPr>
          <a:xfrm>
            <a:off x="4832985" y="3175734"/>
            <a:ext cx="2915863"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0.765</a:t>
            </a:r>
          </a:p>
          <a:p>
            <a:r>
              <a:rPr lang="en-US" dirty="0">
                <a:latin typeface="Times New Roman" panose="02020603050405020304" pitchFamily="18" charset="0"/>
                <a:cs typeface="Times New Roman" panose="02020603050405020304" pitchFamily="18" charset="0"/>
              </a:rPr>
              <a:t>CV-Accuracy: 0.80 (+/- 0.01)</a:t>
            </a:r>
          </a:p>
        </p:txBody>
      </p:sp>
      <p:sp>
        <p:nvSpPr>
          <p:cNvPr id="15" name="Rectangle 14">
            <a:extLst>
              <a:ext uri="{FF2B5EF4-FFF2-40B4-BE49-F238E27FC236}">
                <a16:creationId xmlns:a16="http://schemas.microsoft.com/office/drawing/2014/main" id="{414823F0-08C0-4F0C-9F00-D6C8267BE747}"/>
              </a:ext>
            </a:extLst>
          </p:cNvPr>
          <p:cNvSpPr/>
          <p:nvPr/>
        </p:nvSpPr>
        <p:spPr>
          <a:xfrm>
            <a:off x="8814435" y="3175734"/>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SVM</a:t>
            </a:r>
          </a:p>
          <a:p>
            <a:r>
              <a:rPr lang="en-US" dirty="0">
                <a:latin typeface="Times New Roman" panose="02020603050405020304" pitchFamily="18" charset="0"/>
                <a:cs typeface="Times New Roman" panose="02020603050405020304" pitchFamily="18" charset="0"/>
              </a:rPr>
              <a:t>Accuracy =  0.783</a:t>
            </a:r>
          </a:p>
          <a:p>
            <a:r>
              <a:rPr lang="en-US" dirty="0">
                <a:latin typeface="Times New Roman" panose="02020603050405020304" pitchFamily="18" charset="0"/>
                <a:cs typeface="Times New Roman" panose="02020603050405020304" pitchFamily="18" charset="0"/>
              </a:rPr>
              <a:t>CV-Accuracy: 0.78 (+/- 0.01)</a:t>
            </a:r>
          </a:p>
        </p:txBody>
      </p:sp>
      <p:pic>
        <p:nvPicPr>
          <p:cNvPr id="16" name="Picture 15">
            <a:extLst>
              <a:ext uri="{FF2B5EF4-FFF2-40B4-BE49-F238E27FC236}">
                <a16:creationId xmlns:a16="http://schemas.microsoft.com/office/drawing/2014/main" id="{3EA84FA3-D2D3-44B0-857B-497944D5EB46}"/>
              </a:ext>
            </a:extLst>
          </p:cNvPr>
          <p:cNvPicPr>
            <a:picLocks noChangeAspect="1"/>
          </p:cNvPicPr>
          <p:nvPr/>
        </p:nvPicPr>
        <p:blipFill>
          <a:blip r:embed="rId2"/>
          <a:stretch>
            <a:fillRect/>
          </a:stretch>
        </p:blipFill>
        <p:spPr>
          <a:xfrm>
            <a:off x="880110" y="4237784"/>
            <a:ext cx="2619375" cy="1019175"/>
          </a:xfrm>
          <a:prstGeom prst="rect">
            <a:avLst/>
          </a:prstGeom>
        </p:spPr>
      </p:pic>
      <p:pic>
        <p:nvPicPr>
          <p:cNvPr id="17" name="Picture 16">
            <a:extLst>
              <a:ext uri="{FF2B5EF4-FFF2-40B4-BE49-F238E27FC236}">
                <a16:creationId xmlns:a16="http://schemas.microsoft.com/office/drawing/2014/main" id="{35EB9AE1-A36C-42CB-A99C-4BE8DED310AA}"/>
              </a:ext>
            </a:extLst>
          </p:cNvPr>
          <p:cNvPicPr>
            <a:picLocks noChangeAspect="1"/>
          </p:cNvPicPr>
          <p:nvPr/>
        </p:nvPicPr>
        <p:blipFill>
          <a:blip r:embed="rId3"/>
          <a:stretch>
            <a:fillRect/>
          </a:stretch>
        </p:blipFill>
        <p:spPr>
          <a:xfrm>
            <a:off x="880110" y="5353050"/>
            <a:ext cx="3952875" cy="1504950"/>
          </a:xfrm>
          <a:prstGeom prst="rect">
            <a:avLst/>
          </a:prstGeom>
        </p:spPr>
      </p:pic>
      <p:pic>
        <p:nvPicPr>
          <p:cNvPr id="18" name="Picture 17">
            <a:extLst>
              <a:ext uri="{FF2B5EF4-FFF2-40B4-BE49-F238E27FC236}">
                <a16:creationId xmlns:a16="http://schemas.microsoft.com/office/drawing/2014/main" id="{3A494440-BDF2-427F-88E1-20BC1F34CC7E}"/>
              </a:ext>
            </a:extLst>
          </p:cNvPr>
          <p:cNvPicPr>
            <a:picLocks noChangeAspect="1"/>
          </p:cNvPicPr>
          <p:nvPr/>
        </p:nvPicPr>
        <p:blipFill>
          <a:blip r:embed="rId4"/>
          <a:stretch>
            <a:fillRect/>
          </a:stretch>
        </p:blipFill>
        <p:spPr>
          <a:xfrm>
            <a:off x="4832985" y="4234000"/>
            <a:ext cx="2609850" cy="990600"/>
          </a:xfrm>
          <a:prstGeom prst="rect">
            <a:avLst/>
          </a:prstGeom>
        </p:spPr>
      </p:pic>
      <p:pic>
        <p:nvPicPr>
          <p:cNvPr id="19" name="Picture 18">
            <a:extLst>
              <a:ext uri="{FF2B5EF4-FFF2-40B4-BE49-F238E27FC236}">
                <a16:creationId xmlns:a16="http://schemas.microsoft.com/office/drawing/2014/main" id="{32A1888C-8F23-41A7-A53C-DECC67DBAEFA}"/>
              </a:ext>
            </a:extLst>
          </p:cNvPr>
          <p:cNvPicPr>
            <a:picLocks noChangeAspect="1"/>
          </p:cNvPicPr>
          <p:nvPr/>
        </p:nvPicPr>
        <p:blipFill>
          <a:blip r:embed="rId5"/>
          <a:stretch>
            <a:fillRect/>
          </a:stretch>
        </p:blipFill>
        <p:spPr>
          <a:xfrm>
            <a:off x="4832985" y="5353050"/>
            <a:ext cx="3943350" cy="1466850"/>
          </a:xfrm>
          <a:prstGeom prst="rect">
            <a:avLst/>
          </a:prstGeom>
        </p:spPr>
      </p:pic>
      <p:pic>
        <p:nvPicPr>
          <p:cNvPr id="20" name="Picture 19">
            <a:extLst>
              <a:ext uri="{FF2B5EF4-FFF2-40B4-BE49-F238E27FC236}">
                <a16:creationId xmlns:a16="http://schemas.microsoft.com/office/drawing/2014/main" id="{0116715B-14EA-424C-AAC5-0A7917AA3EA3}"/>
              </a:ext>
            </a:extLst>
          </p:cNvPr>
          <p:cNvPicPr>
            <a:picLocks noChangeAspect="1"/>
          </p:cNvPicPr>
          <p:nvPr/>
        </p:nvPicPr>
        <p:blipFill>
          <a:blip r:embed="rId6"/>
          <a:stretch>
            <a:fillRect/>
          </a:stretch>
        </p:blipFill>
        <p:spPr>
          <a:xfrm>
            <a:off x="8814435" y="4242778"/>
            <a:ext cx="2667000" cy="1038225"/>
          </a:xfrm>
          <a:prstGeom prst="rect">
            <a:avLst/>
          </a:prstGeom>
        </p:spPr>
      </p:pic>
      <p:pic>
        <p:nvPicPr>
          <p:cNvPr id="21" name="Picture 20">
            <a:extLst>
              <a:ext uri="{FF2B5EF4-FFF2-40B4-BE49-F238E27FC236}">
                <a16:creationId xmlns:a16="http://schemas.microsoft.com/office/drawing/2014/main" id="{99F1B566-EA3D-4384-83EF-A9225E4A90F3}"/>
              </a:ext>
            </a:extLst>
          </p:cNvPr>
          <p:cNvPicPr>
            <a:picLocks noChangeAspect="1"/>
          </p:cNvPicPr>
          <p:nvPr/>
        </p:nvPicPr>
        <p:blipFill>
          <a:blip r:embed="rId7"/>
          <a:stretch>
            <a:fillRect/>
          </a:stretch>
        </p:blipFill>
        <p:spPr>
          <a:xfrm>
            <a:off x="8776335" y="5353050"/>
            <a:ext cx="3962400" cy="1476375"/>
          </a:xfrm>
          <a:prstGeom prst="rect">
            <a:avLst/>
          </a:prstGeom>
        </p:spPr>
      </p:pic>
    </p:spTree>
    <p:extLst>
      <p:ext uri="{BB962C8B-B14F-4D97-AF65-F5344CB8AC3E}">
        <p14:creationId xmlns:p14="http://schemas.microsoft.com/office/powerpoint/2010/main" val="143126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3"/>
            </a:pPr>
            <a:r>
              <a:rPr lang="en-US" sz="1800" dirty="0">
                <a:latin typeface="Times New Roman" panose="02020603050405020304" pitchFamily="18" charset="0"/>
                <a:cs typeface="Times New Roman" panose="02020603050405020304" pitchFamily="18" charset="0"/>
              </a:rPr>
              <a:t>2 years training data with 12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[diabetes=436, prediabetes=7,452, Normal = 16,314]</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7,402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50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34D9CAE-78D3-4573-869D-758CAD0D650D}"/>
              </a:ext>
            </a:extLst>
          </p:cNvPr>
          <p:cNvSpPr/>
          <p:nvPr/>
        </p:nvSpPr>
        <p:spPr>
          <a:xfrm>
            <a:off x="1038225" y="3134915"/>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CV-Accuracy: 0.79 (+/- 0.01)</a:t>
            </a:r>
          </a:p>
        </p:txBody>
      </p:sp>
      <p:sp>
        <p:nvSpPr>
          <p:cNvPr id="14" name="Rectangle 13">
            <a:extLst>
              <a:ext uri="{FF2B5EF4-FFF2-40B4-BE49-F238E27FC236}">
                <a16:creationId xmlns:a16="http://schemas.microsoft.com/office/drawing/2014/main" id="{114FBD1F-3110-461E-889E-87DD78F40806}"/>
              </a:ext>
            </a:extLst>
          </p:cNvPr>
          <p:cNvSpPr/>
          <p:nvPr/>
        </p:nvSpPr>
        <p:spPr>
          <a:xfrm>
            <a:off x="5010150" y="3134915"/>
            <a:ext cx="2915863"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CV-Accuracy: 0.78 (+/- 0.01)</a:t>
            </a:r>
          </a:p>
        </p:txBody>
      </p:sp>
      <p:sp>
        <p:nvSpPr>
          <p:cNvPr id="15" name="Rectangle 14">
            <a:extLst>
              <a:ext uri="{FF2B5EF4-FFF2-40B4-BE49-F238E27FC236}">
                <a16:creationId xmlns:a16="http://schemas.microsoft.com/office/drawing/2014/main" id="{C90AEDCD-39DD-4E25-82D4-BEBCAD3551DA}"/>
              </a:ext>
            </a:extLst>
          </p:cNvPr>
          <p:cNvSpPr/>
          <p:nvPr/>
        </p:nvSpPr>
        <p:spPr>
          <a:xfrm>
            <a:off x="8982075" y="3136105"/>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SVC</a:t>
            </a:r>
          </a:p>
          <a:p>
            <a:r>
              <a:rPr lang="en-US" dirty="0">
                <a:latin typeface="Times New Roman" panose="02020603050405020304" pitchFamily="18" charset="0"/>
                <a:cs typeface="Times New Roman" panose="02020603050405020304" pitchFamily="18" charset="0"/>
              </a:rPr>
              <a:t>Accuracy =  0.78</a:t>
            </a:r>
          </a:p>
          <a:p>
            <a:r>
              <a:rPr lang="en-US" dirty="0">
                <a:latin typeface="Times New Roman" panose="02020603050405020304" pitchFamily="18" charset="0"/>
                <a:cs typeface="Times New Roman" panose="02020603050405020304" pitchFamily="18" charset="0"/>
              </a:rPr>
              <a:t>CV-Accuracy: 0.76 (+/- 0.01)</a:t>
            </a:r>
          </a:p>
        </p:txBody>
      </p:sp>
      <p:pic>
        <p:nvPicPr>
          <p:cNvPr id="16" name="Picture 15">
            <a:extLst>
              <a:ext uri="{FF2B5EF4-FFF2-40B4-BE49-F238E27FC236}">
                <a16:creationId xmlns:a16="http://schemas.microsoft.com/office/drawing/2014/main" id="{64C0F2AB-CD7E-492E-B62E-B55BACF7C9C3}"/>
              </a:ext>
            </a:extLst>
          </p:cNvPr>
          <p:cNvPicPr>
            <a:picLocks noChangeAspect="1"/>
          </p:cNvPicPr>
          <p:nvPr/>
        </p:nvPicPr>
        <p:blipFill>
          <a:blip r:embed="rId2"/>
          <a:stretch>
            <a:fillRect/>
          </a:stretch>
        </p:blipFill>
        <p:spPr>
          <a:xfrm>
            <a:off x="1038225" y="4197149"/>
            <a:ext cx="2609850" cy="952500"/>
          </a:xfrm>
          <a:prstGeom prst="rect">
            <a:avLst/>
          </a:prstGeom>
        </p:spPr>
      </p:pic>
      <p:pic>
        <p:nvPicPr>
          <p:cNvPr id="17" name="Picture 16">
            <a:extLst>
              <a:ext uri="{FF2B5EF4-FFF2-40B4-BE49-F238E27FC236}">
                <a16:creationId xmlns:a16="http://schemas.microsoft.com/office/drawing/2014/main" id="{2BDF6FA6-0135-4388-808D-AF5929A5FD8C}"/>
              </a:ext>
            </a:extLst>
          </p:cNvPr>
          <p:cNvPicPr>
            <a:picLocks noChangeAspect="1"/>
          </p:cNvPicPr>
          <p:nvPr/>
        </p:nvPicPr>
        <p:blipFill>
          <a:blip r:embed="rId3"/>
          <a:stretch>
            <a:fillRect/>
          </a:stretch>
        </p:blipFill>
        <p:spPr>
          <a:xfrm>
            <a:off x="803910" y="5334000"/>
            <a:ext cx="3952875" cy="1504950"/>
          </a:xfrm>
          <a:prstGeom prst="rect">
            <a:avLst/>
          </a:prstGeom>
        </p:spPr>
      </p:pic>
      <p:pic>
        <p:nvPicPr>
          <p:cNvPr id="18" name="Picture 17">
            <a:extLst>
              <a:ext uri="{FF2B5EF4-FFF2-40B4-BE49-F238E27FC236}">
                <a16:creationId xmlns:a16="http://schemas.microsoft.com/office/drawing/2014/main" id="{11A64402-5CB5-42C9-8F51-2CC5A43BD651}"/>
              </a:ext>
            </a:extLst>
          </p:cNvPr>
          <p:cNvPicPr>
            <a:picLocks noChangeAspect="1"/>
          </p:cNvPicPr>
          <p:nvPr/>
        </p:nvPicPr>
        <p:blipFill>
          <a:blip r:embed="rId4"/>
          <a:stretch>
            <a:fillRect/>
          </a:stretch>
        </p:blipFill>
        <p:spPr>
          <a:xfrm>
            <a:off x="4991100" y="4058245"/>
            <a:ext cx="2686050" cy="1104900"/>
          </a:xfrm>
          <a:prstGeom prst="rect">
            <a:avLst/>
          </a:prstGeom>
        </p:spPr>
      </p:pic>
      <p:pic>
        <p:nvPicPr>
          <p:cNvPr id="19" name="Picture 18">
            <a:extLst>
              <a:ext uri="{FF2B5EF4-FFF2-40B4-BE49-F238E27FC236}">
                <a16:creationId xmlns:a16="http://schemas.microsoft.com/office/drawing/2014/main" id="{C47C9EB0-AAA1-49DD-8916-C810B4B8429E}"/>
              </a:ext>
            </a:extLst>
          </p:cNvPr>
          <p:cNvPicPr>
            <a:picLocks noChangeAspect="1"/>
          </p:cNvPicPr>
          <p:nvPr/>
        </p:nvPicPr>
        <p:blipFill>
          <a:blip r:embed="rId5"/>
          <a:stretch>
            <a:fillRect/>
          </a:stretch>
        </p:blipFill>
        <p:spPr>
          <a:xfrm>
            <a:off x="4802505" y="5334000"/>
            <a:ext cx="3981450" cy="1504950"/>
          </a:xfrm>
          <a:prstGeom prst="rect">
            <a:avLst/>
          </a:prstGeom>
        </p:spPr>
      </p:pic>
      <p:pic>
        <p:nvPicPr>
          <p:cNvPr id="20" name="Picture 19">
            <a:extLst>
              <a:ext uri="{FF2B5EF4-FFF2-40B4-BE49-F238E27FC236}">
                <a16:creationId xmlns:a16="http://schemas.microsoft.com/office/drawing/2014/main" id="{AFF8D526-2454-4796-BA7B-56253EFA485B}"/>
              </a:ext>
            </a:extLst>
          </p:cNvPr>
          <p:cNvPicPr>
            <a:picLocks noChangeAspect="1"/>
          </p:cNvPicPr>
          <p:nvPr/>
        </p:nvPicPr>
        <p:blipFill>
          <a:blip r:embed="rId6"/>
          <a:stretch>
            <a:fillRect/>
          </a:stretch>
        </p:blipFill>
        <p:spPr>
          <a:xfrm>
            <a:off x="9090547" y="4155673"/>
            <a:ext cx="2647950" cy="990600"/>
          </a:xfrm>
          <a:prstGeom prst="rect">
            <a:avLst/>
          </a:prstGeom>
        </p:spPr>
      </p:pic>
      <p:pic>
        <p:nvPicPr>
          <p:cNvPr id="21" name="Picture 20">
            <a:extLst>
              <a:ext uri="{FF2B5EF4-FFF2-40B4-BE49-F238E27FC236}">
                <a16:creationId xmlns:a16="http://schemas.microsoft.com/office/drawing/2014/main" id="{7D00F267-8CCF-4B9F-9F83-1B805051C110}"/>
              </a:ext>
            </a:extLst>
          </p:cNvPr>
          <p:cNvPicPr>
            <a:picLocks noChangeAspect="1"/>
          </p:cNvPicPr>
          <p:nvPr/>
        </p:nvPicPr>
        <p:blipFill>
          <a:blip r:embed="rId7"/>
          <a:stretch>
            <a:fillRect/>
          </a:stretch>
        </p:blipFill>
        <p:spPr>
          <a:xfrm>
            <a:off x="8829675" y="5334000"/>
            <a:ext cx="3971925" cy="1485900"/>
          </a:xfrm>
          <a:prstGeom prst="rect">
            <a:avLst/>
          </a:prstGeom>
        </p:spPr>
      </p:pic>
    </p:spTree>
    <p:extLst>
      <p:ext uri="{BB962C8B-B14F-4D97-AF65-F5344CB8AC3E}">
        <p14:creationId xmlns:p14="http://schemas.microsoft.com/office/powerpoint/2010/main" val="1868598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18AF-C5EE-4AE1-83AF-FFD39866FF7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 Test Set results</a:t>
            </a:r>
            <a:endParaRPr lang="en-US" dirty="0"/>
          </a:p>
        </p:txBody>
      </p:sp>
      <p:sp>
        <p:nvSpPr>
          <p:cNvPr id="3" name="Content Placeholder 2">
            <a:extLst>
              <a:ext uri="{FF2B5EF4-FFF2-40B4-BE49-F238E27FC236}">
                <a16:creationId xmlns:a16="http://schemas.microsoft.com/office/drawing/2014/main" id="{51C95D9F-2DBE-4432-9DB6-1BA70F082538}"/>
              </a:ext>
            </a:extLst>
          </p:cNvPr>
          <p:cNvSpPr>
            <a:spLocks noGrp="1"/>
          </p:cNvSpPr>
          <p:nvPr>
            <p:ph idx="1"/>
          </p:nvPr>
        </p:nvSpPr>
        <p:spPr/>
        <p:txBody>
          <a:bodyPr>
            <a:normAutofit/>
          </a:bodyPr>
          <a:lstStyle/>
          <a:p>
            <a:pPr marL="514350" indent="-514350">
              <a:buFont typeface="+mj-lt"/>
              <a:buAutoNum type="alphaLcParenR" startAt="4"/>
            </a:pPr>
            <a:r>
              <a:rPr lang="en-US" sz="1800" dirty="0">
                <a:latin typeface="Times New Roman" panose="02020603050405020304" pitchFamily="18" charset="0"/>
                <a:cs typeface="Times New Roman" panose="02020603050405020304" pitchFamily="18" charset="0"/>
              </a:rPr>
              <a:t>1 year training data with 12 feature set</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Dataset distribution: [diabetes= 1,045, prediabetes= 17,331, Normal = 38,166]</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Training set size: 17,131    data points per class</a:t>
            </a:r>
          </a:p>
          <a:p>
            <a:pPr lvl="1">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Testing set size: 200 data points per class</a:t>
            </a:r>
          </a:p>
          <a:p>
            <a:pPr lvl="1">
              <a:buFont typeface="Wingdings" panose="05000000000000000000" pitchFamily="2" charset="2"/>
              <a:buChar char="ü"/>
            </a:pPr>
            <a:endParaRPr lang="en-US" sz="14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DB605C2-FDAC-4590-8D87-246EA242FDD4}"/>
              </a:ext>
            </a:extLst>
          </p:cNvPr>
          <p:cNvSpPr/>
          <p:nvPr/>
        </p:nvSpPr>
        <p:spPr>
          <a:xfrm>
            <a:off x="857250" y="3102571"/>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RF</a:t>
            </a:r>
          </a:p>
          <a:p>
            <a:r>
              <a:rPr lang="en-US" dirty="0">
                <a:latin typeface="Times New Roman" panose="02020603050405020304" pitchFamily="18" charset="0"/>
                <a:cs typeface="Times New Roman" panose="02020603050405020304" pitchFamily="18" charset="0"/>
              </a:rPr>
              <a:t>Accuracy =  0.733</a:t>
            </a:r>
          </a:p>
          <a:p>
            <a:r>
              <a:rPr lang="en-US" dirty="0">
                <a:latin typeface="Times New Roman" panose="02020603050405020304" pitchFamily="18" charset="0"/>
                <a:cs typeface="Times New Roman" panose="02020603050405020304" pitchFamily="18" charset="0"/>
              </a:rPr>
              <a:t>CV-Accuracy: 0.75 (+/- 0.04)</a:t>
            </a:r>
          </a:p>
        </p:txBody>
      </p:sp>
      <p:sp>
        <p:nvSpPr>
          <p:cNvPr id="23" name="Rectangle 22">
            <a:extLst>
              <a:ext uri="{FF2B5EF4-FFF2-40B4-BE49-F238E27FC236}">
                <a16:creationId xmlns:a16="http://schemas.microsoft.com/office/drawing/2014/main" id="{521576E0-FB6C-47A5-AFAE-17CD56DEC705}"/>
              </a:ext>
            </a:extLst>
          </p:cNvPr>
          <p:cNvSpPr/>
          <p:nvPr/>
        </p:nvSpPr>
        <p:spPr>
          <a:xfrm>
            <a:off x="4829175" y="3102571"/>
            <a:ext cx="2915863"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Accuracy =  0.735</a:t>
            </a:r>
          </a:p>
          <a:p>
            <a:r>
              <a:rPr lang="en-US" dirty="0">
                <a:latin typeface="Times New Roman" panose="02020603050405020304" pitchFamily="18" charset="0"/>
                <a:cs typeface="Times New Roman" panose="02020603050405020304" pitchFamily="18" charset="0"/>
              </a:rPr>
              <a:t>CV-Accuracy: 0.71 (+/- 0.04)</a:t>
            </a:r>
          </a:p>
        </p:txBody>
      </p:sp>
      <p:sp>
        <p:nvSpPr>
          <p:cNvPr id="24" name="Rectangle 23">
            <a:extLst>
              <a:ext uri="{FF2B5EF4-FFF2-40B4-BE49-F238E27FC236}">
                <a16:creationId xmlns:a16="http://schemas.microsoft.com/office/drawing/2014/main" id="{68C4BCB1-8B8A-4CC2-AEA4-7F0568FF5DC1}"/>
              </a:ext>
            </a:extLst>
          </p:cNvPr>
          <p:cNvSpPr/>
          <p:nvPr/>
        </p:nvSpPr>
        <p:spPr>
          <a:xfrm>
            <a:off x="8791575" y="3102571"/>
            <a:ext cx="2915863" cy="92333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SVC</a:t>
            </a:r>
          </a:p>
          <a:p>
            <a:r>
              <a:rPr lang="en-US" dirty="0">
                <a:latin typeface="Times New Roman" panose="02020603050405020304" pitchFamily="18" charset="0"/>
                <a:cs typeface="Times New Roman" panose="02020603050405020304" pitchFamily="18" charset="0"/>
              </a:rPr>
              <a:t>Accuracy =  0.735</a:t>
            </a:r>
          </a:p>
          <a:p>
            <a:r>
              <a:rPr lang="en-US" dirty="0">
                <a:latin typeface="Times New Roman" panose="02020603050405020304" pitchFamily="18" charset="0"/>
                <a:cs typeface="Times New Roman" panose="02020603050405020304" pitchFamily="18" charset="0"/>
              </a:rPr>
              <a:t>CV-Accuracy: 0.72 (+/- 0.03)</a:t>
            </a:r>
          </a:p>
        </p:txBody>
      </p:sp>
      <p:pic>
        <p:nvPicPr>
          <p:cNvPr id="25" name="Picture 24">
            <a:extLst>
              <a:ext uri="{FF2B5EF4-FFF2-40B4-BE49-F238E27FC236}">
                <a16:creationId xmlns:a16="http://schemas.microsoft.com/office/drawing/2014/main" id="{FA48C350-1122-4DC4-9B8E-D448BE7C7982}"/>
              </a:ext>
            </a:extLst>
          </p:cNvPr>
          <p:cNvPicPr>
            <a:picLocks noChangeAspect="1"/>
          </p:cNvPicPr>
          <p:nvPr/>
        </p:nvPicPr>
        <p:blipFill>
          <a:blip r:embed="rId2"/>
          <a:stretch>
            <a:fillRect/>
          </a:stretch>
        </p:blipFill>
        <p:spPr>
          <a:xfrm>
            <a:off x="857250" y="4160838"/>
            <a:ext cx="2638425" cy="1038225"/>
          </a:xfrm>
          <a:prstGeom prst="rect">
            <a:avLst/>
          </a:prstGeom>
        </p:spPr>
      </p:pic>
      <p:pic>
        <p:nvPicPr>
          <p:cNvPr id="26" name="Picture 25">
            <a:extLst>
              <a:ext uri="{FF2B5EF4-FFF2-40B4-BE49-F238E27FC236}">
                <a16:creationId xmlns:a16="http://schemas.microsoft.com/office/drawing/2014/main" id="{0D33A70F-3DEC-4463-830B-E9DADC7A239D}"/>
              </a:ext>
            </a:extLst>
          </p:cNvPr>
          <p:cNvPicPr>
            <a:picLocks noChangeAspect="1"/>
          </p:cNvPicPr>
          <p:nvPr/>
        </p:nvPicPr>
        <p:blipFill>
          <a:blip r:embed="rId3"/>
          <a:stretch>
            <a:fillRect/>
          </a:stretch>
        </p:blipFill>
        <p:spPr>
          <a:xfrm>
            <a:off x="476250" y="5343525"/>
            <a:ext cx="3990975" cy="1514475"/>
          </a:xfrm>
          <a:prstGeom prst="rect">
            <a:avLst/>
          </a:prstGeom>
        </p:spPr>
      </p:pic>
      <p:pic>
        <p:nvPicPr>
          <p:cNvPr id="27" name="Picture 26">
            <a:extLst>
              <a:ext uri="{FF2B5EF4-FFF2-40B4-BE49-F238E27FC236}">
                <a16:creationId xmlns:a16="http://schemas.microsoft.com/office/drawing/2014/main" id="{C538EA1E-D4E3-42DF-8681-0B352973842A}"/>
              </a:ext>
            </a:extLst>
          </p:cNvPr>
          <p:cNvPicPr>
            <a:picLocks noChangeAspect="1"/>
          </p:cNvPicPr>
          <p:nvPr/>
        </p:nvPicPr>
        <p:blipFill>
          <a:blip r:embed="rId4"/>
          <a:stretch>
            <a:fillRect/>
          </a:stretch>
        </p:blipFill>
        <p:spPr>
          <a:xfrm>
            <a:off x="4848225" y="4160838"/>
            <a:ext cx="2609850" cy="981075"/>
          </a:xfrm>
          <a:prstGeom prst="rect">
            <a:avLst/>
          </a:prstGeom>
        </p:spPr>
      </p:pic>
      <p:pic>
        <p:nvPicPr>
          <p:cNvPr id="28" name="Picture 27">
            <a:extLst>
              <a:ext uri="{FF2B5EF4-FFF2-40B4-BE49-F238E27FC236}">
                <a16:creationId xmlns:a16="http://schemas.microsoft.com/office/drawing/2014/main" id="{9390AD5C-9F1D-4A80-815B-26D2420E1E5C}"/>
              </a:ext>
            </a:extLst>
          </p:cNvPr>
          <p:cNvPicPr>
            <a:picLocks noChangeAspect="1"/>
          </p:cNvPicPr>
          <p:nvPr/>
        </p:nvPicPr>
        <p:blipFill>
          <a:blip r:embed="rId5"/>
          <a:stretch>
            <a:fillRect/>
          </a:stretch>
        </p:blipFill>
        <p:spPr>
          <a:xfrm>
            <a:off x="4467225" y="5343525"/>
            <a:ext cx="3981450" cy="1514475"/>
          </a:xfrm>
          <a:prstGeom prst="rect">
            <a:avLst/>
          </a:prstGeom>
        </p:spPr>
      </p:pic>
      <p:pic>
        <p:nvPicPr>
          <p:cNvPr id="29" name="Picture 28">
            <a:extLst>
              <a:ext uri="{FF2B5EF4-FFF2-40B4-BE49-F238E27FC236}">
                <a16:creationId xmlns:a16="http://schemas.microsoft.com/office/drawing/2014/main" id="{954AB801-5D00-452C-AAF7-417B6B9E8DC2}"/>
              </a:ext>
            </a:extLst>
          </p:cNvPr>
          <p:cNvPicPr>
            <a:picLocks noChangeAspect="1"/>
          </p:cNvPicPr>
          <p:nvPr/>
        </p:nvPicPr>
        <p:blipFill>
          <a:blip r:embed="rId6"/>
          <a:stretch>
            <a:fillRect/>
          </a:stretch>
        </p:blipFill>
        <p:spPr>
          <a:xfrm>
            <a:off x="8829675" y="4160837"/>
            <a:ext cx="2638425" cy="981075"/>
          </a:xfrm>
          <a:prstGeom prst="rect">
            <a:avLst/>
          </a:prstGeom>
        </p:spPr>
      </p:pic>
      <p:pic>
        <p:nvPicPr>
          <p:cNvPr id="30" name="Picture 29">
            <a:extLst>
              <a:ext uri="{FF2B5EF4-FFF2-40B4-BE49-F238E27FC236}">
                <a16:creationId xmlns:a16="http://schemas.microsoft.com/office/drawing/2014/main" id="{D6A7FA81-E320-4B06-8C62-0B3C66CE9633}"/>
              </a:ext>
            </a:extLst>
          </p:cNvPr>
          <p:cNvPicPr>
            <a:picLocks noChangeAspect="1"/>
          </p:cNvPicPr>
          <p:nvPr/>
        </p:nvPicPr>
        <p:blipFill>
          <a:blip r:embed="rId7"/>
          <a:stretch>
            <a:fillRect/>
          </a:stretch>
        </p:blipFill>
        <p:spPr>
          <a:xfrm>
            <a:off x="8448675" y="5334000"/>
            <a:ext cx="3952875" cy="1524000"/>
          </a:xfrm>
          <a:prstGeom prst="rect">
            <a:avLst/>
          </a:prstGeom>
        </p:spPr>
      </p:pic>
    </p:spTree>
    <p:extLst>
      <p:ext uri="{BB962C8B-B14F-4D97-AF65-F5344CB8AC3E}">
        <p14:creationId xmlns:p14="http://schemas.microsoft.com/office/powerpoint/2010/main" val="31554758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TotalTime>
  <Words>946</Words>
  <Application>Microsoft Office PowerPoint</Application>
  <PresentationFormat>Custom</PresentationFormat>
  <Paragraphs>156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Summary of the experiments - 2</vt:lpstr>
      <vt:lpstr>Contents </vt:lpstr>
      <vt:lpstr>Dataset</vt:lpstr>
      <vt:lpstr>1. Cross-validation results </vt:lpstr>
      <vt:lpstr>2. Test Set results</vt:lpstr>
      <vt:lpstr>2. Test Set results</vt:lpstr>
      <vt:lpstr>2. Test Set results</vt:lpstr>
      <vt:lpstr>2. Test Set results</vt:lpstr>
      <vt:lpstr>2. Test Set results</vt:lpstr>
      <vt:lpstr>2. Test Set results</vt:lpstr>
      <vt:lpstr>2. Test Set results</vt:lpstr>
      <vt:lpstr>2. Test Set results</vt:lpstr>
      <vt:lpstr>2. Test Set results</vt:lpstr>
      <vt:lpstr>3.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the experiments - 2</dc:title>
  <dc:creator>Henock</dc:creator>
  <cp:lastModifiedBy>Henock</cp:lastModifiedBy>
  <cp:revision>88</cp:revision>
  <dcterms:created xsi:type="dcterms:W3CDTF">2020-03-10T15:20:19Z</dcterms:created>
  <dcterms:modified xsi:type="dcterms:W3CDTF">2020-03-10T17:44:07Z</dcterms:modified>
</cp:coreProperties>
</file>