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C035-8546-4191-8D61-3E6343FB3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EAE4C-A38D-4760-B12F-05DF5DFC1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0F50-64EF-45F9-B908-7B04A0B5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68A6-8781-4337-B97A-8D6BBFA6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D280-3C41-47E0-BE73-83E61253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C3B9-A5CA-4100-9F03-64A9C882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26D8C-F1C4-4D68-8C3A-2AF658429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8FB0-F436-45AC-AEC0-D3CAA77E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8C94-459F-4C30-83CE-2E25ECE0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9FFD-161D-4808-8F35-0E423649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8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C4BDE-E723-4EE3-9E5A-B3A2E75B0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5E7E-F40A-4205-A43F-5F70FB14D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4A2D-5468-44A8-819C-D228ED8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8DFD-6891-4044-91D2-C451F251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281C-F073-4334-AEC3-2175777C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2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8A38-9D5B-476B-8CA1-C4751BE6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58C3-B5DC-4F49-A1C2-8ADA45AF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729E-551C-4413-A9FF-AAF4C662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05B9-2AE0-4DF8-8F82-6D005442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E355-3420-4DA9-8E5E-AF2DE1EE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9169-1810-4F56-9096-B09374D6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3F536-7CCC-4BD7-86A2-DBF7F890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FE5D-C7F8-41D5-AB1F-73CF07B0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A3E0-C57F-41E0-A8BD-0E6E6A18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B965-7E44-4D01-886F-374CEDFB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502A-1D69-4165-AE0D-E050619D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4FB8-7CE2-4FE3-9BD0-414B40D2C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89023-4538-4226-8D11-02E42E3B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81957-FE47-4B42-9AA7-D12C6FBD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A8904-55D4-42CE-BC20-06208775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2185-983C-4633-BCED-CD344C6A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6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4D1E-452A-44C2-ADA1-3F1B2F93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D1A2B-AEEC-47F1-97FC-2600833C7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FFF01-C733-407F-9164-D13A05CA4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ED2A7-39FD-4B75-BDF4-75EA5B55F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CBE14-73CF-435B-B0DE-496958D9F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F7C63-AABE-455C-AFA3-FB6004F9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8EBB0-BF52-4CF0-98B7-814EFE04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3FA66-5101-4875-A57D-7771A2B1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128C-05BD-40B4-87A8-184F9887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75971-C82F-462E-AD81-D9545858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22248-1328-469E-86D7-A3055AF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0DE7-C2D4-458E-8241-B0EFFF68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4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EABEB-B446-4D62-B058-5D440146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36683-868D-474E-97EC-1E7B343E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475BC-475B-48F3-90D3-23349B0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6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D1B7-5F67-4C3C-B0AA-8442FF8E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5F83-12A9-48FB-9EFE-D3F10E50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27E6A-80C3-4D88-A2F3-EBAC91E0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B3F60-2A6E-4E4A-96BC-05CA4784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2FBC0-A1B7-485C-8DF0-C37F42EA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86931-FAF2-4D63-A0DF-9908050C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B9A8-2045-413A-A54A-7AEFDC6B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E6C0D-E1F6-439F-A00C-9F105C5C7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0B678-68F8-4E45-8F8A-C2005313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4BF9E-E96D-4C68-BF27-52468054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F0F7-2FB9-4312-8FCA-9669152B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BBCED-9A9C-49A2-AF87-F080C826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A64B7-45A3-44F9-A46D-FBA8CE29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CF4F1-DB9A-4925-A36C-F9AB7D75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E95D4-1EE5-406E-AB70-28A2A14C6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3D37-7B90-4583-9ADA-07E5A32C515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75E10-B18F-4774-978E-615439D30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CC1E-4E72-400D-A6B8-018A1F7C9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4BAF-25DE-47E3-9F05-8E10A6398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Hyperlipidemia classification summary</a:t>
            </a:r>
          </a:p>
        </p:txBody>
      </p:sp>
    </p:spTree>
    <p:extLst>
      <p:ext uri="{BB962C8B-B14F-4D97-AF65-F5344CB8AC3E}">
        <p14:creationId xmlns:p14="http://schemas.microsoft.com/office/powerpoint/2010/main" val="204582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3BC9-A947-4CE3-B0F1-554D6FA1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07"/>
            <a:ext cx="10515600" cy="1325563"/>
          </a:xfrm>
        </p:spPr>
        <p:txBody>
          <a:bodyPr anchor="t"/>
          <a:lstStyle/>
          <a:p>
            <a:r>
              <a:rPr lang="en-US" dirty="0"/>
              <a:t>Hyperlipidemia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4545-1212-473C-AE4C-DA0F942E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70"/>
            <a:ext cx="643505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boundary</a:t>
            </a:r>
          </a:p>
          <a:p>
            <a:pPr lvl="1"/>
            <a:r>
              <a:rPr lang="en-US" sz="2000" dirty="0"/>
              <a:t>Normal:</a:t>
            </a:r>
            <a:r>
              <a:rPr lang="en-US" dirty="0"/>
              <a:t> </a:t>
            </a:r>
          </a:p>
          <a:p>
            <a:pPr lvl="2"/>
            <a:r>
              <a:rPr lang="en-US" sz="1200" i="1" dirty="0"/>
              <a:t>Total-cholesterol : ≤ 200mg/dL  AND</a:t>
            </a:r>
          </a:p>
          <a:p>
            <a:pPr lvl="2"/>
            <a:r>
              <a:rPr lang="en-US" sz="1200" i="1" dirty="0"/>
              <a:t> LDL-cholesterol : ≤ 130mg/dL  AND  </a:t>
            </a:r>
          </a:p>
          <a:p>
            <a:pPr lvl="2"/>
            <a:r>
              <a:rPr lang="en-US" sz="1200" i="1" dirty="0"/>
              <a:t>Triglyceride : ≤ 150mg/dL </a:t>
            </a:r>
          </a:p>
          <a:p>
            <a:pPr lvl="1"/>
            <a:r>
              <a:rPr lang="en-US" sz="2000" dirty="0"/>
              <a:t>Hyperlipidemia</a:t>
            </a:r>
            <a:r>
              <a:rPr lang="en-US" sz="1600" dirty="0"/>
              <a:t>: otherwise.</a:t>
            </a:r>
          </a:p>
          <a:p>
            <a:r>
              <a:rPr lang="en-US" sz="2000" dirty="0"/>
              <a:t>Total data size: </a:t>
            </a:r>
            <a:r>
              <a:rPr lang="en-US" sz="2000" i="1" dirty="0"/>
              <a:t>410,718</a:t>
            </a:r>
          </a:p>
          <a:p>
            <a:pPr lvl="1"/>
            <a:r>
              <a:rPr lang="en-US" sz="1400" dirty="0"/>
              <a:t>Normal: </a:t>
            </a:r>
            <a:r>
              <a:rPr lang="en-US" sz="1400" i="1" dirty="0"/>
              <a:t>206,263</a:t>
            </a:r>
          </a:p>
          <a:p>
            <a:pPr lvl="1"/>
            <a:r>
              <a:rPr lang="en-US" sz="1400" dirty="0"/>
              <a:t>Hyperlipidemia: </a:t>
            </a:r>
            <a:r>
              <a:rPr lang="en-US" sz="1400" i="1" dirty="0"/>
              <a:t>204,455</a:t>
            </a:r>
          </a:p>
          <a:p>
            <a:r>
              <a:rPr lang="en-US" sz="2000" dirty="0"/>
              <a:t>Excluded columns</a:t>
            </a:r>
          </a:p>
          <a:p>
            <a:pPr lvl="1"/>
            <a:r>
              <a:rPr lang="en-US" sz="1600" i="1" dirty="0"/>
              <a:t>Total-cholesterol</a:t>
            </a:r>
          </a:p>
          <a:p>
            <a:pPr lvl="1"/>
            <a:r>
              <a:rPr lang="en-US" sz="1600" i="1" dirty="0"/>
              <a:t>LDL-cholesterol</a:t>
            </a:r>
          </a:p>
          <a:p>
            <a:pPr lvl="1"/>
            <a:r>
              <a:rPr lang="en-US" sz="1600" i="1" dirty="0"/>
              <a:t>Triglyceride</a:t>
            </a:r>
          </a:p>
          <a:p>
            <a:pPr lvl="1"/>
            <a:r>
              <a:rPr lang="en-US" sz="1600" i="1" dirty="0"/>
              <a:t>HDL-cholesterol</a:t>
            </a:r>
          </a:p>
          <a:p>
            <a:pPr lvl="1"/>
            <a:r>
              <a:rPr lang="en-US" sz="1600" i="1" dirty="0"/>
              <a:t>Cardiac risk factor</a:t>
            </a:r>
          </a:p>
          <a:p>
            <a:pPr lvl="1"/>
            <a:endParaRPr lang="en-US" sz="1600" i="1" dirty="0"/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93F4-D52D-42A1-A0C0-3F8A78CC4D1C}"/>
              </a:ext>
            </a:extLst>
          </p:cNvPr>
          <p:cNvSpPr txBox="1"/>
          <p:nvPr/>
        </p:nvSpPr>
        <p:spPr>
          <a:xfrm>
            <a:off x="5628314" y="1221618"/>
            <a:ext cx="6435055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dirty="0"/>
              <a:t>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BMI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Uric Acid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Fasting glucose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L100100 - Total-Protein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SBP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DBP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L100200 - Albumin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SGPT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L190000 - WBC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L100400 - blood urea nitrogen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r-GTP gamma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RBC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Hemoglobin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L101600 - alkaline phosphatase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L105200 - glomerular filtration rate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0175F-AB3C-4C8B-AD52-08669C71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314" y="3833857"/>
            <a:ext cx="4878709" cy="286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3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2FD0-AE4D-4B29-802F-A9697AC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Hyperlipidemia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2E340-6CBD-464E-BF5C-55343A4ACF26}"/>
              </a:ext>
            </a:extLst>
          </p:cNvPr>
          <p:cNvSpPr/>
          <p:nvPr/>
        </p:nvSpPr>
        <p:spPr>
          <a:xfrm>
            <a:off x="838200" y="1197421"/>
            <a:ext cx="249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9ABDF-FCB0-4551-9DA7-82411992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42" y="1762562"/>
            <a:ext cx="4343400" cy="346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704DCC-F6EC-419E-BCAB-83148CEBEEC8}"/>
              </a:ext>
            </a:extLst>
          </p:cNvPr>
          <p:cNvSpPr/>
          <p:nvPr/>
        </p:nvSpPr>
        <p:spPr>
          <a:xfrm>
            <a:off x="6231469" y="1197421"/>
            <a:ext cx="145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XGB Classifier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55C14-7AF4-49BC-8489-FA4A5E1C3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9" y="1690688"/>
            <a:ext cx="4476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7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3C42-45C0-4C1B-855D-464670E4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Hyperlipidemia next year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E9DB-598D-4102-936E-E7F94E3E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Features </a:t>
            </a:r>
          </a:p>
          <a:p>
            <a:pPr lvl="1"/>
            <a:r>
              <a:rPr lang="en-US" sz="1800" dirty="0"/>
              <a:t>L100700 - Uric Acid</a:t>
            </a:r>
          </a:p>
          <a:p>
            <a:pPr lvl="1"/>
            <a:r>
              <a:rPr lang="en-US" sz="1800" dirty="0"/>
              <a:t>S000300 - BMI</a:t>
            </a:r>
          </a:p>
          <a:p>
            <a:pPr lvl="1"/>
            <a:r>
              <a:rPr lang="en-US" sz="1800" dirty="0"/>
              <a:t>L101700 - r-GTP gamma</a:t>
            </a:r>
          </a:p>
          <a:p>
            <a:pPr lvl="1"/>
            <a:r>
              <a:rPr lang="en-US" sz="1800" dirty="0"/>
              <a:t>L100800 - Fasting glucose</a:t>
            </a:r>
          </a:p>
          <a:p>
            <a:pPr lvl="1"/>
            <a:r>
              <a:rPr lang="en-US" sz="1800" dirty="0"/>
              <a:t>L103300 - Cardiac risk factor</a:t>
            </a:r>
          </a:p>
          <a:p>
            <a:pPr lvl="1"/>
            <a:r>
              <a:rPr lang="en-US" sz="1800" dirty="0"/>
              <a:t>L103100 - HDL-cholesterol</a:t>
            </a:r>
          </a:p>
          <a:p>
            <a:pPr lvl="1"/>
            <a:r>
              <a:rPr lang="en-US" sz="1800" dirty="0"/>
              <a:t>FIELD_33 - 4_1_Smoking</a:t>
            </a:r>
          </a:p>
          <a:p>
            <a:pPr lvl="1"/>
            <a:r>
              <a:rPr lang="en-US" sz="1800" dirty="0"/>
              <a:t>FIELD_38 - Drinking 5-1 days (1 week)</a:t>
            </a:r>
          </a:p>
          <a:p>
            <a:pPr lvl="1"/>
            <a:r>
              <a:rPr lang="en-US" sz="1800" dirty="0"/>
              <a:t>FIELD_40 - 6-1 of physical activity (high strength) </a:t>
            </a:r>
          </a:p>
          <a:p>
            <a:pPr lvl="1"/>
            <a:r>
              <a:rPr lang="en-US" sz="1800" dirty="0"/>
              <a:t>SEX</a:t>
            </a:r>
          </a:p>
          <a:p>
            <a:pPr lvl="1"/>
            <a:r>
              <a:rPr lang="en-US" sz="1800" dirty="0"/>
              <a:t>AGE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53899FA-D010-4CBA-8353-1C223A65E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6198"/>
              </p:ext>
            </p:extLst>
          </p:nvPr>
        </p:nvGraphicFramePr>
        <p:xfrm>
          <a:off x="8221910" y="4001294"/>
          <a:ext cx="29305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77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465277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46,263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69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0EFF-DEC7-44EF-8CF9-8741E0C7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Hyperlipidemia next year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853F4-E68A-48BA-8D64-553DEB3E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67075"/>
            <a:ext cx="4276725" cy="359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7A2FF3-A832-4CEC-8A9F-D34BFF49E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84" y="3733800"/>
            <a:ext cx="4457700" cy="3124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67C8FD-1D02-421B-B626-1E5CE1794F74}"/>
              </a:ext>
            </a:extLst>
          </p:cNvPr>
          <p:cNvSpPr/>
          <p:nvPr/>
        </p:nvSpPr>
        <p:spPr>
          <a:xfrm>
            <a:off x="838199" y="2055296"/>
            <a:ext cx="249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E1DAC-1CA9-4E8C-A3FD-9484C930808D}"/>
              </a:ext>
            </a:extLst>
          </p:cNvPr>
          <p:cNvSpPr/>
          <p:nvPr/>
        </p:nvSpPr>
        <p:spPr>
          <a:xfrm>
            <a:off x="838199" y="2693907"/>
            <a:ext cx="4639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Classifier training and prediction result  on the actual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18A23-B9F7-431C-8109-17F74C9811D1}"/>
              </a:ext>
            </a:extLst>
          </p:cNvPr>
          <p:cNvSpPr/>
          <p:nvPr/>
        </p:nvSpPr>
        <p:spPr>
          <a:xfrm>
            <a:off x="6603749" y="2693907"/>
            <a:ext cx="4718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Classifier prediction result  on the next year forecasted dataset</a:t>
            </a:r>
          </a:p>
        </p:txBody>
      </p:sp>
    </p:spTree>
    <p:extLst>
      <p:ext uri="{BB962C8B-B14F-4D97-AF65-F5344CB8AC3E}">
        <p14:creationId xmlns:p14="http://schemas.microsoft.com/office/powerpoint/2010/main" val="222712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194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Hyperlipidemia classification summary</vt:lpstr>
      <vt:lpstr>Hyperlipidemia classification</vt:lpstr>
      <vt:lpstr>Hyperlipidemia classification</vt:lpstr>
      <vt:lpstr>Hyperlipidemia next year prediction</vt:lpstr>
      <vt:lpstr>Hyperlipidemia next year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Hyperlipidemia classification summary</dc:title>
  <dc:creator>Henock</dc:creator>
  <cp:lastModifiedBy>Henock</cp:lastModifiedBy>
  <cp:revision>34</cp:revision>
  <dcterms:created xsi:type="dcterms:W3CDTF">2019-10-23T14:33:24Z</dcterms:created>
  <dcterms:modified xsi:type="dcterms:W3CDTF">2019-10-23T18:50:28Z</dcterms:modified>
</cp:coreProperties>
</file>