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76" r:id="rId12"/>
    <p:sldId id="27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DD58-5A50-4B92-89B3-3A76E76BA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4ACB3-27C4-4BBD-95F3-6B2108DBC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56AF-04CF-43C7-B247-1896F84C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1635-344B-4092-917B-E1EB52A00DE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659E-91DE-481F-B743-6A8561D0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E080-8954-4263-B1AD-F0B076EB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1693-AEFD-4AD5-885C-3481FB1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0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AD9E-A9BC-4443-B010-46CD3389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28969-D073-48BA-B4F3-5D2B2E4F8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C4C2C-D8F6-47D4-A1A5-661A5973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1635-344B-4092-917B-E1EB52A00DE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71E43-2B6A-4D24-81C2-54C4B4BB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C48E-D354-4366-942D-AA1BEB80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1693-AEFD-4AD5-885C-3481FB1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3F199-A4DD-4DE7-8879-2B97C13BA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F1ECA-664C-4B2C-A9BB-AAB42CA4E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98457-BA35-4884-9AEE-FA9BF32C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1635-344B-4092-917B-E1EB52A00DE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A697-EBF4-4485-A79E-7EE473CB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0BA8-8845-41FA-99EE-665DD41B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1693-AEFD-4AD5-885C-3481FB1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2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D7EA-E80D-441D-B36F-16FE0EDD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A1D4-BB34-427D-9C19-BF167A01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81367-B19A-40E0-AD4E-0DE8EAD9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1635-344B-4092-917B-E1EB52A00DE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6567-DDB5-4465-AF35-69054788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551E-38E3-48FB-B05E-92C7CCC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1693-AEFD-4AD5-885C-3481FB1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9742-CEA3-4515-A74A-AB2C7DD3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B852-560B-4BAF-9863-5B48927B8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9C7C-7B37-41EB-B8AF-684F68FA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1635-344B-4092-917B-E1EB52A00DE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30C1-1FDA-4E98-BC8D-4094B3ED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83B8-3C54-40E3-9B2A-7CB95EF9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1693-AEFD-4AD5-885C-3481FB1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3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84B8-5B9C-4F12-AF73-C797EFA5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0B1B-809B-4B4D-8A98-486BF3C50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EE2AA-B3EA-4FC2-BB25-EDC00FEF9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907DD-C063-45EB-B6C8-4689065A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1635-344B-4092-917B-E1EB52A00DE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5FE36-829F-4270-8B8A-BA2B5BE9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AFBAC-5AFF-4DC6-BD1F-E0FEA988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1693-AEFD-4AD5-885C-3481FB1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9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9C44-A70D-4EDB-83DF-08A82E1E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E0D05-0356-4A92-8558-614DA523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C3CB6-BEB2-42D5-9E64-EE908CF5A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4200A-299E-4C57-B963-C33A54C10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882A9-5912-4A57-A5F9-D214AECC8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851F7-FBCF-47FD-9B4B-9606D74C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1635-344B-4092-917B-E1EB52A00DE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99613-F83D-43D2-BBA3-71C4B8B0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8761D-AB8A-4823-A1F9-AC98EB65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1693-AEFD-4AD5-885C-3481FB1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6BF1-8F58-4E05-872A-4CE617E8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00F1C-0F64-45AB-A3CF-D157EA53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1635-344B-4092-917B-E1EB52A00DE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ACD00-3E9E-4830-BC8C-E0CD02B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25610-3A35-4D5B-8A76-DF2A35BB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1693-AEFD-4AD5-885C-3481FB1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20F8D-A828-4067-9FC1-BB07AEF8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1635-344B-4092-917B-E1EB52A00DE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2157C-9C61-43F7-B5B9-FD13A218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35E20-7B21-4048-906A-995695BD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1693-AEFD-4AD5-885C-3481FB1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5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B835-B332-48CF-BB7F-A5C2BDA8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253F-1C67-473E-B394-3478E4A2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4B2DF-CF3A-45B0-A4B8-50AEDC596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F66F2-FFBF-43B1-B198-E468D831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1635-344B-4092-917B-E1EB52A00DE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368F3-C44C-4CB5-844E-21B349AA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C6855-179E-4B42-8B28-85E651AE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1693-AEFD-4AD5-885C-3481FB1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1FD-BAC0-402A-9B33-122B562E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C7C4A-8526-48B2-92FF-557451029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9EC85-F636-4BE9-8349-3AA94CAFC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4F634-FA9E-4BBA-9A61-EF4DA7EE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1635-344B-4092-917B-E1EB52A00DE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276B3-1FF3-4C86-93BF-7CCA04AB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C62EE-E7B4-40ED-BD03-BBB4F5FC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1693-AEFD-4AD5-885C-3481FB1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AA9E6-420B-4C8C-AA14-6E9A70D6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DF513-FECA-4487-9FAD-2BDB5C765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CBFD-4F8C-4E82-893F-E95302414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41635-344B-4092-917B-E1EB52A00DE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3877B-8694-421A-9FB3-E775FB126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3C68-AE72-4A78-9A9F-F75FA52A5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C1693-AEFD-4AD5-885C-3481FB1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55ED-B41A-45C3-84BB-0877A1C3C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BP Prediction Experiments</a:t>
            </a:r>
          </a:p>
        </p:txBody>
      </p:sp>
    </p:spTree>
    <p:extLst>
      <p:ext uri="{BB962C8B-B14F-4D97-AF65-F5344CB8AC3E}">
        <p14:creationId xmlns:p14="http://schemas.microsoft.com/office/powerpoint/2010/main" val="237705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7DDF-A651-45AB-99F4-17EB2D96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SBP – Regression with out DBP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CEC0A2-BE65-4F44-8C45-C4F34D1AC19E}"/>
              </a:ext>
            </a:extLst>
          </p:cNvPr>
          <p:cNvGrpSpPr/>
          <p:nvPr/>
        </p:nvGrpSpPr>
        <p:grpSpPr>
          <a:xfrm>
            <a:off x="838200" y="1992463"/>
            <a:ext cx="3810000" cy="4270673"/>
            <a:chOff x="838200" y="1992463"/>
            <a:chExt cx="3810000" cy="42706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BDB8EB-F5B2-4202-A228-AA825DA34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478903"/>
              <a:ext cx="3810000" cy="26384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CABD84-8FED-436F-9EB8-CCEE541497DD}"/>
                </a:ext>
              </a:extLst>
            </p:cNvPr>
            <p:cNvSpPr/>
            <p:nvPr/>
          </p:nvSpPr>
          <p:spPr>
            <a:xfrm>
              <a:off x="1223360" y="2294237"/>
              <a:ext cx="15198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30000" dirty="0"/>
                <a:t>2</a:t>
              </a:r>
              <a:r>
                <a:rPr lang="en-US" dirty="0"/>
                <a:t> score 0.298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F8A464-0FA7-4AAB-ABDC-C72164BFB618}"/>
                </a:ext>
              </a:extLst>
            </p:cNvPr>
            <p:cNvSpPr/>
            <p:nvPr/>
          </p:nvSpPr>
          <p:spPr>
            <a:xfrm>
              <a:off x="1223360" y="1992463"/>
              <a:ext cx="25766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Random Forest Regressor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5372C0-46D1-4DF2-B8C9-6BD5E8EA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3360" y="5234436"/>
              <a:ext cx="2790825" cy="10287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6E7546-817B-4081-B9A9-E9E30C9B5773}"/>
              </a:ext>
            </a:extLst>
          </p:cNvPr>
          <p:cNvGrpSpPr/>
          <p:nvPr/>
        </p:nvGrpSpPr>
        <p:grpSpPr>
          <a:xfrm>
            <a:off x="7374972" y="2177129"/>
            <a:ext cx="3733800" cy="4260186"/>
            <a:chOff x="7316249" y="1914417"/>
            <a:chExt cx="3733800" cy="426018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69DC2A9-453D-4149-BC61-5FB65416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6249" y="2507478"/>
              <a:ext cx="3733800" cy="260985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AA17D4-8EDD-4A9A-A978-313BF8EE212A}"/>
                </a:ext>
              </a:extLst>
            </p:cNvPr>
            <p:cNvSpPr/>
            <p:nvPr/>
          </p:nvSpPr>
          <p:spPr>
            <a:xfrm>
              <a:off x="7543802" y="2265170"/>
              <a:ext cx="15198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30000" dirty="0"/>
                <a:t>2</a:t>
              </a:r>
              <a:r>
                <a:rPr lang="en-US" dirty="0"/>
                <a:t> score 0.315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AF2AFA-0E3E-4D61-9387-30892F1F929F}"/>
                </a:ext>
              </a:extLst>
            </p:cNvPr>
            <p:cNvSpPr/>
            <p:nvPr/>
          </p:nvSpPr>
          <p:spPr>
            <a:xfrm>
              <a:off x="7543802" y="1914417"/>
              <a:ext cx="15408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XGB Regressor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7CAB59-CAB5-4AFE-857C-3F802296A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3802" y="5117328"/>
              <a:ext cx="2790825" cy="1057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399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0527-3880-4819-8C35-D85673EB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SBP – Regression with DBP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83C0-02EC-4104-876E-FE86A24D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Features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L190300 - RBC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FIELD_29 - family history (hypertension)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S000300 - BMI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FIELD_38 - Drinking 5-1 days (1 week)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L100700 - Uric acid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L100800 - Fasting glucose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FIELD_33 - 4-1 Smoking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FIELD_41 - 6-2 of physical activity (moderate)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FIELD_42 - 6-3 of physical activity (walking)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L190500 - HCT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L101600 - alkaline phosphatase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L103100 -  HDL-Cholesterol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L103000 -  Triglyceride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DBP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1B35988-7D15-4B01-A822-5B388253C405}"/>
              </a:ext>
            </a:extLst>
          </p:cNvPr>
          <p:cNvGraphicFramePr>
            <a:graphicFrameLocks noGrp="1"/>
          </p:cNvGraphicFramePr>
          <p:nvPr/>
        </p:nvGraphicFramePr>
        <p:xfrm>
          <a:off x="9189396" y="3429000"/>
          <a:ext cx="29305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77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465277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282,316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120,993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36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7DDF-A651-45AB-99F4-17EB2D96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SBP – Regression with DBP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52D3CC-0BD4-4FDA-A9FF-43192E7C2563}"/>
              </a:ext>
            </a:extLst>
          </p:cNvPr>
          <p:cNvGrpSpPr/>
          <p:nvPr/>
        </p:nvGrpSpPr>
        <p:grpSpPr>
          <a:xfrm>
            <a:off x="7602525" y="2177129"/>
            <a:ext cx="3751275" cy="4276207"/>
            <a:chOff x="7602525" y="2177129"/>
            <a:chExt cx="3751275" cy="42762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6E7546-817B-4081-B9A9-E9E30C9B5773}"/>
                </a:ext>
              </a:extLst>
            </p:cNvPr>
            <p:cNvGrpSpPr/>
            <p:nvPr/>
          </p:nvGrpSpPr>
          <p:grpSpPr>
            <a:xfrm>
              <a:off x="7602525" y="2177129"/>
              <a:ext cx="1540871" cy="720085"/>
              <a:chOff x="7543802" y="1914417"/>
              <a:chExt cx="1540871" cy="72008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AA17D4-8EDD-4A9A-A978-313BF8EE212A}"/>
                  </a:ext>
                </a:extLst>
              </p:cNvPr>
              <p:cNvSpPr/>
              <p:nvPr/>
            </p:nvSpPr>
            <p:spPr>
              <a:xfrm>
                <a:off x="7543802" y="2265170"/>
                <a:ext cx="1519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r>
                  <a:rPr lang="en-US" dirty="0"/>
                  <a:t> score 0.661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AF2AFA-0E3E-4D61-9387-30892F1F929F}"/>
                  </a:ext>
                </a:extLst>
              </p:cNvPr>
              <p:cNvSpPr/>
              <p:nvPr/>
            </p:nvSpPr>
            <p:spPr>
              <a:xfrm>
                <a:off x="7543802" y="1914417"/>
                <a:ext cx="1540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XGB Regressor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BBBA58-E7C2-4F8B-A8D4-22BBC6A73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8100" y="2945451"/>
              <a:ext cx="3695700" cy="24860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A6C4781-1AD2-4962-9EF0-525BEEFD6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8100" y="5386536"/>
              <a:ext cx="2790825" cy="10668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888A1D-859F-4644-B801-A41474BFA05E}"/>
              </a:ext>
            </a:extLst>
          </p:cNvPr>
          <p:cNvGrpSpPr/>
          <p:nvPr/>
        </p:nvGrpSpPr>
        <p:grpSpPr>
          <a:xfrm>
            <a:off x="1223360" y="1992463"/>
            <a:ext cx="3676650" cy="4321889"/>
            <a:chOff x="1223360" y="1992463"/>
            <a:chExt cx="3676650" cy="432188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3CEC0A2-BE65-4F44-8C45-C4F34D1AC19E}"/>
                </a:ext>
              </a:extLst>
            </p:cNvPr>
            <p:cNvGrpSpPr/>
            <p:nvPr/>
          </p:nvGrpSpPr>
          <p:grpSpPr>
            <a:xfrm>
              <a:off x="1223360" y="1992463"/>
              <a:ext cx="2576603" cy="671106"/>
              <a:chOff x="1223360" y="1992463"/>
              <a:chExt cx="2576603" cy="67110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CABD84-8FED-436F-9EB8-CCEE541497DD}"/>
                  </a:ext>
                </a:extLst>
              </p:cNvPr>
              <p:cNvSpPr/>
              <p:nvPr/>
            </p:nvSpPr>
            <p:spPr>
              <a:xfrm>
                <a:off x="1223360" y="2294237"/>
                <a:ext cx="1519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r>
                  <a:rPr lang="en-US" dirty="0"/>
                  <a:t> score 0.652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F8A464-0FA7-4AAB-ABDC-C72164BFB618}"/>
                  </a:ext>
                </a:extLst>
              </p:cNvPr>
              <p:cNvSpPr/>
              <p:nvPr/>
            </p:nvSpPr>
            <p:spPr>
              <a:xfrm>
                <a:off x="1223360" y="1992463"/>
                <a:ext cx="2576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Random Forest Regressor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CFB3B53-17FF-4E17-8527-2DB9DD883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3360" y="2712548"/>
              <a:ext cx="3676650" cy="24860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487F007-3A57-4A1E-AE11-3CAD796EF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3360" y="5247552"/>
              <a:ext cx="2714625" cy="106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169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6603-5BAE-4F50-A934-5A2861F8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SBP – Next year value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62DC-5A37-4D7F-B02C-4E5F61D3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S000501 - SBP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S000300 - BMI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S000502 - DBP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L103000 - Triglyceride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L100800 - Fasting glucose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L103100 - HDL-Cholesterol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L100700 - Uric Acid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L101300 - SGPT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L190500 - HCT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L190300 - RBC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L103300 - Cardiac risk factor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L190400 - Hemoglobin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L101700 - r-GTP gamma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L101600 - alkaline phosphatase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16D8653-B5FC-4260-8F6A-628A5FF2A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06235"/>
              </p:ext>
            </p:extLst>
          </p:nvPr>
        </p:nvGraphicFramePr>
        <p:xfrm>
          <a:off x="9147451" y="3017940"/>
          <a:ext cx="29305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77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465277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25,634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7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F06-9A4E-492A-A78D-5EE5B64D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SBP – Next year value prediction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325AAE-035A-44E7-BB6A-6E166EFF23FE}"/>
              </a:ext>
            </a:extLst>
          </p:cNvPr>
          <p:cNvGrpSpPr/>
          <p:nvPr/>
        </p:nvGrpSpPr>
        <p:grpSpPr>
          <a:xfrm>
            <a:off x="838200" y="1975914"/>
            <a:ext cx="3714750" cy="4253867"/>
            <a:chOff x="771088" y="1690688"/>
            <a:chExt cx="3714750" cy="42538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584BB6-0491-40B8-81FE-2016290D4737}"/>
                </a:ext>
              </a:extLst>
            </p:cNvPr>
            <p:cNvGrpSpPr/>
            <p:nvPr/>
          </p:nvGrpSpPr>
          <p:grpSpPr>
            <a:xfrm>
              <a:off x="771088" y="1690688"/>
              <a:ext cx="3714750" cy="3217739"/>
              <a:chOff x="838200" y="1732246"/>
              <a:chExt cx="3714750" cy="321773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65A5B86-CA8D-426C-A957-5FC09B343E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2444910"/>
                <a:ext cx="3714750" cy="250507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CA9D0E8-433C-48AC-8AD3-44E535B7E72F}"/>
                  </a:ext>
                </a:extLst>
              </p:cNvPr>
              <p:cNvSpPr/>
              <p:nvPr/>
            </p:nvSpPr>
            <p:spPr>
              <a:xfrm>
                <a:off x="838200" y="2034020"/>
                <a:ext cx="1519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r>
                  <a:rPr lang="en-US" dirty="0"/>
                  <a:t> score 0.488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E14106-84B7-476C-BFEC-B34E5E87BC81}"/>
                  </a:ext>
                </a:extLst>
              </p:cNvPr>
              <p:cNvSpPr/>
              <p:nvPr/>
            </p:nvSpPr>
            <p:spPr>
              <a:xfrm>
                <a:off x="838200" y="1732246"/>
                <a:ext cx="2576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Random Forest Regressor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1C439D-847D-4B8F-A047-B1E34BF79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906330"/>
              <a:ext cx="2733675" cy="103822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3A0AB5-7B2C-4322-80EC-3825DD63CADA}"/>
              </a:ext>
            </a:extLst>
          </p:cNvPr>
          <p:cNvGrpSpPr/>
          <p:nvPr/>
        </p:nvGrpSpPr>
        <p:grpSpPr>
          <a:xfrm>
            <a:off x="7600513" y="2177129"/>
            <a:ext cx="3686175" cy="4253860"/>
            <a:chOff x="7600513" y="2177129"/>
            <a:chExt cx="3686175" cy="425386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0A1C7BE-B772-4B3F-9B5B-0BC550E5B132}"/>
                </a:ext>
              </a:extLst>
            </p:cNvPr>
            <p:cNvGrpSpPr/>
            <p:nvPr/>
          </p:nvGrpSpPr>
          <p:grpSpPr>
            <a:xfrm>
              <a:off x="7602525" y="2177129"/>
              <a:ext cx="1540871" cy="720085"/>
              <a:chOff x="7543802" y="1914417"/>
              <a:chExt cx="1540871" cy="72008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EC69DA0-18AB-4363-BBCC-8796938317B0}"/>
                  </a:ext>
                </a:extLst>
              </p:cNvPr>
              <p:cNvSpPr/>
              <p:nvPr/>
            </p:nvSpPr>
            <p:spPr>
              <a:xfrm>
                <a:off x="7543802" y="2265170"/>
                <a:ext cx="1519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r>
                  <a:rPr lang="en-US" dirty="0"/>
                  <a:t> score 0.493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E1B4093-D4DE-4482-B4B0-48F4CDA6C579}"/>
                  </a:ext>
                </a:extLst>
              </p:cNvPr>
              <p:cNvSpPr/>
              <p:nvPr/>
            </p:nvSpPr>
            <p:spPr>
              <a:xfrm>
                <a:off x="7543802" y="1914417"/>
                <a:ext cx="1540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XGB Regressor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047BF17-7330-4934-97F0-F8DBEAECC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0513" y="2897214"/>
              <a:ext cx="3686175" cy="24860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D6BD1B2-2E8E-4ADF-9112-66A723B63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00513" y="5383239"/>
              <a:ext cx="2743200" cy="1047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233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1FA4-3066-485A-9F3E-4664D172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DBP – Classification with SBP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D4DD-45C3-43BF-B04A-C583F9AD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SBP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BMI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RBC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Uric Acid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Triglycerides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fasting glucose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L100500 - Creatinine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r-GTP gamma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SGPT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L101600 - alkaline phosphatase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4_1_Smoking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FIELD_38_C - Drinking_5_1_days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6_1_of_physical_activity_high_strength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024E0-6D76-4148-854C-390E65DC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923" y="1690688"/>
            <a:ext cx="6046078" cy="2688365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C68CB74-E351-4D9D-88A9-D46F6C923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26626"/>
              </p:ext>
            </p:extLst>
          </p:nvPr>
        </p:nvGraphicFramePr>
        <p:xfrm>
          <a:off x="9168962" y="4605250"/>
          <a:ext cx="29305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77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465277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15,939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15,939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15,939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9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35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785D-37D1-4787-A3D0-31BB2641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DBP – Classification with SBP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2D024C-435B-46EF-A5D3-308B1257BD97}"/>
              </a:ext>
            </a:extLst>
          </p:cNvPr>
          <p:cNvGrpSpPr/>
          <p:nvPr/>
        </p:nvGrpSpPr>
        <p:grpSpPr>
          <a:xfrm>
            <a:off x="935820" y="1772284"/>
            <a:ext cx="4305300" cy="4527628"/>
            <a:chOff x="935820" y="1772284"/>
            <a:chExt cx="4305300" cy="45276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0243A4-7FB8-436E-8AA4-7501BF8D58F9}"/>
                </a:ext>
              </a:extLst>
            </p:cNvPr>
            <p:cNvSpPr/>
            <p:nvPr/>
          </p:nvSpPr>
          <p:spPr>
            <a:xfrm>
              <a:off x="935820" y="1772284"/>
              <a:ext cx="2495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Random Forest Classifier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7EA210-471A-405E-A7DC-C4D27F794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820" y="2223212"/>
              <a:ext cx="4305300" cy="40767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E782FD-8B7B-4698-AF68-87BB9B9049C8}"/>
              </a:ext>
            </a:extLst>
          </p:cNvPr>
          <p:cNvGrpSpPr/>
          <p:nvPr/>
        </p:nvGrpSpPr>
        <p:grpSpPr>
          <a:xfrm>
            <a:off x="6912782" y="1772284"/>
            <a:ext cx="4371975" cy="4089478"/>
            <a:chOff x="6912782" y="1772284"/>
            <a:chExt cx="4371975" cy="40894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25BBBE-55C3-47DA-9DDB-E67954A5355F}"/>
                </a:ext>
              </a:extLst>
            </p:cNvPr>
            <p:cNvSpPr/>
            <p:nvPr/>
          </p:nvSpPr>
          <p:spPr>
            <a:xfrm>
              <a:off x="6912782" y="1772284"/>
              <a:ext cx="14597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XGB Classifier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31D9085-8B53-484E-9840-87E51744F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0882" y="2223212"/>
              <a:ext cx="4333875" cy="3638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000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1E32-B9D5-49F5-AEF2-D7C63BAC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DBP – Classification with out SBP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6E48C-01F3-4F69-8492-E6A29AD1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Features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BMI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RBC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Uric Acid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Triglycerides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fasting glucose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L100500 - Creatinine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r-GTP gamma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SGPT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L101600 - alkaline phosphatase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4_1_Smoking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FIELD_38_C - Drinking_5_1_days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6_1_of_physical_activity_high_strength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C0F0C-153E-48B0-B582-21417AB9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89" y="1690688"/>
            <a:ext cx="5625291" cy="2545752"/>
          </a:xfrm>
          <a:prstGeom prst="rect">
            <a:avLst/>
          </a:prstGeom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8BC64EB5-4FF7-420B-94E1-73F1DB0B7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99270"/>
              </p:ext>
            </p:extLst>
          </p:nvPr>
        </p:nvGraphicFramePr>
        <p:xfrm>
          <a:off x="9168962" y="4605250"/>
          <a:ext cx="29305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77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465277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15,939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15,939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15,939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9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84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23B6-4F15-4CEE-9D64-4A12D55D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DBP – Classification with out SBP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5CD9DF-0206-448F-B0AC-CCFB38E52888}"/>
              </a:ext>
            </a:extLst>
          </p:cNvPr>
          <p:cNvGrpSpPr/>
          <p:nvPr/>
        </p:nvGrpSpPr>
        <p:grpSpPr>
          <a:xfrm>
            <a:off x="838200" y="1881341"/>
            <a:ext cx="4305300" cy="4375228"/>
            <a:chOff x="935820" y="1772284"/>
            <a:chExt cx="4305300" cy="437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363A9B-659B-4B5E-B351-83D61A676400}"/>
                </a:ext>
              </a:extLst>
            </p:cNvPr>
            <p:cNvSpPr/>
            <p:nvPr/>
          </p:nvSpPr>
          <p:spPr>
            <a:xfrm>
              <a:off x="935820" y="1772284"/>
              <a:ext cx="2495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Random Forest Classifier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FE617D-2855-4848-A086-9F3CBA51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820" y="2223212"/>
              <a:ext cx="4305300" cy="39243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8526A98-B9A1-42D1-9CA0-5FBFB42DA831}"/>
              </a:ext>
            </a:extLst>
          </p:cNvPr>
          <p:cNvGrpSpPr/>
          <p:nvPr/>
        </p:nvGrpSpPr>
        <p:grpSpPr>
          <a:xfrm>
            <a:off x="6921171" y="1881341"/>
            <a:ext cx="4343400" cy="4169960"/>
            <a:chOff x="6921171" y="1881341"/>
            <a:chExt cx="4343400" cy="41699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13744D-3CEF-41D7-92B4-90F7E1EB817F}"/>
                </a:ext>
              </a:extLst>
            </p:cNvPr>
            <p:cNvSpPr/>
            <p:nvPr/>
          </p:nvSpPr>
          <p:spPr>
            <a:xfrm>
              <a:off x="6921171" y="1881341"/>
              <a:ext cx="14597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XGB Classifier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155A85-2893-49DD-AE75-F7C9F564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1171" y="2441326"/>
              <a:ext cx="4343400" cy="3609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40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4DF9-10C4-41F5-BE9B-4871AAF5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DBP – Regression with out SBP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A29F-21C4-458E-8AB4-CD936B08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L190300 - RBC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S000300 - BMI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FIELD_38 - Drinking 5-1 days (1 week)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L100700 - Uric Acid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L100800 - fasting glucose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FIELD_33 - 4-1 Smoking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FIELD_41 - 6-2 of physical activity (moderate)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FIELD_42 - 6-3 of physical activity (walking)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L190500 - HCT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L101600 - alkaline phosphatase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L103100 - HDL-Cholesterol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L103000 - Triglycerides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D7978A5A-B185-472F-A2E4-EB6D1DEAE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91093"/>
              </p:ext>
            </p:extLst>
          </p:nvPr>
        </p:nvGraphicFramePr>
        <p:xfrm>
          <a:off x="9147451" y="3017940"/>
          <a:ext cx="29305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77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465277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369,492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92,373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94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D6EE-B810-4846-949B-906B341E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Hypertension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6996-88EB-49BF-8F9A-3F00A79A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BMI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r-GTP gamma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fasting glucose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Triglycerides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AGE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SGPT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L101400 – LDH, legacy dehydratase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Uric Acid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L101600 - Alkaline phosphatase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L100500 - Creatinine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6_1_of_physical_activity_high_strength _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4_1_Smoking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FIELD_38_C - Drinking_5_1_days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D4393-0EA8-4314-98D6-6F32029DC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553" y="2110138"/>
            <a:ext cx="6273447" cy="2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28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0113-CD57-4415-8153-F47725B9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DBP – Regression with out SBP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A934F5-071F-4C6F-A3C1-9DC4E2C6FD70}"/>
              </a:ext>
            </a:extLst>
          </p:cNvPr>
          <p:cNvGrpSpPr/>
          <p:nvPr/>
        </p:nvGrpSpPr>
        <p:grpSpPr>
          <a:xfrm>
            <a:off x="1188527" y="1950747"/>
            <a:ext cx="3686175" cy="4226433"/>
            <a:chOff x="838200" y="1975914"/>
            <a:chExt cx="3686175" cy="42264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173346-FA44-4B98-8E24-B83DCD24E468}"/>
                </a:ext>
              </a:extLst>
            </p:cNvPr>
            <p:cNvSpPr/>
            <p:nvPr/>
          </p:nvSpPr>
          <p:spPr>
            <a:xfrm>
              <a:off x="838200" y="2277688"/>
              <a:ext cx="15198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30000" dirty="0"/>
                <a:t>2</a:t>
              </a:r>
              <a:r>
                <a:rPr lang="en-US" dirty="0"/>
                <a:t> score 0.220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1CF025-ED85-4055-8061-C46D419975A4}"/>
                </a:ext>
              </a:extLst>
            </p:cNvPr>
            <p:cNvSpPr/>
            <p:nvPr/>
          </p:nvSpPr>
          <p:spPr>
            <a:xfrm>
              <a:off x="838200" y="1975914"/>
              <a:ext cx="25766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Random Forest Regressor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E7D44A-1593-4992-A248-943B4B912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30472"/>
              <a:ext cx="3686175" cy="2552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5AC09C-9D7D-4577-832A-B6E2C48A5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183172"/>
              <a:ext cx="2743200" cy="101917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C98EC-0023-45B8-A2A0-F842CCB3ED1E}"/>
              </a:ext>
            </a:extLst>
          </p:cNvPr>
          <p:cNvGrpSpPr/>
          <p:nvPr/>
        </p:nvGrpSpPr>
        <p:grpSpPr>
          <a:xfrm>
            <a:off x="7317299" y="2160580"/>
            <a:ext cx="3629025" cy="4158044"/>
            <a:chOff x="7602525" y="2177129"/>
            <a:chExt cx="3629025" cy="41580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71CDBB-B89C-4752-8DFC-9AD65861F928}"/>
                </a:ext>
              </a:extLst>
            </p:cNvPr>
            <p:cNvSpPr/>
            <p:nvPr/>
          </p:nvSpPr>
          <p:spPr>
            <a:xfrm>
              <a:off x="7602525" y="2527882"/>
              <a:ext cx="15198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30000" dirty="0"/>
                <a:t>2</a:t>
              </a:r>
              <a:r>
                <a:rPr lang="en-US" dirty="0"/>
                <a:t> score 0.235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824F6F-C443-49B6-A12E-1A56BB3541A2}"/>
                </a:ext>
              </a:extLst>
            </p:cNvPr>
            <p:cNvSpPr/>
            <p:nvPr/>
          </p:nvSpPr>
          <p:spPr>
            <a:xfrm>
              <a:off x="7602525" y="2177129"/>
              <a:ext cx="15408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XGB Regressor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D15B7CE-FA47-4D9C-A3E2-005BAB943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2525" y="2897214"/>
              <a:ext cx="3629025" cy="24860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648660-D4BD-4741-A4B0-EEF33B123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02525" y="5239798"/>
              <a:ext cx="2743200" cy="1095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218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4DF9-10C4-41F5-BE9B-4871AAF5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DBP – Regression with SBP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A29F-21C4-458E-8AB4-CD936B08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L190300 - RBC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S000300 - BMI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FIELD_38 - Drinking 5-1 days (1 week)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L100700 - Uric Acid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L100800 - fasting glucose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FIELD_33 - 4-1 Smoking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FIELD_41 - 6-2 of physical activity (moderate)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FIELD_42 - 6-3 of physical activity (walking)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L190500 - HCT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L101600 - alkaline phosphatase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L103100 - HDL-Cholesterol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L103000 – Triglycerides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SBP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D7978A5A-B185-472F-A2E4-EB6D1DEAE199}"/>
              </a:ext>
            </a:extLst>
          </p:cNvPr>
          <p:cNvGraphicFramePr>
            <a:graphicFrameLocks noGrp="1"/>
          </p:cNvGraphicFramePr>
          <p:nvPr/>
        </p:nvGraphicFramePr>
        <p:xfrm>
          <a:off x="9147451" y="3017940"/>
          <a:ext cx="29305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77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465277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369,492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92,373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96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0113-CD57-4415-8153-F47725B9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DBP – Regression with out SBP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44A83F-4D13-4D5B-99C2-FD8ACB0B1940}"/>
              </a:ext>
            </a:extLst>
          </p:cNvPr>
          <p:cNvGrpSpPr/>
          <p:nvPr/>
        </p:nvGrpSpPr>
        <p:grpSpPr>
          <a:xfrm>
            <a:off x="1188527" y="1950747"/>
            <a:ext cx="3667125" cy="4289489"/>
            <a:chOff x="1188527" y="1950747"/>
            <a:chExt cx="3667125" cy="42894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A934F5-071F-4C6F-A3C1-9DC4E2C6FD70}"/>
                </a:ext>
              </a:extLst>
            </p:cNvPr>
            <p:cNvGrpSpPr/>
            <p:nvPr/>
          </p:nvGrpSpPr>
          <p:grpSpPr>
            <a:xfrm>
              <a:off x="1188527" y="1950747"/>
              <a:ext cx="2576603" cy="671106"/>
              <a:chOff x="838200" y="1975914"/>
              <a:chExt cx="2576603" cy="67110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173346-FA44-4B98-8E24-B83DCD24E468}"/>
                  </a:ext>
                </a:extLst>
              </p:cNvPr>
              <p:cNvSpPr/>
              <p:nvPr/>
            </p:nvSpPr>
            <p:spPr>
              <a:xfrm>
                <a:off x="838200" y="2277688"/>
                <a:ext cx="1519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r>
                  <a:rPr lang="en-US" dirty="0"/>
                  <a:t> score 0.616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1CF025-ED85-4055-8061-C46D419975A4}"/>
                  </a:ext>
                </a:extLst>
              </p:cNvPr>
              <p:cNvSpPr/>
              <p:nvPr/>
            </p:nvSpPr>
            <p:spPr>
              <a:xfrm>
                <a:off x="838200" y="1975914"/>
                <a:ext cx="2576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Random Forest Regressor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ABB504-2725-46CF-B801-813B7EB45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8527" y="2695999"/>
              <a:ext cx="3667125" cy="245745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803FE5-9091-416D-89AD-DA0E652A8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8527" y="5182961"/>
              <a:ext cx="2828925" cy="105727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ECFBED-25F7-43C9-B7F6-AB1D706D243B}"/>
              </a:ext>
            </a:extLst>
          </p:cNvPr>
          <p:cNvGrpSpPr/>
          <p:nvPr/>
        </p:nvGrpSpPr>
        <p:grpSpPr>
          <a:xfrm>
            <a:off x="7317299" y="2160580"/>
            <a:ext cx="3696448" cy="4317174"/>
            <a:chOff x="7317299" y="2160580"/>
            <a:chExt cx="3696448" cy="431717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8C98EC-0023-45B8-A2A0-F842CCB3ED1E}"/>
                </a:ext>
              </a:extLst>
            </p:cNvPr>
            <p:cNvGrpSpPr/>
            <p:nvPr/>
          </p:nvGrpSpPr>
          <p:grpSpPr>
            <a:xfrm>
              <a:off x="7317299" y="2160580"/>
              <a:ext cx="1540871" cy="720085"/>
              <a:chOff x="7602525" y="2177129"/>
              <a:chExt cx="1540871" cy="72008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71CDBB-B89C-4752-8DFC-9AD65861F928}"/>
                  </a:ext>
                </a:extLst>
              </p:cNvPr>
              <p:cNvSpPr/>
              <p:nvPr/>
            </p:nvSpPr>
            <p:spPr>
              <a:xfrm>
                <a:off x="7602525" y="2527882"/>
                <a:ext cx="1519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r>
                  <a:rPr lang="en-US" dirty="0"/>
                  <a:t> score 0.622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824F6F-C443-49B6-A12E-1A56BB3541A2}"/>
                  </a:ext>
                </a:extLst>
              </p:cNvPr>
              <p:cNvSpPr/>
              <p:nvPr/>
            </p:nvSpPr>
            <p:spPr>
              <a:xfrm>
                <a:off x="7602525" y="2177129"/>
                <a:ext cx="1540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XGB Regressor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BEF3334-1DFD-46B9-93A1-B68B4896C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7097" y="2880665"/>
              <a:ext cx="3676650" cy="24669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5681D9-096C-4FC4-8E30-3D70125B6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07023" y="5420479"/>
              <a:ext cx="2867025" cy="1057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694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168A-A1DE-44B9-A4EE-FA671481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DBP – Next year value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931C-DF68-4FCC-9B6F-94A8CAE6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S000501 - SBP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S000502 - DBP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S000300 - BMI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L103000 - Triglycerides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L100700 - Uric Acid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L100800 - fasting glucose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L101300 - SGPT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AGE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L103100 - HDL-Cholesterol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L101700 - r-GTP gamma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L103300 - Cardiac risk factor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FIELD_42 - 6-3 of physical activity (walking)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L100500 - Creatinine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095AC09-5A60-4EF1-9126-BC4A8B051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72181"/>
              </p:ext>
            </p:extLst>
          </p:nvPr>
        </p:nvGraphicFramePr>
        <p:xfrm>
          <a:off x="9147451" y="3017940"/>
          <a:ext cx="29305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77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465277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25,765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38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0113-CD57-4415-8153-F47725B9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DBP – Next year value prediction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969519-551C-441F-8B04-06AE1C69B66F}"/>
              </a:ext>
            </a:extLst>
          </p:cNvPr>
          <p:cNvGrpSpPr/>
          <p:nvPr/>
        </p:nvGrpSpPr>
        <p:grpSpPr>
          <a:xfrm>
            <a:off x="1188527" y="1950747"/>
            <a:ext cx="3686175" cy="4542128"/>
            <a:chOff x="1188527" y="1950747"/>
            <a:chExt cx="3686175" cy="454212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A934F5-071F-4C6F-A3C1-9DC4E2C6FD70}"/>
                </a:ext>
              </a:extLst>
            </p:cNvPr>
            <p:cNvGrpSpPr/>
            <p:nvPr/>
          </p:nvGrpSpPr>
          <p:grpSpPr>
            <a:xfrm>
              <a:off x="1188527" y="1950747"/>
              <a:ext cx="2576603" cy="671106"/>
              <a:chOff x="838200" y="1975914"/>
              <a:chExt cx="2576603" cy="67110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173346-FA44-4B98-8E24-B83DCD24E468}"/>
                  </a:ext>
                </a:extLst>
              </p:cNvPr>
              <p:cNvSpPr/>
              <p:nvPr/>
            </p:nvSpPr>
            <p:spPr>
              <a:xfrm>
                <a:off x="838200" y="2277688"/>
                <a:ext cx="1519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r>
                  <a:rPr lang="en-US" dirty="0"/>
                  <a:t> score 0.405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1CF025-ED85-4055-8061-C46D419975A4}"/>
                  </a:ext>
                </a:extLst>
              </p:cNvPr>
              <p:cNvSpPr/>
              <p:nvPr/>
            </p:nvSpPr>
            <p:spPr>
              <a:xfrm>
                <a:off x="838200" y="1975914"/>
                <a:ext cx="2576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Random Forest Regressor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CB47D0-20CE-46A0-B520-251C6E73E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8527" y="2809264"/>
              <a:ext cx="3686175" cy="2514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1437759-CF4A-4B14-927A-EB73FEDFB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8527" y="5435600"/>
              <a:ext cx="2809875" cy="10572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12DD0E-EDAF-4039-9D0E-AA41F2601C7F}"/>
              </a:ext>
            </a:extLst>
          </p:cNvPr>
          <p:cNvGrpSpPr/>
          <p:nvPr/>
        </p:nvGrpSpPr>
        <p:grpSpPr>
          <a:xfrm>
            <a:off x="7317299" y="2160580"/>
            <a:ext cx="3780726" cy="4258589"/>
            <a:chOff x="7317299" y="2160580"/>
            <a:chExt cx="3780726" cy="425858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8C98EC-0023-45B8-A2A0-F842CCB3ED1E}"/>
                </a:ext>
              </a:extLst>
            </p:cNvPr>
            <p:cNvGrpSpPr/>
            <p:nvPr/>
          </p:nvGrpSpPr>
          <p:grpSpPr>
            <a:xfrm>
              <a:off x="7317299" y="2160580"/>
              <a:ext cx="1540871" cy="720085"/>
              <a:chOff x="7602525" y="2177129"/>
              <a:chExt cx="1540871" cy="72008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71CDBB-B89C-4752-8DFC-9AD65861F928}"/>
                  </a:ext>
                </a:extLst>
              </p:cNvPr>
              <p:cNvSpPr/>
              <p:nvPr/>
            </p:nvSpPr>
            <p:spPr>
              <a:xfrm>
                <a:off x="7602525" y="2527882"/>
                <a:ext cx="1519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r>
                  <a:rPr lang="en-US" dirty="0"/>
                  <a:t> score 0.411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824F6F-C443-49B6-A12E-1A56BB3541A2}"/>
                  </a:ext>
                </a:extLst>
              </p:cNvPr>
              <p:cNvSpPr/>
              <p:nvPr/>
            </p:nvSpPr>
            <p:spPr>
              <a:xfrm>
                <a:off x="7602525" y="2177129"/>
                <a:ext cx="1540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XGB Regressor</a:t>
                </a: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060E83-0701-4A1A-A457-B2F30B983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2800" y="2880665"/>
              <a:ext cx="3705225" cy="24860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13B8701-05EA-4892-995A-16833C8C3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92800" y="5380944"/>
              <a:ext cx="2828925" cy="1038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44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911F-07C0-4C52-BDFB-AD1FDD93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Hypertension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8962-9940-4576-9536-4189E098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 boundaries</a:t>
            </a:r>
          </a:p>
          <a:p>
            <a:pPr lvl="1"/>
            <a:r>
              <a:rPr lang="en-US" sz="1800" dirty="0"/>
              <a:t> SBP &gt;= 140 Or DBP &gt;= 90 :  Class=2</a:t>
            </a:r>
          </a:p>
          <a:p>
            <a:pPr lvl="1"/>
            <a:r>
              <a:rPr lang="en-US" sz="1800" dirty="0"/>
              <a:t> SBP &lt; 120 And DBP &lt;80 :  Class=0</a:t>
            </a:r>
          </a:p>
          <a:p>
            <a:pPr lvl="1"/>
            <a:r>
              <a:rPr lang="en-US" sz="1800" dirty="0"/>
              <a:t>Otherwise Class = 1</a:t>
            </a:r>
          </a:p>
          <a:p>
            <a:r>
              <a:rPr lang="en-US" sz="2000" dirty="0"/>
              <a:t>Total class distribution: </a:t>
            </a:r>
          </a:p>
          <a:p>
            <a:pPr lvl="1"/>
            <a:r>
              <a:rPr lang="en-US" sz="1800" dirty="0"/>
              <a:t>Class 2: 14,170 </a:t>
            </a:r>
          </a:p>
          <a:p>
            <a:pPr lvl="1"/>
            <a:r>
              <a:rPr lang="en-US" sz="1800" dirty="0"/>
              <a:t>Class 1: 14,015 </a:t>
            </a:r>
          </a:p>
          <a:p>
            <a:pPr lvl="1"/>
            <a:r>
              <a:rPr lang="en-US" sz="1800" dirty="0"/>
              <a:t>Class 0: 14,231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571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AA-4E48-4238-9FA9-028659C3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Hypertension classification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F3EF06-AC52-4664-8A53-4F3EBFB57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5700"/>
            <a:ext cx="4333875" cy="40671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8856E1-B031-43C7-953A-2D2BF0B92215}"/>
              </a:ext>
            </a:extLst>
          </p:cNvPr>
          <p:cNvSpPr/>
          <p:nvPr/>
        </p:nvSpPr>
        <p:spPr>
          <a:xfrm>
            <a:off x="838200" y="1801428"/>
            <a:ext cx="249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B357E0-EE3D-4AB0-A3D5-CCF7DC92040D}"/>
              </a:ext>
            </a:extLst>
          </p:cNvPr>
          <p:cNvGrpSpPr/>
          <p:nvPr/>
        </p:nvGrpSpPr>
        <p:grpSpPr>
          <a:xfrm>
            <a:off x="6853412" y="1801428"/>
            <a:ext cx="4391025" cy="4339022"/>
            <a:chOff x="6853412" y="1801428"/>
            <a:chExt cx="4391025" cy="43390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1FB02B-EC33-4DC6-82E7-1DB122243821}"/>
                </a:ext>
              </a:extLst>
            </p:cNvPr>
            <p:cNvSpPr/>
            <p:nvPr/>
          </p:nvSpPr>
          <p:spPr>
            <a:xfrm>
              <a:off x="6918033" y="1801428"/>
              <a:ext cx="14597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XGB Classifier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19791D-3FA8-479F-9A6D-C7199F47A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3412" y="2425700"/>
              <a:ext cx="4391025" cy="3714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652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213D-814B-4969-B285-448D19E8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SBP – Classification, with DBP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8C35-B7A4-4D5A-9D3F-FC68297DA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DBP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BMI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RBC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Uric Acid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Triglycerides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fasting glucose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L100500 - Creatinine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r-GTP gamma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SGPT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L101600 - Alkaline phosphatase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4_1_Smoking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FIELD_38_C - Drinking_5_1_days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6_1_of_physical_activity_high_strength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57276-AF83-4CE5-8D31-3947AFFE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574" y="1397073"/>
            <a:ext cx="6598426" cy="3049092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739F44C-5345-4555-9484-DEFD539BF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18130"/>
              </p:ext>
            </p:extLst>
          </p:nvPr>
        </p:nvGraphicFramePr>
        <p:xfrm>
          <a:off x="8892787" y="4693603"/>
          <a:ext cx="29305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77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465277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15,939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15,939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15,939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9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6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9A38-702B-44B8-8018-655A3E44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SBP – Classification, with DBP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DB2620-A4E9-433C-B027-AACAD383ED05}"/>
              </a:ext>
            </a:extLst>
          </p:cNvPr>
          <p:cNvGrpSpPr/>
          <p:nvPr/>
        </p:nvGrpSpPr>
        <p:grpSpPr>
          <a:xfrm>
            <a:off x="935820" y="1772284"/>
            <a:ext cx="4362450" cy="4624190"/>
            <a:chOff x="1020573" y="1973620"/>
            <a:chExt cx="4362450" cy="46241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408A804-BF0D-4E29-A29C-BBF22AE91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0573" y="2625885"/>
              <a:ext cx="4362450" cy="39719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665875-7E1E-42AE-AAA7-88AC173A3730}"/>
                </a:ext>
              </a:extLst>
            </p:cNvPr>
            <p:cNvSpPr/>
            <p:nvPr/>
          </p:nvSpPr>
          <p:spPr>
            <a:xfrm>
              <a:off x="1020573" y="1973620"/>
              <a:ext cx="2495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Random Forest Classifier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237C97D-FDDD-441B-B267-E2B734905615}"/>
              </a:ext>
            </a:extLst>
          </p:cNvPr>
          <p:cNvGrpSpPr/>
          <p:nvPr/>
        </p:nvGrpSpPr>
        <p:grpSpPr>
          <a:xfrm>
            <a:off x="6893731" y="1839396"/>
            <a:ext cx="4460069" cy="4433690"/>
            <a:chOff x="6189525" y="1763895"/>
            <a:chExt cx="4460069" cy="44336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7D695B-5B47-40E8-9D65-1CF1D7CC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9994" y="2416160"/>
              <a:ext cx="4419600" cy="378142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7F2C11-430E-4A51-B61F-9F514AE26ADC}"/>
                </a:ext>
              </a:extLst>
            </p:cNvPr>
            <p:cNvSpPr/>
            <p:nvPr/>
          </p:nvSpPr>
          <p:spPr>
            <a:xfrm>
              <a:off x="6189525" y="1763895"/>
              <a:ext cx="14597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XGB 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6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213D-814B-4969-B285-448D19E8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SBP – Classification, with out DBP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8C35-B7A4-4D5A-9D3F-FC68297DA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BMI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RBC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Uric Acid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Triglycerides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Fasting glucose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L100500 - Creatinine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r-GTP gamma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SGPT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L101600 - Alkaline phosphatase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4_1_Smoking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FIELD_38_C - Drinking_5_1_days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6_1_of_physical_activity_high_strength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739F44C-5345-4555-9484-DEFD539BF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086717"/>
              </p:ext>
            </p:extLst>
          </p:nvPr>
        </p:nvGraphicFramePr>
        <p:xfrm>
          <a:off x="9189396" y="4347448"/>
          <a:ext cx="29305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77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465277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15,939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15,939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15,939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9368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2A376FB-76CF-44B1-BD5D-D58051FDF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575" y="1639094"/>
            <a:ext cx="52863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0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59F1-7CD7-4D0C-8845-A4559865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SBP – Classification, with out DBP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582C79-52C5-4358-94AE-452987871919}"/>
              </a:ext>
            </a:extLst>
          </p:cNvPr>
          <p:cNvGrpSpPr/>
          <p:nvPr/>
        </p:nvGrpSpPr>
        <p:grpSpPr>
          <a:xfrm>
            <a:off x="935820" y="1772284"/>
            <a:ext cx="4343400" cy="4489528"/>
            <a:chOff x="935820" y="1772284"/>
            <a:chExt cx="4343400" cy="44895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539664-987E-4CD6-B4B4-EC256B6825E9}"/>
                </a:ext>
              </a:extLst>
            </p:cNvPr>
            <p:cNvSpPr/>
            <p:nvPr/>
          </p:nvSpPr>
          <p:spPr>
            <a:xfrm>
              <a:off x="935820" y="1772284"/>
              <a:ext cx="2495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Random Forest Classifier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81BBED-32F8-4FDA-911F-9DDBF41E4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820" y="2223212"/>
              <a:ext cx="4343400" cy="40386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B06076-F459-4473-8ECF-65A4C59D14CC}"/>
              </a:ext>
            </a:extLst>
          </p:cNvPr>
          <p:cNvGrpSpPr/>
          <p:nvPr/>
        </p:nvGrpSpPr>
        <p:grpSpPr>
          <a:xfrm>
            <a:off x="6912782" y="1772284"/>
            <a:ext cx="4419600" cy="4089478"/>
            <a:chOff x="6012887" y="1772284"/>
            <a:chExt cx="4419600" cy="40894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D9D2A9-11B1-4AED-A325-AF94A15C91FC}"/>
                </a:ext>
              </a:extLst>
            </p:cNvPr>
            <p:cNvSpPr/>
            <p:nvPr/>
          </p:nvSpPr>
          <p:spPr>
            <a:xfrm>
              <a:off x="6012887" y="1772284"/>
              <a:ext cx="14597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XGB Classifier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920FE29-ECEA-43B4-9076-22F813A2D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2887" y="2223212"/>
              <a:ext cx="4419600" cy="3638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00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0527-3880-4819-8C35-D85673EB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SBP – Regression with out DBP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83C0-02EC-4104-876E-FE86A24D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Features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L190300 - RBC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FIELD_29 - family history (hypertension)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S000300 - BMI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FIELD_38 - Drinking 5-1 days (1 week)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L100700 - Uric acid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L100800 - Fasting glucose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FIELD_33 - 4-1 Smoking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FIELD_41 - 6-2 of physical activity (moderate)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FIELD_42 - 6-3 of physical activity (walking)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L190500 - HCT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L101600 - alkaline phosphatase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L103100 -  HDL-Cholesterol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L103000 -  Triglyceride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1B35988-7D15-4B01-A822-5B388253C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94816"/>
              </p:ext>
            </p:extLst>
          </p:nvPr>
        </p:nvGraphicFramePr>
        <p:xfrm>
          <a:off x="9189396" y="3429000"/>
          <a:ext cx="29305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77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465277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282,316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120,993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11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1010</Words>
  <Application>Microsoft Office PowerPoint</Application>
  <PresentationFormat>Widescreen</PresentationFormat>
  <Paragraphs>278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Summary of BP Prediction Experiments</vt:lpstr>
      <vt:lpstr>1. Hypertension classification </vt:lpstr>
      <vt:lpstr>1. Hypertension classification </vt:lpstr>
      <vt:lpstr>1. Hypertension classification </vt:lpstr>
      <vt:lpstr>2. SBP – Classification, with DBP</vt:lpstr>
      <vt:lpstr>2. SBP – Classification, with DBP</vt:lpstr>
      <vt:lpstr>3. SBP – Classification, with out DBP</vt:lpstr>
      <vt:lpstr>3. SBP – Classification, with out DBP</vt:lpstr>
      <vt:lpstr>4. SBP – Regression with out DBP</vt:lpstr>
      <vt:lpstr>4. SBP – Regression with out DBP</vt:lpstr>
      <vt:lpstr>5. SBP – Regression with DBP</vt:lpstr>
      <vt:lpstr>5. SBP – Regression with DBP</vt:lpstr>
      <vt:lpstr>6. SBP – Next year value prediction</vt:lpstr>
      <vt:lpstr>6. SBP – Next year value prediction</vt:lpstr>
      <vt:lpstr>7. DBP – Classification with SBP</vt:lpstr>
      <vt:lpstr>7. DBP – Classification with SBP</vt:lpstr>
      <vt:lpstr>8. DBP – Classification with out SBP</vt:lpstr>
      <vt:lpstr>8. DBP – Classification with out SBP</vt:lpstr>
      <vt:lpstr>9. DBP – Regression with out SBP</vt:lpstr>
      <vt:lpstr>9. DBP – Regression with out SBP</vt:lpstr>
      <vt:lpstr>10. DBP – Regression with SBP</vt:lpstr>
      <vt:lpstr>10. DBP – Regression with out SBP</vt:lpstr>
      <vt:lpstr>11. DBP – Next year value prediction</vt:lpstr>
      <vt:lpstr>11. DBP – Next year value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Henock</dc:creator>
  <cp:lastModifiedBy>Henock</cp:lastModifiedBy>
  <cp:revision>179</cp:revision>
  <dcterms:created xsi:type="dcterms:W3CDTF">2019-10-19T10:25:37Z</dcterms:created>
  <dcterms:modified xsi:type="dcterms:W3CDTF">2019-10-19T17:00:37Z</dcterms:modified>
</cp:coreProperties>
</file>