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2" r:id="rId4"/>
    <p:sldId id="273" r:id="rId5"/>
    <p:sldId id="266" r:id="rId6"/>
    <p:sldId id="276" r:id="rId7"/>
    <p:sldId id="274" r:id="rId8"/>
    <p:sldId id="275" r:id="rId9"/>
    <p:sldId id="285" r:id="rId10"/>
    <p:sldId id="284" r:id="rId11"/>
    <p:sldId id="280" r:id="rId12"/>
    <p:sldId id="286" r:id="rId13"/>
    <p:sldId id="28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6270C-959C-4D17-B6A1-93F292D5F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17FA9-2148-4994-BE8E-9DEB0FFAF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6988D-7625-4ADB-80FC-C9FC03C6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5592B-B349-417B-BCBA-46AAEAA9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7B187-3C8D-43BB-9E34-7467C4EF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2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2ABB6-FF7C-47DA-B2BD-D1583BB3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65D61-9ACA-4429-8C96-48A98A35D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87978-54CA-4E80-AC83-DEC09E9C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4100E-88DA-4CC4-8FF2-C74FA379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F3FBA-24E2-42A3-93F8-BF7D30F1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9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D2B18D-99BE-4162-8202-BF9715CCC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C29C4-F686-4BED-B52E-49B8361A4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C64A8-138C-452B-B577-8A5AC794F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AB566-C030-4CFB-ADCF-458A3FA6B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6E979-0101-497D-9FA8-8A38D7BE7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5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BB256-E7C5-4045-8EB0-02AD7487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8DD46-3E14-4C42-A25E-13296EF9B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63597-48A8-4800-BD56-66DE4DB47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2D54C-76EC-4A40-8B01-5E181BA14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78678-84EA-4F51-A422-CD7AC73A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9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FC9EC-B063-4BC1-849F-459D527C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7F9F3-81A6-4506-B866-8CFD467C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20F7B-73DA-4306-B259-CB204FDD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A07AD-3AF3-401F-8D24-13030209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0C950-A761-4180-90F4-96DA8AFB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8B18-871E-4FEC-9EA0-A98B0585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F02E7-738A-4ACD-B6C6-090987C9C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EBB06-224D-490C-A081-9CEE767DD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11214-9AEA-4E15-8F3E-E6A2C7E8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56D7B-4642-4D40-9D92-3B032231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B1A1E-F82F-4231-A8B3-95AE9230E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4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741A-B0CA-4D2E-8DBC-133FC7405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E87B4-0699-4F66-8244-8C8A08CCF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F8442-1D9F-419B-99A4-B2F8B1111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A26566-B892-4EEF-A19F-6B633260F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1AD74-F6E9-4E6C-86A4-60FB20042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60B6F1-2F04-4266-8A8E-38C60D86D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98045-D59D-46FB-AF76-7B7EFA62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EE407-A7F5-4C98-BCBD-817413E9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6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7288-21DE-4E4E-96AB-DC4200F2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99DAD-532F-4D8A-87B2-F35EAFF4A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5DAAB-2C9A-4D1E-BCD9-FF399736A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4DEB0-B64B-4641-9B25-E143E5B5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2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18BA35-5DE1-486C-B5C1-B59310E2B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466646-F4BE-4F7A-9440-E84022CA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5C02F-4747-4F38-B518-A396420C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4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FF7-872C-4D1C-8199-54DD4D7B8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E2390-BCD0-4470-800E-14642AC0C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3B128-F3CE-4D38-B7C1-AA2FB6CB3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9C326-49F2-47A2-9793-19051F21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D0141-660D-4E8D-8262-42E39F878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D016B-306D-41C2-BA3A-C2637431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8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CB2F-9249-435C-ACFD-2F6DFE7AC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BF8E99-B3F5-4084-9B7F-18294B65A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E5079-2965-4BAA-BB62-731179D52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0ABC9-AB8E-4AF5-A99C-9CB6E5D9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27376-340F-4A6E-B1C3-FD51F5019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039DD-90A9-443C-9C24-5F6E385A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5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FEA3E5-24AE-4DF8-A347-197C70B53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64780-A9F1-4CFC-B590-4CF725C99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9529C-B18D-47F3-9CBB-3632121B5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9E85F-A04F-48A3-A5F9-FACA2F84F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A0ED7-C453-4B56-8866-E1DAF9E210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1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F6FF-EF83-4B52-9825-D04D8F28F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15756"/>
                </a:solidFill>
              </a:rPr>
              <a:t>Predicting the Occurrence of Diabetes in the next year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7CD21-0643-4BA0-89A2-F7AE2E1E5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3207" y="6499371"/>
            <a:ext cx="2748793" cy="3586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Jan 2, 2020</a:t>
            </a:r>
          </a:p>
        </p:txBody>
      </p:sp>
    </p:spTree>
    <p:extLst>
      <p:ext uri="{BB962C8B-B14F-4D97-AF65-F5344CB8AC3E}">
        <p14:creationId xmlns:p14="http://schemas.microsoft.com/office/powerpoint/2010/main" val="2592734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0491-5C63-48A4-AA00-B6CB27CA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– Classifier with traditional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FBC5-8627-484F-AB9A-7EF188E96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10 fold Cross Validation</a:t>
            </a:r>
          </a:p>
          <a:p>
            <a:pPr lvl="1"/>
            <a:r>
              <a:rPr lang="en-US" sz="1400" dirty="0"/>
              <a:t>Accuracy: 0.75 (+/- 0.04) [RF]</a:t>
            </a:r>
          </a:p>
          <a:p>
            <a:pPr lvl="1"/>
            <a:r>
              <a:rPr lang="en-US" sz="1400" dirty="0"/>
              <a:t>Accuracy: 0.70 (+/- 0.04) [</a:t>
            </a:r>
            <a:r>
              <a:rPr lang="en-US" sz="1400" dirty="0" err="1"/>
              <a:t>XGBoost</a:t>
            </a:r>
            <a:r>
              <a:rPr lang="en-US" sz="1400" dirty="0"/>
              <a:t>]</a:t>
            </a:r>
          </a:p>
          <a:p>
            <a:pPr lvl="1"/>
            <a:r>
              <a:rPr lang="en-US" sz="1400" dirty="0"/>
              <a:t>Accuracy: 0.72 (+/- 0.03) [SVM]</a:t>
            </a:r>
          </a:p>
          <a:p>
            <a:pPr lvl="1"/>
            <a:r>
              <a:rPr lang="en-US" sz="1400" dirty="0"/>
              <a:t>Accuracy: 0.75 (+/- 0.04) [</a:t>
            </a:r>
            <a:r>
              <a:rPr lang="en-US" sz="1400" dirty="0" err="1"/>
              <a:t>StackingClassifier</a:t>
            </a:r>
            <a:r>
              <a:rPr lang="en-US" sz="1400" dirty="0"/>
              <a:t>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89FBC98-FF9D-4840-A686-A099FD5F3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497116"/>
              </p:ext>
            </p:extLst>
          </p:nvPr>
        </p:nvGraphicFramePr>
        <p:xfrm>
          <a:off x="1384300" y="3709992"/>
          <a:ext cx="3204597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33850">
                  <a:extLst>
                    <a:ext uri="{9D8B030D-6E8A-4147-A177-3AD203B41FA5}">
                      <a16:colId xmlns:a16="http://schemas.microsoft.com/office/drawing/2014/main" val="134528096"/>
                    </a:ext>
                  </a:extLst>
                </a:gridCol>
                <a:gridCol w="1006679">
                  <a:extLst>
                    <a:ext uri="{9D8B030D-6E8A-4147-A177-3AD203B41FA5}">
                      <a16:colId xmlns:a16="http://schemas.microsoft.com/office/drawing/2014/main" val="2111978192"/>
                    </a:ext>
                  </a:extLst>
                </a:gridCol>
                <a:gridCol w="864068">
                  <a:extLst>
                    <a:ext uri="{9D8B030D-6E8A-4147-A177-3AD203B41FA5}">
                      <a16:colId xmlns:a16="http://schemas.microsoft.com/office/drawing/2014/main" val="546795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16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18508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68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Prediabetes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18508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0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18508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53486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886315E-CB25-484F-8646-707270DA4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763124"/>
              </p:ext>
            </p:extLst>
          </p:nvPr>
        </p:nvGraphicFramePr>
        <p:xfrm>
          <a:off x="6388100" y="1825625"/>
          <a:ext cx="5473700" cy="150742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094740">
                  <a:extLst>
                    <a:ext uri="{9D8B030D-6E8A-4147-A177-3AD203B41FA5}">
                      <a16:colId xmlns:a16="http://schemas.microsoft.com/office/drawing/2014/main" val="3523624772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1415997685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1540583524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616537333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5005484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2568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131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2590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0.726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3621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Stacking Classifier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14863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E0A76FB-AC5F-4E09-BBD1-68586AAE02E5}"/>
              </a:ext>
            </a:extLst>
          </p:cNvPr>
          <p:cNvSpPr txBox="1"/>
          <p:nvPr/>
        </p:nvSpPr>
        <p:spPr>
          <a:xfrm>
            <a:off x="6260077" y="3900626"/>
            <a:ext cx="183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Confusion matrix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4B8D2D-D559-43D2-AFA6-4953CE04A7BE}"/>
              </a:ext>
            </a:extLst>
          </p:cNvPr>
          <p:cNvGrpSpPr/>
          <p:nvPr/>
        </p:nvGrpSpPr>
        <p:grpSpPr>
          <a:xfrm>
            <a:off x="6388100" y="4422664"/>
            <a:ext cx="5396403" cy="1599729"/>
            <a:chOff x="6373767" y="4356625"/>
            <a:chExt cx="5396403" cy="159972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DFDE9D7-6AE4-4CC1-8AC0-58F8B5305488}"/>
                </a:ext>
              </a:extLst>
            </p:cNvPr>
            <p:cNvGrpSpPr/>
            <p:nvPr/>
          </p:nvGrpSpPr>
          <p:grpSpPr>
            <a:xfrm>
              <a:off x="6702497" y="5363800"/>
              <a:ext cx="5067673" cy="592554"/>
              <a:chOff x="6610868" y="5385122"/>
              <a:chExt cx="5067673" cy="592554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476D59-617D-4970-8D89-4DC96A764CD5}"/>
                  </a:ext>
                </a:extLst>
              </p:cNvPr>
              <p:cNvSpPr txBox="1"/>
              <p:nvPr/>
            </p:nvSpPr>
            <p:spPr>
              <a:xfrm>
                <a:off x="6610868" y="5385122"/>
                <a:ext cx="3914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RF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84B233C-CE2E-4AC1-9D5B-4693EC2EFE68}"/>
                  </a:ext>
                </a:extLst>
              </p:cNvPr>
              <p:cNvSpPr txBox="1"/>
              <p:nvPr/>
            </p:nvSpPr>
            <p:spPr>
              <a:xfrm>
                <a:off x="7651804" y="5385122"/>
                <a:ext cx="8907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XGBoost</a:t>
                </a:r>
                <a:endParaRPr lang="en-US" sz="16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6D5706-18BC-4A48-9065-E9F8CA87F769}"/>
                  </a:ext>
                </a:extLst>
              </p:cNvPr>
              <p:cNvSpPr txBox="1"/>
              <p:nvPr/>
            </p:nvSpPr>
            <p:spPr>
              <a:xfrm>
                <a:off x="9078564" y="5385122"/>
                <a:ext cx="569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SVM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5F83F7A-D4F1-4EEA-B233-E3CDD9208C75}"/>
                  </a:ext>
                </a:extLst>
              </p:cNvPr>
              <p:cNvSpPr txBox="1"/>
              <p:nvPr/>
            </p:nvSpPr>
            <p:spPr>
              <a:xfrm>
                <a:off x="10015201" y="5392901"/>
                <a:ext cx="16633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Stacking Classifier</a:t>
                </a:r>
              </a:p>
              <a:p>
                <a:endParaRPr lang="en-US" sz="1600" dirty="0"/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92CEF82-C0B2-4C02-BAD7-FC50CEB5F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43099" y="4365689"/>
              <a:ext cx="1161288" cy="100584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4E8440D-CF77-417E-9157-259EEAAEF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9511" y="4356625"/>
              <a:ext cx="1205110" cy="100584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D4CB2F1-0A29-4B0F-AC5A-E5E52AF25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15605" y="4365689"/>
              <a:ext cx="1154854" cy="100584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E74D58D-C571-4707-8DEA-B1D065E6A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3767" y="4365689"/>
              <a:ext cx="1222786" cy="100584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05D3D9B-C481-4EDB-A1D4-CE888F46ACA9}"/>
              </a:ext>
            </a:extLst>
          </p:cNvPr>
          <p:cNvSpPr txBox="1"/>
          <p:nvPr/>
        </p:nvSpPr>
        <p:spPr>
          <a:xfrm>
            <a:off x="8543925" y="6565586"/>
            <a:ext cx="3771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0: Normal, 1= prediabetes, 2=diabetes</a:t>
            </a:r>
          </a:p>
        </p:txBody>
      </p:sp>
    </p:spTree>
    <p:extLst>
      <p:ext uri="{BB962C8B-B14F-4D97-AF65-F5344CB8AC3E}">
        <p14:creationId xmlns:p14="http://schemas.microsoft.com/office/powerpoint/2010/main" val="2208966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0491-5C63-48A4-AA00-B6CB27CA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– Classifier with 12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FBC5-8627-484F-AB9A-7EF188E96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10 fold Cross Validation</a:t>
            </a:r>
          </a:p>
          <a:p>
            <a:pPr lvl="1"/>
            <a:r>
              <a:rPr lang="en-US" sz="1400" dirty="0"/>
              <a:t>Accuracy: 0.77 (+/- 0.04) [RF]</a:t>
            </a:r>
          </a:p>
          <a:p>
            <a:pPr lvl="1"/>
            <a:r>
              <a:rPr lang="en-US" sz="1400" dirty="0"/>
              <a:t>Accuracy: 0.72 (+/- 0.04) [</a:t>
            </a:r>
            <a:r>
              <a:rPr lang="en-US" sz="1400" dirty="0" err="1"/>
              <a:t>XGBoost</a:t>
            </a:r>
            <a:r>
              <a:rPr lang="en-US" sz="1400" dirty="0"/>
              <a:t>]</a:t>
            </a:r>
          </a:p>
          <a:p>
            <a:pPr lvl="1"/>
            <a:r>
              <a:rPr lang="en-US" sz="1400" dirty="0"/>
              <a:t>Accuracy: 0.72 (+/- 0.03) [SVM]</a:t>
            </a:r>
          </a:p>
          <a:p>
            <a:pPr lvl="1"/>
            <a:r>
              <a:rPr lang="en-US" sz="1400" dirty="0"/>
              <a:t>Accuracy: 0.77 (+/- 0.04) [</a:t>
            </a:r>
            <a:r>
              <a:rPr lang="en-US" sz="1400" dirty="0" err="1"/>
              <a:t>StackingClassifier</a:t>
            </a:r>
            <a:r>
              <a:rPr lang="en-US" sz="1400" dirty="0"/>
              <a:t>]</a:t>
            </a:r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89FBC98-FF9D-4840-A686-A099FD5F3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828892"/>
              </p:ext>
            </p:extLst>
          </p:nvPr>
        </p:nvGraphicFramePr>
        <p:xfrm>
          <a:off x="1384300" y="3709992"/>
          <a:ext cx="3204597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33850">
                  <a:extLst>
                    <a:ext uri="{9D8B030D-6E8A-4147-A177-3AD203B41FA5}">
                      <a16:colId xmlns:a16="http://schemas.microsoft.com/office/drawing/2014/main" val="134528096"/>
                    </a:ext>
                  </a:extLst>
                </a:gridCol>
                <a:gridCol w="1006679">
                  <a:extLst>
                    <a:ext uri="{9D8B030D-6E8A-4147-A177-3AD203B41FA5}">
                      <a16:colId xmlns:a16="http://schemas.microsoft.com/office/drawing/2014/main" val="2111978192"/>
                    </a:ext>
                  </a:extLst>
                </a:gridCol>
                <a:gridCol w="864068">
                  <a:extLst>
                    <a:ext uri="{9D8B030D-6E8A-4147-A177-3AD203B41FA5}">
                      <a16:colId xmlns:a16="http://schemas.microsoft.com/office/drawing/2014/main" val="546795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16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17,105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68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Prediabetes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17,105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0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17,105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53486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886315E-CB25-484F-8646-707270DA4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920344"/>
              </p:ext>
            </p:extLst>
          </p:nvPr>
        </p:nvGraphicFramePr>
        <p:xfrm>
          <a:off x="6388100" y="1825625"/>
          <a:ext cx="5473700" cy="150742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094740">
                  <a:extLst>
                    <a:ext uri="{9D8B030D-6E8A-4147-A177-3AD203B41FA5}">
                      <a16:colId xmlns:a16="http://schemas.microsoft.com/office/drawing/2014/main" val="3523624772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1415997685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1540583524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616537333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5005484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2568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131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2590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3621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Stacking Classifier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14863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E0A76FB-AC5F-4E09-BBD1-68586AAE02E5}"/>
              </a:ext>
            </a:extLst>
          </p:cNvPr>
          <p:cNvSpPr txBox="1"/>
          <p:nvPr/>
        </p:nvSpPr>
        <p:spPr>
          <a:xfrm>
            <a:off x="6260077" y="3900626"/>
            <a:ext cx="183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Confusion matrix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4D249F7-4FD6-4334-B44D-F3BDD2244E85}"/>
              </a:ext>
            </a:extLst>
          </p:cNvPr>
          <p:cNvGrpSpPr/>
          <p:nvPr/>
        </p:nvGrpSpPr>
        <p:grpSpPr>
          <a:xfrm>
            <a:off x="6397880" y="4446399"/>
            <a:ext cx="5343678" cy="1640025"/>
            <a:chOff x="6426492" y="4316329"/>
            <a:chExt cx="5343678" cy="164002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DFDE9D7-6AE4-4CC1-8AC0-58F8B5305488}"/>
                </a:ext>
              </a:extLst>
            </p:cNvPr>
            <p:cNvGrpSpPr/>
            <p:nvPr/>
          </p:nvGrpSpPr>
          <p:grpSpPr>
            <a:xfrm>
              <a:off x="6702497" y="5363800"/>
              <a:ext cx="5067673" cy="592554"/>
              <a:chOff x="6610868" y="5385122"/>
              <a:chExt cx="5067673" cy="592554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476D59-617D-4970-8D89-4DC96A764CD5}"/>
                  </a:ext>
                </a:extLst>
              </p:cNvPr>
              <p:cNvSpPr txBox="1"/>
              <p:nvPr/>
            </p:nvSpPr>
            <p:spPr>
              <a:xfrm>
                <a:off x="6610868" y="5385122"/>
                <a:ext cx="3914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RF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84B233C-CE2E-4AC1-9D5B-4693EC2EFE68}"/>
                  </a:ext>
                </a:extLst>
              </p:cNvPr>
              <p:cNvSpPr txBox="1"/>
              <p:nvPr/>
            </p:nvSpPr>
            <p:spPr>
              <a:xfrm>
                <a:off x="7651804" y="5385122"/>
                <a:ext cx="8907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XGBoost</a:t>
                </a:r>
                <a:endParaRPr lang="en-US" sz="16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6D5706-18BC-4A48-9065-E9F8CA87F769}"/>
                  </a:ext>
                </a:extLst>
              </p:cNvPr>
              <p:cNvSpPr txBox="1"/>
              <p:nvPr/>
            </p:nvSpPr>
            <p:spPr>
              <a:xfrm>
                <a:off x="9078564" y="5385122"/>
                <a:ext cx="569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SVM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5F83F7A-D4F1-4EEA-B233-E3CDD9208C75}"/>
                  </a:ext>
                </a:extLst>
              </p:cNvPr>
              <p:cNvSpPr txBox="1"/>
              <p:nvPr/>
            </p:nvSpPr>
            <p:spPr>
              <a:xfrm>
                <a:off x="10015201" y="5392901"/>
                <a:ext cx="16633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Stacking Classifier</a:t>
                </a:r>
              </a:p>
              <a:p>
                <a:endParaRPr lang="en-US" sz="1600" dirty="0"/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935A0FE-AFCF-40E7-81B2-38FC78C87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6492" y="4357960"/>
              <a:ext cx="1113995" cy="100584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825282E-BA5D-476B-80AC-8F53A6AC6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6360" y="4365739"/>
              <a:ext cx="1195832" cy="100584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0C3C56E-5194-4A06-85C7-5C7A1B21E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68065" y="4357960"/>
              <a:ext cx="1218184" cy="100584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847F34F-554B-47FB-8060-D3A7B1766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52122" y="4316329"/>
              <a:ext cx="1098213" cy="100584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E6F9480-53AC-42FD-84A9-A450D0B994D3}"/>
              </a:ext>
            </a:extLst>
          </p:cNvPr>
          <p:cNvSpPr txBox="1"/>
          <p:nvPr/>
        </p:nvSpPr>
        <p:spPr>
          <a:xfrm>
            <a:off x="8543925" y="6565586"/>
            <a:ext cx="3771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0: Normal, 1= prediabetes, 2=diabetes</a:t>
            </a:r>
          </a:p>
        </p:txBody>
      </p:sp>
    </p:spTree>
    <p:extLst>
      <p:ext uri="{BB962C8B-B14F-4D97-AF65-F5344CB8AC3E}">
        <p14:creationId xmlns:p14="http://schemas.microsoft.com/office/powerpoint/2010/main" val="2350574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CCCA-CE31-4F69-BAD7-82844880F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E90BD-F115-4C91-9936-35FC4A26C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1800" dirty="0"/>
              <a:t>Based on the experimental results we can deduce the following </a:t>
            </a:r>
          </a:p>
          <a:p>
            <a:pPr lvl="1" algn="just"/>
            <a:r>
              <a:rPr lang="en-US" sz="1600" dirty="0"/>
              <a:t>The accuracy of the prediction models increases as the number of features used increases. Consequently, the model with 12 features has shown the highest performance as compared to the rest. </a:t>
            </a:r>
          </a:p>
          <a:p>
            <a:pPr lvl="1" algn="just"/>
            <a:r>
              <a:rPr lang="en-US" sz="1600" dirty="0"/>
              <a:t>The overall accuracy of the next year's prediction model with 12 features has shown a minor improvement as compared to the previous approach. Since this approach doesn’t use regressors for the feature values, it minimizes the error propagated from the regressors.</a:t>
            </a:r>
          </a:p>
          <a:p>
            <a:pPr lvl="0" algn="just"/>
            <a:r>
              <a:rPr lang="en-US" sz="1800" dirty="0"/>
              <a:t>In this study, the proposed prediction models have shown promising performance and thus they could be viable support in clinical decision-making for practitioners. </a:t>
            </a:r>
          </a:p>
          <a:p>
            <a:pPr lvl="0" algn="just"/>
            <a:r>
              <a:rPr lang="en-US" sz="1800" dirty="0"/>
              <a:t>Furthermore, it provides significant information about the subsequent clinical implications of patient outcomes, which could help the patient to take preventive actions. </a:t>
            </a:r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95629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6850" y="2766218"/>
            <a:ext cx="3658300" cy="1325563"/>
          </a:xfrm>
        </p:spPr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54213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321F-47D9-4056-B006-AABCD571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A01B5-00FE-436A-9009-DED5B532E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/>
              <a:t>Early detection of type 2 diabetes (T2D) occurrence allows a person at risk to take preventive actions that can prevent or delay the progression of the disease. </a:t>
            </a:r>
          </a:p>
          <a:p>
            <a:pPr algn="just"/>
            <a:r>
              <a:rPr lang="en-US" sz="1800" dirty="0"/>
              <a:t>In this study we aim to develop a machine learning (ML) model to predict T2D occurrence in year Y+1 using the variables in year Y. </a:t>
            </a:r>
          </a:p>
          <a:p>
            <a:pPr algn="just"/>
            <a:r>
              <a:rPr lang="en-US" sz="1800" dirty="0"/>
              <a:t>The machine learning (ML) model predict the outcome as normal, prediabetes or diabetes</a:t>
            </a:r>
          </a:p>
          <a:p>
            <a:pPr algn="just"/>
            <a:endParaRPr lang="en-US" sz="18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175C4104-EFA9-43C1-8119-9B5D45ED8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175591"/>
              </p:ext>
            </p:extLst>
          </p:nvPr>
        </p:nvGraphicFramePr>
        <p:xfrm>
          <a:off x="2633630" y="4266477"/>
          <a:ext cx="6555624" cy="14833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36675">
                  <a:extLst>
                    <a:ext uri="{9D8B030D-6E8A-4147-A177-3AD203B41FA5}">
                      <a16:colId xmlns:a16="http://schemas.microsoft.com/office/drawing/2014/main" val="2469416488"/>
                    </a:ext>
                  </a:extLst>
                </a:gridCol>
                <a:gridCol w="3049524">
                  <a:extLst>
                    <a:ext uri="{9D8B030D-6E8A-4147-A177-3AD203B41FA5}">
                      <a16:colId xmlns:a16="http://schemas.microsoft.com/office/drawing/2014/main" val="797604018"/>
                    </a:ext>
                  </a:extLst>
                </a:gridCol>
                <a:gridCol w="2169425">
                  <a:extLst>
                    <a:ext uri="{9D8B030D-6E8A-4147-A177-3AD203B41FA5}">
                      <a16:colId xmlns:a16="http://schemas.microsoft.com/office/drawing/2014/main" val="743819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Fasting plasma Glucose (FPG)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HbA1c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536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FPG &lt; 100 mg/dl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HbA1c &lt; 5.7%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825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Prediabetes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100 mg/dl ≤ FPG &lt; 126 mg/dl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5.7% ≤ HbA1c &lt; 6.5%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19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FPG ≥ 126 mg/dl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HbA1c ≥ 6.5%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841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55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FE3E4-D1CD-4CE1-A779-D01E25444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A1E25-605D-4E76-B1B1-2D1CFB38C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/>
              <a:t>Dataset was collected as Electronic health records (EHRs) from 2013 to 2018 at a medical agency located in Seoul, South Korea</a:t>
            </a:r>
          </a:p>
          <a:p>
            <a:pPr algn="just"/>
            <a:r>
              <a:rPr lang="en-US" sz="1800" dirty="0"/>
              <a:t>The dataset has 535,169 instances from 253,395 patients and each instance has 1,444 features</a:t>
            </a:r>
          </a:p>
          <a:p>
            <a:pPr algn="just"/>
            <a:r>
              <a:rPr lang="en-US" sz="1800" dirty="0"/>
              <a:t>Features consist of numerical values as well as categorical values</a:t>
            </a:r>
          </a:p>
          <a:p>
            <a:pPr lvl="1" algn="just"/>
            <a:r>
              <a:rPr lang="en-US" sz="1600" dirty="0"/>
              <a:t>The numerical values are from blood biochemical analysis, anthropometric measurements, and other diagnostic results </a:t>
            </a:r>
          </a:p>
          <a:p>
            <a:pPr lvl="1" algn="just"/>
            <a:r>
              <a:rPr lang="en-US" sz="1600" dirty="0"/>
              <a:t>The categorical values are from questionnaire answers. </a:t>
            </a:r>
          </a:p>
          <a:p>
            <a:pPr algn="just"/>
            <a:endParaRPr lang="en-US" sz="1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C4C7953-7278-4191-B0CC-A651F5C28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536" y="4292600"/>
            <a:ext cx="332422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BD3A64E-332D-4BD8-88C7-E263C8336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898" y="3997325"/>
            <a:ext cx="38195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889AEEB-29BC-43D7-9205-9BD2A8F18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92600"/>
            <a:ext cx="332422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20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4E1EC-66BC-467E-BB1F-9977A501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2FD21-7B0D-437C-BF17-7F4E23A1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This study considers only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Patients with at least 2 years of continuous  annual medical check-up during the follow-up period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Patients who are not already diagnosed with Diabetes, hyperlipidemia, hypertension, and who are not on medication for those three abnormalities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Instances (or records) without null values on the required Features</a:t>
            </a:r>
          </a:p>
          <a:p>
            <a:r>
              <a:rPr lang="en-US" sz="1800" dirty="0"/>
              <a:t>The total number of instances after the preprocessing is 169,024</a:t>
            </a:r>
          </a:p>
          <a:p>
            <a:endParaRPr lang="en-US" sz="1800" dirty="0"/>
          </a:p>
          <a:p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95C4C6-F638-4E38-AE2F-C00BC55DFF85}"/>
              </a:ext>
            </a:extLst>
          </p:cNvPr>
          <p:cNvGrpSpPr/>
          <p:nvPr/>
        </p:nvGrpSpPr>
        <p:grpSpPr>
          <a:xfrm>
            <a:off x="1657608" y="4001294"/>
            <a:ext cx="4457959" cy="2628518"/>
            <a:chOff x="5682677" y="4001294"/>
            <a:chExt cx="4457959" cy="26285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F42856F-898F-43B1-8BAC-B8DDC62DE7E4}"/>
                </a:ext>
              </a:extLst>
            </p:cNvPr>
            <p:cNvGrpSpPr/>
            <p:nvPr/>
          </p:nvGrpSpPr>
          <p:grpSpPr>
            <a:xfrm>
              <a:off x="5682677" y="4001294"/>
              <a:ext cx="3638551" cy="2628518"/>
              <a:chOff x="1639184" y="4229482"/>
              <a:chExt cx="3638551" cy="2628518"/>
            </a:xfrm>
          </p:grpSpPr>
          <p:pic>
            <p:nvPicPr>
              <p:cNvPr id="3076" name="Picture 4">
                <a:extLst>
                  <a:ext uri="{FF2B5EF4-FFF2-40B4-BE49-F238E27FC236}">
                    <a16:creationId xmlns:a16="http://schemas.microsoft.com/office/drawing/2014/main" id="{106CB0A8-980E-455D-BFE8-D7800EA307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9184" y="4229482"/>
                <a:ext cx="3638551" cy="26285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A7DD92E-30E2-4DCA-ACE0-03EE1F941C3E}"/>
                  </a:ext>
                </a:extLst>
              </p:cNvPr>
              <p:cNvSpPr/>
              <p:nvPr/>
            </p:nvSpPr>
            <p:spPr>
              <a:xfrm>
                <a:off x="2722361" y="5404584"/>
                <a:ext cx="2387066" cy="1453416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CE3D3C9-6CC8-4EC3-BF41-C7FCE152CA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99383" y="4941116"/>
              <a:ext cx="872456" cy="687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5C6BE9-5019-4DC1-8F66-9AAF099FDD35}"/>
                </a:ext>
              </a:extLst>
            </p:cNvPr>
            <p:cNvSpPr txBox="1"/>
            <p:nvPr/>
          </p:nvSpPr>
          <p:spPr>
            <a:xfrm>
              <a:off x="8623746" y="4787227"/>
              <a:ext cx="15168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Region of interest 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FDBE75A-60F6-4187-B3D9-207478EF1A93}"/>
              </a:ext>
            </a:extLst>
          </p:cNvPr>
          <p:cNvSpPr txBox="1"/>
          <p:nvPr/>
        </p:nvSpPr>
        <p:spPr>
          <a:xfrm>
            <a:off x="6281159" y="4161802"/>
            <a:ext cx="31976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Number of patients is 80,692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Male patients count is  48,912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Female patients count is 31,780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mean age is 41.17 ± 9.95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7281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B6026-9293-4B0B-A568-5B2D36B9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E7E2B-F3E0-4D5E-A7B4-7A9308857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/>
              <a:t>The purpose of the prediction model  is to forecast diabetes occurrence in the next year</a:t>
            </a:r>
          </a:p>
          <a:p>
            <a:pPr algn="just"/>
            <a:r>
              <a:rPr lang="en-US" sz="1800" dirty="0"/>
              <a:t>The prediction model predicts the occurrence of diabetes as normal, prediabetes or diabetes</a:t>
            </a:r>
          </a:p>
          <a:p>
            <a:pPr algn="just"/>
            <a:r>
              <a:rPr lang="en-US" sz="1800" dirty="0"/>
              <a:t>Four machine learning algorithms were utilized to generate the prediction model</a:t>
            </a:r>
          </a:p>
          <a:p>
            <a:pPr lvl="1" algn="just"/>
            <a:r>
              <a:rPr lang="en-US" sz="1600" dirty="0"/>
              <a:t>Random forest (RF)</a:t>
            </a:r>
          </a:p>
          <a:p>
            <a:pPr lvl="1" algn="just"/>
            <a:r>
              <a:rPr lang="en-US" sz="1600" dirty="0" err="1"/>
              <a:t>XGBoost</a:t>
            </a:r>
            <a:endParaRPr lang="en-US" sz="1600" dirty="0"/>
          </a:p>
          <a:p>
            <a:pPr lvl="1" algn="just"/>
            <a:r>
              <a:rPr lang="en-US" sz="1600" dirty="0"/>
              <a:t>Support Vector Machine (SVM)</a:t>
            </a:r>
          </a:p>
          <a:p>
            <a:pPr lvl="1" algn="just"/>
            <a:r>
              <a:rPr lang="en-US" sz="1600" dirty="0"/>
              <a:t>Stacking classifier (ensemble of RF, </a:t>
            </a:r>
            <a:r>
              <a:rPr lang="en-US" sz="1600" dirty="0" err="1"/>
              <a:t>XGBoost</a:t>
            </a:r>
            <a:r>
              <a:rPr lang="en-US" sz="1600" dirty="0"/>
              <a:t> and SVM)</a:t>
            </a:r>
          </a:p>
        </p:txBody>
      </p:sp>
    </p:spTree>
    <p:extLst>
      <p:ext uri="{BB962C8B-B14F-4D97-AF65-F5344CB8AC3E}">
        <p14:creationId xmlns:p14="http://schemas.microsoft.com/office/powerpoint/2010/main" val="51447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12908-9BE4-4BB8-9ADE-0AB28427B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9966B-09FC-4D22-A908-92C2B861F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workflow of the prediction model including data preprocessing, training and testing phases are depicted in the figure below.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B778AD-CC72-4DFC-9639-7A0DD3275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534" y="2594069"/>
            <a:ext cx="5813571" cy="371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82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6F3F-DEB8-44D7-B4B6-29C6D231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B44A6-3332-4304-A858-DA19B54B3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Two feature sets are used to train the models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Traditional predictors:  Fasting blood glucose (FBG), HbA1c, BMI, age and sex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12 - features set: FBG, HbA1C, triglycerides, BMI, GTP gamma, sex, age, uric acid, smoking, drinking, physical activity and family history</a:t>
            </a:r>
          </a:p>
          <a:p>
            <a:r>
              <a:rPr lang="en-US" sz="1800" dirty="0"/>
              <a:t>The feature sets are the input for the prediction model and the output of the model is the next year diabetes occurrence, which is denoted as a class in the diagram below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17A81A-C43D-490E-AC39-6E4590DBF7FA}"/>
              </a:ext>
            </a:extLst>
          </p:cNvPr>
          <p:cNvSpPr txBox="1"/>
          <p:nvPr/>
        </p:nvSpPr>
        <p:spPr>
          <a:xfrm>
            <a:off x="3876516" y="5838409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8BEFCE-84FC-4A48-A8B3-6C9E06539DEC}"/>
              </a:ext>
            </a:extLst>
          </p:cNvPr>
          <p:cNvSpPr txBox="1"/>
          <p:nvPr/>
        </p:nvSpPr>
        <p:spPr>
          <a:xfrm>
            <a:off x="7729800" y="5817645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(b)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09B67-8455-40F7-AA09-7BD3B97B2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134" y="3664398"/>
            <a:ext cx="6966258" cy="217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50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4637-257F-4975-91FD-4CF6443ED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5E25C-F0FB-4524-AF22-63A414BEF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this study, we conducted three experiments using two sets of features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Traditional predictors 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12  features set </a:t>
            </a:r>
          </a:p>
          <a:p>
            <a:endParaRPr lang="en-US" sz="1800" dirty="0"/>
          </a:p>
          <a:p>
            <a:r>
              <a:rPr lang="en-US" sz="1800" dirty="0"/>
              <a:t>To deal with imbalanced classes in the experiment, we used Synthetic Minority Over-sampling Technique (SMOTE) </a:t>
            </a:r>
          </a:p>
          <a:p>
            <a:r>
              <a:rPr lang="en-US" sz="1800" dirty="0"/>
              <a:t>Synthetic Minority Over-sampling Technique (SMOTE) is a technique used to generate new points for minority class based on nearest neighbors judged by Euclidean Distance between data points in feature space.</a:t>
            </a:r>
          </a:p>
        </p:txBody>
      </p:sp>
    </p:spTree>
    <p:extLst>
      <p:ext uri="{BB962C8B-B14F-4D97-AF65-F5344CB8AC3E}">
        <p14:creationId xmlns:p14="http://schemas.microsoft.com/office/powerpoint/2010/main" val="2317599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4BFF-539F-4A9E-A8AF-4915A968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F2776-A132-4AA1-8E79-24C997C60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performance of the prediction models is evaluated using </a:t>
            </a:r>
          </a:p>
          <a:p>
            <a:pPr lvl="1"/>
            <a:r>
              <a:rPr lang="en-US" sz="1600" dirty="0"/>
              <a:t>10 fold cross-validation on the training set and </a:t>
            </a:r>
          </a:p>
          <a:p>
            <a:pPr lvl="1"/>
            <a:r>
              <a:rPr lang="en-US" sz="1600" dirty="0"/>
              <a:t>Accuracy, Precision, Recall, and F1-score metrics on the test. </a:t>
            </a:r>
          </a:p>
          <a:p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395EF56-B816-431D-BDF9-62C0C4C39C2A}"/>
                  </a:ext>
                </a:extLst>
              </p:cNvPr>
              <p:cNvSpPr/>
              <p:nvPr/>
            </p:nvSpPr>
            <p:spPr>
              <a:xfrm>
                <a:off x="1303090" y="2902686"/>
                <a:ext cx="6096000" cy="255396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i="1" dirty="0">
                    <a:latin typeface="Cambria Math" panose="020405030504060302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𝑐𝑐𝑢𝑟𝑎𝑐𝑦</m:t>
                    </m:r>
                    <m:r>
                      <a:rPr lang="en-US" sz="1600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𝐹𝑃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𝐹𝑁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𝑇𝑁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en-US" sz="1600" i="1" dirty="0">
                  <a:latin typeface="Cambria Math" panose="020405030504060302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i="1" dirty="0">
                    <a:latin typeface="Cambria Math" panose="020405030504060302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𝑟𝑒𝑐𝑖𝑠𝑖𝑜𝑛</m:t>
                    </m:r>
                    <m:r>
                      <a:rPr lang="en-US" sz="1600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𝐹𝑃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  </a:t>
                </a:r>
                <a:endParaRPr lang="en-US" sz="1600" dirty="0">
                  <a:latin typeface="Calibri" panose="020F050202020403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i="1" dirty="0">
                    <a:latin typeface="Cambria Math" panose="020405030504060302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R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𝑒𝑐𝑎𝑙𝑙</m:t>
                    </m:r>
                    <m:r>
                      <a:rPr lang="en-US" sz="1600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𝐹𝑁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 </a:t>
                </a:r>
                <a:endParaRPr lang="en-US" sz="1600" dirty="0">
                  <a:latin typeface="Calibri" panose="020F050202020403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i="1" dirty="0">
                    <a:latin typeface="Cambria Math" panose="020405030504060302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F1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𝑠𝑐𝑜𝑟𝑒</m:t>
                    </m:r>
                    <m:r>
                      <a:rPr lang="en-US" sz="1600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2∗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𝑟𝑒𝑐𝑎𝑙𝑙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∗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𝑝𝑟𝑒𝑐𝑖𝑠𝑖𝑜𝑛</m:t>
                            </m:r>
                          </m:e>
                        </m:d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𝑟𝑒𝑐𝑎𝑙𝑙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𝑝𝑟𝑒𝑐𝑖𝑠𝑖𝑜𝑛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en-US" sz="1600" i="1" dirty="0">
                  <a:latin typeface="Cambria Math" panose="020405030504060302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i="1" dirty="0">
                    <a:latin typeface="Cambria Math" panose="020405030504060302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Where TP= true positive, TN= true negative, FP= false positive, FN= false negative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395EF56-B816-431D-BDF9-62C0C4C39C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090" y="2902686"/>
                <a:ext cx="6096000" cy="2553969"/>
              </a:xfrm>
              <a:prstGeom prst="rect">
                <a:avLst/>
              </a:prstGeom>
              <a:blipFill>
                <a:blip r:embed="rId2"/>
                <a:stretch>
                  <a:fillRect l="-600" r="-500" b="-1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261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968</Words>
  <Application>Microsoft Office PowerPoint</Application>
  <PresentationFormat>Widescreen</PresentationFormat>
  <Paragraphs>174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Office Theme</vt:lpstr>
      <vt:lpstr>Predicting the Occurrence of Diabetes in the next year</vt:lpstr>
      <vt:lpstr>Introduction </vt:lpstr>
      <vt:lpstr>Dataset</vt:lpstr>
      <vt:lpstr>Dataset</vt:lpstr>
      <vt:lpstr>Prediction Models</vt:lpstr>
      <vt:lpstr>Prediction Models</vt:lpstr>
      <vt:lpstr>Methodology </vt:lpstr>
      <vt:lpstr>Experiments </vt:lpstr>
      <vt:lpstr>Experiments </vt:lpstr>
      <vt:lpstr>Result – Classifier with traditional predictors</vt:lpstr>
      <vt:lpstr>Result – Classifier with 12 features</vt:lpstr>
      <vt:lpstr>Conclusion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Henock</dc:creator>
  <cp:lastModifiedBy>Henock</cp:lastModifiedBy>
  <cp:revision>167</cp:revision>
  <dcterms:created xsi:type="dcterms:W3CDTF">2019-12-30T13:57:56Z</dcterms:created>
  <dcterms:modified xsi:type="dcterms:W3CDTF">2020-01-01T14:41:01Z</dcterms:modified>
</cp:coreProperties>
</file>