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4CE-B426-4824-AAD6-D039A32F6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7846E-7D3B-4F95-B096-A4600229A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EC03-8C00-4795-932A-AE968DD4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CD8C-8255-46DB-AB7E-99634F9D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AC67-231C-4CDA-B969-6D206F1C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B3BD-73C1-483C-9149-244C8A63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0067-1007-46FD-A244-3B34AC0F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2362-BFE7-4079-AD42-F624FC2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7752-3370-4617-BD32-58C8C980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508E-032A-4CEC-9B8A-E62A80B6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99CED-E991-4FDC-8DE5-46D920B9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BF97-AC7B-4182-A9AD-AF200E42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6BBD-2BDA-4999-A347-AAAA05AD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8245-A41C-4566-B8F2-C7D703CF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776-EBC9-448D-A446-8B8649FA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FF97-0A4A-4099-948D-19DA1B43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952B-8608-4BF1-91CA-1479068C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135A-1EF2-4C29-9842-126749C3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B6E1-C87F-45CB-853B-DBFAE9B8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CD9F-7068-4CA9-BD3E-C7D2F137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E1AB-8B11-49C4-AD63-2ADFE699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D4CC-76D1-4CC5-8B25-F43ACC59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BE5D-48D3-4BA8-A61C-F39C39B5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5D3F-F4CD-4837-828F-EC779AEF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F7F3-5849-409E-8712-9F821EF7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6DCE-EEBB-4171-A60C-959AADB9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E582-1D92-40E9-BE6E-B5B08BFE8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E540-A413-4E2A-8874-8EBC3734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0682-9A8D-44D1-90D1-FDFB91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C5B9D-5724-477F-B455-8039FD68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057D-6C7E-483F-A419-EB9781A7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6507-38A9-41EB-B731-7C54DF04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0821-CA7B-4C21-B6B4-D92FDD03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F588C-CFB6-4866-BAFA-BDA4E943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71CFE-B1C8-4E2C-A09A-B2E403659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B026A-1753-4625-8B3C-9CF7697DE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AB852-A154-4F5D-9394-31EFC0AB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7A75C-4F31-452D-8BAE-55514830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AB833-7965-466F-86BD-DD8A37EA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DC3C-EC41-4A46-B496-556FA96D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B317-4BE6-4D85-B748-313F004E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DA073-FC56-4A29-9FE2-F9EA65B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5E3C9-33C1-4B77-81B7-F0385347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66F5-7E21-4C05-855A-0B3D77B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FBD30-7E91-4D5E-8169-D213F483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2F36-3875-4D92-BFE6-ABEBBAA0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C58-FBA2-4675-9DE2-8EB12A2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D1B-FD81-472B-8F21-741CA0F0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2DA2B-4AB2-4940-BE12-565C8F85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4728-AADD-489E-A73A-39B75FEC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05A64-323C-4D1E-952D-E47237AA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FA7B5-7818-42AA-9564-54EEE0F7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9787-E0C7-4209-8256-B4C5B784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6457F-FDC9-4DC7-9227-5E1625FB5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E25C8-A7C8-4723-A806-F6CB1D7A4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9F3E-8935-43FB-B4DE-500DD2E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C2468-74DB-430F-A09B-9EB2991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5955-AEB1-4305-9492-78099A07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0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83790-F8FE-4949-91A7-9AE26944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ECE6-8A3B-4545-A052-D29D23BB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1234-53BB-43ED-9602-1A1EE2B50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5287-3E55-4541-97AC-9688D58BDA1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A822-CF2A-4E8F-836F-813BB6878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598D-9E2E-47DB-8BBD-41557BA5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FE1C7-8786-4A41-9AC6-FEE2D8E1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8173-65CB-4373-9B95-47DB871AA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Diabetic Class classification Summary </a:t>
            </a:r>
          </a:p>
        </p:txBody>
      </p:sp>
    </p:spTree>
    <p:extLst>
      <p:ext uri="{BB962C8B-B14F-4D97-AF65-F5344CB8AC3E}">
        <p14:creationId xmlns:p14="http://schemas.microsoft.com/office/powerpoint/2010/main" val="270432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E7A3-6D69-48D9-8036-A1D321FF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Diabetic 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B985-8BE7-4066-BC57-6C8642FE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Selected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HBA1C,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Triglycerides,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BMI,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SBP,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DBP,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r-GTP gamma,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SEX,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AGE,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Uric Acid,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SGPT,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Smoking,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Drinking,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Physical_activity_high_strength</a:t>
            </a:r>
            <a:r>
              <a:rPr lang="en-US" dirty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Family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13971-6C92-4F93-BE48-E9C3E447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86" y="2043738"/>
            <a:ext cx="7113133" cy="32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3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FAD0-53E0-462B-94FF-78B685DA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Diabetic 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7DB4-B821-4FB3-B1FC-C2F37E95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Total data size: (</a:t>
            </a:r>
            <a:r>
              <a:rPr lang="en-US" sz="2000" b="1" dirty="0"/>
              <a:t>535,169</a:t>
            </a:r>
            <a:r>
              <a:rPr lang="en-US" sz="2000" dirty="0"/>
              <a:t>, 404)</a:t>
            </a:r>
          </a:p>
          <a:p>
            <a:pPr lvl="1"/>
            <a:r>
              <a:rPr lang="en-US" sz="1600" dirty="0"/>
              <a:t>Data size after (Diabetic, Hypertension and Hyperlipidemia case removed): (</a:t>
            </a:r>
            <a:r>
              <a:rPr lang="en-US" sz="1600" b="1" dirty="0"/>
              <a:t>466,680</a:t>
            </a:r>
            <a:r>
              <a:rPr lang="en-US" sz="1600" dirty="0"/>
              <a:t>, 405)</a:t>
            </a:r>
          </a:p>
          <a:p>
            <a:pPr lvl="1"/>
            <a:r>
              <a:rPr lang="en-US" sz="1600" dirty="0"/>
              <a:t>Data size after the 11 features are selected and null values are dropped: (</a:t>
            </a:r>
            <a:r>
              <a:rPr lang="en-US" sz="1600" b="1" dirty="0"/>
              <a:t>142,724</a:t>
            </a:r>
            <a:r>
              <a:rPr lang="en-US" sz="1600" dirty="0"/>
              <a:t>, 12)</a:t>
            </a:r>
          </a:p>
          <a:p>
            <a:pPr lvl="1"/>
            <a:endParaRPr lang="en-US" sz="1600" dirty="0"/>
          </a:p>
          <a:p>
            <a:r>
              <a:rPr lang="en-US" sz="2000" dirty="0"/>
              <a:t>Class distribution of the dataset</a:t>
            </a:r>
          </a:p>
          <a:p>
            <a:pPr lvl="1"/>
            <a:r>
              <a:rPr lang="en-US" sz="1600" dirty="0"/>
              <a:t>Class 2: 2,451 </a:t>
            </a:r>
          </a:p>
          <a:p>
            <a:pPr lvl="1"/>
            <a:r>
              <a:rPr lang="en-US" sz="1600" dirty="0"/>
              <a:t>Class 1: 36,237 </a:t>
            </a:r>
          </a:p>
          <a:p>
            <a:pPr lvl="1"/>
            <a:r>
              <a:rPr lang="en-US" sz="1600" dirty="0"/>
              <a:t>Class 0: 104,036</a:t>
            </a:r>
          </a:p>
          <a:p>
            <a:r>
              <a:rPr lang="en-US" sz="2000" dirty="0"/>
              <a:t>Train test dataset split</a:t>
            </a:r>
          </a:p>
          <a:p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91C9EC-5FF2-4E06-BE27-9EC69B88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39931"/>
              </p:ext>
            </p:extLst>
          </p:nvPr>
        </p:nvGraphicFramePr>
        <p:xfrm>
          <a:off x="1620940" y="4771346"/>
          <a:ext cx="4064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986180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2226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310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Training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Test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Class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0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Class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1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Class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1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4FB8-A2CD-4FDA-BA05-F3ACAE93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Diabetic class classification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517D4C-F539-4A9A-9BED-C5586FA7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037"/>
            <a:ext cx="4257675" cy="4133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AEFAC1-4B0F-4939-81DB-EAF8BD3F4669}"/>
              </a:ext>
            </a:extLst>
          </p:cNvPr>
          <p:cNvSpPr/>
          <p:nvPr/>
        </p:nvSpPr>
        <p:spPr>
          <a:xfrm>
            <a:off x="771205" y="1598593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D874C-91BD-4E78-89D4-0CDE49D5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70" y="2207846"/>
            <a:ext cx="4391025" cy="3629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7366D4-14F4-42C9-99FF-17C7488169D3}"/>
              </a:ext>
            </a:extLst>
          </p:cNvPr>
          <p:cNvSpPr/>
          <p:nvPr/>
        </p:nvSpPr>
        <p:spPr>
          <a:xfrm>
            <a:off x="6944416" y="1598593"/>
            <a:ext cx="14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9E6-E5E6-4D1D-B27C-AD74804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Diabetic class classification – </a:t>
            </a:r>
            <a:r>
              <a:rPr lang="en-US" sz="4000" dirty="0">
                <a:solidFill>
                  <a:schemeClr val="accent2"/>
                </a:solidFill>
              </a:rPr>
              <a:t>with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BA79-917C-4EE2-A742-2CDEF1B0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633389"/>
          </a:xfrm>
        </p:spPr>
        <p:txBody>
          <a:bodyPr>
            <a:normAutofit/>
          </a:bodyPr>
          <a:lstStyle/>
          <a:p>
            <a:r>
              <a:rPr lang="en-US" sz="2000" dirty="0"/>
              <a:t>Synthetic Minority Over-sampling Technique for Nominal and Continuous is used to generate additional dataset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5082F-D1F3-47CE-9082-D57A5FE7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19" y="2869137"/>
            <a:ext cx="3979818" cy="39888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9C24B7-1A2C-47C7-BAAF-71BBF717A15E}"/>
              </a:ext>
            </a:extLst>
          </p:cNvPr>
          <p:cNvSpPr/>
          <p:nvPr/>
        </p:nvSpPr>
        <p:spPr>
          <a:xfrm>
            <a:off x="838200" y="2489989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D3AB9-D123-40A1-9484-1A571642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248025"/>
            <a:ext cx="4305300" cy="3609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9152B7-4130-4879-972E-4F04B3DDAC57}"/>
              </a:ext>
            </a:extLst>
          </p:cNvPr>
          <p:cNvSpPr/>
          <p:nvPr/>
        </p:nvSpPr>
        <p:spPr>
          <a:xfrm>
            <a:off x="5314950" y="2499805"/>
            <a:ext cx="14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XGBClassifier</a:t>
            </a:r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E5DB197-7E7F-407A-86E1-7A2BB657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9752"/>
              </p:ext>
            </p:extLst>
          </p:nvPr>
        </p:nvGraphicFramePr>
        <p:xfrm>
          <a:off x="8952569" y="2207294"/>
          <a:ext cx="2785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5">
                  <a:extLst>
                    <a:ext uri="{9D8B030D-6E8A-4147-A177-3AD203B41FA5}">
                      <a16:colId xmlns:a16="http://schemas.microsoft.com/office/drawing/2014/main" val="3598618027"/>
                    </a:ext>
                  </a:extLst>
                </a:gridCol>
                <a:gridCol w="1163337">
                  <a:extLst>
                    <a:ext uri="{9D8B030D-6E8A-4147-A177-3AD203B41FA5}">
                      <a16:colId xmlns:a16="http://schemas.microsoft.com/office/drawing/2014/main" val="2912226449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1463109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0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1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0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3121-1897-4A51-8198-74ED3B08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Diabetic class classification – </a:t>
            </a:r>
            <a:r>
              <a:rPr lang="en-US" sz="2800" dirty="0">
                <a:solidFill>
                  <a:schemeClr val="accent2"/>
                </a:solidFill>
              </a:rPr>
              <a:t>test On predicted next year features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5ED0-08F7-4DB1-8B6D-42369705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result on this section shows the result of the pretrained classifier model on the forecasted next year feature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B8C9-37F9-4431-9667-90784957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02" y="3248025"/>
            <a:ext cx="4391025" cy="3609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539E67-A871-4334-87D4-CCBDDF6D3855}"/>
              </a:ext>
            </a:extLst>
          </p:cNvPr>
          <p:cNvSpPr/>
          <p:nvPr/>
        </p:nvSpPr>
        <p:spPr>
          <a:xfrm>
            <a:off x="2264634" y="2743756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 Forest Classifier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0C8F5C-0EBA-43C0-9E4E-9730BA808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76947"/>
              </p:ext>
            </p:extLst>
          </p:nvPr>
        </p:nvGraphicFramePr>
        <p:xfrm>
          <a:off x="7509663" y="3586430"/>
          <a:ext cx="26410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12">
                  <a:extLst>
                    <a:ext uri="{9D8B030D-6E8A-4147-A177-3AD203B41FA5}">
                      <a16:colId xmlns:a16="http://schemas.microsoft.com/office/drawing/2014/main" val="3598618027"/>
                    </a:ext>
                  </a:extLst>
                </a:gridCol>
                <a:gridCol w="1654704">
                  <a:extLst>
                    <a:ext uri="{9D8B030D-6E8A-4147-A177-3AD203B41FA5}">
                      <a16:colId xmlns:a16="http://schemas.microsoft.com/office/drawing/2014/main" val="2912226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Generated test 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5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8,580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0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‭3,642‬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21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4771-3451-4A6F-ACEF-2C8E6A0A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Hypertension 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978F-2478-4AB0-AEC4-DDD3F6E1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rule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EDE4FC-0C97-4319-848B-C0D0D4AB3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7878"/>
              </p:ext>
            </p:extLst>
          </p:nvPr>
        </p:nvGraphicFramePr>
        <p:xfrm>
          <a:off x="838200" y="2458244"/>
          <a:ext cx="3465351" cy="154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117">
                  <a:extLst>
                    <a:ext uri="{9D8B030D-6E8A-4147-A177-3AD203B41FA5}">
                      <a16:colId xmlns:a16="http://schemas.microsoft.com/office/drawing/2014/main" val="2235472234"/>
                    </a:ext>
                  </a:extLst>
                </a:gridCol>
                <a:gridCol w="1155117">
                  <a:extLst>
                    <a:ext uri="{9D8B030D-6E8A-4147-A177-3AD203B41FA5}">
                      <a16:colId xmlns:a16="http://schemas.microsoft.com/office/drawing/2014/main" val="498562208"/>
                    </a:ext>
                  </a:extLst>
                </a:gridCol>
                <a:gridCol w="1155117">
                  <a:extLst>
                    <a:ext uri="{9D8B030D-6E8A-4147-A177-3AD203B41FA5}">
                      <a16:colId xmlns:a16="http://schemas.microsoft.com/office/drawing/2014/main" val="646065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141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 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 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776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120 &amp; &lt; 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 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54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 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80 &amp;   &lt;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149651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120 &amp; &lt; 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80 &amp;   &lt;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749423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120 &amp; &lt; 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2369926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80 &amp;   &lt;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652475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140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&gt;= 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653571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39588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9A5B662-8C57-4BB3-8CA5-3E7CE41F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5721"/>
            <a:ext cx="3616354" cy="25296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CA6FC-CA30-4A89-81CB-7A41CB3D1B3E}"/>
              </a:ext>
            </a:extLst>
          </p:cNvPr>
          <p:cNvGrpSpPr/>
          <p:nvPr/>
        </p:nvGrpSpPr>
        <p:grpSpPr>
          <a:xfrm>
            <a:off x="5746460" y="2366962"/>
            <a:ext cx="4739909" cy="2771709"/>
            <a:chOff x="5209565" y="2061646"/>
            <a:chExt cx="4739909" cy="277170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BDC4E9-09A7-4A41-AE41-C1F1F0978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9565" y="2061646"/>
              <a:ext cx="3368310" cy="27717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6A1FA9-B7A2-4FD5-939B-38AD6A9E6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7874" y="2563019"/>
              <a:ext cx="13716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14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785B-715F-4F4D-937F-3941B97A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Hypertension data summary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A55B9-B600-4165-B29B-600C88061221}"/>
              </a:ext>
            </a:extLst>
          </p:cNvPr>
          <p:cNvGrpSpPr/>
          <p:nvPr/>
        </p:nvGrpSpPr>
        <p:grpSpPr>
          <a:xfrm>
            <a:off x="131232" y="1909567"/>
            <a:ext cx="3959995" cy="2719102"/>
            <a:chOff x="131232" y="1909567"/>
            <a:chExt cx="3959995" cy="2719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E8A595-B76A-4E19-8270-09678539A1C7}"/>
                </a:ext>
              </a:extLst>
            </p:cNvPr>
            <p:cNvGrpSpPr/>
            <p:nvPr/>
          </p:nvGrpSpPr>
          <p:grpSpPr>
            <a:xfrm>
              <a:off x="301305" y="2447444"/>
              <a:ext cx="3457575" cy="2181225"/>
              <a:chOff x="838200" y="2397110"/>
              <a:chExt cx="3457575" cy="21812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A02F45-F639-4AD9-9FB8-C2187C0A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397110"/>
                <a:ext cx="2238375" cy="21812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FF6A769-DE32-4CAB-9FC2-4212ADCF1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575" y="2854309"/>
                <a:ext cx="1219200" cy="1266825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E92F6E-4802-4168-901F-958671D62B66}"/>
                </a:ext>
              </a:extLst>
            </p:cNvPr>
            <p:cNvSpPr/>
            <p:nvPr/>
          </p:nvSpPr>
          <p:spPr>
            <a:xfrm>
              <a:off x="131232" y="1909567"/>
              <a:ext cx="39599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Hypertensive people who are diagnosed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B3988-0325-410E-8FFB-A1CAE0C0DEB3}"/>
              </a:ext>
            </a:extLst>
          </p:cNvPr>
          <p:cNvGrpSpPr/>
          <p:nvPr/>
        </p:nvGrpSpPr>
        <p:grpSpPr>
          <a:xfrm>
            <a:off x="4286654" y="1909567"/>
            <a:ext cx="3814121" cy="2629095"/>
            <a:chOff x="4286654" y="1909567"/>
            <a:chExt cx="3814121" cy="262909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846FBD-2346-4C4A-A0B4-E95C285A37A8}"/>
                </a:ext>
              </a:extLst>
            </p:cNvPr>
            <p:cNvSpPr/>
            <p:nvPr/>
          </p:nvSpPr>
          <p:spPr>
            <a:xfrm>
              <a:off x="4286654" y="1909567"/>
              <a:ext cx="381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Hypertensive people who are on drugs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20D8650-E750-4027-9291-772BDC2F44BF}"/>
                </a:ext>
              </a:extLst>
            </p:cNvPr>
            <p:cNvGrpSpPr/>
            <p:nvPr/>
          </p:nvGrpSpPr>
          <p:grpSpPr>
            <a:xfrm>
              <a:off x="4286654" y="2319337"/>
              <a:ext cx="3190875" cy="2219325"/>
              <a:chOff x="4286654" y="2319337"/>
              <a:chExt cx="3190875" cy="221932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0972FC-88AF-4C15-8B57-F0CBB37EF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6654" y="2319337"/>
                <a:ext cx="1990725" cy="22193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769B34B-C334-4973-80D7-94FAFFD37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7379" y="2689021"/>
                <a:ext cx="1200150" cy="1295400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1C245-55B0-496F-A8B5-553F98D7C058}"/>
              </a:ext>
            </a:extLst>
          </p:cNvPr>
          <p:cNvGrpSpPr/>
          <p:nvPr/>
        </p:nvGrpSpPr>
        <p:grpSpPr>
          <a:xfrm>
            <a:off x="8296202" y="1950290"/>
            <a:ext cx="3488281" cy="2568186"/>
            <a:chOff x="8296202" y="1883178"/>
            <a:chExt cx="3488281" cy="25681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310311-5002-4DE2-8EDB-4E03273F8F5D}"/>
                </a:ext>
              </a:extLst>
            </p:cNvPr>
            <p:cNvSpPr/>
            <p:nvPr/>
          </p:nvSpPr>
          <p:spPr>
            <a:xfrm>
              <a:off x="8379042" y="1883178"/>
              <a:ext cx="869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Others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4DA283-AD6D-4196-B561-2A6D99C16BE6}"/>
                </a:ext>
              </a:extLst>
            </p:cNvPr>
            <p:cNvGrpSpPr/>
            <p:nvPr/>
          </p:nvGrpSpPr>
          <p:grpSpPr>
            <a:xfrm>
              <a:off x="8296202" y="2289189"/>
              <a:ext cx="3488281" cy="2162175"/>
              <a:chOff x="8296202" y="2289189"/>
              <a:chExt cx="3488281" cy="216217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BD4D0F1-2E89-49B1-A1F0-A70886317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6202" y="2289189"/>
                <a:ext cx="2305050" cy="216217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59CFD52-2C90-4FE2-90DF-858C4E9D0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79558" y="2694002"/>
                <a:ext cx="1304925" cy="1323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264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308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Diabetic Class classification Summary </vt:lpstr>
      <vt:lpstr>Diabetic class classification</vt:lpstr>
      <vt:lpstr>Diabetic class classification</vt:lpstr>
      <vt:lpstr>Diabetic class classification result</vt:lpstr>
      <vt:lpstr>Diabetic class classification – with synthetic data</vt:lpstr>
      <vt:lpstr>Diabetic class classification – test On predicted next year features values</vt:lpstr>
      <vt:lpstr>Hypertension data summary</vt:lpstr>
      <vt:lpstr>Hypertension data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60</cp:revision>
  <dcterms:created xsi:type="dcterms:W3CDTF">2019-10-15T15:43:30Z</dcterms:created>
  <dcterms:modified xsi:type="dcterms:W3CDTF">2019-10-15T17:33:34Z</dcterms:modified>
</cp:coreProperties>
</file>