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5" r:id="rId6"/>
    <p:sldId id="266" r:id="rId7"/>
    <p:sldId id="262" r:id="rId8"/>
    <p:sldId id="263" r:id="rId9"/>
    <p:sldId id="264" r:id="rId10"/>
    <p:sldId id="269" r:id="rId11"/>
    <p:sldId id="270" r:id="rId12"/>
    <p:sldId id="260" r:id="rId13"/>
    <p:sldId id="268" r:id="rId14"/>
    <p:sldId id="271" r:id="rId15"/>
    <p:sldId id="272" r:id="rId16"/>
    <p:sldId id="273" r:id="rId17"/>
    <p:sldId id="275" r:id="rId18"/>
    <p:sldId id="276" r:id="rId19"/>
    <p:sldId id="277" r:id="rId20"/>
    <p:sldId id="274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A-4E65-8B90-A6BFA3FA13EB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A-4E65-8B90-A6BFA3FA13EB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AA-4E65-8B90-A6BFA3FA13EB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AA-4E65-8B90-A6BFA3FA13EB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AA-4E65-8B90-A6BFA3FA13EB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AA-4E65-8B90-A6BFA3FA13EB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AA-4E65-8B90-A6BFA3FA13EB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2AA-4E65-8B90-A6BFA3FA13EB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AA-4E65-8B90-A6BFA3FA13EB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2AA-4E65-8B90-A6BFA3FA1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2AA-4E65-8B90-A6BFA3FA1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D-45A1-AA41-5EC96D40CE7C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elete val="1"/>
          </c:dLbls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8D-45A1-AA41-5EC96D40CE7C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elete val="1"/>
          </c:dLbls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8D-45A1-AA41-5EC96D40CE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(Traditional features)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838200" y="1690688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1971869" cy="5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0.735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579800" y="1690688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1705470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0.723</a:t>
              </a:r>
            </a:p>
            <a:p>
              <a:endParaRPr lang="en-US" sz="1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321400" y="1690688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1598516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0.73</a:t>
              </a:r>
            </a:p>
            <a:p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200" y="1690688"/>
            <a:ext cx="3328416" cy="3126075"/>
            <a:chOff x="838200" y="1690688"/>
            <a:chExt cx="3328416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3805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1690688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4570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0.735</a:t>
              </a:r>
            </a:p>
            <a:p>
              <a:endParaRPr lang="en-US" sz="1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207159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1690688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49707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 0.735</a:t>
              </a:r>
            </a:p>
            <a:p>
              <a:endParaRPr lang="en-US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283359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sub section, top 5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Stacking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Soft voting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Hard voting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XGBoost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total of 15 models are used for each ensemble technique </a:t>
            </a:r>
          </a:p>
        </p:txBody>
      </p:sp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718-0D6C-4CED-9994-FC13B7B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90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97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43033"/>
              </p:ext>
            </p:extLst>
          </p:nvPr>
        </p:nvGraphicFramePr>
        <p:xfrm>
          <a:off x="868265" y="1491682"/>
          <a:ext cx="3500535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787080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787080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787080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006493"/>
              </p:ext>
            </p:extLst>
          </p:nvPr>
        </p:nvGraphicFramePr>
        <p:xfrm>
          <a:off x="868265" y="1491682"/>
          <a:ext cx="3500535" cy="222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185990-59CD-4827-9740-B5D6BE00EAFD}"/>
              </a:ext>
            </a:extLst>
          </p:cNvPr>
          <p:cNvSpPr/>
          <p:nvPr/>
        </p:nvSpPr>
        <p:spPr>
          <a:xfrm>
            <a:off x="8340015" y="3787080"/>
            <a:ext cx="1683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Soft Voting Classifier</a:t>
            </a:r>
          </a:p>
          <a:p>
            <a:r>
              <a:rPr lang="en-US" sz="1400" dirty="0"/>
              <a:t>accuracy 	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787080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787080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8265" y="1491682"/>
          <a:ext cx="3500535" cy="222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37870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37870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37870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65485"/>
              </p:ext>
            </p:extLst>
          </p:nvPr>
        </p:nvGraphicFramePr>
        <p:xfrm>
          <a:off x="868265" y="1491682"/>
          <a:ext cx="4048968" cy="2286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37870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37870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37870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24864"/>
              </p:ext>
            </p:extLst>
          </p:nvPr>
        </p:nvGraphicFramePr>
        <p:xfrm>
          <a:off x="868265" y="1491682"/>
          <a:ext cx="4048968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3787080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3787080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3787080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171212"/>
              </p:ext>
            </p:extLst>
          </p:nvPr>
        </p:nvGraphicFramePr>
        <p:xfrm>
          <a:off x="868265" y="1491682"/>
          <a:ext cx="4048968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787080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678892" y="3787080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05329" y="3787080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B761-B59A-484B-A752-8F266B6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Experimental results of different feature set combination using </a:t>
            </a:r>
            <a:r>
              <a:rPr lang="en-US" dirty="0" err="1"/>
              <a:t>XGBoost</a:t>
            </a:r>
            <a:r>
              <a:rPr lang="en-US" dirty="0"/>
              <a:t>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5 features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6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7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8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9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10 features</a:t>
            </a:r>
          </a:p>
        </p:txBody>
      </p:sp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B4F3-1892-4E20-A2EE-B1651B46A856}"/>
              </a:ext>
            </a:extLst>
          </p:cNvPr>
          <p:cNvGrpSpPr/>
          <p:nvPr/>
        </p:nvGrpSpPr>
        <p:grpSpPr>
          <a:xfrm>
            <a:off x="695587" y="2033781"/>
            <a:ext cx="3102634" cy="2905795"/>
            <a:chOff x="695587" y="2033781"/>
            <a:chExt cx="3102634" cy="2905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695587" y="2033781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115D5-236A-4086-B5A0-74CE4C3F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7001"/>
              <a:ext cx="2724150" cy="10477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5B4-9C04-4E3B-A896-0E8F4E40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856"/>
              <a:ext cx="3102634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F704FC-B59A-455A-9ACD-771130C64D3C}"/>
              </a:ext>
            </a:extLst>
          </p:cNvPr>
          <p:cNvGrpSpPr/>
          <p:nvPr/>
        </p:nvGrpSpPr>
        <p:grpSpPr>
          <a:xfrm>
            <a:off x="4536279" y="2033781"/>
            <a:ext cx="3078859" cy="2905795"/>
            <a:chOff x="4536279" y="2033781"/>
            <a:chExt cx="3078859" cy="29057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D24915-D671-4583-8940-94244E6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7001"/>
              <a:ext cx="2781229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8A08C2-3DA4-4A11-BB63-C28E6308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856"/>
              <a:ext cx="3078859" cy="118872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F41B79-D04F-4403-A85A-7525181A6EB3}"/>
              </a:ext>
            </a:extLst>
          </p:cNvPr>
          <p:cNvGrpSpPr/>
          <p:nvPr/>
        </p:nvGrpSpPr>
        <p:grpSpPr>
          <a:xfrm>
            <a:off x="8262716" y="2033781"/>
            <a:ext cx="3164872" cy="2905514"/>
            <a:chOff x="8262716" y="2033781"/>
            <a:chExt cx="3164872" cy="2905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0.74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128927-5AE1-4A90-97BB-5AA2E19C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807563" cy="1051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823157-4FDF-41B7-B49F-598B7B9C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164872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B457-F0B0-4E23-A2BF-42F7BE0F87BF}"/>
              </a:ext>
            </a:extLst>
          </p:cNvPr>
          <p:cNvGrpSpPr/>
          <p:nvPr/>
        </p:nvGrpSpPr>
        <p:grpSpPr>
          <a:xfrm>
            <a:off x="695587" y="2033781"/>
            <a:ext cx="3157301" cy="2905514"/>
            <a:chOff x="695587" y="2033781"/>
            <a:chExt cx="3157301" cy="2905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695587" y="203378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F25762-471D-4834-B0A3-6DB1F88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3191"/>
              <a:ext cx="2866016" cy="1051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7CEB8-15E8-4904-8BCD-64BCFB29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575"/>
              <a:ext cx="3157301" cy="1188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F90B1-2A05-4E0F-B5F6-76C9DD7A6307}"/>
              </a:ext>
            </a:extLst>
          </p:cNvPr>
          <p:cNvGrpSpPr/>
          <p:nvPr/>
        </p:nvGrpSpPr>
        <p:grpSpPr>
          <a:xfrm>
            <a:off x="4536279" y="2033781"/>
            <a:ext cx="3064092" cy="2905514"/>
            <a:chOff x="4536279" y="2033781"/>
            <a:chExt cx="3064092" cy="29055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C3447-CAA5-48E2-BC2F-ABC404B88574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1A0971-1850-483E-B5B4-14858603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3191"/>
              <a:ext cx="2780567" cy="10515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B4375A-3E28-4FBD-9F36-1D270013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575"/>
              <a:ext cx="3064092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80198-0E27-4E2B-BDB9-2F14EC553624}"/>
              </a:ext>
            </a:extLst>
          </p:cNvPr>
          <p:cNvGrpSpPr/>
          <p:nvPr/>
        </p:nvGrpSpPr>
        <p:grpSpPr>
          <a:xfrm>
            <a:off x="8262716" y="2033781"/>
            <a:ext cx="3067191" cy="2905514"/>
            <a:chOff x="8262716" y="2033781"/>
            <a:chExt cx="3067191" cy="2905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9BF3B-0D17-47D7-A3EF-F99F9A4F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692780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77265-BF84-43FA-AADE-B0E2BEC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067191" cy="118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section we ensembled all the models used in the previous sections</a:t>
            </a:r>
          </a:p>
          <a:p>
            <a:r>
              <a:rPr lang="en-US" sz="2000" dirty="0"/>
              <a:t>Total number of Models is </a:t>
            </a:r>
            <a:r>
              <a:rPr lang="en-US" sz="2000" b="1" dirty="0"/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3 for the 12 feature set </a:t>
            </a:r>
          </a:p>
          <a:p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69D03-CE2C-4DE5-B1D8-27D7A94660B2}"/>
              </a:ext>
            </a:extLst>
          </p:cNvPr>
          <p:cNvGrpSpPr/>
          <p:nvPr/>
        </p:nvGrpSpPr>
        <p:grpSpPr>
          <a:xfrm>
            <a:off x="838200" y="3787080"/>
            <a:ext cx="3660512" cy="2809220"/>
            <a:chOff x="838200" y="3787080"/>
            <a:chExt cx="3660512" cy="2809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0.725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E87FDF-512A-4DD1-A3A8-F89A419D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34" y="4296304"/>
              <a:ext cx="2380891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3C38D8-7FB5-43D9-9BC2-CD37DF1D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4C354-1A31-4112-AD38-A44DC5359C34}"/>
              </a:ext>
            </a:extLst>
          </p:cNvPr>
          <p:cNvGrpSpPr/>
          <p:nvPr/>
        </p:nvGrpSpPr>
        <p:grpSpPr>
          <a:xfrm>
            <a:off x="4678892" y="3787080"/>
            <a:ext cx="3672710" cy="2809220"/>
            <a:chOff x="4678892" y="3787080"/>
            <a:chExt cx="3672710" cy="2809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0.748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5979C-4E98-404F-B085-F24840E8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62" y="4296304"/>
              <a:ext cx="25908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12496D-F647-4DB8-BFF9-D0FE2746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562" y="5224700"/>
              <a:ext cx="3643040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28282-C23A-45B3-97DB-63FB6C9866BB}"/>
              </a:ext>
            </a:extLst>
          </p:cNvPr>
          <p:cNvGrpSpPr/>
          <p:nvPr/>
        </p:nvGrpSpPr>
        <p:grpSpPr>
          <a:xfrm>
            <a:off x="8405329" y="3787080"/>
            <a:ext cx="3611301" cy="2809220"/>
            <a:chOff x="8405329" y="3787080"/>
            <a:chExt cx="3611301" cy="2809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0.741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79905-7548-4685-A0AB-40646FD0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296304"/>
              <a:ext cx="2565918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019333-BBC1-4943-91FC-BDC712035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experiment F(t-2) and F(t-1) are used to predict the status of the person at the third year (t)</a:t>
            </a:r>
          </a:p>
          <a:p>
            <a:pPr lvl="1"/>
            <a:r>
              <a:rPr lang="en-US" sz="1400" dirty="0"/>
              <a:t>12 features set experiment</a:t>
            </a:r>
          </a:p>
          <a:p>
            <a:pPr lvl="2"/>
            <a:r>
              <a:rPr lang="en-US" sz="1000" dirty="0"/>
              <a:t>Class distribution [diabetes=597, prediabetes = 9,103, normal=17,951]</a:t>
            </a:r>
          </a:p>
          <a:p>
            <a:pPr lvl="2"/>
            <a:r>
              <a:rPr lang="en-US" sz="1000" dirty="0"/>
              <a:t>Training and testing data size for each class is  10,292 and 50 respectively</a:t>
            </a:r>
          </a:p>
          <a:p>
            <a:pPr lvl="1"/>
            <a:r>
              <a:rPr lang="en-US" sz="1400" dirty="0"/>
              <a:t>5 features set experiment</a:t>
            </a:r>
          </a:p>
          <a:p>
            <a:pPr lvl="2"/>
            <a:r>
              <a:rPr lang="en-US" sz="1000" dirty="0"/>
              <a:t>Class distribution [diabetes= 726, prediabetes = 10,492, normal= 19,694]</a:t>
            </a:r>
          </a:p>
          <a:p>
            <a:pPr lvl="2"/>
            <a:r>
              <a:rPr lang="en-US" sz="1000" dirty="0"/>
              <a:t>Training and testing data size for each class is 10,492 and 200 respectively</a:t>
            </a:r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2A80-35FF-42EF-A4B0-8016E98A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Number of Features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E5F181-BC5A-49A3-B867-9B1EED314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311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30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792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74240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Uric Acid,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924 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87940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792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7249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Smoking, Drinking, Physical Activity, Family History, Sex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495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2879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220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87035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66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(12,10)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50241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2265</Words>
  <Application>Microsoft Office PowerPoint</Application>
  <PresentationFormat>Widescreen</PresentationFormat>
  <Paragraphs>403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Summary of the experiments</vt:lpstr>
      <vt:lpstr>Content</vt:lpstr>
      <vt:lpstr>Accuracy vs Number of Features </vt:lpstr>
      <vt:lpstr>5 Features Combination</vt:lpstr>
      <vt:lpstr>6 Features Combination</vt:lpstr>
      <vt:lpstr>7 Features Combination</vt:lpstr>
      <vt:lpstr>8 Features Combination</vt:lpstr>
      <vt:lpstr>9 Features Combination</vt:lpstr>
      <vt:lpstr>10 Features Combination</vt:lpstr>
      <vt:lpstr>5 Features (Traditional features)</vt:lpstr>
      <vt:lpstr>12 Features</vt:lpstr>
      <vt:lpstr>Ensemble Approach</vt:lpstr>
      <vt:lpstr>Ensemble Approach</vt:lpstr>
      <vt:lpstr>5 Features Combination</vt:lpstr>
      <vt:lpstr>6 Features Combination</vt:lpstr>
      <vt:lpstr>7 Features Combination</vt:lpstr>
      <vt:lpstr>8 Features Combination</vt:lpstr>
      <vt:lpstr>9 Features Combination</vt:lpstr>
      <vt:lpstr>10 Features Combination</vt:lpstr>
      <vt:lpstr>12 Features </vt:lpstr>
      <vt:lpstr>5 Features </vt:lpstr>
      <vt:lpstr>Ensemble of all the models </vt:lpstr>
      <vt:lpstr>Two years data for predicting the third year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88</cp:revision>
  <dcterms:created xsi:type="dcterms:W3CDTF">2020-02-14T12:58:48Z</dcterms:created>
  <dcterms:modified xsi:type="dcterms:W3CDTF">2020-02-17T07:33:02Z</dcterms:modified>
</cp:coreProperties>
</file>