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57" r:id="rId5"/>
    <p:sldId id="259" r:id="rId6"/>
    <p:sldId id="265" r:id="rId7"/>
    <p:sldId id="266" r:id="rId8"/>
    <p:sldId id="262" r:id="rId9"/>
    <p:sldId id="263" r:id="rId10"/>
    <p:sldId id="264" r:id="rId11"/>
    <p:sldId id="291" r:id="rId12"/>
    <p:sldId id="269" r:id="rId13"/>
    <p:sldId id="292" r:id="rId14"/>
    <p:sldId id="270" r:id="rId15"/>
    <p:sldId id="287" r:id="rId16"/>
    <p:sldId id="260" r:id="rId17"/>
    <p:sldId id="281" r:id="rId18"/>
    <p:sldId id="271" r:id="rId19"/>
    <p:sldId id="272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3" r:id="rId29"/>
    <p:sldId id="284" r:id="rId30"/>
    <p:sldId id="282" r:id="rId31"/>
    <p:sldId id="285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92407470805297E-2"/>
          <c:y val="0.16886523039435136"/>
          <c:w val="0.87259233900110311"/>
          <c:h val="0.7341532650416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2-4728-A10C-68C109E63409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2-4728-A10C-68C109E63409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2-4728-A10C-68C109E63409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02-4728-A10C-68C109E63409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02-4728-A10C-68C109E63409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2-4728-A10C-68C109E63409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02-4728-A10C-68C109E63409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02-4728-A10C-68C109E63409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02-4728-A10C-68C109E63409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"/>
              <c:y val="0.46041767600264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867739358667124"/>
          <c:y val="3.8942481647972232E-2"/>
          <c:w val="6.0114876944729737E-2"/>
          <c:h val="0.95442605323570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F1C-921D-FDEAB9B2C3CA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C-4F1C-921D-FDEAB9B2C3CA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1">
                  <c:v>0.74166666666666603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C-4F1C-921D-FDEAB9B2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Features Combination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66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6935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1013910" y="3605121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2898136" cy="8035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(+/- 0.04)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755510" y="3605121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2754810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497110" y="3605121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2754810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(+/- 0.02)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AE4CE39F-03F9-42ED-BCCD-F43A6E10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8715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1AAD6-D1DB-4659-86DC-82BA58207F19}"/>
              </a:ext>
            </a:extLst>
          </p:cNvPr>
          <p:cNvGrpSpPr/>
          <p:nvPr/>
        </p:nvGrpSpPr>
        <p:grpSpPr>
          <a:xfrm>
            <a:off x="4654445" y="2531841"/>
            <a:ext cx="3602620" cy="3231270"/>
            <a:chOff x="4579800" y="1690688"/>
            <a:chExt cx="360262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579800" y="1690688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91307C-87C4-4729-9882-1540EAA4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800" y="2429352"/>
              <a:ext cx="2514514" cy="9418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05D06B-DAB9-49E2-AC64-C7C38B0C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800" y="3550358"/>
              <a:ext cx="360262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A8CD2-F913-4D9C-A376-76B60421D029}"/>
              </a:ext>
            </a:extLst>
          </p:cNvPr>
          <p:cNvGrpSpPr/>
          <p:nvPr/>
        </p:nvGrpSpPr>
        <p:grpSpPr>
          <a:xfrm>
            <a:off x="8396045" y="2531841"/>
            <a:ext cx="3634303" cy="3231270"/>
            <a:chOff x="8321400" y="1690688"/>
            <a:chExt cx="3634303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321400" y="1690688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(+/- 0.03)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BCA641-F81B-420C-AF9C-AA2EED4B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1400" y="2429352"/>
              <a:ext cx="2530019" cy="9418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58DAC9-D648-4C9A-AFEC-8ECB6D8B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400" y="3550358"/>
              <a:ext cx="3634303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8EFA5-B28B-484E-9EC3-A77E6FCBE5B1}"/>
              </a:ext>
            </a:extLst>
          </p:cNvPr>
          <p:cNvGrpSpPr/>
          <p:nvPr/>
        </p:nvGrpSpPr>
        <p:grpSpPr>
          <a:xfrm>
            <a:off x="763985" y="2530952"/>
            <a:ext cx="3611302" cy="3232159"/>
            <a:chOff x="838199" y="1690688"/>
            <a:chExt cx="3611302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838199" y="1690688"/>
              <a:ext cx="31872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(+/- 0.04)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2F5EBA-15BE-4690-AEEE-2650ABA3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429352"/>
              <a:ext cx="2396626" cy="94183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DF2325-AD97-4E9F-98B4-E0216306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551247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199" y="3731925"/>
            <a:ext cx="3328417" cy="3126075"/>
            <a:chOff x="838199" y="1690688"/>
            <a:chExt cx="3328417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199" y="1690688"/>
              <a:ext cx="29116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2425972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3731925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343017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(+/- 0.04)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349772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3731925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0.735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0.72 (+/- 0.03)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425972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out clustering  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556B10F5-1FDC-4784-AFF8-EABD0C133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6552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78DC60-9756-47F3-97E9-0A15936390AE}"/>
              </a:ext>
            </a:extLst>
          </p:cNvPr>
          <p:cNvGrpSpPr/>
          <p:nvPr/>
        </p:nvGrpSpPr>
        <p:grpSpPr>
          <a:xfrm>
            <a:off x="838199" y="2399814"/>
            <a:ext cx="3505201" cy="3255429"/>
            <a:chOff x="838199" y="1690688"/>
            <a:chExt cx="3505201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199" y="1690688"/>
              <a:ext cx="25425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A8492-13A4-4D07-A5A8-BAE3C83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17777"/>
              <a:ext cx="2450237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183BD2-4283-4CBD-A0A7-781CB293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517"/>
              <a:ext cx="3505200" cy="1371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BB0D1-9A83-4D43-A4A7-F650F2864363}"/>
              </a:ext>
            </a:extLst>
          </p:cNvPr>
          <p:cNvGrpSpPr/>
          <p:nvPr/>
        </p:nvGrpSpPr>
        <p:grpSpPr>
          <a:xfrm>
            <a:off x="4578391" y="2399814"/>
            <a:ext cx="3614468" cy="3255429"/>
            <a:chOff x="4578391" y="1690688"/>
            <a:chExt cx="3614468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(+/- 0.04)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D3A37-0911-4816-B022-BD00C98D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391" y="2517777"/>
              <a:ext cx="245305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8A5B08-78CF-4843-A84C-D7E92860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391" y="3574517"/>
              <a:ext cx="3614468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87396-6898-42B9-A039-07608AC57651}"/>
              </a:ext>
            </a:extLst>
          </p:cNvPr>
          <p:cNvGrpSpPr/>
          <p:nvPr/>
        </p:nvGrpSpPr>
        <p:grpSpPr>
          <a:xfrm>
            <a:off x="8321399" y="2399814"/>
            <a:ext cx="3640015" cy="3255429"/>
            <a:chOff x="8321399" y="1690688"/>
            <a:chExt cx="3640015" cy="32554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0.72 (+/- 0.03)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263CAA-CB37-41C4-837A-3090DF69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2517777"/>
              <a:ext cx="2569464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EF3CF-16FA-421C-8818-64DDB097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3574517"/>
              <a:ext cx="3640015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700300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39F57A1-86D2-4BD4-868D-B1888454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89899"/>
              </p:ext>
            </p:extLst>
          </p:nvPr>
        </p:nvGraphicFramePr>
        <p:xfrm>
          <a:off x="961480" y="510710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5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7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973692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973692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973692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973692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973692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406A-7BC4-4D4F-ABE9-431B4AC1C207}"/>
              </a:ext>
            </a:extLst>
          </p:cNvPr>
          <p:cNvGrpSpPr/>
          <p:nvPr/>
        </p:nvGrpSpPr>
        <p:grpSpPr>
          <a:xfrm>
            <a:off x="8381960" y="3973692"/>
            <a:ext cx="3574733" cy="2884308"/>
            <a:chOff x="8340015" y="3787080"/>
            <a:chExt cx="3574733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D16643-5184-4A11-8947-35A501EF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310300"/>
              <a:ext cx="235009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2BBA57-5D46-4490-B3D0-28D8F272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299788"/>
              <a:ext cx="3574733" cy="13716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combination which can result in a better result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of the 5 traditional features and 12 features using the proposed procedure and clustering approach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all models used in section 4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consecutive two years of data for predicting the third year’s outcome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patients who are diagnosed with HBP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dataset with HBP history included as feature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40487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40487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40487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40487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40487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40487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4044558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4044558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4044558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884631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726517" y="4044558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52954" y="4044558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838200" y="2890243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678892" y="2890243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405329" y="2890243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838199" y="2932463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678891" y="2932463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405328" y="2932463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diabetes=436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7,452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normal=16,314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7,402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018CF-62B3-40C3-AA22-004DCBC47674}"/>
              </a:ext>
            </a:extLst>
          </p:cNvPr>
          <p:cNvGrpSpPr/>
          <p:nvPr/>
        </p:nvGrpSpPr>
        <p:grpSpPr>
          <a:xfrm>
            <a:off x="957559" y="2286000"/>
            <a:ext cx="3637344" cy="3563164"/>
            <a:chOff x="838200" y="1801933"/>
            <a:chExt cx="3637344" cy="3563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838200" y="1801933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0.79 (+/- 0.01)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F06879-AA5B-43F9-92FB-A49855E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01516"/>
              <a:ext cx="2386149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75DCFF-5BA6-4E8D-A668-C41C6E33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993497"/>
              <a:ext cx="3637344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B4DF0-CA55-41F0-8F3F-5E1D46228AA9}"/>
              </a:ext>
            </a:extLst>
          </p:cNvPr>
          <p:cNvGrpSpPr/>
          <p:nvPr/>
        </p:nvGrpSpPr>
        <p:grpSpPr>
          <a:xfrm>
            <a:off x="4782511" y="2291775"/>
            <a:ext cx="3566160" cy="3557389"/>
            <a:chOff x="4663152" y="1807708"/>
            <a:chExt cx="3566160" cy="35573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666377" y="180770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0.78 (+/- 0.01)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51895-8C23-461E-A7F9-40C0497B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152" y="2901516"/>
              <a:ext cx="23895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4FA513-9A05-49E4-B904-AA8C8DB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3152" y="3993497"/>
              <a:ext cx="3566160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12A71-3D8B-4765-AB11-4FDD8CFAC447}"/>
              </a:ext>
            </a:extLst>
          </p:cNvPr>
          <p:cNvGrpSpPr/>
          <p:nvPr/>
        </p:nvGrpSpPr>
        <p:grpSpPr>
          <a:xfrm>
            <a:off x="8619185" y="2291775"/>
            <a:ext cx="3578087" cy="3555292"/>
            <a:chOff x="8499826" y="1807708"/>
            <a:chExt cx="3578087" cy="35552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499826" y="1807708"/>
              <a:ext cx="30306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0.76 (+/- 0.01)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370897-1B31-4B54-B1BA-9D7877A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2899419"/>
              <a:ext cx="2353733" cy="9144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20285-B380-49E9-ADDB-B025724D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991400"/>
              <a:ext cx="3578087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36A35-3EF9-418D-9AFF-8EEE1B065ADA}"/>
              </a:ext>
            </a:extLst>
          </p:cNvPr>
          <p:cNvGrpSpPr/>
          <p:nvPr/>
        </p:nvGrpSpPr>
        <p:grpSpPr>
          <a:xfrm>
            <a:off x="805766" y="2892502"/>
            <a:ext cx="3586606" cy="3567112"/>
            <a:chOff x="805766" y="1690688"/>
            <a:chExt cx="3586606" cy="3567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169068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0.767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0.79 (+/- 0.01)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5594F-D976-4A7D-9A82-5A2B9FC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766" y="2794219"/>
              <a:ext cx="245911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49A22-0E37-4AC0-AFC4-5568BA82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766" y="3886200"/>
              <a:ext cx="3586606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033AA7-3004-4570-8287-8B2CF4ABDFCA}"/>
              </a:ext>
            </a:extLst>
          </p:cNvPr>
          <p:cNvGrpSpPr/>
          <p:nvPr/>
        </p:nvGrpSpPr>
        <p:grpSpPr>
          <a:xfrm>
            <a:off x="4666377" y="2898277"/>
            <a:ext cx="3591878" cy="3561337"/>
            <a:chOff x="4891481" y="1696463"/>
            <a:chExt cx="3591878" cy="35613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891481" y="1696463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0.78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0.78 (+/- 0.01)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68F581-A012-45CD-BF09-BCD83245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481" y="2794219"/>
              <a:ext cx="2432482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FFEC4E-2A84-446A-A67E-9419FE62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81" y="3886200"/>
              <a:ext cx="359187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DFE24-1FEA-4DA2-A522-08CDC37AF59E}"/>
              </a:ext>
            </a:extLst>
          </p:cNvPr>
          <p:cNvGrpSpPr/>
          <p:nvPr/>
        </p:nvGrpSpPr>
        <p:grpSpPr>
          <a:xfrm>
            <a:off x="8499826" y="2898277"/>
            <a:ext cx="3634303" cy="3561337"/>
            <a:chOff x="8499826" y="1807708"/>
            <a:chExt cx="3634303" cy="35613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1807708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0.793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(+/- 0.01)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4B961A-97E2-4205-868B-1FA16AF2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355" y="2905464"/>
              <a:ext cx="2498756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FB606F-C99E-4046-B40E-9DB32B05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997445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Diabetes, hyperlipidemia, or hypertension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FF6193F-B959-4A1A-B821-9885E906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0676"/>
              </p:ext>
            </p:extLst>
          </p:nvPr>
        </p:nvGraphicFramePr>
        <p:xfrm>
          <a:off x="6531770" y="527488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524,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8,529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17,796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8,479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DA92A-92B7-4BA5-84A4-4911CFD0B34F}"/>
              </a:ext>
            </a:extLst>
          </p:cNvPr>
          <p:cNvGrpSpPr/>
          <p:nvPr/>
        </p:nvGrpSpPr>
        <p:grpSpPr>
          <a:xfrm>
            <a:off x="883752" y="3385041"/>
            <a:ext cx="3616831" cy="3260712"/>
            <a:chOff x="883752" y="3385041"/>
            <a:chExt cx="3616831" cy="3260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83752" y="3385041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(+/- 0.05)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FC4140-3FC9-4997-9BB0-5A9FE582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752" y="4224816"/>
              <a:ext cx="2471596" cy="91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35D07E-FC3F-4E4E-AABE-F0E1774D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752" y="5274153"/>
              <a:ext cx="3616831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68884-1A07-4ED5-A2AD-6AAD5198FB92}"/>
              </a:ext>
            </a:extLst>
          </p:cNvPr>
          <p:cNvGrpSpPr/>
          <p:nvPr/>
        </p:nvGrpSpPr>
        <p:grpSpPr>
          <a:xfrm>
            <a:off x="4546134" y="3429000"/>
            <a:ext cx="3648808" cy="3216753"/>
            <a:chOff x="4546134" y="3429000"/>
            <a:chExt cx="3648808" cy="32167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429000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0.73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D8B257-8CFD-43EF-B46A-ED991EDE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4" y="4224816"/>
              <a:ext cx="2485748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95529-B1FA-4517-BB93-16B91A0F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4" y="5274153"/>
              <a:ext cx="3648808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6AD4C-BE58-4276-8ADC-D144502D7755}"/>
              </a:ext>
            </a:extLst>
          </p:cNvPr>
          <p:cNvGrpSpPr/>
          <p:nvPr/>
        </p:nvGrpSpPr>
        <p:grpSpPr>
          <a:xfrm>
            <a:off x="8254068" y="3385041"/>
            <a:ext cx="3619982" cy="3260712"/>
            <a:chOff x="8254068" y="3385041"/>
            <a:chExt cx="3619982" cy="326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385041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0.773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(+/- 0.03)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CAE23D-DA57-42A3-9799-96E1C8EA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4068" y="4224816"/>
              <a:ext cx="2441359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64FCE1-811C-43D9-9A4C-A24784E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274153"/>
              <a:ext cx="361998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7E021-AE68-417A-A955-F3C3032EB50D}"/>
              </a:ext>
            </a:extLst>
          </p:cNvPr>
          <p:cNvGrpSpPr/>
          <p:nvPr/>
        </p:nvGrpSpPr>
        <p:grpSpPr>
          <a:xfrm>
            <a:off x="829276" y="2892502"/>
            <a:ext cx="3549015" cy="3419398"/>
            <a:chOff x="829276" y="2892502"/>
            <a:chExt cx="3549015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0.77 (+/- 0.04)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6D89E0-7F58-4163-B427-D0E65B74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276" y="3848319"/>
              <a:ext cx="252374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FC11D6-C7D8-4A3E-AA2B-EF53AF99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276" y="4940300"/>
              <a:ext cx="3549015" cy="1371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20399-DCAD-49B9-AACD-CE053FC901EA}"/>
              </a:ext>
            </a:extLst>
          </p:cNvPr>
          <p:cNvGrpSpPr/>
          <p:nvPr/>
        </p:nvGrpSpPr>
        <p:grpSpPr>
          <a:xfrm>
            <a:off x="4660423" y="2898277"/>
            <a:ext cx="3579962" cy="3413623"/>
            <a:chOff x="4660423" y="2898277"/>
            <a:chExt cx="3579962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0.73 (+/- 0.04)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268406-F27E-457E-914D-C5CA97F8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4090" y="3848319"/>
              <a:ext cx="25011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35E5EB-65BE-4A72-9A3D-FEDB1B98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0423" y="4940300"/>
              <a:ext cx="357996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403E6-00E1-499F-BEC7-C5CC84B4C8DC}"/>
              </a:ext>
            </a:extLst>
          </p:cNvPr>
          <p:cNvGrpSpPr/>
          <p:nvPr/>
        </p:nvGrpSpPr>
        <p:grpSpPr>
          <a:xfrm>
            <a:off x="8499826" y="2898277"/>
            <a:ext cx="3616630" cy="3413623"/>
            <a:chOff x="8499826" y="2898277"/>
            <a:chExt cx="3616630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297293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(+/- 0.03)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007C46-98C6-430A-ACC3-6329BD04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2517" y="3848319"/>
              <a:ext cx="2412274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9D19E-1B8C-4627-AC1D-2C14A545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2517" y="4940300"/>
              <a:ext cx="359393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3DB-8878-4AE2-9077-1DF5F1E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 on patients who are diagnosed with HBP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E047-6A48-4D6D-B802-4B4DFC0F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patients who are diagnosed with HBP previously and taking medicine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 set experiment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D689073-2668-43F9-9A62-DBCD431D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29693"/>
              </p:ext>
            </p:extLst>
          </p:nvPr>
        </p:nvGraphicFramePr>
        <p:xfrm>
          <a:off x="3755014" y="2489743"/>
          <a:ext cx="348799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205992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108520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280954">
                <a:tc>
                  <a:txBody>
                    <a:bodyPr/>
                    <a:lstStyle/>
                    <a:p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9860655-5004-4D60-B8B8-A1BF1C2BD621}"/>
              </a:ext>
            </a:extLst>
          </p:cNvPr>
          <p:cNvGrpSpPr/>
          <p:nvPr/>
        </p:nvGrpSpPr>
        <p:grpSpPr>
          <a:xfrm>
            <a:off x="838200" y="3852141"/>
            <a:ext cx="3093625" cy="2988940"/>
            <a:chOff x="838200" y="3852141"/>
            <a:chExt cx="3093625" cy="2988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E6058-DDAA-42A6-8549-428E202333CD}"/>
                </a:ext>
              </a:extLst>
            </p:cNvPr>
            <p:cNvSpPr/>
            <p:nvPr/>
          </p:nvSpPr>
          <p:spPr>
            <a:xfrm>
              <a:off x="849555" y="3852141"/>
              <a:ext cx="23534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(+/- 0.02)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BAC420-88BD-4D13-A124-1F6E16BB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660222"/>
              <a:ext cx="2492188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CFE7CC8-3DA4-4BB8-96FB-C875D4E0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652361"/>
              <a:ext cx="3093625" cy="118872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7090E9-FA26-4A09-A94C-873563046F34}"/>
              </a:ext>
            </a:extLst>
          </p:cNvPr>
          <p:cNvGrpSpPr/>
          <p:nvPr/>
        </p:nvGrpSpPr>
        <p:grpSpPr>
          <a:xfrm>
            <a:off x="4379752" y="3852141"/>
            <a:ext cx="3064092" cy="3005859"/>
            <a:chOff x="4379752" y="3852141"/>
            <a:chExt cx="3064092" cy="30058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37DE8-959C-45F0-AB59-27B489E1B8E8}"/>
                </a:ext>
              </a:extLst>
            </p:cNvPr>
            <p:cNvSpPr/>
            <p:nvPr/>
          </p:nvSpPr>
          <p:spPr>
            <a:xfrm>
              <a:off x="4379752" y="38521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(+/- 0.03)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28236E-8F22-4ABA-86AC-2DF0B822C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752" y="4660222"/>
              <a:ext cx="2426677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CBE277-1586-4D88-98A2-E2CDFAF2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752" y="5669280"/>
              <a:ext cx="3064092" cy="118872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F56C61-D4CB-4AEA-B131-685937D7130E}"/>
              </a:ext>
            </a:extLst>
          </p:cNvPr>
          <p:cNvGrpSpPr/>
          <p:nvPr/>
        </p:nvGrpSpPr>
        <p:grpSpPr>
          <a:xfrm>
            <a:off x="7921304" y="3852141"/>
            <a:ext cx="3127820" cy="2911201"/>
            <a:chOff x="7921304" y="3852141"/>
            <a:chExt cx="3127820" cy="29112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44BC1A-2EAA-4EF5-88B9-CAB28840113E}"/>
                </a:ext>
              </a:extLst>
            </p:cNvPr>
            <p:cNvSpPr/>
            <p:nvPr/>
          </p:nvSpPr>
          <p:spPr>
            <a:xfrm>
              <a:off x="7987688" y="3852141"/>
              <a:ext cx="239834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B68556C-1F1D-4BA0-9C74-0FAB3955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1304" y="4660222"/>
              <a:ext cx="2398143" cy="9144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DEA2D2C-21F2-43F3-A8A6-161AA0BD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1304" y="5574622"/>
              <a:ext cx="3127820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54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AEB4-7CD5-4E28-8876-35C9B50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 on patients who are diagnosed with HBP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6C42-A978-4DA3-9087-24A1BF01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</a:t>
            </a:r>
            <a:endParaRPr lang="en-US" sz="18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1FE8790-EF90-4FE8-87F7-F0165784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39061"/>
              </p:ext>
            </p:extLst>
          </p:nvPr>
        </p:nvGraphicFramePr>
        <p:xfrm>
          <a:off x="4501634" y="2162573"/>
          <a:ext cx="348799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205992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108520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280954">
                <a:tc>
                  <a:txBody>
                    <a:bodyPr/>
                    <a:lstStyle/>
                    <a:p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28095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2,088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7C122-EED1-405E-896C-CC7F732A7D93}"/>
              </a:ext>
            </a:extLst>
          </p:cNvPr>
          <p:cNvGrpSpPr/>
          <p:nvPr/>
        </p:nvGrpSpPr>
        <p:grpSpPr>
          <a:xfrm>
            <a:off x="838200" y="3840641"/>
            <a:ext cx="3117586" cy="2930682"/>
            <a:chOff x="838200" y="3840641"/>
            <a:chExt cx="3117586" cy="2930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1B3FE8-B8F3-432C-8F18-FBA0D3187992}"/>
                </a:ext>
              </a:extLst>
            </p:cNvPr>
            <p:cNvSpPr/>
            <p:nvPr/>
          </p:nvSpPr>
          <p:spPr>
            <a:xfrm>
              <a:off x="838200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0.673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0.71 (+/- 0.03)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B44C55-3D66-49BC-B440-39931F8AD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40" y="4626481"/>
              <a:ext cx="2474259" cy="91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75E1DC-0D15-452F-943D-BBF73B43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82603"/>
              <a:ext cx="3117586" cy="118872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474AD1-4AFA-434B-A40F-C226632315A3}"/>
              </a:ext>
            </a:extLst>
          </p:cNvPr>
          <p:cNvGrpSpPr/>
          <p:nvPr/>
        </p:nvGrpSpPr>
        <p:grpSpPr>
          <a:xfrm>
            <a:off x="4379752" y="3840641"/>
            <a:ext cx="3093625" cy="2930682"/>
            <a:chOff x="4379752" y="3840641"/>
            <a:chExt cx="3093625" cy="29306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D2A114-22D0-427C-905C-91CB40AB6E59}"/>
                </a:ext>
              </a:extLst>
            </p:cNvPr>
            <p:cNvSpPr/>
            <p:nvPr/>
          </p:nvSpPr>
          <p:spPr>
            <a:xfrm>
              <a:off x="4379752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0.68 (+/- 0.03)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9F4DB3B-0DE5-4CF3-A3A4-FD51F61A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752" y="4623898"/>
              <a:ext cx="23857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4CEF9F-F5B1-4B40-8FCC-FF01FBC6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752" y="5582603"/>
              <a:ext cx="3093625" cy="11887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B4700E-6D93-41C7-B5C2-61CB146AFB66}"/>
              </a:ext>
            </a:extLst>
          </p:cNvPr>
          <p:cNvGrpSpPr/>
          <p:nvPr/>
        </p:nvGrpSpPr>
        <p:grpSpPr>
          <a:xfrm>
            <a:off x="7921304" y="3840641"/>
            <a:ext cx="3117586" cy="2981457"/>
            <a:chOff x="7921304" y="3840641"/>
            <a:chExt cx="3117586" cy="2981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CBF1CA-F68C-4406-9579-D66674CF3EAE}"/>
                </a:ext>
              </a:extLst>
            </p:cNvPr>
            <p:cNvSpPr/>
            <p:nvPr/>
          </p:nvSpPr>
          <p:spPr>
            <a:xfrm>
              <a:off x="7921304" y="3840641"/>
              <a:ext cx="235346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(+/- 0.02)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FBD72C-1B9D-4616-9463-9877C1C6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1304" y="4623898"/>
              <a:ext cx="23489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C34D17-D266-430E-A89F-CF5DF6F9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1304" y="5633378"/>
              <a:ext cx="3117586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0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939C-A716-41FE-8D1B-CE48A76E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Experiment on dataset with HBP history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9B33-F063-41C1-90F0-0F19FEA9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experiment only excludes patients with diabetes status.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HBP diagnosis history and Medication for HBP are included as features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 set experiment (with HBP diagnosis history and Medication for HBP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20,314  and 200 respectively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5A2164-279E-4F85-AAAA-08D6D954D7E2}"/>
              </a:ext>
            </a:extLst>
          </p:cNvPr>
          <p:cNvGrpSpPr/>
          <p:nvPr/>
        </p:nvGrpSpPr>
        <p:grpSpPr>
          <a:xfrm>
            <a:off x="838200" y="3325801"/>
            <a:ext cx="3566160" cy="3325630"/>
            <a:chOff x="838200" y="3325801"/>
            <a:chExt cx="3566160" cy="33256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145910-86F6-4DF0-BC7C-7DB37B761FAE}"/>
                </a:ext>
              </a:extLst>
            </p:cNvPr>
            <p:cNvSpPr/>
            <p:nvPr/>
          </p:nvSpPr>
          <p:spPr>
            <a:xfrm>
              <a:off x="838200" y="3325801"/>
              <a:ext cx="26656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0.715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  <a:p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06C686-4A36-4834-BD25-428E1E847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202613"/>
              <a:ext cx="2332139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B90A6A-E12F-4F93-8335-F89736C2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79831"/>
              <a:ext cx="3566160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BC6158-C2EC-4AB9-8D40-F72BA33F9C47}"/>
              </a:ext>
            </a:extLst>
          </p:cNvPr>
          <p:cNvGrpSpPr/>
          <p:nvPr/>
        </p:nvGrpSpPr>
        <p:grpSpPr>
          <a:xfrm>
            <a:off x="4666377" y="3321487"/>
            <a:ext cx="3579962" cy="3329944"/>
            <a:chOff x="4666377" y="3321487"/>
            <a:chExt cx="3579962" cy="33299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06F00-8BFD-45B0-AF72-1BC161F54849}"/>
                </a:ext>
              </a:extLst>
            </p:cNvPr>
            <p:cNvSpPr/>
            <p:nvPr/>
          </p:nvSpPr>
          <p:spPr>
            <a:xfrm>
              <a:off x="4666377" y="3321487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8E81C8-7F49-4AB0-AEC6-49FA4D497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4202613"/>
              <a:ext cx="2519082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8DA566-8949-4B3D-89AE-AF92D732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5279831"/>
              <a:ext cx="3579962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12D0B2-1CCA-4BA3-B4F1-0096AE69CD12}"/>
              </a:ext>
            </a:extLst>
          </p:cNvPr>
          <p:cNvGrpSpPr/>
          <p:nvPr/>
        </p:nvGrpSpPr>
        <p:grpSpPr>
          <a:xfrm>
            <a:off x="8457881" y="3321486"/>
            <a:ext cx="3586606" cy="3329945"/>
            <a:chOff x="8457881" y="3321486"/>
            <a:chExt cx="3586606" cy="33299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5B2FC8-06F8-4410-9ADA-88B6B65F940A}"/>
                </a:ext>
              </a:extLst>
            </p:cNvPr>
            <p:cNvSpPr/>
            <p:nvPr/>
          </p:nvSpPr>
          <p:spPr>
            <a:xfrm>
              <a:off x="8457881" y="3321486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0.75 (+/- 0.04)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348745-0B89-4985-BF59-F1C62E6CD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7881" y="4202613"/>
              <a:ext cx="2465294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F42ED05-20D8-4CF6-835E-C43C3ADA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7881" y="5279831"/>
              <a:ext cx="3586606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99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9666-3AC7-43A4-BA98-C25D807D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Experiment on dataset with HBP history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B74-D6DA-45C8-92AC-6A87F9C3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(with HBP diagnosis history and Medication for HBP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22,003   and 200 respectively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6BD39D-1CBD-46AE-9BDB-DCFD745C47ED}"/>
              </a:ext>
            </a:extLst>
          </p:cNvPr>
          <p:cNvGrpSpPr/>
          <p:nvPr/>
        </p:nvGrpSpPr>
        <p:grpSpPr>
          <a:xfrm>
            <a:off x="838200" y="2986270"/>
            <a:ext cx="3564467" cy="3363242"/>
            <a:chOff x="838200" y="2986270"/>
            <a:chExt cx="3564467" cy="33632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4E7DB6-7DBA-4713-8E6A-796A34E08EBE}"/>
                </a:ext>
              </a:extLst>
            </p:cNvPr>
            <p:cNvSpPr/>
            <p:nvPr/>
          </p:nvSpPr>
          <p:spPr>
            <a:xfrm>
              <a:off x="838200" y="2986270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0.718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0.74 (+/- 0.04)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96AFF7-B970-478C-84FD-CF80DEAA2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63082"/>
              <a:ext cx="243248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375A40-3DD7-4847-9105-01CA9BC2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977912"/>
              <a:ext cx="3564467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E15F5D-FE57-467E-8835-ECA3420DA432}"/>
              </a:ext>
            </a:extLst>
          </p:cNvPr>
          <p:cNvGrpSpPr/>
          <p:nvPr/>
        </p:nvGrpSpPr>
        <p:grpSpPr>
          <a:xfrm>
            <a:off x="4666377" y="2981956"/>
            <a:ext cx="3623094" cy="3367556"/>
            <a:chOff x="4666377" y="2981956"/>
            <a:chExt cx="3623094" cy="3367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2EFBDA-ED92-4A03-AF91-D26D071F92B0}"/>
                </a:ext>
              </a:extLst>
            </p:cNvPr>
            <p:cNvSpPr/>
            <p:nvPr/>
          </p:nvSpPr>
          <p:spPr>
            <a:xfrm>
              <a:off x="4666377" y="2981956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0.70 (+/- 0.04)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AFA3F5-0863-46BF-B04E-4EA26291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863082"/>
              <a:ext cx="2392822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441C4BC-D632-4133-828A-C130C86E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77912"/>
              <a:ext cx="3623094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1A9A8-A51C-4CA6-A93D-C6EFD96EB30C}"/>
              </a:ext>
            </a:extLst>
          </p:cNvPr>
          <p:cNvGrpSpPr/>
          <p:nvPr/>
        </p:nvGrpSpPr>
        <p:grpSpPr>
          <a:xfrm>
            <a:off x="8454894" y="2981955"/>
            <a:ext cx="3609023" cy="3367557"/>
            <a:chOff x="8454894" y="2981955"/>
            <a:chExt cx="3609023" cy="33675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00B4FA-10E6-4F56-B6AD-FE90EA0CE7D5}"/>
                </a:ext>
              </a:extLst>
            </p:cNvPr>
            <p:cNvSpPr/>
            <p:nvPr/>
          </p:nvSpPr>
          <p:spPr>
            <a:xfrm>
              <a:off x="8457881" y="2981955"/>
              <a:ext cx="26656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0.663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 accuracy = 0.72 (+/- 0.03)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7E61A1-CE87-41A1-8584-73F69A2C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4894" y="3863082"/>
              <a:ext cx="2461846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A0AFED-EDB6-4B8B-92B7-5B902294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4894" y="4977912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6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experiment generates all combination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from the total 12 features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(12,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train and test the models, and select the top 10 accurate models from each subgroup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results of different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set combination using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(5,6,7,8,9, and 10 features ) presented below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  <a:blipFill>
                <a:blip r:embed="rId2"/>
                <a:stretch>
                  <a:fillRect l="-406" t="-133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B8A63D-623D-4941-BE8F-04EB783E6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263402"/>
              </p:ext>
            </p:extLst>
          </p:nvPr>
        </p:nvGraphicFramePr>
        <p:xfrm>
          <a:off x="675314" y="2776756"/>
          <a:ext cx="10515600" cy="391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29504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924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0416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67744"/>
              </p:ext>
            </p:extLst>
          </p:nvPr>
        </p:nvGraphicFramePr>
        <p:xfrm>
          <a:off x="3346804" y="2758694"/>
          <a:ext cx="5498391" cy="3746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Drinking,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495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72344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220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03550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3498</Words>
  <Application>Microsoft Office PowerPoint</Application>
  <PresentationFormat>Widescreen</PresentationFormat>
  <Paragraphs>640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6. Experiment on patients who are diagnosed with HBP</vt:lpstr>
      <vt:lpstr>6. Experiment on patients who are diagnosed with HBP</vt:lpstr>
      <vt:lpstr>7. Experiment on dataset with HBP history included</vt:lpstr>
      <vt:lpstr>7. Experiment on dataset with HBP history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377</cp:revision>
  <dcterms:created xsi:type="dcterms:W3CDTF">2020-02-14T12:58:48Z</dcterms:created>
  <dcterms:modified xsi:type="dcterms:W3CDTF">2020-02-22T18:19:54Z</dcterms:modified>
</cp:coreProperties>
</file>