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5C035-8546-4191-8D61-3E6343FB3E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FEAE4C-A38D-4760-B12F-05DF5DFC1D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980F50-64EF-45F9-B908-7B04A0B5E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83D37-7B90-4583-9ADA-07E5A32C5154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1568A6-8781-4337-B97A-8D6BBFA68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DFD280-3C41-47E0-BE73-83E612537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522B9-2EF8-42C8-9E80-6EE07CFF0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590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AC3B9-A5CA-4100-9F03-64A9C882B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926D8C-F1C4-4D68-8C3A-2AF6584290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108FB0-F436-45AC-AEC0-D3CAA77EE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83D37-7B90-4583-9ADA-07E5A32C5154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5D8C94-459F-4C30-83CE-2E25ECE03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D09FFD-161D-4808-8F35-0E423649D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522B9-2EF8-42C8-9E80-6EE07CFF0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988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AC4BDE-E723-4EE3-9E5A-B3A2E75B08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585E7E-F40A-4205-A43F-5F70FB14D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504A2D-5468-44A8-819C-D228ED8FA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83D37-7B90-4583-9ADA-07E5A32C5154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4E8DFD-6891-4044-91D2-C451F251B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1A281C-F073-4334-AEC3-2175777CF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522B9-2EF8-42C8-9E80-6EE07CFF0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626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B8A38-9D5B-476B-8CA1-C4751BE65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258C3-B5DC-4F49-A1C2-8ADA45AFA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FA729E-551C-4413-A9FF-AAF4C662E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83D37-7B90-4583-9ADA-07E5A32C5154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405B9-2AE0-4DF8-8F82-6D0054426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45E355-3420-4DA9-8E5E-AF2DE1EEE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522B9-2EF8-42C8-9E80-6EE07CFF0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987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09169-1810-4F56-9096-B09374D69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F3F536-7CCC-4BD7-86A2-DBF7F89060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E0FE5D-C7F8-41D5-AB1F-73CF07B03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83D37-7B90-4583-9ADA-07E5A32C5154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FA3E0-C57F-41E0-A8BD-0E6E6A181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4CB965-7E44-4D01-886F-374CEDFB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522B9-2EF8-42C8-9E80-6EE07CFF0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653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4502A-1D69-4165-AE0D-E050619DC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34FB8-7CE2-4FE3-9BD0-414B40D2CD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789023-4538-4226-8D11-02E42E3BA0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581957-FE47-4B42-9AA7-D12C6FBDB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83D37-7B90-4583-9ADA-07E5A32C5154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FA8904-55D4-42CE-BC20-06208775D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2B2185-983C-4633-BCED-CD344C6A9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522B9-2EF8-42C8-9E80-6EE07CFF0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768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04D1E-452A-44C2-ADA1-3F1B2F937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5D1A2B-AEEC-47F1-97FC-2600833C7B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7FFF01-C733-407F-9164-D13A05CA47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9ED2A7-39FD-4B75-BDF4-75EA5B55F4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7CBE14-73CF-435B-B0DE-496958D9FE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EF7C63-AABE-455C-AFA3-FB6004F97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83D37-7B90-4583-9ADA-07E5A32C5154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B8EBB0-BF52-4CF0-98B7-814EFE04E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73FA66-5101-4875-A57D-7771A2B14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522B9-2EF8-42C8-9E80-6EE07CFF0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179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2128C-05BD-40B4-87A8-184F98871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575971-C82F-462E-AD81-D95458582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83D37-7B90-4583-9ADA-07E5A32C5154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122248-1328-469E-86D7-A3055AF50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A40DE7-C2D4-458E-8241-B0EFFF685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522B9-2EF8-42C8-9E80-6EE07CFF0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347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7EABEB-B446-4D62-B058-5D440146E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83D37-7B90-4583-9ADA-07E5A32C5154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136683-868D-474E-97EC-1E7B343E0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F475BC-475B-48F3-90D3-23349B01D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522B9-2EF8-42C8-9E80-6EE07CFF0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464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9D1B7-5F67-4C3C-B0AA-8442FF8E6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05F83-12A9-48FB-9EFE-D3F10E508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D27E6A-80C3-4D88-A2F3-EBAC91E00C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6B3F60-2A6E-4E4A-96BC-05CA4784A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83D37-7B90-4583-9ADA-07E5A32C5154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E2FBC0-A1B7-485C-8DF0-C37F42EA0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386931-FAF2-4D63-A0DF-9908050CB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522B9-2EF8-42C8-9E80-6EE07CFF0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219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8B9A8-2045-413A-A54A-7AEFDC6B4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EE6C0D-E1F6-439F-A00C-9F105C5C76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60B678-68F8-4E45-8F8A-C200531344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04BF9E-E96D-4C68-BF27-524680543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83D37-7B90-4583-9ADA-07E5A32C5154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B5F0F7-2FB9-4312-8FCA-9669152B9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6BBCED-9A9C-49A2-AF87-F080C8262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522B9-2EF8-42C8-9E80-6EE07CFF0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938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DA64B7-45A3-44F9-A46D-FBA8CE29C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ECF4F1-DB9A-4925-A36C-F9AB7D7533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6E95D4-1EE5-406E-AB70-28A2A14C61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E83D37-7B90-4583-9ADA-07E5A32C5154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075E10-B18F-4774-978E-615439D309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DCC1E-4E72-400D-A6B8-018A1F7C9E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8522B9-2EF8-42C8-9E80-6EE07CFF0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879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F4BAF-25DE-47E3-9F05-8E10A63987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Ischemic classification summary</a:t>
            </a:r>
          </a:p>
        </p:txBody>
      </p:sp>
    </p:spTree>
    <p:extLst>
      <p:ext uri="{BB962C8B-B14F-4D97-AF65-F5344CB8AC3E}">
        <p14:creationId xmlns:p14="http://schemas.microsoft.com/office/powerpoint/2010/main" val="2045829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C3BC9-A947-4CE3-B0F1-554D6FA1D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0307"/>
            <a:ext cx="10515600" cy="1325563"/>
          </a:xfrm>
        </p:spPr>
        <p:txBody>
          <a:bodyPr anchor="t"/>
          <a:lstStyle/>
          <a:p>
            <a:r>
              <a:rPr lang="en-US" dirty="0"/>
              <a:t>Ischemic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64545-1212-473C-AE4C-DA0F942EA1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5870"/>
            <a:ext cx="6435055" cy="4351338"/>
          </a:xfrm>
        </p:spPr>
        <p:txBody>
          <a:bodyPr>
            <a:normAutofit/>
          </a:bodyPr>
          <a:lstStyle/>
          <a:p>
            <a:r>
              <a:rPr lang="en-US" sz="2000" dirty="0"/>
              <a:t>Total data size: </a:t>
            </a:r>
            <a:r>
              <a:rPr lang="en-US" sz="2000" i="1" dirty="0"/>
              <a:t>535169</a:t>
            </a:r>
          </a:p>
          <a:p>
            <a:pPr lvl="1"/>
            <a:r>
              <a:rPr lang="en-US" sz="1400" dirty="0"/>
              <a:t>Normal: </a:t>
            </a:r>
            <a:r>
              <a:rPr lang="en-US" sz="1400" i="1" dirty="0"/>
              <a:t>530,428</a:t>
            </a:r>
          </a:p>
          <a:p>
            <a:pPr lvl="1"/>
            <a:r>
              <a:rPr lang="en-US" sz="1400" dirty="0"/>
              <a:t>Hyperlipidemia: </a:t>
            </a:r>
            <a:r>
              <a:rPr lang="en-US" sz="1400" i="1" dirty="0"/>
              <a:t>4,741</a:t>
            </a:r>
          </a:p>
          <a:p>
            <a:pPr lvl="1"/>
            <a:endParaRPr lang="en-US" sz="1600" i="1" dirty="0"/>
          </a:p>
          <a:p>
            <a:pPr lvl="1"/>
            <a:endParaRPr lang="en-US" sz="1600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4B93F4-D52D-42A1-A0C0-3F8A78CC4D1C}"/>
              </a:ext>
            </a:extLst>
          </p:cNvPr>
          <p:cNvSpPr txBox="1"/>
          <p:nvPr/>
        </p:nvSpPr>
        <p:spPr>
          <a:xfrm>
            <a:off x="5832491" y="1485870"/>
            <a:ext cx="6208552" cy="2616101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n-US" sz="2000" dirty="0"/>
              <a:t>Features: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 AGE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BMI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L190900 - red blood cell distribution width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L103300 - Cardiac risk factor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L504700 - Bowel disease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L190300 - RBC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L103100 -  </a:t>
            </a:r>
            <a:r>
              <a:rPr lang="en-US" sz="1600" i="1" dirty="0"/>
              <a:t>HDL-cholesterol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L100700 - Uric Acid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SEX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L103000 - Triglyceride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L101700 - r-GTP gamma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FIELD_15 - </a:t>
            </a:r>
            <a:r>
              <a:rPr lang="en-US" sz="1400" i="1" dirty="0"/>
              <a:t>Whether one diagnosis (high blood pressure)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FIELD_38 - </a:t>
            </a:r>
            <a:r>
              <a:rPr lang="en-US" sz="1400" i="1" dirty="0"/>
              <a:t>Drinking 5-1 days (1 week)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FIELD_33 - </a:t>
            </a:r>
            <a:r>
              <a:rPr lang="en-US" sz="1400" i="1" dirty="0"/>
              <a:t>4-1 Smoking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/>
          </a:p>
          <a:p>
            <a:pPr marL="342900" indent="-342900">
              <a:buFont typeface="+mj-lt"/>
              <a:buAutoNum type="arabicPeriod"/>
            </a:pPr>
            <a:endParaRPr lang="en-US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E613F1-12EB-424E-A816-EAB6DB3A5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2491" y="4251196"/>
            <a:ext cx="3781425" cy="2352675"/>
          </a:xfrm>
          <a:prstGeom prst="rect">
            <a:avLst/>
          </a:prstGeom>
        </p:spPr>
      </p:pic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AB8F0BD7-7EEB-45A3-9015-937B388E36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78804"/>
              </p:ext>
            </p:extLst>
          </p:nvPr>
        </p:nvGraphicFramePr>
        <p:xfrm>
          <a:off x="838200" y="3105279"/>
          <a:ext cx="293055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5277">
                  <a:extLst>
                    <a:ext uri="{9D8B030D-6E8A-4147-A177-3AD203B41FA5}">
                      <a16:colId xmlns:a16="http://schemas.microsoft.com/office/drawing/2014/main" val="3813918751"/>
                    </a:ext>
                  </a:extLst>
                </a:gridCol>
                <a:gridCol w="1465277">
                  <a:extLst>
                    <a:ext uri="{9D8B030D-6E8A-4147-A177-3AD203B41FA5}">
                      <a16:colId xmlns:a16="http://schemas.microsoft.com/office/drawing/2014/main" val="41983560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size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1749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Training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5,879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268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Testing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19201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1138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62FD0-AE4D-4B29-802F-A9697AC2C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Ischemic classification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F82E340-6CBD-464E-BF5C-55343A4ACF26}"/>
              </a:ext>
            </a:extLst>
          </p:cNvPr>
          <p:cNvSpPr/>
          <p:nvPr/>
        </p:nvSpPr>
        <p:spPr>
          <a:xfrm>
            <a:off x="838200" y="1197421"/>
            <a:ext cx="2495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Random Forest Classifier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704DCC-F6EC-419E-BCAB-83148CEBEEC8}"/>
              </a:ext>
            </a:extLst>
          </p:cNvPr>
          <p:cNvSpPr/>
          <p:nvPr/>
        </p:nvSpPr>
        <p:spPr>
          <a:xfrm>
            <a:off x="6231469" y="1197421"/>
            <a:ext cx="14597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XGB Classifier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1FF447-6D85-4EC0-ACFE-A44ABB8BF0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49598"/>
            <a:ext cx="4371975" cy="36957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59C8096-FBEF-4FD8-A04F-704A6D5066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1469" y="1849598"/>
            <a:ext cx="4419600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278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B3C42-45C0-4C1B-855D-464670E4C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Ischemic next year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6E9DB-598D-4102-936E-E7F94E3EB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Data size</a:t>
            </a:r>
          </a:p>
          <a:p>
            <a:pPr lvl="1"/>
            <a:r>
              <a:rPr lang="en-US" sz="1400" dirty="0"/>
              <a:t>People who show up two years continuously: 193,691</a:t>
            </a:r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r>
              <a:rPr lang="en-US" sz="1400" dirty="0"/>
              <a:t>After columns are selected and null values removed</a:t>
            </a:r>
          </a:p>
          <a:p>
            <a:pPr lvl="1"/>
            <a:endParaRPr 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FB20F3-57A5-46A0-A8A2-6D7A8AD5880D}"/>
              </a:ext>
            </a:extLst>
          </p:cNvPr>
          <p:cNvSpPr txBox="1"/>
          <p:nvPr/>
        </p:nvSpPr>
        <p:spPr>
          <a:xfrm>
            <a:off x="5983448" y="1905320"/>
            <a:ext cx="6208552" cy="2862322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n-US" sz="2000" dirty="0"/>
              <a:t>Features: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 AGE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BMI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L190900 - red blood cell distribution width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L103300 - Cardiac risk factor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L504700 - Bowel disease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L190300 - RBC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L103100 -  </a:t>
            </a:r>
            <a:r>
              <a:rPr lang="en-US" sz="1600" i="1" dirty="0"/>
              <a:t>HDL-cholesterol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L100700 - Uric Acid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/>
          </a:p>
          <a:p>
            <a:pPr marL="342900" indent="-342900">
              <a:buFont typeface="+mj-lt"/>
              <a:buAutoNum type="arabicPeriod"/>
            </a:pP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SEX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L103000 - Triglyceride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L101700 - r-GTP gamma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FIELD_15 - </a:t>
            </a:r>
            <a:r>
              <a:rPr lang="en-US" sz="1400" i="1" dirty="0"/>
              <a:t>Whether one diagnosis (high blood pressure)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FIELD_38 - </a:t>
            </a:r>
            <a:r>
              <a:rPr lang="en-US" sz="1400" i="1" dirty="0"/>
              <a:t>Drinking 5-1 days (1 week)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FIELD_33 - </a:t>
            </a:r>
            <a:r>
              <a:rPr lang="en-US" sz="1400" i="1" dirty="0"/>
              <a:t>4-1 Smoking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/>
          </a:p>
          <a:p>
            <a:pPr marL="342900" indent="-342900">
              <a:buFont typeface="+mj-lt"/>
              <a:buAutoNum type="arabicPeriod"/>
            </a:pPr>
            <a:endParaRPr lang="en-US" sz="1600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616A70EC-FD6F-4AE2-8B75-2C4F12EC6D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902033"/>
              </p:ext>
            </p:extLst>
          </p:nvPr>
        </p:nvGraphicFramePr>
        <p:xfrm>
          <a:off x="1453395" y="2497692"/>
          <a:ext cx="2883714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4855">
                  <a:extLst>
                    <a:ext uri="{9D8B030D-6E8A-4147-A177-3AD203B41FA5}">
                      <a16:colId xmlns:a16="http://schemas.microsoft.com/office/drawing/2014/main" val="3813918751"/>
                    </a:ext>
                  </a:extLst>
                </a:gridCol>
                <a:gridCol w="1127621">
                  <a:extLst>
                    <a:ext uri="{9D8B030D-6E8A-4147-A177-3AD203B41FA5}">
                      <a16:colId xmlns:a16="http://schemas.microsoft.com/office/drawing/2014/main" val="4198356064"/>
                    </a:ext>
                  </a:extLst>
                </a:gridCol>
                <a:gridCol w="961238">
                  <a:extLst>
                    <a:ext uri="{9D8B030D-6E8A-4147-A177-3AD203B41FA5}">
                      <a16:colId xmlns:a16="http://schemas.microsoft.com/office/drawing/2014/main" val="3175814762"/>
                    </a:ext>
                  </a:extLst>
                </a:gridCol>
              </a:tblGrid>
              <a:tr h="28037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This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Next year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1749929"/>
                  </a:ext>
                </a:extLst>
              </a:tr>
              <a:tr h="280375">
                <a:tc>
                  <a:txBody>
                    <a:bodyPr/>
                    <a:lstStyle/>
                    <a:p>
                      <a:r>
                        <a:rPr lang="en-US" sz="1400" dirty="0"/>
                        <a:t>Class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191,888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192,278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268698"/>
                  </a:ext>
                </a:extLst>
              </a:tr>
              <a:tr h="280375">
                <a:tc>
                  <a:txBody>
                    <a:bodyPr/>
                    <a:lstStyle/>
                    <a:p>
                      <a:r>
                        <a:rPr lang="en-US" sz="1400" dirty="0"/>
                        <a:t>Class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1,842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1,452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192017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31B1699-8C1C-4DFB-9B16-4B676A32B9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5403384"/>
              </p:ext>
            </p:extLst>
          </p:nvPr>
        </p:nvGraphicFramePr>
        <p:xfrm>
          <a:off x="1453395" y="4066552"/>
          <a:ext cx="2883714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4855">
                  <a:extLst>
                    <a:ext uri="{9D8B030D-6E8A-4147-A177-3AD203B41FA5}">
                      <a16:colId xmlns:a16="http://schemas.microsoft.com/office/drawing/2014/main" val="3813918751"/>
                    </a:ext>
                  </a:extLst>
                </a:gridCol>
                <a:gridCol w="1127621">
                  <a:extLst>
                    <a:ext uri="{9D8B030D-6E8A-4147-A177-3AD203B41FA5}">
                      <a16:colId xmlns:a16="http://schemas.microsoft.com/office/drawing/2014/main" val="4198356064"/>
                    </a:ext>
                  </a:extLst>
                </a:gridCol>
                <a:gridCol w="961238">
                  <a:extLst>
                    <a:ext uri="{9D8B030D-6E8A-4147-A177-3AD203B41FA5}">
                      <a16:colId xmlns:a16="http://schemas.microsoft.com/office/drawing/2014/main" val="3175814762"/>
                    </a:ext>
                  </a:extLst>
                </a:gridCol>
              </a:tblGrid>
              <a:tr h="28037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Training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Testing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1749929"/>
                  </a:ext>
                </a:extLst>
              </a:tr>
              <a:tr h="280375">
                <a:tc>
                  <a:txBody>
                    <a:bodyPr/>
                    <a:lstStyle/>
                    <a:p>
                      <a:r>
                        <a:rPr lang="en-US" sz="1400" dirty="0"/>
                        <a:t>Class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268698"/>
                  </a:ext>
                </a:extLst>
              </a:tr>
              <a:tr h="280375">
                <a:tc>
                  <a:txBody>
                    <a:bodyPr/>
                    <a:lstStyle/>
                    <a:p>
                      <a:r>
                        <a:rPr lang="en-US" sz="1400" dirty="0"/>
                        <a:t>Class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19201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2690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60EFF-DEC7-44EF-8CF9-8741E0C7B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Hyperlipidemia next year prediction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67C8FD-1D02-421B-B626-1E5CE1794F74}"/>
              </a:ext>
            </a:extLst>
          </p:cNvPr>
          <p:cNvSpPr/>
          <p:nvPr/>
        </p:nvSpPr>
        <p:spPr>
          <a:xfrm>
            <a:off x="838199" y="2055296"/>
            <a:ext cx="2495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Random Forest Classifier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7E1DAC-1CA9-4E8C-A3FD-9484C930808D}"/>
              </a:ext>
            </a:extLst>
          </p:cNvPr>
          <p:cNvSpPr/>
          <p:nvPr/>
        </p:nvSpPr>
        <p:spPr>
          <a:xfrm>
            <a:off x="838199" y="2693907"/>
            <a:ext cx="46398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/>
              <a:t>Classifier training and prediction result  on the actual data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AD18A23-B9F7-431C-8109-17F74C9811D1}"/>
              </a:ext>
            </a:extLst>
          </p:cNvPr>
          <p:cNvSpPr/>
          <p:nvPr/>
        </p:nvSpPr>
        <p:spPr>
          <a:xfrm>
            <a:off x="6603749" y="2693907"/>
            <a:ext cx="47185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/>
              <a:t>Classifier prediction result  on the next year forecasted dataset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627CAF-7CCC-47AD-9381-5955236D0C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213281"/>
            <a:ext cx="4381500" cy="31623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60135AA-CC54-48CA-8AF5-CF329E6013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7355" y="3213281"/>
            <a:ext cx="4505325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125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</TotalTime>
  <Words>237</Words>
  <Application>Microsoft Office PowerPoint</Application>
  <PresentationFormat>Widescreen</PresentationFormat>
  <Paragraphs>75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Ischemic classification summary</vt:lpstr>
      <vt:lpstr>Ischemic classification</vt:lpstr>
      <vt:lpstr>Ischemic classification</vt:lpstr>
      <vt:lpstr>Ischemic next year prediction</vt:lpstr>
      <vt:lpstr>Hyperlipidemia next year prediction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Hyperlipidemia classification summary</dc:title>
  <dc:creator>Henock</dc:creator>
  <cp:lastModifiedBy>Henock</cp:lastModifiedBy>
  <cp:revision>61</cp:revision>
  <dcterms:created xsi:type="dcterms:W3CDTF">2019-10-23T14:33:24Z</dcterms:created>
  <dcterms:modified xsi:type="dcterms:W3CDTF">2019-10-29T02:16:06Z</dcterms:modified>
</cp:coreProperties>
</file>