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76" r:id="rId7"/>
    <p:sldId id="274" r:id="rId8"/>
    <p:sldId id="275" r:id="rId9"/>
    <p:sldId id="285" r:id="rId10"/>
    <p:sldId id="281" r:id="rId11"/>
    <p:sldId id="282" r:id="rId12"/>
    <p:sldId id="283" r:id="rId13"/>
    <p:sldId id="284" r:id="rId14"/>
    <p:sldId id="277" r:id="rId15"/>
    <p:sldId id="28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5756"/>
                </a:solidFill>
              </a:rPr>
              <a:t>Predicting the Occurrence of Diabetes in the next year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3207" y="6499371"/>
            <a:ext cx="2748793" cy="3586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Jan 2, 2020</a:t>
            </a:r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0.64 (+/- 0.01) [RF]</a:t>
            </a:r>
          </a:p>
          <a:p>
            <a:pPr lvl="1"/>
            <a:r>
              <a:rPr lang="en-US" sz="1400" dirty="0"/>
              <a:t>Accuracy: 0.65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0.65 (+/- 0.01) [SVM]</a:t>
            </a:r>
          </a:p>
          <a:p>
            <a:pPr lvl="1"/>
            <a:r>
              <a:rPr lang="en-US" sz="1400" dirty="0"/>
              <a:t>Accuracy: 0.64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7024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8921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65AAC-33A1-4CBD-9DDB-B7DBAF525F52}"/>
              </a:ext>
            </a:extLst>
          </p:cNvPr>
          <p:cNvGrpSpPr/>
          <p:nvPr/>
        </p:nvGrpSpPr>
        <p:grpSpPr>
          <a:xfrm>
            <a:off x="6343220" y="4362149"/>
            <a:ext cx="5416889" cy="1604261"/>
            <a:chOff x="6353281" y="4352093"/>
            <a:chExt cx="5416889" cy="16042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C5460D-80A4-4336-B4D8-686F07BCC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1020" y="4352093"/>
              <a:ext cx="1142048" cy="100584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BF569C-EFA7-4A45-81FB-E766D257C10F}"/>
                </a:ext>
              </a:extLst>
            </p:cNvPr>
            <p:cNvGrpSpPr/>
            <p:nvPr/>
          </p:nvGrpSpPr>
          <p:grpSpPr>
            <a:xfrm>
              <a:off x="6353281" y="4352093"/>
              <a:ext cx="5416889" cy="1604261"/>
              <a:chOff x="6353281" y="4352093"/>
              <a:chExt cx="5416889" cy="160426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FDE9D7-6AE4-4CC1-8AC0-58F8B5305488}"/>
                  </a:ext>
                </a:extLst>
              </p:cNvPr>
              <p:cNvGrpSpPr/>
              <p:nvPr/>
            </p:nvGrpSpPr>
            <p:grpSpPr>
              <a:xfrm>
                <a:off x="6702497" y="5363800"/>
                <a:ext cx="5067673" cy="592554"/>
                <a:chOff x="6610868" y="5385122"/>
                <a:chExt cx="5067673" cy="59255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476D59-617D-4970-8D89-4DC96A764CD5}"/>
                    </a:ext>
                  </a:extLst>
                </p:cNvPr>
                <p:cNvSpPr txBox="1"/>
                <p:nvPr/>
              </p:nvSpPr>
              <p:spPr>
                <a:xfrm>
                  <a:off x="6610868" y="5385122"/>
                  <a:ext cx="3914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RF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4B233C-CE2E-4AC1-9D5B-4693EC2EFE68}"/>
                    </a:ext>
                  </a:extLst>
                </p:cNvPr>
                <p:cNvSpPr txBox="1"/>
                <p:nvPr/>
              </p:nvSpPr>
              <p:spPr>
                <a:xfrm>
                  <a:off x="7651804" y="5385122"/>
                  <a:ext cx="8907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err="1"/>
                    <a:t>XGBoost</a:t>
                  </a:r>
                  <a:endParaRPr lang="en-US" sz="16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B6D5706-18BC-4A48-9065-E9F8CA87F769}"/>
                    </a:ext>
                  </a:extLst>
                </p:cNvPr>
                <p:cNvSpPr txBox="1"/>
                <p:nvPr/>
              </p:nvSpPr>
              <p:spPr>
                <a:xfrm>
                  <a:off x="9078564" y="5385122"/>
                  <a:ext cx="56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SVM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F83F7A-D4F1-4EEA-B233-E3CDD9208C75}"/>
                    </a:ext>
                  </a:extLst>
                </p:cNvPr>
                <p:cNvSpPr txBox="1"/>
                <p:nvPr/>
              </p:nvSpPr>
              <p:spPr>
                <a:xfrm>
                  <a:off x="10015201" y="5392901"/>
                  <a:ext cx="166334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Stacking Classifier</a:t>
                  </a:r>
                </a:p>
                <a:p>
                  <a:endParaRPr lang="en-US" sz="1600" dirty="0"/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AFC28BC-DD4E-4F2F-8661-76BC794CA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281" y="4352093"/>
                <a:ext cx="1186665" cy="100584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7001EE7-87E2-411F-B00E-9FD13553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4142" y="4352093"/>
                <a:ext cx="1159795" cy="10058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2630EC2-C862-47DA-98B7-5281141EB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0468" y="4352093"/>
                <a:ext cx="1180769" cy="100584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81B21D1-8F9B-4E2D-A1F4-B2E8EF619C4B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645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0.70 (+/- 0.02) [RF]</a:t>
            </a:r>
          </a:p>
          <a:p>
            <a:pPr lvl="1"/>
            <a:r>
              <a:rPr lang="en-US" sz="1400" dirty="0"/>
              <a:t>Accuracy: 0.66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0.64 (+/- 0.01) [SVM]</a:t>
            </a:r>
          </a:p>
          <a:p>
            <a:pPr lvl="1"/>
            <a:r>
              <a:rPr lang="en-US" sz="1400" dirty="0"/>
              <a:t>Accuracy: 0.70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2060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18,508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42116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95698-5307-433C-AD12-86BDEB7F98B3}"/>
              </a:ext>
            </a:extLst>
          </p:cNvPr>
          <p:cNvGrpSpPr/>
          <p:nvPr/>
        </p:nvGrpSpPr>
        <p:grpSpPr>
          <a:xfrm>
            <a:off x="6260077" y="4339078"/>
            <a:ext cx="5510093" cy="1617276"/>
            <a:chOff x="6260077" y="4339078"/>
            <a:chExt cx="5510093" cy="161727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24E31-03A9-4319-A9C2-56C1BCFC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077" y="4347160"/>
              <a:ext cx="1265643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DB67C-DF74-432A-929B-86B5EA2D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6957" y="4357960"/>
              <a:ext cx="1158903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91616F-C5A1-43E5-B5C7-0C3F8A5F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7097" y="4339078"/>
              <a:ext cx="1175245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8CB059-2DBF-4112-BCD1-5B0C1ADE5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3579" y="4357960"/>
              <a:ext cx="1026160" cy="100584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977294E-686F-464B-87F9-4B9D0F036865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25409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0.77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676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00480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DD734-FAF7-4893-AE57-5023581C5236}"/>
              </a:ext>
            </a:extLst>
          </p:cNvPr>
          <p:cNvGrpSpPr/>
          <p:nvPr/>
        </p:nvGrpSpPr>
        <p:grpSpPr>
          <a:xfrm>
            <a:off x="6366154" y="4399300"/>
            <a:ext cx="5404016" cy="1604923"/>
            <a:chOff x="6366154" y="4351431"/>
            <a:chExt cx="5404016" cy="16049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AA32B8-CA16-42A4-A1E2-F0FB3474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6515" y="4351431"/>
              <a:ext cx="1189600" cy="10058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4874F9-4629-4091-B571-8BBFEE20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2983" y="4357026"/>
              <a:ext cx="1195622" cy="10058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2E6946-CFE0-42F7-B751-86FE75E8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1218" y="4387906"/>
              <a:ext cx="1133855" cy="1005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FC3DBE-CBF0-4DFC-8DAF-D20068EC4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6154" y="4357026"/>
              <a:ext cx="1167154" cy="100584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717AB8-0627-45C7-A9D8-991327E6AE97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6125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0.75 (+/- 0.04) [RF]</a:t>
            </a:r>
          </a:p>
          <a:p>
            <a:pPr lvl="1"/>
            <a:r>
              <a:rPr lang="en-US" sz="1400" dirty="0"/>
              <a:t>Accuracy: 0.70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0.75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711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9360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B8D2D-D559-43D2-AFA6-4953CE04A7BE}"/>
              </a:ext>
            </a:extLst>
          </p:cNvPr>
          <p:cNvGrpSpPr/>
          <p:nvPr/>
        </p:nvGrpSpPr>
        <p:grpSpPr>
          <a:xfrm>
            <a:off x="6388100" y="4422664"/>
            <a:ext cx="5396403" cy="1599729"/>
            <a:chOff x="6373767" y="4356625"/>
            <a:chExt cx="5396403" cy="15997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CEF82-C0B2-4C02-BAD7-FC50CEB5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3099" y="4365689"/>
              <a:ext cx="1161288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8440D-CF77-417E-9157-259EEAAE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1" y="4356625"/>
              <a:ext cx="120511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4CB2F1-0A29-4B0F-AC5A-E5E52A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605" y="4365689"/>
              <a:ext cx="115485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74D58D-C571-4707-8DEA-B1D065E6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767" y="4365689"/>
              <a:ext cx="1222786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5D3D9B-C481-4EDB-A1D4-CE888F46ACA9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20896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technique 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0.73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7128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0700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0.741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DE9D7-6AE4-4CC1-8AC0-58F8B5305488}"/>
              </a:ext>
            </a:extLst>
          </p:cNvPr>
          <p:cNvGrpSpPr/>
          <p:nvPr/>
        </p:nvGrpSpPr>
        <p:grpSpPr>
          <a:xfrm>
            <a:off x="6453670" y="4390266"/>
            <a:ext cx="5279633" cy="1602284"/>
            <a:chOff x="6398908" y="4375392"/>
            <a:chExt cx="5279633" cy="16022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CE14C5-2E5E-4AD7-99BD-FBC9BADCB626}"/>
                </a:ext>
              </a:extLst>
            </p:cNvPr>
            <p:cNvGrpSpPr/>
            <p:nvPr/>
          </p:nvGrpSpPr>
          <p:grpSpPr>
            <a:xfrm>
              <a:off x="6398908" y="4375392"/>
              <a:ext cx="5002530" cy="1009728"/>
              <a:chOff x="6398908" y="4375392"/>
              <a:chExt cx="5002530" cy="100972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D366F9-40A6-4971-A9F7-AED54E3CA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8908" y="4379280"/>
                <a:ext cx="1069367" cy="100584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7D3322-3BAA-4759-A95B-62A39D295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863" y="4379280"/>
                <a:ext cx="1118740" cy="100584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797B85-4565-46E6-B0D5-05252243E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4819" y="4375392"/>
                <a:ext cx="1154069" cy="10058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E9889A-44D2-4DC8-A017-43EB00219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4391" y="4375392"/>
                <a:ext cx="1177047" cy="100584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76D59-617D-4970-8D89-4DC96A764CD5}"/>
                </a:ext>
              </a:extLst>
            </p:cNvPr>
            <p:cNvSpPr txBox="1"/>
            <p:nvPr/>
          </p:nvSpPr>
          <p:spPr>
            <a:xfrm>
              <a:off x="6610868" y="538512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4B233C-CE2E-4AC1-9D5B-4693EC2EFE68}"/>
                </a:ext>
              </a:extLst>
            </p:cNvPr>
            <p:cNvSpPr txBox="1"/>
            <p:nvPr/>
          </p:nvSpPr>
          <p:spPr>
            <a:xfrm>
              <a:off x="7651804" y="5385122"/>
              <a:ext cx="890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6D5706-18BC-4A48-9065-E9F8CA87F769}"/>
                </a:ext>
              </a:extLst>
            </p:cNvPr>
            <p:cNvSpPr txBox="1"/>
            <p:nvPr/>
          </p:nvSpPr>
          <p:spPr>
            <a:xfrm>
              <a:off x="9078564" y="5385122"/>
              <a:ext cx="569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SVM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83F7A-D4F1-4EEA-B233-E3CDD9208C75}"/>
                </a:ext>
              </a:extLst>
            </p:cNvPr>
            <p:cNvSpPr txBox="1"/>
            <p:nvPr/>
          </p:nvSpPr>
          <p:spPr>
            <a:xfrm>
              <a:off x="10015201" y="5392901"/>
              <a:ext cx="1663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  <a:p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230AD71-2881-4050-9F55-3BECED25222A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313873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(+/- 0.04) [RF]</a:t>
            </a:r>
          </a:p>
          <a:p>
            <a:pPr lvl="1"/>
            <a:r>
              <a:rPr lang="en-US" sz="1400" dirty="0"/>
              <a:t>Accuracy: 0.72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0.77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8892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36058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49F7-4FD6-4334-B44D-F3BDD2244E85}"/>
              </a:ext>
            </a:extLst>
          </p:cNvPr>
          <p:cNvGrpSpPr/>
          <p:nvPr/>
        </p:nvGrpSpPr>
        <p:grpSpPr>
          <a:xfrm>
            <a:off x="6397880" y="4446399"/>
            <a:ext cx="5343678" cy="1640025"/>
            <a:chOff x="6426492" y="4316329"/>
            <a:chExt cx="5343678" cy="164002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5A0FE-AFCF-40E7-81B2-38FC78C8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6492" y="4357960"/>
              <a:ext cx="1113995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25282E-BA5D-476B-80AC-8F53A6AC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360" y="4365739"/>
              <a:ext cx="1195832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3C56E-5194-4A06-85C7-5C7A1B21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8065" y="4357960"/>
              <a:ext cx="1218184" cy="1005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47F34F-554B-47FB-8060-D3A7B176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122" y="4316329"/>
              <a:ext cx="1098213" cy="10058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E6F9480-53AC-42FD-84A9-A450D0B994D3}"/>
              </a:ext>
            </a:extLst>
          </p:cNvPr>
          <p:cNvSpPr txBox="1"/>
          <p:nvPr/>
        </p:nvSpPr>
        <p:spPr>
          <a:xfrm>
            <a:off x="8543925" y="6565586"/>
            <a:ext cx="377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Normal, 1= prediabetes, 2=diabetes</a:t>
            </a:r>
          </a:p>
        </p:txBody>
      </p:sp>
    </p:spTree>
    <p:extLst>
      <p:ext uri="{BB962C8B-B14F-4D97-AF65-F5344CB8AC3E}">
        <p14:creationId xmlns:p14="http://schemas.microsoft.com/office/powerpoint/2010/main" val="23505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1F1-88EE-495C-B641-0998EF4F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76C-BE05-4F8F-93A0-A3786936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experimental results we can deduce the following </a:t>
            </a:r>
          </a:p>
          <a:p>
            <a:pPr lvl="1"/>
            <a:r>
              <a:rPr lang="en-US" sz="1600" dirty="0"/>
              <a:t>The accuracy of the prediction models increases as the number of features used increases. Consequently, the model with 12 features has shown the highest performance as compared to the rest. </a:t>
            </a:r>
          </a:p>
          <a:p>
            <a:pPr lvl="1"/>
            <a:r>
              <a:rPr lang="en-US" sz="1600" dirty="0"/>
              <a:t>The overall accuracy of the next year's prediction model with 11 features has shown a minor improvement as compared to the previous approach. Since this approach doesn’t use regressors for the feature values, it minimizes the error propagated from the regressors.</a:t>
            </a:r>
          </a:p>
          <a:p>
            <a:r>
              <a:rPr lang="en-US" sz="2000" dirty="0"/>
              <a:t>The Machine learning-based diabetes prediction system has significant potential for reducing the occurrence of diabetes. </a:t>
            </a:r>
          </a:p>
          <a:p>
            <a:r>
              <a:rPr lang="en-US" sz="2000" dirty="0"/>
              <a:t>In this study, the proposed prediction models have shown promising performance and thus they could be viable support in clinical decision-making for practitioners. </a:t>
            </a:r>
          </a:p>
          <a:p>
            <a:r>
              <a:rPr lang="en-US" sz="2000" dirty="0"/>
              <a:t>Furthermore, it provides significant information about the subsequent clinical implications of patient outcomes, which could help the patient to take preventive actions. </a:t>
            </a:r>
          </a:p>
        </p:txBody>
      </p:sp>
    </p:spTree>
    <p:extLst>
      <p:ext uri="{BB962C8B-B14F-4D97-AF65-F5344CB8AC3E}">
        <p14:creationId xmlns:p14="http://schemas.microsoft.com/office/powerpoint/2010/main" val="23341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21F-47D9-4056-B006-AABCD57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1B5-00FE-436A-9009-DED5B532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Diabetes Mellitus (DM) is a chronic, metabolic disease characterized by impaired ability of the body to produce or respond to insulin and thereby maintain proper levels of sugar (glucose) in the blood</a:t>
            </a:r>
          </a:p>
          <a:p>
            <a:pPr algn="just"/>
            <a:r>
              <a:rPr lang="en-US" sz="1800" dirty="0"/>
              <a:t>Predicting the incidence of diabetes ahead of time will help to mitigate the complications and death from it</a:t>
            </a:r>
          </a:p>
          <a:p>
            <a:pPr algn="just"/>
            <a:r>
              <a:rPr lang="en-US" sz="1800" dirty="0"/>
              <a:t>The objective of this study is to build a machine learning (ML)-based model to predict the occurrence of diabetes mellitus in the next year </a:t>
            </a:r>
          </a:p>
          <a:p>
            <a:pPr algn="just"/>
            <a:r>
              <a:rPr lang="en-US" sz="1800" dirty="0"/>
              <a:t>Machine-learning models can be trained to find patterns in patient medical data to aid in the screening diagnosis and risk prediction of several diseases.</a:t>
            </a:r>
          </a:p>
          <a:p>
            <a:pPr algn="just"/>
            <a:r>
              <a:rPr lang="en-US" sz="1800" dirty="0"/>
              <a:t>In this study, DM status is classified into three groups based on the fasting plasma glucose level (FPG)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5C4104-EFA9-43C1-8119-9B5D45ED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48859"/>
              </p:ext>
            </p:extLst>
          </p:nvPr>
        </p:nvGraphicFramePr>
        <p:xfrm>
          <a:off x="2818188" y="4828540"/>
          <a:ext cx="655562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469416488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797604018"/>
                    </a:ext>
                  </a:extLst>
                </a:gridCol>
                <a:gridCol w="2169425">
                  <a:extLst>
                    <a:ext uri="{9D8B030D-6E8A-4147-A177-3AD203B41FA5}">
                      <a16:colId xmlns:a16="http://schemas.microsoft.com/office/drawing/2014/main" val="7438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Fasting plasma Glucose (FPG)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&lt; 100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&lt;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mg/dl ≤ FPG &lt;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5.7% ≤ HbA1c &lt;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≥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≥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4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3E4-D1CD-4CE1-A779-D01E254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E25-605D-4E76-B1B1-2D1CFB38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Health checkup data collected from the year 2013 to 2018 at </a:t>
            </a:r>
            <a:r>
              <a:rPr lang="en-US" sz="2000" dirty="0" err="1"/>
              <a:t>Hanaro</a:t>
            </a:r>
            <a:r>
              <a:rPr lang="en-US" sz="2000" dirty="0"/>
              <a:t> Medical foundation</a:t>
            </a:r>
          </a:p>
          <a:p>
            <a:pPr algn="just"/>
            <a:r>
              <a:rPr lang="en-US" sz="2000" dirty="0"/>
              <a:t>The dataset has 535,169 instances from 253,395 patients and each instance has 1,444 features</a:t>
            </a:r>
          </a:p>
          <a:p>
            <a:pPr algn="just"/>
            <a:r>
              <a:rPr lang="en-US" sz="2000" dirty="0"/>
              <a:t>Features consist of numerical values as well as categorical values</a:t>
            </a:r>
          </a:p>
          <a:p>
            <a:pPr lvl="1" algn="just"/>
            <a:r>
              <a:rPr lang="en-US" sz="1600" dirty="0"/>
              <a:t>The numerical values are from blood biochemical analysis, anthropometric measurements, and other diagnostic results </a:t>
            </a:r>
          </a:p>
          <a:p>
            <a:pPr lvl="1" algn="just"/>
            <a:r>
              <a:rPr lang="en-US" sz="1600" dirty="0"/>
              <a:t>The categorical values are from questionnaire answers. </a:t>
            </a:r>
          </a:p>
          <a:p>
            <a:pPr algn="just"/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C7953-7278-4191-B0CC-A651F5C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429260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D3A64E-332D-4BD8-88C7-E263C833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98" y="399732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89AEEB-29BC-43D7-9205-9BD2A8F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2600"/>
            <a:ext cx="3324225" cy="2228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with at least 2 years of continuous  annual medical check-up during the follow-up 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Patients who are not already diagnosed with Diabetes, hyperlipidemia, hypertension, and who are not on medication for those three abnormalities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Instances (or records) without null values on the required Features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57608" y="4001294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DBE75A-60F6-4187-B3D9-207478EF1A93}"/>
              </a:ext>
            </a:extLst>
          </p:cNvPr>
          <p:cNvSpPr txBox="1"/>
          <p:nvPr/>
        </p:nvSpPr>
        <p:spPr>
          <a:xfrm>
            <a:off x="6281159" y="4161802"/>
            <a:ext cx="35615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Unique number of patients is 80,692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 48,912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Male patients count is 31,780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mean age is 41.17 ± 9.95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026-9293-4B0B-A568-5B2D36B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7E2B-F3E0-4D5E-A7B4-7A93088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purpose of the prediction model  is to forecast T2D occurrence in the next year</a:t>
            </a:r>
          </a:p>
          <a:p>
            <a:pPr algn="just"/>
            <a:r>
              <a:rPr lang="en-US" sz="1800" dirty="0"/>
              <a:t>The prediction model predicts the occurrence of diabetes as normal, prediabetes or diabetes</a:t>
            </a:r>
          </a:p>
          <a:p>
            <a:pPr algn="just"/>
            <a:r>
              <a:rPr lang="en-US" sz="1800" dirty="0"/>
              <a:t>Four machine learning algorithms were utilized to generate the prediction model</a:t>
            </a:r>
          </a:p>
          <a:p>
            <a:pPr lvl="1" algn="just"/>
            <a:r>
              <a:rPr lang="en-US" sz="1600" dirty="0"/>
              <a:t>Random forest (RF)</a:t>
            </a:r>
          </a:p>
          <a:p>
            <a:pPr lvl="1" algn="just"/>
            <a:r>
              <a:rPr lang="en-US" sz="1600" dirty="0" err="1"/>
              <a:t>XGBoost</a:t>
            </a:r>
            <a:endParaRPr lang="en-US" sz="1600" dirty="0"/>
          </a:p>
          <a:p>
            <a:pPr lvl="1" algn="just"/>
            <a:r>
              <a:rPr lang="en-US" sz="1600" dirty="0"/>
              <a:t>Support Vector Machine (SVM)</a:t>
            </a:r>
          </a:p>
          <a:p>
            <a:pPr lvl="1" algn="just"/>
            <a:r>
              <a:rPr lang="en-US" sz="1600" dirty="0"/>
              <a:t>Stacking classifier (ensemble of RF, </a:t>
            </a:r>
            <a:r>
              <a:rPr lang="en-US" sz="1600" dirty="0" err="1"/>
              <a:t>XGBoost</a:t>
            </a:r>
            <a:r>
              <a:rPr lang="en-US" sz="1600" dirty="0"/>
              <a:t> and SVM)</a:t>
            </a:r>
          </a:p>
        </p:txBody>
      </p:sp>
    </p:spTree>
    <p:extLst>
      <p:ext uri="{BB962C8B-B14F-4D97-AF65-F5344CB8AC3E}">
        <p14:creationId xmlns:p14="http://schemas.microsoft.com/office/powerpoint/2010/main" val="5144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908-9BE4-4BB8-9ADE-0AB2842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966B-09FC-4D22-A908-92C2B86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workflow of the prediction model including data preprocessing, training and testing phases are depicted in the figure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778AD-CC72-4DFC-9639-7A0DD32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594069"/>
            <a:ext cx="5813571" cy="3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F3F-DEB8-44D7-B4B6-29C6D23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44A6-3332-4304-A858-DA19B54B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feature sets are used to train the models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predictors: HbA1c, BMI, Family history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5 - features set: Fasting blood glucose (FBG), HbA1c, BMI, age and sex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12 - features set: FBG, HbA1C, triglycerides, BMI, GTP gamma, sex, age, uric acid, smoking, drinking, physical activity, family history</a:t>
            </a:r>
          </a:p>
          <a:p>
            <a:r>
              <a:rPr lang="en-US" sz="1800" dirty="0"/>
              <a:t>The feature sets are the input for the prediction model and the output of the model is the next year diabetes occurrence, which is denoted as a class in the diagram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631C5-0A18-41EB-9D34-68259A41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7" y="4244914"/>
            <a:ext cx="8607105" cy="177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7A81A-C43D-490E-AC39-6E4590DBF7FA}"/>
              </a:ext>
            </a:extLst>
          </p:cNvPr>
          <p:cNvSpPr txBox="1"/>
          <p:nvPr/>
        </p:nvSpPr>
        <p:spPr>
          <a:xfrm>
            <a:off x="3100351" y="57020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BEFCE-84FC-4A48-A8B3-6C9E06539DEC}"/>
              </a:ext>
            </a:extLst>
          </p:cNvPr>
          <p:cNvSpPr txBox="1"/>
          <p:nvPr/>
        </p:nvSpPr>
        <p:spPr>
          <a:xfrm>
            <a:off x="5892257" y="60860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1143B-2C3B-4289-8087-437AF9383D4F}"/>
              </a:ext>
            </a:extLst>
          </p:cNvPr>
          <p:cNvSpPr txBox="1"/>
          <p:nvPr/>
        </p:nvSpPr>
        <p:spPr>
          <a:xfrm>
            <a:off x="9083261" y="570385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28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637-257F-4975-91FD-4CF6443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25C-F0FB-4524-AF22-63A414BE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study, we conducted three experiments using the three feature 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Traditional predictors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5 - features set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11 - features set </a:t>
            </a:r>
          </a:p>
          <a:p>
            <a:pPr lvl="1"/>
            <a:endParaRPr lang="en-US" sz="1800" dirty="0"/>
          </a:p>
          <a:p>
            <a:r>
              <a:rPr lang="en-US" sz="1800" dirty="0"/>
              <a:t>Since the dataset has a high-class imbalance, we used the Majority under-sampling technique and 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to adjust the class imbalance problem on the experiments. </a:t>
            </a:r>
          </a:p>
          <a:p>
            <a:endParaRPr lang="en-US" sz="1800" dirty="0"/>
          </a:p>
          <a:p>
            <a:pPr lvl="1"/>
            <a:r>
              <a:rPr lang="en-US" sz="1600" dirty="0"/>
              <a:t>Majority under-sampling: discard instances in the majority class so as to meet the percentage ratio used in the experiment. [training class ratio is 2:2:1 for normal, prediabetes and diabetes]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Synthetic Minority Over-sampling Technique (</a:t>
            </a:r>
            <a:r>
              <a:rPr lang="en-US" sz="1600" dirty="0" err="1"/>
              <a:t>SMOTe</a:t>
            </a:r>
            <a:r>
              <a:rPr lang="en-US" sz="1600" dirty="0"/>
              <a:t>) is a technique used to generate new points for minority class based on nearest neighbors judged by Euclidean Distance between data points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175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4BFF-539F-4A9E-A8AF-4915A968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2776-A132-4AA1-8E79-24C997C6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performance of the prediction models is evaluated using </a:t>
            </a:r>
          </a:p>
          <a:p>
            <a:pPr lvl="1"/>
            <a:r>
              <a:rPr lang="en-US" sz="1600" dirty="0"/>
              <a:t>10 fold cross-validation on the training set and </a:t>
            </a:r>
          </a:p>
          <a:p>
            <a:pPr lvl="1"/>
            <a:r>
              <a:rPr lang="en-US" sz="1600" dirty="0"/>
              <a:t>Accuracy, Precision, Recall, and F1-score metrics on the test. </a:t>
            </a:r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/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𝑐𝑐𝑢𝑟𝑎𝑐𝑦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𝑟𝑒𝑐𝑖𝑠𝑖𝑜𝑛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𝑒𝑐𝑎𝑙𝑙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F1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𝑟𝑒𝑐𝑎𝑙𝑙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𝑝𝑟𝑒𝑐𝑖𝑠𝑖𝑜𝑛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𝑟𝑒𝑐𝑎𝑙𝑙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𝑝𝑟𝑒𝑐𝑖𝑠𝑖𝑜𝑛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i="1" dirty="0">
                    <a:latin typeface="Cambria Math" panose="020405030504060302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 TP= true positive, TN= true negative, FP= false positive, FN= false negative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95EF56-B816-431D-BDF9-62C0C4C39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90" y="2902686"/>
                <a:ext cx="6096000" cy="2553969"/>
              </a:xfrm>
              <a:prstGeom prst="rect">
                <a:avLst/>
              </a:prstGeom>
              <a:blipFill>
                <a:blip r:embed="rId2"/>
                <a:stretch>
                  <a:fillRect l="-600" r="-500" b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2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1525</Words>
  <Application>Microsoft Office PowerPoint</Application>
  <PresentationFormat>Widescreen</PresentationFormat>
  <Paragraphs>380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Predicting the Occurrence of Diabetes in the next year</vt:lpstr>
      <vt:lpstr>Introduction </vt:lpstr>
      <vt:lpstr>Dataset</vt:lpstr>
      <vt:lpstr>Dataset</vt:lpstr>
      <vt:lpstr>Prediction Models</vt:lpstr>
      <vt:lpstr>Prediction Models</vt:lpstr>
      <vt:lpstr>Methodology </vt:lpstr>
      <vt:lpstr>Experiments </vt:lpstr>
      <vt:lpstr>Experiments </vt:lpstr>
      <vt:lpstr>Result – Classifier with traditional predictors</vt:lpstr>
      <vt:lpstr>Result – Classifier with traditional predictors</vt:lpstr>
      <vt:lpstr>Result – Classifier with 5 features</vt:lpstr>
      <vt:lpstr>Result – Classifier with 5 features</vt:lpstr>
      <vt:lpstr>Result – Classifier with 12 features</vt:lpstr>
      <vt:lpstr>Result – Classifier with 12 features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145</cp:revision>
  <dcterms:created xsi:type="dcterms:W3CDTF">2019-12-30T13:57:56Z</dcterms:created>
  <dcterms:modified xsi:type="dcterms:W3CDTF">2020-01-01T10:09:52Z</dcterms:modified>
</cp:coreProperties>
</file>