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2" r:id="rId4"/>
    <p:sldId id="273" r:id="rId5"/>
    <p:sldId id="266" r:id="rId6"/>
    <p:sldId id="276" r:id="rId7"/>
    <p:sldId id="274" r:id="rId8"/>
    <p:sldId id="275" r:id="rId9"/>
    <p:sldId id="277" r:id="rId10"/>
    <p:sldId id="280" r:id="rId11"/>
    <p:sldId id="281" r:id="rId12"/>
    <p:sldId id="282" r:id="rId13"/>
    <p:sldId id="283" r:id="rId14"/>
    <p:sldId id="284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270C-959C-4D17-B6A1-93F292D5F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17FA9-2148-4994-BE8E-9DEB0FFAF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6988D-7625-4ADB-80FC-C9FC03C6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592B-B349-417B-BCBA-46AAEAA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B187-3C8D-43BB-9E34-7467C4EF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2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ABB6-FF7C-47DA-B2BD-D1583BB3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5D61-9ACA-4429-8C96-48A98A35D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87978-54CA-4E80-AC83-DEC09E9C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100E-88DA-4CC4-8FF2-C74FA379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F3FBA-24E2-42A3-93F8-BF7D30F1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2B18D-99BE-4162-8202-BF9715CCC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C29C4-F686-4BED-B52E-49B8361A4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C64A8-138C-452B-B577-8A5AC794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B566-C030-4CFB-ADCF-458A3FA6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6E979-0101-497D-9FA8-8A38D7BE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5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B256-E7C5-4045-8EB0-02AD748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8DD46-3E14-4C42-A25E-13296EF9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63597-48A8-4800-BD56-66DE4DB4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2D54C-76EC-4A40-8B01-5E181BA1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8678-84EA-4F51-A422-CD7AC73A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9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C9EC-B063-4BC1-849F-459D527C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7F9F3-81A6-4506-B866-8CFD467C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20F7B-73DA-4306-B259-CB204FDD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07AD-3AF3-401F-8D24-13030209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0C950-A761-4180-90F4-96DA8AFB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8B18-871E-4FEC-9EA0-A98B0585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02E7-738A-4ACD-B6C6-090987C9C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EBB06-224D-490C-A081-9CEE767DD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11214-9AEA-4E15-8F3E-E6A2C7E8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56D7B-4642-4D40-9D92-3B032231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B1A1E-F82F-4231-A8B3-95AE9230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4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741A-B0CA-4D2E-8DBC-133FC740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E87B4-0699-4F66-8244-8C8A08CC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F8442-1D9F-419B-99A4-B2F8B1111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26566-B892-4EEF-A19F-6B633260F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1AD74-F6E9-4E6C-86A4-60FB20042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0B6F1-2F04-4266-8A8E-38C60D86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98045-D59D-46FB-AF76-7B7EFA62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EE407-A7F5-4C98-BCBD-817413E9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6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7288-21DE-4E4E-96AB-DC4200F2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99DAD-532F-4D8A-87B2-F35EAFF4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5DAAB-2C9A-4D1E-BCD9-FF399736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4DEB0-B64B-4641-9B25-E143E5B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2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8BA35-5DE1-486C-B5C1-B59310E2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66646-F4BE-4F7A-9440-E84022CA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02F-4747-4F38-B518-A396420C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4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FF7-872C-4D1C-8199-54DD4D7B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2390-BCD0-4470-800E-14642AC0C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3B128-F3CE-4D38-B7C1-AA2FB6CB3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9C326-49F2-47A2-9793-19051F21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D0141-660D-4E8D-8262-42E39F87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D016B-306D-41C2-BA3A-C2637431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8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CB2F-9249-435C-ACFD-2F6DFE7A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F8E99-B3F5-4084-9B7F-18294B65A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E5079-2965-4BAA-BB62-731179D5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0ABC9-AB8E-4AF5-A99C-9CB6E5D9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27376-340F-4A6E-B1C3-FD51F501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039DD-90A9-443C-9C24-5F6E385A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5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EA3E5-24AE-4DF8-A347-197C70B5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64780-A9F1-4CFC-B590-4CF725C99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529C-B18D-47F3-9CBB-3632121B5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E38C-0066-4514-8F57-9DEBB6024065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E85F-A04F-48A3-A5F9-FACA2F84F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0ED7-C453-4B56-8866-E1DAF9E21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A2A2-39D5-4387-8891-2BB4B7879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F6FF-EF83-4B52-9825-D04D8F28F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15756"/>
                </a:solidFill>
              </a:rPr>
              <a:t>Predicting the Occurrence of Diabetes Mellitus in the next year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7CD21-0643-4BA0-89A2-F7AE2E1E5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3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12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(b) With </a:t>
            </a:r>
            <a:r>
              <a:rPr lang="en-US" sz="1800" dirty="0" err="1"/>
              <a:t>SMOTe</a:t>
            </a:r>
            <a:endParaRPr lang="en-US" sz="1800" dirty="0"/>
          </a:p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0.77 (+/- 0.04) [RF]</a:t>
            </a:r>
          </a:p>
          <a:p>
            <a:pPr lvl="1"/>
            <a:r>
              <a:rPr lang="en-US" sz="1400" dirty="0"/>
              <a:t>Accuracy: 0.72 (+/- 0.04)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0.72 (+/- 0.03) [SVM]</a:t>
            </a:r>
          </a:p>
          <a:p>
            <a:pPr lvl="1"/>
            <a:r>
              <a:rPr lang="en-US" sz="1400" dirty="0"/>
              <a:t>Accuracy: 0.77 (+/- 0.04)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28892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17,105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17,105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17,105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10689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4D249F7-4FD6-4334-B44D-F3BDD2244E85}"/>
              </a:ext>
            </a:extLst>
          </p:cNvPr>
          <p:cNvGrpSpPr/>
          <p:nvPr/>
        </p:nvGrpSpPr>
        <p:grpSpPr>
          <a:xfrm>
            <a:off x="6407686" y="4259902"/>
            <a:ext cx="5362484" cy="1696452"/>
            <a:chOff x="6407686" y="4259902"/>
            <a:chExt cx="5362484" cy="169645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FDE9D7-6AE4-4CC1-8AC0-58F8B5305488}"/>
                </a:ext>
              </a:extLst>
            </p:cNvPr>
            <p:cNvGrpSpPr/>
            <p:nvPr/>
          </p:nvGrpSpPr>
          <p:grpSpPr>
            <a:xfrm>
              <a:off x="6702497" y="5363800"/>
              <a:ext cx="5067673" cy="592554"/>
              <a:chOff x="6610868" y="5385122"/>
              <a:chExt cx="5067673" cy="59255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476D59-617D-4970-8D89-4DC96A764CD5}"/>
                  </a:ext>
                </a:extLst>
              </p:cNvPr>
              <p:cNvSpPr txBox="1"/>
              <p:nvPr/>
            </p:nvSpPr>
            <p:spPr>
              <a:xfrm>
                <a:off x="6610868" y="5385122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4B233C-CE2E-4AC1-9D5B-4693EC2EFE68}"/>
                  </a:ext>
                </a:extLst>
              </p:cNvPr>
              <p:cNvSpPr txBox="1"/>
              <p:nvPr/>
            </p:nvSpPr>
            <p:spPr>
              <a:xfrm>
                <a:off x="7651804" y="5385122"/>
                <a:ext cx="89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XGBoost</a:t>
                </a:r>
                <a:endParaRPr 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D5706-18BC-4A48-9065-E9F8CA87F769}"/>
                  </a:ext>
                </a:extLst>
              </p:cNvPr>
              <p:cNvSpPr txBox="1"/>
              <p:nvPr/>
            </p:nvSpPr>
            <p:spPr>
              <a:xfrm>
                <a:off x="9078564" y="5385122"/>
                <a:ext cx="569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SVM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F83F7A-D4F1-4EEA-B233-E3CDD9208C75}"/>
                  </a:ext>
                </a:extLst>
              </p:cNvPr>
              <p:cNvSpPr txBox="1"/>
              <p:nvPr/>
            </p:nvSpPr>
            <p:spPr>
              <a:xfrm>
                <a:off x="10015201" y="5392901"/>
                <a:ext cx="1663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Stacking Classifier</a:t>
                </a:r>
              </a:p>
              <a:p>
                <a:endParaRPr lang="en-US" sz="1600" dirty="0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35A0FE-AFCF-40E7-81B2-38FC78C87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7686" y="4307527"/>
              <a:ext cx="981075" cy="8858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825282E-BA5D-476B-80AC-8F53A6AC6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9223" y="4338579"/>
              <a:ext cx="1019175" cy="857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C3C56E-5194-4A06-85C7-5C7A1B21E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38060" y="4338579"/>
              <a:ext cx="1038225" cy="8572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847F34F-554B-47FB-8060-D3A7B1766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28912" y="4259902"/>
              <a:ext cx="1019175" cy="933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057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traditional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lphaLcParenBoth"/>
            </a:pPr>
            <a:r>
              <a:rPr lang="en-US" sz="1800" dirty="0"/>
              <a:t>With Majority under sampling  </a:t>
            </a:r>
          </a:p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0.64 (+/- 0.01) [RF]</a:t>
            </a:r>
          </a:p>
          <a:p>
            <a:pPr lvl="1"/>
            <a:r>
              <a:rPr lang="en-US" sz="1400" dirty="0"/>
              <a:t>Accuracy: 0.65 (+/- 0.01)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0.65 (+/- 0.01) [SVM]</a:t>
            </a:r>
          </a:p>
          <a:p>
            <a:pPr lvl="1"/>
            <a:r>
              <a:rPr lang="en-US" sz="1400" dirty="0"/>
              <a:t>Accuracy: 0.64 (+/- 0.01)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17024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88645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C5460D-80A4-4336-B4D8-686F07BC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698" y="4327231"/>
            <a:ext cx="1038225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DBF569C-EFA7-4A45-81FB-E766D257C10F}"/>
              </a:ext>
            </a:extLst>
          </p:cNvPr>
          <p:cNvGrpSpPr/>
          <p:nvPr/>
        </p:nvGrpSpPr>
        <p:grpSpPr>
          <a:xfrm>
            <a:off x="6398161" y="4259902"/>
            <a:ext cx="5372009" cy="1696452"/>
            <a:chOff x="6398161" y="4259902"/>
            <a:chExt cx="5372009" cy="169645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FDE9D7-6AE4-4CC1-8AC0-58F8B5305488}"/>
                </a:ext>
              </a:extLst>
            </p:cNvPr>
            <p:cNvGrpSpPr/>
            <p:nvPr/>
          </p:nvGrpSpPr>
          <p:grpSpPr>
            <a:xfrm>
              <a:off x="6702497" y="5363800"/>
              <a:ext cx="5067673" cy="592554"/>
              <a:chOff x="6610868" y="5385122"/>
              <a:chExt cx="5067673" cy="59255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476D59-617D-4970-8D89-4DC96A764CD5}"/>
                  </a:ext>
                </a:extLst>
              </p:cNvPr>
              <p:cNvSpPr txBox="1"/>
              <p:nvPr/>
            </p:nvSpPr>
            <p:spPr>
              <a:xfrm>
                <a:off x="6610868" y="5385122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4B233C-CE2E-4AC1-9D5B-4693EC2EFE68}"/>
                  </a:ext>
                </a:extLst>
              </p:cNvPr>
              <p:cNvSpPr txBox="1"/>
              <p:nvPr/>
            </p:nvSpPr>
            <p:spPr>
              <a:xfrm>
                <a:off x="7651804" y="5385122"/>
                <a:ext cx="89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XGBoost</a:t>
                </a:r>
                <a:endParaRPr 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D5706-18BC-4A48-9065-E9F8CA87F769}"/>
                  </a:ext>
                </a:extLst>
              </p:cNvPr>
              <p:cNvSpPr txBox="1"/>
              <p:nvPr/>
            </p:nvSpPr>
            <p:spPr>
              <a:xfrm>
                <a:off x="9078564" y="5385122"/>
                <a:ext cx="569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SVM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F83F7A-D4F1-4EEA-B233-E3CDD9208C75}"/>
                  </a:ext>
                </a:extLst>
              </p:cNvPr>
              <p:cNvSpPr txBox="1"/>
              <p:nvPr/>
            </p:nvSpPr>
            <p:spPr>
              <a:xfrm>
                <a:off x="10015201" y="5392901"/>
                <a:ext cx="1663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Stacking Classifier</a:t>
                </a:r>
              </a:p>
              <a:p>
                <a:endParaRPr lang="en-US" sz="1600" dirty="0"/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FC28BC-DD4E-4F2F-8661-76BC794CA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8161" y="4393016"/>
              <a:ext cx="1000125" cy="8477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7001EE7-87E2-411F-B00E-9FD13553E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16820" y="4259902"/>
              <a:ext cx="1076325" cy="9334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2630EC2-C862-47DA-98B7-5281141EB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25100" y="4288477"/>
              <a:ext cx="1028700" cy="876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56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traditional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(b) With </a:t>
            </a:r>
            <a:r>
              <a:rPr lang="en-US" sz="1800" dirty="0" err="1"/>
              <a:t>SMOTe</a:t>
            </a:r>
            <a:endParaRPr lang="en-US" sz="1800" dirty="0"/>
          </a:p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0.70 (+/- 0.02) [RF]</a:t>
            </a:r>
          </a:p>
          <a:p>
            <a:pPr lvl="1"/>
            <a:r>
              <a:rPr lang="en-US" sz="1400" dirty="0"/>
              <a:t>Accuracy: 0.66 (+/- 0.01)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0.64 (+/- 0.01) [SVM]</a:t>
            </a:r>
          </a:p>
          <a:p>
            <a:pPr lvl="1"/>
            <a:r>
              <a:rPr lang="en-US" sz="1400" dirty="0"/>
              <a:t>Accuracy: 0.70 (+/- 0.01)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12060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18,508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18,508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18,508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448275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295698-5307-433C-AD12-86BDEB7F98B3}"/>
              </a:ext>
            </a:extLst>
          </p:cNvPr>
          <p:cNvGrpSpPr/>
          <p:nvPr/>
        </p:nvGrpSpPr>
        <p:grpSpPr>
          <a:xfrm>
            <a:off x="6355284" y="4283520"/>
            <a:ext cx="5414886" cy="1672834"/>
            <a:chOff x="6355284" y="4283520"/>
            <a:chExt cx="5414886" cy="16728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FDE9D7-6AE4-4CC1-8AC0-58F8B5305488}"/>
                </a:ext>
              </a:extLst>
            </p:cNvPr>
            <p:cNvGrpSpPr/>
            <p:nvPr/>
          </p:nvGrpSpPr>
          <p:grpSpPr>
            <a:xfrm>
              <a:off x="6702497" y="5363800"/>
              <a:ext cx="5067673" cy="592554"/>
              <a:chOff x="6610868" y="5385122"/>
              <a:chExt cx="5067673" cy="59255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476D59-617D-4970-8D89-4DC96A764CD5}"/>
                  </a:ext>
                </a:extLst>
              </p:cNvPr>
              <p:cNvSpPr txBox="1"/>
              <p:nvPr/>
            </p:nvSpPr>
            <p:spPr>
              <a:xfrm>
                <a:off x="6610868" y="5385122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4B233C-CE2E-4AC1-9D5B-4693EC2EFE68}"/>
                  </a:ext>
                </a:extLst>
              </p:cNvPr>
              <p:cNvSpPr txBox="1"/>
              <p:nvPr/>
            </p:nvSpPr>
            <p:spPr>
              <a:xfrm>
                <a:off x="7651804" y="5385122"/>
                <a:ext cx="89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XGBoost</a:t>
                </a:r>
                <a:endParaRPr 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D5706-18BC-4A48-9065-E9F8CA87F769}"/>
                  </a:ext>
                </a:extLst>
              </p:cNvPr>
              <p:cNvSpPr txBox="1"/>
              <p:nvPr/>
            </p:nvSpPr>
            <p:spPr>
              <a:xfrm>
                <a:off x="9078564" y="5385122"/>
                <a:ext cx="569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SVM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F83F7A-D4F1-4EEA-B233-E3CDD9208C75}"/>
                  </a:ext>
                </a:extLst>
              </p:cNvPr>
              <p:cNvSpPr txBox="1"/>
              <p:nvPr/>
            </p:nvSpPr>
            <p:spPr>
              <a:xfrm>
                <a:off x="10015201" y="5392901"/>
                <a:ext cx="1663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Stacking Classifier</a:t>
                </a:r>
              </a:p>
              <a:p>
                <a:endParaRPr lang="en-US" sz="1600" dirty="0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824E31-03A9-4319-A9C2-56C1BCFC0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5284" y="4360483"/>
              <a:ext cx="1085879" cy="86297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8DB67C-DF74-432A-929B-86B5EA2DB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9305" y="4347160"/>
              <a:ext cx="1009650" cy="876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91616F-C5A1-43E5-B5C7-0C3F8A5F7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27097" y="4318585"/>
              <a:ext cx="1057275" cy="9048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28CB059-2DBF-4112-BCD1-5B0C1ADE5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02876" y="4283520"/>
              <a:ext cx="962025" cy="942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09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5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lphaLcParenBoth"/>
            </a:pPr>
            <a:r>
              <a:rPr lang="en-US" sz="1800" dirty="0"/>
              <a:t>With Majority under sampling  </a:t>
            </a:r>
          </a:p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0.77 (+/- 0.01) [RF]</a:t>
            </a:r>
          </a:p>
          <a:p>
            <a:pPr lvl="1"/>
            <a:r>
              <a:rPr lang="en-US" sz="1400" dirty="0"/>
              <a:t>Accuracy: 0.73 (+/- 0.01)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0.73 (+/- 0.02) [SVM]</a:t>
            </a:r>
          </a:p>
          <a:p>
            <a:pPr lvl="1"/>
            <a:r>
              <a:rPr lang="en-US" sz="1400" dirty="0"/>
              <a:t>Accuracy: 0.77 (+/- 0.01)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56766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94552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0.695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ADD734-FAF7-4893-AE57-5023581C5236}"/>
              </a:ext>
            </a:extLst>
          </p:cNvPr>
          <p:cNvGrpSpPr/>
          <p:nvPr/>
        </p:nvGrpSpPr>
        <p:grpSpPr>
          <a:xfrm>
            <a:off x="6403899" y="4498068"/>
            <a:ext cx="5366271" cy="1458286"/>
            <a:chOff x="6403899" y="4498068"/>
            <a:chExt cx="5366271" cy="145828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FDE9D7-6AE4-4CC1-8AC0-58F8B5305488}"/>
                </a:ext>
              </a:extLst>
            </p:cNvPr>
            <p:cNvGrpSpPr/>
            <p:nvPr/>
          </p:nvGrpSpPr>
          <p:grpSpPr>
            <a:xfrm>
              <a:off x="6702497" y="5363800"/>
              <a:ext cx="5067673" cy="592554"/>
              <a:chOff x="6610868" y="5385122"/>
              <a:chExt cx="5067673" cy="59255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476D59-617D-4970-8D89-4DC96A764CD5}"/>
                  </a:ext>
                </a:extLst>
              </p:cNvPr>
              <p:cNvSpPr txBox="1"/>
              <p:nvPr/>
            </p:nvSpPr>
            <p:spPr>
              <a:xfrm>
                <a:off x="6610868" y="5385122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4B233C-CE2E-4AC1-9D5B-4693EC2EFE68}"/>
                  </a:ext>
                </a:extLst>
              </p:cNvPr>
              <p:cNvSpPr txBox="1"/>
              <p:nvPr/>
            </p:nvSpPr>
            <p:spPr>
              <a:xfrm>
                <a:off x="7651804" y="5385122"/>
                <a:ext cx="89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XGBoost</a:t>
                </a:r>
                <a:endParaRPr 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D5706-18BC-4A48-9065-E9F8CA87F769}"/>
                  </a:ext>
                </a:extLst>
              </p:cNvPr>
              <p:cNvSpPr txBox="1"/>
              <p:nvPr/>
            </p:nvSpPr>
            <p:spPr>
              <a:xfrm>
                <a:off x="9078564" y="5385122"/>
                <a:ext cx="569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SVM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F83F7A-D4F1-4EEA-B233-E3CDD9208C75}"/>
                  </a:ext>
                </a:extLst>
              </p:cNvPr>
              <p:cNvSpPr txBox="1"/>
              <p:nvPr/>
            </p:nvSpPr>
            <p:spPr>
              <a:xfrm>
                <a:off x="10015201" y="5392901"/>
                <a:ext cx="1663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Stacking Classifier</a:t>
                </a:r>
              </a:p>
              <a:p>
                <a:endParaRPr lang="en-US" sz="1600" dirty="0"/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CAA32B8-CA16-42A4-A1E2-F0FB3474E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9416" y="4498068"/>
              <a:ext cx="1016567" cy="85953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64874F9-4629-4091-B571-8BBFEE206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8783" y="4512043"/>
              <a:ext cx="1021713" cy="85953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12E6946-CFE0-42F7-B751-86FE75E8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1850" y="4498068"/>
              <a:ext cx="968931" cy="85953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0FC3DBE-CBF0-4DFC-8DAF-D20068EC4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03899" y="4498068"/>
              <a:ext cx="997386" cy="859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250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5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(b) With </a:t>
            </a:r>
            <a:r>
              <a:rPr lang="en-US" sz="1800" dirty="0" err="1"/>
              <a:t>SMOTe</a:t>
            </a:r>
            <a:endParaRPr lang="en-US" sz="1800" dirty="0"/>
          </a:p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0.75 (+/- 0.04) [RF]</a:t>
            </a:r>
          </a:p>
          <a:p>
            <a:pPr lvl="1"/>
            <a:r>
              <a:rPr lang="en-US" sz="1400" dirty="0"/>
              <a:t>Accuracy: 0.70 (+/- 0.04)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0.72 (+/- 0.03) [SVM]</a:t>
            </a:r>
          </a:p>
          <a:p>
            <a:pPr lvl="1"/>
            <a:r>
              <a:rPr lang="en-US" sz="1400" dirty="0"/>
              <a:t>Accuracy: 0.75 (+/- 0.04)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97116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18508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18508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18508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51632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0.697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0.696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4B8D2D-D559-43D2-AFA6-4953CE04A7BE}"/>
              </a:ext>
            </a:extLst>
          </p:cNvPr>
          <p:cNvGrpSpPr/>
          <p:nvPr/>
        </p:nvGrpSpPr>
        <p:grpSpPr>
          <a:xfrm>
            <a:off x="6373766" y="4504264"/>
            <a:ext cx="5396404" cy="1452090"/>
            <a:chOff x="6373766" y="4504264"/>
            <a:chExt cx="5396404" cy="145209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FDE9D7-6AE4-4CC1-8AC0-58F8B5305488}"/>
                </a:ext>
              </a:extLst>
            </p:cNvPr>
            <p:cNvGrpSpPr/>
            <p:nvPr/>
          </p:nvGrpSpPr>
          <p:grpSpPr>
            <a:xfrm>
              <a:off x="6702497" y="5363800"/>
              <a:ext cx="5067673" cy="592554"/>
              <a:chOff x="6610868" y="5385122"/>
              <a:chExt cx="5067673" cy="59255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476D59-617D-4970-8D89-4DC96A764CD5}"/>
                  </a:ext>
                </a:extLst>
              </p:cNvPr>
              <p:cNvSpPr txBox="1"/>
              <p:nvPr/>
            </p:nvSpPr>
            <p:spPr>
              <a:xfrm>
                <a:off x="6610868" y="5385122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4B233C-CE2E-4AC1-9D5B-4693EC2EFE68}"/>
                  </a:ext>
                </a:extLst>
              </p:cNvPr>
              <p:cNvSpPr txBox="1"/>
              <p:nvPr/>
            </p:nvSpPr>
            <p:spPr>
              <a:xfrm>
                <a:off x="7651804" y="5385122"/>
                <a:ext cx="890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XGBoost</a:t>
                </a:r>
                <a:endParaRPr 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D5706-18BC-4A48-9065-E9F8CA87F769}"/>
                  </a:ext>
                </a:extLst>
              </p:cNvPr>
              <p:cNvSpPr txBox="1"/>
              <p:nvPr/>
            </p:nvSpPr>
            <p:spPr>
              <a:xfrm>
                <a:off x="9078564" y="5385122"/>
                <a:ext cx="5695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SVM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F83F7A-D4F1-4EEA-B233-E3CDD9208C75}"/>
                  </a:ext>
                </a:extLst>
              </p:cNvPr>
              <p:cNvSpPr txBox="1"/>
              <p:nvPr/>
            </p:nvSpPr>
            <p:spPr>
              <a:xfrm>
                <a:off x="10015201" y="5392901"/>
                <a:ext cx="1663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Stacking Classifier</a:t>
                </a:r>
              </a:p>
              <a:p>
                <a:endParaRPr lang="en-US" sz="1600" dirty="0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2CEF82-C0B2-4C02-BAD7-FC50CEB5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61427" y="4512043"/>
              <a:ext cx="992373" cy="85953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4E8440D-CF77-417E-9157-259EEAAEF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43241" y="4504264"/>
              <a:ext cx="1029821" cy="8595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4CB2F1-0A29-4B0F-AC5A-E5E52AF25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1776" y="4514272"/>
              <a:ext cx="986875" cy="85953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E74D58D-C571-4707-8DEA-B1D065E6A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3766" y="4512043"/>
              <a:ext cx="1044926" cy="859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896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51F1-88EE-495C-B641-0998EF4F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D876C-BE05-4F8F-93A0-A3786936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Based on the experimental results we can deduce the following </a:t>
            </a:r>
          </a:p>
          <a:p>
            <a:pPr lvl="1"/>
            <a:r>
              <a:rPr lang="en-US" sz="2000" dirty="0"/>
              <a:t>the accuracy of the models with 11 features is better than that of the models with the traditional predictors</a:t>
            </a:r>
          </a:p>
          <a:p>
            <a:pPr lvl="1"/>
            <a:r>
              <a:rPr lang="en-US" sz="2000" dirty="0"/>
              <a:t>overall accuracy of the next year's prediction model with 11 features has shown a minor improvement as compared to the previous approach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411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321F-47D9-4056-B006-AABCD571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01B5-00FE-436A-9009-DED5B532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Diabetes Mellitus (DM) is a chronic, metabolic disease characterized by impaired ability of the body to produce or respond to insulin and thereby maintain proper levels of sugar (glucose) in the blood</a:t>
            </a:r>
          </a:p>
          <a:p>
            <a:pPr algn="just"/>
            <a:r>
              <a:rPr lang="en-US" sz="1800" dirty="0"/>
              <a:t>Predicting the incidence of diabetes ahead of time will help to mitigate the complications and death from it</a:t>
            </a:r>
          </a:p>
          <a:p>
            <a:pPr algn="just"/>
            <a:r>
              <a:rPr lang="en-US" sz="1800" dirty="0"/>
              <a:t>In this study DM status is classified into three groups based on the fasting plasma glucose level (FPG)</a:t>
            </a:r>
          </a:p>
          <a:p>
            <a:pPr algn="just"/>
            <a:r>
              <a:rPr lang="en-US" sz="1800" dirty="0"/>
              <a:t>The objective of this study is to build a machine learning (ML)-based model to predict the occurrence of diabetes mellitus in the next year 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75C4104-EFA9-43C1-8119-9B5D45ED8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40439"/>
              </p:ext>
            </p:extLst>
          </p:nvPr>
        </p:nvGraphicFramePr>
        <p:xfrm>
          <a:off x="2818188" y="4001294"/>
          <a:ext cx="6555624" cy="1483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2469416488"/>
                    </a:ext>
                  </a:extLst>
                </a:gridCol>
                <a:gridCol w="3049524">
                  <a:extLst>
                    <a:ext uri="{9D8B030D-6E8A-4147-A177-3AD203B41FA5}">
                      <a16:colId xmlns:a16="http://schemas.microsoft.com/office/drawing/2014/main" val="797604018"/>
                    </a:ext>
                  </a:extLst>
                </a:gridCol>
                <a:gridCol w="2169425">
                  <a:extLst>
                    <a:ext uri="{9D8B030D-6E8A-4147-A177-3AD203B41FA5}">
                      <a16:colId xmlns:a16="http://schemas.microsoft.com/office/drawing/2014/main" val="743819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Fasting plasma Glucose (FPG)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HbA1c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53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FPG &lt; 100 mg/dl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HbA1c &lt; 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82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 mg/dl ≤ FPG &lt; 126 mg/dl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5.7% ≤ HbA1c &lt; 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19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FPG ≥ 126 mg/dl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HbA1c ≥ 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841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55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E3E4-D1CD-4CE1-A779-D01E2544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15756"/>
                </a:solidFill>
              </a:rPr>
              <a:t>Dataset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A1E25-605D-4E76-B1B1-2D1CFB38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Health checkup data collected from the year 2013 to 2018 at </a:t>
            </a:r>
            <a:r>
              <a:rPr lang="en-US" sz="2000" dirty="0" err="1"/>
              <a:t>Hanaro</a:t>
            </a:r>
            <a:r>
              <a:rPr lang="en-US" sz="2000" dirty="0"/>
              <a:t> Medical foundation</a:t>
            </a:r>
          </a:p>
          <a:p>
            <a:pPr algn="just"/>
            <a:r>
              <a:rPr lang="en-US" sz="2000" dirty="0"/>
              <a:t>The dataset has 535,169 instances from 253,395 patients and each instance has 1,444 features</a:t>
            </a:r>
          </a:p>
          <a:p>
            <a:pPr algn="just"/>
            <a:r>
              <a:rPr lang="en-US" sz="2000" dirty="0"/>
              <a:t>Features consist of numerical values as well as categorical values</a:t>
            </a:r>
          </a:p>
          <a:p>
            <a:pPr lvl="1" algn="just"/>
            <a:r>
              <a:rPr lang="en-US" sz="1800" dirty="0"/>
              <a:t>The numerical values are from blood biochemical analysis, anthropometric measurements, and other diagnostic results </a:t>
            </a:r>
          </a:p>
          <a:p>
            <a:pPr lvl="1" algn="just"/>
            <a:r>
              <a:rPr lang="en-US" sz="1800" dirty="0"/>
              <a:t>The categorical values are from questionnaire answers. </a:t>
            </a:r>
          </a:p>
          <a:p>
            <a:pPr algn="just"/>
            <a:endParaRPr lang="en-US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4C7953-7278-4191-B0CC-A651F5C28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36" y="4292600"/>
            <a:ext cx="3324225" cy="2200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BD3A64E-332D-4BD8-88C7-E263C8336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898" y="3997325"/>
            <a:ext cx="3819525" cy="2495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889AEEB-29BC-43D7-9205-9BD2A8F1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92600"/>
            <a:ext cx="3324225" cy="2228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20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E1EC-66BC-467E-BB1F-9977A501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5756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FD21-7B0D-437C-BF17-7F4E23A1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This study considers only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Patients with at least 2 years of continuous  annual medical check-up during the follow-up period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Patients who are not already diagnosed with Diabetes, hyperlipidemia, hypertension, and who are not on medication for those three abnormalities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Instances (or records) without null values on the required Features</a:t>
            </a:r>
          </a:p>
          <a:p>
            <a:r>
              <a:rPr lang="en-US" sz="1800" dirty="0"/>
              <a:t>The total number of instances after the preprocessing is 169,024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42856F-898F-43B1-8BAC-B8DDC62DE7E4}"/>
              </a:ext>
            </a:extLst>
          </p:cNvPr>
          <p:cNvGrpSpPr/>
          <p:nvPr/>
        </p:nvGrpSpPr>
        <p:grpSpPr>
          <a:xfrm>
            <a:off x="3803543" y="4001294"/>
            <a:ext cx="3638551" cy="2628518"/>
            <a:chOff x="1639184" y="4229482"/>
            <a:chExt cx="3638551" cy="2628518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106CB0A8-980E-455D-BFE8-D7800EA307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184" y="4229482"/>
              <a:ext cx="3638551" cy="262851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A7DD92E-30E2-4DCA-ACE0-03EE1F941C3E}"/>
                </a:ext>
              </a:extLst>
            </p:cNvPr>
            <p:cNvSpPr/>
            <p:nvPr/>
          </p:nvSpPr>
          <p:spPr>
            <a:xfrm>
              <a:off x="2722361" y="5404584"/>
              <a:ext cx="2387066" cy="1453416"/>
            </a:xfrm>
            <a:prstGeom prst="round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281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6026-9293-4B0B-A568-5B2D36B9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7E2B-F3E0-4D5E-A7B4-7A9308857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The purpose of the prediction model  is to forecast T2D occurrence in the next year</a:t>
            </a:r>
          </a:p>
          <a:p>
            <a:pPr algn="just"/>
            <a:r>
              <a:rPr lang="en-US" sz="1800" dirty="0"/>
              <a:t>The prediction model predicts the occurrence of diabetes as normal, prediabetes or diabetes</a:t>
            </a:r>
          </a:p>
          <a:p>
            <a:pPr algn="just"/>
            <a:r>
              <a:rPr lang="en-US" sz="1800" dirty="0"/>
              <a:t>Four machine learning algorithms were utilized to generate the prediction model</a:t>
            </a:r>
          </a:p>
          <a:p>
            <a:pPr lvl="1" algn="just"/>
            <a:r>
              <a:rPr lang="en-US" sz="1800" dirty="0"/>
              <a:t>Random forest (RF)</a:t>
            </a:r>
          </a:p>
          <a:p>
            <a:pPr lvl="1" algn="just"/>
            <a:r>
              <a:rPr lang="en-US" sz="1800" dirty="0" err="1"/>
              <a:t>XGBoost</a:t>
            </a:r>
            <a:endParaRPr lang="en-US" sz="1800" dirty="0"/>
          </a:p>
          <a:p>
            <a:pPr lvl="1" algn="just"/>
            <a:r>
              <a:rPr lang="en-US" sz="1800" dirty="0"/>
              <a:t>Support Vector Machine (SVM)</a:t>
            </a:r>
          </a:p>
          <a:p>
            <a:pPr lvl="1" algn="just"/>
            <a:r>
              <a:rPr lang="en-US" sz="1800" dirty="0"/>
              <a:t>Stacking classifier (ensemble of RF, </a:t>
            </a:r>
            <a:r>
              <a:rPr lang="en-US" sz="1800" dirty="0" err="1"/>
              <a:t>XGBoost</a:t>
            </a:r>
            <a:r>
              <a:rPr lang="en-US" sz="1800" dirty="0"/>
              <a:t> and SVM)</a:t>
            </a:r>
          </a:p>
        </p:txBody>
      </p:sp>
    </p:spTree>
    <p:extLst>
      <p:ext uri="{BB962C8B-B14F-4D97-AF65-F5344CB8AC3E}">
        <p14:creationId xmlns:p14="http://schemas.microsoft.com/office/powerpoint/2010/main" val="51447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2908-9BE4-4BB8-9ADE-0AB28427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966B-09FC-4D22-A908-92C2B861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workflow of the prediction model including data preprocessing, training and testing phases are depicted in the figure below.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B778AD-CC72-4DFC-9639-7A0DD3275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34" y="2594069"/>
            <a:ext cx="5813571" cy="371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8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6F3F-DEB8-44D7-B4B6-29C6D231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44A6-3332-4304-A858-DA19B54B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Three feature sets are used to train the models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Traditional predictors: HbA1c, BMI, Family history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5 - features set: Fasting blood glucose (FBG), HbA1c, BMI, age and sex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12 - features set: FBG, HbA1C, triglycerides, BMI, GTP gamma, sex, age, uric acid, smoking, drinking, physical activity, family history</a:t>
            </a:r>
          </a:p>
          <a:p>
            <a:r>
              <a:rPr lang="en-US" sz="1800" dirty="0"/>
              <a:t>The feature sets are the input for the prediction model and the output of the model is the next year diabetic occurrence, which is denoted as a class in the diagram below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B631C5-0A18-41EB-9D34-68259A419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47" y="4244914"/>
            <a:ext cx="8607105" cy="17752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17A81A-C43D-490E-AC39-6E4590DBF7FA}"/>
              </a:ext>
            </a:extLst>
          </p:cNvPr>
          <p:cNvSpPr txBox="1"/>
          <p:nvPr/>
        </p:nvSpPr>
        <p:spPr>
          <a:xfrm>
            <a:off x="3100351" y="570206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BEFCE-84FC-4A48-A8B3-6C9E06539DEC}"/>
              </a:ext>
            </a:extLst>
          </p:cNvPr>
          <p:cNvSpPr txBox="1"/>
          <p:nvPr/>
        </p:nvSpPr>
        <p:spPr>
          <a:xfrm>
            <a:off x="5892257" y="608606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1143B-2C3B-4289-8087-437AF9383D4F}"/>
              </a:ext>
            </a:extLst>
          </p:cNvPr>
          <p:cNvSpPr txBox="1"/>
          <p:nvPr/>
        </p:nvSpPr>
        <p:spPr>
          <a:xfrm>
            <a:off x="9083261" y="5703858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88285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4637-257F-4975-91FD-4CF6443E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E25C-F0FB-4524-AF22-63A414BE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this study we conducted three experiments using the three feature sets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Traditional predictors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5 - features set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11 - features set </a:t>
            </a:r>
          </a:p>
          <a:p>
            <a:pPr lvl="1"/>
            <a:endParaRPr lang="en-US" sz="1800" dirty="0"/>
          </a:p>
          <a:p>
            <a:r>
              <a:rPr lang="en-US" sz="1800" dirty="0"/>
              <a:t>Since the dataset has a high-class imbalance, we used the Majority under-sampling and Synthetic Minority Over-sampling Technique (</a:t>
            </a:r>
            <a:r>
              <a:rPr lang="en-US" sz="1800" dirty="0" err="1"/>
              <a:t>SMOTe</a:t>
            </a:r>
            <a:r>
              <a:rPr lang="en-US" sz="1800" dirty="0"/>
              <a:t>) techniques to adjust the class imbalance problem on the experiments. </a:t>
            </a:r>
          </a:p>
          <a:p>
            <a:endParaRPr lang="en-US" sz="1800" dirty="0"/>
          </a:p>
          <a:p>
            <a:pPr lvl="1"/>
            <a:r>
              <a:rPr lang="en-US" sz="1800" dirty="0"/>
              <a:t>Majority under-sampling: discard instances in the majority class so as to meet the percentage ratio used in the experiment. [training class ratio is 2:2:1 for normal, prediabetes and diabetes]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Synthetic Minority Over-sampling Technique (</a:t>
            </a:r>
            <a:r>
              <a:rPr lang="en-US" sz="1800" dirty="0" err="1"/>
              <a:t>SMOTe</a:t>
            </a:r>
            <a:r>
              <a:rPr lang="en-US" sz="1800" dirty="0"/>
              <a:t>) is a technique used to generate new points for minority class based on nearest neighbors judged by Euclidean Distance between data points in feature space.</a:t>
            </a:r>
          </a:p>
        </p:txBody>
      </p:sp>
    </p:spTree>
    <p:extLst>
      <p:ext uri="{BB962C8B-B14F-4D97-AF65-F5344CB8AC3E}">
        <p14:creationId xmlns:p14="http://schemas.microsoft.com/office/powerpoint/2010/main" val="231759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91-5C63-48A4-AA00-B6CB27C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Classifier with 12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FBC5-8627-484F-AB9A-7EF188E9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lphaLcParenBoth"/>
            </a:pPr>
            <a:r>
              <a:rPr lang="en-US" sz="1800" dirty="0"/>
              <a:t>With Majority under sampling  </a:t>
            </a:r>
          </a:p>
          <a:p>
            <a:r>
              <a:rPr lang="en-US" sz="1800" dirty="0"/>
              <a:t>10 fold Cross Validation</a:t>
            </a:r>
          </a:p>
          <a:p>
            <a:pPr lvl="1"/>
            <a:r>
              <a:rPr lang="en-US" sz="1400" dirty="0"/>
              <a:t>Accuracy: 0.73 (+/- 0.01) [RF]</a:t>
            </a:r>
          </a:p>
          <a:p>
            <a:pPr lvl="1"/>
            <a:r>
              <a:rPr lang="en-US" sz="1400" dirty="0"/>
              <a:t>Accuracy: 0.73 (+/- 0.01) [</a:t>
            </a:r>
            <a:r>
              <a:rPr lang="en-US" sz="1400" dirty="0" err="1"/>
              <a:t>XGBoost</a:t>
            </a:r>
            <a:r>
              <a:rPr lang="en-US" sz="1400" dirty="0"/>
              <a:t>]</a:t>
            </a:r>
          </a:p>
          <a:p>
            <a:pPr lvl="1"/>
            <a:r>
              <a:rPr lang="en-US" sz="1400" dirty="0"/>
              <a:t>Accuracy: 0.73 (+/- 0.02) [SVM]</a:t>
            </a:r>
          </a:p>
          <a:p>
            <a:pPr lvl="1"/>
            <a:r>
              <a:rPr lang="en-US" sz="1400" dirty="0"/>
              <a:t>Accuracy: 0.73 (+/- 0.01) [</a:t>
            </a:r>
            <a:r>
              <a:rPr lang="en-US" sz="1400" dirty="0" err="1"/>
              <a:t>StackingClassifier</a:t>
            </a:r>
            <a:r>
              <a:rPr lang="en-US" sz="1400" dirty="0"/>
              <a:t>]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9FBC98-FF9D-4840-A686-A099FD5F3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17128"/>
              </p:ext>
            </p:extLst>
          </p:nvPr>
        </p:nvGraphicFramePr>
        <p:xfrm>
          <a:off x="1384300" y="3709992"/>
          <a:ext cx="320459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850">
                  <a:extLst>
                    <a:ext uri="{9D8B030D-6E8A-4147-A177-3AD203B41FA5}">
                      <a16:colId xmlns:a16="http://schemas.microsoft.com/office/drawing/2014/main" val="134528096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111978192"/>
                    </a:ext>
                  </a:extLst>
                </a:gridCol>
                <a:gridCol w="864068">
                  <a:extLst>
                    <a:ext uri="{9D8B030D-6E8A-4147-A177-3AD203B41FA5}">
                      <a16:colId xmlns:a16="http://schemas.microsoft.com/office/drawing/2014/main" val="54679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6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0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348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86315E-CB25-484F-8646-707270DA4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350744"/>
              </p:ext>
            </p:extLst>
          </p:nvPr>
        </p:nvGraphicFramePr>
        <p:xfrm>
          <a:off x="6388100" y="1825625"/>
          <a:ext cx="5473700" cy="150742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4740">
                  <a:extLst>
                    <a:ext uri="{9D8B030D-6E8A-4147-A177-3AD203B41FA5}">
                      <a16:colId xmlns:a16="http://schemas.microsoft.com/office/drawing/2014/main" val="352362477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415997685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1540583524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61653733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500548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568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0.742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0.75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1313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0.743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0.75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0.75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259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0.746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0.75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0.75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621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Stacking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/>
                        <a:t>0.741</a:t>
                      </a:r>
                      <a:endParaRPr 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0.75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1486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0A76FB-AC5F-4E09-BBD1-68586AAE02E5}"/>
              </a:ext>
            </a:extLst>
          </p:cNvPr>
          <p:cNvSpPr txBox="1"/>
          <p:nvPr/>
        </p:nvSpPr>
        <p:spPr>
          <a:xfrm>
            <a:off x="6260077" y="3900626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FDE9D7-6AE4-4CC1-8AC0-58F8B5305488}"/>
              </a:ext>
            </a:extLst>
          </p:cNvPr>
          <p:cNvGrpSpPr/>
          <p:nvPr/>
        </p:nvGrpSpPr>
        <p:grpSpPr>
          <a:xfrm>
            <a:off x="6479729" y="4430349"/>
            <a:ext cx="5290441" cy="1526005"/>
            <a:chOff x="6388100" y="4451671"/>
            <a:chExt cx="5290441" cy="15260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CCE14C5-2E5E-4AD7-99BD-FBC9BADCB626}"/>
                </a:ext>
              </a:extLst>
            </p:cNvPr>
            <p:cNvGrpSpPr/>
            <p:nvPr/>
          </p:nvGrpSpPr>
          <p:grpSpPr>
            <a:xfrm>
              <a:off x="6388100" y="4451671"/>
              <a:ext cx="4770063" cy="933451"/>
              <a:chOff x="6388100" y="4451671"/>
              <a:chExt cx="4770063" cy="933451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3D366F9-40A6-4971-A9F7-AED54E3CA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88100" y="4451672"/>
                <a:ext cx="962025" cy="90487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97D3322-3BAA-4759-A95B-62A39D295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8071" y="4451672"/>
                <a:ext cx="1038225" cy="93345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2797B85-4565-46E6-B0D5-05252243E7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44242" y="4451671"/>
                <a:ext cx="1038225" cy="904875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4E9889A-44D2-4DC8-A017-43EB00219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10413" y="4451671"/>
                <a:ext cx="1047750" cy="895350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476D59-617D-4970-8D89-4DC96A764CD5}"/>
                </a:ext>
              </a:extLst>
            </p:cNvPr>
            <p:cNvSpPr txBox="1"/>
            <p:nvPr/>
          </p:nvSpPr>
          <p:spPr>
            <a:xfrm>
              <a:off x="6610868" y="5385122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RF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4B233C-CE2E-4AC1-9D5B-4693EC2EFE68}"/>
                </a:ext>
              </a:extLst>
            </p:cNvPr>
            <p:cNvSpPr txBox="1"/>
            <p:nvPr/>
          </p:nvSpPr>
          <p:spPr>
            <a:xfrm>
              <a:off x="7651804" y="5385122"/>
              <a:ext cx="8907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XGBoost</a:t>
              </a:r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6D5706-18BC-4A48-9065-E9F8CA87F769}"/>
                </a:ext>
              </a:extLst>
            </p:cNvPr>
            <p:cNvSpPr txBox="1"/>
            <p:nvPr/>
          </p:nvSpPr>
          <p:spPr>
            <a:xfrm>
              <a:off x="9078564" y="5385122"/>
              <a:ext cx="569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SVM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F83F7A-D4F1-4EEA-B233-E3CDD9208C75}"/>
                </a:ext>
              </a:extLst>
            </p:cNvPr>
            <p:cNvSpPr txBox="1"/>
            <p:nvPr/>
          </p:nvSpPr>
          <p:spPr>
            <a:xfrm>
              <a:off x="10015201" y="5392901"/>
              <a:ext cx="16633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Stacking Classifier</a:t>
              </a:r>
            </a:p>
            <a:p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873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1230</Words>
  <Application>Microsoft Office PowerPoint</Application>
  <PresentationFormat>Widescreen</PresentationFormat>
  <Paragraphs>355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Predicting the Occurrence of Diabetes Mellitus in the next year</vt:lpstr>
      <vt:lpstr>Introduction </vt:lpstr>
      <vt:lpstr>Dataset</vt:lpstr>
      <vt:lpstr>Dataset</vt:lpstr>
      <vt:lpstr>Prediction Models</vt:lpstr>
      <vt:lpstr>Prediction Models</vt:lpstr>
      <vt:lpstr>Methodology </vt:lpstr>
      <vt:lpstr>Experiments </vt:lpstr>
      <vt:lpstr>Result – Classifier with 12 features</vt:lpstr>
      <vt:lpstr>Result – Classifier with 12 features</vt:lpstr>
      <vt:lpstr>Result – Classifier with traditional predictors</vt:lpstr>
      <vt:lpstr>Result – Classifier with traditional predictors</vt:lpstr>
      <vt:lpstr>Result – Classifier with 5 features</vt:lpstr>
      <vt:lpstr>Result – Classifier with 5 features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Henock</dc:creator>
  <cp:lastModifiedBy>Henock</cp:lastModifiedBy>
  <cp:revision>100</cp:revision>
  <dcterms:created xsi:type="dcterms:W3CDTF">2019-12-30T13:57:56Z</dcterms:created>
  <dcterms:modified xsi:type="dcterms:W3CDTF">2020-01-01T08:10:18Z</dcterms:modified>
</cp:coreProperties>
</file>