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15756"/>
                </a:solidFill>
              </a:rPr>
              <a:t>Predicting the Occurrence of Diabetes Mellitus in the next year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995-B113-4D17-9F85-B5720CF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72D3-A0B2-4925-BDA3-D13BEDDB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file shows the result for eight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11 selected features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the actual dataset [training class ratio is 2:2:1 for normal, prediabetes and diabetes] (Under sampling the majority 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synthetic dataset  (Oversampling or generating additional data for the minority class using KNN) [training class ratio is 2:2:1]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Ensemble of the three algorithms (stacking </a:t>
            </a:r>
            <a:r>
              <a:rPr lang="en-US" dirty="0" err="1"/>
              <a:t>RF,SVM&amp;XGBoost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traditional predictors (HbA1c, BMI, family history)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the actual dataset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synthetic dataset 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Ensemble of the three algorithms (stacking </a:t>
            </a:r>
            <a:r>
              <a:rPr lang="en-US" dirty="0" err="1"/>
              <a:t>RF,SVM&amp;XGBoost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EC95-3D82-41D4-A90B-2996B2D8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1FCA-CED6-4A23-9B40-9339603B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experiments follow the following architecture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23D27-F110-47B3-A553-1FEAAB14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8" y="3361189"/>
            <a:ext cx="1053465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0CA4E-F891-4099-B6AE-FE83C8416702}"/>
              </a:ext>
            </a:extLst>
          </p:cNvPr>
          <p:cNvSpPr txBox="1"/>
          <p:nvPr/>
        </p:nvSpPr>
        <p:spPr>
          <a:xfrm>
            <a:off x="971288" y="2961314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With the selected 11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99B3C-DCA8-4F3E-B60E-4A6DB50867BC}"/>
              </a:ext>
            </a:extLst>
          </p:cNvPr>
          <p:cNvSpPr txBox="1"/>
          <p:nvPr/>
        </p:nvSpPr>
        <p:spPr>
          <a:xfrm>
            <a:off x="6238613" y="2991857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With the traditional predictors </a:t>
            </a:r>
          </a:p>
        </p:txBody>
      </p:sp>
    </p:spTree>
    <p:extLst>
      <p:ext uri="{BB962C8B-B14F-4D97-AF65-F5344CB8AC3E}">
        <p14:creationId xmlns:p14="http://schemas.microsoft.com/office/powerpoint/2010/main" val="20759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9BE-145C-434D-B0B4-7491E01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FAAE-CFE0-4C73-93A6-34C523DA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split into training and testing dataset</a:t>
            </a:r>
          </a:p>
          <a:p>
            <a:r>
              <a:rPr lang="en-US" dirty="0"/>
              <a:t>The testing dataset contains 200 instances per class</a:t>
            </a:r>
          </a:p>
          <a:p>
            <a:r>
              <a:rPr lang="en-US" dirty="0"/>
              <a:t>The result contains</a:t>
            </a:r>
          </a:p>
          <a:p>
            <a:pPr lvl="1"/>
            <a:r>
              <a:rPr lang="en-US" dirty="0"/>
              <a:t>The 10 fold cross validation accuracy value on the training set and </a:t>
            </a:r>
          </a:p>
          <a:p>
            <a:pPr lvl="1"/>
            <a:r>
              <a:rPr lang="en-US" dirty="0"/>
              <a:t>The detailed result for the testing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110B-8141-4123-88B9-5CD2864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11 features with actual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0D1A-F2FF-430A-B6EC-DA872F1D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0.73 (+/- 0.01) [rf]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(+/- 0.02)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[D=842, PD=‭1,684‬, ‭N=1,684‬]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555BF6-3303-49C2-A262-651F78A30229}"/>
              </a:ext>
            </a:extLst>
          </p:cNvPr>
          <p:cNvGrpSpPr/>
          <p:nvPr/>
        </p:nvGrpSpPr>
        <p:grpSpPr>
          <a:xfrm>
            <a:off x="933541" y="4060813"/>
            <a:ext cx="4914900" cy="1661244"/>
            <a:chOff x="838200" y="3738782"/>
            <a:chExt cx="5276850" cy="18552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44FEF2-B5BC-4864-AD98-8A7B7F5777DD}"/>
                </a:ext>
              </a:extLst>
            </p:cNvPr>
            <p:cNvGrpSpPr/>
            <p:nvPr/>
          </p:nvGrpSpPr>
          <p:grpSpPr>
            <a:xfrm>
              <a:off x="838200" y="4108114"/>
              <a:ext cx="5276850" cy="1485900"/>
              <a:chOff x="838200" y="4108114"/>
              <a:chExt cx="5276850" cy="1485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8D13A8-1B92-456B-A8C6-0F0EAC3D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108114"/>
                <a:ext cx="2028825" cy="13430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678B8F-5044-44C0-93FD-13113B17C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025" y="4108114"/>
                <a:ext cx="3248025" cy="14859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2874E3-B69B-486D-9F6F-3DC3131E9C2E}"/>
                </a:ext>
              </a:extLst>
            </p:cNvPr>
            <p:cNvSpPr txBox="1"/>
            <p:nvPr/>
          </p:nvSpPr>
          <p:spPr>
            <a:xfrm>
              <a:off x="838200" y="3738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E52C4C-D95D-4EC3-9DCC-DC846A14F2A2}"/>
              </a:ext>
            </a:extLst>
          </p:cNvPr>
          <p:cNvGrpSpPr/>
          <p:nvPr/>
        </p:nvGrpSpPr>
        <p:grpSpPr>
          <a:xfrm>
            <a:off x="7255766" y="1551452"/>
            <a:ext cx="4600418" cy="5258384"/>
            <a:chOff x="7255766" y="1551452"/>
            <a:chExt cx="4600418" cy="525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E20194-D664-4E2E-BD92-1FCE86BEF902}"/>
                </a:ext>
              </a:extLst>
            </p:cNvPr>
            <p:cNvGrpSpPr/>
            <p:nvPr/>
          </p:nvGrpSpPr>
          <p:grpSpPr>
            <a:xfrm>
              <a:off x="7296150" y="1551452"/>
              <a:ext cx="4560034" cy="1644186"/>
              <a:chOff x="7296150" y="1321356"/>
              <a:chExt cx="4895850" cy="183618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05DB64-FB38-43DE-83CE-DEE669EA2C1A}"/>
                  </a:ext>
                </a:extLst>
              </p:cNvPr>
              <p:cNvGrpSpPr/>
              <p:nvPr/>
            </p:nvGrpSpPr>
            <p:grpSpPr>
              <a:xfrm>
                <a:off x="7296150" y="1690688"/>
                <a:ext cx="4895850" cy="1466850"/>
                <a:chOff x="6903178" y="1690688"/>
                <a:chExt cx="4895850" cy="146685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A592091-7779-45CB-B016-69F1B06C8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3178" y="1690688"/>
                  <a:ext cx="1657350" cy="12573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7A0DAC-6C3B-4178-A808-8648FBF55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60528" y="1690688"/>
                  <a:ext cx="3238500" cy="14668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0BD236-3E57-47D2-AAE7-2347DE984B76}"/>
                  </a:ext>
                </a:extLst>
              </p:cNvPr>
              <p:cNvSpPr txBox="1"/>
              <p:nvPr/>
            </p:nvSpPr>
            <p:spPr>
              <a:xfrm>
                <a:off x="7296150" y="1321356"/>
                <a:ext cx="976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XGBoost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BE2AB7-264D-4B0A-8363-2D2155AD192C}"/>
                </a:ext>
              </a:extLst>
            </p:cNvPr>
            <p:cNvGrpSpPr/>
            <p:nvPr/>
          </p:nvGrpSpPr>
          <p:grpSpPr>
            <a:xfrm>
              <a:off x="7296149" y="3229382"/>
              <a:ext cx="4560035" cy="1662053"/>
              <a:chOff x="7296149" y="3544540"/>
              <a:chExt cx="4895851" cy="18561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EBC4016-7CF6-480F-A81A-BD3BC0712FE3}"/>
                  </a:ext>
                </a:extLst>
              </p:cNvPr>
              <p:cNvGrpSpPr/>
              <p:nvPr/>
            </p:nvGrpSpPr>
            <p:grpSpPr>
              <a:xfrm>
                <a:off x="7296150" y="3933825"/>
                <a:ext cx="4895850" cy="1466850"/>
                <a:chOff x="7296150" y="3700462"/>
                <a:chExt cx="4895850" cy="146685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D57968F-51C6-4EF6-95D2-933EBA104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96150" y="3728169"/>
                  <a:ext cx="1647825" cy="127635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E2693571-8B0D-4402-8B92-97134C42D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3500" y="3700462"/>
                  <a:ext cx="3238500" cy="146685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BFCCDA-868E-4B84-BC38-D122115E695F}"/>
                  </a:ext>
                </a:extLst>
              </p:cNvPr>
              <p:cNvSpPr txBox="1"/>
              <p:nvPr/>
            </p:nvSpPr>
            <p:spPr>
              <a:xfrm>
                <a:off x="7296149" y="354454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SVM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ABAA85-95AD-412A-952A-E2EC1F0D90BB}"/>
                </a:ext>
              </a:extLst>
            </p:cNvPr>
            <p:cNvGrpSpPr/>
            <p:nvPr/>
          </p:nvGrpSpPr>
          <p:grpSpPr>
            <a:xfrm>
              <a:off x="7255766" y="5046437"/>
              <a:ext cx="4560036" cy="1763399"/>
              <a:chOff x="7208262" y="4973779"/>
              <a:chExt cx="4974212" cy="18709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EF9C16-0E48-43FE-B5DC-D582E9BC232F}"/>
                  </a:ext>
                </a:extLst>
              </p:cNvPr>
              <p:cNvGrpSpPr/>
              <p:nvPr/>
            </p:nvGrpSpPr>
            <p:grpSpPr>
              <a:xfrm>
                <a:off x="7208262" y="4973779"/>
                <a:ext cx="1764287" cy="1870902"/>
                <a:chOff x="7208262" y="4973779"/>
                <a:chExt cx="1764287" cy="1870902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CF799B7D-C7CF-479E-8AF1-6DB4EFE4DC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6149" y="5377831"/>
                  <a:ext cx="1676400" cy="14668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FF0188-05FC-4940-A2D7-5A9F70649670}"/>
                    </a:ext>
                  </a:extLst>
                </p:cNvPr>
                <p:cNvSpPr txBox="1"/>
                <p:nvPr/>
              </p:nvSpPr>
              <p:spPr>
                <a:xfrm>
                  <a:off x="7208262" y="4973779"/>
                  <a:ext cx="16633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Stacking Classifier</a:t>
                  </a: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6796BB7-FE42-4388-A35D-6AF3080A7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549" y="5312333"/>
                <a:ext cx="3209925" cy="148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89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667-638E-4375-BF53-B8FA7CEA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11 features with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690-BE26-466C-A0AC-05BB95D3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0.77 (+/- 0.04) [rf]</a:t>
            </a:r>
          </a:p>
          <a:p>
            <a:pPr lvl="1"/>
            <a:r>
              <a:rPr lang="en-US" sz="1800" dirty="0"/>
              <a:t>Accuracy: 0.72 (+/- 0.04)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0.72 (+/- 0.03)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0.77 (+/- 0.04)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[D=17,105 , PD=‭17,105 ‬, ‭N=17,105 ‬] </a:t>
            </a:r>
          </a:p>
          <a:p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4BE5C0-466B-4874-82FA-9ACA6BBBF0A3}"/>
              </a:ext>
            </a:extLst>
          </p:cNvPr>
          <p:cNvGrpSpPr/>
          <p:nvPr/>
        </p:nvGrpSpPr>
        <p:grpSpPr>
          <a:xfrm>
            <a:off x="762000" y="4647686"/>
            <a:ext cx="4572000" cy="1392174"/>
            <a:chOff x="838200" y="4312382"/>
            <a:chExt cx="5238750" cy="1864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1D4A1A-3A02-4632-9E75-CA70A4DCB088}"/>
                </a:ext>
              </a:extLst>
            </p:cNvPr>
            <p:cNvGrpSpPr/>
            <p:nvPr/>
          </p:nvGrpSpPr>
          <p:grpSpPr>
            <a:xfrm>
              <a:off x="838200" y="4719638"/>
              <a:ext cx="5238750" cy="1457325"/>
              <a:chOff x="838200" y="4529137"/>
              <a:chExt cx="5238750" cy="14573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4330A6-F8D1-47F4-B468-F7B893CE2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529137"/>
                <a:ext cx="2038350" cy="13239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04136B8-0942-4F41-978C-AB8DB152A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529137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C3B534-19A3-4036-8DF1-80D20A58E797}"/>
                </a:ext>
              </a:extLst>
            </p:cNvPr>
            <p:cNvSpPr txBox="1"/>
            <p:nvPr/>
          </p:nvSpPr>
          <p:spPr>
            <a:xfrm>
              <a:off x="838200" y="4312382"/>
              <a:ext cx="386998" cy="33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9AED-3789-4CC6-A94E-659B30375845}"/>
              </a:ext>
            </a:extLst>
          </p:cNvPr>
          <p:cNvGrpSpPr/>
          <p:nvPr/>
        </p:nvGrpSpPr>
        <p:grpSpPr>
          <a:xfrm>
            <a:off x="6815448" y="1587721"/>
            <a:ext cx="4572000" cy="1390366"/>
            <a:chOff x="6815448" y="1569029"/>
            <a:chExt cx="5005077" cy="18599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FA048-1D7A-4C2A-90EA-E46E6E38139A}"/>
                </a:ext>
              </a:extLst>
            </p:cNvPr>
            <p:cNvGrpSpPr/>
            <p:nvPr/>
          </p:nvGrpSpPr>
          <p:grpSpPr>
            <a:xfrm>
              <a:off x="6867525" y="1952625"/>
              <a:ext cx="4953000" cy="1476375"/>
              <a:chOff x="6810375" y="1604962"/>
              <a:chExt cx="4953000" cy="14763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A0F48B-4950-4A8E-8096-9E28FA286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0375" y="1690688"/>
                <a:ext cx="1714500" cy="1304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DA778A-861E-465C-B87D-E170659CC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875" y="1604962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9B1FFB-0957-4F29-B70C-43D132509E53}"/>
                </a:ext>
              </a:extLst>
            </p:cNvPr>
            <p:cNvSpPr txBox="1"/>
            <p:nvPr/>
          </p:nvSpPr>
          <p:spPr>
            <a:xfrm>
              <a:off x="6815448" y="1569029"/>
              <a:ext cx="909327" cy="33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48F59-00EC-47CD-9772-A2EFCD6FAB80}"/>
              </a:ext>
            </a:extLst>
          </p:cNvPr>
          <p:cNvGrpSpPr/>
          <p:nvPr/>
        </p:nvGrpSpPr>
        <p:grpSpPr>
          <a:xfrm>
            <a:off x="6758413" y="5101040"/>
            <a:ext cx="4572000" cy="1444146"/>
            <a:chOff x="6756722" y="5078196"/>
            <a:chExt cx="4954576" cy="17464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4FB3F0-A07D-4DA7-8E0B-F143128CFA46}"/>
                </a:ext>
              </a:extLst>
            </p:cNvPr>
            <p:cNvGrpSpPr/>
            <p:nvPr/>
          </p:nvGrpSpPr>
          <p:grpSpPr>
            <a:xfrm>
              <a:off x="6815448" y="5338763"/>
              <a:ext cx="4895850" cy="1485900"/>
              <a:chOff x="6815448" y="5338763"/>
              <a:chExt cx="4895850" cy="14859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6FAA3D-B2B7-4061-9007-640E4A8E0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448" y="5529263"/>
                <a:ext cx="1657350" cy="12954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E136B2A-A9A2-4480-A6C3-EE02956EF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2798" y="5338763"/>
                <a:ext cx="3238500" cy="14859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9A46BE-28F8-4520-9341-6A5645362BA3}"/>
                </a:ext>
              </a:extLst>
            </p:cNvPr>
            <p:cNvSpPr txBox="1"/>
            <p:nvPr/>
          </p:nvSpPr>
          <p:spPr>
            <a:xfrm>
              <a:off x="6756722" y="5078196"/>
              <a:ext cx="1524842" cy="31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8B0F7C-199B-4FE2-8617-70E491FC691C}"/>
              </a:ext>
            </a:extLst>
          </p:cNvPr>
          <p:cNvGrpSpPr/>
          <p:nvPr/>
        </p:nvGrpSpPr>
        <p:grpSpPr>
          <a:xfrm>
            <a:off x="6814077" y="3297438"/>
            <a:ext cx="4572000" cy="1459454"/>
            <a:chOff x="6815448" y="3265475"/>
            <a:chExt cx="4945701" cy="18343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915721-175C-462A-870E-D94EAE062848}"/>
                </a:ext>
              </a:extLst>
            </p:cNvPr>
            <p:cNvGrpSpPr/>
            <p:nvPr/>
          </p:nvGrpSpPr>
          <p:grpSpPr>
            <a:xfrm>
              <a:off x="6815448" y="3632994"/>
              <a:ext cx="4945701" cy="1466850"/>
              <a:chOff x="6815448" y="3632994"/>
              <a:chExt cx="4945701" cy="14668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8F12B0B-C742-40BB-8318-948C7D4AA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5448" y="3707607"/>
                <a:ext cx="1657350" cy="12668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5135F9F-9FFF-4D3A-97F3-F25031D2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649" y="3632994"/>
                <a:ext cx="3238500" cy="146685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FD306A-20DA-4DAB-B17F-75A12A2BE133}"/>
                </a:ext>
              </a:extLst>
            </p:cNvPr>
            <p:cNvSpPr txBox="1"/>
            <p:nvPr/>
          </p:nvSpPr>
          <p:spPr>
            <a:xfrm>
              <a:off x="6815448" y="3265475"/>
              <a:ext cx="575123" cy="330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4D42-5737-4EB9-B509-14D4553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traditional predictors (HbA1c, BMI, family history)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64A3-F2C6-4308-9C66-50A9F658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0.73 (+/- 0.01) [rf]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(+/- 0.02)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[D=956, PD=‭1,912‬, ‭N= 1,912‬]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07555-3F26-4BA3-B8DA-0BBF214A90D2}"/>
              </a:ext>
            </a:extLst>
          </p:cNvPr>
          <p:cNvGrpSpPr/>
          <p:nvPr/>
        </p:nvGrpSpPr>
        <p:grpSpPr>
          <a:xfrm>
            <a:off x="609600" y="4444138"/>
            <a:ext cx="5257800" cy="1867762"/>
            <a:chOff x="838200" y="4510813"/>
            <a:chExt cx="5257800" cy="18677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26CB0-7D10-456A-BFAA-543BADDF3C69}"/>
                </a:ext>
              </a:extLst>
            </p:cNvPr>
            <p:cNvGrpSpPr/>
            <p:nvPr/>
          </p:nvGrpSpPr>
          <p:grpSpPr>
            <a:xfrm>
              <a:off x="838200" y="4883150"/>
              <a:ext cx="5257800" cy="1495425"/>
              <a:chOff x="838200" y="4883150"/>
              <a:chExt cx="5257800" cy="1495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D0DABBD-5EA8-4FED-BBC1-C2DD632A5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83150"/>
                <a:ext cx="2066925" cy="14192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50B7EE-03F8-4DE0-B6BF-E459AC4E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883150"/>
                <a:ext cx="3219450" cy="149542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6FAD86-5D00-44B6-B8E4-8960D91FC2C5}"/>
                </a:ext>
              </a:extLst>
            </p:cNvPr>
            <p:cNvSpPr txBox="1"/>
            <p:nvPr/>
          </p:nvSpPr>
          <p:spPr>
            <a:xfrm>
              <a:off x="838200" y="4510813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C6404-D5D1-4439-820C-AE0CB4C1E46C}"/>
              </a:ext>
            </a:extLst>
          </p:cNvPr>
          <p:cNvGrpSpPr/>
          <p:nvPr/>
        </p:nvGrpSpPr>
        <p:grpSpPr>
          <a:xfrm>
            <a:off x="6753224" y="4986005"/>
            <a:ext cx="4879182" cy="1865650"/>
            <a:chOff x="6753224" y="4986005"/>
            <a:chExt cx="4879182" cy="1865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97B296-F597-432B-AE3C-791E59F7E8F6}"/>
                </a:ext>
              </a:extLst>
            </p:cNvPr>
            <p:cNvGrpSpPr/>
            <p:nvPr/>
          </p:nvGrpSpPr>
          <p:grpSpPr>
            <a:xfrm>
              <a:off x="6753224" y="5384805"/>
              <a:ext cx="4879182" cy="1466850"/>
              <a:chOff x="6703218" y="5278438"/>
              <a:chExt cx="4879182" cy="14668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4BDFA21-2532-4144-A1AF-BC7836BB0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2475" y="5278438"/>
                <a:ext cx="3209925" cy="14668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A86AB65-6309-46AB-8AEC-92A9769C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218" y="5278438"/>
                <a:ext cx="1657350" cy="141922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096F4-BA60-4200-A0B8-4B2BDFBFA3A5}"/>
                </a:ext>
              </a:extLst>
            </p:cNvPr>
            <p:cNvSpPr txBox="1"/>
            <p:nvPr/>
          </p:nvSpPr>
          <p:spPr>
            <a:xfrm>
              <a:off x="6753224" y="4986005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D85B04-88F3-433A-AD2A-145C02EF0119}"/>
              </a:ext>
            </a:extLst>
          </p:cNvPr>
          <p:cNvGrpSpPr/>
          <p:nvPr/>
        </p:nvGrpSpPr>
        <p:grpSpPr>
          <a:xfrm>
            <a:off x="6703218" y="3129959"/>
            <a:ext cx="4929188" cy="1772242"/>
            <a:chOff x="6703218" y="3129959"/>
            <a:chExt cx="4929188" cy="17722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ACE5ED-BAE2-49E7-B9A7-29015BE86AA1}"/>
                </a:ext>
              </a:extLst>
            </p:cNvPr>
            <p:cNvGrpSpPr/>
            <p:nvPr/>
          </p:nvGrpSpPr>
          <p:grpSpPr>
            <a:xfrm>
              <a:off x="6703218" y="3425826"/>
              <a:ext cx="4929188" cy="1476375"/>
              <a:chOff x="6600824" y="3390899"/>
              <a:chExt cx="4929188" cy="14763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DE6E40-98BF-43CF-A98F-72355A9F5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0824" y="3429000"/>
                <a:ext cx="16764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7B93765-0581-455B-BED4-E545E35C6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1512" y="3390899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BB4957-6B2C-43F6-9C16-532A13C684BF}"/>
                </a:ext>
              </a:extLst>
            </p:cNvPr>
            <p:cNvSpPr txBox="1"/>
            <p:nvPr/>
          </p:nvSpPr>
          <p:spPr>
            <a:xfrm>
              <a:off x="6753224" y="3129959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688D8-B421-4B05-A817-A9F356B19928}"/>
              </a:ext>
            </a:extLst>
          </p:cNvPr>
          <p:cNvGrpSpPr/>
          <p:nvPr/>
        </p:nvGrpSpPr>
        <p:grpSpPr>
          <a:xfrm>
            <a:off x="6662737" y="1148526"/>
            <a:ext cx="4867275" cy="1799461"/>
            <a:chOff x="6662737" y="1148526"/>
            <a:chExt cx="4867275" cy="17994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DBE665-941C-40CA-863A-5FFE838206B7}"/>
                </a:ext>
              </a:extLst>
            </p:cNvPr>
            <p:cNvGrpSpPr/>
            <p:nvPr/>
          </p:nvGrpSpPr>
          <p:grpSpPr>
            <a:xfrm>
              <a:off x="6662737" y="1431925"/>
              <a:ext cx="4867275" cy="1516062"/>
              <a:chOff x="6662737" y="1431925"/>
              <a:chExt cx="4867275" cy="15160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176BCA4-DE71-47BF-BB03-B3BFD8B93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2737" y="1490662"/>
                <a:ext cx="1628775" cy="14573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4230E4D-3E40-4F0D-94A2-BBACAE734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1512" y="1431925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BD394-A94B-41DD-9EDE-81E714BE31D7}"/>
                </a:ext>
              </a:extLst>
            </p:cNvPr>
            <p:cNvSpPr txBox="1"/>
            <p:nvPr/>
          </p:nvSpPr>
          <p:spPr>
            <a:xfrm>
              <a:off x="6710773" y="1148526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6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FE4-FE2B-4140-8997-D3932CAF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traditional predictors (HbA1c, BMI, family history) with synthetic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4086-0B48-481E-8A52-1212EF35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0.70 (+/- 0.02) [rf]</a:t>
            </a:r>
          </a:p>
          <a:p>
            <a:pPr lvl="1"/>
            <a:r>
              <a:rPr lang="en-US" sz="1800" dirty="0"/>
              <a:t>Accuracy: 0.66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0.64 (+/- 0.01)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0.70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[D=956, PD=‭1,912‬, ‭N= 1,912‬] 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F572A5-F9AA-4FD3-8AFB-A58195AC56E1}"/>
              </a:ext>
            </a:extLst>
          </p:cNvPr>
          <p:cNvGrpSpPr/>
          <p:nvPr/>
        </p:nvGrpSpPr>
        <p:grpSpPr>
          <a:xfrm>
            <a:off x="838200" y="4549706"/>
            <a:ext cx="5286375" cy="1781244"/>
            <a:chOff x="838200" y="4549706"/>
            <a:chExt cx="5286375" cy="17812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8E6D7C-F958-4610-A0D1-E400FC2E79AD}"/>
                </a:ext>
              </a:extLst>
            </p:cNvPr>
            <p:cNvGrpSpPr/>
            <p:nvPr/>
          </p:nvGrpSpPr>
          <p:grpSpPr>
            <a:xfrm>
              <a:off x="838200" y="4864100"/>
              <a:ext cx="5286375" cy="1466850"/>
              <a:chOff x="838200" y="4864100"/>
              <a:chExt cx="5286375" cy="1466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6FFF717-6C79-46A3-B0C8-9D5434E79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64100"/>
                <a:ext cx="2057400" cy="1447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A427490-EAB3-4E24-BF19-990026884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0" y="4864100"/>
                <a:ext cx="3228975" cy="14668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94E6E5-0F9C-49A9-8256-5BDE080059E4}"/>
                </a:ext>
              </a:extLst>
            </p:cNvPr>
            <p:cNvSpPr txBox="1"/>
            <p:nvPr/>
          </p:nvSpPr>
          <p:spPr>
            <a:xfrm>
              <a:off x="838200" y="4549706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DE369-393D-4030-9FA8-C71B470BC1A1}"/>
              </a:ext>
            </a:extLst>
          </p:cNvPr>
          <p:cNvGrpSpPr/>
          <p:nvPr/>
        </p:nvGrpSpPr>
        <p:grpSpPr>
          <a:xfrm>
            <a:off x="6834598" y="1348987"/>
            <a:ext cx="4933539" cy="1877577"/>
            <a:chOff x="6834598" y="1348987"/>
            <a:chExt cx="4933539" cy="1877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2BF9B0-3C57-46DB-B252-32262D61651D}"/>
                </a:ext>
              </a:extLst>
            </p:cNvPr>
            <p:cNvGrpSpPr/>
            <p:nvPr/>
          </p:nvGrpSpPr>
          <p:grpSpPr>
            <a:xfrm>
              <a:off x="6853237" y="1721614"/>
              <a:ext cx="4914900" cy="1504950"/>
              <a:chOff x="6853237" y="1924050"/>
              <a:chExt cx="4914900" cy="15049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998392-3A95-4E16-9E95-B0A434B7F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3237" y="1952625"/>
                <a:ext cx="1666875" cy="1409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C83C31D-9CF4-4421-8BC1-695A30B9E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112" y="1924050"/>
                <a:ext cx="3248025" cy="150495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E760B-6985-47BB-B790-3BD025C175B6}"/>
                </a:ext>
              </a:extLst>
            </p:cNvPr>
            <p:cNvSpPr txBox="1"/>
            <p:nvPr/>
          </p:nvSpPr>
          <p:spPr>
            <a:xfrm>
              <a:off x="6834598" y="1348987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DC90C-6AD7-408A-B82E-4AA65515B5A7}"/>
              </a:ext>
            </a:extLst>
          </p:cNvPr>
          <p:cNvGrpSpPr/>
          <p:nvPr/>
        </p:nvGrpSpPr>
        <p:grpSpPr>
          <a:xfrm>
            <a:off x="6827043" y="3216477"/>
            <a:ext cx="4924425" cy="1750810"/>
            <a:chOff x="6827043" y="3216477"/>
            <a:chExt cx="4924425" cy="17508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380712-65E7-4B38-979F-813D9CAF300A}"/>
                </a:ext>
              </a:extLst>
            </p:cNvPr>
            <p:cNvGrpSpPr/>
            <p:nvPr/>
          </p:nvGrpSpPr>
          <p:grpSpPr>
            <a:xfrm>
              <a:off x="6827043" y="3509962"/>
              <a:ext cx="4924425" cy="1457325"/>
              <a:chOff x="6843712" y="3662362"/>
              <a:chExt cx="4924425" cy="1457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77DA7FB-F336-4F9D-8E2F-2F98CE6AE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9637" y="3662362"/>
                <a:ext cx="3238500" cy="14573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197568-3146-4BCC-8038-44FC35462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3712" y="3719512"/>
                <a:ext cx="1676400" cy="14001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78EA0B-BD92-4D16-BDCE-118884F0A960}"/>
                </a:ext>
              </a:extLst>
            </p:cNvPr>
            <p:cNvSpPr txBox="1"/>
            <p:nvPr/>
          </p:nvSpPr>
          <p:spPr>
            <a:xfrm>
              <a:off x="6853237" y="3216477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2E1C2-E762-4DD2-9D34-2E30F502FDA2}"/>
              </a:ext>
            </a:extLst>
          </p:cNvPr>
          <p:cNvGrpSpPr/>
          <p:nvPr/>
        </p:nvGrpSpPr>
        <p:grpSpPr>
          <a:xfrm>
            <a:off x="6853237" y="5071298"/>
            <a:ext cx="4914900" cy="1734313"/>
            <a:chOff x="6853237" y="5071298"/>
            <a:chExt cx="4914900" cy="1734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5B8397-AAFA-4399-A49C-CEFBCAE153E0}"/>
                </a:ext>
              </a:extLst>
            </p:cNvPr>
            <p:cNvGrpSpPr/>
            <p:nvPr/>
          </p:nvGrpSpPr>
          <p:grpSpPr>
            <a:xfrm>
              <a:off x="6919912" y="5348286"/>
              <a:ext cx="4848225" cy="1457325"/>
              <a:chOff x="6919912" y="5348286"/>
              <a:chExt cx="4848225" cy="145732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EA1986C-1210-4FF6-8AC3-B3A7A058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9912" y="5405436"/>
                <a:ext cx="16002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F25E66C-732B-4F96-9533-144CA99E2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7737" y="5348286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49F05-DA4B-4E90-A127-C9276046747E}"/>
                </a:ext>
              </a:extLst>
            </p:cNvPr>
            <p:cNvSpPr txBox="1"/>
            <p:nvPr/>
          </p:nvSpPr>
          <p:spPr>
            <a:xfrm>
              <a:off x="6853237" y="5071298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492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the Occurrence of Diabetes Mellitus in the next year</vt:lpstr>
      <vt:lpstr>Results</vt:lpstr>
      <vt:lpstr>Results</vt:lpstr>
      <vt:lpstr>Results </vt:lpstr>
      <vt:lpstr>Results – 11 features with actual data</vt:lpstr>
      <vt:lpstr>Results – 11 features with synthetic data</vt:lpstr>
      <vt:lpstr>Results – traditional predictors (HbA1c, BMI, family history) </vt:lpstr>
      <vt:lpstr>Results – traditional predictors (HbA1c, BMI, family history) with synthetic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23</cp:revision>
  <dcterms:created xsi:type="dcterms:W3CDTF">2019-12-30T13:57:56Z</dcterms:created>
  <dcterms:modified xsi:type="dcterms:W3CDTF">2020-01-01T04:48:54Z</dcterms:modified>
</cp:coreProperties>
</file>