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9" autoAdjust="0"/>
    <p:restoredTop sz="65757" autoAdjust="0"/>
  </p:normalViewPr>
  <p:slideViewPr>
    <p:cSldViewPr snapToGrid="0">
      <p:cViewPr varScale="1">
        <p:scale>
          <a:sx n="99" d="100"/>
          <a:sy n="99" d="100"/>
        </p:scale>
        <p:origin x="1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designing the </a:t>
            </a:r>
            <a:r>
              <a:rPr lang="en-US" dirty="0" err="1"/>
              <a:t>DriverPass</a:t>
            </a:r>
            <a:r>
              <a:rPr lang="en-US" dirty="0"/>
              <a:t> system, we focused on identifying what the system should do and how well it should perform. These requirements are based directly on </a:t>
            </a:r>
            <a:r>
              <a:rPr lang="en-US" dirty="0" err="1"/>
              <a:t>DriverPass’s</a:t>
            </a:r>
            <a:r>
              <a:rPr lang="en-US" dirty="0"/>
              <a:t> goals to make learning to drive easier, faster, and more accessible.</a:t>
            </a:r>
          </a:p>
          <a:p>
            <a:pPr>
              <a:buNone/>
            </a:pPr>
            <a:endParaRPr lang="en-US" dirty="0"/>
          </a:p>
          <a:p>
            <a:pPr>
              <a:buNone/>
            </a:pPr>
            <a:r>
              <a:rPr lang="en-US" dirty="0"/>
              <a:t>For the functional requirements, we selected:</a:t>
            </a:r>
          </a:p>
          <a:p>
            <a:pPr>
              <a:buNone/>
            </a:pPr>
            <a:endParaRPr lang="en-US" dirty="0"/>
          </a:p>
          <a:p>
            <a:pPr>
              <a:buFont typeface="Arial" panose="020B0604020202020204" pitchFamily="34" charset="0"/>
              <a:buChar char="•"/>
            </a:pPr>
            <a:r>
              <a:rPr lang="en-US" b="1" dirty="0"/>
              <a:t>User Login Validation</a:t>
            </a:r>
            <a:r>
              <a:rPr lang="en-US" dirty="0"/>
              <a:t>: The system must check and confirm that users enter the correct credentials before allowing access.</a:t>
            </a:r>
          </a:p>
          <a:p>
            <a:pPr>
              <a:buFont typeface="Arial" panose="020B0604020202020204" pitchFamily="34" charset="0"/>
              <a:buChar char="•"/>
            </a:pPr>
            <a:r>
              <a:rPr lang="en-US" b="1" dirty="0"/>
              <a:t>Appointment Management</a:t>
            </a:r>
            <a:r>
              <a:rPr lang="en-US" dirty="0"/>
              <a:t>: Students must be able to schedule, cancel, and reschedule their driving lessons easily.</a:t>
            </a:r>
          </a:p>
          <a:p>
            <a:pPr>
              <a:buNone/>
            </a:pPr>
            <a:endParaRPr lang="en-US" dirty="0"/>
          </a:p>
          <a:p>
            <a:pPr>
              <a:buNone/>
            </a:pPr>
            <a:r>
              <a:rPr lang="en-US" dirty="0"/>
              <a:t>For the nonfunctional requirements, we selected:</a:t>
            </a:r>
          </a:p>
          <a:p>
            <a:pPr>
              <a:buNone/>
            </a:pPr>
            <a:endParaRPr lang="en-US" dirty="0"/>
          </a:p>
          <a:p>
            <a:pPr>
              <a:buFont typeface="Arial" panose="020B0604020202020204" pitchFamily="34" charset="0"/>
              <a:buChar char="•"/>
            </a:pPr>
            <a:r>
              <a:rPr lang="en-US" b="1" dirty="0"/>
              <a:t>Web and Mobile Accessibility</a:t>
            </a:r>
            <a:r>
              <a:rPr lang="en-US" dirty="0"/>
              <a:t>: The system must work smoothly on both computers and mobile devices to reach users anywhere.</a:t>
            </a:r>
          </a:p>
          <a:p>
            <a:pPr>
              <a:buFont typeface="Arial" panose="020B0604020202020204" pitchFamily="34" charset="0"/>
              <a:buChar char="•"/>
            </a:pPr>
            <a:r>
              <a:rPr lang="en-US" b="1" dirty="0"/>
              <a:t>High Availability</a:t>
            </a:r>
            <a:r>
              <a:rPr lang="en-US" dirty="0"/>
              <a:t>: The system must stay online 99.9% of the time and update schedules and progress in real time.</a:t>
            </a:r>
          </a:p>
          <a:p>
            <a:endParaRPr lang="en-US" dirty="0"/>
          </a:p>
          <a:p>
            <a:r>
              <a:rPr lang="en-US" dirty="0"/>
              <a:t>These requirements ensure </a:t>
            </a:r>
            <a:r>
              <a:rPr lang="en-US" dirty="0" err="1"/>
              <a:t>DriverPass</a:t>
            </a:r>
            <a:r>
              <a:rPr lang="en-US" dirty="0"/>
              <a:t> students and staff can access the system easily, schedule lessons without problems, and trust the system to be reliable and secure.</a:t>
            </a:r>
          </a:p>
          <a:p>
            <a:r>
              <a:rPr lang="en-US" dirty="0"/>
              <a:t>staff.</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diagram, we show who will interact with the </a:t>
            </a:r>
            <a:r>
              <a:rPr lang="en-US" dirty="0" err="1"/>
              <a:t>DriverPass</a:t>
            </a:r>
            <a:r>
              <a:rPr lang="en-US" dirty="0"/>
              <a:t> system and what different tasks they will be able to perform. There are three main groups of people using the system: students, the </a:t>
            </a:r>
            <a:r>
              <a:rPr lang="en-US" dirty="0" err="1"/>
              <a:t>DriverPass</a:t>
            </a:r>
            <a:r>
              <a:rPr lang="en-US" dirty="0"/>
              <a:t> center staff, and the DMV.</a:t>
            </a:r>
          </a:p>
          <a:p>
            <a:pPr>
              <a:buNone/>
            </a:pPr>
            <a:endParaRPr lang="en-US" dirty="0"/>
          </a:p>
          <a:p>
            <a:pPr>
              <a:buNone/>
            </a:pPr>
            <a:r>
              <a:rPr lang="en-US" dirty="0"/>
              <a:t>Students will use the system to create accounts, set up and manage their profiles, view available courses, purchase training packages, schedule and manage their driving appointments, take online practice tests, and view their test results or progress. They can also reset their password if needed and find help or privacy information easily through the system.</a:t>
            </a:r>
          </a:p>
          <a:p>
            <a:pPr>
              <a:buNone/>
            </a:pPr>
            <a:endParaRPr lang="en-US" dirty="0"/>
          </a:p>
          <a:p>
            <a:pPr>
              <a:buNone/>
            </a:pPr>
            <a:r>
              <a:rPr lang="en-US" dirty="0" err="1"/>
              <a:t>DriverPass</a:t>
            </a:r>
            <a:r>
              <a:rPr lang="en-US" dirty="0"/>
              <a:t> staff members will manage the overall system by adding or removing users, assigning roles, monitoring system activity, and sending out updates, such as changes to DMV rules or new test questions. Meanwhile, the DMV’s role is mainly about providing rule updates and test content to keep the system current and accurate.</a:t>
            </a:r>
          </a:p>
          <a:p>
            <a:endParaRPr lang="en-US" dirty="0"/>
          </a:p>
          <a:p>
            <a:r>
              <a:rPr lang="en-US" dirty="0"/>
              <a:t>When designing this system, we made sure it fits all of </a:t>
            </a:r>
            <a:r>
              <a:rPr lang="en-US" dirty="0" err="1"/>
              <a:t>DriverPass’s</a:t>
            </a:r>
            <a:r>
              <a:rPr lang="en-US" dirty="0"/>
              <a:t> needs. The system not only helps students prepare better for their driving exams but also helps </a:t>
            </a:r>
            <a:r>
              <a:rPr lang="en-US" dirty="0" err="1"/>
              <a:t>DriverPass</a:t>
            </a:r>
            <a:r>
              <a:rPr lang="en-US" dirty="0"/>
              <a:t> manage lessons, user information, and DMV communication all in one place. This will make it easier for everyone to stay informed, organized, and prepared.</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diagram shows the steps a student will follow when they use the </a:t>
            </a:r>
            <a:r>
              <a:rPr lang="en-US" dirty="0" err="1"/>
              <a:t>DriverPass</a:t>
            </a:r>
            <a:r>
              <a:rPr lang="en-US" dirty="0"/>
              <a:t> system to take an online practice test. The focus here is on the process a student experiences from start to finish.</a:t>
            </a:r>
          </a:p>
          <a:p>
            <a:pPr>
              <a:buNone/>
            </a:pPr>
            <a:endParaRPr lang="en-US" dirty="0"/>
          </a:p>
          <a:p>
            <a:pPr>
              <a:buNone/>
            </a:pPr>
            <a:r>
              <a:rPr lang="en-US" dirty="0"/>
              <a:t>First, the student logs into the system. If their login information is correct, they move on to selecting which test they want to take. Once they choose a test, the system will load the questions for them. The student then answers the questions at their own pace. After completing all the questions, the student submits the test. The system immediately evaluates the answers and shows the student their results, helping them understand their progress and areas where they may need more practice.</a:t>
            </a:r>
          </a:p>
          <a:p>
            <a:endParaRPr lang="en-US" dirty="0"/>
          </a:p>
          <a:p>
            <a:r>
              <a:rPr lang="en-US" dirty="0"/>
              <a:t>We made sure this process matched </a:t>
            </a:r>
            <a:r>
              <a:rPr lang="en-US" dirty="0" err="1"/>
              <a:t>DriverPass’s</a:t>
            </a:r>
            <a:r>
              <a:rPr lang="en-US" dirty="0"/>
              <a:t> goal of helping students prepare more effectively for the DMV exam. We created a simple and direct path so students can focus on learning without confusion. Instant feedback on the test results ensures that students can improve quickly, and the easy-to-use design makes the whole experience smooth for all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made protecting users a key part of the design. We require users to log in with a valid email and password to make sure that only authorized people can access their accounts. To keep information private, everything shared between users and the system is protected through a secure connection.</a:t>
            </a:r>
          </a:p>
          <a:p>
            <a:pPr>
              <a:buNone/>
            </a:pPr>
            <a:endParaRPr lang="en-US" dirty="0"/>
          </a:p>
          <a:p>
            <a:pPr>
              <a:buNone/>
            </a:pPr>
            <a:r>
              <a:rPr lang="en-US" dirty="0"/>
              <a:t>We also designed the system so that each person only has access to the areas they need, helping to keep sensitive data safe. If someone tries to log in multiple times with the wrong password, their account will be temporarily locked for added protection. If users ever forget their password, there is a safe and easy way to reset it through an email link.</a:t>
            </a:r>
          </a:p>
          <a:p>
            <a:endParaRPr lang="en-US" dirty="0"/>
          </a:p>
          <a:p>
            <a:r>
              <a:rPr lang="en-US" dirty="0"/>
              <a:t>Additionally, the system constantly watches for unusual activities and alerts the staff if something suspicious happens. Regular backups and updates are also part of the plan to make sure important data is not lost and that the system stays strong against any new threats. These steps help ensure that </a:t>
            </a:r>
            <a:r>
              <a:rPr lang="en-US" dirty="0" err="1"/>
              <a:t>DriverPass</a:t>
            </a:r>
            <a:r>
              <a:rPr lang="en-US" dirty="0"/>
              <a:t> provides a safe and dependable experience for everyone.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While the </a:t>
            </a:r>
            <a:r>
              <a:rPr lang="en-US" dirty="0" err="1"/>
              <a:t>DriverPass</a:t>
            </a:r>
            <a:r>
              <a:rPr lang="en-US" dirty="0"/>
              <a:t> system is designed to be reliable and easy to use, there are a few limitations to be aware of. First, the system depends on an internet connection. If users don’t have access to the internet, they won’t be able to use most features like scheduling lessons or taking practice tests.</a:t>
            </a:r>
          </a:p>
          <a:p>
            <a:pPr>
              <a:buNone/>
            </a:pPr>
            <a:endParaRPr lang="en-US" dirty="0"/>
          </a:p>
          <a:p>
            <a:pPr>
              <a:buNone/>
            </a:pPr>
            <a:r>
              <a:rPr lang="en-US" dirty="0"/>
              <a:t>The system is also built to handle a small to medium number of users at first. If </a:t>
            </a:r>
            <a:r>
              <a:rPr lang="en-US" dirty="0" err="1"/>
              <a:t>DriverPass</a:t>
            </a:r>
            <a:r>
              <a:rPr lang="en-US" dirty="0"/>
              <a:t> grows very quickly, we may need to upgrade the system later to handle more students and staff. In addition, if </a:t>
            </a:r>
            <a:r>
              <a:rPr lang="en-US" dirty="0" err="1"/>
              <a:t>DriverPass</a:t>
            </a:r>
            <a:r>
              <a:rPr lang="en-US" dirty="0"/>
              <a:t> wants to change training packages or add new ones, some changes might require help from technical staff instead of being done directly through the system.</a:t>
            </a:r>
          </a:p>
          <a:p>
            <a:endParaRPr lang="en-US" dirty="0"/>
          </a:p>
          <a:p>
            <a:r>
              <a:rPr lang="en-US" dirty="0"/>
              <a:t>Since the system relies on updates from the DMV and other outside services, there could be occasional delays if those updates are slow. Also, while users can access </a:t>
            </a:r>
            <a:r>
              <a:rPr lang="en-US" dirty="0" err="1"/>
              <a:t>DriverPass</a:t>
            </a:r>
            <a:r>
              <a:rPr lang="en-US" dirty="0"/>
              <a:t> from mobile devices, the experience may not be quite as smooth as it is on a computer. Finally, although strong security measures are built in, no system can ever be 100% protected from new online threats, so regular updates and monitoring will always be important.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4/27/25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4/27/25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Henoc T. </a:t>
            </a:r>
            <a:r>
              <a:rPr lang="en-US" dirty="0" err="1">
                <a:solidFill>
                  <a:srgbClr val="FFFFFF"/>
                </a:solidFill>
              </a:rPr>
              <a:t>Mudibu</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600" b="1" dirty="0"/>
              <a:t>The system shall validate user credentials when logging in. </a:t>
            </a:r>
            <a:r>
              <a:rPr lang="en-US" sz="1600" dirty="0"/>
              <a:t>(Ensures only authorized users access the system.)</a:t>
            </a:r>
          </a:p>
          <a:p>
            <a:r>
              <a:rPr lang="en-US" sz="1600" b="1" dirty="0"/>
              <a:t>The system shall allow customers to schedule, cancel, and modify driving lesson appointments.</a:t>
            </a:r>
          </a:p>
          <a:p>
            <a:r>
              <a:rPr lang="en-US" sz="1600" b="1" dirty="0"/>
              <a:t>The system must be web-based and accessible via both desktop and mobile devices.</a:t>
            </a:r>
          </a:p>
          <a:p>
            <a:r>
              <a:rPr lang="en-US" sz="1600" b="1" dirty="0"/>
              <a:t>The system should have 99.9% uptime and support real-time updates for schedules and test progress.</a:t>
            </a:r>
          </a:p>
          <a:p>
            <a:endParaRPr sz="2400" b="1"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73B5486E-FA10-5B61-58AF-2AC9C591245B}"/>
              </a:ext>
            </a:extLst>
          </p:cNvPr>
          <p:cNvPicPr>
            <a:picLocks noGrp="1" noChangeAspect="1"/>
          </p:cNvPicPr>
          <p:nvPr>
            <p:ph idx="1"/>
          </p:nvPr>
        </p:nvPicPr>
        <p:blipFill>
          <a:blip r:embed="rId5"/>
          <a:stretch>
            <a:fillRect/>
          </a:stretch>
        </p:blipFill>
        <p:spPr>
          <a:xfrm>
            <a:off x="5223959" y="0"/>
            <a:ext cx="7355054" cy="654890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E28A55BD-05B6-F258-4E4A-10D2B2A4407A}"/>
              </a:ext>
            </a:extLst>
          </p:cNvPr>
          <p:cNvPicPr>
            <a:picLocks noGrp="1" noChangeAspect="1"/>
          </p:cNvPicPr>
          <p:nvPr>
            <p:ph idx="1"/>
          </p:nvPr>
        </p:nvPicPr>
        <p:blipFill>
          <a:blip r:embed="rId5"/>
          <a:stretch>
            <a:fillRect/>
          </a:stretch>
        </p:blipFill>
        <p:spPr>
          <a:xfrm>
            <a:off x="5449897" y="772732"/>
            <a:ext cx="6742103" cy="541234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897391" y="813683"/>
            <a:ext cx="6101426" cy="5230634"/>
          </a:xfrm>
        </p:spPr>
        <p:txBody>
          <a:bodyPr anchor="ctr">
            <a:normAutofit/>
          </a:bodyPr>
          <a:lstStyle/>
          <a:p>
            <a:r>
              <a:rPr lang="en-US" sz="1600" b="1" dirty="0"/>
              <a:t>Secure Login</a:t>
            </a:r>
            <a:r>
              <a:rPr lang="en-US" sz="1600" dirty="0"/>
              <a:t>: Users must enter valid email and password credentials to access the system.</a:t>
            </a:r>
          </a:p>
          <a:p>
            <a:r>
              <a:rPr lang="en-US" sz="1600" b="1" dirty="0"/>
              <a:t>Data Encryption</a:t>
            </a:r>
            <a:r>
              <a:rPr lang="en-US" sz="1600" dirty="0"/>
              <a:t>: All data shared between the user and system is protected with secure HTTPS encryption.</a:t>
            </a:r>
          </a:p>
          <a:p>
            <a:r>
              <a:rPr lang="en-US" sz="1600" b="1" dirty="0"/>
              <a:t>Role-Based Access</a:t>
            </a:r>
            <a:r>
              <a:rPr lang="en-US" sz="1600" dirty="0"/>
              <a:t>: Users only see and interact with features meant for their role, reducing the risk of unauthorized access.</a:t>
            </a:r>
          </a:p>
          <a:p>
            <a:r>
              <a:rPr lang="en-US" sz="1600" b="1" dirty="0"/>
              <a:t>Account Lockout Protection</a:t>
            </a:r>
            <a:r>
              <a:rPr lang="en-US" sz="1600" dirty="0"/>
              <a:t>: After multiple failed login attempts, accounts are temporarily locked to prevent hacking attempts.</a:t>
            </a:r>
          </a:p>
          <a:p>
            <a:r>
              <a:rPr lang="en-US" sz="1600" b="1" dirty="0"/>
              <a:t>Secure Password Recovery</a:t>
            </a:r>
            <a:r>
              <a:rPr lang="en-US" sz="1600" dirty="0"/>
              <a:t>: Password resets are done through a secure email link to protect user accounts.</a:t>
            </a:r>
          </a:p>
          <a:p>
            <a:r>
              <a:rPr lang="en-US" sz="1600" b="1" dirty="0"/>
              <a:t>Monitoring and Alerts</a:t>
            </a:r>
            <a:r>
              <a:rPr lang="en-US" sz="1600" dirty="0"/>
              <a:t>: System activity is monitored to detect suspicious behaviors like unauthorized access attempts or scheduling conflicts, with alerts sent to admins.</a:t>
            </a:r>
          </a:p>
          <a:p>
            <a:r>
              <a:rPr lang="en-US" sz="1600" b="1" dirty="0"/>
              <a:t>Regular Backups and Updates</a:t>
            </a:r>
            <a:r>
              <a:rPr lang="en-US" sz="1600" dirty="0"/>
              <a:t>: Daily data backups and periodic system maintenance ensure that data remains safe and that vulnerabilities are quickly addressed.</a:t>
            </a:r>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lnSpcReduction="10000"/>
          </a:bodyPr>
          <a:lstStyle/>
          <a:p>
            <a:pPr algn="just"/>
            <a:r>
              <a:rPr lang="en-US" sz="1600" b="1" dirty="0"/>
              <a:t>Internet Dependency</a:t>
            </a:r>
            <a:r>
              <a:rPr lang="en-US" sz="1600" dirty="0"/>
              <a:t>: Most features require an active internet connection and will not work offline.</a:t>
            </a:r>
          </a:p>
          <a:p>
            <a:pPr algn="just"/>
            <a:r>
              <a:rPr lang="en-US" sz="1600" b="1" dirty="0"/>
              <a:t>Initial Scalability</a:t>
            </a:r>
            <a:r>
              <a:rPr lang="en-US" sz="1600" dirty="0"/>
              <a:t>: The system is designed for small to mid-sized user volumes; major growth may require future upgrades.</a:t>
            </a:r>
            <a:endParaRPr lang="en-US" sz="2400" dirty="0">
              <a:solidFill>
                <a:srgbClr val="000000"/>
              </a:solidFill>
            </a:endParaRPr>
          </a:p>
          <a:p>
            <a:pPr algn="just"/>
            <a:r>
              <a:rPr lang="en-US" sz="1600" b="1" dirty="0"/>
              <a:t>Limited Customization for Training Packages</a:t>
            </a:r>
            <a:r>
              <a:rPr lang="en-US" sz="1600" dirty="0"/>
              <a:t>: Changes to training packages or offerings may require technical support rather than being fully user-editable.</a:t>
            </a:r>
            <a:endParaRPr lang="en-US" sz="2400" dirty="0">
              <a:solidFill>
                <a:srgbClr val="000000"/>
              </a:solidFill>
            </a:endParaRPr>
          </a:p>
          <a:p>
            <a:pPr algn="just"/>
            <a:r>
              <a:rPr lang="en-US" sz="1600" b="1" dirty="0"/>
              <a:t>Third-Party Dependency</a:t>
            </a:r>
            <a:r>
              <a:rPr lang="en-US" sz="1600" dirty="0"/>
              <a:t>: The system relies on timely DMV updates and third-party services like payment processors and cloud hosting.</a:t>
            </a:r>
            <a:endParaRPr lang="en-US" sz="2400" dirty="0">
              <a:solidFill>
                <a:srgbClr val="000000"/>
              </a:solidFill>
            </a:endParaRPr>
          </a:p>
          <a:p>
            <a:pPr algn="just"/>
            <a:r>
              <a:rPr lang="en-US" sz="1600" b="1" dirty="0"/>
              <a:t>Mobile Experience Limitations</a:t>
            </a:r>
            <a:r>
              <a:rPr lang="en-US" sz="1600" dirty="0"/>
              <a:t>: While mobile access is supported, it may not be as fully optimized as the desktop experience at launch.</a:t>
            </a:r>
            <a:endParaRPr lang="en-US" sz="2400" dirty="0">
              <a:solidFill>
                <a:srgbClr val="000000"/>
              </a:solidFill>
            </a:endParaRPr>
          </a:p>
          <a:p>
            <a:pPr algn="just"/>
            <a:r>
              <a:rPr lang="en-US" sz="1600" b="1" dirty="0"/>
              <a:t>Resource Constraints</a:t>
            </a:r>
            <a:r>
              <a:rPr lang="en-US" sz="1600" dirty="0"/>
              <a:t>: Due to time and budget limits, advanced features like AI-based recommendations or native mobile apps are not included initially.</a:t>
            </a:r>
            <a:endParaRPr lang="en-US" sz="2400" dirty="0">
              <a:solidFill>
                <a:srgbClr val="000000"/>
              </a:solidFill>
            </a:endParaRPr>
          </a:p>
          <a:p>
            <a:pPr algn="just"/>
            <a:r>
              <a:rPr lang="en-US" sz="1600" b="1" dirty="0"/>
              <a:t>Security Risks</a:t>
            </a:r>
            <a:r>
              <a:rPr lang="en-US" sz="1600" dirty="0"/>
              <a:t>: Although strong protections are in place, no system is completely immune to new cyber threats or vulnerabilities.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1387</TotalTime>
  <Words>1373</Words>
  <Application>Microsoft Macintosh PowerPoint</Application>
  <PresentationFormat>Widescreen</PresentationFormat>
  <Paragraphs>67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Mudibu, Henoc</cp:lastModifiedBy>
  <cp:revision>23</cp:revision>
  <dcterms:created xsi:type="dcterms:W3CDTF">2019-10-14T02:36:52Z</dcterms:created>
  <dcterms:modified xsi:type="dcterms:W3CDTF">2025-04-27T08:17:40Z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