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313" r:id="rId27"/>
    <p:sldId id="294" r:id="rId28"/>
    <p:sldId id="295" r:id="rId29"/>
    <p:sldId id="296" r:id="rId30"/>
    <p:sldId id="297" r:id="rId31"/>
    <p:sldId id="299" r:id="rId32"/>
    <p:sldId id="302" r:id="rId33"/>
    <p:sldId id="303" r:id="rId34"/>
    <p:sldId id="304" r:id="rId35"/>
    <p:sldId id="309" r:id="rId36"/>
    <p:sldId id="310" r:id="rId37"/>
    <p:sldId id="31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1" autoAdjust="0"/>
    <p:restoredTop sz="95095" autoAdjust="0"/>
  </p:normalViewPr>
  <p:slideViewPr>
    <p:cSldViewPr>
      <p:cViewPr varScale="1">
        <p:scale>
          <a:sx n="81" d="100"/>
          <a:sy n="81" d="100"/>
        </p:scale>
        <p:origin x="34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1097724-83DA-4D73-9F30-A7D255CD905B}"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390973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097724-83DA-4D73-9F30-A7D255CD905B}"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265629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097724-83DA-4D73-9F30-A7D255CD905B}"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411117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097724-83DA-4D73-9F30-A7D255CD905B}"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47739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97724-83DA-4D73-9F30-A7D255CD905B}"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141579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1097724-83DA-4D73-9F30-A7D255CD905B}"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165781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1097724-83DA-4D73-9F30-A7D255CD905B}" type="datetimeFigureOut">
              <a:rPr lang="en-GB" smtClean="0"/>
              <a:t>12/04/2024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259049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1097724-83DA-4D73-9F30-A7D255CD905B}" type="datetimeFigureOut">
              <a:rPr lang="en-GB" smtClean="0"/>
              <a:t>12/04/2024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661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97724-83DA-4D73-9F30-A7D255CD905B}" type="datetimeFigureOut">
              <a:rPr lang="en-GB" smtClean="0"/>
              <a:t>12/04/2024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337035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97724-83DA-4D73-9F30-A7D255CD905B}"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300902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97724-83DA-4D73-9F30-A7D255CD905B}"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70E67E-5457-45BE-AE55-2646D0F0CA39}" type="slidenum">
              <a:rPr lang="en-GB" smtClean="0"/>
              <a:t>‹#›</a:t>
            </a:fld>
            <a:endParaRPr lang="en-GB"/>
          </a:p>
        </p:txBody>
      </p:sp>
    </p:spTree>
    <p:extLst>
      <p:ext uri="{BB962C8B-B14F-4D97-AF65-F5344CB8AC3E}">
        <p14:creationId xmlns:p14="http://schemas.microsoft.com/office/powerpoint/2010/main" val="86847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7724-83DA-4D73-9F30-A7D255CD905B}" type="datetimeFigureOut">
              <a:rPr lang="en-GB" smtClean="0"/>
              <a:t>12/04/2024</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0E67E-5457-45BE-AE55-2646D0F0CA39}" type="slidenum">
              <a:rPr lang="en-GB" smtClean="0"/>
              <a:t>‹#›</a:t>
            </a:fld>
            <a:endParaRPr lang="en-GB"/>
          </a:p>
        </p:txBody>
      </p:sp>
    </p:spTree>
    <p:extLst>
      <p:ext uri="{BB962C8B-B14F-4D97-AF65-F5344CB8AC3E}">
        <p14:creationId xmlns:p14="http://schemas.microsoft.com/office/powerpoint/2010/main" val="406495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1142999"/>
          </a:xfrm>
        </p:spPr>
        <p:txBody>
          <a:bodyPr>
            <a:normAutofit/>
          </a:bodyPr>
          <a:lstStyle/>
          <a:p>
            <a:r>
              <a:rPr lang="en-GB" sz="2800" dirty="0">
                <a:solidFill>
                  <a:srgbClr val="FF0000"/>
                </a:solidFill>
                <a:latin typeface="Times New Roman" pitchFamily="18" charset="0"/>
                <a:cs typeface="Times New Roman" pitchFamily="18" charset="0"/>
              </a:rPr>
              <a:t>CHAPTER 7 MANAGING GROWTH AND TRANSITION </a:t>
            </a:r>
          </a:p>
        </p:txBody>
      </p:sp>
      <p:sp>
        <p:nvSpPr>
          <p:cNvPr id="3" name="Subtitle 2"/>
          <p:cNvSpPr>
            <a:spLocks noGrp="1"/>
          </p:cNvSpPr>
          <p:nvPr>
            <p:ph type="subTitle" idx="1"/>
          </p:nvPr>
        </p:nvSpPr>
        <p:spPr>
          <a:xfrm>
            <a:off x="2362200" y="1676400"/>
            <a:ext cx="7391400" cy="4572000"/>
          </a:xfrm>
        </p:spPr>
        <p:txBody>
          <a:bodyPr>
            <a:normAutofit fontScale="92500" lnSpcReduction="20000"/>
          </a:bodyPr>
          <a:lstStyle/>
          <a:p>
            <a:r>
              <a:rPr lang="en-GB" dirty="0">
                <a:solidFill>
                  <a:srgbClr val="FF0000"/>
                </a:solidFill>
                <a:latin typeface="Times New Roman" pitchFamily="18" charset="0"/>
                <a:cs typeface="Times New Roman" pitchFamily="18" charset="0"/>
              </a:rPr>
              <a:t>  </a:t>
            </a:r>
          </a:p>
          <a:p>
            <a:pPr algn="just"/>
            <a:r>
              <a:rPr lang="en-GB" sz="3800" b="1" dirty="0">
                <a:solidFill>
                  <a:schemeClr val="tx1"/>
                </a:solidFill>
                <a:latin typeface="Times New Roman" pitchFamily="18" charset="0"/>
                <a:cs typeface="Times New Roman" pitchFamily="18" charset="0"/>
              </a:rPr>
              <a:t>Chapter Objectives </a:t>
            </a:r>
            <a:r>
              <a:rPr lang="en-GB" dirty="0">
                <a:solidFill>
                  <a:schemeClr val="tx1"/>
                </a:solidFill>
                <a:latin typeface="Times New Roman" pitchFamily="18" charset="0"/>
                <a:cs typeface="Times New Roman" pitchFamily="18" charset="0"/>
              </a:rPr>
              <a:t>	</a:t>
            </a:r>
          </a:p>
          <a:p>
            <a:pPr algn="just"/>
            <a:r>
              <a:rPr lang="en-GB" b="1" dirty="0">
                <a:solidFill>
                  <a:schemeClr val="tx1"/>
                </a:solidFill>
                <a:latin typeface="Times New Roman" pitchFamily="18" charset="0"/>
                <a:cs typeface="Times New Roman" pitchFamily="18" charset="0"/>
              </a:rPr>
              <a:t>After completing this chapter, students will be able to: </a:t>
            </a:r>
          </a:p>
          <a:p>
            <a:pPr marL="457200" indent="-457200" algn="just">
              <a:buFont typeface="Wingdings" pitchFamily="2" charset="2"/>
              <a:buChar char="v"/>
            </a:pPr>
            <a:r>
              <a:rPr lang="en-GB" b="1" dirty="0">
                <a:solidFill>
                  <a:schemeClr val="tx1"/>
                </a:solidFill>
                <a:latin typeface="Times New Roman" pitchFamily="18" charset="0"/>
                <a:cs typeface="Times New Roman" pitchFamily="18" charset="0"/>
              </a:rPr>
              <a:t>Identify factors that affect business growth, </a:t>
            </a:r>
          </a:p>
          <a:p>
            <a:pPr marL="457200" indent="-457200" algn="just">
              <a:buFont typeface="Wingdings" pitchFamily="2" charset="2"/>
              <a:buChar char="v"/>
            </a:pPr>
            <a:r>
              <a:rPr lang="en-GB" b="1" dirty="0">
                <a:solidFill>
                  <a:schemeClr val="tx1"/>
                </a:solidFill>
                <a:latin typeface="Times New Roman" pitchFamily="18" charset="0"/>
                <a:cs typeface="Times New Roman" pitchFamily="18" charset="0"/>
              </a:rPr>
              <a:t>Understand business expansion strategies, </a:t>
            </a:r>
          </a:p>
          <a:p>
            <a:pPr marL="457200" indent="-457200" algn="just">
              <a:buFont typeface="Wingdings" pitchFamily="2" charset="2"/>
              <a:buChar char="v"/>
            </a:pPr>
            <a:r>
              <a:rPr lang="en-GB" b="1" dirty="0">
                <a:solidFill>
                  <a:schemeClr val="tx1"/>
                </a:solidFill>
                <a:latin typeface="Times New Roman" pitchFamily="18" charset="0"/>
                <a:cs typeface="Times New Roman" pitchFamily="18" charset="0"/>
              </a:rPr>
              <a:t>Know &amp; internalize business ethics &amp; social responsibilities.</a:t>
            </a:r>
          </a:p>
          <a:p>
            <a:endParaRPr lang="en-GB"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600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Autofit/>
          </a:bodyPr>
          <a:lstStyle/>
          <a:p>
            <a:pPr marL="0" indent="0" algn="just">
              <a:buNone/>
            </a:pPr>
            <a:r>
              <a:rPr lang="en-GB" sz="2400" b="1" dirty="0">
                <a:latin typeface="Times New Roman" pitchFamily="18" charset="0"/>
                <a:cs typeface="Times New Roman" pitchFamily="18" charset="0"/>
              </a:rPr>
              <a:t>7.3 New Venture Expansion Strategies</a:t>
            </a:r>
          </a:p>
          <a:p>
            <a:pPr marL="0" indent="0" algn="just">
              <a:buNone/>
            </a:pPr>
            <a:r>
              <a:rPr lang="en-GB" sz="2400" b="1" dirty="0">
                <a:latin typeface="Times New Roman" pitchFamily="18" charset="0"/>
                <a:cs typeface="Times New Roman" pitchFamily="18" charset="0"/>
              </a:rPr>
              <a:t>7.3.1 Introduction </a:t>
            </a:r>
          </a:p>
          <a:p>
            <a:pPr algn="just">
              <a:buFont typeface="Wingdings" pitchFamily="2" charset="2"/>
              <a:buChar char="v"/>
            </a:pPr>
            <a:r>
              <a:rPr lang="en-GB" sz="2400" dirty="0">
                <a:latin typeface="Times New Roman" pitchFamily="18" charset="0"/>
                <a:cs typeface="Times New Roman" pitchFamily="18" charset="0"/>
              </a:rPr>
              <a:t>Business expansion is a stage of a company's life that is </a:t>
            </a:r>
            <a:r>
              <a:rPr lang="en-GB" sz="2400" dirty="0">
                <a:solidFill>
                  <a:srgbClr val="FF0000"/>
                </a:solidFill>
                <a:latin typeface="Times New Roman" pitchFamily="18" charset="0"/>
                <a:cs typeface="Times New Roman" pitchFamily="18" charset="0"/>
              </a:rPr>
              <a:t>troubled with both opportunities and threats</a:t>
            </a:r>
            <a:r>
              <a:rPr lang="en-GB" sz="2400" dirty="0">
                <a:latin typeface="Times New Roman" pitchFamily="18" charset="0"/>
                <a:cs typeface="Times New Roman" pitchFamily="18" charset="0"/>
              </a:rPr>
              <a:t>.</a:t>
            </a:r>
          </a:p>
          <a:p>
            <a:pPr algn="just">
              <a:buFont typeface="Wingdings" pitchFamily="2" charset="2"/>
              <a:buChar char="v"/>
            </a:pPr>
            <a:r>
              <a:rPr lang="en-GB" sz="2400" dirty="0">
                <a:solidFill>
                  <a:srgbClr val="00B0F0"/>
                </a:solidFill>
                <a:latin typeface="Times New Roman" pitchFamily="18" charset="0"/>
                <a:cs typeface="Times New Roman" pitchFamily="18" charset="0"/>
              </a:rPr>
              <a:t>Growth causes a variety of changes, all of which present different managerial, legal, and financial challenges. </a:t>
            </a:r>
          </a:p>
          <a:p>
            <a:pPr algn="just">
              <a:buFont typeface="Wingdings" pitchFamily="2" charset="2"/>
              <a:buChar char="v"/>
            </a:pPr>
            <a:r>
              <a:rPr lang="en-GB" sz="2400" dirty="0">
                <a:solidFill>
                  <a:srgbClr val="FF0000"/>
                </a:solidFill>
                <a:latin typeface="Times New Roman" pitchFamily="18" charset="0"/>
                <a:cs typeface="Times New Roman" pitchFamily="18" charset="0"/>
              </a:rPr>
              <a:t>Growth means that new employees will be hired who will be looking to the top management of the company for leadership. </a:t>
            </a:r>
          </a:p>
          <a:p>
            <a:pPr algn="just">
              <a:buFont typeface="Wingdings" pitchFamily="2" charset="2"/>
              <a:buChar char="v"/>
            </a:pPr>
            <a:r>
              <a:rPr lang="en-GB" sz="2400" dirty="0">
                <a:solidFill>
                  <a:srgbClr val="00B0F0"/>
                </a:solidFill>
                <a:latin typeface="Times New Roman" pitchFamily="18" charset="0"/>
                <a:cs typeface="Times New Roman" pitchFamily="18" charset="0"/>
              </a:rPr>
              <a:t>Growth means that market share will expand, calling for new strategies for dealing with larger competitors. </a:t>
            </a:r>
          </a:p>
          <a:p>
            <a:pPr algn="just">
              <a:buFont typeface="Wingdings" pitchFamily="2" charset="2"/>
              <a:buChar char="v"/>
            </a:pPr>
            <a:r>
              <a:rPr lang="en-GB" sz="2400" b="1" dirty="0">
                <a:latin typeface="Times New Roman" pitchFamily="18" charset="0"/>
                <a:cs typeface="Times New Roman" pitchFamily="18" charset="0"/>
              </a:rPr>
              <a:t>Growth also means that additional capital will be required, creating new responsibilities to shareholders, investors, and institutional lenders. </a:t>
            </a:r>
          </a:p>
          <a:p>
            <a:pPr algn="just">
              <a:buFont typeface="Wingdings" pitchFamily="2" charset="2"/>
              <a:buChar char="v"/>
            </a:pPr>
            <a:r>
              <a:rPr lang="en-GB" sz="2400" dirty="0">
                <a:solidFill>
                  <a:srgbClr val="00B050"/>
                </a:solidFill>
                <a:latin typeface="Times New Roman" pitchFamily="18" charset="0"/>
                <a:cs typeface="Times New Roman" pitchFamily="18" charset="0"/>
              </a:rPr>
              <a:t>Thus, growth brings with it a variety of changes in the company's structure, needs, and objectives.  </a:t>
            </a:r>
          </a:p>
        </p:txBody>
      </p:sp>
    </p:spTree>
    <p:extLst>
      <p:ext uri="{BB962C8B-B14F-4D97-AF65-F5344CB8AC3E}">
        <p14:creationId xmlns:p14="http://schemas.microsoft.com/office/powerpoint/2010/main" val="374341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pPr marL="0" indent="0" algn="just">
              <a:buNone/>
            </a:pPr>
            <a:r>
              <a:rPr lang="en-GB" sz="2400" b="1" dirty="0">
                <a:solidFill>
                  <a:srgbClr val="FF0000"/>
                </a:solidFill>
                <a:latin typeface="Times New Roman" pitchFamily="18" charset="0"/>
                <a:cs typeface="Times New Roman" pitchFamily="18" charset="0"/>
              </a:rPr>
              <a:t>7.3.2 Methods of Growth</a:t>
            </a:r>
          </a:p>
          <a:p>
            <a:pPr marL="0" indent="0" algn="just">
              <a:buNone/>
            </a:pPr>
            <a:r>
              <a:rPr lang="en-GB" sz="2400" b="1" dirty="0">
                <a:latin typeface="Times New Roman" pitchFamily="18" charset="0"/>
                <a:cs typeface="Times New Roman" pitchFamily="18" charset="0"/>
              </a:rPr>
              <a:t>Common routes of small business expansion include the following common options:</a:t>
            </a:r>
          </a:p>
          <a:p>
            <a:pPr algn="just">
              <a:buFont typeface="Wingdings" pitchFamily="2" charset="2"/>
              <a:buChar char="v"/>
            </a:pPr>
            <a:r>
              <a:rPr lang="en-GB" sz="2400" dirty="0">
                <a:latin typeface="Times New Roman" pitchFamily="18" charset="0"/>
                <a:cs typeface="Times New Roman" pitchFamily="18" charset="0"/>
              </a:rPr>
              <a:t>Growth through acquisition of another existing business (almost always smaller in size),</a:t>
            </a:r>
          </a:p>
          <a:p>
            <a:pPr algn="just">
              <a:buFont typeface="Wingdings" pitchFamily="2" charset="2"/>
              <a:buChar char="v"/>
            </a:pPr>
            <a:r>
              <a:rPr lang="en-GB" sz="2400" dirty="0">
                <a:latin typeface="Times New Roman" pitchFamily="18" charset="0"/>
                <a:cs typeface="Times New Roman" pitchFamily="18" charset="0"/>
              </a:rPr>
              <a:t>Licensing of intellectual property to third parties, (license for the use of certain innovative models on fee basis may be given to certain companies). </a:t>
            </a:r>
          </a:p>
          <a:p>
            <a:pPr algn="just">
              <a:buFont typeface="Wingdings" pitchFamily="2" charset="2"/>
              <a:buChar char="v"/>
            </a:pPr>
            <a:r>
              <a:rPr lang="en-GB" sz="2400" dirty="0">
                <a:solidFill>
                  <a:srgbClr val="FF0000"/>
                </a:solidFill>
                <a:latin typeface="Times New Roman" pitchFamily="18" charset="0"/>
                <a:cs typeface="Times New Roman" pitchFamily="18" charset="0"/>
              </a:rPr>
              <a:t>This is very common for Software products</a:t>
            </a:r>
            <a:r>
              <a:rPr lang="en-GB" sz="2400" dirty="0">
                <a:latin typeface="Times New Roman" pitchFamily="18" charset="0"/>
                <a:cs typeface="Times New Roman" pitchFamily="18" charset="0"/>
              </a:rPr>
              <a:t>. </a:t>
            </a:r>
          </a:p>
          <a:p>
            <a:pPr algn="just">
              <a:buFont typeface="Wingdings" pitchFamily="2" charset="2"/>
              <a:buChar char="v"/>
            </a:pPr>
            <a:r>
              <a:rPr lang="en-GB" sz="2400" dirty="0">
                <a:latin typeface="Times New Roman" pitchFamily="18" charset="0"/>
                <a:cs typeface="Times New Roman" pitchFamily="18" charset="0"/>
              </a:rPr>
              <a:t>Establishment of business agreements with distributorships and/or dealerships,</a:t>
            </a:r>
          </a:p>
          <a:p>
            <a:pPr algn="just">
              <a:buFont typeface="Wingdings" pitchFamily="2" charset="2"/>
              <a:buChar char="v"/>
            </a:pPr>
            <a:r>
              <a:rPr lang="en-GB" sz="2400" dirty="0">
                <a:latin typeface="Times New Roman" pitchFamily="18" charset="0"/>
                <a:cs typeface="Times New Roman" pitchFamily="18" charset="0"/>
              </a:rPr>
              <a:t>public stock offerings (selling shares to investors and to the general public),</a:t>
            </a:r>
          </a:p>
          <a:p>
            <a:pPr algn="just">
              <a:buFont typeface="Wingdings" pitchFamily="2" charset="2"/>
              <a:buChar char="v"/>
            </a:pPr>
            <a:r>
              <a:rPr lang="en-GB" sz="2400" dirty="0">
                <a:latin typeface="Times New Roman" pitchFamily="18" charset="0"/>
                <a:cs typeface="Times New Roman" pitchFamily="18" charset="0"/>
              </a:rPr>
              <a:t>Employee stock ownership plans (entrepreneurs may give/sell shares to employees as incentive for motivation. </a:t>
            </a:r>
          </a:p>
        </p:txBody>
      </p:sp>
    </p:spTree>
    <p:extLst>
      <p:ext uri="{BB962C8B-B14F-4D97-AF65-F5344CB8AC3E}">
        <p14:creationId xmlns:p14="http://schemas.microsoft.com/office/powerpoint/2010/main" val="318407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92500" lnSpcReduction="20000"/>
          </a:bodyPr>
          <a:lstStyle/>
          <a:p>
            <a:pPr marL="0" indent="0" algn="just">
              <a:buNone/>
            </a:pPr>
            <a:r>
              <a:rPr lang="en-GB" b="1" dirty="0">
                <a:solidFill>
                  <a:srgbClr val="FF0000"/>
                </a:solidFill>
                <a:latin typeface="Times New Roman" pitchFamily="18" charset="0"/>
                <a:cs typeface="Times New Roman" pitchFamily="18" charset="0"/>
              </a:rPr>
              <a:t>7.3.3 The </a:t>
            </a:r>
            <a:r>
              <a:rPr lang="en-GB" b="1" dirty="0" err="1">
                <a:solidFill>
                  <a:srgbClr val="FF0000"/>
                </a:solidFill>
                <a:latin typeface="Times New Roman" pitchFamily="18" charset="0"/>
                <a:cs typeface="Times New Roman" pitchFamily="18" charset="0"/>
              </a:rPr>
              <a:t>Ansoff</a:t>
            </a:r>
            <a:r>
              <a:rPr lang="en-GB" b="1" dirty="0">
                <a:solidFill>
                  <a:srgbClr val="FF0000"/>
                </a:solidFill>
                <a:latin typeface="Times New Roman" pitchFamily="18" charset="0"/>
                <a:cs typeface="Times New Roman" pitchFamily="18" charset="0"/>
              </a:rPr>
              <a:t> Matrix – Growth Strategy </a:t>
            </a:r>
          </a:p>
          <a:p>
            <a:pPr marL="0" indent="0" algn="just">
              <a:buNone/>
            </a:pPr>
            <a:r>
              <a:rPr lang="en-GB" dirty="0">
                <a:latin typeface="Times New Roman" pitchFamily="18" charset="0"/>
                <a:cs typeface="Times New Roman" pitchFamily="18" charset="0"/>
              </a:rPr>
              <a:t>What is our business growth strategy in relation to new or existing markets and products?</a:t>
            </a:r>
          </a:p>
          <a:p>
            <a:pPr algn="just">
              <a:buFont typeface="Wingdings" pitchFamily="2" charset="2"/>
              <a:buChar char="v"/>
            </a:pPr>
            <a:r>
              <a:rPr lang="en-GB" dirty="0">
                <a:solidFill>
                  <a:srgbClr val="00B0F0"/>
                </a:solidFill>
                <a:latin typeface="Times New Roman" pitchFamily="18" charset="0"/>
                <a:cs typeface="Times New Roman" pitchFamily="18" charset="0"/>
              </a:rPr>
              <a:t>The </a:t>
            </a:r>
            <a:r>
              <a:rPr lang="en-GB" dirty="0" err="1">
                <a:solidFill>
                  <a:srgbClr val="00B0F0"/>
                </a:solidFill>
                <a:latin typeface="Times New Roman" pitchFamily="18" charset="0"/>
                <a:cs typeface="Times New Roman" pitchFamily="18" charset="0"/>
              </a:rPr>
              <a:t>Ansoff</a:t>
            </a:r>
            <a:r>
              <a:rPr lang="en-GB" dirty="0">
                <a:solidFill>
                  <a:srgbClr val="00B0F0"/>
                </a:solidFill>
                <a:latin typeface="Times New Roman" pitchFamily="18" charset="0"/>
                <a:cs typeface="Times New Roman" pitchFamily="18" charset="0"/>
              </a:rPr>
              <a:t> Matrix is a strategic-planning tool that provides a framework to help executives, senior managers, and marketers devise strategies for future growth. </a:t>
            </a:r>
          </a:p>
          <a:p>
            <a:pPr algn="just">
              <a:buFont typeface="Wingdings" pitchFamily="2" charset="2"/>
              <a:buChar char="v"/>
            </a:pPr>
            <a:r>
              <a:rPr lang="en-GB" dirty="0">
                <a:latin typeface="Times New Roman" pitchFamily="18" charset="0"/>
                <a:cs typeface="Times New Roman" pitchFamily="18" charset="0"/>
              </a:rPr>
              <a:t>It is named after Russian American Igor </a:t>
            </a:r>
            <a:r>
              <a:rPr lang="en-GB" dirty="0" err="1">
                <a:latin typeface="Times New Roman" pitchFamily="18" charset="0"/>
                <a:cs typeface="Times New Roman" pitchFamily="18" charset="0"/>
              </a:rPr>
              <a:t>Ansoff</a:t>
            </a:r>
            <a:r>
              <a:rPr lang="en-GB" dirty="0">
                <a:latin typeface="Times New Roman" pitchFamily="18" charset="0"/>
                <a:cs typeface="Times New Roman" pitchFamily="18" charset="0"/>
              </a:rPr>
              <a:t>, who came up with the concept. </a:t>
            </a:r>
          </a:p>
          <a:p>
            <a:pPr algn="just">
              <a:buFont typeface="Wingdings" pitchFamily="2" charset="2"/>
              <a:buChar char="v"/>
            </a:pPr>
            <a:r>
              <a:rPr lang="en-GB" dirty="0" err="1">
                <a:latin typeface="Times New Roman" pitchFamily="18" charset="0"/>
                <a:cs typeface="Times New Roman" pitchFamily="18" charset="0"/>
              </a:rPr>
              <a:t>Ansoff</a:t>
            </a:r>
            <a:r>
              <a:rPr lang="en-GB" dirty="0">
                <a:latin typeface="Times New Roman" pitchFamily="18" charset="0"/>
                <a:cs typeface="Times New Roman" pitchFamily="18" charset="0"/>
              </a:rPr>
              <a:t> suggested that there were effectively only two approaches to developing a growth strategy; through varying what is sold </a:t>
            </a:r>
            <a:r>
              <a:rPr lang="en-GB" dirty="0">
                <a:solidFill>
                  <a:srgbClr val="FF0000"/>
                </a:solidFill>
                <a:latin typeface="Times New Roman" pitchFamily="18" charset="0"/>
                <a:cs typeface="Times New Roman" pitchFamily="18" charset="0"/>
              </a:rPr>
              <a:t>(product growth) </a:t>
            </a:r>
            <a:r>
              <a:rPr lang="en-GB" dirty="0">
                <a:latin typeface="Times New Roman" pitchFamily="18" charset="0"/>
                <a:cs typeface="Times New Roman" pitchFamily="18" charset="0"/>
              </a:rPr>
              <a:t>and who it is sold to</a:t>
            </a:r>
            <a:r>
              <a:rPr lang="en-GB" dirty="0">
                <a:solidFill>
                  <a:srgbClr val="FF0000"/>
                </a:solidFill>
                <a:latin typeface="Times New Roman" pitchFamily="18" charset="0"/>
                <a:cs typeface="Times New Roman" pitchFamily="18" charset="0"/>
              </a:rPr>
              <a:t> (market growth).</a:t>
            </a:r>
          </a:p>
          <a:p>
            <a:pPr marL="0" indent="0">
              <a:buNone/>
            </a:pPr>
            <a:endParaRPr lang="en-GB" dirty="0">
              <a:solidFill>
                <a:srgbClr val="FF0000"/>
              </a:solidFill>
            </a:endParaRPr>
          </a:p>
        </p:txBody>
      </p:sp>
    </p:spTree>
    <p:extLst>
      <p:ext uri="{BB962C8B-B14F-4D97-AF65-F5344CB8AC3E}">
        <p14:creationId xmlns:p14="http://schemas.microsoft.com/office/powerpoint/2010/main" val="73814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pPr marL="514350" indent="-514350" algn="just">
              <a:buAutoNum type="arabicPeriod"/>
            </a:pPr>
            <a:r>
              <a:rPr lang="en-GB" sz="2400" b="1" dirty="0">
                <a:solidFill>
                  <a:srgbClr val="FF0000"/>
                </a:solidFill>
                <a:latin typeface="Times New Roman" pitchFamily="18" charset="0"/>
                <a:cs typeface="Times New Roman" pitchFamily="18" charset="0"/>
              </a:rPr>
              <a:t>Market penetration / consumption </a:t>
            </a:r>
            <a:r>
              <a:rPr lang="en-GB" sz="2000" dirty="0">
                <a:latin typeface="Times New Roman" pitchFamily="18" charset="0"/>
                <a:cs typeface="Times New Roman" pitchFamily="18" charset="0"/>
              </a:rPr>
              <a:t>– </a:t>
            </a:r>
          </a:p>
          <a:p>
            <a:pPr algn="just">
              <a:buFont typeface="Wingdings" pitchFamily="2" charset="2"/>
              <a:buChar char="v"/>
            </a:pPr>
            <a:r>
              <a:rPr lang="en-GB" sz="2000" dirty="0">
                <a:latin typeface="Times New Roman" pitchFamily="18" charset="0"/>
                <a:cs typeface="Times New Roman" pitchFamily="18" charset="0"/>
              </a:rPr>
              <a:t>The firm seeks </a:t>
            </a:r>
            <a:r>
              <a:rPr lang="en-GB" sz="2000" dirty="0">
                <a:solidFill>
                  <a:srgbClr val="00B0F0"/>
                </a:solidFill>
                <a:latin typeface="Times New Roman" pitchFamily="18" charset="0"/>
                <a:cs typeface="Times New Roman" pitchFamily="18" charset="0"/>
              </a:rPr>
              <a:t>to achieve growth with existing products in their current market segments, aiming to increase market share. </a:t>
            </a:r>
          </a:p>
          <a:p>
            <a:pPr algn="just">
              <a:buFont typeface="Wingdings" pitchFamily="2" charset="2"/>
              <a:buChar char="v"/>
            </a:pPr>
            <a:r>
              <a:rPr lang="en-GB" sz="2000" dirty="0">
                <a:latin typeface="Times New Roman" pitchFamily="18" charset="0"/>
                <a:cs typeface="Times New Roman" pitchFamily="18" charset="0"/>
              </a:rPr>
              <a:t>This is a </a:t>
            </a:r>
            <a:r>
              <a:rPr lang="en-GB" sz="2000" dirty="0">
                <a:solidFill>
                  <a:srgbClr val="FF0000"/>
                </a:solidFill>
                <a:latin typeface="Times New Roman" pitchFamily="18" charset="0"/>
                <a:cs typeface="Times New Roman" pitchFamily="18" charset="0"/>
              </a:rPr>
              <a:t>low risk strategy</a:t>
            </a:r>
            <a:r>
              <a:rPr lang="en-GB" sz="2000" dirty="0">
                <a:latin typeface="Times New Roman" pitchFamily="18" charset="0"/>
                <a:cs typeface="Times New Roman" pitchFamily="18" charset="0"/>
              </a:rPr>
              <a:t> because of the high experience of the entrepreneur with the product and market. </a:t>
            </a:r>
          </a:p>
          <a:p>
            <a:pPr marL="0" indent="0" algn="just">
              <a:buNone/>
            </a:pPr>
            <a:r>
              <a:rPr lang="en-GB" sz="2400" b="1" dirty="0">
                <a:solidFill>
                  <a:srgbClr val="FF0000"/>
                </a:solidFill>
                <a:latin typeface="Times New Roman" pitchFamily="18" charset="0"/>
                <a:cs typeface="Times New Roman" pitchFamily="18" charset="0"/>
              </a:rPr>
              <a:t>2. Market development </a:t>
            </a:r>
            <a:r>
              <a:rPr lang="en-GB" sz="2000" dirty="0">
                <a:latin typeface="Times New Roman" pitchFamily="18" charset="0"/>
                <a:cs typeface="Times New Roman" pitchFamily="18" charset="0"/>
              </a:rPr>
              <a:t>– </a:t>
            </a:r>
          </a:p>
          <a:p>
            <a:pPr algn="just">
              <a:buFont typeface="Wingdings" pitchFamily="2" charset="2"/>
              <a:buChar char="v"/>
            </a:pPr>
            <a:r>
              <a:rPr lang="en-GB" sz="2000" dirty="0">
                <a:latin typeface="Times New Roman" pitchFamily="18" charset="0"/>
                <a:cs typeface="Times New Roman" pitchFamily="18" charset="0"/>
              </a:rPr>
              <a:t>The firm seeks growth </a:t>
            </a:r>
            <a:r>
              <a:rPr lang="en-GB" sz="2000" dirty="0">
                <a:solidFill>
                  <a:srgbClr val="00B0F0"/>
                </a:solidFill>
                <a:latin typeface="Times New Roman" pitchFamily="18" charset="0"/>
                <a:cs typeface="Times New Roman" pitchFamily="18" charset="0"/>
              </a:rPr>
              <a:t>by pushing its existing products into new market segments. </a:t>
            </a:r>
          </a:p>
          <a:p>
            <a:pPr algn="just">
              <a:buFont typeface="Wingdings" pitchFamily="2" charset="2"/>
              <a:buChar char="v"/>
            </a:pPr>
            <a:r>
              <a:rPr lang="en-GB" sz="2000" dirty="0">
                <a:latin typeface="Times New Roman" pitchFamily="18" charset="0"/>
                <a:cs typeface="Times New Roman" pitchFamily="18" charset="0"/>
              </a:rPr>
              <a:t>Market development has </a:t>
            </a:r>
            <a:r>
              <a:rPr lang="en-GB" sz="2000" dirty="0">
                <a:solidFill>
                  <a:srgbClr val="00B050"/>
                </a:solidFill>
                <a:latin typeface="Times New Roman" pitchFamily="18" charset="0"/>
                <a:cs typeface="Times New Roman" pitchFamily="18" charset="0"/>
              </a:rPr>
              <a:t>medium to high risk</a:t>
            </a:r>
            <a:r>
              <a:rPr lang="en-GB" sz="2000" dirty="0">
                <a:latin typeface="Times New Roman" pitchFamily="18" charset="0"/>
                <a:cs typeface="Times New Roman" pitchFamily="18" charset="0"/>
              </a:rPr>
              <a:t>. </a:t>
            </a:r>
          </a:p>
          <a:p>
            <a:pPr marL="0" indent="0" algn="just">
              <a:buNone/>
            </a:pPr>
            <a:r>
              <a:rPr lang="en-GB" sz="2400" b="1" dirty="0">
                <a:solidFill>
                  <a:srgbClr val="FF0000"/>
                </a:solidFill>
                <a:latin typeface="Times New Roman" pitchFamily="18" charset="0"/>
                <a:cs typeface="Times New Roman" pitchFamily="18" charset="0"/>
              </a:rPr>
              <a:t>3. Product development </a:t>
            </a:r>
            <a:r>
              <a:rPr lang="en-GB" sz="2000" dirty="0">
                <a:latin typeface="Times New Roman" pitchFamily="18" charset="0"/>
                <a:cs typeface="Times New Roman" pitchFamily="18" charset="0"/>
              </a:rPr>
              <a:t>– </a:t>
            </a:r>
          </a:p>
          <a:p>
            <a:pPr algn="just">
              <a:buFont typeface="Wingdings" pitchFamily="2" charset="2"/>
              <a:buChar char="v"/>
            </a:pPr>
            <a:r>
              <a:rPr lang="en-GB" sz="2000" dirty="0">
                <a:latin typeface="Times New Roman" pitchFamily="18" charset="0"/>
                <a:cs typeface="Times New Roman" pitchFamily="18" charset="0"/>
              </a:rPr>
              <a:t>the firm develops new products targeted to its existing market segments. </a:t>
            </a:r>
          </a:p>
          <a:p>
            <a:pPr algn="just">
              <a:buFont typeface="Wingdings" pitchFamily="2" charset="2"/>
              <a:buChar char="v"/>
            </a:pPr>
            <a:r>
              <a:rPr lang="en-GB" sz="2000" dirty="0">
                <a:latin typeface="Times New Roman" pitchFamily="18" charset="0"/>
                <a:cs typeface="Times New Roman" pitchFamily="18" charset="0"/>
              </a:rPr>
              <a:t>This alternative growth strategy is </a:t>
            </a:r>
            <a:r>
              <a:rPr lang="en-GB" sz="2000" dirty="0">
                <a:solidFill>
                  <a:srgbClr val="00B0F0"/>
                </a:solidFill>
                <a:latin typeface="Times New Roman" pitchFamily="18" charset="0"/>
                <a:cs typeface="Times New Roman" pitchFamily="18" charset="0"/>
              </a:rPr>
              <a:t>characterized by medium to high risk due to lack of experience about the new product. </a:t>
            </a:r>
          </a:p>
          <a:p>
            <a:pPr marL="0" indent="0" algn="just">
              <a:buNone/>
            </a:pPr>
            <a:r>
              <a:rPr lang="en-GB" sz="2400" b="1" dirty="0">
                <a:solidFill>
                  <a:srgbClr val="FF0000"/>
                </a:solidFill>
                <a:latin typeface="Times New Roman" pitchFamily="18" charset="0"/>
                <a:cs typeface="Times New Roman" pitchFamily="18" charset="0"/>
              </a:rPr>
              <a:t>4. Diversification </a:t>
            </a:r>
            <a:r>
              <a:rPr lang="en-GB" sz="2000" dirty="0">
                <a:latin typeface="Times New Roman" pitchFamily="18" charset="0"/>
                <a:cs typeface="Times New Roman" pitchFamily="18" charset="0"/>
              </a:rPr>
              <a:t>– the firm grows by developing new products for new markets. This </a:t>
            </a:r>
            <a:r>
              <a:rPr lang="en-GB" sz="2000" dirty="0">
                <a:solidFill>
                  <a:srgbClr val="00B0F0"/>
                </a:solidFill>
                <a:latin typeface="Times New Roman" pitchFamily="18" charset="0"/>
                <a:cs typeface="Times New Roman" pitchFamily="18" charset="0"/>
              </a:rPr>
              <a:t>is high risk option </a:t>
            </a:r>
            <a:r>
              <a:rPr lang="en-GB" sz="2000" dirty="0">
                <a:latin typeface="Times New Roman" pitchFamily="18" charset="0"/>
                <a:cs typeface="Times New Roman" pitchFamily="18" charset="0"/>
              </a:rPr>
              <a:t>as entrepreneurs do not have experience about the product and the market. </a:t>
            </a:r>
          </a:p>
          <a:p>
            <a:pPr marL="0" indent="0">
              <a:buNone/>
            </a:pPr>
            <a:endParaRPr lang="en-GB" sz="2000" dirty="0"/>
          </a:p>
        </p:txBody>
      </p:sp>
    </p:spTree>
    <p:extLst>
      <p:ext uri="{BB962C8B-B14F-4D97-AF65-F5344CB8AC3E}">
        <p14:creationId xmlns:p14="http://schemas.microsoft.com/office/powerpoint/2010/main" val="37310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57201"/>
            <a:ext cx="8229600" cy="5592763"/>
          </a:xfrm>
        </p:spPr>
        <p:txBody>
          <a:bodyPr>
            <a:noAutofit/>
          </a:bodyPr>
          <a:lstStyle/>
          <a:p>
            <a:pPr marL="0" indent="0" algn="just">
              <a:buNone/>
            </a:pPr>
            <a:r>
              <a:rPr lang="en-GB" sz="2400" b="1" dirty="0">
                <a:solidFill>
                  <a:srgbClr val="FF0000"/>
                </a:solidFill>
                <a:latin typeface="Times New Roman" pitchFamily="18" charset="0"/>
                <a:cs typeface="Times New Roman" pitchFamily="18" charset="0"/>
              </a:rPr>
              <a:t>7.3.4 Expansion Issues</a:t>
            </a:r>
          </a:p>
          <a:p>
            <a:pPr algn="just">
              <a:buFont typeface="Wingdings" pitchFamily="2" charset="2"/>
              <a:buChar char="ü"/>
            </a:pPr>
            <a:r>
              <a:rPr lang="en-GB" sz="2000" dirty="0">
                <a:latin typeface="Times New Roman" pitchFamily="18" charset="0"/>
                <a:cs typeface="Times New Roman" pitchFamily="18" charset="0"/>
              </a:rPr>
              <a:t>Whatever method a company chooses to utilize to expand—and whatever guiding strategy it chooses to employ its owners will likely face a combination of potentially frustrating issues as they try to grow their business in a smooth and productive manner. </a:t>
            </a:r>
          </a:p>
          <a:p>
            <a:pPr algn="just">
              <a:buFont typeface="Wingdings" pitchFamily="2" charset="2"/>
              <a:buChar char="ü"/>
            </a:pPr>
            <a:r>
              <a:rPr lang="en-GB" sz="2000" dirty="0">
                <a:latin typeface="Times New Roman" pitchFamily="18" charset="0"/>
                <a:cs typeface="Times New Roman" pitchFamily="18" charset="0"/>
              </a:rPr>
              <a:t> </a:t>
            </a:r>
            <a:r>
              <a:rPr lang="en-GB" sz="2000" dirty="0">
                <a:solidFill>
                  <a:srgbClr val="00B0F0"/>
                </a:solidFill>
                <a:latin typeface="Times New Roman" pitchFamily="18" charset="0"/>
                <a:cs typeface="Times New Roman" pitchFamily="18" charset="0"/>
              </a:rPr>
              <a:t>Growth means understanding, adjusting to, and managing a whole new set of challenges in essence, a very different business.</a:t>
            </a:r>
          </a:p>
          <a:p>
            <a:pPr marL="0" indent="0" algn="just">
              <a:buNone/>
            </a:pPr>
            <a:r>
              <a:rPr lang="en-GB" sz="2400" dirty="0">
                <a:solidFill>
                  <a:srgbClr val="FF0000"/>
                </a:solidFill>
                <a:latin typeface="Times New Roman" pitchFamily="18" charset="0"/>
                <a:cs typeface="Times New Roman" pitchFamily="18" charset="0"/>
              </a:rPr>
              <a:t> </a:t>
            </a:r>
            <a:r>
              <a:rPr lang="en-GB" sz="2400" b="1" dirty="0">
                <a:solidFill>
                  <a:srgbClr val="FF0000"/>
                </a:solidFill>
                <a:latin typeface="Times New Roman" pitchFamily="18" charset="0"/>
                <a:cs typeface="Times New Roman" pitchFamily="18" charset="0"/>
              </a:rPr>
              <a:t>Growing Too Fast</a:t>
            </a:r>
            <a:r>
              <a:rPr lang="en-GB" sz="2000" dirty="0">
                <a:latin typeface="Times New Roman" pitchFamily="18" charset="0"/>
                <a:cs typeface="Times New Roman" pitchFamily="18" charset="0"/>
              </a:rPr>
              <a:t>	</a:t>
            </a:r>
          </a:p>
          <a:p>
            <a:pPr algn="just">
              <a:buFont typeface="Wingdings" pitchFamily="2" charset="2"/>
              <a:buChar char="ü"/>
            </a:pPr>
            <a:r>
              <a:rPr lang="en-GB" sz="2000" dirty="0">
                <a:latin typeface="Times New Roman" pitchFamily="18" charset="0"/>
                <a:cs typeface="Times New Roman" pitchFamily="18" charset="0"/>
              </a:rPr>
              <a:t>This is a common disease that strikes ambitious and talented entrepreneurs who have built a flourishing business that meets a strong demand for a specific set of goods and/or services. </a:t>
            </a:r>
          </a:p>
          <a:p>
            <a:pPr algn="just">
              <a:buFont typeface="Wingdings" pitchFamily="2" charset="2"/>
              <a:buChar char="ü"/>
            </a:pPr>
            <a:r>
              <a:rPr lang="en-GB" sz="2000" dirty="0">
                <a:latin typeface="Times New Roman" pitchFamily="18" charset="0"/>
                <a:cs typeface="Times New Roman" pitchFamily="18" charset="0"/>
              </a:rPr>
              <a:t>Success is wonderful, of course, but </a:t>
            </a:r>
            <a:r>
              <a:rPr lang="en-GB" sz="2000" b="1" dirty="0">
                <a:solidFill>
                  <a:srgbClr val="FF0000"/>
                </a:solidFill>
                <a:latin typeface="Times New Roman" pitchFamily="18" charset="0"/>
                <a:cs typeface="Times New Roman" pitchFamily="18" charset="0"/>
              </a:rPr>
              <a:t>rapid growth can sometimes overwhelm the ill-prepared business owner.</a:t>
            </a:r>
          </a:p>
          <a:p>
            <a:pPr algn="just">
              <a:buFont typeface="Wingdings" pitchFamily="2" charset="2"/>
              <a:buChar char="ü"/>
            </a:pPr>
            <a:r>
              <a:rPr lang="en-GB" sz="2000" dirty="0">
                <a:latin typeface="Times New Roman" pitchFamily="18" charset="0"/>
                <a:cs typeface="Times New Roman" pitchFamily="18" charset="0"/>
              </a:rPr>
              <a:t> Companies growing at hyper-speed sometimes pay a steep price for their success. According to management experts, controlling fast-track growth and the problems that come with it can be one of the most frightening tasks an entrepreneur will face. </a:t>
            </a:r>
          </a:p>
          <a:p>
            <a:pPr algn="just">
              <a:buFont typeface="Wingdings" pitchFamily="2" charset="2"/>
              <a:buChar char="ü"/>
            </a:pPr>
            <a:r>
              <a:rPr lang="en-GB" sz="2000" dirty="0">
                <a:latin typeface="Times New Roman" pitchFamily="18" charset="0"/>
                <a:cs typeface="Times New Roman" pitchFamily="18" charset="0"/>
              </a:rPr>
              <a:t>This problem most often strikes on the operational end of a business.</a:t>
            </a:r>
          </a:p>
          <a:p>
            <a:pPr marL="0" indent="0" algn="just">
              <a:buNone/>
            </a:pPr>
            <a:endParaRPr lang="en-GB" sz="1800" dirty="0"/>
          </a:p>
        </p:txBody>
      </p:sp>
    </p:spTree>
    <p:extLst>
      <p:ext uri="{BB962C8B-B14F-4D97-AF65-F5344CB8AC3E}">
        <p14:creationId xmlns:p14="http://schemas.microsoft.com/office/powerpoint/2010/main" val="385073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Autofit/>
          </a:bodyPr>
          <a:lstStyle/>
          <a:p>
            <a:pPr marL="0" indent="0" algn="just">
              <a:buNone/>
            </a:pPr>
            <a:r>
              <a:rPr lang="en-GB" sz="2400" b="1" dirty="0">
                <a:solidFill>
                  <a:srgbClr val="FF0000"/>
                </a:solidFill>
                <a:latin typeface="Times New Roman" pitchFamily="18" charset="0"/>
                <a:cs typeface="Times New Roman" pitchFamily="18" charset="0"/>
              </a:rPr>
              <a:t>X)Record keeping and Other Infrastructure Needs</a:t>
            </a:r>
            <a:r>
              <a:rPr lang="en-GB" sz="2400" dirty="0">
                <a:latin typeface="Times New Roman" pitchFamily="18" charset="0"/>
                <a:cs typeface="Times New Roman" pitchFamily="18" charset="0"/>
              </a:rPr>
              <a:t>	</a:t>
            </a:r>
          </a:p>
          <a:p>
            <a:pPr algn="just">
              <a:buFont typeface="Wingdings" pitchFamily="2" charset="2"/>
              <a:buChar char="v"/>
            </a:pPr>
            <a:r>
              <a:rPr lang="en-GB" sz="2400" dirty="0">
                <a:latin typeface="Times New Roman" pitchFamily="18" charset="0"/>
                <a:cs typeface="Times New Roman" pitchFamily="18" charset="0"/>
              </a:rPr>
              <a:t> It is essential for small businesses that are undergoing expansion to establish or </a:t>
            </a:r>
            <a:r>
              <a:rPr lang="en-GB" sz="2400" dirty="0">
                <a:solidFill>
                  <a:srgbClr val="00B0F0"/>
                </a:solidFill>
                <a:latin typeface="Times New Roman" pitchFamily="18" charset="0"/>
                <a:cs typeface="Times New Roman" pitchFamily="18" charset="0"/>
              </a:rPr>
              <a:t>update systems for monitoring cash flow, tracking inventories and deliveries, managing finances, tracking human resources information, and myriad other aspects of the rapidly expanding business operation. </a:t>
            </a:r>
          </a:p>
          <a:p>
            <a:pPr algn="just">
              <a:buFont typeface="Wingdings" pitchFamily="2" charset="2"/>
              <a:buChar char="v"/>
            </a:pPr>
            <a:r>
              <a:rPr lang="en-GB" sz="2400" dirty="0">
                <a:latin typeface="Times New Roman" pitchFamily="18" charset="0"/>
                <a:cs typeface="Times New Roman" pitchFamily="18" charset="0"/>
              </a:rPr>
              <a:t>In addition, growing enterprises often have to invest in more sophisticated communication systems in order to provide adequate support to various business operations.</a:t>
            </a:r>
          </a:p>
          <a:p>
            <a:pPr marL="0" indent="0" algn="just">
              <a:buNone/>
            </a:pPr>
            <a:r>
              <a:rPr lang="en-GB" sz="2400" b="1" dirty="0">
                <a:solidFill>
                  <a:srgbClr val="FF0000"/>
                </a:solidFill>
                <a:latin typeface="Times New Roman" pitchFamily="18" charset="0"/>
                <a:cs typeface="Times New Roman" pitchFamily="18" charset="0"/>
              </a:rPr>
              <a:t>XI)Expansion Capital	</a:t>
            </a:r>
          </a:p>
          <a:p>
            <a:pPr algn="just">
              <a:buFont typeface="Wingdings" pitchFamily="2" charset="2"/>
              <a:buChar char="v"/>
            </a:pPr>
            <a:r>
              <a:rPr lang="en-GB" sz="2400" dirty="0">
                <a:solidFill>
                  <a:srgbClr val="00B0F0"/>
                </a:solidFill>
                <a:latin typeface="Times New Roman" pitchFamily="18" charset="0"/>
                <a:cs typeface="Times New Roman" pitchFamily="18" charset="0"/>
              </a:rPr>
              <a:t>Small businesses experiencing growth often require additional financing. </a:t>
            </a:r>
          </a:p>
          <a:p>
            <a:pPr algn="just">
              <a:buFont typeface="Wingdings" pitchFamily="2" charset="2"/>
              <a:buChar char="v"/>
            </a:pPr>
            <a:r>
              <a:rPr lang="en-GB" sz="2400" dirty="0">
                <a:latin typeface="Times New Roman" pitchFamily="18" charset="0"/>
                <a:cs typeface="Times New Roman" pitchFamily="18" charset="0"/>
              </a:rPr>
              <a:t>Businesses should revise their business plan on an annual basis and update marketing strategies accordingly so that you are equipped to secure financing under the most advantageous terms possible.</a:t>
            </a:r>
          </a:p>
          <a:p>
            <a:pPr marL="0" indent="0" algn="just">
              <a:buNone/>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46278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85000" lnSpcReduction="20000"/>
          </a:bodyPr>
          <a:lstStyle/>
          <a:p>
            <a:pPr marL="0" indent="0" algn="just">
              <a:buNone/>
            </a:pPr>
            <a:r>
              <a:rPr lang="en-GB" b="1" dirty="0">
                <a:solidFill>
                  <a:srgbClr val="FF0000"/>
                </a:solidFill>
                <a:latin typeface="Times New Roman" pitchFamily="18" charset="0"/>
                <a:cs typeface="Times New Roman" pitchFamily="18" charset="0"/>
              </a:rPr>
              <a:t>XII) Personnel Issues</a:t>
            </a:r>
          </a:p>
          <a:p>
            <a:pPr algn="just">
              <a:buFont typeface="Wingdings" pitchFamily="2" charset="2"/>
              <a:buChar char="Ø"/>
            </a:pPr>
            <a:r>
              <a:rPr lang="en-GB" dirty="0">
                <a:latin typeface="Times New Roman" pitchFamily="18" charset="0"/>
                <a:cs typeface="Times New Roman" pitchFamily="18" charset="0"/>
              </a:rPr>
              <a:t>Growing companies will almost always have to hire new personnel to meet the demands associated with new production, new marketing campaigns, new recordkeeping and administrative requirements, etc. </a:t>
            </a:r>
          </a:p>
          <a:p>
            <a:pPr algn="just">
              <a:buFont typeface="Wingdings" pitchFamily="2" charset="2"/>
              <a:buChar char="Ø"/>
            </a:pPr>
            <a:r>
              <a:rPr lang="en-GB" dirty="0">
                <a:latin typeface="Times New Roman" pitchFamily="18" charset="0"/>
                <a:cs typeface="Times New Roman" pitchFamily="18" charset="0"/>
              </a:rPr>
              <a:t>Careful hiring practices are always essential, but they are even more so when a business is engaged in a sensitive period of expansion. </a:t>
            </a:r>
          </a:p>
          <a:p>
            <a:pPr algn="just">
              <a:buFont typeface="Wingdings" pitchFamily="2" charset="2"/>
              <a:buChar char="Ø"/>
            </a:pPr>
            <a:r>
              <a:rPr lang="en-GB" dirty="0">
                <a:latin typeface="Times New Roman" pitchFamily="18" charset="0"/>
                <a:cs typeface="Times New Roman" pitchFamily="18" charset="0"/>
              </a:rPr>
              <a:t>Business expansion also brings with it increased opportunities for staff members who were a part of the business in its early days.</a:t>
            </a:r>
          </a:p>
          <a:p>
            <a:pPr algn="just">
              <a:buFont typeface="Wingdings" pitchFamily="2" charset="2"/>
              <a:buChar char="Ø"/>
            </a:pPr>
            <a:r>
              <a:rPr lang="en-GB" dirty="0">
                <a:latin typeface="Times New Roman" pitchFamily="18" charset="0"/>
                <a:cs typeface="Times New Roman" pitchFamily="18" charset="0"/>
              </a:rPr>
              <a:t> Entrepreneurs who pursue a course of ambitious expansion may find that some of their most valuable and well-liked employees decide to instead take a different path with their lives. </a:t>
            </a:r>
          </a:p>
          <a:p>
            <a:pPr marL="0" indent="0" algn="just">
              <a:buNone/>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23924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pPr marL="0" indent="0" algn="just">
              <a:buNone/>
            </a:pPr>
            <a:r>
              <a:rPr lang="en-GB" sz="2400" b="1" dirty="0">
                <a:solidFill>
                  <a:srgbClr val="FF0000"/>
                </a:solidFill>
                <a:latin typeface="Times New Roman" pitchFamily="18" charset="0"/>
                <a:cs typeface="Times New Roman" pitchFamily="18" charset="0"/>
              </a:rPr>
              <a:t>XIII) Customer Service </a:t>
            </a:r>
          </a:p>
          <a:p>
            <a:pPr algn="just">
              <a:buFont typeface="Wingdings" pitchFamily="2" charset="2"/>
              <a:buChar char="v"/>
            </a:pPr>
            <a:r>
              <a:rPr lang="en-GB" sz="2400" dirty="0">
                <a:latin typeface="Times New Roman" pitchFamily="18" charset="0"/>
                <a:cs typeface="Times New Roman" pitchFamily="18" charset="0"/>
              </a:rPr>
              <a:t>Good customer service is often a significant factor in small business success, but ironically it is also one of the first things that tends to fall by the roadside when business growth takes on a hectic flavour. </a:t>
            </a:r>
          </a:p>
          <a:p>
            <a:pPr algn="just">
              <a:buFont typeface="Wingdings" pitchFamily="2" charset="2"/>
              <a:buChar char="v"/>
            </a:pPr>
            <a:r>
              <a:rPr lang="en-GB" sz="2400" dirty="0">
                <a:latin typeface="Times New Roman" pitchFamily="18" charset="0"/>
                <a:cs typeface="Times New Roman" pitchFamily="18" charset="0"/>
              </a:rPr>
              <a:t>And sometimes you have a hard time getting back to clients in a timely fashion. </a:t>
            </a:r>
          </a:p>
          <a:p>
            <a:pPr algn="just">
              <a:buFont typeface="Wingdings" pitchFamily="2" charset="2"/>
              <a:buChar char="v"/>
            </a:pPr>
            <a:r>
              <a:rPr lang="en-GB" sz="2400" dirty="0">
                <a:latin typeface="Times New Roman" pitchFamily="18" charset="0"/>
                <a:cs typeface="Times New Roman" pitchFamily="18" charset="0"/>
              </a:rPr>
              <a:t>So the very customer service that caused your growth in the first place becomes difficult to sustain. </a:t>
            </a:r>
          </a:p>
          <a:p>
            <a:pPr algn="just">
              <a:buFont typeface="Wingdings" pitchFamily="2" charset="2"/>
              <a:buChar char="v"/>
            </a:pPr>
            <a:r>
              <a:rPr lang="en-GB" sz="2400" dirty="0">
                <a:latin typeface="Times New Roman" pitchFamily="18" charset="0"/>
                <a:cs typeface="Times New Roman" pitchFamily="18" charset="0"/>
              </a:rPr>
              <a:t>Under such scenarios, businesses not only have greater difficulty retaining existing clients, but also become less effective at securing new business. </a:t>
            </a:r>
          </a:p>
          <a:p>
            <a:pPr algn="just">
              <a:buFont typeface="Wingdings" pitchFamily="2" charset="2"/>
              <a:buChar char="v"/>
            </a:pPr>
            <a:r>
              <a:rPr lang="en-GB" sz="2400" dirty="0">
                <a:latin typeface="Times New Roman" pitchFamily="18" charset="0"/>
                <a:cs typeface="Times New Roman" pitchFamily="18" charset="0"/>
              </a:rPr>
              <a:t>A key to minimizing such developments is to maintain adequate staffing levels to ensure that customers receive the attention and service they demand (and deserve).</a:t>
            </a:r>
          </a:p>
          <a:p>
            <a:pPr marL="0" indent="0">
              <a:buNone/>
            </a:pPr>
            <a:endParaRPr lang="en-GB" sz="2400" dirty="0"/>
          </a:p>
        </p:txBody>
      </p:sp>
    </p:spTree>
    <p:extLst>
      <p:ext uri="{BB962C8B-B14F-4D97-AF65-F5344CB8AC3E}">
        <p14:creationId xmlns:p14="http://schemas.microsoft.com/office/powerpoint/2010/main" val="292360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fontScale="85000" lnSpcReduction="10000"/>
          </a:bodyPr>
          <a:lstStyle/>
          <a:p>
            <a:pPr marL="0" indent="0" algn="just">
              <a:buNone/>
            </a:pPr>
            <a:r>
              <a:rPr lang="en-GB" b="1" dirty="0">
                <a:solidFill>
                  <a:srgbClr val="FF0000"/>
                </a:solidFill>
                <a:latin typeface="Times New Roman" pitchFamily="18" charset="0"/>
                <a:cs typeface="Times New Roman" pitchFamily="18" charset="0"/>
              </a:rPr>
              <a:t>XIV) Disagreements among Ownership </a:t>
            </a:r>
          </a:p>
          <a:p>
            <a:pPr algn="just">
              <a:buFont typeface="Wingdings" pitchFamily="2" charset="2"/>
              <a:buChar char="Ø"/>
            </a:pPr>
            <a:r>
              <a:rPr lang="en-GB" dirty="0">
                <a:latin typeface="Times New Roman" pitchFamily="18" charset="0"/>
                <a:cs typeface="Times New Roman" pitchFamily="18" charset="0"/>
              </a:rPr>
              <a:t>On many occasions, ownership arrangements that functioned fairly effectively during the early stages of a company's life can become increasingly problematic as business issues become more complex and divergent philosophies emerge. </a:t>
            </a:r>
          </a:p>
          <a:p>
            <a:pPr algn="just">
              <a:buFont typeface="Wingdings" pitchFamily="2" charset="2"/>
              <a:buChar char="Ø"/>
            </a:pPr>
            <a:r>
              <a:rPr lang="en-GB" dirty="0">
                <a:latin typeface="Times New Roman" pitchFamily="18" charset="0"/>
                <a:cs typeface="Times New Roman" pitchFamily="18" charset="0"/>
              </a:rPr>
              <a:t>One founder may want to devote resources to exploring new marketing niches, while the other may be convinced that consolidation of the company's presence in existing markets is the way to go. </a:t>
            </a:r>
          </a:p>
          <a:p>
            <a:pPr algn="just">
              <a:buFont typeface="Wingdings" pitchFamily="2" charset="2"/>
              <a:buChar char="Ø"/>
            </a:pPr>
            <a:r>
              <a:rPr lang="en-GB" dirty="0">
                <a:latin typeface="Times New Roman" pitchFamily="18" charset="0"/>
                <a:cs typeface="Times New Roman" pitchFamily="18" charset="0"/>
              </a:rPr>
              <a:t>In such instances, the departure of one or more partners may be necessary to establish a unified direction for the growing company.</a:t>
            </a:r>
          </a:p>
          <a:p>
            <a:pPr marL="0" indent="0">
              <a:buNone/>
            </a:pPr>
            <a:endParaRPr lang="en-GB" dirty="0"/>
          </a:p>
        </p:txBody>
      </p:sp>
    </p:spTree>
    <p:extLst>
      <p:ext uri="{BB962C8B-B14F-4D97-AF65-F5344CB8AC3E}">
        <p14:creationId xmlns:p14="http://schemas.microsoft.com/office/powerpoint/2010/main" val="10671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50838"/>
            <a:ext cx="8229600" cy="5821363"/>
          </a:xfrm>
        </p:spPr>
        <p:txBody>
          <a:bodyPr>
            <a:normAutofit fontScale="77500" lnSpcReduction="20000"/>
          </a:bodyPr>
          <a:lstStyle/>
          <a:p>
            <a:pPr marL="0" indent="0" algn="just">
              <a:buNone/>
            </a:pPr>
            <a:r>
              <a:rPr lang="en-GB" b="1" dirty="0">
                <a:solidFill>
                  <a:srgbClr val="FF0000"/>
                </a:solidFill>
                <a:latin typeface="Times New Roman" pitchFamily="18" charset="0"/>
                <a:cs typeface="Times New Roman" pitchFamily="18" charset="0"/>
              </a:rPr>
              <a:t>XV) Family Issues	</a:t>
            </a:r>
          </a:p>
          <a:p>
            <a:pPr algn="just">
              <a:buFont typeface="Wingdings" pitchFamily="2" charset="2"/>
              <a:buChar char="v"/>
            </a:pPr>
            <a:r>
              <a:rPr lang="en-GB" dirty="0">
                <a:latin typeface="Times New Roman" pitchFamily="18" charset="0"/>
                <a:cs typeface="Times New Roman" pitchFamily="18" charset="0"/>
              </a:rPr>
              <a:t> Embarking on a strategy of aggressive business expansion typically entails an extensive sacrifice of time and often of money on the part of the owner (or owners). </a:t>
            </a:r>
          </a:p>
          <a:p>
            <a:pPr algn="just">
              <a:buFont typeface="Wingdings" pitchFamily="2" charset="2"/>
              <a:buChar char="v"/>
            </a:pPr>
            <a:r>
              <a:rPr lang="en-GB" dirty="0">
                <a:latin typeface="Times New Roman" pitchFamily="18" charset="0"/>
                <a:cs typeface="Times New Roman" pitchFamily="18" charset="0"/>
              </a:rPr>
              <a:t>But as many growing companies especially those founded by younger entrepreneurs, are established at a time when all of the cofounders are either unmarried or in the early stages of a marriage. </a:t>
            </a:r>
          </a:p>
          <a:p>
            <a:pPr algn="just">
              <a:buFont typeface="Wingdings" pitchFamily="2" charset="2"/>
              <a:buChar char="v"/>
            </a:pPr>
            <a:r>
              <a:rPr lang="en-GB" dirty="0">
                <a:latin typeface="Times New Roman" pitchFamily="18" charset="0"/>
                <a:cs typeface="Times New Roman" pitchFamily="18" charset="0"/>
              </a:rPr>
              <a:t>As the size of the company grows, so does the size of the cofounder’s family. </a:t>
            </a:r>
          </a:p>
          <a:p>
            <a:pPr algn="just">
              <a:buFont typeface="Wingdings" pitchFamily="2" charset="2"/>
              <a:buChar char="v"/>
            </a:pPr>
            <a:r>
              <a:rPr lang="en-GB" dirty="0">
                <a:latin typeface="Times New Roman" pitchFamily="18" charset="0"/>
                <a:cs typeface="Times New Roman" pitchFamily="18" charset="0"/>
              </a:rPr>
              <a:t>Cofounders with young children may feel pressure to spend more time at home, but their absence will significantly cut their ability to make a continuous, valuable contribution to the company's growth.</a:t>
            </a:r>
          </a:p>
          <a:p>
            <a:pPr algn="just">
              <a:buFont typeface="Wingdings" pitchFamily="2" charset="2"/>
              <a:buChar char="v"/>
            </a:pPr>
            <a:r>
              <a:rPr lang="en-GB" dirty="0">
                <a:latin typeface="Times New Roman" pitchFamily="18" charset="0"/>
                <a:cs typeface="Times New Roman" pitchFamily="18" charset="0"/>
              </a:rPr>
              <a:t> Entrepreneurs thinking a strategy of business growth, then, need to decide whether they are willing to make the sacrifices that such initiatives often require.</a:t>
            </a:r>
          </a:p>
          <a:p>
            <a:pPr marL="0" indent="0" algn="just">
              <a:buNone/>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67832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noAutofit/>
          </a:bodyPr>
          <a:lstStyle/>
          <a:p>
            <a:pPr marL="0" indent="0" algn="just">
              <a:buNone/>
            </a:pPr>
            <a:r>
              <a:rPr lang="en-GB" sz="3600" dirty="0">
                <a:solidFill>
                  <a:srgbClr val="FF0000"/>
                </a:solidFill>
                <a:latin typeface="Times New Roman" pitchFamily="18" charset="0"/>
                <a:cs typeface="Times New Roman" pitchFamily="18" charset="0"/>
              </a:rPr>
              <a:t>7.2 Timmons Model of Entrepreneurship </a:t>
            </a:r>
          </a:p>
          <a:p>
            <a:pPr algn="just">
              <a:buFont typeface="Wingdings" pitchFamily="2" charset="2"/>
              <a:buChar char="v"/>
            </a:pPr>
            <a:r>
              <a:rPr lang="en-GB" sz="3600" dirty="0">
                <a:latin typeface="Times New Roman" pitchFamily="18" charset="0"/>
                <a:cs typeface="Times New Roman" pitchFamily="18" charset="0"/>
              </a:rPr>
              <a:t>What key aspects does an entrepreneur need to manage to start and grow a business?</a:t>
            </a:r>
          </a:p>
          <a:p>
            <a:pPr algn="just">
              <a:buFont typeface="Wingdings" pitchFamily="2" charset="2"/>
              <a:buChar char="v"/>
            </a:pPr>
            <a:r>
              <a:rPr lang="en-GB" sz="3600" dirty="0">
                <a:latin typeface="Times New Roman" pitchFamily="18" charset="0"/>
                <a:cs typeface="Times New Roman" pitchFamily="18" charset="0"/>
              </a:rPr>
              <a:t>To answer this question, we used Timmons basic model of entrepreneurship as indicated in </a:t>
            </a:r>
            <a:r>
              <a:rPr lang="en-GB" sz="3600" b="1" dirty="0">
                <a:latin typeface="Times New Roman" pitchFamily="18" charset="0"/>
                <a:cs typeface="Times New Roman" pitchFamily="18" charset="0"/>
              </a:rPr>
              <a:t>Figure 7.1. This model identified the internal and external factors that determine the growth of business</a:t>
            </a:r>
            <a:r>
              <a:rPr lang="en-GB" sz="3600" dirty="0">
                <a:latin typeface="Times New Roman" pitchFamily="18" charset="0"/>
                <a:cs typeface="Times New Roman" pitchFamily="18" charset="0"/>
              </a:rPr>
              <a:t>. </a:t>
            </a:r>
          </a:p>
        </p:txBody>
      </p:sp>
    </p:spTree>
    <p:extLst>
      <p:ext uri="{BB962C8B-B14F-4D97-AF65-F5344CB8AC3E}">
        <p14:creationId xmlns:p14="http://schemas.microsoft.com/office/powerpoint/2010/main" val="148496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457201"/>
            <a:ext cx="8229600" cy="5745163"/>
          </a:xfrm>
        </p:spPr>
        <p:txBody>
          <a:bodyPr>
            <a:normAutofit fontScale="92500" lnSpcReduction="10000"/>
          </a:bodyPr>
          <a:lstStyle/>
          <a:p>
            <a:pPr marL="0" indent="0" algn="just">
              <a:buNone/>
            </a:pPr>
            <a:r>
              <a:rPr lang="en-GB" b="1" dirty="0">
                <a:solidFill>
                  <a:srgbClr val="FF0000"/>
                </a:solidFill>
                <a:latin typeface="Times New Roman" pitchFamily="18" charset="0"/>
                <a:cs typeface="Times New Roman" pitchFamily="18" charset="0"/>
              </a:rPr>
              <a:t>XVI) Transformation of Company Culture </a:t>
            </a:r>
          </a:p>
          <a:p>
            <a:pPr algn="just">
              <a:buFont typeface="Wingdings" pitchFamily="2" charset="2"/>
              <a:buChar char="v"/>
            </a:pPr>
            <a:r>
              <a:rPr lang="en-GB" dirty="0">
                <a:latin typeface="Times New Roman" pitchFamily="18" charset="0"/>
                <a:cs typeface="Times New Roman" pitchFamily="18" charset="0"/>
              </a:rPr>
              <a:t>Owners are ultimately the people that are most responsible for communicating those values to employees.</a:t>
            </a:r>
          </a:p>
          <a:p>
            <a:pPr algn="just">
              <a:buFont typeface="Wingdings" pitchFamily="2" charset="2"/>
              <a:buChar char="v"/>
            </a:pPr>
            <a:r>
              <a:rPr lang="en-GB" dirty="0">
                <a:latin typeface="Times New Roman" pitchFamily="18" charset="0"/>
                <a:cs typeface="Times New Roman" pitchFamily="18" charset="0"/>
              </a:rPr>
              <a:t> But as staff size increases, markets grow, and deadlines proliferate, that responsibility gradually falls by the edge and the company culture becomes one that is far different from the one that was in place and enjoyed just a few short years ago. </a:t>
            </a:r>
          </a:p>
          <a:p>
            <a:pPr algn="just">
              <a:buFont typeface="Wingdings" pitchFamily="2" charset="2"/>
              <a:buChar char="v"/>
            </a:pPr>
            <a:r>
              <a:rPr lang="en-GB" dirty="0">
                <a:latin typeface="Times New Roman" pitchFamily="18" charset="0"/>
                <a:cs typeface="Times New Roman" pitchFamily="18" charset="0"/>
              </a:rPr>
              <a:t>Entrepreneurs need to make sure that they stay attentive to their obligations and role in shaping company culture.</a:t>
            </a:r>
          </a:p>
          <a:p>
            <a:pPr marL="0" indent="0">
              <a:buNone/>
            </a:pPr>
            <a:endParaRPr lang="en-GB" dirty="0"/>
          </a:p>
        </p:txBody>
      </p:sp>
    </p:spTree>
    <p:extLst>
      <p:ext uri="{BB962C8B-B14F-4D97-AF65-F5344CB8AC3E}">
        <p14:creationId xmlns:p14="http://schemas.microsoft.com/office/powerpoint/2010/main" val="74800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92500" lnSpcReduction="20000"/>
          </a:bodyPr>
          <a:lstStyle/>
          <a:p>
            <a:pPr marL="0" indent="0" algn="just">
              <a:buNone/>
            </a:pPr>
            <a:r>
              <a:rPr lang="en-GB" b="1" dirty="0">
                <a:solidFill>
                  <a:srgbClr val="FF0000"/>
                </a:solidFill>
                <a:latin typeface="Times New Roman" pitchFamily="18" charset="0"/>
                <a:cs typeface="Times New Roman" pitchFamily="18" charset="0"/>
              </a:rPr>
              <a:t>XVII) Changing Role of Owner At The Initial State</a:t>
            </a:r>
          </a:p>
          <a:p>
            <a:pPr algn="just">
              <a:buFont typeface="Wingdings" pitchFamily="2" charset="2"/>
              <a:buChar char="v"/>
            </a:pPr>
            <a:r>
              <a:rPr lang="en-GB" dirty="0">
                <a:solidFill>
                  <a:srgbClr val="00B0F0"/>
                </a:solidFill>
                <a:latin typeface="Times New Roman" pitchFamily="18" charset="0"/>
                <a:cs typeface="Times New Roman" pitchFamily="18" charset="0"/>
              </a:rPr>
              <a:t>You have few employees; you're doing lots of things yourself. </a:t>
            </a:r>
          </a:p>
          <a:p>
            <a:pPr algn="just">
              <a:buFont typeface="Wingdings" pitchFamily="2" charset="2"/>
              <a:buChar char="v"/>
            </a:pPr>
            <a:r>
              <a:rPr lang="en-GB" dirty="0">
                <a:latin typeface="Times New Roman" pitchFamily="18" charset="0"/>
                <a:cs typeface="Times New Roman" pitchFamily="18" charset="0"/>
              </a:rPr>
              <a:t>But when a company experiences its first real surge of growth, it's time for you to change what you do.</a:t>
            </a:r>
          </a:p>
          <a:p>
            <a:pPr algn="just">
              <a:buFont typeface="Wingdings" pitchFamily="2" charset="2"/>
              <a:buChar char="v"/>
            </a:pPr>
            <a:r>
              <a:rPr lang="en-GB" dirty="0">
                <a:latin typeface="Times New Roman" pitchFamily="18" charset="0"/>
                <a:cs typeface="Times New Roman" pitchFamily="18" charset="0"/>
              </a:rPr>
              <a:t> </a:t>
            </a:r>
            <a:r>
              <a:rPr lang="en-GB" dirty="0">
                <a:solidFill>
                  <a:srgbClr val="FF0000"/>
                </a:solidFill>
                <a:latin typeface="Times New Roman" pitchFamily="18" charset="0"/>
                <a:cs typeface="Times New Roman" pitchFamily="18" charset="0"/>
              </a:rPr>
              <a:t>You need to become a CEO—that is, the leader, the strategic thinker, and the planner—and to delegate day-to-day operations to others.  </a:t>
            </a:r>
          </a:p>
          <a:p>
            <a:pPr algn="just">
              <a:buFont typeface="Wingdings" pitchFamily="2" charset="2"/>
              <a:buChar char="v"/>
            </a:pPr>
            <a:r>
              <a:rPr lang="en-GB" dirty="0">
                <a:latin typeface="Times New Roman" pitchFamily="18" charset="0"/>
                <a:cs typeface="Times New Roman" pitchFamily="18" charset="0"/>
              </a:rPr>
              <a:t>Moreover, as businesses grow in size they often encounter problems that increasingly require the experience and knowledge of outside people. </a:t>
            </a:r>
          </a:p>
          <a:p>
            <a:pPr marL="0" indent="0">
              <a:buNone/>
            </a:pPr>
            <a:endParaRPr lang="en-GB" dirty="0"/>
          </a:p>
        </p:txBody>
      </p:sp>
    </p:spTree>
    <p:extLst>
      <p:ext uri="{BB962C8B-B14F-4D97-AF65-F5344CB8AC3E}">
        <p14:creationId xmlns:p14="http://schemas.microsoft.com/office/powerpoint/2010/main" val="224424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fontScale="85000" lnSpcReduction="20000"/>
          </a:bodyPr>
          <a:lstStyle/>
          <a:p>
            <a:pPr marL="0" indent="0" algn="just">
              <a:buNone/>
            </a:pPr>
            <a:r>
              <a:rPr lang="en-GB" sz="3400" b="1" dirty="0">
                <a:solidFill>
                  <a:srgbClr val="FF0000"/>
                </a:solidFill>
                <a:latin typeface="Times New Roman" pitchFamily="18" charset="0"/>
                <a:cs typeface="Times New Roman" pitchFamily="18" charset="0"/>
              </a:rPr>
              <a:t>7.3.5 Choosing not to Grow</a:t>
            </a:r>
          </a:p>
          <a:p>
            <a:pPr algn="just">
              <a:buFont typeface="Wingdings" pitchFamily="2" charset="2"/>
              <a:buChar char="v"/>
            </a:pPr>
            <a:r>
              <a:rPr lang="en-GB" sz="3400" dirty="0">
                <a:solidFill>
                  <a:srgbClr val="00B0F0"/>
                </a:solidFill>
                <a:latin typeface="Times New Roman" pitchFamily="18" charset="0"/>
                <a:cs typeface="Times New Roman" pitchFamily="18" charset="0"/>
              </a:rPr>
              <a:t>Small business owners choose not to expand their operations even though they have ample opportunity to do so. </a:t>
            </a:r>
          </a:p>
          <a:p>
            <a:pPr algn="just">
              <a:buFont typeface="Wingdings" pitchFamily="2" charset="2"/>
              <a:buChar char="v"/>
            </a:pPr>
            <a:r>
              <a:rPr lang="en-GB" sz="3400" dirty="0">
                <a:latin typeface="Times New Roman" pitchFamily="18" charset="0"/>
                <a:cs typeface="Times New Roman" pitchFamily="18" charset="0"/>
              </a:rPr>
              <a:t>Many entrepreneurs would rather limit growth than give up those satisfactions. </a:t>
            </a:r>
          </a:p>
          <a:p>
            <a:pPr algn="just">
              <a:buFont typeface="Wingdings" pitchFamily="2" charset="2"/>
              <a:buChar char="v"/>
            </a:pPr>
            <a:r>
              <a:rPr lang="en-GB" sz="3400" dirty="0">
                <a:solidFill>
                  <a:srgbClr val="FF0000"/>
                </a:solidFill>
                <a:latin typeface="Times New Roman" pitchFamily="18" charset="0"/>
                <a:cs typeface="Times New Roman" pitchFamily="18" charset="0"/>
              </a:rPr>
              <a:t>Other successful small business owners, meanwhile, simply prefer to avoid the headaches that inevitably occur with increases in staff size, etc</a:t>
            </a:r>
            <a:r>
              <a:rPr lang="en-GB" sz="3400" dirty="0">
                <a:latin typeface="Times New Roman" pitchFamily="18" charset="0"/>
                <a:cs typeface="Times New Roman" pitchFamily="18" charset="0"/>
              </a:rPr>
              <a:t>. </a:t>
            </a:r>
          </a:p>
          <a:p>
            <a:pPr algn="just">
              <a:buFont typeface="Wingdings" pitchFamily="2" charset="2"/>
              <a:buChar char="v"/>
            </a:pPr>
            <a:r>
              <a:rPr lang="en-GB" sz="3400" dirty="0">
                <a:latin typeface="Times New Roman" pitchFamily="18" charset="0"/>
                <a:cs typeface="Times New Roman" pitchFamily="18" charset="0"/>
              </a:rPr>
              <a:t>And many small business owners choose to maintain their operations at a certain level because it enables them to devote time to family and other interests that would otherwise be allocated to expansion efforts.</a:t>
            </a:r>
          </a:p>
          <a:p>
            <a:pPr marL="0" indent="0" algn="just">
              <a:buNone/>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06191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a:bodyPr>
          <a:lstStyle/>
          <a:p>
            <a:pPr marL="0" indent="0" algn="just">
              <a:buNone/>
            </a:pPr>
            <a:r>
              <a:rPr lang="en-GB" b="1" dirty="0">
                <a:solidFill>
                  <a:srgbClr val="FF0000"/>
                </a:solidFill>
                <a:latin typeface="Times New Roman" pitchFamily="18" charset="0"/>
                <a:cs typeface="Times New Roman" pitchFamily="18" charset="0"/>
              </a:rPr>
              <a:t>7.4 Business Ethics and Social Responsibility</a:t>
            </a:r>
          </a:p>
          <a:p>
            <a:pPr marL="0" indent="0" algn="just">
              <a:buNone/>
            </a:pPr>
            <a:r>
              <a:rPr lang="en-GB" dirty="0">
                <a:latin typeface="Times New Roman" pitchFamily="18" charset="0"/>
                <a:cs typeface="Times New Roman" pitchFamily="18" charset="0"/>
              </a:rPr>
              <a:t>Learning Objectives</a:t>
            </a:r>
          </a:p>
          <a:p>
            <a:pPr marL="0" indent="0" algn="just">
              <a:buNone/>
            </a:pPr>
            <a:r>
              <a:rPr lang="en-GB" dirty="0">
                <a:latin typeface="Times New Roman" pitchFamily="18" charset="0"/>
                <a:cs typeface="Times New Roman" pitchFamily="18" charset="0"/>
              </a:rPr>
              <a:t>•Define and discuss the three main theories of </a:t>
            </a:r>
            <a:r>
              <a:rPr lang="en-GB" dirty="0">
                <a:solidFill>
                  <a:srgbClr val="FF0000"/>
                </a:solidFill>
                <a:latin typeface="Times New Roman" pitchFamily="18" charset="0"/>
                <a:cs typeface="Times New Roman" pitchFamily="18" charset="0"/>
              </a:rPr>
              <a:t>corporate social responsibility (CSR).</a:t>
            </a:r>
          </a:p>
          <a:p>
            <a:pPr marL="0" indent="0" algn="just">
              <a:buNone/>
            </a:pPr>
            <a:r>
              <a:rPr lang="en-GB" dirty="0">
                <a:latin typeface="Times New Roman" pitchFamily="18" charset="0"/>
                <a:cs typeface="Times New Roman" pitchFamily="18" charset="0"/>
              </a:rPr>
              <a:t>•Explain why CSR ultimately benefits both companies and their stakeholders. </a:t>
            </a:r>
          </a:p>
          <a:p>
            <a:pPr marL="0" indent="0" algn="just">
              <a:buNone/>
            </a:pPr>
            <a:r>
              <a:rPr lang="en-GB" b="1" dirty="0">
                <a:solidFill>
                  <a:srgbClr val="FF0000"/>
                </a:solidFill>
                <a:latin typeface="Times New Roman" pitchFamily="18" charset="0"/>
                <a:cs typeface="Times New Roman" pitchFamily="18" charset="0"/>
              </a:rPr>
              <a:t>7.4.1 Introduction </a:t>
            </a:r>
          </a:p>
          <a:p>
            <a:pPr algn="just">
              <a:buFont typeface="Wingdings" pitchFamily="2" charset="2"/>
              <a:buChar char="v"/>
            </a:pPr>
            <a:r>
              <a:rPr lang="en-GB" dirty="0">
                <a:solidFill>
                  <a:srgbClr val="00B0F0"/>
                </a:solidFill>
                <a:latin typeface="Times New Roman" pitchFamily="18" charset="0"/>
                <a:cs typeface="Times New Roman" pitchFamily="18" charset="0"/>
              </a:rPr>
              <a:t>Business organizations, as established by their entrepreneurs, are expected to do their businesses in a sustainable and ethical manner. </a:t>
            </a:r>
          </a:p>
        </p:txBody>
      </p:sp>
    </p:spTree>
    <p:extLst>
      <p:ext uri="{BB962C8B-B14F-4D97-AF65-F5344CB8AC3E}">
        <p14:creationId xmlns:p14="http://schemas.microsoft.com/office/powerpoint/2010/main" val="22305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pPr marL="0" indent="0" algn="just">
              <a:buNone/>
            </a:pPr>
            <a:r>
              <a:rPr lang="en-GB" b="1" dirty="0">
                <a:solidFill>
                  <a:srgbClr val="FF0000"/>
                </a:solidFill>
                <a:latin typeface="Times New Roman" pitchFamily="18" charset="0"/>
                <a:cs typeface="Times New Roman" pitchFamily="18" charset="0"/>
              </a:rPr>
              <a:t>7.4.2 Three Approaches to Corporate Responsibility</a:t>
            </a:r>
          </a:p>
          <a:p>
            <a:pPr algn="just">
              <a:buFont typeface="Wingdings" pitchFamily="2" charset="2"/>
              <a:buChar char="v"/>
            </a:pPr>
            <a:r>
              <a:rPr lang="en-GB" dirty="0">
                <a:latin typeface="Times New Roman" pitchFamily="18" charset="0"/>
                <a:cs typeface="Times New Roman" pitchFamily="18" charset="0"/>
              </a:rPr>
              <a:t>According to the traditional view of the corporation, it exists primarily to make profits supported by stockholder theory. </a:t>
            </a:r>
          </a:p>
          <a:p>
            <a:pPr algn="just">
              <a:buFont typeface="Wingdings" pitchFamily="2" charset="2"/>
              <a:buChar char="v"/>
            </a:pPr>
            <a:r>
              <a:rPr lang="en-GB" dirty="0">
                <a:latin typeface="Times New Roman" pitchFamily="18" charset="0"/>
                <a:cs typeface="Times New Roman" pitchFamily="18" charset="0"/>
              </a:rPr>
              <a:t>Broadly, there are three theoretical approaches to these new responsibilities:</a:t>
            </a:r>
          </a:p>
          <a:p>
            <a:pPr marL="0" indent="0" algn="just">
              <a:buNone/>
            </a:pPr>
            <a:r>
              <a:rPr lang="en-GB" dirty="0">
                <a:latin typeface="Times New Roman" pitchFamily="18" charset="0"/>
                <a:cs typeface="Times New Roman" pitchFamily="18" charset="0"/>
              </a:rPr>
              <a:t>1.Corporate social responsibility (CSR)</a:t>
            </a:r>
          </a:p>
          <a:p>
            <a:pPr marL="0" indent="0" algn="just">
              <a:buNone/>
            </a:pPr>
            <a:r>
              <a:rPr lang="en-GB" dirty="0">
                <a:latin typeface="Times New Roman" pitchFamily="18" charset="0"/>
                <a:cs typeface="Times New Roman" pitchFamily="18" charset="0"/>
              </a:rPr>
              <a:t>2.The triple bottom line</a:t>
            </a:r>
          </a:p>
          <a:p>
            <a:pPr marL="0" indent="0" algn="just">
              <a:buNone/>
            </a:pPr>
            <a:r>
              <a:rPr lang="en-GB" dirty="0">
                <a:latin typeface="Times New Roman" pitchFamily="18" charset="0"/>
                <a:cs typeface="Times New Roman" pitchFamily="18" charset="0"/>
              </a:rPr>
              <a:t>3.Stakeholder theory</a:t>
            </a:r>
          </a:p>
          <a:p>
            <a:pPr algn="just">
              <a:buFont typeface="Wingdings" pitchFamily="2" charset="2"/>
              <a:buChar char="v"/>
            </a:pPr>
            <a:endParaRPr lang="en-GB" dirty="0">
              <a:latin typeface="Times New Roman" pitchFamily="18" charset="0"/>
              <a:cs typeface="Times New Roman" pitchFamily="18" charset="0"/>
            </a:endParaRPr>
          </a:p>
          <a:p>
            <a:pPr algn="just">
              <a:buFont typeface="Wingdings" pitchFamily="2" charset="2"/>
              <a:buChar char="v"/>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950651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fontScale="70000" lnSpcReduction="20000"/>
          </a:bodyPr>
          <a:lstStyle/>
          <a:p>
            <a:pPr marL="0" indent="0" algn="just">
              <a:buNone/>
            </a:pPr>
            <a:r>
              <a:rPr lang="en-GB" b="1" dirty="0">
                <a:solidFill>
                  <a:srgbClr val="FF0000"/>
                </a:solidFill>
                <a:latin typeface="Times New Roman" pitchFamily="18" charset="0"/>
                <a:cs typeface="Times New Roman" pitchFamily="18" charset="0"/>
              </a:rPr>
              <a:t>1. </a:t>
            </a:r>
            <a:r>
              <a:rPr lang="en-GB" sz="3400" b="1" dirty="0">
                <a:solidFill>
                  <a:srgbClr val="FF0000"/>
                </a:solidFill>
                <a:latin typeface="Times New Roman" pitchFamily="18" charset="0"/>
                <a:cs typeface="Times New Roman" pitchFamily="18" charset="0"/>
              </a:rPr>
              <a:t>Corporate Social Responsibility (CSR)</a:t>
            </a:r>
          </a:p>
          <a:p>
            <a:pPr algn="just">
              <a:buFont typeface="Wingdings" pitchFamily="2" charset="2"/>
              <a:buChar char="v"/>
            </a:pPr>
            <a:r>
              <a:rPr lang="en-GB" sz="3400" dirty="0">
                <a:latin typeface="Times New Roman" pitchFamily="18" charset="0"/>
                <a:cs typeface="Times New Roman" pitchFamily="18" charset="0"/>
              </a:rPr>
              <a:t>The title corporate social responsibility has two meanings.</a:t>
            </a:r>
          </a:p>
          <a:p>
            <a:pPr algn="just">
              <a:buFont typeface="Wingdings" pitchFamily="2" charset="2"/>
              <a:buChar char="v"/>
            </a:pPr>
            <a:r>
              <a:rPr lang="en-GB" sz="3400" dirty="0">
                <a:latin typeface="Times New Roman" pitchFamily="18" charset="0"/>
                <a:cs typeface="Times New Roman" pitchFamily="18" charset="0"/>
              </a:rPr>
              <a:t> </a:t>
            </a:r>
            <a:r>
              <a:rPr lang="en-GB" sz="3400" dirty="0">
                <a:solidFill>
                  <a:srgbClr val="00B0F0"/>
                </a:solidFill>
                <a:latin typeface="Times New Roman" pitchFamily="18" charset="0"/>
                <a:cs typeface="Times New Roman" pitchFamily="18" charset="0"/>
              </a:rPr>
              <a:t>First, it’s a general name for any theory of the corporation that emphasizes both the responsibility to make money and the responsibility to interact ethically with the surrounding community. </a:t>
            </a:r>
          </a:p>
          <a:p>
            <a:pPr algn="just">
              <a:buFont typeface="Wingdings" pitchFamily="2" charset="2"/>
              <a:buChar char="v"/>
            </a:pPr>
            <a:r>
              <a:rPr lang="en-GB" sz="3400" dirty="0">
                <a:solidFill>
                  <a:srgbClr val="FF0000"/>
                </a:solidFill>
                <a:latin typeface="Times New Roman" pitchFamily="18" charset="0"/>
                <a:cs typeface="Times New Roman" pitchFamily="18" charset="0"/>
              </a:rPr>
              <a:t>Second, corporate social responsibility is also a specific conception of that responsibility to profit while playing a role in broader questions of community welfare. </a:t>
            </a:r>
          </a:p>
          <a:p>
            <a:pPr algn="just">
              <a:buFont typeface="Wingdings" pitchFamily="2" charset="2"/>
              <a:buChar char="v"/>
            </a:pPr>
            <a:r>
              <a:rPr lang="en-GB" sz="3400" dirty="0">
                <a:latin typeface="Times New Roman" pitchFamily="18" charset="0"/>
                <a:cs typeface="Times New Roman" pitchFamily="18" charset="0"/>
              </a:rPr>
              <a:t> For its definition, CSR is a philosophy in which the company’s expected actions include not only producing a reliable product, charging a fair price with fair profit margins, and paying a fair wage to employees, but also caring for the environment and acting on other social concerns.</a:t>
            </a:r>
          </a:p>
          <a:p>
            <a:pPr algn="just">
              <a:buFont typeface="Wingdings" pitchFamily="2" charset="2"/>
              <a:buChar char="v"/>
            </a:pPr>
            <a:r>
              <a:rPr lang="en-GB" sz="3400" dirty="0">
                <a:solidFill>
                  <a:srgbClr val="00B0F0"/>
                </a:solidFill>
                <a:latin typeface="Times New Roman" pitchFamily="18" charset="0"/>
                <a:cs typeface="Times New Roman" pitchFamily="18" charset="0"/>
              </a:rPr>
              <a:t>As a specific theory of the way corporations interact with the surrounding community and larger world, corporate social responsibility (CSR) is composed of four obligations:</a:t>
            </a:r>
          </a:p>
          <a:p>
            <a:pPr marL="0" indent="0">
              <a:buNone/>
            </a:pPr>
            <a:endParaRPr lang="en-GB" sz="3400" dirty="0"/>
          </a:p>
        </p:txBody>
      </p:sp>
    </p:spTree>
    <p:extLst>
      <p:ext uri="{BB962C8B-B14F-4D97-AF65-F5344CB8AC3E}">
        <p14:creationId xmlns:p14="http://schemas.microsoft.com/office/powerpoint/2010/main" val="3439936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lstStyle/>
          <a:p>
            <a:pPr marL="0" indent="0" algn="just">
              <a:buNone/>
            </a:pPr>
            <a:r>
              <a:rPr lang="en-GB" b="1" dirty="0">
                <a:latin typeface="Times New Roman" pitchFamily="18" charset="0"/>
                <a:cs typeface="Times New Roman" pitchFamily="18" charset="0"/>
              </a:rPr>
              <a:t>1.The economic responsibility to make money</a:t>
            </a:r>
          </a:p>
          <a:p>
            <a:pPr marL="0" indent="0" algn="just">
              <a:buNone/>
            </a:pPr>
            <a:r>
              <a:rPr lang="en-GB" b="1" dirty="0">
                <a:latin typeface="Times New Roman" pitchFamily="18" charset="0"/>
                <a:cs typeface="Times New Roman" pitchFamily="18" charset="0"/>
              </a:rPr>
              <a:t>2. The legal responsibility to adhere to rules and regulations</a:t>
            </a:r>
          </a:p>
          <a:p>
            <a:pPr marL="0" indent="0" algn="just">
              <a:buNone/>
            </a:pPr>
            <a:r>
              <a:rPr lang="en-GB" b="1" dirty="0">
                <a:latin typeface="Times New Roman" pitchFamily="18" charset="0"/>
                <a:cs typeface="Times New Roman" pitchFamily="18" charset="0"/>
              </a:rPr>
              <a:t>3. The ethical responsibility to do what’s right even when not required by the letter or spirit of the law. </a:t>
            </a:r>
          </a:p>
          <a:p>
            <a:pPr marL="0" indent="0" algn="just">
              <a:buNone/>
            </a:pPr>
            <a:r>
              <a:rPr lang="en-GB" b="1" dirty="0">
                <a:latin typeface="Times New Roman" pitchFamily="18" charset="0"/>
                <a:cs typeface="Times New Roman" pitchFamily="18" charset="0"/>
              </a:rPr>
              <a:t>4. The humanitarian responsibility to contribute to society’s projects even when they’re independent of the particular business.</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69927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fontScale="85000" lnSpcReduction="20000"/>
          </a:bodyPr>
          <a:lstStyle/>
          <a:p>
            <a:pPr marL="0" indent="0" algn="just">
              <a:buNone/>
            </a:pPr>
            <a:r>
              <a:rPr lang="en-GB" b="1" dirty="0">
                <a:solidFill>
                  <a:srgbClr val="FF0000"/>
                </a:solidFill>
                <a:latin typeface="Times New Roman" pitchFamily="18" charset="0"/>
                <a:cs typeface="Times New Roman" pitchFamily="18" charset="0"/>
              </a:rPr>
              <a:t>2.The Triple Bottom Line</a:t>
            </a:r>
          </a:p>
          <a:p>
            <a:pPr algn="just">
              <a:buFont typeface="Wingdings" pitchFamily="2" charset="2"/>
              <a:buChar char="v"/>
            </a:pPr>
            <a:r>
              <a:rPr lang="en-GB" dirty="0">
                <a:solidFill>
                  <a:srgbClr val="00B0F0"/>
                </a:solidFill>
                <a:latin typeface="Times New Roman" pitchFamily="18" charset="0"/>
                <a:cs typeface="Times New Roman" pitchFamily="18" charset="0"/>
              </a:rPr>
              <a:t>The triple bottom line is a form of corporate social responsibility dictating that corporate leaders formulate bottom-line results not only in economic terms (costs versus revenue) </a:t>
            </a:r>
            <a:r>
              <a:rPr lang="en-GB" b="1" dirty="0">
                <a:solidFill>
                  <a:srgbClr val="FF0000"/>
                </a:solidFill>
                <a:latin typeface="Times New Roman" pitchFamily="18" charset="0"/>
                <a:cs typeface="Times New Roman" pitchFamily="18" charset="0"/>
              </a:rPr>
              <a:t>but also in terms of company effects in the social realm, and with respect to the environment.</a:t>
            </a:r>
          </a:p>
          <a:p>
            <a:pPr algn="just">
              <a:buFont typeface="Wingdings" pitchFamily="2" charset="2"/>
              <a:buChar char="v"/>
            </a:pPr>
            <a:r>
              <a:rPr lang="en-GB" dirty="0">
                <a:latin typeface="Times New Roman" pitchFamily="18" charset="0"/>
                <a:cs typeface="Times New Roman" pitchFamily="18" charset="0"/>
              </a:rPr>
              <a:t>The notion of sustainability is very specific. </a:t>
            </a:r>
          </a:p>
          <a:p>
            <a:pPr algn="just">
              <a:buFont typeface="Wingdings" pitchFamily="2" charset="2"/>
              <a:buChar char="v"/>
            </a:pPr>
            <a:r>
              <a:rPr lang="en-GB" dirty="0">
                <a:latin typeface="Times New Roman" pitchFamily="18" charset="0"/>
                <a:cs typeface="Times New Roman" pitchFamily="18" charset="0"/>
              </a:rPr>
              <a:t>At the intersection of ethics and economics, sustainability means the long-term maintenance of balance.</a:t>
            </a:r>
          </a:p>
          <a:p>
            <a:pPr algn="just">
              <a:buFont typeface="Wingdings" pitchFamily="2" charset="2"/>
              <a:buChar char="v"/>
            </a:pPr>
            <a:r>
              <a:rPr lang="en-GB" dirty="0">
                <a:latin typeface="Times New Roman" pitchFamily="18" charset="0"/>
                <a:cs typeface="Times New Roman" pitchFamily="18" charset="0"/>
              </a:rPr>
              <a:t> As elaborated by here below how the balance is defined and achieved economically, socially, and environmentally</a:t>
            </a:r>
            <a:r>
              <a:rPr lang="en-GB" dirty="0"/>
              <a:t>:</a:t>
            </a:r>
          </a:p>
          <a:p>
            <a:pPr marL="0" indent="0">
              <a:buNone/>
            </a:pPr>
            <a:endParaRPr lang="en-GB" dirty="0"/>
          </a:p>
        </p:txBody>
      </p:sp>
    </p:spTree>
    <p:extLst>
      <p:ext uri="{BB962C8B-B14F-4D97-AF65-F5344CB8AC3E}">
        <p14:creationId xmlns:p14="http://schemas.microsoft.com/office/powerpoint/2010/main" val="268697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6781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192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a:bodyPr>
          <a:lstStyle/>
          <a:p>
            <a:pPr algn="just">
              <a:buFont typeface="Wingdings" pitchFamily="2" charset="2"/>
              <a:buChar char="v"/>
            </a:pPr>
            <a:r>
              <a:rPr lang="en-GB" dirty="0">
                <a:solidFill>
                  <a:srgbClr val="FF0000"/>
                </a:solidFill>
                <a:latin typeface="Times New Roman" pitchFamily="18" charset="0"/>
                <a:cs typeface="Times New Roman" pitchFamily="18" charset="0"/>
              </a:rPr>
              <a:t>According to the triple-bottom-line model, corporations have a responsibility to create business plans allowing stable and long action. </a:t>
            </a:r>
          </a:p>
          <a:p>
            <a:pPr algn="just">
              <a:buFont typeface="Wingdings" pitchFamily="2" charset="2"/>
              <a:buChar char="v"/>
            </a:pPr>
            <a:r>
              <a:rPr lang="en-GB" dirty="0">
                <a:latin typeface="Times New Roman" pitchFamily="18" charset="0"/>
                <a:cs typeface="Times New Roman" pitchFamily="18" charset="0"/>
              </a:rPr>
              <a:t>Sustainability as a virtue means valuing business plans that may not lead to quick riches but that also avoid disastrous losses.</a:t>
            </a:r>
          </a:p>
        </p:txBody>
      </p:sp>
    </p:spTree>
    <p:extLst>
      <p:ext uri="{BB962C8B-B14F-4D97-AF65-F5344CB8AC3E}">
        <p14:creationId xmlns:p14="http://schemas.microsoft.com/office/powerpoint/2010/main" val="20634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457200"/>
            <a:ext cx="7772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098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096000"/>
          </a:xfrm>
        </p:spPr>
        <p:txBody>
          <a:bodyPr>
            <a:normAutofit fontScale="85000" lnSpcReduction="20000"/>
          </a:bodyPr>
          <a:lstStyle/>
          <a:p>
            <a:pPr marL="0" indent="0" algn="just">
              <a:buNone/>
            </a:pPr>
            <a:r>
              <a:rPr lang="en-US" dirty="0">
                <a:solidFill>
                  <a:srgbClr val="FF0000"/>
                </a:solidFill>
                <a:latin typeface="Times New Roman" pitchFamily="18" charset="0"/>
                <a:cs typeface="Times New Roman" pitchFamily="18" charset="0"/>
              </a:rPr>
              <a:t>Cont..</a:t>
            </a:r>
            <a:endParaRPr lang="en-GB" dirty="0">
              <a:solidFill>
                <a:srgbClr val="FF0000"/>
              </a:solidFill>
              <a:latin typeface="Times New Roman" pitchFamily="18" charset="0"/>
              <a:cs typeface="Times New Roman" pitchFamily="18" charset="0"/>
            </a:endParaRPr>
          </a:p>
          <a:p>
            <a:pPr algn="just">
              <a:buFont typeface="Wingdings" pitchFamily="2" charset="2"/>
              <a:buChar char="v"/>
            </a:pPr>
            <a:r>
              <a:rPr lang="en-GB" sz="3400" dirty="0">
                <a:solidFill>
                  <a:srgbClr val="FF0000"/>
                </a:solidFill>
                <a:latin typeface="Times New Roman" pitchFamily="18" charset="0"/>
                <a:cs typeface="Times New Roman" pitchFamily="18" charset="0"/>
              </a:rPr>
              <a:t>Social sustainability values balance in people’s lives and the way we live. </a:t>
            </a:r>
          </a:p>
          <a:p>
            <a:pPr algn="just">
              <a:buFont typeface="Wingdings" pitchFamily="2" charset="2"/>
              <a:buChar char="v"/>
            </a:pPr>
            <a:r>
              <a:rPr lang="en-GB" sz="3400" dirty="0">
                <a:latin typeface="Times New Roman" pitchFamily="18" charset="0"/>
                <a:cs typeface="Times New Roman" pitchFamily="18" charset="0"/>
              </a:rPr>
              <a:t>As </a:t>
            </a:r>
            <a:r>
              <a:rPr lang="en-GB" sz="3400" dirty="0">
                <a:solidFill>
                  <a:srgbClr val="92D050"/>
                </a:solidFill>
                <a:latin typeface="Times New Roman" pitchFamily="18" charset="0"/>
                <a:cs typeface="Times New Roman" pitchFamily="18" charset="0"/>
              </a:rPr>
              <a:t>the imbalances grow, as the rich get richer and the poor get both poorer and more numerous, the chances that society itself will collapse in anger and revolution increase.</a:t>
            </a:r>
          </a:p>
          <a:p>
            <a:pPr algn="just">
              <a:buFont typeface="Wingdings" pitchFamily="2" charset="2"/>
              <a:buChar char="v"/>
            </a:pPr>
            <a:r>
              <a:rPr lang="en-GB" sz="3400" dirty="0">
                <a:solidFill>
                  <a:srgbClr val="00B0F0"/>
                </a:solidFill>
                <a:latin typeface="Times New Roman" pitchFamily="18" charset="0"/>
                <a:cs typeface="Times New Roman" pitchFamily="18" charset="0"/>
              </a:rPr>
              <a:t>In world history, however, such revolutions are quite common. </a:t>
            </a:r>
          </a:p>
          <a:p>
            <a:pPr algn="just">
              <a:buFont typeface="Wingdings" pitchFamily="2" charset="2"/>
              <a:buChar char="v"/>
            </a:pPr>
            <a:r>
              <a:rPr lang="en-GB" sz="3400" dirty="0">
                <a:solidFill>
                  <a:srgbClr val="00B0F0"/>
                </a:solidFill>
                <a:latin typeface="Times New Roman" pitchFamily="18" charset="0"/>
                <a:cs typeface="Times New Roman" pitchFamily="18" charset="0"/>
              </a:rPr>
              <a:t>That doesn’t mean revolution is coming to our time’s developed nations. </a:t>
            </a:r>
          </a:p>
          <a:p>
            <a:pPr algn="just">
              <a:buFont typeface="Wingdings" pitchFamily="2" charset="2"/>
              <a:buChar char="v"/>
            </a:pPr>
            <a:r>
              <a:rPr lang="en-GB" sz="3400" dirty="0">
                <a:latin typeface="Times New Roman" pitchFamily="18" charset="0"/>
                <a:cs typeface="Times New Roman" pitchFamily="18" charset="0"/>
              </a:rPr>
              <a:t>It may indicate, however, that for a business to be stable over the long term, opportunities and subsequently wealth need to be spread out to cover as many people as possible.</a:t>
            </a:r>
          </a:p>
        </p:txBody>
      </p:sp>
    </p:spTree>
    <p:extLst>
      <p:ext uri="{BB962C8B-B14F-4D97-AF65-F5344CB8AC3E}">
        <p14:creationId xmlns:p14="http://schemas.microsoft.com/office/powerpoint/2010/main" val="4225809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92500" lnSpcReduction="20000"/>
          </a:bodyPr>
          <a:lstStyle/>
          <a:p>
            <a:pPr marL="0" indent="0" algn="just">
              <a:buNone/>
            </a:pP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endParaRPr lang="en-GB" dirty="0">
              <a:latin typeface="Times New Roman" pitchFamily="18" charset="0"/>
              <a:cs typeface="Times New Roman" pitchFamily="18" charset="0"/>
            </a:endParaRPr>
          </a:p>
          <a:p>
            <a:pPr algn="just">
              <a:buFont typeface="Wingdings" pitchFamily="2" charset="2"/>
              <a:buChar char="v"/>
            </a:pPr>
            <a:r>
              <a:rPr lang="en-GB" dirty="0">
                <a:solidFill>
                  <a:srgbClr val="FF0000"/>
                </a:solidFill>
                <a:latin typeface="Times New Roman" pitchFamily="18" charset="0"/>
                <a:cs typeface="Times New Roman" pitchFamily="18" charset="0"/>
              </a:rPr>
              <a:t>Social sustainability doesn’t end with dollars; it also requires human respect. </a:t>
            </a:r>
          </a:p>
          <a:p>
            <a:pPr algn="just">
              <a:buFont typeface="Wingdings" pitchFamily="2" charset="2"/>
              <a:buChar char="v"/>
            </a:pPr>
            <a:r>
              <a:rPr lang="en-GB" dirty="0">
                <a:latin typeface="Times New Roman" pitchFamily="18" charset="0"/>
                <a:cs typeface="Times New Roman" pitchFamily="18" charset="0"/>
              </a:rPr>
              <a:t>In today’s capitalism, many see—and the perception is especially strong in Europe a world in which dignity has been stripped away from a large number of trades and professions. </a:t>
            </a:r>
          </a:p>
          <a:p>
            <a:pPr algn="just">
              <a:buFont typeface="Wingdings" pitchFamily="2" charset="2"/>
              <a:buChar char="v"/>
            </a:pPr>
            <a:r>
              <a:rPr lang="en-GB" dirty="0">
                <a:solidFill>
                  <a:srgbClr val="00B0F0"/>
                </a:solidFill>
                <a:latin typeface="Times New Roman" pitchFamily="18" charset="0"/>
                <a:cs typeface="Times New Roman" pitchFamily="18" charset="0"/>
              </a:rPr>
              <a:t>Finally, social sustainability requires that corporations as citizens in a specific community of people maintain a healthy relationship with those people. </a:t>
            </a:r>
          </a:p>
          <a:p>
            <a:pPr algn="just">
              <a:buFont typeface="Wingdings" pitchFamily="2" charset="2"/>
              <a:buChar char="v"/>
            </a:pPr>
            <a:r>
              <a:rPr lang="en-GB" dirty="0">
                <a:solidFill>
                  <a:srgbClr val="FF0000"/>
                </a:solidFill>
                <a:latin typeface="Times New Roman" pitchFamily="18" charset="0"/>
                <a:cs typeface="Times New Roman" pitchFamily="18" charset="0"/>
              </a:rPr>
              <a:t>Corporations should not affect the health of community negatively. </a:t>
            </a:r>
          </a:p>
          <a:p>
            <a:pPr marL="0" indent="0">
              <a:buNone/>
            </a:pPr>
            <a:endParaRPr lang="en-GB" dirty="0"/>
          </a:p>
        </p:txBody>
      </p:sp>
    </p:spTree>
    <p:extLst>
      <p:ext uri="{BB962C8B-B14F-4D97-AF65-F5344CB8AC3E}">
        <p14:creationId xmlns:p14="http://schemas.microsoft.com/office/powerpoint/2010/main" val="151713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172200"/>
          </a:xfrm>
        </p:spPr>
        <p:txBody>
          <a:bodyPr>
            <a:noAutofit/>
          </a:bodyPr>
          <a:lstStyle/>
          <a:p>
            <a:pPr marL="0" indent="0" algn="just">
              <a:buNone/>
            </a:pPr>
            <a:r>
              <a:rPr lang="en-GB" sz="2800" b="1" dirty="0">
                <a:solidFill>
                  <a:srgbClr val="FF0000"/>
                </a:solidFill>
                <a:latin typeface="Times New Roman" pitchFamily="18" charset="0"/>
                <a:cs typeface="Times New Roman" pitchFamily="18" charset="0"/>
              </a:rPr>
              <a:t>One deep difference between corporate social responsibility and the triple bottom line is cultural. </a:t>
            </a:r>
          </a:p>
          <a:p>
            <a:pPr algn="just">
              <a:buFont typeface="Wingdings" pitchFamily="2" charset="2"/>
              <a:buChar char="v"/>
            </a:pPr>
            <a:r>
              <a:rPr lang="en-GB" sz="2800" dirty="0">
                <a:latin typeface="Times New Roman" pitchFamily="18" charset="0"/>
                <a:cs typeface="Times New Roman" pitchFamily="18" charset="0"/>
              </a:rPr>
              <a:t>The first is </a:t>
            </a:r>
            <a:r>
              <a:rPr lang="en-GB" sz="2800" dirty="0">
                <a:solidFill>
                  <a:srgbClr val="00B0F0"/>
                </a:solidFill>
                <a:latin typeface="Times New Roman" pitchFamily="18" charset="0"/>
                <a:cs typeface="Times New Roman" pitchFamily="18" charset="0"/>
              </a:rPr>
              <a:t>more American, the second European.</a:t>
            </a:r>
          </a:p>
          <a:p>
            <a:pPr algn="just">
              <a:buFont typeface="Wingdings" pitchFamily="2" charset="2"/>
              <a:buChar char="v"/>
            </a:pPr>
            <a:r>
              <a:rPr lang="en-GB" sz="2800" dirty="0">
                <a:latin typeface="Times New Roman" pitchFamily="18" charset="0"/>
                <a:cs typeface="Times New Roman" pitchFamily="18" charset="0"/>
              </a:rPr>
              <a:t> </a:t>
            </a:r>
            <a:r>
              <a:rPr lang="en-GB" sz="2800" dirty="0">
                <a:solidFill>
                  <a:srgbClr val="C00000"/>
                </a:solidFill>
                <a:latin typeface="Times New Roman" pitchFamily="18" charset="0"/>
                <a:cs typeface="Times New Roman" pitchFamily="18" charset="0"/>
              </a:rPr>
              <a:t>Americans, accustomed to economic progress, tend to be more comfortable with, and optimistic about, change. </a:t>
            </a:r>
          </a:p>
          <a:p>
            <a:pPr algn="just">
              <a:buFont typeface="Wingdings" pitchFamily="2" charset="2"/>
              <a:buChar char="v"/>
            </a:pPr>
            <a:r>
              <a:rPr lang="en-GB" sz="2800" dirty="0">
                <a:latin typeface="Times New Roman" pitchFamily="18" charset="0"/>
                <a:cs typeface="Times New Roman" pitchFamily="18" charset="0"/>
              </a:rPr>
              <a:t>Collectively, Americans want business to transform the world, and ethical thinking is there (hopefully) to help the transformations maximize improvement across society. </a:t>
            </a:r>
          </a:p>
          <a:p>
            <a:pPr algn="just">
              <a:buFont typeface="Wingdings" pitchFamily="2" charset="2"/>
              <a:buChar char="v"/>
            </a:pPr>
            <a:r>
              <a:rPr lang="en-GB" sz="2800" dirty="0">
                <a:latin typeface="Times New Roman" pitchFamily="18" charset="0"/>
                <a:cs typeface="Times New Roman" pitchFamily="18" charset="0"/>
              </a:rPr>
              <a:t>Europeans, accustomed to general economic decline with respect to the United States, view change much less favourably. </a:t>
            </a:r>
          </a:p>
          <a:p>
            <a:pPr algn="just">
              <a:buFont typeface="Wingdings" pitchFamily="2" charset="2"/>
              <a:buChar char="v"/>
            </a:pPr>
            <a:r>
              <a:rPr lang="en-GB" sz="2800" dirty="0">
                <a:latin typeface="Times New Roman" pitchFamily="18" charset="0"/>
                <a:cs typeface="Times New Roman" pitchFamily="18" charset="0"/>
              </a:rPr>
              <a:t>Their inclination is to slow development down, and to keep things the same as far as possible. </a:t>
            </a:r>
          </a:p>
          <a:p>
            <a:pPr algn="just">
              <a:buFont typeface="Wingdings" pitchFamily="2" charset="2"/>
              <a:buChar char="v"/>
            </a:pPr>
            <a:r>
              <a:rPr lang="en-GB" sz="2800" dirty="0">
                <a:latin typeface="Times New Roman" pitchFamily="18" charset="0"/>
                <a:cs typeface="Times New Roman" pitchFamily="18" charset="0"/>
              </a:rPr>
              <a:t>This outlook is naturally suited to sustainability as a guiding value.</a:t>
            </a:r>
          </a:p>
        </p:txBody>
      </p:sp>
    </p:spTree>
    <p:extLst>
      <p:ext uri="{BB962C8B-B14F-4D97-AF65-F5344CB8AC3E}">
        <p14:creationId xmlns:p14="http://schemas.microsoft.com/office/powerpoint/2010/main" val="3130482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fontScale="92500" lnSpcReduction="10000"/>
          </a:bodyPr>
          <a:lstStyle/>
          <a:p>
            <a:pPr marL="0" indent="0" algn="just">
              <a:buNone/>
            </a:pPr>
            <a:r>
              <a:rPr lang="en-GB" b="1" dirty="0">
                <a:solidFill>
                  <a:srgbClr val="FF0000"/>
                </a:solidFill>
                <a:latin typeface="Times New Roman" pitchFamily="18" charset="0"/>
                <a:cs typeface="Times New Roman" pitchFamily="18" charset="0"/>
              </a:rPr>
              <a:t>Stakeholder Theory</a:t>
            </a:r>
          </a:p>
          <a:p>
            <a:pPr algn="just">
              <a:buFont typeface="Wingdings" pitchFamily="2" charset="2"/>
              <a:buChar char="v"/>
            </a:pPr>
            <a:r>
              <a:rPr lang="en-GB" dirty="0">
                <a:solidFill>
                  <a:srgbClr val="00B0F0"/>
                </a:solidFill>
                <a:latin typeface="Times New Roman" pitchFamily="18" charset="0"/>
                <a:cs typeface="Times New Roman" pitchFamily="18" charset="0"/>
              </a:rPr>
              <a:t>Stakeholder theory, which has been described by Edward Freeman and others, is the mirror image of corporate social responsibility.</a:t>
            </a:r>
          </a:p>
          <a:p>
            <a:pPr algn="just">
              <a:buFont typeface="Wingdings" pitchFamily="2" charset="2"/>
              <a:buChar char="v"/>
            </a:pPr>
            <a:r>
              <a:rPr lang="en-GB" dirty="0">
                <a:latin typeface="Times New Roman" pitchFamily="18" charset="0"/>
                <a:cs typeface="Times New Roman" pitchFamily="18" charset="0"/>
              </a:rPr>
              <a:t> </a:t>
            </a:r>
            <a:r>
              <a:rPr lang="en-GB" dirty="0">
                <a:solidFill>
                  <a:srgbClr val="FF0000"/>
                </a:solidFill>
                <a:latin typeface="Times New Roman" pitchFamily="18" charset="0"/>
                <a:cs typeface="Times New Roman" pitchFamily="18" charset="0"/>
              </a:rPr>
              <a:t>Instead of starting with a business and looking out into the world to see what ethical obligations are there, stakeholder theory starts in the world.</a:t>
            </a:r>
          </a:p>
          <a:p>
            <a:pPr algn="just">
              <a:buFont typeface="Wingdings" pitchFamily="2" charset="2"/>
              <a:buChar char="v"/>
            </a:pPr>
            <a:r>
              <a:rPr lang="en-GB" dirty="0">
                <a:solidFill>
                  <a:srgbClr val="FF0000"/>
                </a:solidFill>
                <a:latin typeface="Times New Roman" pitchFamily="18" charset="0"/>
                <a:cs typeface="Times New Roman" pitchFamily="18" charset="0"/>
              </a:rPr>
              <a:t> </a:t>
            </a:r>
            <a:r>
              <a:rPr lang="en-GB" dirty="0">
                <a:solidFill>
                  <a:srgbClr val="00B0F0"/>
                </a:solidFill>
                <a:latin typeface="Times New Roman" pitchFamily="18" charset="0"/>
                <a:cs typeface="Times New Roman" pitchFamily="18" charset="0"/>
              </a:rPr>
              <a:t>By contrast, a stakeholder theorist begins with those living in the surrounding community who may find their environment poisoned, and begins to talk about business ethics by insisting that they have a right to clean air and water. </a:t>
            </a:r>
          </a:p>
          <a:p>
            <a:pPr algn="just">
              <a:buFont typeface="Wingdings" pitchFamily="2" charset="2"/>
              <a:buChar char="v"/>
            </a:pPr>
            <a:endParaRPr lang="en-GB" dirty="0">
              <a:solidFill>
                <a:srgbClr val="FF0000"/>
              </a:solidFill>
              <a:latin typeface="Times New Roman" pitchFamily="18" charset="0"/>
              <a:cs typeface="Times New Roman" pitchFamily="18" charset="0"/>
            </a:endParaRPr>
          </a:p>
          <a:p>
            <a:pPr marL="0" indent="0">
              <a:buNone/>
            </a:pPr>
            <a:endParaRPr lang="en-GB" dirty="0"/>
          </a:p>
        </p:txBody>
      </p:sp>
    </p:spTree>
    <p:extLst>
      <p:ext uri="{BB962C8B-B14F-4D97-AF65-F5344CB8AC3E}">
        <p14:creationId xmlns:p14="http://schemas.microsoft.com/office/powerpoint/2010/main" val="2855043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Autofit/>
          </a:bodyPr>
          <a:lstStyle/>
          <a:p>
            <a:pPr marL="0" indent="0" algn="just">
              <a:buNone/>
            </a:pPr>
            <a:r>
              <a:rPr lang="en-GB" sz="2000" dirty="0">
                <a:latin typeface="Times New Roman" pitchFamily="18" charset="0"/>
                <a:cs typeface="Times New Roman" pitchFamily="18" charset="0"/>
              </a:rPr>
              <a:t>Cont..</a:t>
            </a:r>
          </a:p>
          <a:p>
            <a:pPr algn="just">
              <a:buFont typeface="Wingdings" pitchFamily="2" charset="2"/>
              <a:buChar char="v"/>
            </a:pPr>
            <a:r>
              <a:rPr lang="en-GB" sz="2000" dirty="0">
                <a:latin typeface="Times New Roman" pitchFamily="18" charset="0"/>
                <a:cs typeface="Times New Roman" pitchFamily="18" charset="0"/>
              </a:rPr>
              <a:t>Therefore, they’re stakeholders in the company and their voices must contribute to corporate decisions.</a:t>
            </a:r>
          </a:p>
          <a:p>
            <a:pPr algn="just">
              <a:buFont typeface="Wingdings" pitchFamily="2" charset="2"/>
              <a:buChar char="v"/>
            </a:pPr>
            <a:r>
              <a:rPr lang="en-GB" sz="2000" dirty="0">
                <a:latin typeface="Times New Roman" pitchFamily="18" charset="0"/>
                <a:cs typeface="Times New Roman" pitchFamily="18" charset="0"/>
              </a:rPr>
              <a:t> It’s true that they may own no stock, but they have a moral claim to participate in the decision-making process. </a:t>
            </a:r>
          </a:p>
          <a:p>
            <a:pPr algn="just">
              <a:buFont typeface="Wingdings" pitchFamily="2" charset="2"/>
              <a:buChar char="v"/>
            </a:pPr>
            <a:r>
              <a:rPr lang="en-GB" sz="2000" dirty="0">
                <a:latin typeface="Times New Roman" pitchFamily="18" charset="0"/>
                <a:cs typeface="Times New Roman" pitchFamily="18" charset="0"/>
              </a:rPr>
              <a:t>This is a very important point. At least in theoretical form, those affected by a company’s actions actually become something like shareholders and owners. </a:t>
            </a:r>
          </a:p>
          <a:p>
            <a:pPr algn="just">
              <a:buFont typeface="Wingdings" pitchFamily="2" charset="2"/>
              <a:buChar char="v"/>
            </a:pPr>
            <a:r>
              <a:rPr lang="en-GB" sz="2000" dirty="0">
                <a:solidFill>
                  <a:srgbClr val="00B0F0"/>
                </a:solidFill>
                <a:latin typeface="Times New Roman" pitchFamily="18" charset="0"/>
                <a:cs typeface="Times New Roman" pitchFamily="18" charset="0"/>
              </a:rPr>
              <a:t>Because they’re touched by a company’s actions, they have a right to participate in managing it.</a:t>
            </a:r>
          </a:p>
          <a:p>
            <a:pPr algn="just">
              <a:buFont typeface="Wingdings" pitchFamily="2" charset="2"/>
              <a:buChar char="v"/>
            </a:pPr>
            <a:r>
              <a:rPr lang="en-GB" sz="2000" dirty="0">
                <a:solidFill>
                  <a:srgbClr val="00B0F0"/>
                </a:solidFill>
                <a:latin typeface="Times New Roman" pitchFamily="18" charset="0"/>
                <a:cs typeface="Times New Roman" pitchFamily="18" charset="0"/>
              </a:rPr>
              <a:t>The collective bottom line is the summed effect of a company’s actions on all stakeholders.</a:t>
            </a:r>
          </a:p>
          <a:p>
            <a:pPr algn="just">
              <a:buFont typeface="Wingdings" pitchFamily="2" charset="2"/>
              <a:buChar char="v"/>
            </a:pPr>
            <a:r>
              <a:rPr lang="en-GB" sz="2000" dirty="0">
                <a:solidFill>
                  <a:srgbClr val="00B0F0"/>
                </a:solidFill>
                <a:latin typeface="Times New Roman" pitchFamily="18" charset="0"/>
                <a:cs typeface="Times New Roman" pitchFamily="18" charset="0"/>
              </a:rPr>
              <a:t>At every turn, stakeholders are treated (to some extent) like shareholders, as people whose interests need to be served and whose voices carry real force.</a:t>
            </a:r>
          </a:p>
          <a:p>
            <a:pPr algn="just">
              <a:buFont typeface="Wingdings" pitchFamily="2" charset="2"/>
              <a:buChar char="v"/>
            </a:pPr>
            <a:r>
              <a:rPr lang="en-GB" sz="2000" dirty="0">
                <a:solidFill>
                  <a:srgbClr val="00B0F0"/>
                </a:solidFill>
                <a:latin typeface="Times New Roman" pitchFamily="18" charset="0"/>
                <a:cs typeface="Times New Roman" pitchFamily="18" charset="0"/>
              </a:rPr>
              <a:t>In many cases transparency is an important value for those promoting stakeholder ethics.</a:t>
            </a:r>
          </a:p>
          <a:p>
            <a:pPr algn="just">
              <a:buFont typeface="Wingdings" pitchFamily="2" charset="2"/>
              <a:buChar char="v"/>
            </a:pPr>
            <a:endParaRPr lang="en-GB" sz="2000" dirty="0">
              <a:solidFill>
                <a:srgbClr val="00B0F0"/>
              </a:solidFill>
              <a:latin typeface="Times New Roman" pitchFamily="18" charset="0"/>
              <a:cs typeface="Times New Roman" pitchFamily="18" charset="0"/>
            </a:endParaRPr>
          </a:p>
          <a:p>
            <a:pPr algn="just">
              <a:buFont typeface="Wingdings" pitchFamily="2" charset="2"/>
              <a:buChar char="v"/>
            </a:pPr>
            <a:endParaRPr lang="en-GB" sz="2000" dirty="0">
              <a:solidFill>
                <a:srgbClr val="00B0F0"/>
              </a:solidFill>
              <a:latin typeface="Times New Roman" pitchFamily="18" charset="0"/>
              <a:cs typeface="Times New Roman" pitchFamily="18" charset="0"/>
            </a:endParaRPr>
          </a:p>
          <a:p>
            <a:pPr algn="just">
              <a:buFont typeface="Wingdings" pitchFamily="2" charset="2"/>
              <a:buChar char="v"/>
            </a:pPr>
            <a:endParaRPr lang="en-GB" sz="20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167853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pPr marL="0" indent="0" algn="just">
              <a:buNone/>
            </a:pPr>
            <a:r>
              <a:rPr lang="en-GB" sz="2800" b="1" dirty="0">
                <a:solidFill>
                  <a:srgbClr val="FF0000"/>
                </a:solidFill>
                <a:latin typeface="Times New Roman" pitchFamily="18" charset="0"/>
                <a:cs typeface="Times New Roman" pitchFamily="18" charset="0"/>
              </a:rPr>
              <a:t>7.4.3 Business Ethics Principles </a:t>
            </a:r>
          </a:p>
          <a:p>
            <a:pPr marL="0" indent="0" algn="just">
              <a:buNone/>
            </a:pPr>
            <a:r>
              <a:rPr lang="en-GB" sz="2800" dirty="0">
                <a:latin typeface="Times New Roman" pitchFamily="18" charset="0"/>
                <a:cs typeface="Times New Roman" pitchFamily="18" charset="0"/>
              </a:rPr>
              <a:t>There are certain universal ethical principles that managers of enterprises must adhere to.</a:t>
            </a:r>
          </a:p>
          <a:p>
            <a:pPr marL="0" indent="0" algn="just">
              <a:buNone/>
            </a:pPr>
            <a:r>
              <a:rPr lang="en-GB" sz="2800" dirty="0">
                <a:latin typeface="Times New Roman" pitchFamily="18" charset="0"/>
                <a:cs typeface="Times New Roman" pitchFamily="18" charset="0"/>
              </a:rPr>
              <a:t> </a:t>
            </a:r>
            <a:r>
              <a:rPr lang="en-GB" sz="2800" b="1" dirty="0">
                <a:solidFill>
                  <a:srgbClr val="FF0000"/>
                </a:solidFill>
                <a:latin typeface="Times New Roman" pitchFamily="18" charset="0"/>
                <a:cs typeface="Times New Roman" pitchFamily="18" charset="0"/>
              </a:rPr>
              <a:t>Ethical values, </a:t>
            </a:r>
            <a:r>
              <a:rPr lang="en-GB" sz="2800" dirty="0">
                <a:latin typeface="Times New Roman" pitchFamily="18" charset="0"/>
                <a:cs typeface="Times New Roman" pitchFamily="18" charset="0"/>
              </a:rPr>
              <a:t>translated into active language establishing standards or rules describing the kind of behaviour an ethical person should and should not engage in, are ethical principles. </a:t>
            </a:r>
          </a:p>
          <a:p>
            <a:pPr marL="0" indent="0" algn="just">
              <a:buNone/>
            </a:pPr>
            <a:r>
              <a:rPr lang="en-GB" sz="2800" b="1" dirty="0">
                <a:latin typeface="Times New Roman" pitchFamily="18" charset="0"/>
                <a:cs typeface="Times New Roman" pitchFamily="18" charset="0"/>
              </a:rPr>
              <a:t>The following list of principles incorporates the characteristics and values that most people associate with ethical behaviour. </a:t>
            </a:r>
          </a:p>
          <a:p>
            <a:pPr marL="0" indent="0" algn="just">
              <a:buNone/>
            </a:pPr>
            <a:r>
              <a:rPr lang="en-GB" sz="2800" dirty="0">
                <a:solidFill>
                  <a:srgbClr val="FF0000"/>
                </a:solidFill>
                <a:latin typeface="Times New Roman" pitchFamily="18" charset="0"/>
                <a:cs typeface="Times New Roman" pitchFamily="18" charset="0"/>
              </a:rPr>
              <a:t>1.Honesty</a:t>
            </a:r>
            <a:r>
              <a:rPr lang="en-GB" sz="2800" dirty="0">
                <a:latin typeface="Times New Roman" pitchFamily="18" charset="0"/>
                <a:cs typeface="Times New Roman" pitchFamily="18" charset="0"/>
              </a:rPr>
              <a:t>. </a:t>
            </a:r>
          </a:p>
          <a:p>
            <a:pPr marL="0" indent="0" algn="just">
              <a:buNone/>
            </a:pPr>
            <a:r>
              <a:rPr lang="en-GB" sz="2800" dirty="0">
                <a:solidFill>
                  <a:srgbClr val="FF0000"/>
                </a:solidFill>
                <a:latin typeface="Times New Roman" pitchFamily="18" charset="0"/>
                <a:cs typeface="Times New Roman" pitchFamily="18" charset="0"/>
              </a:rPr>
              <a:t>2’ Integrity</a:t>
            </a:r>
            <a:r>
              <a:rPr lang="en-GB" sz="2800" dirty="0">
                <a:latin typeface="Times New Roman" pitchFamily="18" charset="0"/>
                <a:cs typeface="Times New Roman" pitchFamily="18" charset="0"/>
              </a:rPr>
              <a:t>. </a:t>
            </a:r>
          </a:p>
          <a:p>
            <a:pPr marL="0" indent="0" algn="just">
              <a:buNone/>
            </a:pPr>
            <a:r>
              <a:rPr lang="en-GB" sz="2800" dirty="0">
                <a:solidFill>
                  <a:srgbClr val="FF0000"/>
                </a:solidFill>
                <a:latin typeface="Times New Roman" pitchFamily="18" charset="0"/>
                <a:cs typeface="Times New Roman" pitchFamily="18" charset="0"/>
              </a:rPr>
              <a:t>3. Promise-Keeping &amp; Trustworthiness</a:t>
            </a:r>
            <a:r>
              <a:rPr lang="en-GB" sz="2800" dirty="0">
                <a:latin typeface="Times New Roman" pitchFamily="18" charset="0"/>
                <a:cs typeface="Times New Roman" pitchFamily="18" charset="0"/>
              </a:rPr>
              <a:t>. </a:t>
            </a:r>
          </a:p>
        </p:txBody>
      </p:sp>
    </p:spTree>
    <p:extLst>
      <p:ext uri="{BB962C8B-B14F-4D97-AF65-F5344CB8AC3E}">
        <p14:creationId xmlns:p14="http://schemas.microsoft.com/office/powerpoint/2010/main" val="3006730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normAutofit fontScale="25000" lnSpcReduction="20000"/>
          </a:bodyPr>
          <a:lstStyle/>
          <a:p>
            <a:pPr marL="0" indent="0" algn="just">
              <a:buNone/>
            </a:pPr>
            <a:r>
              <a:rPr lang="en-GB" sz="9600" b="1" dirty="0">
                <a:solidFill>
                  <a:srgbClr val="FF0000"/>
                </a:solidFill>
                <a:latin typeface="Times New Roman" pitchFamily="18" charset="0"/>
                <a:cs typeface="Times New Roman" pitchFamily="18" charset="0"/>
              </a:rPr>
              <a:t>4. Loyalty</a:t>
            </a:r>
            <a:r>
              <a:rPr lang="en-GB" sz="9600" b="1" dirty="0">
                <a:latin typeface="Times New Roman" pitchFamily="18" charset="0"/>
                <a:cs typeface="Times New Roman" pitchFamily="18" charset="0"/>
              </a:rPr>
              <a:t>. </a:t>
            </a:r>
          </a:p>
          <a:p>
            <a:pPr marL="0" indent="0" algn="just">
              <a:buNone/>
            </a:pPr>
            <a:r>
              <a:rPr lang="en-GB" sz="9600" dirty="0">
                <a:latin typeface="Times New Roman" pitchFamily="18" charset="0"/>
                <a:cs typeface="Times New Roman" pitchFamily="18" charset="0"/>
              </a:rPr>
              <a:t>5</a:t>
            </a:r>
            <a:r>
              <a:rPr lang="en-GB" sz="9600" b="1" dirty="0">
                <a:solidFill>
                  <a:srgbClr val="FF0000"/>
                </a:solidFill>
                <a:latin typeface="Times New Roman" pitchFamily="18" charset="0"/>
                <a:cs typeface="Times New Roman" pitchFamily="18" charset="0"/>
              </a:rPr>
              <a:t>. Fairness</a:t>
            </a:r>
            <a:r>
              <a:rPr lang="en-GB" sz="9600" dirty="0">
                <a:latin typeface="Times New Roman" pitchFamily="18" charset="0"/>
                <a:cs typeface="Times New Roman" pitchFamily="18" charset="0"/>
              </a:rPr>
              <a:t>. </a:t>
            </a:r>
            <a:r>
              <a:rPr lang="en-GB" sz="9600" dirty="0">
                <a:solidFill>
                  <a:srgbClr val="00B0F0"/>
                </a:solidFill>
                <a:latin typeface="Times New Roman" pitchFamily="18" charset="0"/>
                <a:cs typeface="Times New Roman" pitchFamily="18" charset="0"/>
              </a:rPr>
              <a:t>Ethical executives are fair and just in all dealings; they do not exercise power arbitrarily, and do not use overreaching nor offensive means to gain or maintain any advantage nor take undue advantage of another’s mistakes or difficulties.</a:t>
            </a:r>
          </a:p>
          <a:p>
            <a:pPr marL="0" indent="0" algn="just">
              <a:buNone/>
            </a:pPr>
            <a:r>
              <a:rPr lang="en-GB" sz="9600" dirty="0">
                <a:solidFill>
                  <a:srgbClr val="FF0000"/>
                </a:solidFill>
                <a:latin typeface="Times New Roman" pitchFamily="18" charset="0"/>
                <a:cs typeface="Times New Roman" pitchFamily="18" charset="0"/>
              </a:rPr>
              <a:t>6. Concern for Others</a:t>
            </a:r>
          </a:p>
          <a:p>
            <a:pPr marL="0" indent="0" algn="just">
              <a:buNone/>
            </a:pPr>
            <a:r>
              <a:rPr lang="en-GB" sz="9600" dirty="0">
                <a:solidFill>
                  <a:srgbClr val="FF0000"/>
                </a:solidFill>
                <a:latin typeface="Times New Roman" pitchFamily="18" charset="0"/>
                <a:cs typeface="Times New Roman" pitchFamily="18" charset="0"/>
              </a:rPr>
              <a:t>7. Respect for Others</a:t>
            </a:r>
          </a:p>
          <a:p>
            <a:pPr marL="0" indent="0" algn="just">
              <a:buNone/>
            </a:pPr>
            <a:r>
              <a:rPr lang="en-GB" sz="9600" dirty="0">
                <a:solidFill>
                  <a:srgbClr val="FF0000"/>
                </a:solidFill>
                <a:latin typeface="Times New Roman" pitchFamily="18" charset="0"/>
                <a:cs typeface="Times New Roman" pitchFamily="18" charset="0"/>
              </a:rPr>
              <a:t>8. Law Abiding</a:t>
            </a:r>
            <a:r>
              <a:rPr lang="en-GB" sz="9600" dirty="0">
                <a:solidFill>
                  <a:srgbClr val="00B0F0"/>
                </a:solidFill>
                <a:latin typeface="Times New Roman" pitchFamily="18" charset="0"/>
                <a:cs typeface="Times New Roman" pitchFamily="18" charset="0"/>
              </a:rPr>
              <a:t>. Ethical executives abide by laws, rules and regulations relating to their business activities.</a:t>
            </a:r>
          </a:p>
          <a:p>
            <a:pPr marL="0" indent="0" algn="just">
              <a:buNone/>
            </a:pPr>
            <a:r>
              <a:rPr lang="en-GB" sz="9600" dirty="0">
                <a:solidFill>
                  <a:srgbClr val="FF0000"/>
                </a:solidFill>
                <a:latin typeface="Times New Roman" pitchFamily="18" charset="0"/>
                <a:cs typeface="Times New Roman" pitchFamily="18" charset="0"/>
              </a:rPr>
              <a:t>9. Commitment to Excellence</a:t>
            </a:r>
          </a:p>
          <a:p>
            <a:pPr marL="0" indent="0" algn="just">
              <a:buNone/>
            </a:pPr>
            <a:r>
              <a:rPr lang="en-GB" sz="9600" dirty="0">
                <a:solidFill>
                  <a:srgbClr val="FF0000"/>
                </a:solidFill>
                <a:latin typeface="Times New Roman" pitchFamily="18" charset="0"/>
                <a:cs typeface="Times New Roman" pitchFamily="18" charset="0"/>
              </a:rPr>
              <a:t>10. Leadership</a:t>
            </a:r>
          </a:p>
          <a:p>
            <a:pPr marL="0" indent="0" algn="just">
              <a:buNone/>
            </a:pPr>
            <a:r>
              <a:rPr lang="en-GB" sz="9600" dirty="0">
                <a:solidFill>
                  <a:srgbClr val="FF0000"/>
                </a:solidFill>
                <a:latin typeface="Times New Roman" pitchFamily="18" charset="0"/>
                <a:cs typeface="Times New Roman" pitchFamily="18" charset="0"/>
              </a:rPr>
              <a:t>11. Reputation and Morale</a:t>
            </a:r>
            <a:r>
              <a:rPr lang="en-GB" sz="9600" dirty="0">
                <a:solidFill>
                  <a:srgbClr val="00B0F0"/>
                </a:solidFill>
                <a:latin typeface="Times New Roman" pitchFamily="18" charset="0"/>
                <a:cs typeface="Times New Roman" pitchFamily="18" charset="0"/>
              </a:rPr>
              <a:t>:-Ethical executives seek to protect and build the company’s good reputation and the morale of its employees by engaging in no conduct that might undermine respect and by taking whatever actions are necessary to correct or prevent inappropriate conduct of others.</a:t>
            </a:r>
          </a:p>
          <a:p>
            <a:pPr marL="0" indent="0" algn="just">
              <a:buNone/>
            </a:pPr>
            <a:r>
              <a:rPr lang="en-GB" sz="9600" dirty="0">
                <a:solidFill>
                  <a:srgbClr val="FF0000"/>
                </a:solidFill>
                <a:latin typeface="Times New Roman" pitchFamily="18" charset="0"/>
                <a:cs typeface="Times New Roman" pitchFamily="18" charset="0"/>
              </a:rPr>
              <a:t>12. Accountability</a:t>
            </a:r>
            <a:r>
              <a:rPr lang="en-GB" sz="9600" dirty="0">
                <a:solidFill>
                  <a:srgbClr val="00B0F0"/>
                </a:solidFill>
                <a:latin typeface="Times New Roman" pitchFamily="18" charset="0"/>
                <a:cs typeface="Times New Roman" pitchFamily="18" charset="0"/>
              </a:rPr>
              <a:t>. </a:t>
            </a:r>
          </a:p>
          <a:p>
            <a:pPr marL="0" indent="0" algn="just">
              <a:buNone/>
            </a:pPr>
            <a:endParaRPr lang="en-GB" sz="9600" dirty="0">
              <a:solidFill>
                <a:srgbClr val="00B0F0"/>
              </a:solidFill>
              <a:latin typeface="Times New Roman" pitchFamily="18" charset="0"/>
              <a:cs typeface="Times New Roman" pitchFamily="18" charset="0"/>
            </a:endParaRPr>
          </a:p>
          <a:p>
            <a:pPr marL="0" indent="0" algn="just">
              <a:buNone/>
            </a:pPr>
            <a:endParaRPr lang="en-GB" sz="9600" dirty="0">
              <a:solidFill>
                <a:srgbClr val="00B0F0"/>
              </a:solidFill>
              <a:latin typeface="Times New Roman" pitchFamily="18" charset="0"/>
              <a:cs typeface="Times New Roman" pitchFamily="18" charset="0"/>
            </a:endParaRPr>
          </a:p>
          <a:p>
            <a:pPr marL="0" indent="0" algn="just">
              <a:buNone/>
            </a:pPr>
            <a:endParaRPr lang="en-GB" sz="9600" dirty="0">
              <a:solidFill>
                <a:srgbClr val="00B0F0"/>
              </a:solidFill>
              <a:latin typeface="Times New Roman" pitchFamily="18" charset="0"/>
              <a:cs typeface="Times New Roman" pitchFamily="18" charset="0"/>
            </a:endParaRPr>
          </a:p>
          <a:p>
            <a:pPr marL="0" indent="0" algn="just">
              <a:buNone/>
            </a:pPr>
            <a:r>
              <a:rPr lang="en-GB" sz="9600" dirty="0">
                <a:latin typeface="Times New Roman" pitchFamily="18" charset="0"/>
                <a:cs typeface="Times New Roman" pitchFamily="18" charset="0"/>
              </a:rPr>
              <a:t> </a:t>
            </a:r>
          </a:p>
          <a:p>
            <a:pPr marL="0" indent="0" algn="just">
              <a:buNone/>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897049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229600" cy="5211763"/>
          </a:xfrm>
        </p:spPr>
        <p:txBody>
          <a:bodyPr>
            <a:normAutofit/>
          </a:bodyPr>
          <a:lstStyle/>
          <a:p>
            <a:pPr marL="0" indent="0">
              <a:buNone/>
            </a:pPr>
            <a:r>
              <a:rPr lang="en-US" sz="4400" dirty="0">
                <a:latin typeface="Times New Roman" pitchFamily="18" charset="0"/>
                <a:cs typeface="Times New Roman" pitchFamily="18" charset="0"/>
              </a:rPr>
              <a:t> </a:t>
            </a:r>
          </a:p>
          <a:p>
            <a:pPr marL="0" indent="0">
              <a:buNone/>
            </a:pPr>
            <a:r>
              <a:rPr lang="en-US" sz="4400" dirty="0">
                <a:latin typeface="Times New Roman" pitchFamily="18" charset="0"/>
                <a:cs typeface="Times New Roman" pitchFamily="18" charset="0"/>
              </a:rPr>
              <a:t>      </a:t>
            </a: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chapter 7</a:t>
            </a:r>
            <a:endParaRPr lang="en-GB"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92487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5CD49-5794-4A36-B093-CA0FC5C827EE}"/>
              </a:ext>
            </a:extLst>
          </p:cNvPr>
          <p:cNvSpPr>
            <a:spLocks noGrp="1"/>
          </p:cNvSpPr>
          <p:nvPr>
            <p:ph idx="1"/>
          </p:nvPr>
        </p:nvSpPr>
        <p:spPr>
          <a:xfrm>
            <a:off x="1981200" y="533401"/>
            <a:ext cx="8229600" cy="5592763"/>
          </a:xfrm>
        </p:spPr>
        <p:txBody>
          <a:bodyPr/>
          <a:lstStyle/>
          <a:p>
            <a:pPr marL="0" indent="0">
              <a:buNone/>
            </a:pPr>
            <a:r>
              <a:rPr lang="en-US" dirty="0"/>
              <a:t>Quiz 1:- </a:t>
            </a:r>
          </a:p>
          <a:p>
            <a:pPr marL="0" indent="0" algn="just">
              <a:buNone/>
            </a:pPr>
            <a:r>
              <a:rPr lang="en-US" dirty="0">
                <a:latin typeface="Times New Roman" panose="02020603050405020304" pitchFamily="18" charset="0"/>
                <a:cs typeface="Times New Roman" panose="02020603050405020304" pitchFamily="18" charset="0"/>
              </a:rPr>
              <a:t>2. What is the difference b/n </a:t>
            </a:r>
            <a:r>
              <a:rPr lang="en-GB" dirty="0">
                <a:latin typeface="Times New Roman" panose="02020603050405020304" pitchFamily="18" charset="0"/>
                <a:cs typeface="Times New Roman" panose="02020603050405020304" pitchFamily="18" charset="0"/>
              </a:rPr>
              <a:t>The Ansoff Matrix – Growth Strategy and Timmons Model of Entrepreneurship  with </a:t>
            </a:r>
            <a:r>
              <a:rPr lang="en-GB">
                <a:latin typeface="Times New Roman" panose="02020603050405020304" pitchFamily="18" charset="0"/>
                <a:cs typeface="Times New Roman" panose="02020603050405020304" pitchFamily="18" charset="0"/>
              </a:rPr>
              <a:t>practical example?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7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Autofit/>
          </a:bodyPr>
          <a:lstStyle/>
          <a:p>
            <a:pPr algn="just">
              <a:buFont typeface="Wingdings" pitchFamily="2" charset="2"/>
              <a:buChar char="v"/>
            </a:pPr>
            <a:r>
              <a:rPr lang="en-GB" sz="2800" dirty="0">
                <a:latin typeface="Times New Roman" pitchFamily="18" charset="0"/>
                <a:cs typeface="Times New Roman" pitchFamily="18" charset="0"/>
              </a:rPr>
              <a:t>Jeffry Timmons (2006) developed the Timmons model of entrepreneurship through his doctoral thesis.</a:t>
            </a:r>
          </a:p>
          <a:p>
            <a:pPr algn="just">
              <a:buFont typeface="Wingdings" pitchFamily="2" charset="2"/>
              <a:buChar char="v"/>
            </a:pPr>
            <a:r>
              <a:rPr lang="en-GB" sz="2800" dirty="0">
                <a:latin typeface="Times New Roman" pitchFamily="18" charset="0"/>
                <a:cs typeface="Times New Roman" pitchFamily="18" charset="0"/>
              </a:rPr>
              <a:t> Further research and case studies have since enhanced the model, which works as a guide for entrepreneurs to increase their chances of success. </a:t>
            </a:r>
          </a:p>
          <a:p>
            <a:pPr algn="just">
              <a:buFont typeface="Wingdings" pitchFamily="2" charset="2"/>
              <a:buChar char="v"/>
            </a:pPr>
            <a:r>
              <a:rPr lang="en-GB" sz="2800" dirty="0">
                <a:solidFill>
                  <a:srgbClr val="FF0000"/>
                </a:solidFill>
                <a:latin typeface="Times New Roman" pitchFamily="18" charset="0"/>
                <a:cs typeface="Times New Roman" pitchFamily="18" charset="0"/>
              </a:rPr>
              <a:t>According to Timmons, success in creating a new venture is driven by a few central themes that dominate the dynamic entrepreneurial process: it takes opportunity, a lead entrepreneur and an entrepreneurial team, creativity, being careful with money, and an integrated, holistic, sustainable and balanced approach to the challenges ahead. </a:t>
            </a:r>
          </a:p>
          <a:p>
            <a:pPr algn="just">
              <a:buFont typeface="Wingdings" pitchFamily="2" charset="2"/>
              <a:buChar char="v"/>
            </a:pPr>
            <a:r>
              <a:rPr lang="en-GB" sz="2800" dirty="0">
                <a:solidFill>
                  <a:srgbClr val="00B0F0"/>
                </a:solidFill>
                <a:latin typeface="Times New Roman" pitchFamily="18" charset="0"/>
                <a:cs typeface="Times New Roman" pitchFamily="18" charset="0"/>
              </a:rPr>
              <a:t>These controllable components of the entrepreneurial process can be assessed, influenced and altered. </a:t>
            </a:r>
          </a:p>
        </p:txBody>
      </p:sp>
    </p:spTree>
    <p:extLst>
      <p:ext uri="{BB962C8B-B14F-4D97-AF65-F5344CB8AC3E}">
        <p14:creationId xmlns:p14="http://schemas.microsoft.com/office/powerpoint/2010/main" val="309218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lnSpcReduction="10000"/>
          </a:bodyPr>
          <a:lstStyle/>
          <a:p>
            <a:pPr algn="just">
              <a:buFont typeface="Wingdings" pitchFamily="2" charset="2"/>
              <a:buChar char="v"/>
            </a:pPr>
            <a:r>
              <a:rPr lang="en-GB" dirty="0">
                <a:latin typeface="Times New Roman" pitchFamily="18" charset="0"/>
                <a:cs typeface="Times New Roman" pitchFamily="18" charset="0"/>
              </a:rPr>
              <a:t>According to the model, for an entrepreneur to create a successful venture, </a:t>
            </a:r>
            <a:r>
              <a:rPr lang="en-GB" b="1" dirty="0">
                <a:latin typeface="Times New Roman" pitchFamily="18" charset="0"/>
                <a:cs typeface="Times New Roman" pitchFamily="18" charset="0"/>
              </a:rPr>
              <a:t>they must balance three key components indicated earlier as elaborated here below:</a:t>
            </a:r>
          </a:p>
          <a:p>
            <a:pPr marL="514350" indent="-514350" algn="just">
              <a:buAutoNum type="arabicPeriod"/>
            </a:pPr>
            <a:r>
              <a:rPr lang="en-GB" b="1" dirty="0">
                <a:solidFill>
                  <a:srgbClr val="FF0000"/>
                </a:solidFill>
                <a:latin typeface="Times New Roman" pitchFamily="18" charset="0"/>
                <a:cs typeface="Times New Roman" pitchFamily="18" charset="0"/>
              </a:rPr>
              <a:t>Opportunities</a:t>
            </a:r>
            <a:r>
              <a:rPr lang="en-GB" dirty="0">
                <a:latin typeface="Times New Roman" pitchFamily="18" charset="0"/>
                <a:cs typeface="Times New Roman" pitchFamily="18" charset="0"/>
              </a:rPr>
              <a:t>: rather than developing a perfect business plan, Timmons suggests that the entrepreneur’s first and most </a:t>
            </a:r>
            <a:r>
              <a:rPr lang="en-GB" dirty="0">
                <a:solidFill>
                  <a:srgbClr val="00B0F0"/>
                </a:solidFill>
                <a:latin typeface="Times New Roman" pitchFamily="18" charset="0"/>
                <a:cs typeface="Times New Roman" pitchFamily="18" charset="0"/>
              </a:rPr>
              <a:t>important step is to identify and evaluate a solidly viable market opportunity, where after the business plan and funding will follow.</a:t>
            </a:r>
            <a:r>
              <a:rPr lang="en-GB" dirty="0">
                <a:latin typeface="Times New Roman" pitchFamily="18" charset="0"/>
                <a:cs typeface="Times New Roman" pitchFamily="18" charset="0"/>
              </a:rPr>
              <a:t> </a:t>
            </a:r>
          </a:p>
          <a:p>
            <a:pPr algn="just">
              <a:buFont typeface="Wingdings" pitchFamily="2" charset="2"/>
              <a:buChar char="v"/>
            </a:pPr>
            <a:r>
              <a:rPr lang="en-GB" dirty="0">
                <a:solidFill>
                  <a:srgbClr val="FF0000"/>
                </a:solidFill>
                <a:latin typeface="Times New Roman" pitchFamily="18" charset="0"/>
                <a:cs typeface="Times New Roman" pitchFamily="18" charset="0"/>
              </a:rPr>
              <a:t>Problems in the environment become opportunities for entrepreneurs. </a:t>
            </a:r>
          </a:p>
        </p:txBody>
      </p:sp>
    </p:spTree>
    <p:extLst>
      <p:ext uri="{BB962C8B-B14F-4D97-AF65-F5344CB8AC3E}">
        <p14:creationId xmlns:p14="http://schemas.microsoft.com/office/powerpoint/2010/main" val="195220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pPr marL="0" indent="0" algn="just">
              <a:buNone/>
            </a:pPr>
            <a:r>
              <a:rPr lang="en-US" sz="2800" dirty="0" err="1">
                <a:solidFill>
                  <a:srgbClr val="FF0000"/>
                </a:solidFill>
                <a:latin typeface="Times New Roman" pitchFamily="18" charset="0"/>
                <a:cs typeface="Times New Roman" pitchFamily="18" charset="0"/>
              </a:rPr>
              <a:t>Cont</a:t>
            </a:r>
            <a:r>
              <a:rPr lang="en-US" sz="2800" dirty="0">
                <a:solidFill>
                  <a:srgbClr val="FF0000"/>
                </a:solidFill>
                <a:latin typeface="Times New Roman" pitchFamily="18" charset="0"/>
                <a:cs typeface="Times New Roman" pitchFamily="18" charset="0"/>
              </a:rPr>
              <a:t>…</a:t>
            </a:r>
            <a:endParaRPr lang="en-GB" sz="2800" dirty="0">
              <a:solidFill>
                <a:srgbClr val="FF0000"/>
              </a:solidFill>
              <a:latin typeface="Times New Roman" pitchFamily="18" charset="0"/>
              <a:cs typeface="Times New Roman" pitchFamily="18" charset="0"/>
            </a:endParaRPr>
          </a:p>
          <a:p>
            <a:pPr algn="just">
              <a:buFont typeface="Wingdings" pitchFamily="2" charset="2"/>
              <a:buChar char="v"/>
            </a:pPr>
            <a:r>
              <a:rPr lang="en-GB" sz="2800" dirty="0">
                <a:solidFill>
                  <a:srgbClr val="FF0000"/>
                </a:solidFill>
                <a:latin typeface="Times New Roman" pitchFamily="18" charset="0"/>
                <a:cs typeface="Times New Roman" pitchFamily="18" charset="0"/>
              </a:rPr>
              <a:t>As stated earlier, Timmons model dictates that the entrepreneurial process does not start with business plan, money, strategy, networks or team. </a:t>
            </a:r>
          </a:p>
          <a:p>
            <a:pPr algn="just">
              <a:buFont typeface="Wingdings" pitchFamily="2" charset="2"/>
              <a:buChar char="v"/>
            </a:pPr>
            <a:r>
              <a:rPr lang="en-GB" sz="2800" dirty="0">
                <a:solidFill>
                  <a:srgbClr val="00B0F0"/>
                </a:solidFill>
                <a:latin typeface="Times New Roman" pitchFamily="18" charset="0"/>
                <a:cs typeface="Times New Roman" pitchFamily="18" charset="0"/>
              </a:rPr>
              <a:t>Opportunities are more essential than the talent or competence of lead entrepreneur and the team because a right opportunity identified ensures long- term success of the business. </a:t>
            </a:r>
          </a:p>
          <a:p>
            <a:pPr algn="just">
              <a:buFont typeface="Wingdings" pitchFamily="2" charset="2"/>
              <a:buChar char="v"/>
            </a:pPr>
            <a:r>
              <a:rPr lang="en-GB" sz="2800" dirty="0">
                <a:latin typeface="Times New Roman" pitchFamily="18" charset="0"/>
                <a:cs typeface="Times New Roman" pitchFamily="18" charset="0"/>
              </a:rPr>
              <a:t>An excellent idea is found when product or services could be positioned to create or add values to customer, remains attractive, durable and timely. </a:t>
            </a:r>
          </a:p>
        </p:txBody>
      </p:sp>
    </p:spTree>
    <p:extLst>
      <p:ext uri="{BB962C8B-B14F-4D97-AF65-F5344CB8AC3E}">
        <p14:creationId xmlns:p14="http://schemas.microsoft.com/office/powerpoint/2010/main" val="248172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Autofit/>
          </a:bodyPr>
          <a:lstStyle/>
          <a:p>
            <a:pPr marL="0" indent="0" algn="just">
              <a:buNone/>
            </a:pPr>
            <a:r>
              <a:rPr lang="en-GB" sz="2400" b="1" dirty="0">
                <a:solidFill>
                  <a:srgbClr val="FF0000"/>
                </a:solidFill>
                <a:latin typeface="Times New Roman" pitchFamily="18" charset="0"/>
                <a:cs typeface="Times New Roman" pitchFamily="18" charset="0"/>
              </a:rPr>
              <a:t>2.Teams:</a:t>
            </a:r>
            <a:r>
              <a:rPr lang="en-GB" sz="2400" dirty="0">
                <a:latin typeface="Times New Roman" pitchFamily="18" charset="0"/>
                <a:cs typeface="Times New Roman" pitchFamily="18" charset="0"/>
              </a:rPr>
              <a:t> once an opportunity has been identified, </a:t>
            </a:r>
            <a:r>
              <a:rPr lang="en-GB" sz="2400" dirty="0">
                <a:solidFill>
                  <a:srgbClr val="00B0F0"/>
                </a:solidFill>
                <a:latin typeface="Times New Roman" pitchFamily="18" charset="0"/>
                <a:cs typeface="Times New Roman" pitchFamily="18" charset="0"/>
              </a:rPr>
              <a:t>it is critical to gather a good team of people to unlock the potential of the opportunity. </a:t>
            </a:r>
          </a:p>
          <a:p>
            <a:pPr algn="just">
              <a:buFont typeface="Wingdings" pitchFamily="2" charset="2"/>
              <a:buChar char="v"/>
            </a:pPr>
            <a:r>
              <a:rPr lang="en-GB" sz="2400" dirty="0">
                <a:latin typeface="Times New Roman" pitchFamily="18" charset="0"/>
                <a:cs typeface="Times New Roman" pitchFamily="18" charset="0"/>
              </a:rPr>
              <a:t>Team members do have </a:t>
            </a:r>
            <a:r>
              <a:rPr lang="en-GB" sz="2400" dirty="0">
                <a:solidFill>
                  <a:srgbClr val="00B050"/>
                </a:solidFill>
                <a:latin typeface="Times New Roman" pitchFamily="18" charset="0"/>
                <a:cs typeface="Times New Roman" pitchFamily="18" charset="0"/>
              </a:rPr>
              <a:t>defined roles</a:t>
            </a:r>
            <a:r>
              <a:rPr lang="en-GB" sz="2400" dirty="0">
                <a:latin typeface="Times New Roman" pitchFamily="18" charset="0"/>
                <a:cs typeface="Times New Roman" pitchFamily="18" charset="0"/>
              </a:rPr>
              <a:t>. </a:t>
            </a:r>
          </a:p>
          <a:p>
            <a:pPr algn="just">
              <a:buFont typeface="Wingdings" pitchFamily="2" charset="2"/>
              <a:buChar char="v"/>
            </a:pPr>
            <a:r>
              <a:rPr lang="en-GB" sz="2400" dirty="0">
                <a:latin typeface="Times New Roman" pitchFamily="18" charset="0"/>
                <a:cs typeface="Times New Roman" pitchFamily="18" charset="0"/>
              </a:rPr>
              <a:t>Likewise, </a:t>
            </a:r>
            <a:r>
              <a:rPr lang="en-GB" sz="2400" dirty="0">
                <a:solidFill>
                  <a:srgbClr val="FF0000"/>
                </a:solidFill>
                <a:latin typeface="Times New Roman" pitchFamily="18" charset="0"/>
                <a:cs typeface="Times New Roman" pitchFamily="18" charset="0"/>
              </a:rPr>
              <a:t>people in the team have different roles, weaknesses and strengths. </a:t>
            </a:r>
          </a:p>
          <a:p>
            <a:pPr algn="just">
              <a:buFont typeface="Wingdings" pitchFamily="2" charset="2"/>
              <a:buChar char="v"/>
            </a:pPr>
            <a:r>
              <a:rPr lang="en-GB" sz="2400" dirty="0">
                <a:latin typeface="Times New Roman" pitchFamily="18" charset="0"/>
                <a:cs typeface="Times New Roman" pitchFamily="18" charset="0"/>
              </a:rPr>
              <a:t>A highly effective lead entrepreneur should be able to put the best talent together after identifying the opportunity and gathering required resources. </a:t>
            </a:r>
          </a:p>
          <a:p>
            <a:pPr algn="just">
              <a:buFont typeface="Wingdings" pitchFamily="2" charset="2"/>
              <a:buChar char="v"/>
            </a:pPr>
            <a:r>
              <a:rPr lang="en-GB" sz="2400" dirty="0">
                <a:latin typeface="Times New Roman" pitchFamily="18" charset="0"/>
                <a:cs typeface="Times New Roman" pitchFamily="18" charset="0"/>
              </a:rPr>
              <a:t>The sizes and the background of the team are contingent upon the size and nature of opportunity.  </a:t>
            </a:r>
          </a:p>
          <a:p>
            <a:pPr algn="just">
              <a:buFont typeface="Wingdings" pitchFamily="2" charset="2"/>
              <a:buChar char="v"/>
            </a:pPr>
            <a:r>
              <a:rPr lang="en-GB" sz="2400" dirty="0">
                <a:solidFill>
                  <a:srgbClr val="00B0F0"/>
                </a:solidFill>
                <a:latin typeface="Times New Roman" pitchFamily="18" charset="0"/>
                <a:cs typeface="Times New Roman" pitchFamily="18" charset="0"/>
              </a:rPr>
              <a:t>According to Timmons model, a good team can lead to great success and a badly formed team can waste great idea which is disaster to any form of business. </a:t>
            </a:r>
          </a:p>
          <a:p>
            <a:endParaRPr lang="en-GB" sz="2400" dirty="0"/>
          </a:p>
        </p:txBody>
      </p:sp>
    </p:spTree>
    <p:extLst>
      <p:ext uri="{BB962C8B-B14F-4D97-AF65-F5344CB8AC3E}">
        <p14:creationId xmlns:p14="http://schemas.microsoft.com/office/powerpoint/2010/main" val="184603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70000" lnSpcReduction="20000"/>
          </a:bodyPr>
          <a:lstStyle/>
          <a:p>
            <a:pPr marL="0" indent="0" algn="just">
              <a:buNone/>
            </a:pPr>
            <a:r>
              <a:rPr lang="en-US" sz="3400" dirty="0" err="1">
                <a:latin typeface="Times New Roman" pitchFamily="18" charset="0"/>
                <a:cs typeface="Times New Roman" pitchFamily="18" charset="0"/>
              </a:rPr>
              <a:t>Cont</a:t>
            </a:r>
            <a:r>
              <a:rPr lang="en-US" sz="3400" dirty="0">
                <a:latin typeface="Times New Roman" pitchFamily="18" charset="0"/>
                <a:cs typeface="Times New Roman" pitchFamily="18" charset="0"/>
              </a:rPr>
              <a:t>…</a:t>
            </a:r>
            <a:endParaRPr lang="en-GB" sz="3400" dirty="0">
              <a:latin typeface="Times New Roman" pitchFamily="18" charset="0"/>
              <a:cs typeface="Times New Roman" pitchFamily="18" charset="0"/>
            </a:endParaRPr>
          </a:p>
          <a:p>
            <a:pPr marL="0" indent="0" algn="just">
              <a:buNone/>
            </a:pPr>
            <a:r>
              <a:rPr lang="en-GB" sz="3400" b="1" dirty="0">
                <a:latin typeface="Times New Roman" pitchFamily="18" charset="0"/>
                <a:cs typeface="Times New Roman" pitchFamily="18" charset="0"/>
              </a:rPr>
              <a:t>The two major roles of the team, relative to the other critical factors are:</a:t>
            </a:r>
          </a:p>
          <a:p>
            <a:pPr algn="just">
              <a:buFont typeface="Wingdings" pitchFamily="2" charset="2"/>
              <a:buChar char="v"/>
            </a:pPr>
            <a:r>
              <a:rPr lang="en-GB" sz="3400" dirty="0">
                <a:solidFill>
                  <a:srgbClr val="FF0000"/>
                </a:solidFill>
                <a:latin typeface="Times New Roman" pitchFamily="18" charset="0"/>
                <a:cs typeface="Times New Roman" pitchFamily="18" charset="0"/>
              </a:rPr>
              <a:t>Removing the ambiguity and uncertainty of the opportunity by applying creativity (inventiveness).</a:t>
            </a:r>
          </a:p>
          <a:p>
            <a:pPr algn="just">
              <a:buFont typeface="Wingdings" pitchFamily="2" charset="2"/>
              <a:buChar char="v"/>
            </a:pPr>
            <a:r>
              <a:rPr lang="en-GB" sz="3400" dirty="0">
                <a:solidFill>
                  <a:srgbClr val="00B0F0"/>
                </a:solidFill>
                <a:latin typeface="Times New Roman" pitchFamily="18" charset="0"/>
                <a:cs typeface="Times New Roman" pitchFamily="18" charset="0"/>
              </a:rPr>
              <a:t>Providing leadership to manage the available resources in the most effective manner by interacting with external forces and the capital market context that keeps changing constantly.  </a:t>
            </a:r>
          </a:p>
          <a:p>
            <a:pPr marL="0" indent="0" algn="just">
              <a:buNone/>
            </a:pPr>
            <a:r>
              <a:rPr lang="en-GB" sz="3400" dirty="0">
                <a:latin typeface="Times New Roman" pitchFamily="18" charset="0"/>
                <a:cs typeface="Times New Roman" pitchFamily="18" charset="0"/>
              </a:rPr>
              <a:t>3. </a:t>
            </a:r>
            <a:r>
              <a:rPr lang="en-GB" sz="3400" b="1" dirty="0">
                <a:solidFill>
                  <a:srgbClr val="FF0000"/>
                </a:solidFill>
                <a:latin typeface="Times New Roman" pitchFamily="18" charset="0"/>
                <a:cs typeface="Times New Roman" pitchFamily="18" charset="0"/>
              </a:rPr>
              <a:t>Resources:</a:t>
            </a:r>
            <a:r>
              <a:rPr lang="en-GB" sz="3400" dirty="0">
                <a:solidFill>
                  <a:srgbClr val="FF0000"/>
                </a:solidFill>
                <a:latin typeface="Times New Roman" pitchFamily="18" charset="0"/>
                <a:cs typeface="Times New Roman" pitchFamily="18" charset="0"/>
              </a:rPr>
              <a:t> </a:t>
            </a:r>
            <a:r>
              <a:rPr lang="en-GB" sz="3400" dirty="0">
                <a:latin typeface="Times New Roman" pitchFamily="18" charset="0"/>
                <a:cs typeface="Times New Roman" pitchFamily="18" charset="0"/>
              </a:rPr>
              <a:t>finding and managing appropriate resources requires different skills than finding and managing good people, but it is equally important for eventual success.  </a:t>
            </a:r>
          </a:p>
          <a:p>
            <a:pPr algn="just">
              <a:buFont typeface="Wingdings" pitchFamily="2" charset="2"/>
              <a:buChar char="v"/>
            </a:pPr>
            <a:r>
              <a:rPr lang="en-GB" sz="3400" dirty="0">
                <a:latin typeface="Times New Roman" pitchFamily="18" charset="0"/>
                <a:cs typeface="Times New Roman" pitchFamily="18" charset="0"/>
              </a:rPr>
              <a:t>Resources may include </a:t>
            </a:r>
            <a:r>
              <a:rPr lang="en-GB" sz="3400" dirty="0">
                <a:solidFill>
                  <a:srgbClr val="FF0000"/>
                </a:solidFill>
                <a:latin typeface="Times New Roman" pitchFamily="18" charset="0"/>
                <a:cs typeface="Times New Roman" pitchFamily="18" charset="0"/>
              </a:rPr>
              <a:t>tangible and intangible resources</a:t>
            </a:r>
            <a:r>
              <a:rPr lang="en-GB" sz="3400" dirty="0">
                <a:latin typeface="Times New Roman" pitchFamily="18" charset="0"/>
                <a:cs typeface="Times New Roman" pitchFamily="18" charset="0"/>
              </a:rPr>
              <a:t>.</a:t>
            </a:r>
          </a:p>
          <a:p>
            <a:pPr algn="just">
              <a:buFont typeface="Wingdings" pitchFamily="2" charset="2"/>
              <a:buChar char="v"/>
            </a:pPr>
            <a:r>
              <a:rPr lang="en-GB" sz="3400" dirty="0">
                <a:latin typeface="Times New Roman" pitchFamily="18" charset="0"/>
                <a:cs typeface="Times New Roman" pitchFamily="18" charset="0"/>
              </a:rPr>
              <a:t> </a:t>
            </a:r>
            <a:r>
              <a:rPr lang="en-GB" sz="3400" dirty="0">
                <a:solidFill>
                  <a:srgbClr val="00B0F0"/>
                </a:solidFill>
                <a:latin typeface="Times New Roman" pitchFamily="18" charset="0"/>
                <a:cs typeface="Times New Roman" pitchFamily="18" charset="0"/>
              </a:rPr>
              <a:t>Knowledge, goodwill, information, etc., are intangible resources. </a:t>
            </a:r>
          </a:p>
          <a:p>
            <a:pPr algn="just">
              <a:buFont typeface="Wingdings" pitchFamily="2" charset="2"/>
              <a:buChar char="v"/>
            </a:pPr>
            <a:r>
              <a:rPr lang="en-GB" sz="3400" dirty="0">
                <a:solidFill>
                  <a:srgbClr val="FF0000"/>
                </a:solidFill>
                <a:latin typeface="Times New Roman" pitchFamily="18" charset="0"/>
                <a:cs typeface="Times New Roman" pitchFamily="18" charset="0"/>
              </a:rPr>
              <a:t>Buildings, land, information technology, human resource, money, etc., are tangible resources. </a:t>
            </a:r>
          </a:p>
          <a:p>
            <a:pPr marL="0" indent="0">
              <a:buNone/>
            </a:pPr>
            <a:endParaRPr lang="en-GB" dirty="0"/>
          </a:p>
        </p:txBody>
      </p:sp>
    </p:spTree>
    <p:extLst>
      <p:ext uri="{BB962C8B-B14F-4D97-AF65-F5344CB8AC3E}">
        <p14:creationId xmlns:p14="http://schemas.microsoft.com/office/powerpoint/2010/main" val="283245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Autofit/>
          </a:bodyPr>
          <a:lstStyle/>
          <a:p>
            <a:pPr marL="0" indent="0" algn="just">
              <a:buNone/>
            </a:pPr>
            <a:r>
              <a:rPr lang="en-US" dirty="0" err="1">
                <a:latin typeface="Times New Roman" pitchFamily="18" charset="0"/>
                <a:cs typeface="Times New Roman" pitchFamily="18" charset="0"/>
              </a:rPr>
              <a:t>Cont</a:t>
            </a:r>
            <a:r>
              <a:rPr lang="en-US" dirty="0">
                <a:latin typeface="Times New Roman" pitchFamily="18" charset="0"/>
                <a:cs typeface="Times New Roman" pitchFamily="18" charset="0"/>
              </a:rPr>
              <a:t>…</a:t>
            </a:r>
            <a:endParaRPr lang="en-GB" dirty="0">
              <a:latin typeface="Times New Roman" pitchFamily="18" charset="0"/>
              <a:cs typeface="Times New Roman" pitchFamily="18" charset="0"/>
            </a:endParaRPr>
          </a:p>
          <a:p>
            <a:pPr algn="just">
              <a:buFont typeface="Wingdings" pitchFamily="2" charset="2"/>
              <a:buChar char="v"/>
            </a:pPr>
            <a:r>
              <a:rPr lang="en-GB" dirty="0">
                <a:latin typeface="Times New Roman" pitchFamily="18" charset="0"/>
                <a:cs typeface="Times New Roman" pitchFamily="18" charset="0"/>
              </a:rPr>
              <a:t>As stated earlier, the Timmons model stimulates the </a:t>
            </a:r>
            <a:r>
              <a:rPr lang="en-GB" dirty="0">
                <a:solidFill>
                  <a:srgbClr val="FF0000"/>
                </a:solidFill>
                <a:latin typeface="Times New Roman" pitchFamily="18" charset="0"/>
                <a:cs typeface="Times New Roman" pitchFamily="18" charset="0"/>
              </a:rPr>
              <a:t>focus on opportunities rather than threats or limitations. </a:t>
            </a:r>
          </a:p>
          <a:p>
            <a:pPr algn="just">
              <a:buFont typeface="Wingdings" pitchFamily="2" charset="2"/>
              <a:buChar char="v"/>
            </a:pPr>
            <a:r>
              <a:rPr lang="en-GB" dirty="0">
                <a:latin typeface="Times New Roman" pitchFamily="18" charset="0"/>
                <a:cs typeface="Times New Roman" pitchFamily="18" charset="0"/>
              </a:rPr>
              <a:t>It must be acknowledged that the model sees the creation of a venture as an evolutionary process.</a:t>
            </a:r>
          </a:p>
          <a:p>
            <a:pPr algn="just">
              <a:buFont typeface="Wingdings" pitchFamily="2" charset="2"/>
              <a:buChar char="v"/>
            </a:pPr>
            <a:r>
              <a:rPr lang="en-GB" dirty="0">
                <a:latin typeface="Times New Roman" pitchFamily="18" charset="0"/>
                <a:cs typeface="Times New Roman" pitchFamily="18" charset="0"/>
              </a:rPr>
              <a:t> The three critical factors of entrepreneurship in the model (</a:t>
            </a:r>
            <a:r>
              <a:rPr lang="en-GB" dirty="0">
                <a:solidFill>
                  <a:srgbClr val="FF0000"/>
                </a:solidFill>
                <a:latin typeface="Times New Roman" pitchFamily="18" charset="0"/>
                <a:cs typeface="Times New Roman" pitchFamily="18" charset="0"/>
              </a:rPr>
              <a:t>opportunities, team and resources</a:t>
            </a:r>
            <a:r>
              <a:rPr lang="en-GB" dirty="0">
                <a:latin typeface="Times New Roman" pitchFamily="18" charset="0"/>
                <a:cs typeface="Times New Roman" pitchFamily="18" charset="0"/>
              </a:rPr>
              <a:t>) are therefore not easy to manage separately; changes in one factor have a strong influence on the other factors.</a:t>
            </a:r>
          </a:p>
          <a:p>
            <a:pPr marL="0" indent="0">
              <a:buNone/>
            </a:pPr>
            <a:endParaRPr lang="en-GB" dirty="0"/>
          </a:p>
        </p:txBody>
      </p:sp>
    </p:spTree>
    <p:extLst>
      <p:ext uri="{BB962C8B-B14F-4D97-AF65-F5344CB8AC3E}">
        <p14:creationId xmlns:p14="http://schemas.microsoft.com/office/powerpoint/2010/main" val="148624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TotalTime>
  <Words>3520</Words>
  <Application>Microsoft Office PowerPoint</Application>
  <PresentationFormat>Widescreen</PresentationFormat>
  <Paragraphs>204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Office Theme</vt:lpstr>
      <vt:lpstr>CHAPTER 7 MANAGING GROWTH AND TRANSITION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MANAGING GROWTH AND TRANSITION </dc:title>
  <dc:creator>Windows User</dc:creator>
  <cp:lastModifiedBy>kefle Aseres</cp:lastModifiedBy>
  <cp:revision>162</cp:revision>
  <dcterms:created xsi:type="dcterms:W3CDTF">2021-02-19T17:44:11Z</dcterms:created>
  <dcterms:modified xsi:type="dcterms:W3CDTF">2024-04-12T18:40:08Z</dcterms:modified>
</cp:coreProperties>
</file>