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1F411-3E2C-4C9D-980D-50B4C0598AD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D78C4-5A67-4F0C-BE53-7746E5C48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06A7C6-C755-49AF-BEE3-4DA78891020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9660A6-10F9-4409-91E3-513F42DBBB2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Relate to extensible OS arguments.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49F7F4-38B0-44AC-BACA-8205D79945E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B9E-2AC4-473D-BD9E-08D329D583C6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E3D1-7F02-4BBF-8EEE-A020BCCCF40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93C0-9875-4116-874E-C51F6DFF9D9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07C86-97AD-4950-BBA8-11BE9C5FA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DF68-3807-4B79-BA68-EA544822475C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C6E5-347D-4064-BD10-B36D730F9731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213-B4DD-4427-B8FE-CC973B35A1C2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D981-3D4A-4C52-BCCB-97EC92B367D0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2C47-066A-467E-A951-7EAD7E17F5EC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95B8-1DF8-435C-A2F2-30AD910A0286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856-F1A3-4989-9DB2-0147BE2A275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6509-F07A-4CC0-87DA-630C650670F0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4772-A986-4D93-8E69-07BC54264FD2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FDF6-943E-44D2-BFAD-4630A3BA3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owulf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334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Managing the Essential Technologies and Operations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869950"/>
            <a:ext cx="11861800" cy="58483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 architecture is a blueprint.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 shows how a system, house, vehicle, or product will look and how the parts interrelate.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 is the implementation of an architecture.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 includes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software,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links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data centers as well as the standards that ensure the components work together, the skills for managing the operation etc.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4007-D48E-49F9-9F34-808D5C554F74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Shape 78855"/>
          <p:cNvSpPr txBox="1">
            <a:spLocks noGrp="1"/>
          </p:cNvSpPr>
          <p:nvPr>
            <p:ph type="title"/>
          </p:nvPr>
        </p:nvSpPr>
        <p:spPr>
          <a:xfrm>
            <a:off x="1016000" y="2286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/>
              <a:t>             </a:t>
            </a:r>
            <a:r>
              <a:rPr lang="en-US" sz="3200">
                <a:solidFill>
                  <a:srgbClr val="FF0000"/>
                </a:solidFill>
              </a:rPr>
              <a:t>Distribution Transparency</a:t>
            </a:r>
          </a:p>
        </p:txBody>
      </p:sp>
      <p:sp>
        <p:nvSpPr>
          <p:cNvPr id="78856" name="Shape 78856"/>
          <p:cNvSpPr txBox="1">
            <a:spLocks noGrp="1"/>
          </p:cNvSpPr>
          <p:nvPr>
            <p:ph type="body" idx="1"/>
          </p:nvPr>
        </p:nvSpPr>
        <p:spPr>
          <a:xfrm>
            <a:off x="914400" y="885971"/>
            <a:ext cx="10363200" cy="50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800"/>
              <a:t>Software hides some of the details of the distribution of system resources.</a:t>
            </a:r>
          </a:p>
          <a:p>
            <a:pPr marL="685800" lvl="1" indent="-228600" algn="just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/>
              <a:t>Makes the system more user friendly.</a:t>
            </a:r>
          </a:p>
          <a:p>
            <a:pPr marL="228600" lvl="0" indent="-2286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800"/>
              <a:t>A distributed system that appears to its users &amp; applications to be a single computer system is said to be </a:t>
            </a:r>
            <a:r>
              <a:rPr lang="en-US" sz="2800" i="1"/>
              <a:t>transparent</a:t>
            </a:r>
            <a:r>
              <a:rPr lang="en-US" sz="2800"/>
              <a:t>.</a:t>
            </a:r>
          </a:p>
          <a:p>
            <a:pPr marL="685800" lvl="1" indent="-228600" algn="just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/>
              <a:t>Users &amp; apps should be able to access remote resources in the same way they access local resources.</a:t>
            </a:r>
          </a:p>
          <a:p>
            <a:pPr marL="228600" lvl="0" indent="-2286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800"/>
              <a:t>Transparency has several dimensions.</a:t>
            </a:r>
          </a:p>
          <a:p>
            <a:pPr marL="228600" lvl="0" indent="-228600" algn="just" rtl="0">
              <a:lnSpc>
                <a:spcPct val="14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9855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Types of Transparency</a:t>
            </a:r>
          </a:p>
        </p:txBody>
      </p:sp>
      <p:graphicFrame>
        <p:nvGraphicFramePr>
          <p:cNvPr id="10368" name="Group 128"/>
          <p:cNvGraphicFramePr>
            <a:graphicFrameLocks noGrp="1"/>
          </p:cNvGraphicFramePr>
          <p:nvPr/>
        </p:nvGraphicFramePr>
        <p:xfrm>
          <a:off x="914400" y="838201"/>
          <a:ext cx="10363200" cy="5397497"/>
        </p:xfrm>
        <a:graphic>
          <a:graphicData uri="http://schemas.openxmlformats.org/drawingml/2006/table">
            <a:tbl>
              <a:tblPr/>
              <a:tblGrid>
                <a:gridCol w="2777067"/>
                <a:gridCol w="7586133"/>
              </a:tblGrid>
              <a:tr h="4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Transparency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Access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differences in data representation &amp; resource access (enables interoperability)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Location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location of resource (can use resource without knowing its location)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Migration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possibility that a system may change location of resource (no effect on access)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Replication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the possibility that multiple copies of the resource exist (for reliability and/or availability)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Concurrency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the possibility that the resource may be shared concurrently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Failure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failure and recovery of the resource. How does one differentiate betw. slow and failed?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Relocation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Hide that resource may be moved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during 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4" name="Text Box 107"/>
          <p:cNvSpPr txBox="1">
            <a:spLocks noChangeArrowheads="1"/>
          </p:cNvSpPr>
          <p:nvPr/>
        </p:nvSpPr>
        <p:spPr bwMode="auto">
          <a:xfrm>
            <a:off x="914401" y="6172201"/>
            <a:ext cx="10282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/>
              <a:t>Figure </a:t>
            </a:r>
            <a:r>
              <a:rPr lang="en-US" sz="2000" b="1" dirty="0" smtClean="0"/>
              <a:t>3-2</a:t>
            </a:r>
            <a:r>
              <a:rPr lang="en-US" sz="2000" dirty="0"/>
              <a:t>.  Different forms of transparency in a distributed </a:t>
            </a:r>
            <a:r>
              <a:rPr lang="en-US" sz="2000" dirty="0" smtClean="0"/>
              <a:t>system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0363200" cy="762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Degrees of Transparency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4525"/>
            <a:ext cx="10363200" cy="5336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Trade-off: transparency versus other factors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Reduced performance: multiple attempts to contact a remote server can slow down the system – should you report failure and let user cancel request?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Too much emphasis on transparency may prevent the user from understanding system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0"/>
            <a:ext cx="10363200" cy="49131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</a:rPr>
              <a:t>      Openness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60" y="545910"/>
            <a:ext cx="11518710" cy="577869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FF0000"/>
                </a:solidFill>
              </a:rPr>
              <a:t>open distributed system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“…offers services according to standard rules that describe the syntax and semantics of those services.”  In other words, the interfaces to the system are clearly specified and freely available</a:t>
            </a:r>
            <a:r>
              <a:rPr lang="en-US" sz="2800" dirty="0" smtClean="0"/>
              <a:t>.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Compare to network protocols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Interface Definition/Description Languages (IDL): </a:t>
            </a:r>
            <a:r>
              <a:rPr lang="en-US" sz="2400" dirty="0" smtClean="0"/>
              <a:t>used to</a:t>
            </a:r>
            <a:r>
              <a:rPr lang="en-US" sz="2400" b="1" dirty="0" smtClean="0"/>
              <a:t> </a:t>
            </a:r>
            <a:r>
              <a:rPr lang="en-US" sz="2400" dirty="0" smtClean="0"/>
              <a:t>describe the interfaces between software components, usually in a distributed system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Definitions are language &amp; machine independent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Support communication between systems using different OS/programming languages; e.g. a C++ program running on Windows  communicates with a Java program running on UNIX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Communication is usually RPC-based.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381000"/>
            <a:ext cx="10363200" cy="54704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100" dirty="0" smtClean="0"/>
              <a:t>Examples of IDLs</a:t>
            </a:r>
            <a:br>
              <a:rPr lang="en-US" sz="3100" dirty="0" smtClean="0"/>
            </a:br>
            <a:r>
              <a:rPr lang="en-US" sz="2700" dirty="0" smtClean="0"/>
              <a:t>Goal 3-Openness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82639"/>
            <a:ext cx="10769600" cy="480856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IDL</a:t>
            </a:r>
            <a:r>
              <a:rPr lang="en-US" dirty="0" smtClean="0"/>
              <a:t>: Interface Description Language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WSDL</a:t>
            </a:r>
            <a:r>
              <a:rPr lang="en-US" dirty="0" smtClean="0"/>
              <a:t>: Web Services Description Language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Provides machine-readable descriptions of the services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OMG IDL: </a:t>
            </a:r>
            <a:r>
              <a:rPr lang="en-US" dirty="0" smtClean="0"/>
              <a:t>used for RPC in CORBA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OMG – Object Management Group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709684"/>
            <a:ext cx="10769600" cy="599591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Interoperability</a:t>
            </a:r>
            <a:r>
              <a:rPr lang="en-US" dirty="0" smtClean="0">
                <a:solidFill>
                  <a:srgbClr val="0070C0"/>
                </a:solidFill>
              </a:rPr>
              <a:t>:  </a:t>
            </a:r>
            <a:r>
              <a:rPr lang="en-US" dirty="0" smtClean="0"/>
              <a:t>the ability of two different systems or applications to work together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A process that needs a service should be able to talk to  any process that provides the service.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Multiple implementations of the same service may be provided, as long as the interface is maintained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Portability</a:t>
            </a:r>
            <a:r>
              <a:rPr lang="en-US" dirty="0" smtClean="0">
                <a:solidFill>
                  <a:srgbClr val="0070C0"/>
                </a:solidFill>
              </a:rPr>
              <a:t>:  </a:t>
            </a:r>
            <a:r>
              <a:rPr lang="en-US" dirty="0" smtClean="0"/>
              <a:t>an application designed to run on one distributed system can run on another system which implements the same interface.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Extensibility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Easy to add new components, features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930400" y="155575"/>
            <a:ext cx="6981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Open Systems Support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34574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 smtClean="0">
                <a:solidFill>
                  <a:srgbClr val="0070C0"/>
                </a:solidFill>
              </a:rPr>
              <a:t>Scalability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55343"/>
            <a:ext cx="10515600" cy="522162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Dimensions that may scale: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With respect to size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With respect to geographical distribution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With respect to the number of administrative organizations spanned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A scalable system still performs well as it scales up along any of the three dimensions.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3632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70C0"/>
                </a:solidFill>
              </a:rPr>
              <a:t>Size Scalability</a:t>
            </a:r>
            <a:br>
              <a:rPr lang="en-US" sz="4000" dirty="0" smtClean="0">
                <a:solidFill>
                  <a:srgbClr val="0070C0"/>
                </a:solidFill>
              </a:rPr>
            </a:br>
            <a:endParaRPr 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05469"/>
            <a:ext cx="10972800" cy="5523931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Scalability is negatively affected when the system is based on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70C0"/>
                </a:solidFill>
              </a:rPr>
              <a:t>Centralized server</a:t>
            </a:r>
            <a:r>
              <a:rPr lang="en-US" sz="2400" dirty="0" smtClean="0"/>
              <a:t>: one for all users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70C0"/>
                </a:solidFill>
              </a:rPr>
              <a:t>Centralized data</a:t>
            </a:r>
            <a:r>
              <a:rPr lang="en-US" sz="2400" dirty="0" smtClean="0"/>
              <a:t>: a single data base for all users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70C0"/>
                </a:solidFill>
              </a:rPr>
              <a:t>Centralized algorithms: </a:t>
            </a:r>
            <a:r>
              <a:rPr lang="en-US" sz="2400" dirty="0" smtClean="0"/>
              <a:t>one site collects all information, processes it, distributes the results to all sites.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sz="2000" dirty="0" smtClean="0"/>
              <a:t>Complete knowledge: good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sz="2000" dirty="0" smtClean="0"/>
              <a:t>Time and network traffic: bad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endParaRPr lang="en-US" sz="2000" dirty="0" smtClean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	</a:t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70C0"/>
                </a:solidFill>
              </a:rPr>
              <a:t>Scalability - Administrative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59809"/>
            <a:ext cx="10515600" cy="531715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Different domains may have different policies about resource usage, management, security, etc.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Trust often stops at administrative boundaries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Requires protection from malicious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1279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>
                <a:solidFill>
                  <a:srgbClr val="0070C0"/>
                </a:solidFill>
              </a:rPr>
              <a:t>Scaling Techniques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68991"/>
            <a:ext cx="10515600" cy="520797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Scalability affects performance more than anything else.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Three techniques to improve scalability: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Hiding communication latencies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Distribution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Replication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03632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systems: overall architecture</a:t>
            </a:r>
            <a:endParaRPr lang="en-US" dirty="0" smtClean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371600"/>
            <a:ext cx="11277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collection of independent computers that appears to its users as a single coherent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Features: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No shared memory – message-based communication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Each runs its own local OS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Heterogeneity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dirty="0" smtClean="0"/>
              <a:t>Ideal: to present a single-system image: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The distributed system “looks like” a single computer rather than a collection of separate computers.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/>
          </a:p>
          <a:p>
            <a:pPr lvl="1" algn="just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70C0"/>
                </a:solidFill>
              </a:rPr>
              <a:t>Hiding Communication Delays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82639"/>
            <a:ext cx="10363200" cy="541816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Structure applications to use </a:t>
            </a:r>
            <a:r>
              <a:rPr lang="en-US" sz="2800" b="1" dirty="0" smtClean="0">
                <a:solidFill>
                  <a:srgbClr val="FF0000"/>
                </a:solidFill>
              </a:rPr>
              <a:t>asynchronous communication </a:t>
            </a:r>
            <a:r>
              <a:rPr lang="en-US" sz="2800" dirty="0" smtClean="0"/>
              <a:t>(no blocking for replies)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While waiting for one answer, do something else; </a:t>
            </a:r>
            <a:r>
              <a:rPr lang="en-US" sz="2400" i="1" dirty="0" smtClean="0"/>
              <a:t>e.g</a:t>
            </a:r>
            <a:r>
              <a:rPr lang="en-US" sz="2400" dirty="0" smtClean="0"/>
              <a:t>., create one thread to wait for the reply and let other threads continue to process or schedule another task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Download part of the computation to the requesting platform to speed up processing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Filling in forms to access a DB: send a separate message for each field, or download form/code and submit finished version.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i.e., shorten the wait times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6604"/>
            <a:ext cx="10363200" cy="70968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>
                <a:solidFill>
                  <a:srgbClr val="FF0000"/>
                </a:solidFill>
              </a:rPr>
              <a:t>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887104"/>
            <a:ext cx="10363200" cy="513269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Instead of one centralized service, divide into parts and distribute geographically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Each part handles one aspect of the job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Example: DNS namespace is organized as a tree of domains; each domain is divided into zones; names in each zone are handled by a different name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60391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Types of Distributed Systems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955" y="873457"/>
            <a:ext cx="11627893" cy="5451143"/>
          </a:xfrm>
        </p:spPr>
        <p:txBody>
          <a:bodyPr/>
          <a:lstStyle/>
          <a:p>
            <a:pPr marL="514350" indent="-514350" algn="just" eaLnBrk="1" hangingPunct="1">
              <a:lnSpc>
                <a:spcPct val="90000"/>
              </a:lnSpc>
              <a:buFont typeface="+mj-lt"/>
              <a:buAutoNum type="arabicParenR"/>
            </a:pPr>
            <a:r>
              <a:rPr lang="en-US" sz="2800" dirty="0" smtClean="0">
                <a:solidFill>
                  <a:srgbClr val="0070C0"/>
                </a:solidFill>
              </a:rPr>
              <a:t>Distributed Computing Systems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Clusters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Grids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Clouds</a:t>
            </a:r>
          </a:p>
          <a:p>
            <a:pPr marL="514350" indent="-514350" algn="just" eaLnBrk="1" hangingPunct="1">
              <a:lnSpc>
                <a:spcPct val="90000"/>
              </a:lnSpc>
              <a:buFont typeface="+mj-lt"/>
              <a:buAutoNum type="arabicParenR"/>
            </a:pPr>
            <a:r>
              <a:rPr lang="en-US" sz="2800" dirty="0" smtClean="0">
                <a:solidFill>
                  <a:srgbClr val="0070C0"/>
                </a:solidFill>
              </a:rPr>
              <a:t>Distributed Information Systems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Transaction Processing Systems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Enterprise Application Integration</a:t>
            </a:r>
          </a:p>
          <a:p>
            <a:pPr marL="514350" indent="-514350" algn="just" eaLnBrk="1" hangingPunct="1">
              <a:lnSpc>
                <a:spcPct val="90000"/>
              </a:lnSpc>
              <a:buFont typeface="+mj-lt"/>
              <a:buAutoNum type="arabicParenR"/>
            </a:pPr>
            <a:r>
              <a:rPr lang="en-US" sz="2800" dirty="0" smtClean="0">
                <a:solidFill>
                  <a:srgbClr val="0070C0"/>
                </a:solidFill>
              </a:rPr>
              <a:t>Distributed Embedded Systems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Home systems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Health care systems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Sensor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58230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FF0000"/>
                </a:solidFill>
              </a:rPr>
              <a:t>Cluster Computing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2513"/>
            <a:ext cx="10363200" cy="55682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collection of similar processors (PCs, workstations) running the same operating system, connected by a high-speed LAN.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Parallel computing capabilities using inexpensive PC hardware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Replace big parallel computers (MPPs)</a:t>
            </a:r>
          </a:p>
          <a:p>
            <a:pPr algn="just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71878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FF0000"/>
                </a:solidFill>
              </a:rPr>
              <a:t>Cluster Types &amp; Uses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4400"/>
            <a:ext cx="10769600" cy="54864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</a:rPr>
              <a:t>High Performance Clusters (HPC)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run large parallel programs 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sz="2400" dirty="0" smtClean="0"/>
              <a:t>  Scientific, military, engineering apps; e.g., weather modeling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</a:rPr>
              <a:t>Load Balancing Clusters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Front end processor distributes incoming requests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sz="2400" dirty="0" smtClean="0"/>
              <a:t> server farms (e.g., at banks or popular web site)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</a:rPr>
              <a:t>High Availability Clusters (HA)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Provide </a:t>
            </a:r>
            <a:r>
              <a:rPr lang="en-US" dirty="0" smtClean="0"/>
              <a:t>redundancy(Repetition of messages to reduce the probability of errors in transmission) </a:t>
            </a:r>
            <a:r>
              <a:rPr lang="en-US" sz="2400" dirty="0" smtClean="0"/>
              <a:t>– back up systems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sz="2400" dirty="0" smtClean="0"/>
              <a:t>May be more fault tolerant than large mainframes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70C0"/>
                </a:solidFill>
              </a:rPr>
              <a:t>Clusters </a:t>
            </a:r>
            <a:r>
              <a:rPr lang="en-US" sz="3200" dirty="0" smtClean="0"/>
              <a:t>– </a:t>
            </a:r>
            <a:r>
              <a:rPr lang="en-US" sz="3200" dirty="0" smtClean="0">
                <a:hlinkClick r:id="rId2"/>
              </a:rPr>
              <a:t>Beowulf model</a:t>
            </a:r>
            <a:r>
              <a:rPr lang="en-US" sz="32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50878"/>
            <a:ext cx="10363200" cy="489272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Linux-based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Master-slave paradigm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One processor is the master; allocates tasks to other processors, maintains batch queue of submitted jobs, handles interface to users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Master has libraries to handle message-based communication or other features (the middleware).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70C0"/>
                </a:solidFill>
              </a:rPr>
              <a:t>Cluster Computing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552" y="1893864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 smtClean="0"/>
              <a:t>Figure 1-6. An example of a cluster computing system.</a:t>
            </a:r>
          </a:p>
        </p:txBody>
      </p:sp>
      <p:pic>
        <p:nvPicPr>
          <p:cNvPr id="38916" name="Picture 4" descr="01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451" y="1105469"/>
            <a:ext cx="10670116" cy="361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117600" y="5410201"/>
            <a:ext cx="1038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Figure </a:t>
            </a:r>
            <a:r>
              <a:rPr lang="en-US" sz="2400" dirty="0" smtClean="0"/>
              <a:t>3-6</a:t>
            </a:r>
            <a:r>
              <a:rPr lang="en-US" sz="2400" dirty="0"/>
              <a:t>.  An example of a (Beowolf) cluster computing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0070C0"/>
                </a:solidFill>
              </a:rPr>
              <a:t>Grid Computing Systems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1821"/>
            <a:ext cx="10363200" cy="500417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Modeled loosely on the electrical grid.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Highly heterogeneous with respect to </a:t>
            </a:r>
            <a:r>
              <a:rPr lang="en-US" dirty="0" smtClean="0">
                <a:solidFill>
                  <a:srgbClr val="0070C0"/>
                </a:solidFill>
              </a:rPr>
              <a:t>hardware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software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networks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security policies</a:t>
            </a:r>
            <a:r>
              <a:rPr lang="en-US" dirty="0" smtClean="0"/>
              <a:t>, etc.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Grids support </a:t>
            </a:r>
            <a:r>
              <a:rPr lang="en-US" b="1" dirty="0" smtClean="0"/>
              <a:t>virtual organizations</a:t>
            </a:r>
            <a:r>
              <a:rPr lang="en-US" dirty="0" smtClean="0"/>
              <a:t>: a collaboration of users who pool resources (servers, storage, databases) and share them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Grid software is concerned with managing sharing across administrative domains.</a:t>
            </a:r>
          </a:p>
          <a:p>
            <a:pPr algn="just" eaLnBrk="1" hangingPunct="1">
              <a:lnSpc>
                <a:spcPct val="150000"/>
              </a:lnSpc>
            </a:pP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"/>
            <a:ext cx="10363200" cy="122829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70C0"/>
                </a:solidFill>
              </a:rPr>
              <a:t>Grids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16" y="873457"/>
            <a:ext cx="11072884" cy="522254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Similar to clusters but processors are </a:t>
            </a:r>
            <a:r>
              <a:rPr lang="en-US" sz="2800" dirty="0" smtClean="0">
                <a:solidFill>
                  <a:srgbClr val="002060"/>
                </a:solidFill>
              </a:rPr>
              <a:t>more loosely coupled, </a:t>
            </a:r>
            <a:r>
              <a:rPr lang="en-US" sz="2800" dirty="0" smtClean="0"/>
              <a:t>tend to be heterogeneous, and are not all in a central location.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Can handle workloads similar to those on supercomputers, but grid computers connect over a network (Internet?) and supercomputers’ CPUs connect to a high-speed internal bus/network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Problems are broken up into parts and distributed across multiple computers in the grid – less communication between parts than in clusters.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533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70C0"/>
                </a:solidFill>
              </a:rPr>
              <a:t>A Proposed Architecture for Grid Systems*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4023" y="1037230"/>
            <a:ext cx="6701052" cy="528737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</a:rPr>
              <a:t>Fabric layer</a:t>
            </a:r>
            <a:r>
              <a:rPr lang="en-US" sz="1800" dirty="0" smtClean="0"/>
              <a:t>: interfaces to local resources at a specific site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</a:rPr>
              <a:t>Connectivity layer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smtClean="0"/>
              <a:t>protocols to support usage of </a:t>
            </a:r>
            <a:r>
              <a:rPr lang="en-US" sz="1800" i="1" dirty="0" smtClean="0"/>
              <a:t>multiple resources</a:t>
            </a:r>
            <a:r>
              <a:rPr lang="en-US" sz="1800" dirty="0" smtClean="0"/>
              <a:t> for a single application; e.g., access a remote resource or transfer data between resources; and protocols to provide security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</a:rPr>
              <a:t>Resource layer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manages a </a:t>
            </a:r>
            <a:r>
              <a:rPr lang="en-US" sz="1800" i="1" dirty="0" smtClean="0"/>
              <a:t>single resource, </a:t>
            </a:r>
            <a:r>
              <a:rPr lang="en-US" sz="1800" dirty="0" smtClean="0"/>
              <a:t>using functions supplied by the connectivity layer</a:t>
            </a:r>
            <a:endParaRPr lang="en-US" sz="1800" i="1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</a:rPr>
              <a:t>Collective layer: </a:t>
            </a:r>
            <a:r>
              <a:rPr lang="en-US" sz="1800" dirty="0" smtClean="0"/>
              <a:t>resource discovery, allocation, scheduling, etc.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</a:rPr>
              <a:t>Applications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smtClean="0"/>
              <a:t>use the grid resources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800" dirty="0" smtClean="0"/>
              <a:t>The collective, connectivity and resource layers together form the middleware layer for a grid</a:t>
            </a:r>
          </a:p>
          <a:p>
            <a:pPr algn="just" eaLnBrk="1" hangingPunct="1">
              <a:lnSpc>
                <a:spcPct val="150000"/>
              </a:lnSpc>
            </a:pPr>
            <a:endParaRPr lang="en-US" sz="1800" dirty="0" smtClean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sz="1800" dirty="0" smtClean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sz="1800" dirty="0" smtClean="0"/>
          </a:p>
        </p:txBody>
      </p:sp>
      <p:pic>
        <p:nvPicPr>
          <p:cNvPr id="44036" name="Picture 7" descr="01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656393" y="1447800"/>
            <a:ext cx="4189863" cy="2909888"/>
          </a:xfrm>
          <a:noFill/>
        </p:spPr>
      </p:pic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7424382" y="4800601"/>
            <a:ext cx="4483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/>
              <a:t>Figure </a:t>
            </a:r>
            <a:r>
              <a:rPr lang="en-US" dirty="0" smtClean="0"/>
              <a:t>3</a:t>
            </a:r>
            <a:r>
              <a:rPr lang="en-US" sz="1800" dirty="0" smtClean="0"/>
              <a:t>-7</a:t>
            </a:r>
            <a:r>
              <a:rPr lang="en-US" sz="1800" dirty="0"/>
              <a:t>. A</a:t>
            </a:r>
            <a:r>
              <a:rPr lang="en-US" dirty="0"/>
              <a:t> </a:t>
            </a:r>
            <a:r>
              <a:rPr lang="en-US" sz="1800" dirty="0"/>
              <a:t>layered architecture for grid computing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0363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Distributed System Characteristics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19116"/>
            <a:ext cx="11277600" cy="558648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To present a single-system image: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Hide internal organization, communication details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Provide uniform interface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Easily expandable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Adding new computers is hidden	from users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Continuous availability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Failures in one component can be covered by other components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Supported by </a:t>
            </a:r>
            <a:r>
              <a:rPr lang="en-US" dirty="0" smtClean="0">
                <a:solidFill>
                  <a:srgbClr val="FF0000"/>
                </a:solidFill>
              </a:rPr>
              <a:t>middleware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0070C0"/>
                </a:solidFill>
              </a:rPr>
              <a:t>Cloud Computing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319" y="996287"/>
            <a:ext cx="10862481" cy="518067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Provides scalable services as a utility over the Internet.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Often built on a computer grid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Users buy services from the cloud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Grid users may develop and run their own software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Cluster/grid/cloud distinctions blur at the edges!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032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responsibilities can be distributed unless the following are true: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965200"/>
            <a:ext cx="11836400" cy="57277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interdependent?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important that one operation knows what other is doing; their planning, development, resources, and operations must be centralized.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businesses really homogenous? 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Does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corporate culture support decentralization?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F486-099D-4BF6-9ABD-34DF41175ED0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14300"/>
            <a:ext cx="10515600" cy="6254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Information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9775"/>
            <a:ext cx="11684000" cy="59404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get their data into shape, that data can more easily be turned into information.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“Information is power.” “We are in the Information Age.”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and similar statements would lead you to believe that managing information is a key corporate activity. Technology = infrastructure; asset = information that runs on that infrastructure.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Information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those found in databases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document-based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reports, opinions, e-mails and proposals. Pertains to concepts: ideas, thoughts, etc.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External/record-based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acquisition from external databases.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External/document-based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 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D4C-8DD5-4E14-B256-29FB252DCD8E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11125"/>
            <a:ext cx="10515600" cy="257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4" y="341194"/>
            <a:ext cx="11764370" cy="64025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Information: Data Warehouses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Houses data used to make decisions. This data is obtained periodically from transaction databases.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 differ from operational databases in that they do not house data used to process daily transactions.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of Data Warehouse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part of the warehouse that defines the data. Metadata means “data about data.” it explains the meaning of each data element, how each element relates to each other, etc.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data: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cleaning process to adhere to metadata standards.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marts: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subset of data pulled off the warehouse for a specific group of users.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E8F-796D-4207-B36C-4412441E1221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447485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1319"/>
            <a:ext cx="11887200" cy="62015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Steps in a Data Warehousing Project: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the business uses of the data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Create the data model for the warehouse. i.e. defining the relationships between the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Cleanse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tools. Consider the users point of view by selecting the tools they will use &amp; then training them on tool use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Monitor usage and system performance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warehouses are seen as strategic assets that can yield new insights into customer behavior, internal operations, product mixes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9AAB-9884-44A2-92C2-4D69C9B01A0A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496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423082"/>
            <a:ext cx="11832609" cy="615514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Information: Document Management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in today’s Internet-rich world, paper still plays a major role in most enterprises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electronic document management (EDM) uses new technologies to manage information resources that do not fit easily into traditional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organizing and managing conceptual, descriptive, and ambiguous multimedia content.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process traditional documents makes a major change in what documents can accomplish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business process redesign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EDM applications generate value. The ‘Big 3’ are: 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publishing process 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organizational processes 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communications among people and groups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B1D-A7F4-4D06-9B33-0122FCB1DEAC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200026"/>
            <a:ext cx="10515600" cy="10022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423081"/>
            <a:ext cx="11849100" cy="61936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Information: Content Management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reason content has become important to CIOs (chief Information Officers) is because it is a core management discipline underlying online business.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content management strategy, companies need to understand the three phases of the content management life cycle: 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Content Creation and Acquisition 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Administration and Safeguarding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Deployment and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7C1-76FB-472C-A215-B743F6BB623C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operations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508000"/>
            <a:ext cx="11938000" cy="62611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mergers, the Internet, e-commerce, and the terrorist attacks, the subject of computer operations has been receiving a lot of attention.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are important because, if they are not professionally run a company could suffer a computer or network crash that could shut down their business for some period of time.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Operational Problems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problems are obvious to the entire company: response times are slow, networks are down, data isn’t available and data is wrong.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strategies to improve operations: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more equipment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fight fires and rearrange priorities, getting people to solve the problems at hand.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Continually document and measure what you are doing, to find out the real problems, not just the apparent ones. Then set standards and manage to them = the preferred solution.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E8CE-52F9-4E8B-948B-5E09FD0DCD8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3825"/>
            <a:ext cx="10515600" cy="20372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2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5785"/>
            <a:ext cx="11836400" cy="63479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Measures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customer sees: system uptime, response time, turnaround time, program failures and customer satisfaction.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systems people: computer usage as % of capacity, disk storage used, job queue length etc.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CIOs (Chief Information Officer) in Operations is changing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attention used to be focused on ensuring they had the in-house expertise to keep systems and networks up and tuning. Their attention is now toward determining where best to perform the various kinds of operations.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house or with a third party (or permutations and/or combinations thereof).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manage it accordingly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227B-E7B8-407E-BED8-818370856CF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3383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749300"/>
            <a:ext cx="11912600" cy="54276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Functions: Changing Customer-Vendor Relationships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have expanded from buying professional services, to buying products and transactions, to integrating systems, to outsourcing – the most bundled approach to contracting. In this evolution: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CIOs have increasingly lost control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 take on more risks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Provider’s margins increase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choosing the right provider becomes more important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4870-828E-4C35-A43F-D859D483D63B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rgbClr val="FF0000"/>
                </a:solidFill>
              </a:rPr>
              <a:t>Definition of a Distributed System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03200" y="5410200"/>
            <a:ext cx="1219200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</a:pPr>
            <a:r>
              <a:rPr lang="en-US" sz="2400" b="1" dirty="0"/>
              <a:t>Figure </a:t>
            </a:r>
            <a:r>
              <a:rPr lang="en-US" sz="2400" b="1" dirty="0" smtClean="0"/>
              <a:t>3-1</a:t>
            </a:r>
            <a:r>
              <a:rPr lang="en-US" sz="2400" dirty="0"/>
              <a:t>. A distributed system organized as middleware. The middleware layer runs on all machines, and offers a uniform interface to the system</a:t>
            </a:r>
          </a:p>
        </p:txBody>
      </p:sp>
      <p:pic>
        <p:nvPicPr>
          <p:cNvPr id="6148" name="Picture 4" descr="01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251" y="1037230"/>
            <a:ext cx="11668836" cy="40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1238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635000"/>
            <a:ext cx="11734800" cy="599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Outsourcing: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Organizational Structure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Top-level team: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word in conflict resolution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team: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oversees day-to-day functioning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special purpose teams: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from time to time to solve pressing issues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oversee the use of formal change management procedures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Manager(s):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after the ‘relationship’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Governance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Day-to-Day Working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Development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parts and services that go into one’s own products and services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one’s suppliers to improve their product and services by generally improving their processes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7639-51EC-4352-BC64-792703FDBAAB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673100"/>
            <a:ext cx="11938000" cy="607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understand Internet-based threats and countermeasures and continuously fund security work to protect their businesses.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1996 the Computer Security Institute have conducted an annual survey of US security managers. Spring 2004 survey report – 2 key findings: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unauthorized use of computers is declining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expensive cybercrime was denial of service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Security: The Threats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are numerous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are particularly vulnerable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activism is one motivation for Website defacement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 of proprietary information is a major concern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fraud is still a significant threat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403B-A160-4AB2-B6BB-4E609B6D5E49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800100"/>
            <a:ext cx="11671300" cy="53768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Security: Security’s Five Pillars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authenticity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users to grant them appropriate access 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information from being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information in its original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Nonrepudiation: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parties from denying actions they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89E7-E903-43E9-9815-1C919A3C374F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98425"/>
            <a:ext cx="105156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22300"/>
            <a:ext cx="11963400" cy="595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Countermeasures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these days: enterprises cannot have both access to information and airtight security at the same 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make tradeoffs between: absolute information security and the efficient flow of information. Five major findings from the Computer Crime Survey: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organizations evaluate the return on their security expenditures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80% conduct security audits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reporting cybercrimes to law enforcement declined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do not outsource cybersecurity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respondents view security awareness training as important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3031-5AB2-40BB-A850-DB31BF0CB75C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254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912600" cy="574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techniques used by companies to protect themselves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access between networks. Used to separate intranets and extranets from the Internet so that only employees and authorized business partners can access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filtering to block “illegal” traffic, which is defined by the security policy… or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proxy server, which acts as an intermediary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against sniffing, messages can be encrypted before being sent e.g. over the Internet. Two classes of encryption methods are used today: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Key encryption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encryption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AAFB-0AE3-4D2E-8953-516E6D3E134E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515600" cy="10795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DF6-943E-44D2-BFAD-4630A3BA39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6045-DAAD-4DD8-933F-D5440B762396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16000" y="381000"/>
            <a:ext cx="10363200" cy="64258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</a:rPr>
              <a:t>Role of Middleware (MW)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887104"/>
            <a:ext cx="10363200" cy="520889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In some early research systems: MW tried to provide the illusion that a collection of separate machines as a single computer.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Today: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clustering software allows independent computers to work together closely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MW also supports seamless access to remote services, doesn’t try to look like a general-purpose OS </a:t>
            </a:r>
          </a:p>
          <a:p>
            <a:pPr lvl="1" algn="just" eaLnBrk="1" hangingPunct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4009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</a:rPr>
              <a:t>Middleware 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5218"/>
            <a:ext cx="10515600" cy="537174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CORBA (Common Object Request Broker Architecture)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DCOM (Distributed Component Object Management) – being replaced by .net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Sun’s ONC RPC (Remote Procedure Call)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RMI (Remote Method Invocation)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SOAP (Simple Object Access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FF0000"/>
                </a:solidFill>
              </a:rPr>
              <a:t>Middleware Examples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All of the previous examples support communication across a network: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They provide protocols that allow a program running on one kind of computer, using one kind of operating system, to call a program running on another computer with a different operating system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The communicating programs must be running the </a:t>
            </a:r>
            <a:r>
              <a:rPr lang="en-US" i="1" dirty="0" smtClean="0"/>
              <a:t>same</a:t>
            </a:r>
            <a:r>
              <a:rPr lang="en-US" dirty="0" smtClean="0"/>
              <a:t> middleware.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FF0000"/>
                </a:solidFill>
              </a:rPr>
              <a:t>Distributed System Goals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55343"/>
            <a:ext cx="10515600" cy="52216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Resource Accessibility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Distribution Transparency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Openness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718782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latin typeface="Arial" charset="0"/>
              </a:rPr>
              <a:t>         </a:t>
            </a:r>
            <a:r>
              <a:rPr lang="en-US" sz="3200" dirty="0" smtClean="0">
                <a:solidFill>
                  <a:srgbClr val="FF0000"/>
                </a:solidFill>
                <a:latin typeface="Arial" charset="0"/>
              </a:rPr>
              <a:t>Resource Availability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37230"/>
            <a:ext cx="10363200" cy="528737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Support user access to remote resources (printers, data files, web pages, CPU cycles) and the fair sharing of the resources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Economics of sharing expensive resources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Performance enhancement – due to multiple processors; also due to ease of collaboration and info exchange – access to remote services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Groupware: tools to support collaboration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Resource sharing introduces security problems.</a:t>
            </a:r>
          </a:p>
          <a:p>
            <a:pPr eaLnBrk="1" hangingPunct="1">
              <a:lnSpc>
                <a:spcPct val="11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3080</Words>
  <Application>Microsoft Office PowerPoint</Application>
  <PresentationFormat>Custom</PresentationFormat>
  <Paragraphs>363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Managing the Essential Technologies and Operations</vt:lpstr>
      <vt:lpstr>Distributed systems: overall architecture</vt:lpstr>
      <vt:lpstr>Distributed System Characteristics</vt:lpstr>
      <vt:lpstr>Definition of a Distributed System</vt:lpstr>
      <vt:lpstr>Role of Middleware (MW)</vt:lpstr>
      <vt:lpstr>Middleware Examples</vt:lpstr>
      <vt:lpstr>Middleware Examples</vt:lpstr>
      <vt:lpstr>Distributed System Goals</vt:lpstr>
      <vt:lpstr>         Resource Availability</vt:lpstr>
      <vt:lpstr>             Distribution Transparency</vt:lpstr>
      <vt:lpstr>Types of Transparency</vt:lpstr>
      <vt:lpstr>   Degrees of Transparency</vt:lpstr>
      <vt:lpstr>      Openness</vt:lpstr>
      <vt:lpstr> Examples of IDLs Goal 3-Openness </vt:lpstr>
      <vt:lpstr>PowerPoint Presentation</vt:lpstr>
      <vt:lpstr>Scalability</vt:lpstr>
      <vt:lpstr> Size Scalability </vt:lpstr>
      <vt:lpstr>Scalability - Administrative</vt:lpstr>
      <vt:lpstr>Scaling Techniques</vt:lpstr>
      <vt:lpstr>Hiding Communication Delays</vt:lpstr>
      <vt:lpstr>Distribution</vt:lpstr>
      <vt:lpstr>Types of Distributed Systems</vt:lpstr>
      <vt:lpstr>Cluster Computing</vt:lpstr>
      <vt:lpstr>Cluster Types &amp; Uses</vt:lpstr>
      <vt:lpstr>Clusters – Beowulf model </vt:lpstr>
      <vt:lpstr>Cluster Computing Systems</vt:lpstr>
      <vt:lpstr>Grid Computing Systems</vt:lpstr>
      <vt:lpstr>Grids</vt:lpstr>
      <vt:lpstr>A Proposed Architecture for Grid Systems*</vt:lpstr>
      <vt:lpstr>Cloud Computing</vt:lpstr>
      <vt:lpstr>Systems responsibilities can be distributed unless the following are true: </vt:lpstr>
      <vt:lpstr>Managing Information </vt:lpstr>
      <vt:lpstr>Cont..</vt:lpstr>
      <vt:lpstr>Cont..</vt:lpstr>
      <vt:lpstr>Cont.. </vt:lpstr>
      <vt:lpstr>Cont..</vt:lpstr>
      <vt:lpstr>Managing operations </vt:lpstr>
      <vt:lpstr>Cont..</vt:lpstr>
      <vt:lpstr>Cont..</vt:lpstr>
      <vt:lpstr>Cont..</vt:lpstr>
      <vt:lpstr>Cont..</vt:lpstr>
      <vt:lpstr>Cont..</vt:lpstr>
      <vt:lpstr>Cont..</vt:lpstr>
      <vt:lpstr>Cont..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Essential Technologies and Operations</dc:title>
  <cp:lastModifiedBy>Aye</cp:lastModifiedBy>
  <cp:revision>1</cp:revision>
  <dcterms:modified xsi:type="dcterms:W3CDTF">2024-03-12T17:14:00Z</dcterms:modified>
</cp:coreProperties>
</file>