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7" r:id="rId2"/>
    <p:sldId id="256" r:id="rId3"/>
    <p:sldId id="257" r:id="rId4"/>
    <p:sldId id="258" r:id="rId5"/>
    <p:sldId id="259" r:id="rId6"/>
    <p:sldId id="260" r:id="rId7"/>
    <p:sldId id="261" r:id="rId8"/>
    <p:sldId id="262" r:id="rId9"/>
    <p:sldId id="263" r:id="rId10"/>
    <p:sldId id="274" r:id="rId11"/>
    <p:sldId id="275" r:id="rId12"/>
    <p:sldId id="276" r:id="rId13"/>
    <p:sldId id="264" r:id="rId14"/>
    <p:sldId id="272" r:id="rId15"/>
    <p:sldId id="265" r:id="rId16"/>
    <p:sldId id="348" r:id="rId17"/>
    <p:sldId id="277" r:id="rId18"/>
    <p:sldId id="278" r:id="rId19"/>
    <p:sldId id="349" r:id="rId20"/>
    <p:sldId id="325" r:id="rId21"/>
    <p:sldId id="350" r:id="rId22"/>
    <p:sldId id="279" r:id="rId23"/>
    <p:sldId id="281" r:id="rId24"/>
    <p:sldId id="351" r:id="rId25"/>
    <p:sldId id="267" r:id="rId26"/>
    <p:sldId id="352" r:id="rId27"/>
    <p:sldId id="326" r:id="rId28"/>
    <p:sldId id="282" r:id="rId29"/>
    <p:sldId id="283" r:id="rId30"/>
    <p:sldId id="285" r:id="rId31"/>
    <p:sldId id="286" r:id="rId32"/>
    <p:sldId id="284" r:id="rId33"/>
    <p:sldId id="292" r:id="rId34"/>
    <p:sldId id="293" r:id="rId35"/>
    <p:sldId id="327" r:id="rId36"/>
    <p:sldId id="328" r:id="rId37"/>
    <p:sldId id="294" r:id="rId38"/>
    <p:sldId id="329" r:id="rId39"/>
    <p:sldId id="287" r:id="rId40"/>
    <p:sldId id="353" r:id="rId41"/>
    <p:sldId id="290" r:id="rId42"/>
    <p:sldId id="288" r:id="rId43"/>
    <p:sldId id="291" r:id="rId44"/>
    <p:sldId id="289" r:id="rId45"/>
    <p:sldId id="354" r:id="rId46"/>
    <p:sldId id="270" r:id="rId47"/>
    <p:sldId id="320" r:id="rId48"/>
    <p:sldId id="271" r:id="rId49"/>
    <p:sldId id="295" r:id="rId50"/>
    <p:sldId id="355" r:id="rId51"/>
    <p:sldId id="330" r:id="rId52"/>
    <p:sldId id="307" r:id="rId53"/>
    <p:sldId id="321" r:id="rId54"/>
    <p:sldId id="331" r:id="rId55"/>
    <p:sldId id="297" r:id="rId56"/>
    <p:sldId id="298" r:id="rId57"/>
    <p:sldId id="332" r:id="rId58"/>
    <p:sldId id="299" r:id="rId59"/>
    <p:sldId id="333" r:id="rId60"/>
    <p:sldId id="322" r:id="rId61"/>
    <p:sldId id="334" r:id="rId62"/>
    <p:sldId id="301" r:id="rId63"/>
    <p:sldId id="336" r:id="rId64"/>
    <p:sldId id="335" r:id="rId65"/>
    <p:sldId id="302" r:id="rId66"/>
    <p:sldId id="324" r:id="rId67"/>
    <p:sldId id="337" r:id="rId68"/>
    <p:sldId id="303" r:id="rId69"/>
    <p:sldId id="340" r:id="rId70"/>
    <p:sldId id="338" r:id="rId71"/>
    <p:sldId id="341" r:id="rId72"/>
    <p:sldId id="304" r:id="rId73"/>
    <p:sldId id="305" r:id="rId74"/>
    <p:sldId id="306" r:id="rId75"/>
    <p:sldId id="342" r:id="rId76"/>
    <p:sldId id="308" r:id="rId77"/>
    <p:sldId id="343" r:id="rId78"/>
    <p:sldId id="309" r:id="rId79"/>
    <p:sldId id="317" r:id="rId80"/>
    <p:sldId id="344" r:id="rId81"/>
    <p:sldId id="318" r:id="rId82"/>
    <p:sldId id="310" r:id="rId83"/>
    <p:sldId id="311" r:id="rId84"/>
    <p:sldId id="345" r:id="rId85"/>
    <p:sldId id="319" r:id="rId86"/>
    <p:sldId id="316" r:id="rId87"/>
    <p:sldId id="346" r:id="rId88"/>
    <p:sldId id="312" r:id="rId89"/>
  </p:sldIdLst>
  <p:sldSz cx="91455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1068" y="-72"/>
      </p:cViewPr>
      <p:guideLst>
        <p:guide orient="horz" pos="2160"/>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95EB6-C01C-0C9B-5265-E0E67A1B2262}"/>
              </a:ext>
            </a:extLst>
          </p:cNvPr>
          <p:cNvSpPr>
            <a:spLocks noGrp="1"/>
          </p:cNvSpPr>
          <p:nvPr>
            <p:ph type="ctrTitle"/>
          </p:nvPr>
        </p:nvSpPr>
        <p:spPr>
          <a:xfrm>
            <a:off x="1143199" y="1122363"/>
            <a:ext cx="6859191"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E5B477A-6ABB-6A22-543A-278B51AE684C}"/>
              </a:ext>
            </a:extLst>
          </p:cNvPr>
          <p:cNvSpPr>
            <a:spLocks noGrp="1"/>
          </p:cNvSpPr>
          <p:nvPr>
            <p:ph type="subTitle" idx="1"/>
          </p:nvPr>
        </p:nvSpPr>
        <p:spPr>
          <a:xfrm>
            <a:off x="1143199" y="3602038"/>
            <a:ext cx="685919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11D06FC-9DAF-F088-3432-24BD43C40B6B}"/>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5" name="Footer Placeholder 4">
            <a:extLst>
              <a:ext uri="{FF2B5EF4-FFF2-40B4-BE49-F238E27FC236}">
                <a16:creationId xmlns:a16="http://schemas.microsoft.com/office/drawing/2014/main" xmlns="" id="{0D2D02DA-F5ED-1A5F-CEB2-CDBE9496F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F852A3-7231-2638-D534-8A6D2C3B84F2}"/>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313346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FF4224-BFA1-C39B-C7B5-D25F36F69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A06D4B1-7810-1CFC-37E7-25A2E8A82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EF2D4B-E5E3-9554-3070-29A1F203E8FA}"/>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5" name="Footer Placeholder 4">
            <a:extLst>
              <a:ext uri="{FF2B5EF4-FFF2-40B4-BE49-F238E27FC236}">
                <a16:creationId xmlns:a16="http://schemas.microsoft.com/office/drawing/2014/main" xmlns="" id="{CEA545F9-A958-0FD3-5C0D-47CD901DA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ADD56B-6CD1-5041-902A-52CE01885EA5}"/>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228263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7D4552D-0074-9922-4031-91408F16B7E5}"/>
              </a:ext>
            </a:extLst>
          </p:cNvPr>
          <p:cNvSpPr>
            <a:spLocks noGrp="1"/>
          </p:cNvSpPr>
          <p:nvPr>
            <p:ph type="title" orient="vert"/>
          </p:nvPr>
        </p:nvSpPr>
        <p:spPr>
          <a:xfrm>
            <a:off x="6544812" y="365125"/>
            <a:ext cx="1972017"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F2FACAE-01C6-9521-5875-63DB0F6BEEDE}"/>
              </a:ext>
            </a:extLst>
          </p:cNvPr>
          <p:cNvSpPr>
            <a:spLocks noGrp="1"/>
          </p:cNvSpPr>
          <p:nvPr>
            <p:ph type="body" orient="vert" idx="1"/>
          </p:nvPr>
        </p:nvSpPr>
        <p:spPr>
          <a:xfrm>
            <a:off x="628759" y="365125"/>
            <a:ext cx="580173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FCF269F-8B89-ED05-E490-D5CA812DDF41}"/>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5" name="Footer Placeholder 4">
            <a:extLst>
              <a:ext uri="{FF2B5EF4-FFF2-40B4-BE49-F238E27FC236}">
                <a16:creationId xmlns:a16="http://schemas.microsoft.com/office/drawing/2014/main" xmlns="" id="{ADA9471C-D9DF-2726-2460-AED4AD8F3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131793E-1A5E-F8E8-1A61-84897EC421B3}"/>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219517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C789C-6730-9C35-3D77-4960B6E73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BE7228-D8FB-6C2A-EB3F-91402EFDE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32B33D-2D5D-E3C1-6160-A19805F2950C}"/>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5" name="Footer Placeholder 4">
            <a:extLst>
              <a:ext uri="{FF2B5EF4-FFF2-40B4-BE49-F238E27FC236}">
                <a16:creationId xmlns:a16="http://schemas.microsoft.com/office/drawing/2014/main" xmlns="" id="{13563619-49A9-CD93-28DD-A0A036D6A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CB3ED9-36BD-0B59-5155-6A8C19B44A11}"/>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302865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0ED56-FF69-3652-2297-C9C32B33C7EA}"/>
              </a:ext>
            </a:extLst>
          </p:cNvPr>
          <p:cNvSpPr>
            <a:spLocks noGrp="1"/>
          </p:cNvSpPr>
          <p:nvPr>
            <p:ph type="title"/>
          </p:nvPr>
        </p:nvSpPr>
        <p:spPr>
          <a:xfrm>
            <a:off x="623996" y="1709739"/>
            <a:ext cx="788807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D1D23CA-5A5C-7A22-DE8C-445A281B4B49}"/>
              </a:ext>
            </a:extLst>
          </p:cNvPr>
          <p:cNvSpPr>
            <a:spLocks noGrp="1"/>
          </p:cNvSpPr>
          <p:nvPr>
            <p:ph type="body" idx="1"/>
          </p:nvPr>
        </p:nvSpPr>
        <p:spPr>
          <a:xfrm>
            <a:off x="623996" y="4589464"/>
            <a:ext cx="788807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DCB7831-322C-8334-76B4-E8062869BB2E}"/>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5" name="Footer Placeholder 4">
            <a:extLst>
              <a:ext uri="{FF2B5EF4-FFF2-40B4-BE49-F238E27FC236}">
                <a16:creationId xmlns:a16="http://schemas.microsoft.com/office/drawing/2014/main" xmlns="" id="{7B3EA6FD-2534-FA12-8346-573CE4DF5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1980D3-9911-0A41-494E-02863D578985}"/>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139517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35F53-0382-3AB3-8706-C154F6F3B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AFA0F1F-272F-D8EA-1876-D72FA62C71DB}"/>
              </a:ext>
            </a:extLst>
          </p:cNvPr>
          <p:cNvSpPr>
            <a:spLocks noGrp="1"/>
          </p:cNvSpPr>
          <p:nvPr>
            <p:ph sz="half" idx="1"/>
          </p:nvPr>
        </p:nvSpPr>
        <p:spPr>
          <a:xfrm>
            <a:off x="628759" y="1825625"/>
            <a:ext cx="38868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179D0-F3FE-9FAE-1D95-C57789B12D98}"/>
              </a:ext>
            </a:extLst>
          </p:cNvPr>
          <p:cNvSpPr>
            <a:spLocks noGrp="1"/>
          </p:cNvSpPr>
          <p:nvPr>
            <p:ph sz="half" idx="2"/>
          </p:nvPr>
        </p:nvSpPr>
        <p:spPr>
          <a:xfrm>
            <a:off x="4629954" y="1825625"/>
            <a:ext cx="38868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BA43E42-B805-E9EF-4F0C-4216053CFCC0}"/>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6" name="Footer Placeholder 5">
            <a:extLst>
              <a:ext uri="{FF2B5EF4-FFF2-40B4-BE49-F238E27FC236}">
                <a16:creationId xmlns:a16="http://schemas.microsoft.com/office/drawing/2014/main" xmlns="" id="{86630199-57F0-2C79-A5B1-F50E86EAB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88E9ED-CB6E-75D1-168B-77F2D651CC48}"/>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404442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5CE00-A178-79CB-F5A6-09A6B817CB08}"/>
              </a:ext>
            </a:extLst>
          </p:cNvPr>
          <p:cNvSpPr>
            <a:spLocks noGrp="1"/>
          </p:cNvSpPr>
          <p:nvPr>
            <p:ph type="title"/>
          </p:nvPr>
        </p:nvSpPr>
        <p:spPr>
          <a:xfrm>
            <a:off x="629950" y="365126"/>
            <a:ext cx="788807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B54A753-445F-09F4-3AF7-4CD85FCCE7C2}"/>
              </a:ext>
            </a:extLst>
          </p:cNvPr>
          <p:cNvSpPr>
            <a:spLocks noGrp="1"/>
          </p:cNvSpPr>
          <p:nvPr>
            <p:ph type="body" idx="1"/>
          </p:nvPr>
        </p:nvSpPr>
        <p:spPr>
          <a:xfrm>
            <a:off x="629951" y="1681163"/>
            <a:ext cx="38690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DD3EB93-F643-7EE5-BBFF-BA4593F7898D}"/>
              </a:ext>
            </a:extLst>
          </p:cNvPr>
          <p:cNvSpPr>
            <a:spLocks noGrp="1"/>
          </p:cNvSpPr>
          <p:nvPr>
            <p:ph sz="half" idx="2"/>
          </p:nvPr>
        </p:nvSpPr>
        <p:spPr>
          <a:xfrm>
            <a:off x="629951" y="2505075"/>
            <a:ext cx="38690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DDF2E81-89F0-22CC-FA0F-A1E3BCDB7B22}"/>
              </a:ext>
            </a:extLst>
          </p:cNvPr>
          <p:cNvSpPr>
            <a:spLocks noGrp="1"/>
          </p:cNvSpPr>
          <p:nvPr>
            <p:ph type="body" sz="quarter" idx="3"/>
          </p:nvPr>
        </p:nvSpPr>
        <p:spPr>
          <a:xfrm>
            <a:off x="4629954" y="1681163"/>
            <a:ext cx="38880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8CC4D3-209D-6C75-3EE8-DD12D7A4F04D}"/>
              </a:ext>
            </a:extLst>
          </p:cNvPr>
          <p:cNvSpPr>
            <a:spLocks noGrp="1"/>
          </p:cNvSpPr>
          <p:nvPr>
            <p:ph sz="quarter" idx="4"/>
          </p:nvPr>
        </p:nvSpPr>
        <p:spPr>
          <a:xfrm>
            <a:off x="4629954" y="2505075"/>
            <a:ext cx="388806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944C612-DFD5-0098-363D-D8639F4B435A}"/>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8" name="Footer Placeholder 7">
            <a:extLst>
              <a:ext uri="{FF2B5EF4-FFF2-40B4-BE49-F238E27FC236}">
                <a16:creationId xmlns:a16="http://schemas.microsoft.com/office/drawing/2014/main" xmlns="" id="{E2A87339-8B79-03B7-DFC1-DFD32E7E2B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DF3E7BE-D325-F6A9-E447-B2A82A111148}"/>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410759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7ACB8-B97C-F8C5-1245-852ED6EA2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71600E0-402D-F193-6BC3-B693256B3EC1}"/>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4" name="Footer Placeholder 3">
            <a:extLst>
              <a:ext uri="{FF2B5EF4-FFF2-40B4-BE49-F238E27FC236}">
                <a16:creationId xmlns:a16="http://schemas.microsoft.com/office/drawing/2014/main" xmlns="" id="{FBBC0CB5-2535-D518-5F6C-1B76EFFEC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1CE6DB1-6CE6-FF85-1ACF-60ED02A06BD0}"/>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48012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28F6157-6BBD-AB9A-E684-A89E35459F70}"/>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3" name="Footer Placeholder 2">
            <a:extLst>
              <a:ext uri="{FF2B5EF4-FFF2-40B4-BE49-F238E27FC236}">
                <a16:creationId xmlns:a16="http://schemas.microsoft.com/office/drawing/2014/main" xmlns="" id="{F644B5B3-79CA-FCA2-1E77-66BDC82C3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8ACA2BA-E21B-2D21-2EC4-F7DC210D9E6C}"/>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32271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28DEB-3CD1-D2EF-4C51-D63E38252AD2}"/>
              </a:ext>
            </a:extLst>
          </p:cNvPr>
          <p:cNvSpPr>
            <a:spLocks noGrp="1"/>
          </p:cNvSpPr>
          <p:nvPr>
            <p:ph type="title"/>
          </p:nvPr>
        </p:nvSpPr>
        <p:spPr>
          <a:xfrm>
            <a:off x="629951" y="457200"/>
            <a:ext cx="294969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8C3F47D-1787-3DCA-58D6-C292CFFF067D}"/>
              </a:ext>
            </a:extLst>
          </p:cNvPr>
          <p:cNvSpPr>
            <a:spLocks noGrp="1"/>
          </p:cNvSpPr>
          <p:nvPr>
            <p:ph idx="1"/>
          </p:nvPr>
        </p:nvSpPr>
        <p:spPr>
          <a:xfrm>
            <a:off x="3888066" y="987426"/>
            <a:ext cx="462995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06EE1D6-7718-EF28-1D71-24EBC2424C63}"/>
              </a:ext>
            </a:extLst>
          </p:cNvPr>
          <p:cNvSpPr>
            <a:spLocks noGrp="1"/>
          </p:cNvSpPr>
          <p:nvPr>
            <p:ph type="body" sz="half" idx="2"/>
          </p:nvPr>
        </p:nvSpPr>
        <p:spPr>
          <a:xfrm>
            <a:off x="629951" y="2057400"/>
            <a:ext cx="294969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A445A4-0B95-58DE-1182-17BF8137C121}"/>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6" name="Footer Placeholder 5">
            <a:extLst>
              <a:ext uri="{FF2B5EF4-FFF2-40B4-BE49-F238E27FC236}">
                <a16:creationId xmlns:a16="http://schemas.microsoft.com/office/drawing/2014/main" xmlns="" id="{01796777-DD6D-9E97-0E1D-2A4442CFC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EC87F80-0601-9535-75E1-4E88EB0FC260}"/>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5251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0CF67-4DA9-1CD3-C5EC-9A14A38FD4D1}"/>
              </a:ext>
            </a:extLst>
          </p:cNvPr>
          <p:cNvSpPr>
            <a:spLocks noGrp="1"/>
          </p:cNvSpPr>
          <p:nvPr>
            <p:ph type="title"/>
          </p:nvPr>
        </p:nvSpPr>
        <p:spPr>
          <a:xfrm>
            <a:off x="629951" y="457200"/>
            <a:ext cx="294969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A624B06-C67E-991E-866A-05777CBA7311}"/>
              </a:ext>
            </a:extLst>
          </p:cNvPr>
          <p:cNvSpPr>
            <a:spLocks noGrp="1"/>
          </p:cNvSpPr>
          <p:nvPr>
            <p:ph type="pic" idx="1"/>
          </p:nvPr>
        </p:nvSpPr>
        <p:spPr>
          <a:xfrm>
            <a:off x="3888066" y="987426"/>
            <a:ext cx="462995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E12DA32-9586-BFDA-697A-8F75FDC86596}"/>
              </a:ext>
            </a:extLst>
          </p:cNvPr>
          <p:cNvSpPr>
            <a:spLocks noGrp="1"/>
          </p:cNvSpPr>
          <p:nvPr>
            <p:ph type="body" sz="half" idx="2"/>
          </p:nvPr>
        </p:nvSpPr>
        <p:spPr>
          <a:xfrm>
            <a:off x="629951" y="2057400"/>
            <a:ext cx="294969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F9334D-5EF8-6494-1E17-5B2A2D769F20}"/>
              </a:ext>
            </a:extLst>
          </p:cNvPr>
          <p:cNvSpPr>
            <a:spLocks noGrp="1"/>
          </p:cNvSpPr>
          <p:nvPr>
            <p:ph type="dt" sz="half" idx="10"/>
          </p:nvPr>
        </p:nvSpPr>
        <p:spPr/>
        <p:txBody>
          <a:bodyPr/>
          <a:lstStyle/>
          <a:p>
            <a:fld id="{5E570644-FB8B-4A6A-A5B0-5EAF53F7450F}" type="datetimeFigureOut">
              <a:rPr lang="en-US" smtClean="0"/>
              <a:t>5/23/2023</a:t>
            </a:fld>
            <a:endParaRPr lang="en-US"/>
          </a:p>
        </p:txBody>
      </p:sp>
      <p:sp>
        <p:nvSpPr>
          <p:cNvPr id="6" name="Footer Placeholder 5">
            <a:extLst>
              <a:ext uri="{FF2B5EF4-FFF2-40B4-BE49-F238E27FC236}">
                <a16:creationId xmlns:a16="http://schemas.microsoft.com/office/drawing/2014/main" xmlns="" id="{FA4B161B-A55F-580B-216B-EB4707984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91A38B-5A61-A812-0EBB-058F59AB1A6F}"/>
              </a:ext>
            </a:extLst>
          </p:cNvPr>
          <p:cNvSpPr>
            <a:spLocks noGrp="1"/>
          </p:cNvSpPr>
          <p:nvPr>
            <p:ph type="sldNum" sz="quarter" idx="12"/>
          </p:nvPr>
        </p:nvSpPr>
        <p:spPr/>
        <p:txBody>
          <a:bodyPr/>
          <a:lstStyle/>
          <a:p>
            <a:fld id="{1DF3B8C7-E5AB-414D-944C-9823DD1D7FB4}" type="slidenum">
              <a:rPr lang="en-US" smtClean="0"/>
              <a:t>‹#›</a:t>
            </a:fld>
            <a:endParaRPr lang="en-US"/>
          </a:p>
        </p:txBody>
      </p:sp>
    </p:spTree>
    <p:extLst>
      <p:ext uri="{BB962C8B-B14F-4D97-AF65-F5344CB8AC3E}">
        <p14:creationId xmlns:p14="http://schemas.microsoft.com/office/powerpoint/2010/main" val="46949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2E3523-345C-5FBE-8503-BE000ADFE61C}"/>
              </a:ext>
            </a:extLst>
          </p:cNvPr>
          <p:cNvSpPr>
            <a:spLocks noGrp="1"/>
          </p:cNvSpPr>
          <p:nvPr>
            <p:ph type="title"/>
          </p:nvPr>
        </p:nvSpPr>
        <p:spPr>
          <a:xfrm>
            <a:off x="628759" y="365126"/>
            <a:ext cx="788807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E7366CA-37A4-39FA-2D67-56800DC1BC06}"/>
              </a:ext>
            </a:extLst>
          </p:cNvPr>
          <p:cNvSpPr>
            <a:spLocks noGrp="1"/>
          </p:cNvSpPr>
          <p:nvPr>
            <p:ph type="body" idx="1"/>
          </p:nvPr>
        </p:nvSpPr>
        <p:spPr>
          <a:xfrm>
            <a:off x="628759" y="1825625"/>
            <a:ext cx="788807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D59588-3E01-B2B4-868F-DD185B334146}"/>
              </a:ext>
            </a:extLst>
          </p:cNvPr>
          <p:cNvSpPr>
            <a:spLocks noGrp="1"/>
          </p:cNvSpPr>
          <p:nvPr>
            <p:ph type="dt" sz="half" idx="2"/>
          </p:nvPr>
        </p:nvSpPr>
        <p:spPr>
          <a:xfrm>
            <a:off x="628759" y="6356351"/>
            <a:ext cx="20577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70644-FB8B-4A6A-A5B0-5EAF53F7450F}" type="datetimeFigureOut">
              <a:rPr lang="en-US" smtClean="0"/>
              <a:t>5/23/2023</a:t>
            </a:fld>
            <a:endParaRPr lang="en-US"/>
          </a:p>
        </p:txBody>
      </p:sp>
      <p:sp>
        <p:nvSpPr>
          <p:cNvPr id="5" name="Footer Placeholder 4">
            <a:extLst>
              <a:ext uri="{FF2B5EF4-FFF2-40B4-BE49-F238E27FC236}">
                <a16:creationId xmlns:a16="http://schemas.microsoft.com/office/drawing/2014/main" xmlns="" id="{380DFC82-C3E6-AB6B-650C-F103D5D73BEC}"/>
              </a:ext>
            </a:extLst>
          </p:cNvPr>
          <p:cNvSpPr>
            <a:spLocks noGrp="1"/>
          </p:cNvSpPr>
          <p:nvPr>
            <p:ph type="ftr" sz="quarter" idx="3"/>
          </p:nvPr>
        </p:nvSpPr>
        <p:spPr>
          <a:xfrm>
            <a:off x="3029476" y="6356351"/>
            <a:ext cx="308663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6251DB3-69B3-1F6C-DC8B-DBEAAC737048}"/>
              </a:ext>
            </a:extLst>
          </p:cNvPr>
          <p:cNvSpPr>
            <a:spLocks noGrp="1"/>
          </p:cNvSpPr>
          <p:nvPr>
            <p:ph type="sldNum" sz="quarter" idx="4"/>
          </p:nvPr>
        </p:nvSpPr>
        <p:spPr>
          <a:xfrm>
            <a:off x="6459072" y="6356351"/>
            <a:ext cx="20577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3B8C7-E5AB-414D-944C-9823DD1D7FB4}" type="slidenum">
              <a:rPr lang="en-US" smtClean="0"/>
              <a:t>‹#›</a:t>
            </a:fld>
            <a:endParaRPr lang="en-US"/>
          </a:p>
        </p:txBody>
      </p:sp>
    </p:spTree>
    <p:extLst>
      <p:ext uri="{BB962C8B-B14F-4D97-AF65-F5344CB8AC3E}">
        <p14:creationId xmlns:p14="http://schemas.microsoft.com/office/powerpoint/2010/main" val="1682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708" y="1122363"/>
            <a:ext cx="8124091" cy="3344129"/>
          </a:xfrm>
        </p:spPr>
        <p:txBody>
          <a:bodyPr>
            <a:noAutofit/>
          </a:bodyPr>
          <a:lstStyle/>
          <a:p>
            <a:r>
              <a:rPr lang="en-US" sz="4400" b="1" dirty="0"/>
              <a:t>CHAPTER </a:t>
            </a:r>
            <a:r>
              <a:rPr lang="en-US" sz="4400" b="1" dirty="0" smtClean="0"/>
              <a:t>ONE</a:t>
            </a:r>
            <a:br>
              <a:rPr lang="en-US" sz="4400" b="1" dirty="0" smtClean="0"/>
            </a:br>
            <a:r>
              <a:rPr lang="en-US" sz="4400" b="1" dirty="0"/>
              <a:t/>
            </a:r>
            <a:br>
              <a:rPr lang="en-US" sz="4400" b="1" dirty="0"/>
            </a:br>
            <a:r>
              <a:rPr lang="en-US" sz="4400" b="1" dirty="0"/>
              <a:t>  </a:t>
            </a:r>
            <a:r>
              <a:rPr lang="en-US" sz="4400" b="1" dirty="0">
                <a:solidFill>
                  <a:schemeClr val="accent1">
                    <a:lumMod val="75000"/>
                  </a:schemeClr>
                </a:solidFill>
              </a:rPr>
              <a:t>OVER VIEW OF PROJECT LOGISTICS AND CONTRACT ADMINISTRATION </a:t>
            </a:r>
            <a:endParaRPr lang="en-AU" sz="4400" dirty="0">
              <a:solidFill>
                <a:schemeClr val="accent1">
                  <a:lumMod val="75000"/>
                </a:schemeClr>
              </a:solidFill>
            </a:endParaRPr>
          </a:p>
        </p:txBody>
      </p:sp>
    </p:spTree>
    <p:extLst>
      <p:ext uri="{BB962C8B-B14F-4D97-AF65-F5344CB8AC3E}">
        <p14:creationId xmlns:p14="http://schemas.microsoft.com/office/powerpoint/2010/main" val="256976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0C4EDA-6D00-EB68-C5AF-5608214214CE}"/>
              </a:ext>
            </a:extLst>
          </p:cNvPr>
          <p:cNvSpPr>
            <a:spLocks noGrp="1"/>
          </p:cNvSpPr>
          <p:nvPr>
            <p:ph idx="1"/>
          </p:nvPr>
        </p:nvSpPr>
        <p:spPr>
          <a:xfrm>
            <a:off x="293077" y="543339"/>
            <a:ext cx="8663354" cy="6082748"/>
          </a:xfrm>
        </p:spPr>
        <p:txBody>
          <a:bodyPr>
            <a:normAutofit/>
          </a:bodyPr>
          <a:lstStyle/>
          <a:p>
            <a:pPr algn="just">
              <a:buFont typeface="Wingdings" pitchFamily="2" charset="2"/>
              <a:buChar char="Ø"/>
            </a:pPr>
            <a:r>
              <a:rPr lang="en-US" sz="2600" dirty="0" smtClean="0"/>
              <a:t>Each </a:t>
            </a:r>
            <a:r>
              <a:rPr lang="en-US" sz="2600" dirty="0"/>
              <a:t>process occurs in one or more project phases, if the project is divided into phases. </a:t>
            </a:r>
            <a:endParaRPr lang="en-US" sz="2600" dirty="0" smtClean="0"/>
          </a:p>
          <a:p>
            <a:pPr algn="just">
              <a:buFont typeface="Wingdings" pitchFamily="2" charset="2"/>
              <a:buChar char="Ø"/>
            </a:pPr>
            <a:r>
              <a:rPr lang="en-US" sz="2600" dirty="0" smtClean="0"/>
              <a:t>Although </a:t>
            </a:r>
            <a:r>
              <a:rPr lang="en-US" sz="2600" dirty="0"/>
              <a:t>the processes are presented here as discrete components with well-defined interfaces, in practice they overlap and interact in ways not detailed here.</a:t>
            </a:r>
          </a:p>
          <a:p>
            <a:pPr marL="0" indent="0" algn="just">
              <a:buNone/>
            </a:pPr>
            <a:r>
              <a:rPr lang="en-US" b="1" dirty="0"/>
              <a:t>The Project Procurement Management processes involve contracts that </a:t>
            </a:r>
            <a:r>
              <a:rPr lang="en-US" b="1" dirty="0" smtClean="0"/>
              <a:t>are: </a:t>
            </a:r>
            <a:endParaRPr lang="en-US" b="1" dirty="0"/>
          </a:p>
          <a:p>
            <a:pPr algn="just">
              <a:buFont typeface="Wingdings" pitchFamily="2" charset="2"/>
              <a:buChar char="Ø"/>
            </a:pPr>
            <a:r>
              <a:rPr lang="en-US" dirty="0" smtClean="0"/>
              <a:t>Legal </a:t>
            </a:r>
            <a:r>
              <a:rPr lang="en-US" dirty="0"/>
              <a:t>documents between a buyer and a seller. </a:t>
            </a:r>
          </a:p>
          <a:p>
            <a:pPr algn="just">
              <a:buFont typeface="Wingdings" pitchFamily="2" charset="2"/>
              <a:buChar char="Ø"/>
            </a:pPr>
            <a:r>
              <a:rPr lang="en-US" dirty="0"/>
              <a:t>A contract represents a mutually binding </a:t>
            </a:r>
            <a:r>
              <a:rPr lang="en-US" dirty="0" smtClean="0"/>
              <a:t>agreement that obligates the:</a:t>
            </a:r>
            <a:endParaRPr lang="en-US" dirty="0" smtClean="0"/>
          </a:p>
          <a:p>
            <a:pPr lvl="1" algn="just">
              <a:buFont typeface="Wingdings" pitchFamily="2" charset="2"/>
              <a:buChar char="Ø"/>
            </a:pPr>
            <a:r>
              <a:rPr lang="en-US" dirty="0" smtClean="0"/>
              <a:t>Seller </a:t>
            </a:r>
            <a:r>
              <a:rPr lang="en-US" dirty="0"/>
              <a:t>to provide the specified products, services, or results, and </a:t>
            </a:r>
            <a:endParaRPr lang="en-US" dirty="0" smtClean="0"/>
          </a:p>
          <a:p>
            <a:pPr lvl="1" algn="just">
              <a:buFont typeface="Wingdings" pitchFamily="2" charset="2"/>
              <a:buChar char="Ø"/>
            </a:pPr>
            <a:r>
              <a:rPr lang="en-US" dirty="0" smtClean="0"/>
              <a:t>Buyer </a:t>
            </a:r>
            <a:r>
              <a:rPr lang="en-US" dirty="0"/>
              <a:t>to provide monetary or other valuable consideration</a:t>
            </a:r>
            <a:r>
              <a:rPr lang="en-US" dirty="0" smtClean="0"/>
              <a:t>.</a:t>
            </a:r>
            <a:endParaRPr lang="en-US" dirty="0"/>
          </a:p>
        </p:txBody>
      </p:sp>
    </p:spTree>
    <p:extLst>
      <p:ext uri="{BB962C8B-B14F-4D97-AF65-F5344CB8AC3E}">
        <p14:creationId xmlns:p14="http://schemas.microsoft.com/office/powerpoint/2010/main" val="186633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0C4EDA-6D00-EB68-C5AF-5608214214CE}"/>
              </a:ext>
            </a:extLst>
          </p:cNvPr>
          <p:cNvSpPr>
            <a:spLocks noGrp="1"/>
          </p:cNvSpPr>
          <p:nvPr>
            <p:ph idx="1"/>
          </p:nvPr>
        </p:nvSpPr>
        <p:spPr>
          <a:xfrm>
            <a:off x="199292" y="498764"/>
            <a:ext cx="8721970" cy="5957454"/>
          </a:xfrm>
        </p:spPr>
        <p:txBody>
          <a:bodyPr>
            <a:noAutofit/>
          </a:bodyPr>
          <a:lstStyle/>
          <a:p>
            <a:pPr>
              <a:buFont typeface="Wingdings" pitchFamily="2" charset="2"/>
              <a:buChar char="Ø"/>
            </a:pPr>
            <a:r>
              <a:rPr lang="en-US" sz="2600" dirty="0"/>
              <a:t>A contract is a legal relationship subject to remedy in the courts. </a:t>
            </a:r>
            <a:endParaRPr lang="en-US" sz="2600" dirty="0" smtClean="0"/>
          </a:p>
          <a:p>
            <a:pPr>
              <a:buFont typeface="Wingdings" pitchFamily="2" charset="2"/>
              <a:buChar char="Ø"/>
            </a:pPr>
            <a:r>
              <a:rPr lang="en-US" sz="2600" dirty="0" smtClean="0"/>
              <a:t>The </a:t>
            </a:r>
            <a:r>
              <a:rPr lang="en-US" sz="2600" dirty="0"/>
              <a:t>agreement can be simple or complex, and can reflect the simplicity or complexity of the deliverables and procured effort. </a:t>
            </a:r>
          </a:p>
          <a:p>
            <a:pPr>
              <a:buFont typeface="Wingdings" pitchFamily="2" charset="2"/>
              <a:buChar char="Ø"/>
            </a:pPr>
            <a:r>
              <a:rPr lang="en-US" sz="2600" dirty="0" smtClean="0"/>
              <a:t>A </a:t>
            </a:r>
            <a:r>
              <a:rPr lang="en-US" sz="2600" dirty="0"/>
              <a:t>procurement contract will include terms and conditions, and may incorporate other items that the buyer relies upon to establish what the seller is to perform or provide. </a:t>
            </a:r>
          </a:p>
          <a:p>
            <a:pPr>
              <a:buFont typeface="Wingdings" pitchFamily="2" charset="2"/>
              <a:buChar char="Ø"/>
            </a:pPr>
            <a:r>
              <a:rPr lang="en-US" sz="2600" dirty="0"/>
              <a:t>It is the project management team's responsibility to make certain that all procurements meet the specific needs of the project while adhering to organizational procurement policies. </a:t>
            </a:r>
          </a:p>
          <a:p>
            <a:pPr>
              <a:buFont typeface="Wingdings" pitchFamily="2" charset="2"/>
              <a:buChar char="Ø"/>
            </a:pPr>
            <a:r>
              <a:rPr lang="en-US" sz="2600" dirty="0"/>
              <a:t>Depending upon the application area, a contract can also be called for example, an agreement, an understanding, a subcontract, or a purchase order. </a:t>
            </a:r>
          </a:p>
        </p:txBody>
      </p:sp>
    </p:spTree>
    <p:extLst>
      <p:ext uri="{BB962C8B-B14F-4D97-AF65-F5344CB8AC3E}">
        <p14:creationId xmlns:p14="http://schemas.microsoft.com/office/powerpoint/2010/main" val="13568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0C4EDA-6D00-EB68-C5AF-5608214214CE}"/>
              </a:ext>
            </a:extLst>
          </p:cNvPr>
          <p:cNvSpPr>
            <a:spLocks noGrp="1"/>
          </p:cNvSpPr>
          <p:nvPr>
            <p:ph idx="1"/>
          </p:nvPr>
        </p:nvSpPr>
        <p:spPr>
          <a:xfrm>
            <a:off x="488458" y="498764"/>
            <a:ext cx="8397634" cy="5957454"/>
          </a:xfrm>
        </p:spPr>
        <p:txBody>
          <a:bodyPr>
            <a:noAutofit/>
          </a:bodyPr>
          <a:lstStyle/>
          <a:p>
            <a:pPr>
              <a:buFont typeface="Wingdings" pitchFamily="2" charset="2"/>
              <a:buChar char="Ø"/>
            </a:pPr>
            <a:r>
              <a:rPr lang="en-US" sz="2400" dirty="0"/>
              <a:t>Most organizations will have </a:t>
            </a:r>
            <a:r>
              <a:rPr lang="en-US" sz="2400" b="1" dirty="0"/>
              <a:t>documented policies and procedures </a:t>
            </a:r>
            <a:r>
              <a:rPr lang="en-US" sz="2400" dirty="0"/>
              <a:t>specifically</a:t>
            </a:r>
            <a:r>
              <a:rPr lang="en-US" sz="2400" b="1" dirty="0"/>
              <a:t> defining the procurement rules </a:t>
            </a:r>
            <a:r>
              <a:rPr lang="en-US" sz="2400" dirty="0"/>
              <a:t>and specifically</a:t>
            </a:r>
            <a:r>
              <a:rPr lang="en-US" sz="2400" b="1" dirty="0"/>
              <a:t> prescribing who has delegated authority to sign </a:t>
            </a:r>
            <a:r>
              <a:rPr lang="en-US" sz="2400" dirty="0"/>
              <a:t>and</a:t>
            </a:r>
            <a:r>
              <a:rPr lang="en-US" sz="2400" b="1" dirty="0"/>
              <a:t> administer </a:t>
            </a:r>
            <a:r>
              <a:rPr lang="en-US" sz="2400" dirty="0"/>
              <a:t>such agreements on behalf of the organization. </a:t>
            </a:r>
          </a:p>
          <a:p>
            <a:pPr>
              <a:buFont typeface="Wingdings" pitchFamily="2" charset="2"/>
              <a:buChar char="Ø"/>
            </a:pPr>
            <a:r>
              <a:rPr lang="en-US" sz="2400" dirty="0"/>
              <a:t>Although all project documents are subject to some form of review and approval, the legally binding nature of a contract usually means that it will be subjected to a more extensive approval process. </a:t>
            </a:r>
          </a:p>
          <a:p>
            <a:pPr>
              <a:buFont typeface="Wingdings" pitchFamily="2" charset="2"/>
              <a:buChar char="Ø"/>
            </a:pPr>
            <a:r>
              <a:rPr lang="en-US" sz="2400" dirty="0" smtClean="0"/>
              <a:t>The </a:t>
            </a:r>
            <a:r>
              <a:rPr lang="en-US" sz="2400" dirty="0"/>
              <a:t>primary focus of the </a:t>
            </a:r>
            <a:r>
              <a:rPr lang="en-US" sz="2400" b="1" dirty="0"/>
              <a:t>review and approval process ensures </a:t>
            </a:r>
            <a:r>
              <a:rPr lang="en-US" sz="2400" dirty="0"/>
              <a:t>that the contract language describes the products, services, or results that will satisfy the identified project need. </a:t>
            </a:r>
          </a:p>
          <a:p>
            <a:pPr>
              <a:buFont typeface="Wingdings" pitchFamily="2" charset="2"/>
              <a:buChar char="Ø"/>
            </a:pPr>
            <a:r>
              <a:rPr lang="en-US" sz="2400" dirty="0"/>
              <a:t>The</a:t>
            </a:r>
            <a:r>
              <a:rPr lang="en-US" sz="2400" b="1" dirty="0"/>
              <a:t> project management team may seek support early from specialists </a:t>
            </a:r>
            <a:r>
              <a:rPr lang="en-US" sz="2400" dirty="0"/>
              <a:t>in the disciplines of contracting, purchasing, law, and technical. </a:t>
            </a:r>
            <a:endParaRPr lang="en-US" sz="2400" dirty="0" smtClean="0"/>
          </a:p>
          <a:p>
            <a:pPr lvl="1">
              <a:buFont typeface="Wingdings" pitchFamily="2" charset="2"/>
              <a:buChar char="Ø"/>
            </a:pPr>
            <a:r>
              <a:rPr lang="en-US" dirty="0" smtClean="0"/>
              <a:t>Such </a:t>
            </a:r>
            <a:r>
              <a:rPr lang="en-US" dirty="0"/>
              <a:t>involvement can be mandated by an organization's policies.</a:t>
            </a:r>
          </a:p>
        </p:txBody>
      </p:sp>
    </p:spTree>
    <p:extLst>
      <p:ext uri="{BB962C8B-B14F-4D97-AF65-F5344CB8AC3E}">
        <p14:creationId xmlns:p14="http://schemas.microsoft.com/office/powerpoint/2010/main" val="4134549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A904E8F-0493-3769-550A-CEC9AA2604B5}"/>
              </a:ext>
            </a:extLst>
          </p:cNvPr>
          <p:cNvSpPr txBox="1"/>
          <p:nvPr/>
        </p:nvSpPr>
        <p:spPr>
          <a:xfrm>
            <a:off x="778294" y="-11444921"/>
            <a:ext cx="7932803" cy="3031599"/>
          </a:xfrm>
          <a:prstGeom prst="rect">
            <a:avLst/>
          </a:prstGeom>
          <a:noFill/>
        </p:spPr>
        <p:txBody>
          <a:bodyPr wrap="square">
            <a:spAutoFit/>
          </a:bodyPr>
          <a:lstStyle/>
          <a:p>
            <a:pPr marL="342900" marR="359410" lvl="0" indent="-342900" algn="just">
              <a:lnSpc>
                <a:spcPct val="113000"/>
              </a:lnSpc>
              <a:spcBef>
                <a:spcPts val="0"/>
              </a:spcBef>
              <a:spcAft>
                <a:spcPts val="1020"/>
              </a:spcAft>
              <a:buFont typeface="Wingdings" panose="05000000000000000000" pitchFamily="2" charset="2"/>
              <a:buChar char=""/>
            </a:pPr>
            <a:r>
              <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p>
          <a:p>
            <a:pPr marL="342900" marR="359410" lvl="0" indent="-342900" algn="just">
              <a:lnSpc>
                <a:spcPct val="113000"/>
              </a:lnSpc>
              <a:spcBef>
                <a:spcPts val="0"/>
              </a:spcBef>
              <a:spcAft>
                <a:spcPts val="995"/>
              </a:spcAft>
              <a:buFont typeface="Wingdings" panose="05000000000000000000" pitchFamily="2" charset="2"/>
              <a:buChar char=""/>
            </a:pPr>
            <a:endPar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342900" marR="359410" lvl="0" indent="-342900" algn="just">
              <a:lnSpc>
                <a:spcPct val="113000"/>
              </a:lnSpc>
              <a:spcBef>
                <a:spcPts val="0"/>
              </a:spcBef>
              <a:spcAft>
                <a:spcPts val="995"/>
              </a:spcAft>
              <a:buFont typeface="Wingdings" panose="05000000000000000000" pitchFamily="2" charset="2"/>
              <a:buChar char=""/>
            </a:pPr>
            <a:endParaRPr lang="en-US"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a:p>
            <a:pPr marL="342900" marR="359410" lvl="0" indent="-342900" algn="just">
              <a:lnSpc>
                <a:spcPct val="113000"/>
              </a:lnSpc>
              <a:spcBef>
                <a:spcPts val="0"/>
              </a:spcBef>
              <a:spcAft>
                <a:spcPts val="995"/>
              </a:spcAft>
              <a:buFont typeface="Wingdings" panose="05000000000000000000" pitchFamily="2" charset="2"/>
              <a:buChar char=""/>
            </a:pPr>
            <a:endPar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342900" marR="359410" lvl="0" indent="-342900" algn="just">
              <a:lnSpc>
                <a:spcPct val="113000"/>
              </a:lnSpc>
              <a:spcBef>
                <a:spcPts val="0"/>
              </a:spcBef>
              <a:spcAft>
                <a:spcPts val="995"/>
              </a:spcAft>
              <a:buFont typeface="Wingdings" panose="05000000000000000000" pitchFamily="2" charset="2"/>
              <a:buChar char=""/>
            </a:pPr>
            <a:endParaRPr lang="en-US"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a:p>
            <a:pPr marL="342900" marR="359410" lvl="0" indent="-342900" algn="just">
              <a:lnSpc>
                <a:spcPct val="113000"/>
              </a:lnSpc>
              <a:spcBef>
                <a:spcPts val="0"/>
              </a:spcBef>
              <a:spcAft>
                <a:spcPts val="995"/>
              </a:spcAft>
              <a:buFont typeface="Wingdings" panose="05000000000000000000" pitchFamily="2" charset="2"/>
              <a:buChar char=""/>
            </a:pPr>
            <a:endPar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342900" marR="359410" lvl="0" indent="-342900" algn="just">
              <a:lnSpc>
                <a:spcPct val="113000"/>
              </a:lnSpc>
              <a:spcBef>
                <a:spcPts val="0"/>
              </a:spcBef>
              <a:spcAft>
                <a:spcPts val="995"/>
              </a:spcAft>
              <a:buFont typeface="Wingdings" panose="05000000000000000000" pitchFamily="2" charset="2"/>
              <a:buChar char=""/>
            </a:pPr>
            <a:endParaRPr lang="en-US" dirty="0">
              <a:solidFill>
                <a:srgbClr val="000000"/>
              </a:solidFill>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2" name="TextBox 1"/>
          <p:cNvSpPr txBox="1"/>
          <p:nvPr/>
        </p:nvSpPr>
        <p:spPr>
          <a:xfrm>
            <a:off x="43741" y="560267"/>
            <a:ext cx="8889244" cy="5693866"/>
          </a:xfrm>
          <a:prstGeom prst="rect">
            <a:avLst/>
          </a:prstGeom>
          <a:noFill/>
        </p:spPr>
        <p:txBody>
          <a:bodyPr wrap="square" rtlCol="0">
            <a:spAutoFit/>
          </a:bodyPr>
          <a:lstStyle/>
          <a:p>
            <a:pPr marL="342900" indent="-342900">
              <a:buFont typeface="Wingdings" pitchFamily="2" charset="2"/>
              <a:buChar char="Ø"/>
            </a:pPr>
            <a:r>
              <a:rPr lang="en-US" sz="2600" dirty="0"/>
              <a:t>The various activities involved in the Project Procurement Management processes form the life cycle of a contract. </a:t>
            </a:r>
            <a:endParaRPr lang="en-US" sz="2600" dirty="0" smtClean="0"/>
          </a:p>
          <a:p>
            <a:pPr marL="342900" indent="-342900">
              <a:buFont typeface="Wingdings" pitchFamily="2" charset="2"/>
              <a:buChar char="Ø"/>
            </a:pPr>
            <a:r>
              <a:rPr lang="en-US" sz="2600" dirty="0" smtClean="0"/>
              <a:t>By </a:t>
            </a:r>
            <a:r>
              <a:rPr lang="en-US" sz="2600" dirty="0"/>
              <a:t>actively managing the contract life cycle and carefully wording the terms and conditions of the procurements, some identifiable project risks can be avoided or mitigated or transferred to a seller. </a:t>
            </a:r>
            <a:endParaRPr lang="en-US" sz="2600" dirty="0" smtClean="0"/>
          </a:p>
          <a:p>
            <a:pPr marL="342900" indent="-342900">
              <a:buFont typeface="Wingdings" pitchFamily="2" charset="2"/>
              <a:buChar char="Ø"/>
            </a:pPr>
            <a:r>
              <a:rPr lang="en-US" sz="2600" dirty="0" smtClean="0"/>
              <a:t>Entering </a:t>
            </a:r>
            <a:r>
              <a:rPr lang="en-US" sz="2600" dirty="0"/>
              <a:t>into a contract for products or services is one method of allocating the responsibility for managing or sharing potential risks. </a:t>
            </a:r>
            <a:endParaRPr lang="en-US" sz="2600" dirty="0" smtClean="0"/>
          </a:p>
          <a:p>
            <a:pPr marL="342900" indent="-342900">
              <a:buFont typeface="Wingdings" pitchFamily="2" charset="2"/>
              <a:buChar char="Ø"/>
            </a:pPr>
            <a:r>
              <a:rPr lang="en-US" sz="2600" dirty="0"/>
              <a:t>A complex project can involve managing multiple contracts or subcontracts simultaneously or in sequence. </a:t>
            </a:r>
            <a:endParaRPr lang="en-US" sz="2600" dirty="0" smtClean="0"/>
          </a:p>
          <a:p>
            <a:pPr marL="914400" lvl="1" indent="-457200">
              <a:buFont typeface="Wingdings" pitchFamily="2" charset="2"/>
              <a:buChar char="ü"/>
            </a:pPr>
            <a:r>
              <a:rPr lang="en-US" sz="2600" dirty="0" smtClean="0"/>
              <a:t>In </a:t>
            </a:r>
            <a:r>
              <a:rPr lang="en-US" sz="2600" dirty="0"/>
              <a:t>such cases, each contract life cycle can end during any phase of the project life cycle. </a:t>
            </a:r>
            <a:br>
              <a:rPr lang="en-US" sz="2600" dirty="0"/>
            </a:br>
            <a:endParaRPr lang="en-AU" sz="2600" dirty="0"/>
          </a:p>
        </p:txBody>
      </p:sp>
    </p:spTree>
    <p:extLst>
      <p:ext uri="{BB962C8B-B14F-4D97-AF65-F5344CB8AC3E}">
        <p14:creationId xmlns:p14="http://schemas.microsoft.com/office/powerpoint/2010/main" val="579015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E5929F-A9F3-B54B-AE4C-AB2ABDA41375}"/>
              </a:ext>
            </a:extLst>
          </p:cNvPr>
          <p:cNvSpPr txBox="1"/>
          <p:nvPr/>
        </p:nvSpPr>
        <p:spPr>
          <a:xfrm>
            <a:off x="354207" y="299336"/>
            <a:ext cx="8590501" cy="6093976"/>
          </a:xfrm>
          <a:prstGeom prst="rect">
            <a:avLst/>
          </a:prstGeom>
          <a:noFill/>
        </p:spPr>
        <p:txBody>
          <a:bodyPr wrap="square">
            <a:spAutoFit/>
          </a:bodyPr>
          <a:lstStyle/>
          <a:p>
            <a:pPr marL="342900" indent="-342900">
              <a:buFont typeface="Wingdings" pitchFamily="2" charset="2"/>
              <a:buChar char="Ø"/>
            </a:pPr>
            <a:r>
              <a:rPr lang="en-US" sz="2600" dirty="0" smtClean="0"/>
              <a:t>Project </a:t>
            </a:r>
            <a:r>
              <a:rPr lang="en-US" sz="2600" dirty="0"/>
              <a:t>Procurement Management is discussed within the perspective of the buyer-seller relationship. </a:t>
            </a:r>
            <a:endParaRPr lang="en-US" sz="2600" dirty="0" smtClean="0"/>
          </a:p>
          <a:p>
            <a:pPr marL="342900" indent="-342900">
              <a:buFont typeface="Wingdings" pitchFamily="2" charset="2"/>
              <a:buChar char="Ø"/>
            </a:pPr>
            <a:r>
              <a:rPr lang="en-US" sz="2600" dirty="0" smtClean="0"/>
              <a:t>The </a:t>
            </a:r>
            <a:r>
              <a:rPr lang="en-US" sz="2600" dirty="0"/>
              <a:t>buyer-seller relationship can exist at many levels on any one project, and between organizations internal to and external to the acquiring organization. </a:t>
            </a:r>
          </a:p>
          <a:p>
            <a:pPr marL="342900" indent="-342900">
              <a:buFont typeface="Wingdings" pitchFamily="2" charset="2"/>
              <a:buChar char="Ø"/>
            </a:pPr>
            <a:r>
              <a:rPr lang="en-US" sz="2600" dirty="0"/>
              <a:t>Depending on the application area, the seller can be called a contractor, subcontractor, vendor, service provider, or supplier. </a:t>
            </a:r>
          </a:p>
          <a:p>
            <a:pPr marL="342900" indent="-342900">
              <a:buFont typeface="Wingdings" pitchFamily="2" charset="2"/>
              <a:buChar char="Ø"/>
            </a:pPr>
            <a:r>
              <a:rPr lang="en-US" sz="2600" dirty="0"/>
              <a:t>Depending on the buyer's position in the project acquisition cycle, the buyer can be called a client, customer, prime contractor, contractor, acquiring organization, governmental agency, service requestor, or purchaser. </a:t>
            </a:r>
          </a:p>
          <a:p>
            <a:pPr marL="342900" indent="-342900">
              <a:buFont typeface="Wingdings" pitchFamily="2" charset="2"/>
              <a:buChar char="Ø"/>
            </a:pPr>
            <a:r>
              <a:rPr lang="en-US" sz="2600" dirty="0"/>
              <a:t>The seller can be viewed during the contract life cycle first as a bidder, then as the selected source, and then as the contracted supplier or vendor. </a:t>
            </a:r>
          </a:p>
        </p:txBody>
      </p:sp>
    </p:spTree>
    <p:extLst>
      <p:ext uri="{BB962C8B-B14F-4D97-AF65-F5344CB8AC3E}">
        <p14:creationId xmlns:p14="http://schemas.microsoft.com/office/powerpoint/2010/main" val="3253123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0" y="249383"/>
            <a:ext cx="9003323" cy="6138166"/>
          </a:xfrm>
        </p:spPr>
        <p:txBody>
          <a:bodyPr>
            <a:noAutofit/>
          </a:bodyPr>
          <a:lstStyle/>
          <a:p>
            <a:pPr marL="342900" indent="-342900" algn="l">
              <a:buFont typeface="Wingdings" pitchFamily="2" charset="2"/>
              <a:buChar char="Ø"/>
            </a:pPr>
            <a:r>
              <a:rPr lang="en-US" sz="2600" dirty="0"/>
              <a:t>The seller will typically manage the work as a project if the acquisition is not just for shelf material, goods, or common products. </a:t>
            </a:r>
            <a:endParaRPr lang="en-US" sz="2600" dirty="0" smtClean="0"/>
          </a:p>
          <a:p>
            <a:pPr marL="342900" indent="-342900" algn="l">
              <a:buFont typeface="Wingdings" pitchFamily="2" charset="2"/>
              <a:buChar char="Ø"/>
            </a:pPr>
            <a:r>
              <a:rPr lang="en-US" sz="2600" dirty="0" smtClean="0"/>
              <a:t>In </a:t>
            </a:r>
            <a:r>
              <a:rPr lang="en-US" sz="2600" dirty="0"/>
              <a:t>such cases: </a:t>
            </a:r>
          </a:p>
          <a:p>
            <a:pPr marL="342900" indent="-342900" algn="l">
              <a:buFont typeface="Wingdings" pitchFamily="2" charset="2"/>
              <a:buChar char="ü"/>
            </a:pPr>
            <a:r>
              <a:rPr lang="en-US" sz="2600" dirty="0"/>
              <a:t>The buyer becomes the customer, and is thus a key project stakeholder for the seller. </a:t>
            </a:r>
          </a:p>
          <a:p>
            <a:pPr marL="342900" indent="-342900" algn="l">
              <a:buFont typeface="Wingdings" pitchFamily="2" charset="2"/>
              <a:buChar char="ü"/>
            </a:pPr>
            <a:r>
              <a:rPr lang="en-US" sz="2600" dirty="0"/>
              <a:t>The seller's project management team is concerned with all the processes of project management, not just with those of this Knowledge Area. </a:t>
            </a:r>
          </a:p>
          <a:p>
            <a:pPr marL="342900" indent="-342900" algn="l">
              <a:buFont typeface="Wingdings" pitchFamily="2" charset="2"/>
              <a:buChar char="ü"/>
            </a:pPr>
            <a:r>
              <a:rPr lang="en-US" sz="2600" dirty="0"/>
              <a:t>Terms and conditions of the contract become key inputs to many of the seller's management processes. </a:t>
            </a:r>
            <a:endParaRPr lang="en-US" sz="2600" dirty="0" smtClean="0"/>
          </a:p>
          <a:p>
            <a:pPr marL="342900" indent="-342900" algn="l">
              <a:buFont typeface="Wingdings" pitchFamily="2" charset="2"/>
              <a:buChar char="ü"/>
            </a:pPr>
            <a:r>
              <a:rPr lang="en-US" sz="2600" dirty="0" smtClean="0"/>
              <a:t>The </a:t>
            </a:r>
            <a:r>
              <a:rPr lang="en-US" sz="2600" dirty="0"/>
              <a:t>contract can actually contain the inputs (e.g., major deliverables, key milestones, cost objectives), or it can limit the project team's options (e.g., buyer approval of staffing decisions is often required on design projects</a:t>
            </a:r>
            <a:r>
              <a:rPr lang="en-US" sz="2600" dirty="0" smtClean="0"/>
              <a:t>).</a:t>
            </a:r>
            <a:endParaRPr lang="en-US" sz="2600" dirty="0"/>
          </a:p>
        </p:txBody>
      </p:sp>
    </p:spTree>
    <p:extLst>
      <p:ext uri="{BB962C8B-B14F-4D97-AF65-F5344CB8AC3E}">
        <p14:creationId xmlns:p14="http://schemas.microsoft.com/office/powerpoint/2010/main" val="1123429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937846"/>
            <a:ext cx="8628184" cy="5239117"/>
          </a:xfrm>
        </p:spPr>
        <p:txBody>
          <a:bodyPr>
            <a:normAutofit/>
          </a:bodyPr>
          <a:lstStyle/>
          <a:p>
            <a:pPr marL="342900" indent="-342900">
              <a:buFont typeface="Wingdings" pitchFamily="2" charset="2"/>
              <a:buChar char="ü"/>
            </a:pPr>
            <a:r>
              <a:rPr lang="en-US" dirty="0"/>
              <a:t>This process involves consideration of whether, how, what, how much, and when to acquire outside support.</a:t>
            </a:r>
          </a:p>
          <a:p>
            <a:pPr marL="342900" indent="-342900">
              <a:buFont typeface="Wingdings" pitchFamily="2" charset="2"/>
              <a:buChar char="ü"/>
            </a:pPr>
            <a:r>
              <a:rPr lang="en-US" dirty="0"/>
              <a:t>When the project obtains products, services, and results required for project performance from outside the performing organization, the processes from Plan Procurements through Close Procurements are performed for each item to be acquired. </a:t>
            </a:r>
            <a:endParaRPr lang="en-US" dirty="0" smtClean="0"/>
          </a:p>
          <a:p>
            <a:pPr marL="342900" indent="-342900">
              <a:buFont typeface="Wingdings" pitchFamily="2" charset="2"/>
              <a:buChar char="ü"/>
            </a:pPr>
            <a:r>
              <a:rPr lang="en-US" dirty="0"/>
              <a:t>The Plan Procurements process also includes </a:t>
            </a:r>
            <a:r>
              <a:rPr lang="en-US" b="1" dirty="0"/>
              <a:t>consideration of potential sellers, </a:t>
            </a:r>
            <a:r>
              <a:rPr lang="en-US" dirty="0"/>
              <a:t>particularly if the buyer wishes to exercise some degree of influence or control over acquisition decisions. </a:t>
            </a:r>
          </a:p>
          <a:p>
            <a:pPr marL="0" indent="0">
              <a:buNone/>
            </a:pPr>
            <a:endParaRPr lang="en-US" dirty="0"/>
          </a:p>
          <a:p>
            <a:pPr marL="0" indent="0">
              <a:buNone/>
            </a:pPr>
            <a:endParaRPr lang="en-AU" dirty="0"/>
          </a:p>
        </p:txBody>
      </p:sp>
    </p:spTree>
    <p:extLst>
      <p:ext uri="{BB962C8B-B14F-4D97-AF65-F5344CB8AC3E}">
        <p14:creationId xmlns:p14="http://schemas.microsoft.com/office/powerpoint/2010/main" val="215289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EC484F-55CE-468A-2A42-C73FA37A868D}"/>
              </a:ext>
            </a:extLst>
          </p:cNvPr>
          <p:cNvSpPr txBox="1"/>
          <p:nvPr/>
        </p:nvSpPr>
        <p:spPr>
          <a:xfrm>
            <a:off x="117232" y="245075"/>
            <a:ext cx="8944706" cy="5262979"/>
          </a:xfrm>
          <a:prstGeom prst="rect">
            <a:avLst/>
          </a:prstGeom>
          <a:noFill/>
        </p:spPr>
        <p:txBody>
          <a:bodyPr wrap="square">
            <a:spAutoFit/>
          </a:bodyPr>
          <a:lstStyle/>
          <a:p>
            <a:pPr marL="342900" indent="-342900">
              <a:buFont typeface="Wingdings" pitchFamily="2" charset="2"/>
              <a:buChar char="Ø"/>
            </a:pPr>
            <a:r>
              <a:rPr lang="en-US" sz="2400" dirty="0" smtClean="0"/>
              <a:t>Consideration </a:t>
            </a:r>
            <a:r>
              <a:rPr lang="en-US" sz="2400" dirty="0"/>
              <a:t>should also be given to </a:t>
            </a:r>
            <a:r>
              <a:rPr lang="en-US" sz="2400" b="1" dirty="0"/>
              <a:t>who is responsible for obtaining or holding any relevant permits and professional licenses </a:t>
            </a:r>
            <a:r>
              <a:rPr lang="en-US" sz="2400" dirty="0"/>
              <a:t>that may be required by legislation, regulation, or organizational policy in executing the project.</a:t>
            </a:r>
          </a:p>
          <a:p>
            <a:pPr marL="342900" indent="-342900">
              <a:buFont typeface="Wingdings" pitchFamily="2" charset="2"/>
              <a:buChar char="Ø"/>
            </a:pPr>
            <a:r>
              <a:rPr lang="en-US" sz="2400" dirty="0"/>
              <a:t>The requirements of </a:t>
            </a:r>
            <a:r>
              <a:rPr lang="en-US" sz="2400" b="1" dirty="0"/>
              <a:t>the project schedule can significantly influence </a:t>
            </a:r>
            <a:r>
              <a:rPr lang="en-US" sz="2400" dirty="0"/>
              <a:t>the strategy during the Plan Procurements </a:t>
            </a:r>
            <a:r>
              <a:rPr lang="en-US" sz="2400" dirty="0" smtClean="0"/>
              <a:t>process.</a:t>
            </a:r>
          </a:p>
          <a:p>
            <a:pPr marL="342900" indent="-342900">
              <a:buFont typeface="Wingdings" pitchFamily="2" charset="2"/>
              <a:buChar char="Ø"/>
            </a:pPr>
            <a:r>
              <a:rPr lang="en-US" sz="2400" dirty="0" smtClean="0"/>
              <a:t>Decisions </a:t>
            </a:r>
            <a:r>
              <a:rPr lang="en-US" sz="2400" dirty="0"/>
              <a:t>made </a:t>
            </a:r>
            <a:r>
              <a:rPr lang="en-US" sz="2400" b="1" dirty="0"/>
              <a:t>in developing the procurement management plan can also influence the project schedule </a:t>
            </a:r>
            <a:r>
              <a:rPr lang="en-US" sz="2400" dirty="0"/>
              <a:t>and are integrated with Develop Schedule, Estimate Activity Resources, and make-or-buy decisions. </a:t>
            </a:r>
          </a:p>
          <a:p>
            <a:pPr marL="342900" indent="-342900">
              <a:buFont typeface="Wingdings" pitchFamily="2" charset="2"/>
              <a:buChar char="Ø"/>
            </a:pPr>
            <a:r>
              <a:rPr lang="en-US" sz="2400" dirty="0"/>
              <a:t>The Plan Procurements process includes </a:t>
            </a:r>
            <a:r>
              <a:rPr lang="en-US" sz="2400" b="1" dirty="0"/>
              <a:t>consideration of the risks involved </a:t>
            </a:r>
            <a:r>
              <a:rPr lang="en-US" sz="2400" dirty="0"/>
              <a:t>with each </a:t>
            </a:r>
            <a:r>
              <a:rPr lang="en-US" sz="2400" b="1" dirty="0"/>
              <a:t>make-or-buy decision, </a:t>
            </a:r>
            <a:r>
              <a:rPr lang="en-US" sz="2400" dirty="0"/>
              <a:t>and also includes </a:t>
            </a:r>
            <a:r>
              <a:rPr lang="en-US" sz="2400" b="1" dirty="0"/>
              <a:t>reviewing the type of contract </a:t>
            </a:r>
            <a:r>
              <a:rPr lang="en-US" sz="2400" dirty="0"/>
              <a:t>planned to be used with respect to </a:t>
            </a:r>
            <a:r>
              <a:rPr lang="en-US" sz="2400" b="1" dirty="0"/>
              <a:t>mitigating risks, sometimes transferring risks to the seller. </a:t>
            </a:r>
          </a:p>
        </p:txBody>
      </p:sp>
    </p:spTree>
    <p:extLst>
      <p:ext uri="{BB962C8B-B14F-4D97-AF65-F5344CB8AC3E}">
        <p14:creationId xmlns:p14="http://schemas.microsoft.com/office/powerpoint/2010/main" val="4213414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9411F44-0CA4-48CA-0529-976EDCE42234}"/>
              </a:ext>
            </a:extLst>
          </p:cNvPr>
          <p:cNvSpPr txBox="1"/>
          <p:nvPr/>
        </p:nvSpPr>
        <p:spPr>
          <a:xfrm>
            <a:off x="121801" y="240804"/>
            <a:ext cx="8858076" cy="5970865"/>
          </a:xfrm>
          <a:prstGeom prst="rect">
            <a:avLst/>
          </a:prstGeom>
          <a:noFill/>
        </p:spPr>
        <p:txBody>
          <a:bodyPr wrap="square">
            <a:spAutoFit/>
          </a:bodyPr>
          <a:lstStyle/>
          <a:p>
            <a:r>
              <a:rPr lang="en-US" sz="2800" b="1" dirty="0"/>
              <a:t> PLAN PROCUREMENTS </a:t>
            </a:r>
          </a:p>
          <a:p>
            <a:r>
              <a:rPr lang="en-US" sz="2400" b="1" dirty="0"/>
              <a:t>A. </a:t>
            </a:r>
            <a:r>
              <a:rPr lang="en-US" sz="2400" b="1" dirty="0"/>
              <a:t>Plan Procurements: Inputs </a:t>
            </a:r>
          </a:p>
          <a:p>
            <a:r>
              <a:rPr lang="en-US" sz="2400" b="1" dirty="0"/>
              <a:t>1. Scope Baseline </a:t>
            </a:r>
          </a:p>
          <a:p>
            <a:pPr marL="342900" indent="-342900">
              <a:buFont typeface="Wingdings" pitchFamily="2" charset="2"/>
              <a:buChar char="Ø"/>
            </a:pPr>
            <a:r>
              <a:rPr lang="en-US" sz="2400" dirty="0"/>
              <a:t>The scope baseline describes the need, justification, requirements, and current boundaries for the project. </a:t>
            </a:r>
            <a:endParaRPr lang="en-US" sz="2400" dirty="0" smtClean="0"/>
          </a:p>
          <a:p>
            <a:pPr marL="342900" indent="-342900">
              <a:buFont typeface="Wingdings" pitchFamily="2" charset="2"/>
              <a:buChar char="Ø"/>
            </a:pPr>
            <a:r>
              <a:rPr lang="en-US" sz="2400" dirty="0" smtClean="0"/>
              <a:t>It </a:t>
            </a:r>
            <a:r>
              <a:rPr lang="en-US" sz="2400" dirty="0"/>
              <a:t>consists of the following components: </a:t>
            </a:r>
          </a:p>
          <a:p>
            <a:pPr marL="457200" indent="-457200" algn="just">
              <a:buAutoNum type="alphaLcPeriod"/>
            </a:pPr>
            <a:r>
              <a:rPr lang="en-US" sz="2400" b="1" dirty="0" smtClean="0"/>
              <a:t>Scope statement.</a:t>
            </a:r>
          </a:p>
          <a:p>
            <a:pPr algn="just"/>
            <a:r>
              <a:rPr lang="en-US" sz="2400" dirty="0" smtClean="0"/>
              <a:t>The </a:t>
            </a:r>
            <a:r>
              <a:rPr lang="en-US" sz="2400" dirty="0"/>
              <a:t>project scope statement </a:t>
            </a:r>
            <a:r>
              <a:rPr lang="en-US" sz="2400" dirty="0" smtClean="0"/>
              <a:t>contains:</a:t>
            </a:r>
          </a:p>
          <a:p>
            <a:pPr marL="800100" lvl="1" indent="-342900" algn="just">
              <a:buFont typeface="Wingdings" pitchFamily="2" charset="2"/>
              <a:buChar char="ü"/>
            </a:pPr>
            <a:r>
              <a:rPr lang="en-US" sz="2400" dirty="0" smtClean="0"/>
              <a:t>The product scope description, </a:t>
            </a:r>
          </a:p>
          <a:p>
            <a:pPr marL="800100" lvl="1" indent="-342900" algn="just">
              <a:buFont typeface="Wingdings" pitchFamily="2" charset="2"/>
              <a:buChar char="ü"/>
            </a:pPr>
            <a:r>
              <a:rPr lang="en-US" sz="2400" dirty="0" smtClean="0"/>
              <a:t>Service description and result description, </a:t>
            </a:r>
          </a:p>
          <a:p>
            <a:pPr marL="800100" lvl="1" indent="-342900" algn="just">
              <a:buFont typeface="Wingdings" pitchFamily="2" charset="2"/>
              <a:buChar char="ü"/>
            </a:pPr>
            <a:r>
              <a:rPr lang="en-US" sz="2400" dirty="0" smtClean="0"/>
              <a:t>The list of deliverables and acceptance criteria, as well as </a:t>
            </a:r>
          </a:p>
          <a:p>
            <a:pPr marL="800100" lvl="1" indent="-342900" algn="just">
              <a:buFont typeface="Wingdings" pitchFamily="2" charset="2"/>
              <a:buChar char="ü"/>
            </a:pPr>
            <a:r>
              <a:rPr lang="en-US" sz="2400" dirty="0" smtClean="0"/>
              <a:t>Important information regarding technical issues or concerns that could impact cost estimating. </a:t>
            </a:r>
          </a:p>
          <a:p>
            <a:pPr marL="800100" lvl="1" indent="-342900" algn="just">
              <a:buFont typeface="Wingdings" pitchFamily="2" charset="2"/>
              <a:buChar char="ü"/>
            </a:pPr>
            <a:r>
              <a:rPr lang="en-US" sz="2400" dirty="0" smtClean="0"/>
              <a:t>Examples </a:t>
            </a:r>
            <a:r>
              <a:rPr lang="en-US" sz="2400" dirty="0"/>
              <a:t>of </a:t>
            </a:r>
            <a:r>
              <a:rPr lang="en-US" sz="2400" dirty="0" smtClean="0"/>
              <a:t>required constraints </a:t>
            </a:r>
            <a:r>
              <a:rPr lang="en-US" sz="2400" dirty="0"/>
              <a:t>are </a:t>
            </a:r>
            <a:r>
              <a:rPr lang="en-US" sz="2400" dirty="0" smtClean="0"/>
              <a:t>delivery </a:t>
            </a:r>
            <a:r>
              <a:rPr lang="en-US" sz="2400" dirty="0"/>
              <a:t>dates, available skilled resources, and organizational policies. </a:t>
            </a:r>
          </a:p>
          <a:p>
            <a:endParaRPr lang="en-US" dirty="0"/>
          </a:p>
        </p:txBody>
      </p:sp>
    </p:spTree>
    <p:extLst>
      <p:ext uri="{BB962C8B-B14F-4D97-AF65-F5344CB8AC3E}">
        <p14:creationId xmlns:p14="http://schemas.microsoft.com/office/powerpoint/2010/main" val="4070117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83" y="1142054"/>
            <a:ext cx="8088923" cy="4401205"/>
          </a:xfrm>
          <a:prstGeom prst="rect">
            <a:avLst/>
          </a:prstGeom>
        </p:spPr>
        <p:txBody>
          <a:bodyPr wrap="square">
            <a:spAutoFit/>
          </a:bodyPr>
          <a:lstStyle/>
          <a:p>
            <a:pPr algn="just"/>
            <a:r>
              <a:rPr lang="en-US" sz="2800" b="1" dirty="0" smtClean="0"/>
              <a:t>b. Work </a:t>
            </a:r>
            <a:r>
              <a:rPr lang="en-US" sz="2800" b="1" dirty="0"/>
              <a:t>breakdown structure (WBS). </a:t>
            </a:r>
            <a:endParaRPr lang="en-US" sz="2800" b="1" dirty="0" smtClean="0"/>
          </a:p>
          <a:p>
            <a:pPr marL="457200" indent="-457200" algn="just">
              <a:buFont typeface="Wingdings" pitchFamily="2" charset="2"/>
              <a:buChar char="Ø"/>
            </a:pPr>
            <a:r>
              <a:rPr lang="en-US" sz="2800" dirty="0" smtClean="0"/>
              <a:t>The </a:t>
            </a:r>
            <a:r>
              <a:rPr lang="en-US" sz="2800" dirty="0"/>
              <a:t>project's WBS provides a pictorial display of the relationships among the components of the project and the project deliverables. </a:t>
            </a:r>
          </a:p>
          <a:p>
            <a:pPr algn="just"/>
            <a:r>
              <a:rPr lang="en-US" sz="2800" b="1" dirty="0" smtClean="0"/>
              <a:t>c. WBS </a:t>
            </a:r>
            <a:r>
              <a:rPr lang="en-US" sz="2800" b="1" dirty="0"/>
              <a:t>dictionary. </a:t>
            </a:r>
            <a:endParaRPr lang="en-US" sz="2800" b="1" dirty="0" smtClean="0"/>
          </a:p>
          <a:p>
            <a:pPr marL="457200" indent="-457200" algn="just">
              <a:buFont typeface="Wingdings" pitchFamily="2" charset="2"/>
              <a:buChar char="Ø"/>
            </a:pPr>
            <a:r>
              <a:rPr lang="en-US" sz="2800" dirty="0" smtClean="0"/>
              <a:t>The </a:t>
            </a:r>
            <a:r>
              <a:rPr lang="en-US" sz="2800" dirty="0"/>
              <a:t>WBS dictionary and related detailed statements of work provide an identification of the deliverables and a description of the work in each WBS component required to produce each deliverable. </a:t>
            </a:r>
            <a:endParaRPr lang="en-US" sz="2800" dirty="0"/>
          </a:p>
        </p:txBody>
      </p:sp>
    </p:spTree>
    <p:extLst>
      <p:ext uri="{BB962C8B-B14F-4D97-AF65-F5344CB8AC3E}">
        <p14:creationId xmlns:p14="http://schemas.microsoft.com/office/powerpoint/2010/main" val="420546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574276" y="175847"/>
            <a:ext cx="7932804" cy="1335001"/>
          </a:xfrm>
        </p:spPr>
        <p:txBody>
          <a:bodyPr>
            <a:normAutofit/>
          </a:bodyPr>
          <a:lstStyle/>
          <a:p>
            <a:pPr algn="l"/>
            <a:r>
              <a:rPr lang="en-US" sz="3200" b="1" dirty="0"/>
              <a:t>Chapter Objectives : </a:t>
            </a:r>
            <a:br>
              <a:rPr lang="en-US" sz="3200" b="1" dirty="0"/>
            </a:br>
            <a:endParaRPr lang="en-US" sz="3200" b="1" dirty="0"/>
          </a:p>
        </p:txBody>
      </p:sp>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556688" y="1277815"/>
            <a:ext cx="8002390" cy="5109733"/>
          </a:xfrm>
        </p:spPr>
        <p:txBody>
          <a:bodyPr/>
          <a:lstStyle/>
          <a:p>
            <a:pPr algn="l"/>
            <a:r>
              <a:rPr lang="en-US" dirty="0" smtClean="0"/>
              <a:t>At </a:t>
            </a:r>
            <a:r>
              <a:rPr lang="en-US" dirty="0"/>
              <a:t>the end of this chapter, you will be able to: </a:t>
            </a:r>
          </a:p>
          <a:p>
            <a:pPr marL="342900" indent="-342900" algn="l">
              <a:buFont typeface="Wingdings" pitchFamily="2" charset="2"/>
              <a:buChar char="ü"/>
            </a:pPr>
            <a:r>
              <a:rPr lang="en-US" dirty="0"/>
              <a:t>Define logistics in general and project logistics in particular </a:t>
            </a:r>
          </a:p>
          <a:p>
            <a:pPr marL="342900" indent="-342900" algn="l">
              <a:buFont typeface="Wingdings" pitchFamily="2" charset="2"/>
              <a:buChar char="ü"/>
            </a:pPr>
            <a:endParaRPr lang="en-US" dirty="0"/>
          </a:p>
          <a:p>
            <a:pPr marL="342900" indent="-342900" algn="l">
              <a:buFont typeface="Wingdings" pitchFamily="2" charset="2"/>
              <a:buChar char="ü"/>
            </a:pPr>
            <a:r>
              <a:rPr lang="en-US" dirty="0"/>
              <a:t>Identify the inputs, methodology and outputs in the procurement management process </a:t>
            </a:r>
          </a:p>
          <a:p>
            <a:pPr marL="342900" indent="-342900" algn="l">
              <a:buFont typeface="Wingdings" pitchFamily="2" charset="2"/>
              <a:buChar char="ü"/>
            </a:pPr>
            <a:endParaRPr lang="en-US" dirty="0"/>
          </a:p>
          <a:p>
            <a:pPr marL="342900" indent="-342900" algn="l">
              <a:buFont typeface="Wingdings" pitchFamily="2" charset="2"/>
              <a:buChar char="ü"/>
            </a:pPr>
            <a:r>
              <a:rPr lang="en-US" dirty="0"/>
              <a:t>Understand the issues of contract </a:t>
            </a:r>
            <a:r>
              <a:rPr lang="en-US" dirty="0" smtClean="0"/>
              <a:t>administration, and</a:t>
            </a:r>
            <a:endParaRPr lang="en-US" dirty="0"/>
          </a:p>
          <a:p>
            <a:pPr marL="342900" indent="-342900" algn="l">
              <a:buFont typeface="Wingdings" pitchFamily="2" charset="2"/>
              <a:buChar char="ü"/>
            </a:pPr>
            <a:endParaRPr lang="en-US" dirty="0"/>
          </a:p>
          <a:p>
            <a:pPr marL="342900" indent="-342900" algn="l">
              <a:buFont typeface="Wingdings" pitchFamily="2" charset="2"/>
              <a:buChar char="ü"/>
            </a:pPr>
            <a:r>
              <a:rPr lang="en-US" dirty="0" smtClean="0"/>
              <a:t>Its linkage </a:t>
            </a:r>
            <a:r>
              <a:rPr lang="en-US" dirty="0"/>
              <a:t>to the procurement management process </a:t>
            </a:r>
          </a:p>
          <a:p>
            <a:endParaRPr lang="en-US" dirty="0"/>
          </a:p>
        </p:txBody>
      </p:sp>
    </p:spTree>
    <p:extLst>
      <p:ext uri="{BB962C8B-B14F-4D97-AF65-F5344CB8AC3E}">
        <p14:creationId xmlns:p14="http://schemas.microsoft.com/office/powerpoint/2010/main" val="2674731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41748"/>
            <a:ext cx="8850923" cy="5909310"/>
          </a:xfrm>
          <a:prstGeom prst="rect">
            <a:avLst/>
          </a:prstGeom>
        </p:spPr>
        <p:txBody>
          <a:bodyPr wrap="square">
            <a:spAutoFit/>
          </a:bodyPr>
          <a:lstStyle/>
          <a:p>
            <a:r>
              <a:rPr lang="en-US" sz="2600" dirty="0"/>
              <a:t>2</a:t>
            </a:r>
            <a:r>
              <a:rPr lang="en-US" sz="2600" b="1" dirty="0"/>
              <a:t>. Stakeholder Requirements Documentation may include: </a:t>
            </a:r>
          </a:p>
          <a:p>
            <a:pPr marL="285750" indent="-285750">
              <a:buFont typeface="Wingdings" panose="05000000000000000000" pitchFamily="2" charset="2"/>
              <a:buChar char="ü"/>
            </a:pPr>
            <a:r>
              <a:rPr lang="en-US" sz="2600" dirty="0"/>
              <a:t>Important information about project requirements that is considered during planning for procurements. </a:t>
            </a:r>
          </a:p>
          <a:p>
            <a:pPr marL="285750" indent="-285750">
              <a:buFont typeface="Wingdings" panose="05000000000000000000" pitchFamily="2" charset="2"/>
              <a:buChar char="ü"/>
            </a:pPr>
            <a:r>
              <a:rPr lang="en-US" sz="2600" dirty="0"/>
              <a:t>Requirements with contractual and legal implications may include health, safety, security, performance, environmental, insurance, intellectual property rights, equal employment opportunity, licenses, and permits-all of which are considered when planning for procurements. </a:t>
            </a:r>
            <a:endParaRPr lang="en-US" sz="2600" dirty="0" smtClean="0"/>
          </a:p>
          <a:p>
            <a:r>
              <a:rPr lang="en-US" sz="2600" b="1" dirty="0" smtClean="0"/>
              <a:t>3. </a:t>
            </a:r>
            <a:r>
              <a:rPr lang="en-US" sz="2600" b="1" dirty="0"/>
              <a:t>Teaming Agreements </a:t>
            </a:r>
          </a:p>
          <a:p>
            <a:pPr marL="285750" indent="-285750">
              <a:buFont typeface="Wingdings" panose="05000000000000000000" pitchFamily="2" charset="2"/>
              <a:buChar char="ü"/>
            </a:pPr>
            <a:r>
              <a:rPr lang="en-US" sz="2800" dirty="0"/>
              <a:t>Teaming agreements are a legal contractual agreement between two or more entities to form a partnership or joint venture, or some other arrangement as defined by the parties. </a:t>
            </a:r>
          </a:p>
          <a:p>
            <a:endParaRPr lang="en-US" sz="2600" dirty="0" smtClean="0"/>
          </a:p>
        </p:txBody>
      </p:sp>
      <p:sp>
        <p:nvSpPr>
          <p:cNvPr id="3" name="Rectangle 2"/>
          <p:cNvSpPr/>
          <p:nvPr/>
        </p:nvSpPr>
        <p:spPr>
          <a:xfrm>
            <a:off x="4402976" y="51339"/>
            <a:ext cx="4377609" cy="523220"/>
          </a:xfrm>
          <a:prstGeom prst="rect">
            <a:avLst/>
          </a:prstGeom>
        </p:spPr>
        <p:txBody>
          <a:bodyPr wrap="none">
            <a:spAutoFit/>
          </a:bodyPr>
          <a:lstStyle/>
          <a:p>
            <a:r>
              <a:rPr lang="en-US" sz="2800" b="1" dirty="0" smtClean="0"/>
              <a:t>…Plan </a:t>
            </a:r>
            <a:r>
              <a:rPr lang="en-US" sz="2800" b="1" dirty="0"/>
              <a:t>Procurements: Inputs</a:t>
            </a:r>
            <a:endParaRPr lang="en-AU" sz="2800" dirty="0"/>
          </a:p>
        </p:txBody>
      </p:sp>
    </p:spTree>
    <p:extLst>
      <p:ext uri="{BB962C8B-B14F-4D97-AF65-F5344CB8AC3E}">
        <p14:creationId xmlns:p14="http://schemas.microsoft.com/office/powerpoint/2010/main" val="176925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7" y="612845"/>
            <a:ext cx="8464061" cy="5632311"/>
          </a:xfrm>
          <a:prstGeom prst="rect">
            <a:avLst/>
          </a:prstGeom>
        </p:spPr>
        <p:txBody>
          <a:bodyPr wrap="square">
            <a:spAutoFit/>
          </a:bodyPr>
          <a:lstStyle/>
          <a:p>
            <a:r>
              <a:rPr lang="en-US" sz="2400" dirty="0" smtClean="0"/>
              <a:t>…</a:t>
            </a:r>
            <a:r>
              <a:rPr lang="en-US" sz="2400" b="1" dirty="0"/>
              <a:t> Teaming Agreements </a:t>
            </a:r>
            <a:endParaRPr lang="en-US" sz="2400" dirty="0" smtClean="0"/>
          </a:p>
          <a:p>
            <a:pPr marL="342900" indent="-342900">
              <a:buFont typeface="Wingdings" pitchFamily="2" charset="2"/>
              <a:buChar char="ü"/>
            </a:pPr>
            <a:r>
              <a:rPr lang="en-US" sz="2400" dirty="0" smtClean="0"/>
              <a:t>The </a:t>
            </a:r>
            <a:r>
              <a:rPr lang="en-US" sz="2400" dirty="0"/>
              <a:t>agreement defines buyer-seller roles for each party. Whenever the new business opportunity ends, the teaming agreement also ends. </a:t>
            </a:r>
          </a:p>
          <a:p>
            <a:pPr marL="285750" indent="-285750">
              <a:buFont typeface="Wingdings" panose="05000000000000000000" pitchFamily="2" charset="2"/>
              <a:buChar char="ü"/>
            </a:pPr>
            <a:r>
              <a:rPr lang="en-US" sz="2400" dirty="0"/>
              <a:t>Whenever a teaming agreement is in effect, the planning process for the project is significantly impacted. </a:t>
            </a:r>
          </a:p>
          <a:p>
            <a:pPr marL="285750" indent="-285750">
              <a:buFont typeface="Wingdings" panose="05000000000000000000" pitchFamily="2" charset="2"/>
              <a:buChar char="ü"/>
            </a:pPr>
            <a:r>
              <a:rPr lang="en-US" sz="2400" dirty="0"/>
              <a:t>Thus whenever a teaming agreement is in place on a project, the roles of buyer and seller are predetermined, and such issues as scope of work, competition requirements, and other critical issues are generally predefined in a teaming arrangement</a:t>
            </a:r>
            <a:r>
              <a:rPr lang="en-US" sz="2400" dirty="0" smtClean="0"/>
              <a:t>.</a:t>
            </a:r>
          </a:p>
          <a:p>
            <a:endParaRPr lang="en-US" sz="2400" b="1" dirty="0" smtClean="0"/>
          </a:p>
          <a:p>
            <a:r>
              <a:rPr lang="en-US" sz="2400" b="1" dirty="0" smtClean="0"/>
              <a:t>4</a:t>
            </a:r>
            <a:r>
              <a:rPr lang="en-US" sz="2400" b="1" dirty="0"/>
              <a:t>. Risk Register </a:t>
            </a:r>
          </a:p>
          <a:p>
            <a:pPr marL="342900" indent="-342900">
              <a:buFont typeface="Wingdings" pitchFamily="2" charset="2"/>
              <a:buChar char="§"/>
            </a:pPr>
            <a:r>
              <a:rPr lang="en-US" sz="2400" dirty="0"/>
              <a:t>The risk register includes risk-related information such as the identified risks, risk owners, and risk responses.  </a:t>
            </a:r>
          </a:p>
          <a:p>
            <a:endParaRPr lang="en-AU" sz="2400" dirty="0"/>
          </a:p>
        </p:txBody>
      </p:sp>
    </p:spTree>
    <p:extLst>
      <p:ext uri="{BB962C8B-B14F-4D97-AF65-F5344CB8AC3E}">
        <p14:creationId xmlns:p14="http://schemas.microsoft.com/office/powerpoint/2010/main" val="126961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9781248-4B67-8150-E65D-1025F7D3DF93}"/>
              </a:ext>
            </a:extLst>
          </p:cNvPr>
          <p:cNvSpPr txBox="1"/>
          <p:nvPr/>
        </p:nvSpPr>
        <p:spPr>
          <a:xfrm>
            <a:off x="248925" y="684202"/>
            <a:ext cx="8742675" cy="4524315"/>
          </a:xfrm>
          <a:prstGeom prst="rect">
            <a:avLst/>
          </a:prstGeom>
          <a:noFill/>
        </p:spPr>
        <p:txBody>
          <a:bodyPr wrap="square">
            <a:spAutoFit/>
          </a:bodyPr>
          <a:lstStyle/>
          <a:p>
            <a:r>
              <a:rPr lang="en-US" sz="2400" b="1" dirty="0" smtClean="0"/>
              <a:t>5</a:t>
            </a:r>
            <a:r>
              <a:rPr lang="en-US" sz="2400" b="1" dirty="0"/>
              <a:t>. Risk-Related Contract Decisions </a:t>
            </a:r>
          </a:p>
          <a:p>
            <a:pPr marL="342900" indent="-342900">
              <a:buFont typeface="Wingdings" pitchFamily="2" charset="2"/>
              <a:buChar char="§"/>
            </a:pPr>
            <a:r>
              <a:rPr lang="en-US" sz="2400" dirty="0"/>
              <a:t>Includes agreements for insurance, bonding, services, and other items as appropriate, that are prepared to specify each party's responsibility for specific risks, should they occur.  </a:t>
            </a:r>
          </a:p>
          <a:p>
            <a:r>
              <a:rPr lang="en-US" sz="2400" b="1" dirty="0"/>
              <a:t>6</a:t>
            </a:r>
            <a:r>
              <a:rPr lang="en-US" sz="2400" b="1" dirty="0" smtClean="0"/>
              <a:t>. Activity </a:t>
            </a:r>
            <a:r>
              <a:rPr lang="en-US" sz="2400" b="1" dirty="0"/>
              <a:t>Resource Requirements: </a:t>
            </a:r>
            <a:endParaRPr lang="en-US" sz="2400" b="1" dirty="0" smtClean="0"/>
          </a:p>
          <a:p>
            <a:pPr marL="342900" indent="-342900">
              <a:buFont typeface="Wingdings" pitchFamily="2" charset="2"/>
              <a:buChar char="§"/>
            </a:pPr>
            <a:r>
              <a:rPr lang="en-US" sz="2400" dirty="0" smtClean="0"/>
              <a:t>Contains </a:t>
            </a:r>
            <a:r>
              <a:rPr lang="en-US" sz="2400" dirty="0"/>
              <a:t>information on specific needs such as people, equipment, or location needs. </a:t>
            </a:r>
          </a:p>
          <a:p>
            <a:r>
              <a:rPr lang="en-US" sz="2400" b="1" dirty="0"/>
              <a:t>7</a:t>
            </a:r>
            <a:r>
              <a:rPr lang="en-US" sz="2400" b="1" dirty="0" smtClean="0"/>
              <a:t>. Project </a:t>
            </a:r>
            <a:r>
              <a:rPr lang="en-US" sz="2400" b="1" dirty="0"/>
              <a:t>Schedule</a:t>
            </a:r>
            <a:r>
              <a:rPr lang="en-US" sz="2400" dirty="0"/>
              <a:t>: </a:t>
            </a:r>
            <a:endParaRPr lang="en-US" sz="2400" dirty="0" smtClean="0"/>
          </a:p>
          <a:p>
            <a:pPr marL="342900" indent="-342900">
              <a:buFont typeface="Wingdings" pitchFamily="2" charset="2"/>
              <a:buChar char="§"/>
            </a:pPr>
            <a:r>
              <a:rPr lang="en-US" sz="2400" dirty="0" smtClean="0"/>
              <a:t>Contains </a:t>
            </a:r>
            <a:r>
              <a:rPr lang="en-US" sz="2400" dirty="0"/>
              <a:t>information on required timelines or mandated deliverables dates. </a:t>
            </a:r>
          </a:p>
          <a:p>
            <a:r>
              <a:rPr lang="en-US" sz="2400" b="1" dirty="0"/>
              <a:t>8</a:t>
            </a:r>
            <a:r>
              <a:rPr lang="en-US" sz="2400" b="1" dirty="0" smtClean="0"/>
              <a:t>.</a:t>
            </a:r>
            <a:r>
              <a:rPr lang="en-US" sz="2400" dirty="0" smtClean="0"/>
              <a:t> </a:t>
            </a:r>
            <a:r>
              <a:rPr lang="en-US" sz="2400" b="1" dirty="0" smtClean="0"/>
              <a:t>Activity </a:t>
            </a:r>
            <a:r>
              <a:rPr lang="en-US" sz="2400" b="1" dirty="0"/>
              <a:t>Cost Estimates</a:t>
            </a:r>
            <a:r>
              <a:rPr lang="en-US" sz="2400" dirty="0"/>
              <a:t>: </a:t>
            </a:r>
            <a:endParaRPr lang="en-US" sz="2400" dirty="0" smtClean="0"/>
          </a:p>
          <a:p>
            <a:pPr marL="342900" indent="-342900">
              <a:buFont typeface="Wingdings" pitchFamily="2" charset="2"/>
              <a:buChar char="§"/>
            </a:pPr>
            <a:r>
              <a:rPr lang="en-US" sz="2400" dirty="0" smtClean="0"/>
              <a:t>Estimates </a:t>
            </a:r>
            <a:r>
              <a:rPr lang="en-US" sz="2400" dirty="0"/>
              <a:t>are used as a basis on which to regard bids. </a:t>
            </a:r>
          </a:p>
        </p:txBody>
      </p:sp>
    </p:spTree>
    <p:extLst>
      <p:ext uri="{BB962C8B-B14F-4D97-AF65-F5344CB8AC3E}">
        <p14:creationId xmlns:p14="http://schemas.microsoft.com/office/powerpoint/2010/main" val="1312876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D9E579-DBDD-7947-2D82-84B0C27E00CE}"/>
              </a:ext>
            </a:extLst>
          </p:cNvPr>
          <p:cNvSpPr txBox="1"/>
          <p:nvPr/>
        </p:nvSpPr>
        <p:spPr>
          <a:xfrm>
            <a:off x="1538122" y="-8396640"/>
            <a:ext cx="5321069" cy="7017306"/>
          </a:xfrm>
          <a:prstGeom prst="rect">
            <a:avLst/>
          </a:prstGeom>
          <a:noFill/>
        </p:spPr>
        <p:txBody>
          <a:bodyPr wrap="square">
            <a:spAutoFit/>
          </a:bodyPr>
          <a:lstStyle/>
          <a:p>
            <a:r>
              <a:rPr lang="en-US" dirty="0"/>
              <a:t>10.	Enterprise Environmental Factors: The enterprise environmental factors that can influence the Plan Procurements process include but are not limited to: </a:t>
            </a:r>
          </a:p>
          <a:p>
            <a:r>
              <a:rPr lang="en-US" dirty="0"/>
              <a:t>	Marketplace conditions, and </a:t>
            </a:r>
          </a:p>
          <a:p>
            <a:r>
              <a:rPr lang="en-US" dirty="0"/>
              <a:t>	Products services and results those are available in the marketplace, the supplier, past performance of suppliers, under what terms and conditions. </a:t>
            </a:r>
          </a:p>
          <a:p>
            <a:r>
              <a:rPr lang="en-US" dirty="0"/>
              <a:t>11.  Organizational Process Assets: The Organizational process assets that influence the Plan Procurement process include but are not limited to: </a:t>
            </a:r>
          </a:p>
          <a:p>
            <a:r>
              <a:rPr lang="en-US" dirty="0"/>
              <a:t>	Formal procurement policies, procedures, and guidelines. Most organizations have formal procurement policies and buying organizations. When such procurement support is not available, then the project team will have to supply both the resources and the expertise to perform such procurement activities. </a:t>
            </a:r>
          </a:p>
          <a:p>
            <a:r>
              <a:rPr lang="en-US" dirty="0"/>
              <a:t>	Management systems that are considered in developing the procurement management plan and selecting the contract types to be used. </a:t>
            </a:r>
          </a:p>
          <a:p>
            <a:r>
              <a:rPr lang="en-US" dirty="0"/>
              <a:t>	Organizations will sometimes have an established multi-tier supplier system of pre-qualified sellers based on prior experience. </a:t>
            </a:r>
          </a:p>
        </p:txBody>
      </p:sp>
      <p:sp>
        <p:nvSpPr>
          <p:cNvPr id="4" name="TextBox 3"/>
          <p:cNvSpPr txBox="1"/>
          <p:nvPr/>
        </p:nvSpPr>
        <p:spPr>
          <a:xfrm>
            <a:off x="290215" y="715107"/>
            <a:ext cx="8512432" cy="4555093"/>
          </a:xfrm>
          <a:prstGeom prst="rect">
            <a:avLst/>
          </a:prstGeom>
          <a:noFill/>
        </p:spPr>
        <p:txBody>
          <a:bodyPr wrap="square" rtlCol="0">
            <a:spAutoFit/>
          </a:bodyPr>
          <a:lstStyle/>
          <a:p>
            <a:r>
              <a:rPr lang="en-US" sz="2600" b="1" dirty="0">
                <a:cs typeface="Times New Roman" pitchFamily="18" charset="0"/>
              </a:rPr>
              <a:t>9</a:t>
            </a:r>
            <a:r>
              <a:rPr lang="en-US" sz="2600" b="1" dirty="0">
                <a:cs typeface="Times New Roman" pitchFamily="18" charset="0"/>
              </a:rPr>
              <a:t>. Cost </a:t>
            </a:r>
            <a:r>
              <a:rPr lang="en-US" sz="2600" b="1" dirty="0">
                <a:cs typeface="Times New Roman" pitchFamily="18" charset="0"/>
              </a:rPr>
              <a:t>Performance Baseline: </a:t>
            </a:r>
          </a:p>
          <a:p>
            <a:pPr marL="342900" indent="-342900">
              <a:buFont typeface="Wingdings" pitchFamily="2" charset="2"/>
              <a:buChar char="§"/>
            </a:pPr>
            <a:r>
              <a:rPr lang="en-US" sz="2600" dirty="0"/>
              <a:t>Provides detail on the planned budget over time. </a:t>
            </a:r>
          </a:p>
          <a:p>
            <a:pPr algn="just"/>
            <a:endParaRPr lang="en-AU" sz="2600" dirty="0" smtClean="0">
              <a:cs typeface="Times New Roman" pitchFamily="18" charset="0"/>
            </a:endParaRPr>
          </a:p>
          <a:p>
            <a:pPr algn="just"/>
            <a:r>
              <a:rPr lang="en-AU" sz="2600" b="1" dirty="0" smtClean="0">
                <a:cs typeface="Times New Roman" pitchFamily="18" charset="0"/>
              </a:rPr>
              <a:t>10</a:t>
            </a:r>
            <a:r>
              <a:rPr lang="en-AU" sz="2600" b="1" dirty="0" smtClean="0">
                <a:cs typeface="Times New Roman" pitchFamily="18" charset="0"/>
              </a:rPr>
              <a:t>. </a:t>
            </a:r>
            <a:r>
              <a:rPr lang="en-AU" sz="2600" b="1" dirty="0">
                <a:cs typeface="Times New Roman" pitchFamily="18" charset="0"/>
              </a:rPr>
              <a:t>Enterprise environmental factors</a:t>
            </a:r>
            <a:r>
              <a:rPr lang="en-AU" sz="2600" dirty="0" smtClean="0">
                <a:cs typeface="Times New Roman" pitchFamily="18" charset="0"/>
              </a:rPr>
              <a:t>: </a:t>
            </a:r>
            <a:endParaRPr lang="en-AU" sz="2600" dirty="0" smtClean="0">
              <a:cs typeface="Times New Roman" pitchFamily="18" charset="0"/>
            </a:endParaRPr>
          </a:p>
          <a:p>
            <a:pPr marL="342900" indent="-342900" algn="just">
              <a:buFont typeface="Wingdings" pitchFamily="2" charset="2"/>
              <a:buChar char="Ø"/>
            </a:pPr>
            <a:r>
              <a:rPr lang="en-AU" sz="2600" dirty="0" smtClean="0">
                <a:cs typeface="Times New Roman" pitchFamily="18" charset="0"/>
              </a:rPr>
              <a:t>The </a:t>
            </a:r>
            <a:r>
              <a:rPr lang="en-AU" sz="2600" dirty="0" smtClean="0">
                <a:cs typeface="Times New Roman" pitchFamily="18" charset="0"/>
              </a:rPr>
              <a:t>enterprise environmental factors that can influence the plan procurements process include but are not limited to:</a:t>
            </a:r>
          </a:p>
          <a:p>
            <a:pPr marL="742950" lvl="1" indent="-285750" algn="just">
              <a:buFont typeface="Wingdings" pitchFamily="2" charset="2"/>
              <a:buChar char="ü"/>
            </a:pPr>
            <a:r>
              <a:rPr lang="en-AU" sz="2600" dirty="0" smtClean="0">
                <a:cs typeface="Times New Roman" pitchFamily="18" charset="0"/>
              </a:rPr>
              <a:t>Marketplace conditions , and</a:t>
            </a:r>
          </a:p>
          <a:p>
            <a:pPr marL="742950" lvl="1" indent="-285750" algn="just">
              <a:buFont typeface="Wingdings" pitchFamily="2" charset="2"/>
              <a:buChar char="ü"/>
            </a:pPr>
            <a:r>
              <a:rPr lang="en-AU" sz="2600" dirty="0" smtClean="0">
                <a:cs typeface="Times New Roman" pitchFamily="18" charset="0"/>
              </a:rPr>
              <a:t>Products, </a:t>
            </a:r>
            <a:r>
              <a:rPr lang="en-AU" sz="2600" dirty="0">
                <a:cs typeface="Times New Roman" pitchFamily="18" charset="0"/>
              </a:rPr>
              <a:t>services and results those are available in the marketplace,</a:t>
            </a:r>
          </a:p>
          <a:p>
            <a:pPr marL="742950" lvl="1" indent="-285750" algn="just">
              <a:buFont typeface="Wingdings" pitchFamily="2" charset="2"/>
              <a:buChar char="ü"/>
            </a:pPr>
            <a:r>
              <a:rPr lang="en-AU" sz="2600" dirty="0">
                <a:cs typeface="Times New Roman" pitchFamily="18" charset="0"/>
              </a:rPr>
              <a:t>The supplier and past performance of suppliers, </a:t>
            </a:r>
          </a:p>
          <a:p>
            <a:pPr marL="742950" lvl="1" indent="-285750" algn="just">
              <a:buFont typeface="Wingdings" pitchFamily="2" charset="2"/>
              <a:buChar char="ü"/>
            </a:pPr>
            <a:r>
              <a:rPr lang="en-AU" sz="2600" dirty="0">
                <a:cs typeface="Times New Roman" pitchFamily="18" charset="0"/>
              </a:rPr>
              <a:t>Under what terms and conditions</a:t>
            </a:r>
            <a:r>
              <a:rPr lang="en-AU" sz="2600" dirty="0" smtClean="0">
                <a:cs typeface="Times New Roman" pitchFamily="18" charset="0"/>
              </a:rPr>
              <a:t>.</a:t>
            </a:r>
            <a:endParaRPr lang="en-AU" sz="2600" dirty="0">
              <a:cs typeface="Times New Roman" pitchFamily="18" charset="0"/>
            </a:endParaRPr>
          </a:p>
        </p:txBody>
      </p:sp>
    </p:spTree>
    <p:extLst>
      <p:ext uri="{BB962C8B-B14F-4D97-AF65-F5344CB8AC3E}">
        <p14:creationId xmlns:p14="http://schemas.microsoft.com/office/powerpoint/2010/main" val="1299817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646" y="889844"/>
            <a:ext cx="7901354" cy="5262979"/>
          </a:xfrm>
          <a:prstGeom prst="rect">
            <a:avLst/>
          </a:prstGeom>
        </p:spPr>
        <p:txBody>
          <a:bodyPr wrap="square">
            <a:spAutoFit/>
          </a:bodyPr>
          <a:lstStyle/>
          <a:p>
            <a:pPr algn="just"/>
            <a:r>
              <a:rPr lang="en-AU" sz="2400" dirty="0">
                <a:cs typeface="Times New Roman" pitchFamily="18" charset="0"/>
              </a:rPr>
              <a:t>11. </a:t>
            </a:r>
            <a:r>
              <a:rPr lang="en-AU" sz="2400" b="1" dirty="0">
                <a:cs typeface="Times New Roman" pitchFamily="18" charset="0"/>
              </a:rPr>
              <a:t>Organizational Process Assets: </a:t>
            </a:r>
            <a:r>
              <a:rPr lang="en-AU" sz="2400" dirty="0">
                <a:cs typeface="Times New Roman" pitchFamily="18" charset="0"/>
              </a:rPr>
              <a:t>that influence the plan procurement process include but are not limited to:</a:t>
            </a:r>
          </a:p>
          <a:p>
            <a:pPr marL="285750" indent="-285750" algn="just">
              <a:buFont typeface="Wingdings" pitchFamily="2" charset="2"/>
              <a:buChar char="ü"/>
            </a:pPr>
            <a:r>
              <a:rPr lang="en-AU" sz="2400" dirty="0">
                <a:cs typeface="Times New Roman" pitchFamily="18" charset="0"/>
              </a:rPr>
              <a:t>Formal procurement policies, procedures, and guidelines. Most organizations have formal procurement policies and buying organizations. </a:t>
            </a:r>
          </a:p>
          <a:p>
            <a:pPr marL="285750" indent="-285750" algn="just">
              <a:buFont typeface="Wingdings" pitchFamily="2" charset="2"/>
              <a:buChar char="ü"/>
            </a:pPr>
            <a:r>
              <a:rPr lang="en-AU" sz="2400" dirty="0">
                <a:cs typeface="Times New Roman" pitchFamily="18" charset="0"/>
              </a:rPr>
              <a:t>When such procurement support is not available, then the project team will have to supply both the resources and the expertise to perform such procurement activities.</a:t>
            </a:r>
          </a:p>
          <a:p>
            <a:pPr marL="285750" indent="-285750" algn="just">
              <a:buFont typeface="Wingdings" pitchFamily="2" charset="2"/>
              <a:buChar char="ü"/>
            </a:pPr>
            <a:r>
              <a:rPr lang="en-AU" sz="2400" dirty="0">
                <a:cs typeface="Times New Roman" pitchFamily="18" charset="0"/>
              </a:rPr>
              <a:t>Management  systems that are considered in developing the procurement plan and selecting the contract types to be used.</a:t>
            </a:r>
          </a:p>
          <a:p>
            <a:pPr marL="285750" indent="-285750" algn="just">
              <a:buFont typeface="Wingdings" pitchFamily="2" charset="2"/>
              <a:buChar char="ü"/>
            </a:pPr>
            <a:r>
              <a:rPr lang="en-AU" sz="2400" dirty="0">
                <a:cs typeface="Times New Roman" pitchFamily="18" charset="0"/>
              </a:rPr>
              <a:t>Organizations will sometimes have an established multi-tier supplier system of pre-qualified sellers based on prior experience.</a:t>
            </a:r>
            <a:endParaRPr lang="en-AU" sz="2400" dirty="0">
              <a:cs typeface="Times New Roman" pitchFamily="18" charset="0"/>
            </a:endParaRPr>
          </a:p>
        </p:txBody>
      </p:sp>
    </p:spTree>
    <p:extLst>
      <p:ext uri="{BB962C8B-B14F-4D97-AF65-F5344CB8AC3E}">
        <p14:creationId xmlns:p14="http://schemas.microsoft.com/office/powerpoint/2010/main" val="1131773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293077" y="484910"/>
            <a:ext cx="8710246" cy="5902639"/>
          </a:xfrm>
        </p:spPr>
        <p:txBody>
          <a:bodyPr>
            <a:normAutofit/>
          </a:bodyPr>
          <a:lstStyle/>
          <a:p>
            <a:pPr algn="l"/>
            <a:r>
              <a:rPr lang="en-US" sz="2800" b="1" dirty="0">
                <a:solidFill>
                  <a:srgbClr val="7030A0"/>
                </a:solidFill>
              </a:rPr>
              <a:t>B. Plan Procurements: Tools and Techniques</a:t>
            </a:r>
            <a:r>
              <a:rPr lang="en-US" dirty="0"/>
              <a:t> </a:t>
            </a:r>
          </a:p>
          <a:p>
            <a:pPr algn="l"/>
            <a:r>
              <a:rPr lang="en-US" b="1" dirty="0">
                <a:solidFill>
                  <a:srgbClr val="7030A0"/>
                </a:solidFill>
              </a:rPr>
              <a:t>1. Make-or-Buy Analysis </a:t>
            </a:r>
          </a:p>
          <a:p>
            <a:pPr marL="342900" indent="-342900" algn="l">
              <a:buFont typeface="Wingdings" pitchFamily="2" charset="2"/>
              <a:buChar char="§"/>
            </a:pPr>
            <a:r>
              <a:rPr lang="en-US" sz="2600" dirty="0"/>
              <a:t>A make-or-buy analysis is a general management technique used to determine </a:t>
            </a:r>
            <a:r>
              <a:rPr lang="en-US" sz="2600" dirty="0" smtClean="0"/>
              <a:t>whether:</a:t>
            </a:r>
          </a:p>
          <a:p>
            <a:pPr marL="800100" lvl="1" indent="-342900" algn="l">
              <a:buFont typeface="Wingdings" pitchFamily="2" charset="2"/>
              <a:buChar char="ü"/>
            </a:pPr>
            <a:r>
              <a:rPr lang="en-US" sz="2200" dirty="0" smtClean="0"/>
              <a:t>A particular </a:t>
            </a:r>
            <a:r>
              <a:rPr lang="en-US" sz="2200" dirty="0"/>
              <a:t>work can best be accomplished by the project </a:t>
            </a:r>
            <a:r>
              <a:rPr lang="en-US" sz="2200" dirty="0" smtClean="0"/>
              <a:t>team, or</a:t>
            </a:r>
          </a:p>
          <a:p>
            <a:pPr marL="800100" lvl="1" indent="-342900" algn="l">
              <a:buFont typeface="Wingdings" pitchFamily="2" charset="2"/>
              <a:buChar char="ü"/>
            </a:pPr>
            <a:r>
              <a:rPr lang="en-US" sz="2200" dirty="0"/>
              <a:t>Must </a:t>
            </a:r>
            <a:r>
              <a:rPr lang="en-US" sz="2200" dirty="0"/>
              <a:t>be purchased from outside sources. </a:t>
            </a:r>
          </a:p>
          <a:p>
            <a:pPr marL="342900" indent="-342900" algn="l">
              <a:buFont typeface="Wingdings" pitchFamily="2" charset="2"/>
              <a:buChar char="§"/>
            </a:pPr>
            <a:r>
              <a:rPr lang="en-US" sz="2600" dirty="0"/>
              <a:t>Sometimes a capability may exist within the project organization, but may be committed to working on other </a:t>
            </a:r>
            <a:r>
              <a:rPr lang="en-US" sz="2600" dirty="0" smtClean="0"/>
              <a:t>projects. </a:t>
            </a:r>
          </a:p>
          <a:p>
            <a:pPr marL="800100" lvl="1" indent="-342900" algn="l">
              <a:buFont typeface="Wingdings" pitchFamily="2" charset="2"/>
              <a:buChar char="§"/>
            </a:pPr>
            <a:r>
              <a:rPr lang="en-US" sz="2400" dirty="0" smtClean="0"/>
              <a:t>In this case </a:t>
            </a:r>
            <a:r>
              <a:rPr lang="en-US" sz="2400" dirty="0"/>
              <a:t>the project may need to procure such effort from outside the organization in order to meet its schedule commitments. </a:t>
            </a:r>
          </a:p>
          <a:p>
            <a:pPr marL="342900" indent="-342900" algn="l">
              <a:buFont typeface="Wingdings" pitchFamily="2" charset="2"/>
              <a:buChar char="§"/>
            </a:pPr>
            <a:r>
              <a:rPr lang="en-US" sz="2600" dirty="0"/>
              <a:t>Any budget constraints are factors which may influence make-or-buy decisions. </a:t>
            </a:r>
          </a:p>
        </p:txBody>
      </p:sp>
    </p:spTree>
    <p:extLst>
      <p:ext uri="{BB962C8B-B14F-4D97-AF65-F5344CB8AC3E}">
        <p14:creationId xmlns:p14="http://schemas.microsoft.com/office/powerpoint/2010/main" val="1399728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6" y="1043354"/>
            <a:ext cx="8616461" cy="5133609"/>
          </a:xfrm>
        </p:spPr>
        <p:txBody>
          <a:bodyPr/>
          <a:lstStyle/>
          <a:p>
            <a:pPr marL="342900" indent="-342900">
              <a:buFont typeface="Wingdings" pitchFamily="2" charset="2"/>
              <a:buChar char="§"/>
            </a:pPr>
            <a:r>
              <a:rPr lang="en-US" dirty="0"/>
              <a:t>If a buy decision is to be made, then a further decision of whether to purchase or lease is also made. </a:t>
            </a:r>
          </a:p>
          <a:p>
            <a:pPr marL="342900" indent="-342900">
              <a:buFont typeface="Wingdings" pitchFamily="2" charset="2"/>
              <a:buChar char="§"/>
            </a:pPr>
            <a:r>
              <a:rPr lang="en-US" dirty="0"/>
              <a:t>A make-or-buy analysis should consider all related costs; both direct costs as well as indirect support costs.</a:t>
            </a:r>
          </a:p>
          <a:p>
            <a:pPr marL="342900" indent="-342900">
              <a:buFont typeface="Wingdings" pitchFamily="2" charset="2"/>
              <a:buChar char="§"/>
            </a:pPr>
            <a:r>
              <a:rPr lang="en-US" dirty="0"/>
              <a:t>For example, the buy-side of the analysis includes </a:t>
            </a:r>
            <a:r>
              <a:rPr lang="en-US" dirty="0" smtClean="0"/>
              <a:t>both:</a:t>
            </a:r>
          </a:p>
          <a:p>
            <a:pPr marL="800100" lvl="1" indent="-342900">
              <a:buFont typeface="Wingdings" pitchFamily="2" charset="2"/>
              <a:buChar char="§"/>
            </a:pPr>
            <a:r>
              <a:rPr lang="en-US" dirty="0" smtClean="0"/>
              <a:t>The </a:t>
            </a:r>
            <a:r>
              <a:rPr lang="en-US" dirty="0"/>
              <a:t>actual out-of-pocket costs to purchase the </a:t>
            </a:r>
            <a:r>
              <a:rPr lang="en-US" dirty="0" smtClean="0"/>
              <a:t>product, and</a:t>
            </a:r>
          </a:p>
          <a:p>
            <a:pPr marL="800100" lvl="1" indent="-342900">
              <a:buFont typeface="Wingdings" pitchFamily="2" charset="2"/>
              <a:buChar char="§"/>
            </a:pPr>
            <a:r>
              <a:rPr lang="en-US" dirty="0" smtClean="0"/>
              <a:t>The </a:t>
            </a:r>
            <a:r>
              <a:rPr lang="en-US" dirty="0"/>
              <a:t>indirect costs of supporting the purchasing process. </a:t>
            </a:r>
          </a:p>
          <a:p>
            <a:pPr marL="0" indent="0">
              <a:buNone/>
            </a:pPr>
            <a:endParaRPr lang="en-AU" dirty="0"/>
          </a:p>
        </p:txBody>
      </p:sp>
    </p:spTree>
    <p:extLst>
      <p:ext uri="{BB962C8B-B14F-4D97-AF65-F5344CB8AC3E}">
        <p14:creationId xmlns:p14="http://schemas.microsoft.com/office/powerpoint/2010/main" val="2178827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15108"/>
            <a:ext cx="8839200" cy="5461855"/>
          </a:xfrm>
        </p:spPr>
        <p:txBody>
          <a:bodyPr>
            <a:normAutofit lnSpcReduction="10000"/>
          </a:bodyPr>
          <a:lstStyle/>
          <a:p>
            <a:pPr marL="0" indent="0">
              <a:buNone/>
            </a:pPr>
            <a:r>
              <a:rPr lang="en-US" b="1" dirty="0"/>
              <a:t>2. Expert Judgment </a:t>
            </a:r>
          </a:p>
          <a:p>
            <a:r>
              <a:rPr lang="en-US" dirty="0"/>
              <a:t>Expert technical judgment will often be used to assess the inputs to and outputs from this process. </a:t>
            </a:r>
            <a:endParaRPr lang="en-US" dirty="0" smtClean="0"/>
          </a:p>
          <a:p>
            <a:r>
              <a:rPr lang="en-US" b="1" dirty="0" smtClean="0"/>
              <a:t>Expert </a:t>
            </a:r>
            <a:r>
              <a:rPr lang="en-US" b="1" dirty="0"/>
              <a:t>purchasing judgment </a:t>
            </a:r>
            <a:r>
              <a:rPr lang="en-US" dirty="0"/>
              <a:t>can also be used to develop or modify the criteria that will be used to evaluate seller proposals. </a:t>
            </a:r>
            <a:endParaRPr lang="en-US" dirty="0" smtClean="0"/>
          </a:p>
          <a:p>
            <a:r>
              <a:rPr lang="en-US" b="1" dirty="0" smtClean="0"/>
              <a:t>Expert </a:t>
            </a:r>
            <a:r>
              <a:rPr lang="en-US" b="1" dirty="0"/>
              <a:t>legal judgment </a:t>
            </a:r>
            <a:r>
              <a:rPr lang="en-US" dirty="0"/>
              <a:t>may involve the services of legal staff to assist with unique procurement issues, terms, and conditions. </a:t>
            </a:r>
            <a:endParaRPr lang="en-US" dirty="0" smtClean="0"/>
          </a:p>
          <a:p>
            <a:r>
              <a:rPr lang="en-US" dirty="0" smtClean="0"/>
              <a:t>Such </a:t>
            </a:r>
            <a:r>
              <a:rPr lang="en-US" dirty="0"/>
              <a:t>judgment, including business and technical expertise, can be applied to both the technical details of the procured products, services, or results and to various aspects of the procurement management processes. </a:t>
            </a:r>
          </a:p>
          <a:p>
            <a:endParaRPr lang="en-AU" dirty="0"/>
          </a:p>
        </p:txBody>
      </p:sp>
    </p:spTree>
    <p:extLst>
      <p:ext uri="{BB962C8B-B14F-4D97-AF65-F5344CB8AC3E}">
        <p14:creationId xmlns:p14="http://schemas.microsoft.com/office/powerpoint/2010/main" val="76890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E2DDD5-BFE7-78EF-7E7E-13BDFEBC7F6D}"/>
              </a:ext>
            </a:extLst>
          </p:cNvPr>
          <p:cNvSpPr>
            <a:spLocks noGrp="1"/>
          </p:cNvSpPr>
          <p:nvPr>
            <p:ph idx="1"/>
          </p:nvPr>
        </p:nvSpPr>
        <p:spPr>
          <a:xfrm>
            <a:off x="175846" y="443345"/>
            <a:ext cx="8886092" cy="5733618"/>
          </a:xfrm>
        </p:spPr>
        <p:txBody>
          <a:bodyPr>
            <a:normAutofit fontScale="55000" lnSpcReduction="20000"/>
          </a:bodyPr>
          <a:lstStyle/>
          <a:p>
            <a:pPr marL="457200" marR="360045" indent="0" algn="just">
              <a:lnSpc>
                <a:spcPct val="151000"/>
              </a:lnSpc>
              <a:spcBef>
                <a:spcPts val="200"/>
              </a:spcBef>
              <a:spcAft>
                <a:spcPts val="550"/>
              </a:spcAft>
              <a:buNone/>
            </a:pPr>
            <a:r>
              <a:rPr lang="en-US" sz="4500" b="1" dirty="0">
                <a:effectLst/>
                <a:ea typeface="Times New Roman" panose="02020603050405020304" pitchFamily="18" charset="0"/>
                <a:cs typeface="Times New Roman" panose="02020603050405020304" pitchFamily="18" charset="0"/>
              </a:rPr>
              <a:t>3.</a:t>
            </a:r>
            <a:r>
              <a:rPr lang="en-US" sz="4500" b="1" dirty="0">
                <a:effectLst/>
                <a:ea typeface="Arial" panose="020B0604020202020204" pitchFamily="34" charset="0"/>
                <a:cs typeface="Times New Roman" panose="02020603050405020304" pitchFamily="18" charset="0"/>
              </a:rPr>
              <a:t> </a:t>
            </a:r>
            <a:r>
              <a:rPr lang="en-US" sz="4500" b="1" dirty="0">
                <a:effectLst/>
                <a:ea typeface="Times New Roman" panose="02020603050405020304" pitchFamily="18" charset="0"/>
                <a:cs typeface="Times New Roman" panose="02020603050405020304" pitchFamily="18" charset="0"/>
              </a:rPr>
              <a:t>Contract Types </a:t>
            </a:r>
          </a:p>
          <a:p>
            <a:pPr marL="676275" marR="359410" indent="-457200" algn="just">
              <a:lnSpc>
                <a:spcPct val="113000"/>
              </a:lnSpc>
              <a:spcBef>
                <a:spcPts val="0"/>
              </a:spcBef>
              <a:spcAft>
                <a:spcPts val="1020"/>
              </a:spcAft>
              <a:buFont typeface="Wingdings" pitchFamily="2" charset="2"/>
              <a:buChar char="ü"/>
            </a:pPr>
            <a:r>
              <a:rPr lang="en-US" sz="3500" dirty="0">
                <a:effectLst/>
                <a:ea typeface="Bookman Old Style" panose="02050604050505020204" pitchFamily="18" charset="0"/>
                <a:cs typeface="Bookman Old Style" panose="02050604050505020204" pitchFamily="18" charset="0"/>
              </a:rPr>
              <a:t>Although the</a:t>
            </a:r>
            <a:r>
              <a:rPr lang="en-US" sz="3500" b="1" dirty="0">
                <a:effectLst/>
                <a:ea typeface="Bookman Old Style" panose="02050604050505020204" pitchFamily="18" charset="0"/>
                <a:cs typeface="Bookman Old Style" panose="02050604050505020204" pitchFamily="18" charset="0"/>
              </a:rPr>
              <a:t> firm-fixed-price type of contractual arrangement </a:t>
            </a:r>
            <a:r>
              <a:rPr lang="en-US" sz="3500" dirty="0">
                <a:effectLst/>
                <a:ea typeface="Bookman Old Style" panose="02050604050505020204" pitchFamily="18" charset="0"/>
                <a:cs typeface="Bookman Old Style" panose="02050604050505020204" pitchFamily="18" charset="0"/>
              </a:rPr>
              <a:t>is typically the </a:t>
            </a:r>
            <a:r>
              <a:rPr lang="en-US" sz="3500" b="1" dirty="0">
                <a:effectLst/>
                <a:ea typeface="Bookman Old Style" panose="02050604050505020204" pitchFamily="18" charset="0"/>
                <a:cs typeface="Bookman Old Style" panose="02050604050505020204" pitchFamily="18" charset="0"/>
              </a:rPr>
              <a:t>preferred type which is encouraged and often demanded </a:t>
            </a:r>
            <a:r>
              <a:rPr lang="en-US" sz="3500" dirty="0">
                <a:effectLst/>
                <a:ea typeface="Bookman Old Style" panose="02050604050505020204" pitchFamily="18" charset="0"/>
                <a:cs typeface="Bookman Old Style" panose="02050604050505020204" pitchFamily="18" charset="0"/>
              </a:rPr>
              <a:t>by most organizations</a:t>
            </a:r>
            <a:r>
              <a:rPr lang="en-US" sz="3500" b="1" dirty="0">
                <a:effectLst/>
                <a:ea typeface="Bookman Old Style" panose="02050604050505020204" pitchFamily="18" charset="0"/>
                <a:cs typeface="Bookman Old Style" panose="02050604050505020204" pitchFamily="18" charset="0"/>
              </a:rPr>
              <a:t>, </a:t>
            </a:r>
            <a:r>
              <a:rPr lang="en-US" sz="3500" dirty="0">
                <a:effectLst/>
                <a:ea typeface="Bookman Old Style" panose="02050604050505020204" pitchFamily="18" charset="0"/>
                <a:cs typeface="Bookman Old Style" panose="02050604050505020204" pitchFamily="18" charset="0"/>
              </a:rPr>
              <a:t>there are times when another contract form may be in the best interests of the project when considering all factors. </a:t>
            </a:r>
            <a:endParaRPr lang="en-US" sz="3500" dirty="0" smtClean="0">
              <a:effectLst/>
              <a:ea typeface="Bookman Old Style" panose="02050604050505020204" pitchFamily="18" charset="0"/>
              <a:cs typeface="Bookman Old Style" panose="02050604050505020204" pitchFamily="18" charset="0"/>
            </a:endParaRPr>
          </a:p>
          <a:p>
            <a:pPr marL="676275" marR="359410" indent="-457200" algn="just">
              <a:lnSpc>
                <a:spcPct val="113000"/>
              </a:lnSpc>
              <a:spcBef>
                <a:spcPts val="0"/>
              </a:spcBef>
              <a:spcAft>
                <a:spcPts val="1020"/>
              </a:spcAft>
              <a:buFont typeface="Wingdings" pitchFamily="2" charset="2"/>
              <a:buChar char="ü"/>
            </a:pPr>
            <a:r>
              <a:rPr lang="en-US" sz="3500" dirty="0" smtClean="0">
                <a:effectLst/>
                <a:ea typeface="Bookman Old Style" panose="02050604050505020204" pitchFamily="18" charset="0"/>
                <a:cs typeface="Bookman Old Style" panose="02050604050505020204" pitchFamily="18" charset="0"/>
              </a:rPr>
              <a:t>If </a:t>
            </a:r>
            <a:r>
              <a:rPr lang="en-US" sz="3500" dirty="0">
                <a:effectLst/>
                <a:ea typeface="Bookman Old Style" panose="02050604050505020204" pitchFamily="18" charset="0"/>
                <a:cs typeface="Bookman Old Style" panose="02050604050505020204" pitchFamily="18" charset="0"/>
              </a:rPr>
              <a:t>a contract type other than fixed-price is intended, it is incumbent on the project team to justify its use. </a:t>
            </a:r>
          </a:p>
          <a:p>
            <a:pPr marL="676275" marR="359410" indent="-457200" algn="just">
              <a:lnSpc>
                <a:spcPct val="113000"/>
              </a:lnSpc>
              <a:spcBef>
                <a:spcPts val="0"/>
              </a:spcBef>
              <a:spcAft>
                <a:spcPts val="1020"/>
              </a:spcAft>
              <a:buFont typeface="Wingdings" pitchFamily="2" charset="2"/>
              <a:buChar char="ü"/>
            </a:pPr>
            <a:r>
              <a:rPr lang="en-US" sz="3500" dirty="0">
                <a:effectLst/>
                <a:ea typeface="Bookman Old Style" panose="02050604050505020204" pitchFamily="18" charset="0"/>
                <a:cs typeface="Bookman Old Style" panose="02050604050505020204" pitchFamily="18" charset="0"/>
              </a:rPr>
              <a:t>The</a:t>
            </a:r>
            <a:r>
              <a:rPr lang="en-US" sz="3500" b="1" dirty="0">
                <a:effectLst/>
                <a:ea typeface="Bookman Old Style" panose="02050604050505020204" pitchFamily="18" charset="0"/>
                <a:cs typeface="Bookman Old Style" panose="02050604050505020204" pitchFamily="18" charset="0"/>
              </a:rPr>
              <a:t> type of contract </a:t>
            </a:r>
            <a:r>
              <a:rPr lang="en-US" sz="3500" dirty="0">
                <a:effectLst/>
                <a:ea typeface="Bookman Old Style" panose="02050604050505020204" pitchFamily="18" charset="0"/>
                <a:cs typeface="Bookman Old Style" panose="02050604050505020204" pitchFamily="18" charset="0"/>
              </a:rPr>
              <a:t>to be used and the </a:t>
            </a:r>
            <a:r>
              <a:rPr lang="en-US" sz="3500" b="1" dirty="0">
                <a:effectLst/>
                <a:ea typeface="Bookman Old Style" panose="02050604050505020204" pitchFamily="18" charset="0"/>
                <a:cs typeface="Bookman Old Style" panose="02050604050505020204" pitchFamily="18" charset="0"/>
              </a:rPr>
              <a:t>specific contract terms and conditions fix </a:t>
            </a:r>
            <a:r>
              <a:rPr lang="en-US" sz="3500" dirty="0">
                <a:effectLst/>
                <a:ea typeface="Bookman Old Style" panose="02050604050505020204" pitchFamily="18" charset="0"/>
                <a:cs typeface="Bookman Old Style" panose="02050604050505020204" pitchFamily="18" charset="0"/>
              </a:rPr>
              <a:t>the degree of risk sharing being assumed by the buyer and seller. </a:t>
            </a:r>
          </a:p>
          <a:p>
            <a:pPr marL="676275" marR="359410" indent="-457200" algn="just">
              <a:lnSpc>
                <a:spcPct val="113000"/>
              </a:lnSpc>
              <a:spcBef>
                <a:spcPts val="0"/>
              </a:spcBef>
              <a:spcAft>
                <a:spcPts val="1020"/>
              </a:spcAft>
              <a:buFont typeface="Wingdings" pitchFamily="2" charset="2"/>
              <a:buChar char="ü"/>
            </a:pPr>
            <a:r>
              <a:rPr lang="en-US" sz="3500" dirty="0">
                <a:effectLst/>
                <a:ea typeface="Bookman Old Style" panose="02050604050505020204" pitchFamily="18" charset="0"/>
                <a:cs typeface="Bookman Old Style" panose="02050604050505020204" pitchFamily="18" charset="0"/>
              </a:rPr>
              <a:t>All legal contractual relationships generally fall into one of two broad families, </a:t>
            </a:r>
            <a:r>
              <a:rPr lang="en-US" sz="3500" b="1" dirty="0">
                <a:effectLst/>
                <a:ea typeface="Bookman Old Style" panose="02050604050505020204" pitchFamily="18" charset="0"/>
                <a:cs typeface="Bookman Old Style" panose="02050604050505020204" pitchFamily="18" charset="0"/>
              </a:rPr>
              <a:t>either fixed-price or cost reimbursable. </a:t>
            </a:r>
          </a:p>
          <a:p>
            <a:pPr marL="676275" marR="359410" indent="-457200" algn="just">
              <a:lnSpc>
                <a:spcPct val="113000"/>
              </a:lnSpc>
              <a:spcBef>
                <a:spcPts val="0"/>
              </a:spcBef>
              <a:spcAft>
                <a:spcPts val="1020"/>
              </a:spcAft>
              <a:buFont typeface="Wingdings" pitchFamily="2" charset="2"/>
              <a:buChar char="ü"/>
            </a:pPr>
            <a:r>
              <a:rPr lang="en-US" sz="3500" dirty="0">
                <a:effectLst/>
                <a:ea typeface="Bookman Old Style" panose="02050604050505020204" pitchFamily="18" charset="0"/>
                <a:cs typeface="Bookman Old Style" panose="02050604050505020204" pitchFamily="18" charset="0"/>
              </a:rPr>
              <a:t>Also, there is a third </a:t>
            </a:r>
            <a:r>
              <a:rPr lang="en-US" sz="3500" b="1" dirty="0">
                <a:effectLst/>
                <a:ea typeface="Bookman Old Style" panose="02050604050505020204" pitchFamily="18" charset="0"/>
                <a:cs typeface="Bookman Old Style" panose="02050604050505020204" pitchFamily="18" charset="0"/>
              </a:rPr>
              <a:t>hybrid-type </a:t>
            </a:r>
            <a:r>
              <a:rPr lang="en-US" sz="3500" dirty="0">
                <a:effectLst/>
                <a:ea typeface="Bookman Old Style" panose="02050604050505020204" pitchFamily="18" charset="0"/>
                <a:cs typeface="Bookman Old Style" panose="02050604050505020204" pitchFamily="18" charset="0"/>
              </a:rPr>
              <a:t>commonly in use called </a:t>
            </a:r>
            <a:r>
              <a:rPr lang="en-US" sz="3500" b="1" dirty="0">
                <a:effectLst/>
                <a:ea typeface="Bookman Old Style" panose="02050604050505020204" pitchFamily="18" charset="0"/>
                <a:cs typeface="Bookman Old Style" panose="02050604050505020204" pitchFamily="18" charset="0"/>
              </a:rPr>
              <a:t>the time and materials contract. </a:t>
            </a:r>
            <a:endParaRPr lang="en-US" sz="3500" b="1" dirty="0" smtClean="0">
              <a:effectLst/>
              <a:ea typeface="Bookman Old Style" panose="02050604050505020204" pitchFamily="18" charset="0"/>
              <a:cs typeface="Bookman Old Style" panose="02050604050505020204" pitchFamily="18" charset="0"/>
            </a:endParaRPr>
          </a:p>
          <a:p>
            <a:pPr marL="676275" marR="359410" indent="-457200" algn="just">
              <a:lnSpc>
                <a:spcPct val="113000"/>
              </a:lnSpc>
              <a:spcBef>
                <a:spcPts val="0"/>
              </a:spcBef>
              <a:spcAft>
                <a:spcPts val="1020"/>
              </a:spcAft>
              <a:buFont typeface="Wingdings" pitchFamily="2" charset="2"/>
              <a:buChar char="ü"/>
            </a:pPr>
            <a:r>
              <a:rPr lang="en-US" sz="3500" dirty="0" smtClean="0">
                <a:effectLst/>
                <a:ea typeface="Bookman Old Style" panose="02050604050505020204" pitchFamily="18" charset="0"/>
                <a:cs typeface="Bookman Old Style" panose="02050604050505020204" pitchFamily="18" charset="0"/>
              </a:rPr>
              <a:t>The </a:t>
            </a:r>
            <a:r>
              <a:rPr lang="en-US" sz="3500" dirty="0">
                <a:effectLst/>
                <a:ea typeface="Bookman Old Style" panose="02050604050505020204" pitchFamily="18" charset="0"/>
                <a:cs typeface="Bookman Old Style" panose="02050604050505020204" pitchFamily="18" charset="0"/>
              </a:rPr>
              <a:t>more popular of the contract types in use are discussed below as discrete types, but in practice, it is not unusual to combine one or more types into a single procurement. </a:t>
            </a:r>
            <a:endParaRPr lang="en-US" dirty="0"/>
          </a:p>
        </p:txBody>
      </p:sp>
    </p:spTree>
    <p:extLst>
      <p:ext uri="{BB962C8B-B14F-4D97-AF65-F5344CB8AC3E}">
        <p14:creationId xmlns:p14="http://schemas.microsoft.com/office/powerpoint/2010/main" val="351643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F3AD0E-7213-CC26-9A5D-F1C9304E63CF}"/>
              </a:ext>
            </a:extLst>
          </p:cNvPr>
          <p:cNvSpPr>
            <a:spLocks noGrp="1"/>
          </p:cNvSpPr>
          <p:nvPr>
            <p:ph idx="1"/>
          </p:nvPr>
        </p:nvSpPr>
        <p:spPr>
          <a:xfrm>
            <a:off x="199292" y="481734"/>
            <a:ext cx="8780585" cy="5708051"/>
          </a:xfrm>
        </p:spPr>
        <p:txBody>
          <a:bodyPr>
            <a:noAutofit/>
          </a:bodyPr>
          <a:lstStyle/>
          <a:p>
            <a:pPr marR="359410" lvl="0" algn="just" fontAlgn="base">
              <a:lnSpc>
                <a:spcPct val="112000"/>
              </a:lnSpc>
              <a:spcBef>
                <a:spcPts val="0"/>
              </a:spcBef>
              <a:spcAft>
                <a:spcPts val="1320"/>
              </a:spcAft>
              <a:buClr>
                <a:srgbClr val="000000"/>
              </a:buClr>
              <a:buSzPts val="1200"/>
              <a:buFont typeface="Wingdings" pitchFamily="2" charset="2"/>
              <a:buChar char="Ø"/>
            </a:pPr>
            <a:r>
              <a:rPr lang="en-US" sz="2400" b="1" u="none" strike="noStrike" dirty="0">
                <a:effectLst/>
                <a:uFill>
                  <a:solidFill>
                    <a:srgbClr val="000000"/>
                  </a:solidFill>
                </a:uFill>
                <a:ea typeface="Bookman Old Style" panose="02050604050505020204" pitchFamily="18" charset="0"/>
                <a:cs typeface="Bookman Old Style" panose="02050604050505020204" pitchFamily="18" charset="0"/>
              </a:rPr>
              <a:t>Fixed-price contracts.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This category of contracts involves</a:t>
            </a:r>
            <a:r>
              <a:rPr lang="en-US" sz="2400" b="1" u="none" strike="noStrike" dirty="0">
                <a:effectLst/>
                <a:uFill>
                  <a:solidFill>
                    <a:srgbClr val="000000"/>
                  </a:solidFill>
                </a:uFill>
                <a:ea typeface="Bookman Old Style" panose="02050604050505020204" pitchFamily="18" charset="0"/>
                <a:cs typeface="Bookman Old Style" panose="02050604050505020204" pitchFamily="18" charset="0"/>
              </a:rPr>
              <a:t> setting a fixed total price for a defined product or services to be provided. </a:t>
            </a:r>
            <a:endParaRPr lang="en-US" sz="2400" b="1"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12000"/>
              </a:lnSpc>
              <a:spcBef>
                <a:spcPts val="0"/>
              </a:spcBef>
              <a:spcAft>
                <a:spcPts val="1320"/>
              </a:spcAft>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Fixed-price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contracts</a:t>
            </a:r>
            <a:r>
              <a:rPr lang="en-US" sz="2400" b="1" u="none" strike="noStrike" dirty="0">
                <a:effectLst/>
                <a:uFill>
                  <a:solidFill>
                    <a:srgbClr val="000000"/>
                  </a:solidFill>
                </a:uFill>
                <a:ea typeface="Bookman Old Style" panose="02050604050505020204" pitchFamily="18" charset="0"/>
                <a:cs typeface="Bookman Old Style" panose="02050604050505020204" pitchFamily="18" charset="0"/>
              </a:rPr>
              <a:t> may also incorporate financial incentives for achieving or exceeding selected project objectives,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such as schedule delivery dates, cost and technical </a:t>
            </a: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performance. </a:t>
            </a:r>
          </a:p>
          <a:p>
            <a:pPr marR="359410" lvl="0" algn="just" fontAlgn="base">
              <a:lnSpc>
                <a:spcPct val="112000"/>
              </a:lnSpc>
              <a:spcBef>
                <a:spcPts val="0"/>
              </a:spcBef>
              <a:spcAft>
                <a:spcPts val="1320"/>
              </a:spcAft>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Sellers are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legally obligated to complete such contracts, with possible financial damages if they do not. </a:t>
            </a:r>
            <a:endPar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12000"/>
              </a:lnSpc>
              <a:spcBef>
                <a:spcPts val="0"/>
              </a:spcBef>
              <a:spcAft>
                <a:spcPts val="1320"/>
              </a:spcAft>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Buyers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must precisely specify the product or services being procured. Changes in scope can be accommodated, but generally at an increase in contract price. </a:t>
            </a:r>
          </a:p>
        </p:txBody>
      </p:sp>
    </p:spTree>
    <p:extLst>
      <p:ext uri="{BB962C8B-B14F-4D97-AF65-F5344CB8AC3E}">
        <p14:creationId xmlns:p14="http://schemas.microsoft.com/office/powerpoint/2010/main" val="4200880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521518" y="128954"/>
            <a:ext cx="7932804" cy="668216"/>
          </a:xfrm>
        </p:spPr>
        <p:txBody>
          <a:bodyPr>
            <a:noAutofit/>
          </a:bodyPr>
          <a:lstStyle/>
          <a:p>
            <a:pPr algn="l"/>
            <a:r>
              <a:rPr lang="en-US" sz="3200" b="1" kern="0" dirty="0">
                <a:effectLst/>
                <a:ea typeface="Bookman Old Style" panose="02050604050505020204" pitchFamily="18" charset="0"/>
                <a:cs typeface="Bookman Old Style" panose="02050604050505020204" pitchFamily="18" charset="0"/>
              </a:rPr>
              <a:t>1.1.</a:t>
            </a:r>
            <a:r>
              <a:rPr lang="en-US" sz="3200" b="1" kern="0" dirty="0">
                <a:effectLst/>
                <a:ea typeface="Arial" panose="020B0604020202020204" pitchFamily="34" charset="0"/>
                <a:cs typeface="Bookman Old Style" panose="02050604050505020204" pitchFamily="18" charset="0"/>
              </a:rPr>
              <a:t> </a:t>
            </a:r>
            <a:r>
              <a:rPr lang="en-US" sz="3200" b="1" kern="0" dirty="0">
                <a:effectLst/>
                <a:ea typeface="Bookman Old Style" panose="02050604050505020204" pitchFamily="18" charset="0"/>
                <a:cs typeface="Bookman Old Style" panose="02050604050505020204" pitchFamily="18" charset="0"/>
              </a:rPr>
              <a:t>Introduction to Project </a:t>
            </a:r>
            <a:r>
              <a:rPr lang="en-US" sz="3200" b="1" kern="0" dirty="0" smtClean="0">
                <a:effectLst/>
                <a:ea typeface="Bookman Old Style" panose="02050604050505020204" pitchFamily="18" charset="0"/>
                <a:cs typeface="Bookman Old Style" panose="02050604050505020204" pitchFamily="18" charset="0"/>
              </a:rPr>
              <a:t>Logistics</a:t>
            </a:r>
            <a:endParaRPr lang="en-US" sz="3200" b="1" dirty="0"/>
          </a:p>
        </p:txBody>
      </p:sp>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199291" y="914400"/>
            <a:ext cx="8839201" cy="5673969"/>
          </a:xfrm>
        </p:spPr>
        <p:txBody>
          <a:bodyPr>
            <a:noAutofit/>
          </a:bodyPr>
          <a:lstStyle/>
          <a:p>
            <a:pPr marL="342900" marR="359410" lvl="0" indent="-342900" algn="just">
              <a:lnSpc>
                <a:spcPct val="100000"/>
              </a:lnSpc>
              <a:spcBef>
                <a:spcPts val="0"/>
              </a:spcBef>
              <a:buFont typeface="Wingdings" pitchFamily="2" charset="2"/>
              <a:buChar char="Ø"/>
            </a:pPr>
            <a:r>
              <a:rPr lang="en-US" b="1" dirty="0" smtClean="0">
                <a:effectLst/>
                <a:ea typeface="Bookman Old Style" panose="02050604050505020204" pitchFamily="18" charset="0"/>
                <a:cs typeface="Bookman Old Style" panose="02050604050505020204" pitchFamily="18" charset="0"/>
              </a:rPr>
              <a:t>Logistics</a:t>
            </a:r>
            <a:r>
              <a:rPr lang="en-US" b="1" dirty="0" smtClean="0">
                <a:solidFill>
                  <a:srgbClr val="000000"/>
                </a:solidFill>
                <a:effectLst/>
                <a:ea typeface="Bookman Old Style" panose="02050604050505020204" pitchFamily="18" charset="0"/>
                <a:cs typeface="Bookman Old Style" panose="02050604050505020204" pitchFamily="18" charset="0"/>
              </a:rPr>
              <a:t> </a:t>
            </a:r>
            <a:r>
              <a:rPr lang="en-US" dirty="0" smtClean="0">
                <a:solidFill>
                  <a:srgbClr val="000000"/>
                </a:solidFill>
                <a:effectLst/>
                <a:ea typeface="Bookman Old Style" panose="02050604050505020204" pitchFamily="18" charset="0"/>
                <a:cs typeface="Bookman Old Style" panose="02050604050505020204" pitchFamily="18" charset="0"/>
              </a:rPr>
              <a:t>is the function that </a:t>
            </a:r>
            <a:r>
              <a:rPr lang="en-US" b="1" dirty="0" smtClean="0">
                <a:solidFill>
                  <a:srgbClr val="000000"/>
                </a:solidFill>
                <a:effectLst/>
                <a:ea typeface="Bookman Old Style" panose="02050604050505020204" pitchFamily="18" charset="0"/>
                <a:cs typeface="Bookman Old Style" panose="02050604050505020204" pitchFamily="18" charset="0"/>
              </a:rPr>
              <a:t>enables the flow of materials from suppliers </a:t>
            </a:r>
            <a:r>
              <a:rPr lang="en-US" dirty="0" smtClean="0">
                <a:solidFill>
                  <a:srgbClr val="000000"/>
                </a:solidFill>
                <a:effectLst/>
                <a:ea typeface="Bookman Old Style" panose="02050604050505020204" pitchFamily="18" charset="0"/>
                <a:cs typeface="Bookman Old Style" panose="02050604050505020204" pitchFamily="18" charset="0"/>
              </a:rPr>
              <a:t>into an </a:t>
            </a:r>
            <a:r>
              <a:rPr lang="en-US" b="1" dirty="0" smtClean="0">
                <a:solidFill>
                  <a:srgbClr val="000000"/>
                </a:solidFill>
                <a:effectLst/>
                <a:ea typeface="Bookman Old Style" panose="02050604050505020204" pitchFamily="18" charset="0"/>
                <a:cs typeface="Bookman Old Style" panose="02050604050505020204" pitchFamily="18" charset="0"/>
              </a:rPr>
              <a:t>organization </a:t>
            </a:r>
            <a:r>
              <a:rPr lang="en-US" dirty="0" smtClean="0">
                <a:solidFill>
                  <a:srgbClr val="000000"/>
                </a:solidFill>
                <a:effectLst/>
                <a:ea typeface="Bookman Old Style" panose="02050604050505020204" pitchFamily="18" charset="0"/>
                <a:cs typeface="Bookman Old Style" panose="02050604050505020204" pitchFamily="18" charset="0"/>
              </a:rPr>
              <a:t>through </a:t>
            </a:r>
            <a:r>
              <a:rPr lang="en-US" b="1" dirty="0" smtClean="0">
                <a:solidFill>
                  <a:srgbClr val="000000"/>
                </a:solidFill>
                <a:effectLst/>
                <a:ea typeface="Bookman Old Style" panose="02050604050505020204" pitchFamily="18" charset="0"/>
                <a:cs typeface="Bookman Old Style" panose="02050604050505020204" pitchFamily="18" charset="0"/>
              </a:rPr>
              <a:t>operations</a:t>
            </a:r>
            <a:r>
              <a:rPr lang="en-US" dirty="0" smtClean="0">
                <a:solidFill>
                  <a:srgbClr val="000000"/>
                </a:solidFill>
                <a:effectLst/>
                <a:ea typeface="Bookman Old Style" panose="02050604050505020204" pitchFamily="18" charset="0"/>
                <a:cs typeface="Bookman Old Style" panose="02050604050505020204" pitchFamily="18" charset="0"/>
              </a:rPr>
              <a:t> within the organization out to </a:t>
            </a:r>
            <a:r>
              <a:rPr lang="en-US" b="1" dirty="0" smtClean="0">
                <a:solidFill>
                  <a:srgbClr val="000000"/>
                </a:solidFill>
                <a:effectLst/>
                <a:ea typeface="Bookman Old Style" panose="02050604050505020204" pitchFamily="18" charset="0"/>
                <a:cs typeface="Bookman Old Style" panose="02050604050505020204" pitchFamily="18" charset="0"/>
              </a:rPr>
              <a:t>the customers. </a:t>
            </a:r>
          </a:p>
          <a:p>
            <a:pPr marL="342900" marR="359410" lvl="0" indent="-342900" algn="just">
              <a:lnSpc>
                <a:spcPct val="100000"/>
              </a:lnSpc>
              <a:spcBef>
                <a:spcPts val="0"/>
              </a:spcBef>
              <a:buFont typeface="Wingdings" pitchFamily="2" charset="2"/>
              <a:buChar char="Ø"/>
            </a:pPr>
            <a:r>
              <a:rPr lang="en-US" dirty="0" smtClean="0">
                <a:solidFill>
                  <a:srgbClr val="000000"/>
                </a:solidFill>
                <a:effectLst/>
                <a:ea typeface="Bookman Old Style" panose="02050604050505020204" pitchFamily="18" charset="0"/>
                <a:cs typeface="Bookman Old Style" panose="02050604050505020204" pitchFamily="18" charset="0"/>
              </a:rPr>
              <a:t>It is derived from the Greek word </a:t>
            </a:r>
            <a:r>
              <a:rPr lang="en-US" b="1" dirty="0" smtClean="0">
                <a:ea typeface="Bookman Old Style" panose="02050604050505020204" pitchFamily="18" charset="0"/>
                <a:cs typeface="Bookman Old Style" panose="02050604050505020204" pitchFamily="18" charset="0"/>
              </a:rPr>
              <a:t>“</a:t>
            </a:r>
            <a:r>
              <a:rPr lang="en-US" b="1" dirty="0" err="1" smtClean="0">
                <a:effectLst/>
                <a:ea typeface="Bookman Old Style" panose="02050604050505020204" pitchFamily="18" charset="0"/>
                <a:cs typeface="Bookman Old Style" panose="02050604050505020204" pitchFamily="18" charset="0"/>
              </a:rPr>
              <a:t>logistikos</a:t>
            </a:r>
            <a:r>
              <a:rPr lang="en-US" b="1" dirty="0" smtClean="0">
                <a:effectLst/>
                <a:ea typeface="Bookman Old Style" panose="02050604050505020204" pitchFamily="18" charset="0"/>
                <a:cs typeface="Bookman Old Style" panose="02050604050505020204" pitchFamily="18" charset="0"/>
              </a:rPr>
              <a:t>”</a:t>
            </a:r>
            <a:r>
              <a:rPr lang="en-US" b="1" dirty="0" smtClean="0">
                <a:solidFill>
                  <a:srgbClr val="000000"/>
                </a:solidFill>
                <a:effectLst/>
                <a:ea typeface="Bookman Old Style" panose="02050604050505020204" pitchFamily="18" charset="0"/>
                <a:cs typeface="Bookman Old Style" panose="02050604050505020204" pitchFamily="18" charset="0"/>
              </a:rPr>
              <a:t> </a:t>
            </a:r>
            <a:r>
              <a:rPr lang="en-US" dirty="0" smtClean="0">
                <a:solidFill>
                  <a:srgbClr val="000000"/>
                </a:solidFill>
                <a:effectLst/>
                <a:ea typeface="Bookman Old Style" panose="02050604050505020204" pitchFamily="18" charset="0"/>
                <a:cs typeface="Bookman Old Style" panose="02050604050505020204" pitchFamily="18" charset="0"/>
              </a:rPr>
              <a:t>which means </a:t>
            </a:r>
            <a:r>
              <a:rPr lang="en-US" b="1" dirty="0" smtClean="0">
                <a:solidFill>
                  <a:srgbClr val="000000"/>
                </a:solidFill>
                <a:effectLst/>
                <a:ea typeface="Bookman Old Style" panose="02050604050505020204" pitchFamily="18" charset="0"/>
                <a:cs typeface="Bookman Old Style" panose="02050604050505020204" pitchFamily="18" charset="0"/>
              </a:rPr>
              <a:t>‘to reason logically’ </a:t>
            </a:r>
          </a:p>
          <a:p>
            <a:pPr marL="342900" marR="359410" lvl="0" indent="-342900" algn="just">
              <a:lnSpc>
                <a:spcPct val="100000"/>
              </a:lnSpc>
              <a:spcBef>
                <a:spcPts val="0"/>
              </a:spcBef>
              <a:buFont typeface="Wingdings" pitchFamily="2" charset="2"/>
              <a:buChar char="Ø"/>
            </a:pPr>
            <a:r>
              <a:rPr lang="en-US" dirty="0" smtClean="0">
                <a:solidFill>
                  <a:srgbClr val="000000"/>
                </a:solidFill>
                <a:effectLst/>
                <a:ea typeface="Bookman Old Style" panose="02050604050505020204" pitchFamily="18" charset="0"/>
                <a:cs typeface="Bookman Old Style" panose="02050604050505020204" pitchFamily="18" charset="0"/>
              </a:rPr>
              <a:t>It is</a:t>
            </a:r>
            <a:r>
              <a:rPr lang="en-US" b="1" dirty="0" smtClean="0">
                <a:solidFill>
                  <a:srgbClr val="000000"/>
                </a:solidFill>
                <a:effectLst/>
                <a:ea typeface="Bookman Old Style" panose="02050604050505020204" pitchFamily="18" charset="0"/>
                <a:cs typeface="Bookman Old Style" panose="02050604050505020204" pitchFamily="18" charset="0"/>
              </a:rPr>
              <a:t> all operations required for goods (both tangible and intangible) </a:t>
            </a:r>
            <a:r>
              <a:rPr lang="en-US" dirty="0" smtClean="0">
                <a:solidFill>
                  <a:srgbClr val="000000"/>
                </a:solidFill>
                <a:effectLst/>
                <a:ea typeface="Bookman Old Style" panose="02050604050505020204" pitchFamily="18" charset="0"/>
                <a:cs typeface="Bookman Old Style" panose="02050604050505020204" pitchFamily="18" charset="0"/>
              </a:rPr>
              <a:t>to be made available in markets or at specific destinations. </a:t>
            </a:r>
          </a:p>
          <a:p>
            <a:pPr marL="342900" marR="359410" lvl="0" indent="-342900" algn="just">
              <a:lnSpc>
                <a:spcPct val="100000"/>
              </a:lnSpc>
              <a:spcBef>
                <a:spcPts val="0"/>
              </a:spcBef>
              <a:buFont typeface="Wingdings" pitchFamily="2" charset="2"/>
              <a:buChar char="Ø"/>
            </a:pPr>
            <a:r>
              <a:rPr lang="en-US" b="1" dirty="0" smtClean="0">
                <a:solidFill>
                  <a:srgbClr val="000000"/>
                </a:solidFill>
                <a:effectLst/>
                <a:ea typeface="Bookman Old Style" panose="02050604050505020204" pitchFamily="18" charset="0"/>
                <a:cs typeface="Bookman Old Style" panose="02050604050505020204" pitchFamily="18" charset="0"/>
              </a:rPr>
              <a:t>According to Council of Logistic Management (USA)</a:t>
            </a:r>
          </a:p>
          <a:p>
            <a:pPr marL="342900" marR="359410" lvl="0" indent="-342900" algn="just">
              <a:lnSpc>
                <a:spcPct val="100000"/>
              </a:lnSpc>
              <a:spcBef>
                <a:spcPts val="0"/>
              </a:spcBef>
              <a:buFont typeface="Wingdings" pitchFamily="2" charset="2"/>
              <a:buChar char="Ø"/>
            </a:pPr>
            <a:endParaRPr lang="en-US" b="1" dirty="0" smtClean="0">
              <a:solidFill>
                <a:srgbClr val="000000"/>
              </a:solidFill>
              <a:effectLst/>
              <a:ea typeface="Bookman Old Style" panose="02050604050505020204" pitchFamily="18" charset="0"/>
              <a:cs typeface="Bookman Old Style" panose="02050604050505020204" pitchFamily="18" charset="0"/>
            </a:endParaRPr>
          </a:p>
          <a:p>
            <a:pPr marR="359410" lvl="0" algn="just">
              <a:lnSpc>
                <a:spcPct val="100000"/>
              </a:lnSpc>
              <a:spcBef>
                <a:spcPts val="0"/>
              </a:spcBef>
            </a:pPr>
            <a:r>
              <a:rPr lang="en-US" b="1" dirty="0" smtClean="0">
                <a:solidFill>
                  <a:srgbClr val="000000"/>
                </a:solidFill>
                <a:effectLst/>
                <a:ea typeface="Bookman Old Style" panose="02050604050505020204" pitchFamily="18" charset="0"/>
                <a:cs typeface="Bookman Old Style" panose="02050604050505020204" pitchFamily="18" charset="0"/>
              </a:rPr>
              <a:t> “</a:t>
            </a:r>
            <a:r>
              <a:rPr lang="en-US" b="1" dirty="0" smtClean="0">
                <a:solidFill>
                  <a:srgbClr val="C00000"/>
                </a:solidFill>
                <a:effectLst/>
                <a:ea typeface="Bookman Old Style" panose="02050604050505020204" pitchFamily="18" charset="0"/>
                <a:cs typeface="Bookman Old Style" panose="02050604050505020204" pitchFamily="18" charset="0"/>
              </a:rPr>
              <a:t>Logistics</a:t>
            </a:r>
            <a:r>
              <a:rPr lang="en-US" b="1" dirty="0" smtClean="0">
                <a:solidFill>
                  <a:srgbClr val="000000"/>
                </a:solidFill>
                <a:effectLst/>
                <a:ea typeface="Bookman Old Style" panose="02050604050505020204" pitchFamily="18" charset="0"/>
                <a:cs typeface="Bookman Old Style" panose="02050604050505020204" pitchFamily="18" charset="0"/>
              </a:rPr>
              <a:t> </a:t>
            </a:r>
            <a:r>
              <a:rPr lang="en-US" dirty="0" smtClean="0">
                <a:solidFill>
                  <a:srgbClr val="000000"/>
                </a:solidFill>
                <a:effectLst/>
                <a:ea typeface="Bookman Old Style" panose="02050604050505020204" pitchFamily="18" charset="0"/>
                <a:cs typeface="Bookman Old Style" panose="02050604050505020204" pitchFamily="18" charset="0"/>
              </a:rPr>
              <a:t>is the process of </a:t>
            </a:r>
            <a:r>
              <a:rPr lang="en-US" b="1" dirty="0" smtClean="0">
                <a:solidFill>
                  <a:srgbClr val="000000"/>
                </a:solidFill>
                <a:effectLst/>
                <a:ea typeface="Bookman Old Style" panose="02050604050505020204" pitchFamily="18" charset="0"/>
                <a:cs typeface="Bookman Old Style" panose="02050604050505020204" pitchFamily="18" charset="0"/>
              </a:rPr>
              <a:t>planning, implementing and controlling the efficient, effective flow and storage of goods, services and related information </a:t>
            </a:r>
            <a:r>
              <a:rPr lang="en-US" dirty="0" smtClean="0">
                <a:solidFill>
                  <a:srgbClr val="000000"/>
                </a:solidFill>
                <a:effectLst/>
                <a:ea typeface="Bookman Old Style" panose="02050604050505020204" pitchFamily="18" charset="0"/>
                <a:cs typeface="Bookman Old Style" panose="02050604050505020204" pitchFamily="18" charset="0"/>
              </a:rPr>
              <a:t>from the point of </a:t>
            </a:r>
            <a:r>
              <a:rPr lang="en-US" b="1" dirty="0" smtClean="0">
                <a:solidFill>
                  <a:srgbClr val="000000"/>
                </a:solidFill>
                <a:effectLst/>
                <a:ea typeface="Bookman Old Style" panose="02050604050505020204" pitchFamily="18" charset="0"/>
                <a:cs typeface="Bookman Old Style" panose="02050604050505020204" pitchFamily="18" charset="0"/>
              </a:rPr>
              <a:t>origin </a:t>
            </a:r>
            <a:r>
              <a:rPr lang="en-US" dirty="0" smtClean="0">
                <a:solidFill>
                  <a:srgbClr val="000000"/>
                </a:solidFill>
                <a:effectLst/>
                <a:ea typeface="Bookman Old Style" panose="02050604050505020204" pitchFamily="18" charset="0"/>
                <a:cs typeface="Bookman Old Style" panose="02050604050505020204" pitchFamily="18" charset="0"/>
              </a:rPr>
              <a:t>to the point of</a:t>
            </a:r>
            <a:r>
              <a:rPr lang="en-US" b="1" dirty="0" smtClean="0">
                <a:solidFill>
                  <a:srgbClr val="000000"/>
                </a:solidFill>
                <a:effectLst/>
                <a:ea typeface="Bookman Old Style" panose="02050604050505020204" pitchFamily="18" charset="0"/>
                <a:cs typeface="Bookman Old Style" panose="02050604050505020204" pitchFamily="18" charset="0"/>
              </a:rPr>
              <a:t> consumption </a:t>
            </a:r>
            <a:r>
              <a:rPr lang="en-US" dirty="0" smtClean="0">
                <a:solidFill>
                  <a:srgbClr val="000000"/>
                </a:solidFill>
                <a:effectLst/>
                <a:ea typeface="Bookman Old Style" panose="02050604050505020204" pitchFamily="18" charset="0"/>
                <a:cs typeface="Bookman Old Style" panose="02050604050505020204" pitchFamily="18" charset="0"/>
              </a:rPr>
              <a:t>for the purpose of conforming the customer requirements”. </a:t>
            </a:r>
            <a:endParaRPr lang="en-US" dirty="0"/>
          </a:p>
        </p:txBody>
      </p:sp>
    </p:spTree>
    <p:extLst>
      <p:ext uri="{BB962C8B-B14F-4D97-AF65-F5344CB8AC3E}">
        <p14:creationId xmlns:p14="http://schemas.microsoft.com/office/powerpoint/2010/main" val="2100113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F3AD0E-7213-CC26-9A5D-F1C9304E63CF}"/>
              </a:ext>
            </a:extLst>
          </p:cNvPr>
          <p:cNvSpPr>
            <a:spLocks noGrp="1"/>
          </p:cNvSpPr>
          <p:nvPr>
            <p:ph idx="1"/>
          </p:nvPr>
        </p:nvSpPr>
        <p:spPr>
          <a:xfrm>
            <a:off x="0" y="481734"/>
            <a:ext cx="9061938" cy="6094912"/>
          </a:xfrm>
        </p:spPr>
        <p:txBody>
          <a:bodyPr>
            <a:noAutofit/>
          </a:bodyPr>
          <a:lstStyle/>
          <a:p>
            <a:pPr marL="457200" marR="359410" lvl="1" indent="0" algn="just" fontAlgn="base">
              <a:lnSpc>
                <a:spcPct val="98000"/>
              </a:lnSpc>
              <a:spcBef>
                <a:spcPts val="0"/>
              </a:spcBef>
              <a:spcAft>
                <a:spcPts val="305"/>
              </a:spcAft>
              <a:buClr>
                <a:srgbClr val="000000"/>
              </a:buClr>
              <a:buSzPts val="1200"/>
              <a:buNone/>
            </a:pPr>
            <a:r>
              <a:rPr lang="en-US" b="1" u="none" strike="noStrike" dirty="0">
                <a:effectLst/>
                <a:uFill>
                  <a:solidFill>
                    <a:srgbClr val="000000"/>
                  </a:solidFill>
                </a:uFill>
                <a:ea typeface="Arial" panose="020B0604020202020204" pitchFamily="34" charset="0"/>
                <a:cs typeface="Arial" panose="020B0604020202020204" pitchFamily="34" charset="0"/>
              </a:rPr>
              <a:t>Firm Fixed Price Contracts (FFP): </a:t>
            </a:r>
            <a:endParaRPr lang="en-US" b="1"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5"/>
              </a:spcAft>
              <a:buClr>
                <a:srgbClr val="000000"/>
              </a:buClr>
              <a:buSzPts val="1200"/>
              <a:buFont typeface="Wingdings" pitchFamily="2" charset="2"/>
              <a:buChar char="Ø"/>
            </a:pPr>
            <a:r>
              <a:rPr lang="en-US" u="none" strike="noStrike" dirty="0" smtClean="0">
                <a:effectLst/>
                <a:uFill>
                  <a:solidFill>
                    <a:srgbClr val="000000"/>
                  </a:solidFill>
                </a:uFill>
                <a:ea typeface="Arial" panose="020B0604020202020204" pitchFamily="34" charset="0"/>
                <a:cs typeface="Arial" panose="020B0604020202020204" pitchFamily="34" charset="0"/>
              </a:rPr>
              <a:t>The </a:t>
            </a:r>
            <a:r>
              <a:rPr lang="en-US" u="none" strike="noStrike" dirty="0">
                <a:effectLst/>
                <a:uFill>
                  <a:solidFill>
                    <a:srgbClr val="000000"/>
                  </a:solidFill>
                </a:uFill>
                <a:ea typeface="Arial" panose="020B0604020202020204" pitchFamily="34" charset="0"/>
                <a:cs typeface="Arial" panose="020B0604020202020204" pitchFamily="34" charset="0"/>
              </a:rPr>
              <a:t>most commonly used contract type is the FFP</a:t>
            </a:r>
            <a:r>
              <a:rPr lang="en-US" u="none" strike="noStrike" dirty="0" smtClean="0">
                <a:effectLst/>
                <a:uFill>
                  <a:solidFill>
                    <a:srgbClr val="000000"/>
                  </a:solidFill>
                </a:uFill>
                <a:ea typeface="Arial" panose="020B0604020202020204" pitchFamily="34" charset="0"/>
                <a:cs typeface="Arial" panose="020B0604020202020204" pitchFamily="34" charset="0"/>
              </a:rPr>
              <a:t>.</a:t>
            </a:r>
          </a:p>
          <a:p>
            <a:pPr marR="359410" lvl="1" algn="just" fontAlgn="base">
              <a:lnSpc>
                <a:spcPct val="98000"/>
              </a:lnSpc>
              <a:spcBef>
                <a:spcPts val="0"/>
              </a:spcBef>
              <a:spcAft>
                <a:spcPts val="305"/>
              </a:spcAft>
              <a:buClr>
                <a:srgbClr val="000000"/>
              </a:buClr>
              <a:buSzPts val="1200"/>
              <a:buFont typeface="Wingdings" pitchFamily="2" charset="2"/>
              <a:buChar char="Ø"/>
            </a:pPr>
            <a:r>
              <a:rPr lang="en-US" u="none" strike="noStrike" dirty="0" smtClean="0">
                <a:effectLst/>
                <a:uFill>
                  <a:solidFill>
                    <a:srgbClr val="000000"/>
                  </a:solidFill>
                </a:uFill>
                <a:ea typeface="Arial" panose="020B0604020202020204" pitchFamily="34" charset="0"/>
                <a:cs typeface="Arial" panose="020B0604020202020204" pitchFamily="34" charset="0"/>
              </a:rPr>
              <a:t> </a:t>
            </a:r>
            <a:r>
              <a:rPr lang="en-US" u="none" strike="noStrike" dirty="0">
                <a:effectLst/>
                <a:uFill>
                  <a:solidFill>
                    <a:srgbClr val="000000"/>
                  </a:solidFill>
                </a:uFill>
                <a:ea typeface="Arial" panose="020B0604020202020204" pitchFamily="34" charset="0"/>
                <a:cs typeface="Arial" panose="020B0604020202020204" pitchFamily="34" charset="0"/>
              </a:rPr>
              <a:t>It is favored by most buying organizations because the price for goods is set at the outset, and not subject to change unless the scope of work changes</a:t>
            </a:r>
            <a:r>
              <a:rPr lang="en-US" u="none" strike="noStrike" dirty="0" smtClean="0">
                <a:effectLst/>
                <a:uFill>
                  <a:solidFill>
                    <a:srgbClr val="000000"/>
                  </a:solidFill>
                </a:uFill>
                <a:ea typeface="Arial" panose="020B0604020202020204" pitchFamily="34" charset="0"/>
                <a:cs typeface="Arial" panose="020B0604020202020204" pitchFamily="34" charset="0"/>
              </a:rPr>
              <a:t>.</a:t>
            </a:r>
          </a:p>
          <a:p>
            <a:pPr marR="359410" lvl="1" algn="just" fontAlgn="base">
              <a:lnSpc>
                <a:spcPct val="98000"/>
              </a:lnSpc>
              <a:spcBef>
                <a:spcPts val="0"/>
              </a:spcBef>
              <a:spcAft>
                <a:spcPts val="305"/>
              </a:spcAft>
              <a:buClr>
                <a:srgbClr val="000000"/>
              </a:buClr>
              <a:buSzPts val="1200"/>
              <a:buFont typeface="Wingdings" pitchFamily="2" charset="2"/>
              <a:buChar char="Ø"/>
            </a:pPr>
            <a:r>
              <a:rPr lang="en-US" u="none" strike="noStrike" dirty="0" smtClean="0">
                <a:effectLst/>
                <a:uFill>
                  <a:solidFill>
                    <a:srgbClr val="000000"/>
                  </a:solidFill>
                </a:uFill>
                <a:ea typeface="Arial" panose="020B0604020202020204" pitchFamily="34" charset="0"/>
                <a:cs typeface="Arial" panose="020B0604020202020204" pitchFamily="34" charset="0"/>
              </a:rPr>
              <a:t> </a:t>
            </a:r>
            <a:r>
              <a:rPr lang="en-US" u="none" strike="noStrike" dirty="0">
                <a:effectLst/>
                <a:uFill>
                  <a:solidFill>
                    <a:srgbClr val="000000"/>
                  </a:solidFill>
                </a:uFill>
                <a:ea typeface="Arial" panose="020B0604020202020204" pitchFamily="34" charset="0"/>
                <a:cs typeface="Arial" panose="020B0604020202020204" pitchFamily="34" charset="0"/>
              </a:rPr>
              <a:t>Any cost increase due to adverse performance is the responsibility of the seller, who is obligated to complete the effort. </a:t>
            </a:r>
            <a:endParaRPr lang="en-US"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5"/>
              </a:spcAft>
              <a:buClr>
                <a:srgbClr val="000000"/>
              </a:buClr>
              <a:buSzPts val="1200"/>
              <a:buFont typeface="Wingdings" pitchFamily="2" charset="2"/>
              <a:buChar char="Ø"/>
            </a:pPr>
            <a:r>
              <a:rPr lang="en-US" u="none" strike="noStrike" dirty="0" smtClean="0">
                <a:effectLst/>
                <a:uFill>
                  <a:solidFill>
                    <a:srgbClr val="000000"/>
                  </a:solidFill>
                </a:uFill>
                <a:ea typeface="Arial" panose="020B0604020202020204" pitchFamily="34" charset="0"/>
                <a:cs typeface="Arial" panose="020B0604020202020204" pitchFamily="34" charset="0"/>
              </a:rPr>
              <a:t>Under </a:t>
            </a:r>
            <a:r>
              <a:rPr lang="en-US" u="none" strike="noStrike" dirty="0">
                <a:effectLst/>
                <a:uFill>
                  <a:solidFill>
                    <a:srgbClr val="000000"/>
                  </a:solidFill>
                </a:uFill>
                <a:ea typeface="Arial" panose="020B0604020202020204" pitchFamily="34" charset="0"/>
                <a:cs typeface="Arial" panose="020B0604020202020204" pitchFamily="34" charset="0"/>
              </a:rPr>
              <a:t>the FFP contract, the buyer must precisely specify the product or services to be procured, and any changes to the procurement specification can increase the costs to the buyer. </a:t>
            </a:r>
          </a:p>
        </p:txBody>
      </p:sp>
    </p:spTree>
    <p:extLst>
      <p:ext uri="{BB962C8B-B14F-4D97-AF65-F5344CB8AC3E}">
        <p14:creationId xmlns:p14="http://schemas.microsoft.com/office/powerpoint/2010/main" val="4217449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F3AD0E-7213-CC26-9A5D-F1C9304E63CF}"/>
              </a:ext>
            </a:extLst>
          </p:cNvPr>
          <p:cNvSpPr>
            <a:spLocks noGrp="1"/>
          </p:cNvSpPr>
          <p:nvPr>
            <p:ph idx="1"/>
          </p:nvPr>
        </p:nvSpPr>
        <p:spPr>
          <a:xfrm>
            <a:off x="211015" y="481733"/>
            <a:ext cx="8745416" cy="6106635"/>
          </a:xfrm>
        </p:spPr>
        <p:txBody>
          <a:bodyPr>
            <a:noAutofit/>
          </a:bodyPr>
          <a:lstStyle/>
          <a:p>
            <a:pPr marL="457200" marR="359410" lvl="1" indent="0" algn="just" fontAlgn="base">
              <a:lnSpc>
                <a:spcPct val="98000"/>
              </a:lnSpc>
              <a:spcBef>
                <a:spcPts val="0"/>
              </a:spcBef>
              <a:spcAft>
                <a:spcPts val="305"/>
              </a:spcAft>
              <a:buClr>
                <a:srgbClr val="000000"/>
              </a:buClr>
              <a:buSzPts val="1200"/>
              <a:buNone/>
            </a:pPr>
            <a:r>
              <a:rPr lang="en-US"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Fixed Price Incentive Fee Contracts (FPIF)</a:t>
            </a:r>
            <a:r>
              <a:rPr lang="en-US"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US" u="none" strike="noStrike" dirty="0" smtClean="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359410" lvl="1" algn="just" fontAlgn="base">
              <a:lnSpc>
                <a:spcPct val="98000"/>
              </a:lnSpc>
              <a:spcBef>
                <a:spcPts val="0"/>
              </a:spcBef>
              <a:spcAft>
                <a:spcPts val="30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This </a:t>
            </a:r>
            <a:r>
              <a:rPr lang="en-US" sz="2600" u="none" strike="noStrike" dirty="0">
                <a:effectLst/>
                <a:uFill>
                  <a:solidFill>
                    <a:srgbClr val="000000"/>
                  </a:solidFill>
                </a:uFill>
                <a:ea typeface="Arial" panose="020B0604020202020204" pitchFamily="34" charset="0"/>
                <a:cs typeface="Arial" panose="020B0604020202020204" pitchFamily="34" charset="0"/>
              </a:rPr>
              <a:t>fixed-price arrangement gives the buyer and seller </a:t>
            </a:r>
            <a:r>
              <a:rPr lang="en-US" sz="2600" b="1" u="none" strike="noStrike" dirty="0">
                <a:effectLst/>
                <a:uFill>
                  <a:solidFill>
                    <a:srgbClr val="000000"/>
                  </a:solidFill>
                </a:uFill>
                <a:ea typeface="Arial" panose="020B0604020202020204" pitchFamily="34" charset="0"/>
                <a:cs typeface="Arial" panose="020B0604020202020204" pitchFamily="34" charset="0"/>
              </a:rPr>
              <a:t>some flexibility </a:t>
            </a:r>
            <a:r>
              <a:rPr lang="en-US" sz="2600" u="none" strike="noStrike" dirty="0">
                <a:effectLst/>
                <a:uFill>
                  <a:solidFill>
                    <a:srgbClr val="000000"/>
                  </a:solidFill>
                </a:uFill>
                <a:ea typeface="Arial" panose="020B0604020202020204" pitchFamily="34" charset="0"/>
                <a:cs typeface="Arial" panose="020B0604020202020204" pitchFamily="34" charset="0"/>
              </a:rPr>
              <a:t>in that it allows for deviation from performance, with financial incentives tied to achieving agreed to metrics. </a:t>
            </a:r>
            <a:endParaRPr lang="en-US" sz="2600"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Typically</a:t>
            </a:r>
            <a:r>
              <a:rPr lang="en-US" sz="2600" b="1" u="none" strike="noStrike" dirty="0" smtClean="0">
                <a:effectLst/>
                <a:uFill>
                  <a:solidFill>
                    <a:srgbClr val="000000"/>
                  </a:solidFill>
                </a:uFill>
                <a:ea typeface="Arial" panose="020B0604020202020204" pitchFamily="34" charset="0"/>
                <a:cs typeface="Arial" panose="020B0604020202020204" pitchFamily="34" charset="0"/>
              </a:rPr>
              <a:t> </a:t>
            </a:r>
            <a:r>
              <a:rPr lang="en-US" sz="2600" b="1" u="none" strike="noStrike" dirty="0">
                <a:effectLst/>
                <a:uFill>
                  <a:solidFill>
                    <a:srgbClr val="000000"/>
                  </a:solidFill>
                </a:uFill>
                <a:ea typeface="Arial" panose="020B0604020202020204" pitchFamily="34" charset="0"/>
                <a:cs typeface="Arial" panose="020B0604020202020204" pitchFamily="34" charset="0"/>
              </a:rPr>
              <a:t>such financial incentives are related to cost, schedule, or technical performance of the seller.</a:t>
            </a:r>
          </a:p>
          <a:p>
            <a:pPr marR="359410" lvl="1" algn="just" fontAlgn="base">
              <a:lnSpc>
                <a:spcPct val="98000"/>
              </a:lnSpc>
              <a:spcBef>
                <a:spcPts val="0"/>
              </a:spcBef>
              <a:spcAft>
                <a:spcPts val="30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Performance </a:t>
            </a:r>
            <a:r>
              <a:rPr lang="en-US" sz="2600" u="none" strike="noStrike" dirty="0">
                <a:effectLst/>
                <a:uFill>
                  <a:solidFill>
                    <a:srgbClr val="000000"/>
                  </a:solidFill>
                </a:uFill>
                <a:ea typeface="Arial" panose="020B0604020202020204" pitchFamily="34" charset="0"/>
                <a:cs typeface="Arial" panose="020B0604020202020204" pitchFamily="34" charset="0"/>
              </a:rPr>
              <a:t>targets are established at the outset, and </a:t>
            </a:r>
            <a:r>
              <a:rPr lang="en-US" sz="2600" b="1" u="none" strike="noStrike" dirty="0">
                <a:effectLst/>
                <a:uFill>
                  <a:solidFill>
                    <a:srgbClr val="000000"/>
                  </a:solidFill>
                </a:uFill>
                <a:ea typeface="Arial" panose="020B0604020202020204" pitchFamily="34" charset="0"/>
                <a:cs typeface="Arial" panose="020B0604020202020204" pitchFamily="34" charset="0"/>
              </a:rPr>
              <a:t>the final contract price is determined after completion of all work based on the seller's performance. </a:t>
            </a:r>
            <a:endParaRPr lang="en-US" sz="2600" b="1"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Under </a:t>
            </a:r>
            <a:r>
              <a:rPr lang="en-US" sz="2600" u="none" strike="noStrike" dirty="0">
                <a:effectLst/>
                <a:uFill>
                  <a:solidFill>
                    <a:srgbClr val="000000"/>
                  </a:solidFill>
                </a:uFill>
                <a:ea typeface="Arial" panose="020B0604020202020204" pitchFamily="34" charset="0"/>
                <a:cs typeface="Arial" panose="020B0604020202020204" pitchFamily="34" charset="0"/>
              </a:rPr>
              <a:t>FPIF contracts,</a:t>
            </a:r>
            <a:r>
              <a:rPr lang="en-US" sz="2600" b="1" u="none" strike="noStrike" dirty="0">
                <a:effectLst/>
                <a:uFill>
                  <a:solidFill>
                    <a:srgbClr val="000000"/>
                  </a:solidFill>
                </a:uFill>
                <a:ea typeface="Arial" panose="020B0604020202020204" pitchFamily="34" charset="0"/>
                <a:cs typeface="Arial" panose="020B0604020202020204" pitchFamily="34" charset="0"/>
              </a:rPr>
              <a:t> a price ceiling is set</a:t>
            </a:r>
            <a:r>
              <a:rPr lang="en-US" sz="2600" u="none" strike="noStrike" dirty="0">
                <a:effectLst/>
                <a:uFill>
                  <a:solidFill>
                    <a:srgbClr val="000000"/>
                  </a:solidFill>
                </a:uFill>
                <a:ea typeface="Arial" panose="020B0604020202020204" pitchFamily="34" charset="0"/>
                <a:cs typeface="Arial" panose="020B0604020202020204" pitchFamily="34" charset="0"/>
              </a:rPr>
              <a:t>,</a:t>
            </a:r>
            <a:r>
              <a:rPr lang="en-US" sz="2600" b="1" u="none" strike="noStrike" dirty="0">
                <a:effectLst/>
                <a:uFill>
                  <a:solidFill>
                    <a:srgbClr val="000000"/>
                  </a:solidFill>
                </a:uFill>
                <a:ea typeface="Arial" panose="020B0604020202020204" pitchFamily="34" charset="0"/>
                <a:cs typeface="Arial" panose="020B0604020202020204" pitchFamily="34" charset="0"/>
              </a:rPr>
              <a:t> </a:t>
            </a:r>
            <a:r>
              <a:rPr lang="en-US" sz="2600" u="none" strike="noStrike" dirty="0">
                <a:effectLst/>
                <a:uFill>
                  <a:solidFill>
                    <a:srgbClr val="000000"/>
                  </a:solidFill>
                </a:uFill>
                <a:ea typeface="Arial" panose="020B0604020202020204" pitchFamily="34" charset="0"/>
                <a:cs typeface="Arial" panose="020B0604020202020204" pitchFamily="34" charset="0"/>
              </a:rPr>
              <a:t>and all costs above the price ceiling are the responsibility of the seller, who is obligated to complete the work. </a:t>
            </a:r>
          </a:p>
        </p:txBody>
      </p:sp>
    </p:spTree>
    <p:extLst>
      <p:ext uri="{BB962C8B-B14F-4D97-AF65-F5344CB8AC3E}">
        <p14:creationId xmlns:p14="http://schemas.microsoft.com/office/powerpoint/2010/main" val="2174138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F3AD0E-7213-CC26-9A5D-F1C9304E63CF}"/>
              </a:ext>
            </a:extLst>
          </p:cNvPr>
          <p:cNvSpPr>
            <a:spLocks noGrp="1"/>
          </p:cNvSpPr>
          <p:nvPr>
            <p:ph idx="1"/>
          </p:nvPr>
        </p:nvSpPr>
        <p:spPr>
          <a:xfrm>
            <a:off x="93785" y="692727"/>
            <a:ext cx="8874369" cy="5597237"/>
          </a:xfrm>
        </p:spPr>
        <p:txBody>
          <a:bodyPr>
            <a:normAutofit lnSpcReduction="10000"/>
          </a:bodyPr>
          <a:lstStyle/>
          <a:p>
            <a:pPr marL="457200" marR="359410" lvl="1" indent="0" algn="just" fontAlgn="base">
              <a:lnSpc>
                <a:spcPct val="98000"/>
              </a:lnSpc>
              <a:spcBef>
                <a:spcPts val="0"/>
              </a:spcBef>
              <a:spcAft>
                <a:spcPts val="495"/>
              </a:spcAft>
              <a:buClr>
                <a:srgbClr val="000000"/>
              </a:buClr>
              <a:buSzPts val="1200"/>
              <a:buNone/>
            </a:pPr>
            <a:r>
              <a:rPr lang="en-US" b="1" u="none" strike="noStrike" dirty="0">
                <a:effectLst/>
                <a:uFill>
                  <a:solidFill>
                    <a:srgbClr val="000000"/>
                  </a:solidFill>
                </a:uFill>
                <a:ea typeface="Arial" panose="020B0604020202020204" pitchFamily="34" charset="0"/>
                <a:cs typeface="Arial" panose="020B0604020202020204" pitchFamily="34" charset="0"/>
              </a:rPr>
              <a:t>Fixed Price with Economic Price Adjustment Contracts (FP-EPA</a:t>
            </a:r>
            <a:r>
              <a:rPr lang="en-US" u="none" strike="noStrike" dirty="0">
                <a:effectLst/>
                <a:uFill>
                  <a:solidFill>
                    <a:srgbClr val="000000"/>
                  </a:solidFill>
                </a:uFill>
                <a:ea typeface="Arial" panose="020B0604020202020204" pitchFamily="34" charset="0"/>
                <a:cs typeface="Arial" panose="020B0604020202020204" pitchFamily="34" charset="0"/>
              </a:rPr>
              <a:t>): </a:t>
            </a:r>
            <a:endParaRPr lang="en-US"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49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This </a:t>
            </a:r>
            <a:r>
              <a:rPr lang="en-US" sz="2600" u="none" strike="noStrike" dirty="0">
                <a:effectLst/>
                <a:uFill>
                  <a:solidFill>
                    <a:srgbClr val="000000"/>
                  </a:solidFill>
                </a:uFill>
                <a:ea typeface="Arial" panose="020B0604020202020204" pitchFamily="34" charset="0"/>
                <a:cs typeface="Arial" panose="020B0604020202020204" pitchFamily="34" charset="0"/>
              </a:rPr>
              <a:t>contract type is used whenever the seller's performance period spans a considerable period of years, as is desired with many long term relationships. </a:t>
            </a:r>
            <a:endParaRPr lang="en-US" sz="2600"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49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It </a:t>
            </a:r>
            <a:r>
              <a:rPr lang="en-US" sz="2600" u="none" strike="noStrike" dirty="0">
                <a:effectLst/>
                <a:uFill>
                  <a:solidFill>
                    <a:srgbClr val="000000"/>
                  </a:solidFill>
                </a:uFill>
                <a:ea typeface="Arial" panose="020B0604020202020204" pitchFamily="34" charset="0"/>
                <a:cs typeface="Arial" panose="020B0604020202020204" pitchFamily="34" charset="0"/>
              </a:rPr>
              <a:t>is a </a:t>
            </a:r>
            <a:r>
              <a:rPr lang="en-US" sz="2600" b="1" u="none" strike="noStrike" dirty="0">
                <a:effectLst/>
                <a:uFill>
                  <a:solidFill>
                    <a:srgbClr val="000000"/>
                  </a:solidFill>
                </a:uFill>
                <a:ea typeface="Arial" panose="020B0604020202020204" pitchFamily="34" charset="0"/>
                <a:cs typeface="Arial" panose="020B0604020202020204" pitchFamily="34" charset="0"/>
              </a:rPr>
              <a:t>fixed-price contract</a:t>
            </a:r>
            <a:r>
              <a:rPr lang="en-US" sz="2600" u="none" strike="noStrike" dirty="0">
                <a:effectLst/>
                <a:uFill>
                  <a:solidFill>
                    <a:srgbClr val="000000"/>
                  </a:solidFill>
                </a:uFill>
                <a:ea typeface="Arial" panose="020B0604020202020204" pitchFamily="34" charset="0"/>
                <a:cs typeface="Arial" panose="020B0604020202020204" pitchFamily="34" charset="0"/>
              </a:rPr>
              <a:t>, but </a:t>
            </a:r>
            <a:r>
              <a:rPr lang="en-US" sz="2600" b="1" u="none" strike="noStrike" dirty="0">
                <a:effectLst/>
                <a:uFill>
                  <a:solidFill>
                    <a:srgbClr val="000000"/>
                  </a:solidFill>
                </a:uFill>
                <a:ea typeface="Arial" panose="020B0604020202020204" pitchFamily="34" charset="0"/>
                <a:cs typeface="Arial" panose="020B0604020202020204" pitchFamily="34" charset="0"/>
              </a:rPr>
              <a:t>with a special provision allowing for pre-defined final adjustments to the contract price due to changed conditions, </a:t>
            </a:r>
            <a:r>
              <a:rPr lang="en-US" sz="2600" u="none" strike="noStrike" dirty="0">
                <a:effectLst/>
                <a:uFill>
                  <a:solidFill>
                    <a:srgbClr val="000000"/>
                  </a:solidFill>
                </a:uFill>
                <a:ea typeface="Arial" panose="020B0604020202020204" pitchFamily="34" charset="0"/>
                <a:cs typeface="Arial" panose="020B0604020202020204" pitchFamily="34" charset="0"/>
              </a:rPr>
              <a:t>such as inflation changes, or cost increases for specific commodities. </a:t>
            </a:r>
          </a:p>
          <a:p>
            <a:pPr marR="359410" lvl="1" algn="just" fontAlgn="base">
              <a:lnSpc>
                <a:spcPct val="98000"/>
              </a:lnSpc>
              <a:spcBef>
                <a:spcPts val="0"/>
              </a:spcBef>
              <a:spcAft>
                <a:spcPts val="495"/>
              </a:spcAft>
              <a:buClr>
                <a:srgbClr val="000000"/>
              </a:buClr>
              <a:buSzPts val="1200"/>
              <a:buFont typeface="Wingdings" pitchFamily="2" charset="2"/>
              <a:buChar char="Ø"/>
            </a:pPr>
            <a:r>
              <a:rPr lang="en-US" sz="2600" u="none" strike="noStrike" dirty="0">
                <a:effectLst/>
                <a:uFill>
                  <a:solidFill>
                    <a:srgbClr val="000000"/>
                  </a:solidFill>
                </a:uFill>
                <a:ea typeface="Arial" panose="020B0604020202020204" pitchFamily="34" charset="0"/>
                <a:cs typeface="Arial" panose="020B0604020202020204" pitchFamily="34" charset="0"/>
              </a:rPr>
              <a:t>The EPA clause must relate to some reliable financial index which is used to precisely adjust the final price. </a:t>
            </a:r>
            <a:endParaRPr lang="en-US" sz="2600"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495"/>
              </a:spcAft>
              <a:buClr>
                <a:srgbClr val="000000"/>
              </a:buClr>
              <a:buSzPts val="1200"/>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The </a:t>
            </a:r>
            <a:r>
              <a:rPr lang="en-US" sz="2600" u="none" strike="noStrike" dirty="0">
                <a:effectLst/>
                <a:uFill>
                  <a:solidFill>
                    <a:srgbClr val="000000"/>
                  </a:solidFill>
                </a:uFill>
                <a:ea typeface="Arial" panose="020B0604020202020204" pitchFamily="34" charset="0"/>
                <a:cs typeface="Arial" panose="020B0604020202020204" pitchFamily="34" charset="0"/>
              </a:rPr>
              <a:t>FP-EPA contract is intended to protect both buyer and seller from external conditions beyond their control. </a:t>
            </a:r>
          </a:p>
          <a:p>
            <a:endParaRPr lang="en-US" dirty="0"/>
          </a:p>
        </p:txBody>
      </p:sp>
    </p:spTree>
    <p:extLst>
      <p:ext uri="{BB962C8B-B14F-4D97-AF65-F5344CB8AC3E}">
        <p14:creationId xmlns:p14="http://schemas.microsoft.com/office/powerpoint/2010/main" val="3513674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4078D9-65AF-390D-CFC4-3C5B4DD614ED}"/>
              </a:ext>
            </a:extLst>
          </p:cNvPr>
          <p:cNvSpPr>
            <a:spLocks noGrp="1"/>
          </p:cNvSpPr>
          <p:nvPr>
            <p:ph idx="1"/>
          </p:nvPr>
        </p:nvSpPr>
        <p:spPr>
          <a:xfrm>
            <a:off x="269631" y="668214"/>
            <a:ext cx="8733692" cy="5838093"/>
          </a:xfrm>
        </p:spPr>
        <p:txBody>
          <a:bodyPr>
            <a:normAutofit lnSpcReduction="10000"/>
          </a:bodyPr>
          <a:lstStyle/>
          <a:p>
            <a:pPr marL="0" indent="0">
              <a:buNone/>
            </a:pPr>
            <a:r>
              <a:rPr lang="en-US" b="1" u="none" strike="noStrike" dirty="0">
                <a:effectLst/>
                <a:uFill>
                  <a:solidFill>
                    <a:srgbClr val="000000"/>
                  </a:solidFill>
                </a:uFill>
                <a:ea typeface="Arial" panose="020B0604020202020204" pitchFamily="34" charset="0"/>
                <a:cs typeface="Arial" panose="020B0604020202020204" pitchFamily="34" charset="0"/>
              </a:rPr>
              <a:t>Cost-reimbursable contracts</a:t>
            </a:r>
            <a:r>
              <a:rPr lang="en-US" u="none" strike="noStrike" dirty="0">
                <a:effectLst/>
                <a:uFill>
                  <a:solidFill>
                    <a:srgbClr val="000000"/>
                  </a:solidFill>
                </a:uFill>
                <a:ea typeface="Arial" panose="020B0604020202020204" pitchFamily="34" charset="0"/>
                <a:cs typeface="Arial" panose="020B0604020202020204" pitchFamily="34" charset="0"/>
              </a:rPr>
              <a:t>: </a:t>
            </a:r>
            <a:endParaRPr lang="en-US" u="none" strike="noStrike" dirty="0" smtClean="0">
              <a:effectLst/>
              <a:uFill>
                <a:solidFill>
                  <a:srgbClr val="000000"/>
                </a:solidFill>
              </a:uFill>
              <a:ea typeface="Arial" panose="020B0604020202020204" pitchFamily="34" charset="0"/>
              <a:cs typeface="Arial" panose="020B0604020202020204" pitchFamily="34" charset="0"/>
            </a:endParaRPr>
          </a:p>
          <a:p>
            <a:pPr>
              <a:buFont typeface="Wingdings" pitchFamily="2" charset="2"/>
              <a:buChar char="Ø"/>
            </a:pPr>
            <a:r>
              <a:rPr lang="en-US" sz="2600" u="none" strike="noStrike" dirty="0" smtClean="0">
                <a:effectLst/>
                <a:uFill>
                  <a:solidFill>
                    <a:srgbClr val="000000"/>
                  </a:solidFill>
                </a:uFill>
                <a:ea typeface="Arial" panose="020B0604020202020204" pitchFamily="34" charset="0"/>
                <a:cs typeface="Arial" panose="020B0604020202020204" pitchFamily="34" charset="0"/>
              </a:rPr>
              <a:t>This </a:t>
            </a:r>
            <a:r>
              <a:rPr lang="en-US" sz="2600" u="none" strike="noStrike" dirty="0">
                <a:effectLst/>
                <a:uFill>
                  <a:solidFill>
                    <a:srgbClr val="000000"/>
                  </a:solidFill>
                </a:uFill>
                <a:ea typeface="Arial" panose="020B0604020202020204" pitchFamily="34" charset="0"/>
                <a:cs typeface="Arial" panose="020B0604020202020204" pitchFamily="34" charset="0"/>
              </a:rPr>
              <a:t>category of contract involves payments (cost reimbursements) to the seller for all legitimate actual costs incurred, plus a fee representing seller profit for completed work. </a:t>
            </a:r>
          </a:p>
          <a:p>
            <a:pPr>
              <a:buFont typeface="Wingdings" pitchFamily="2" charset="2"/>
              <a:buChar char="Ø"/>
            </a:pPr>
            <a:r>
              <a:rPr lang="en-US" sz="2600" u="none" strike="noStrike" dirty="0">
                <a:effectLst/>
                <a:uFill>
                  <a:solidFill>
                    <a:srgbClr val="000000"/>
                  </a:solidFill>
                </a:uFill>
                <a:ea typeface="Arial" panose="020B0604020202020204" pitchFamily="34" charset="0"/>
                <a:cs typeface="Arial" panose="020B0604020202020204" pitchFamily="34" charset="0"/>
              </a:rPr>
              <a:t>Cost-reimbursable contracts may also include financial incentive clauses whenever the seller exceeds, or falls below defined objectives, such as costs, schedule, or technical performance targets. </a:t>
            </a:r>
          </a:p>
          <a:p>
            <a:pPr>
              <a:buFont typeface="Wingdings" pitchFamily="2" charset="2"/>
              <a:buChar char="Ø"/>
            </a:pPr>
            <a:r>
              <a:rPr lang="en-US" sz="2600" u="none" strike="noStrike" dirty="0">
                <a:effectLst/>
                <a:uFill>
                  <a:solidFill>
                    <a:srgbClr val="000000"/>
                  </a:solidFill>
                </a:uFill>
                <a:ea typeface="Arial" panose="020B0604020202020204" pitchFamily="34" charset="0"/>
                <a:cs typeface="Arial" panose="020B0604020202020204" pitchFamily="34" charset="0"/>
              </a:rPr>
              <a:t>Three of the more common types of cost-reimbursable contracts in use are Cost Plus Fixed Fee (CPFF), Cost Plus Incentive Fee (CFIF), and Cost Plus Award Fee (CFAF). </a:t>
            </a:r>
          </a:p>
          <a:p>
            <a:pPr>
              <a:buFont typeface="Wingdings" pitchFamily="2" charset="2"/>
              <a:buChar char="Ø"/>
            </a:pPr>
            <a:r>
              <a:rPr lang="en-US" sz="2600" u="none" strike="noStrike" dirty="0">
                <a:effectLst/>
                <a:uFill>
                  <a:solidFill>
                    <a:srgbClr val="000000"/>
                  </a:solidFill>
                </a:uFill>
                <a:ea typeface="Arial" panose="020B0604020202020204" pitchFamily="34" charset="0"/>
                <a:cs typeface="Arial" panose="020B0604020202020204" pitchFamily="34" charset="0"/>
              </a:rPr>
              <a:t>The cost reimbursable contract gives the project the needed flexibility to redirect a seller whenever the scope of work cannot be precisely defined at the start and needs to be altered, or when high risks may exist in the effort. </a:t>
            </a:r>
            <a:endParaRPr lang="en-US" sz="2600" dirty="0"/>
          </a:p>
        </p:txBody>
      </p:sp>
    </p:spTree>
    <p:extLst>
      <p:ext uri="{BB962C8B-B14F-4D97-AF65-F5344CB8AC3E}">
        <p14:creationId xmlns:p14="http://schemas.microsoft.com/office/powerpoint/2010/main" val="1785799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FCB79E-992E-61D8-F8A6-BF3E5E1C375F}"/>
              </a:ext>
            </a:extLst>
          </p:cNvPr>
          <p:cNvSpPr>
            <a:spLocks noGrp="1"/>
          </p:cNvSpPr>
          <p:nvPr>
            <p:ph idx="1"/>
          </p:nvPr>
        </p:nvSpPr>
        <p:spPr>
          <a:xfrm>
            <a:off x="199292" y="591015"/>
            <a:ext cx="8616461" cy="5585948"/>
          </a:xfrm>
        </p:spPr>
        <p:txBody>
          <a:bodyPr>
            <a:normAutofit/>
          </a:bodyPr>
          <a:lstStyle/>
          <a:p>
            <a:pPr marL="457200" marR="359410" lvl="1" indent="0" algn="just" fontAlgn="base">
              <a:lnSpc>
                <a:spcPct val="98000"/>
              </a:lnSpc>
              <a:spcBef>
                <a:spcPts val="0"/>
              </a:spcBef>
              <a:spcAft>
                <a:spcPts val="300"/>
              </a:spcAft>
              <a:buClr>
                <a:srgbClr val="000000"/>
              </a:buClr>
              <a:buSzPts val="1200"/>
              <a:buNone/>
            </a:pPr>
            <a:r>
              <a:rPr lang="en-US" sz="2800" b="1" u="none" strike="noStrike" dirty="0" smtClean="0">
                <a:effectLst/>
                <a:uFill>
                  <a:solidFill>
                    <a:srgbClr val="000000"/>
                  </a:solidFill>
                </a:uFill>
                <a:ea typeface="Arial" panose="020B0604020202020204" pitchFamily="34" charset="0"/>
                <a:cs typeface="Arial" panose="020B0604020202020204" pitchFamily="34" charset="0"/>
              </a:rPr>
              <a:t>Cost </a:t>
            </a:r>
            <a:r>
              <a:rPr lang="en-US" sz="2800" b="1" u="none" strike="noStrike" dirty="0">
                <a:effectLst/>
                <a:uFill>
                  <a:solidFill>
                    <a:srgbClr val="000000"/>
                  </a:solidFill>
                </a:uFill>
                <a:ea typeface="Arial" panose="020B0604020202020204" pitchFamily="34" charset="0"/>
                <a:cs typeface="Arial" panose="020B0604020202020204" pitchFamily="34" charset="0"/>
              </a:rPr>
              <a:t>Plus Fixed Fee Contracts (CPFF): </a:t>
            </a:r>
            <a:endParaRPr lang="en-US" sz="2800" b="1" u="none" strike="noStrike" dirty="0" smtClean="0">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0"/>
              </a:spcAft>
              <a:buClr>
                <a:srgbClr val="000000"/>
              </a:buClr>
              <a:buSzPts val="1200"/>
              <a:buFont typeface="Wingdings" pitchFamily="2" charset="2"/>
              <a:buChar char="Ø"/>
            </a:pPr>
            <a:r>
              <a:rPr lang="en-US" sz="2800" u="none" strike="noStrike" dirty="0" smtClean="0">
                <a:solidFill>
                  <a:srgbClr val="000000"/>
                </a:solidFill>
                <a:effectLst/>
                <a:uFill>
                  <a:solidFill>
                    <a:srgbClr val="000000"/>
                  </a:solidFill>
                </a:uFill>
                <a:ea typeface="Arial" panose="020B0604020202020204" pitchFamily="34" charset="0"/>
                <a:cs typeface="Arial" panose="020B0604020202020204" pitchFamily="34" charset="0"/>
              </a:rPr>
              <a:t>Seller </a:t>
            </a:r>
            <a:r>
              <a:rPr lang="en-US" sz="28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is reimbursed for all allowable costs for performing the contract work, and receives a fixed fee payment calculated as a percentage of the initial estimated project costs. </a:t>
            </a:r>
            <a:endParaRPr lang="en-US" sz="2800" u="none" strike="noStrike" dirty="0" smtClean="0">
              <a:solidFill>
                <a:srgbClr val="000000"/>
              </a:solidFill>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0"/>
              </a:spcAft>
              <a:buClr>
                <a:srgbClr val="000000"/>
              </a:buClr>
              <a:buSzPts val="1200"/>
              <a:buFont typeface="Wingdings" pitchFamily="2" charset="2"/>
              <a:buChar char="Ø"/>
            </a:pPr>
            <a:r>
              <a:rPr lang="en-US" sz="2800" u="none" strike="noStrike" dirty="0" smtClean="0">
                <a:solidFill>
                  <a:srgbClr val="000000"/>
                </a:solidFill>
                <a:effectLst/>
                <a:uFill>
                  <a:solidFill>
                    <a:srgbClr val="000000"/>
                  </a:solidFill>
                </a:uFill>
                <a:ea typeface="Arial" panose="020B0604020202020204" pitchFamily="34" charset="0"/>
                <a:cs typeface="Arial" panose="020B0604020202020204" pitchFamily="34" charset="0"/>
              </a:rPr>
              <a:t>Fee </a:t>
            </a:r>
            <a:r>
              <a:rPr lang="en-US" sz="2800" u="none" strike="noStrike" dirty="0">
                <a:solidFill>
                  <a:srgbClr val="000000"/>
                </a:solidFill>
                <a:effectLst/>
                <a:uFill>
                  <a:solidFill>
                    <a:srgbClr val="000000"/>
                  </a:solidFill>
                </a:uFill>
                <a:ea typeface="Arial" panose="020B0604020202020204" pitchFamily="34" charset="0"/>
                <a:cs typeface="Arial" panose="020B0604020202020204" pitchFamily="34" charset="0"/>
              </a:rPr>
              <a:t>is paid only for completed work, and does not change due to seller performance. Fee amounts do not change unless the project scope changes. </a:t>
            </a:r>
            <a:endParaRPr lang="en-US" sz="2800" u="none" strike="noStrike" dirty="0" smtClean="0">
              <a:solidFill>
                <a:srgbClr val="000000"/>
              </a:solidFill>
              <a:effectLst/>
              <a:uFill>
                <a:solidFill>
                  <a:srgbClr val="000000"/>
                </a:solidFill>
              </a:uFill>
              <a:ea typeface="Arial" panose="020B0604020202020204" pitchFamily="34" charset="0"/>
              <a:cs typeface="Arial" panose="020B0604020202020204" pitchFamily="34" charset="0"/>
            </a:endParaRPr>
          </a:p>
          <a:p>
            <a:pPr marR="359410" lvl="1" algn="just" fontAlgn="base">
              <a:lnSpc>
                <a:spcPct val="98000"/>
              </a:lnSpc>
              <a:spcBef>
                <a:spcPts val="0"/>
              </a:spcBef>
              <a:spcAft>
                <a:spcPts val="300"/>
              </a:spcAft>
              <a:buClr>
                <a:srgbClr val="000000"/>
              </a:buClr>
              <a:buSzPts val="1200"/>
              <a:buFont typeface="Wingdings" panose="05000000000000000000" pitchFamily="2" charset="2"/>
              <a:buChar char="q"/>
            </a:pP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359410" lvl="1" algn="just" fontAlgn="base">
              <a:lnSpc>
                <a:spcPct val="98000"/>
              </a:lnSpc>
              <a:spcBef>
                <a:spcPts val="0"/>
              </a:spcBef>
              <a:spcAft>
                <a:spcPts val="280"/>
              </a:spcAft>
              <a:buClr>
                <a:srgbClr val="000000"/>
              </a:buClr>
              <a:buSzPts val="1200"/>
              <a:buFont typeface="Wingdings" panose="05000000000000000000" pitchFamily="2" charset="2"/>
              <a:buChar char="q"/>
            </a:pP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buFont typeface="Wingdings" panose="05000000000000000000" pitchFamily="2" charset="2"/>
              <a:buChar char="q"/>
            </a:pPr>
            <a:endParaRPr lang="en-US" sz="1400" dirty="0"/>
          </a:p>
        </p:txBody>
      </p:sp>
    </p:spTree>
    <p:extLst>
      <p:ext uri="{BB962C8B-B14F-4D97-AF65-F5344CB8AC3E}">
        <p14:creationId xmlns:p14="http://schemas.microsoft.com/office/powerpoint/2010/main" val="3066065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75" y="201004"/>
            <a:ext cx="7888070" cy="713396"/>
          </a:xfrm>
        </p:spPr>
        <p:txBody>
          <a:bodyPr/>
          <a:lstStyle/>
          <a:p>
            <a:r>
              <a:rPr lang="en-US" sz="3200" b="1" dirty="0">
                <a:uFill>
                  <a:solidFill>
                    <a:srgbClr val="000000"/>
                  </a:solidFill>
                </a:uFill>
                <a:ea typeface="Arial" panose="020B0604020202020204" pitchFamily="34" charset="0"/>
                <a:cs typeface="Arial" panose="020B0604020202020204" pitchFamily="34" charset="0"/>
              </a:rPr>
              <a:t>Cost Plus Incentive Fee Contracts (CPIF)</a:t>
            </a:r>
            <a:r>
              <a:rPr lang="en-US" sz="3200" dirty="0">
                <a:uFill>
                  <a:solidFill>
                    <a:srgbClr val="000000"/>
                  </a:solidFill>
                </a:uFill>
                <a:ea typeface="Arial" panose="020B0604020202020204" pitchFamily="34" charset="0"/>
                <a:cs typeface="Arial" panose="020B0604020202020204" pitchFamily="34" charset="0"/>
              </a:rPr>
              <a:t>: </a:t>
            </a:r>
            <a:endParaRPr lang="en-AU" sz="3200" dirty="0"/>
          </a:p>
        </p:txBody>
      </p:sp>
      <p:sp>
        <p:nvSpPr>
          <p:cNvPr id="3" name="Content Placeholder 2"/>
          <p:cNvSpPr>
            <a:spLocks noGrp="1"/>
          </p:cNvSpPr>
          <p:nvPr>
            <p:ph idx="1"/>
          </p:nvPr>
        </p:nvSpPr>
        <p:spPr>
          <a:xfrm>
            <a:off x="234462" y="1019908"/>
            <a:ext cx="8686800" cy="5157055"/>
          </a:xfrm>
        </p:spPr>
        <p:txBody>
          <a:bodyPr>
            <a:normAutofit/>
          </a:bodyPr>
          <a:lstStyle/>
          <a:p>
            <a:pPr marL="228600" lvl="1">
              <a:spcBef>
                <a:spcPts val="1000"/>
              </a:spcBef>
            </a:pPr>
            <a:r>
              <a:rPr lang="en-US" sz="2800" dirty="0" smtClean="0">
                <a:solidFill>
                  <a:srgbClr val="000000"/>
                </a:solidFill>
                <a:uFill>
                  <a:solidFill>
                    <a:srgbClr val="000000"/>
                  </a:solidFill>
                </a:uFill>
                <a:ea typeface="Arial" panose="020B0604020202020204" pitchFamily="34" charset="0"/>
                <a:cs typeface="Arial" panose="020B0604020202020204" pitchFamily="34" charset="0"/>
              </a:rPr>
              <a:t>Seller </a:t>
            </a:r>
            <a:r>
              <a:rPr lang="en-US" sz="2800" dirty="0">
                <a:solidFill>
                  <a:srgbClr val="000000"/>
                </a:solidFill>
                <a:uFill>
                  <a:solidFill>
                    <a:srgbClr val="000000"/>
                  </a:solidFill>
                </a:uFill>
                <a:ea typeface="Arial" panose="020B0604020202020204" pitchFamily="34" charset="0"/>
                <a:cs typeface="Arial" panose="020B0604020202020204" pitchFamily="34" charset="0"/>
              </a:rPr>
              <a:t>is reimbursed for all allowable costs for performing the contract work and receives a predetermined incentive fee, based upon achieving certain performance objectives as set forth in the contract. </a:t>
            </a:r>
            <a:endParaRPr lang="en-US" sz="2800" dirty="0" smtClean="0">
              <a:solidFill>
                <a:srgbClr val="000000"/>
              </a:solidFill>
              <a:uFill>
                <a:solidFill>
                  <a:srgbClr val="000000"/>
                </a:solidFill>
              </a:uFill>
              <a:ea typeface="Arial" panose="020B0604020202020204" pitchFamily="34" charset="0"/>
              <a:cs typeface="Arial" panose="020B0604020202020204" pitchFamily="34" charset="0"/>
            </a:endParaRPr>
          </a:p>
          <a:p>
            <a:pPr marL="228600" lvl="1">
              <a:spcBef>
                <a:spcPts val="1000"/>
              </a:spcBef>
            </a:pPr>
            <a:r>
              <a:rPr lang="en-US" sz="2800" dirty="0" smtClean="0">
                <a:solidFill>
                  <a:srgbClr val="000000"/>
                </a:solidFill>
                <a:uFill>
                  <a:solidFill>
                    <a:srgbClr val="000000"/>
                  </a:solidFill>
                </a:uFill>
                <a:ea typeface="Arial" panose="020B0604020202020204" pitchFamily="34" charset="0"/>
                <a:cs typeface="Arial" panose="020B0604020202020204" pitchFamily="34" charset="0"/>
              </a:rPr>
              <a:t>In </a:t>
            </a:r>
            <a:r>
              <a:rPr lang="en-US" sz="2800" dirty="0">
                <a:solidFill>
                  <a:srgbClr val="000000"/>
                </a:solidFill>
                <a:uFill>
                  <a:solidFill>
                    <a:srgbClr val="000000"/>
                  </a:solidFill>
                </a:uFill>
                <a:ea typeface="Arial" panose="020B0604020202020204" pitchFamily="34" charset="0"/>
                <a:cs typeface="Arial" panose="020B0604020202020204" pitchFamily="34" charset="0"/>
              </a:rPr>
              <a:t>CPIF contracts, if the final costs are less or greater than the original estimated costs, then both the buyer and seller share costs from the departures based upon a pre-negotiated cost sharing formula, e.g., an 80/20 split over/under target costs. </a:t>
            </a:r>
          </a:p>
        </p:txBody>
      </p:sp>
    </p:spTree>
    <p:extLst>
      <p:ext uri="{BB962C8B-B14F-4D97-AF65-F5344CB8AC3E}">
        <p14:creationId xmlns:p14="http://schemas.microsoft.com/office/powerpoint/2010/main" val="1942088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129" y="177556"/>
            <a:ext cx="8491794" cy="607889"/>
          </a:xfrm>
        </p:spPr>
        <p:txBody>
          <a:bodyPr/>
          <a:lstStyle/>
          <a:p>
            <a:r>
              <a:rPr lang="en-US" sz="2800" b="1" dirty="0">
                <a:uFill>
                  <a:solidFill>
                    <a:srgbClr val="000000"/>
                  </a:solidFill>
                </a:uFill>
                <a:latin typeface="+mn-lt"/>
                <a:ea typeface="Arial" panose="020B0604020202020204" pitchFamily="34" charset="0"/>
                <a:cs typeface="Arial" panose="020B0604020202020204" pitchFamily="34" charset="0"/>
              </a:rPr>
              <a:t>Cost Plus Award Fee Contracts (CPAF):</a:t>
            </a:r>
            <a:r>
              <a:rPr lang="en-US" sz="2800" dirty="0">
                <a:uFill>
                  <a:solidFill>
                    <a:srgbClr val="000000"/>
                  </a:solidFill>
                </a:uFill>
                <a:latin typeface="+mn-lt"/>
                <a:ea typeface="Arial" panose="020B0604020202020204" pitchFamily="34" charset="0"/>
                <a:cs typeface="Arial" panose="020B0604020202020204" pitchFamily="34" charset="0"/>
              </a:rPr>
              <a:t> </a:t>
            </a:r>
            <a:endParaRPr lang="en-AU" sz="2800" dirty="0">
              <a:latin typeface="+mn-lt"/>
            </a:endParaRPr>
          </a:p>
        </p:txBody>
      </p:sp>
      <p:sp>
        <p:nvSpPr>
          <p:cNvPr id="3" name="Content Placeholder 2"/>
          <p:cNvSpPr>
            <a:spLocks noGrp="1"/>
          </p:cNvSpPr>
          <p:nvPr>
            <p:ph idx="1"/>
          </p:nvPr>
        </p:nvSpPr>
        <p:spPr>
          <a:xfrm>
            <a:off x="304800" y="820615"/>
            <a:ext cx="8557846" cy="5356348"/>
          </a:xfrm>
        </p:spPr>
        <p:txBody>
          <a:bodyPr/>
          <a:lstStyle/>
          <a:p>
            <a:pPr marL="285750" lvl="1" indent="-285750" algn="just">
              <a:spcBef>
                <a:spcPts val="1000"/>
              </a:spcBef>
              <a:buFont typeface="Wingdings" pitchFamily="2" charset="2"/>
              <a:buChar char="Ø"/>
            </a:pPr>
            <a:r>
              <a:rPr lang="en-US" sz="2800" dirty="0" smtClean="0">
                <a:solidFill>
                  <a:srgbClr val="000000"/>
                </a:solidFill>
                <a:uFill>
                  <a:solidFill>
                    <a:srgbClr val="000000"/>
                  </a:solidFill>
                </a:uFill>
                <a:ea typeface="Arial" panose="020B0604020202020204" pitchFamily="34" charset="0"/>
                <a:cs typeface="Arial" panose="020B0604020202020204" pitchFamily="34" charset="0"/>
              </a:rPr>
              <a:t>This </a:t>
            </a:r>
            <a:r>
              <a:rPr lang="en-US" sz="2800" dirty="0">
                <a:solidFill>
                  <a:srgbClr val="000000"/>
                </a:solidFill>
                <a:uFill>
                  <a:solidFill>
                    <a:srgbClr val="000000"/>
                  </a:solidFill>
                </a:uFill>
                <a:ea typeface="Arial" panose="020B0604020202020204" pitchFamily="34" charset="0"/>
                <a:cs typeface="Arial" panose="020B0604020202020204" pitchFamily="34" charset="0"/>
              </a:rPr>
              <a:t>is a cost reimbursement contract whereby the seller is reimbursed for all legitimate costs, but the majority of fee is only earned based on the satisfaction of certain broad subjective performance criteria, as defined and incorporated into the contract. </a:t>
            </a:r>
            <a:endParaRPr lang="en-US" sz="2800" dirty="0" smtClean="0">
              <a:solidFill>
                <a:srgbClr val="000000"/>
              </a:solidFill>
              <a:uFill>
                <a:solidFill>
                  <a:srgbClr val="000000"/>
                </a:solidFill>
              </a:uFill>
              <a:ea typeface="Arial" panose="020B0604020202020204" pitchFamily="34" charset="0"/>
              <a:cs typeface="Arial" panose="020B0604020202020204" pitchFamily="34" charset="0"/>
            </a:endParaRPr>
          </a:p>
          <a:p>
            <a:pPr marL="285750" lvl="1" indent="-285750" algn="just">
              <a:spcBef>
                <a:spcPts val="1000"/>
              </a:spcBef>
              <a:buFont typeface="Wingdings" pitchFamily="2" charset="2"/>
              <a:buChar char="Ø"/>
            </a:pPr>
            <a:r>
              <a:rPr lang="en-US" sz="2800" dirty="0" smtClean="0">
                <a:solidFill>
                  <a:srgbClr val="000000"/>
                </a:solidFill>
                <a:uFill>
                  <a:solidFill>
                    <a:srgbClr val="000000"/>
                  </a:solidFill>
                </a:uFill>
                <a:ea typeface="Arial" panose="020B0604020202020204" pitchFamily="34" charset="0"/>
                <a:cs typeface="Arial" panose="020B0604020202020204" pitchFamily="34" charset="0"/>
              </a:rPr>
              <a:t>The </a:t>
            </a:r>
            <a:r>
              <a:rPr lang="en-US" sz="2800" dirty="0">
                <a:solidFill>
                  <a:srgbClr val="000000"/>
                </a:solidFill>
                <a:uFill>
                  <a:solidFill>
                    <a:srgbClr val="000000"/>
                  </a:solidFill>
                </a:uFill>
                <a:ea typeface="Arial" panose="020B0604020202020204" pitchFamily="34" charset="0"/>
                <a:cs typeface="Arial" panose="020B0604020202020204" pitchFamily="34" charset="0"/>
              </a:rPr>
              <a:t>determination of fee is based solely on the subjective determination of seller performance by the buyer, and is generally not subject to appeals. </a:t>
            </a:r>
          </a:p>
          <a:p>
            <a:pPr marL="0" indent="0">
              <a:buNone/>
            </a:pPr>
            <a:endParaRPr lang="en-AU" dirty="0"/>
          </a:p>
        </p:txBody>
      </p:sp>
    </p:spTree>
    <p:extLst>
      <p:ext uri="{BB962C8B-B14F-4D97-AF65-F5344CB8AC3E}">
        <p14:creationId xmlns:p14="http://schemas.microsoft.com/office/powerpoint/2010/main" val="1232723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123" y="301818"/>
            <a:ext cx="8850923" cy="4412426"/>
          </a:xfrm>
          <a:prstGeom prst="rect">
            <a:avLst/>
          </a:prstGeom>
        </p:spPr>
        <p:txBody>
          <a:bodyPr wrap="square">
            <a:spAutoFit/>
          </a:bodyPr>
          <a:lstStyle/>
          <a:p>
            <a:pPr marR="359410" lvl="0" algn="just" fontAlgn="base">
              <a:lnSpc>
                <a:spcPct val="113000"/>
              </a:lnSpc>
              <a:spcBef>
                <a:spcPts val="0"/>
              </a:spcBef>
              <a:spcAft>
                <a:spcPts val="180"/>
              </a:spcAft>
              <a:buClr>
                <a:srgbClr val="000000"/>
              </a:buClr>
              <a:buSzPts val="1200"/>
            </a:pPr>
            <a:r>
              <a:rPr lang="en-US" sz="2800" b="1" dirty="0">
                <a:uFill>
                  <a:solidFill>
                    <a:srgbClr val="000000"/>
                  </a:solidFill>
                </a:uFill>
                <a:ea typeface="Bookman Old Style" panose="02050604050505020204" pitchFamily="18" charset="0"/>
                <a:cs typeface="Bookman Old Style" panose="02050604050505020204" pitchFamily="18" charset="0"/>
              </a:rPr>
              <a:t>Time and Material Contracts (T&amp;M). </a:t>
            </a:r>
            <a:endParaRPr lang="en-US" sz="2800" b="1" dirty="0" smtClean="0">
              <a:uFill>
                <a:solidFill>
                  <a:srgbClr val="000000"/>
                </a:solidFill>
              </a:uFill>
              <a:ea typeface="Bookman Old Style" panose="02050604050505020204" pitchFamily="18" charset="0"/>
              <a:cs typeface="Bookman Old Style" panose="02050604050505020204" pitchFamily="18" charset="0"/>
            </a:endParaRPr>
          </a:p>
          <a:p>
            <a:pPr marL="285750" marR="359410" lvl="0" indent="-285750" algn="just" fontAlgn="base">
              <a:lnSpc>
                <a:spcPct val="113000"/>
              </a:lnSpc>
              <a:spcBef>
                <a:spcPts val="0"/>
              </a:spcBef>
              <a:spcAft>
                <a:spcPts val="180"/>
              </a:spcAft>
              <a:buClr>
                <a:srgbClr val="000000"/>
              </a:buClr>
              <a:buSzPts val="1200"/>
              <a:buFont typeface="Wingdings" pitchFamily="2" charset="2"/>
              <a:buChar char="Ø"/>
            </a:pPr>
            <a:r>
              <a:rPr lang="en-US" sz="2400" dirty="0" smtClean="0">
                <a:uFill>
                  <a:solidFill>
                    <a:srgbClr val="000000"/>
                  </a:solidFill>
                </a:uFill>
                <a:ea typeface="Bookman Old Style" panose="02050604050505020204" pitchFamily="18" charset="0"/>
                <a:cs typeface="Bookman Old Style" panose="02050604050505020204" pitchFamily="18" charset="0"/>
              </a:rPr>
              <a:t>Time </a:t>
            </a:r>
            <a:r>
              <a:rPr lang="en-US" sz="2400" dirty="0">
                <a:uFill>
                  <a:solidFill>
                    <a:srgbClr val="000000"/>
                  </a:solidFill>
                </a:uFill>
                <a:ea typeface="Bookman Old Style" panose="02050604050505020204" pitchFamily="18" charset="0"/>
                <a:cs typeface="Bookman Old Style" panose="02050604050505020204" pitchFamily="18" charset="0"/>
              </a:rPr>
              <a:t>and material contracts are </a:t>
            </a:r>
            <a:r>
              <a:rPr lang="en-US" sz="2400" b="1" dirty="0">
                <a:uFill>
                  <a:solidFill>
                    <a:srgbClr val="000000"/>
                  </a:solidFill>
                </a:uFill>
                <a:ea typeface="Bookman Old Style" panose="02050604050505020204" pitchFamily="18" charset="0"/>
                <a:cs typeface="Bookman Old Style" panose="02050604050505020204" pitchFamily="18" charset="0"/>
              </a:rPr>
              <a:t>a hybrid type of contractual arrangement that contain aspects of both cost reimbursable and fixed-price type arrangements. </a:t>
            </a:r>
          </a:p>
          <a:p>
            <a:pPr marL="342900" marR="359410" lvl="0" indent="-342900" algn="just" fontAlgn="base">
              <a:lnSpc>
                <a:spcPct val="113000"/>
              </a:lnSpc>
              <a:spcBef>
                <a:spcPts val="0"/>
              </a:spcBef>
              <a:spcAft>
                <a:spcPts val="180"/>
              </a:spcAft>
              <a:buClr>
                <a:srgbClr val="000000"/>
              </a:buClr>
              <a:buSzPts val="1200"/>
              <a:buFont typeface="Wingdings" pitchFamily="2" charset="2"/>
              <a:buChar char="Ø"/>
            </a:pPr>
            <a:r>
              <a:rPr lang="en-US" sz="2400" dirty="0">
                <a:uFill>
                  <a:solidFill>
                    <a:srgbClr val="000000"/>
                  </a:solidFill>
                </a:uFill>
                <a:ea typeface="Bookman Old Style" panose="02050604050505020204" pitchFamily="18" charset="0"/>
                <a:cs typeface="Bookman Old Style" panose="02050604050505020204" pitchFamily="18" charset="0"/>
              </a:rPr>
              <a:t>They are often used for staff augmentation, acquisition of experts, and any outside support when a precise statement of work cannot be quickly prescribed. </a:t>
            </a:r>
          </a:p>
          <a:p>
            <a:pPr marL="342900" marR="359410" lvl="0" indent="-342900" algn="just" fontAlgn="base">
              <a:lnSpc>
                <a:spcPct val="113000"/>
              </a:lnSpc>
              <a:spcBef>
                <a:spcPts val="0"/>
              </a:spcBef>
              <a:spcAft>
                <a:spcPts val="180"/>
              </a:spcAft>
              <a:buClr>
                <a:srgbClr val="000000"/>
              </a:buClr>
              <a:buSzPts val="1200"/>
              <a:buFont typeface="Wingdings" pitchFamily="2" charset="2"/>
              <a:buChar char="Ø"/>
            </a:pPr>
            <a:r>
              <a:rPr lang="en-US" sz="2400" dirty="0">
                <a:uFill>
                  <a:solidFill>
                    <a:srgbClr val="000000"/>
                  </a:solidFill>
                </a:uFill>
                <a:ea typeface="Bookman Old Style" panose="02050604050505020204" pitchFamily="18" charset="0"/>
                <a:cs typeface="Bookman Old Style" panose="02050604050505020204" pitchFamily="18" charset="0"/>
              </a:rPr>
              <a:t>These types of contracts resemble cost-reimbursable type arrangements in that they can be left open ended and may be subject to cost growth for the buyer</a:t>
            </a:r>
            <a:r>
              <a:rPr lang="en-US" sz="2400" dirty="0" smtClean="0">
                <a:uFill>
                  <a:solidFill>
                    <a:srgbClr val="000000"/>
                  </a:solidFill>
                </a:uFill>
                <a:ea typeface="Bookman Old Style" panose="02050604050505020204" pitchFamily="18" charset="0"/>
                <a:cs typeface="Bookman Old Style" panose="02050604050505020204" pitchFamily="18" charset="0"/>
              </a:rPr>
              <a:t>.</a:t>
            </a:r>
          </a:p>
        </p:txBody>
      </p:sp>
    </p:spTree>
    <p:extLst>
      <p:ext uri="{BB962C8B-B14F-4D97-AF65-F5344CB8AC3E}">
        <p14:creationId xmlns:p14="http://schemas.microsoft.com/office/powerpoint/2010/main" val="3069074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8" y="656492"/>
            <a:ext cx="8721969" cy="5520471"/>
          </a:xfrm>
        </p:spPr>
        <p:txBody>
          <a:bodyPr>
            <a:normAutofit fontScale="92500" lnSpcReduction="10000"/>
          </a:bodyPr>
          <a:lstStyle/>
          <a:p>
            <a:pPr>
              <a:buFont typeface="Wingdings" pitchFamily="2" charset="2"/>
              <a:buChar char="Ø"/>
            </a:pPr>
            <a:r>
              <a:rPr lang="en-US" dirty="0">
                <a:uFill>
                  <a:solidFill>
                    <a:srgbClr val="000000"/>
                  </a:solidFill>
                </a:uFill>
                <a:ea typeface="Bookman Old Style" panose="02050604050505020204" pitchFamily="18" charset="0"/>
                <a:cs typeface="Bookman Old Style" panose="02050604050505020204" pitchFamily="18" charset="0"/>
              </a:rPr>
              <a:t>The full value of the agreement and the exact quantity of items to be delivered may not be defined by the buyer at the time of the contract award. </a:t>
            </a:r>
            <a:endParaRPr lang="en-US" dirty="0" smtClean="0">
              <a:uFill>
                <a:solidFill>
                  <a:srgbClr val="000000"/>
                </a:solidFill>
              </a:uFill>
              <a:ea typeface="Bookman Old Style" panose="02050604050505020204" pitchFamily="18" charset="0"/>
              <a:cs typeface="Bookman Old Style" panose="02050604050505020204" pitchFamily="18" charset="0"/>
            </a:endParaRPr>
          </a:p>
          <a:p>
            <a:pPr>
              <a:buFont typeface="Wingdings" pitchFamily="2" charset="2"/>
              <a:buChar char="Ø"/>
            </a:pPr>
            <a:r>
              <a:rPr lang="en-US" dirty="0" smtClean="0">
                <a:uFill>
                  <a:solidFill>
                    <a:srgbClr val="000000"/>
                  </a:solidFill>
                </a:uFill>
                <a:ea typeface="Bookman Old Style" panose="02050604050505020204" pitchFamily="18" charset="0"/>
                <a:cs typeface="Bookman Old Style" panose="02050604050505020204" pitchFamily="18" charset="0"/>
              </a:rPr>
              <a:t>Thus</a:t>
            </a:r>
            <a:r>
              <a:rPr lang="en-US" dirty="0">
                <a:uFill>
                  <a:solidFill>
                    <a:srgbClr val="000000"/>
                  </a:solidFill>
                </a:uFill>
                <a:ea typeface="Bookman Old Style" panose="02050604050505020204" pitchFamily="18" charset="0"/>
                <a:cs typeface="Bookman Old Style" panose="02050604050505020204" pitchFamily="18" charset="0"/>
              </a:rPr>
              <a:t>, T&amp;M contracts can increase in contract value as if they were cost reimbursable type arrangements. </a:t>
            </a:r>
          </a:p>
          <a:p>
            <a:pPr>
              <a:buFont typeface="Wingdings" pitchFamily="2" charset="2"/>
              <a:buChar char="Ø"/>
            </a:pPr>
            <a:r>
              <a:rPr lang="en-US" dirty="0" smtClean="0">
                <a:uFill>
                  <a:solidFill>
                    <a:srgbClr val="000000"/>
                  </a:solidFill>
                </a:uFill>
                <a:ea typeface="Bookman Old Style" panose="02050604050505020204" pitchFamily="18" charset="0"/>
                <a:cs typeface="Bookman Old Style" panose="02050604050505020204" pitchFamily="18" charset="0"/>
              </a:rPr>
              <a:t>Many </a:t>
            </a:r>
            <a:r>
              <a:rPr lang="en-US" dirty="0">
                <a:uFill>
                  <a:solidFill>
                    <a:srgbClr val="000000"/>
                  </a:solidFill>
                </a:uFill>
                <a:ea typeface="Bookman Old Style" panose="02050604050505020204" pitchFamily="18" charset="0"/>
                <a:cs typeface="Bookman Old Style" panose="02050604050505020204" pitchFamily="18" charset="0"/>
              </a:rPr>
              <a:t>organizations require not-to exceed values and time limits placed in all T&amp;M contracts to prevent unlimited cost growth. </a:t>
            </a:r>
            <a:endParaRPr lang="en-US" dirty="0" smtClean="0">
              <a:uFill>
                <a:solidFill>
                  <a:srgbClr val="000000"/>
                </a:solidFill>
              </a:uFill>
              <a:ea typeface="Bookman Old Style" panose="02050604050505020204" pitchFamily="18" charset="0"/>
              <a:cs typeface="Bookman Old Style" panose="02050604050505020204" pitchFamily="18" charset="0"/>
            </a:endParaRPr>
          </a:p>
          <a:p>
            <a:pPr>
              <a:buFont typeface="Wingdings" pitchFamily="2" charset="2"/>
              <a:buChar char="Ø"/>
            </a:pPr>
            <a:r>
              <a:rPr lang="en-US" dirty="0" smtClean="0">
                <a:uFill>
                  <a:solidFill>
                    <a:srgbClr val="000000"/>
                  </a:solidFill>
                </a:uFill>
                <a:ea typeface="Bookman Old Style" panose="02050604050505020204" pitchFamily="18" charset="0"/>
                <a:cs typeface="Bookman Old Style" panose="02050604050505020204" pitchFamily="18" charset="0"/>
              </a:rPr>
              <a:t>Conversely</a:t>
            </a:r>
            <a:r>
              <a:rPr lang="en-US" dirty="0">
                <a:uFill>
                  <a:solidFill>
                    <a:srgbClr val="000000"/>
                  </a:solidFill>
                </a:uFill>
                <a:ea typeface="Bookman Old Style" panose="02050604050505020204" pitchFamily="18" charset="0"/>
                <a:cs typeface="Bookman Old Style" panose="02050604050505020204" pitchFamily="18" charset="0"/>
              </a:rPr>
              <a:t>, T&amp;M contracts can also resemble fixed unit price arrangements</a:t>
            </a:r>
            <a:r>
              <a:rPr lang="en-US" b="1" dirty="0">
                <a:uFill>
                  <a:solidFill>
                    <a:srgbClr val="000000"/>
                  </a:solidFill>
                </a:uFill>
                <a:ea typeface="Bookman Old Style" panose="02050604050505020204" pitchFamily="18" charset="0"/>
                <a:cs typeface="Bookman Old Style" panose="02050604050505020204" pitchFamily="18" charset="0"/>
              </a:rPr>
              <a:t> when certain parameters are specified in the contract. </a:t>
            </a:r>
            <a:endParaRPr lang="en-US" b="1" dirty="0" smtClean="0">
              <a:uFill>
                <a:solidFill>
                  <a:srgbClr val="000000"/>
                </a:solidFill>
              </a:uFill>
              <a:ea typeface="Bookman Old Style" panose="02050604050505020204" pitchFamily="18" charset="0"/>
              <a:cs typeface="Bookman Old Style" panose="02050604050505020204" pitchFamily="18" charset="0"/>
            </a:endParaRPr>
          </a:p>
          <a:p>
            <a:pPr>
              <a:buFont typeface="Wingdings" pitchFamily="2" charset="2"/>
              <a:buChar char="Ø"/>
            </a:pPr>
            <a:r>
              <a:rPr lang="en-US" dirty="0" smtClean="0">
                <a:uFill>
                  <a:solidFill>
                    <a:srgbClr val="000000"/>
                  </a:solidFill>
                </a:uFill>
                <a:ea typeface="Bookman Old Style" panose="02050604050505020204" pitchFamily="18" charset="0"/>
                <a:cs typeface="Bookman Old Style" panose="02050604050505020204" pitchFamily="18" charset="0"/>
              </a:rPr>
              <a:t>Unit </a:t>
            </a:r>
            <a:r>
              <a:rPr lang="en-US" dirty="0">
                <a:uFill>
                  <a:solidFill>
                    <a:srgbClr val="000000"/>
                  </a:solidFill>
                </a:uFill>
                <a:ea typeface="Bookman Old Style" panose="02050604050505020204" pitchFamily="18" charset="0"/>
                <a:cs typeface="Bookman Old Style" panose="02050604050505020204" pitchFamily="18" charset="0"/>
              </a:rPr>
              <a:t>labor or material rates can be preset by the buyer and seller when both parties agree on the values for specific resource categories, for example senior engineers at so much per hour, or categories of materials at specified rates per unit.</a:t>
            </a:r>
            <a:endParaRPr lang="en-AU" dirty="0"/>
          </a:p>
        </p:txBody>
      </p:sp>
    </p:spTree>
    <p:extLst>
      <p:ext uri="{BB962C8B-B14F-4D97-AF65-F5344CB8AC3E}">
        <p14:creationId xmlns:p14="http://schemas.microsoft.com/office/powerpoint/2010/main" val="245764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4B6EAE-9243-4A38-BABC-096922E3D208}"/>
              </a:ext>
            </a:extLst>
          </p:cNvPr>
          <p:cNvSpPr>
            <a:spLocks noGrp="1"/>
          </p:cNvSpPr>
          <p:nvPr>
            <p:ph idx="1"/>
          </p:nvPr>
        </p:nvSpPr>
        <p:spPr>
          <a:xfrm>
            <a:off x="105508" y="789708"/>
            <a:ext cx="8827477" cy="5681429"/>
          </a:xfrm>
        </p:spPr>
        <p:txBody>
          <a:bodyPr>
            <a:noAutofit/>
          </a:bodyPr>
          <a:lstStyle/>
          <a:p>
            <a:pPr marL="457200" marR="360045" indent="0" algn="just">
              <a:lnSpc>
                <a:spcPct val="100000"/>
              </a:lnSpc>
              <a:spcBef>
                <a:spcPts val="0"/>
              </a:spcBef>
              <a:buNone/>
            </a:pPr>
            <a:r>
              <a:rPr lang="en-US" sz="2400" b="1" dirty="0">
                <a:effectLst/>
                <a:ea typeface="Times New Roman" panose="02020603050405020304" pitchFamily="18" charset="0"/>
                <a:cs typeface="Times New Roman" panose="02020603050405020304" pitchFamily="18" charset="0"/>
              </a:rPr>
              <a:t>C. Plan Procurements: Outputs </a:t>
            </a:r>
          </a:p>
          <a:p>
            <a:pPr marL="457200" marR="360045" indent="0" algn="just">
              <a:lnSpc>
                <a:spcPct val="100000"/>
              </a:lnSpc>
              <a:spcBef>
                <a:spcPts val="0"/>
              </a:spcBef>
              <a:buNone/>
            </a:pPr>
            <a:r>
              <a:rPr lang="en-US" sz="2400" b="1" dirty="0">
                <a:effectLst/>
                <a:ea typeface="Times New Roman" panose="02020603050405020304" pitchFamily="18" charset="0"/>
                <a:cs typeface="Times New Roman" panose="02020603050405020304" pitchFamily="18" charset="0"/>
              </a:rPr>
              <a:t>1. Procurement Management Plan </a:t>
            </a:r>
          </a:p>
          <a:p>
            <a:pPr marL="800100" marR="360045" indent="-342900" algn="just">
              <a:lnSpc>
                <a:spcPct val="100000"/>
              </a:lnSpc>
              <a:spcBef>
                <a:spcPts val="0"/>
              </a:spcBef>
              <a:buFont typeface="Wingdings" pitchFamily="2" charset="2"/>
              <a:buChar char="Ø"/>
            </a:pPr>
            <a:r>
              <a:rPr lang="en-US" sz="2400" dirty="0">
                <a:effectLst/>
                <a:ea typeface="Times New Roman" panose="02020603050405020304" pitchFamily="18" charset="0"/>
                <a:cs typeface="Times New Roman" panose="02020603050405020304" pitchFamily="18" charset="0"/>
              </a:rPr>
              <a:t>The procurement management plan describes how the procurement processes will be managed from developing procurement documentation through contract closure. </a:t>
            </a:r>
            <a:endParaRPr lang="en-US" sz="2400" dirty="0" smtClean="0">
              <a:effectLst/>
              <a:ea typeface="Times New Roman" panose="02020603050405020304" pitchFamily="18" charset="0"/>
              <a:cs typeface="Times New Roman" panose="02020603050405020304" pitchFamily="18" charset="0"/>
            </a:endParaRPr>
          </a:p>
          <a:p>
            <a:pPr marL="457200" marR="360045" indent="0" algn="just">
              <a:lnSpc>
                <a:spcPct val="100000"/>
              </a:lnSpc>
              <a:spcBef>
                <a:spcPts val="0"/>
              </a:spcBef>
              <a:buNone/>
            </a:pPr>
            <a:endParaRPr lang="en-US" sz="2400" b="1" dirty="0" smtClean="0">
              <a:effectLst/>
              <a:ea typeface="Times New Roman" panose="02020603050405020304" pitchFamily="18" charset="0"/>
              <a:cs typeface="Times New Roman" panose="02020603050405020304" pitchFamily="18" charset="0"/>
            </a:endParaRPr>
          </a:p>
          <a:p>
            <a:pPr marL="457200" marR="360045" indent="0" algn="just">
              <a:lnSpc>
                <a:spcPct val="100000"/>
              </a:lnSpc>
              <a:spcBef>
                <a:spcPts val="0"/>
              </a:spcBef>
              <a:buNone/>
            </a:pPr>
            <a:r>
              <a:rPr lang="en-US" sz="2400" b="1" dirty="0" smtClean="0">
                <a:effectLst/>
                <a:ea typeface="Times New Roman" panose="02020603050405020304" pitchFamily="18" charset="0"/>
                <a:cs typeface="Times New Roman" panose="02020603050405020304" pitchFamily="18" charset="0"/>
              </a:rPr>
              <a:t>The </a:t>
            </a:r>
            <a:r>
              <a:rPr lang="en-US" sz="2400" b="1" dirty="0">
                <a:effectLst/>
                <a:ea typeface="Times New Roman" panose="02020603050405020304" pitchFamily="18" charset="0"/>
                <a:cs typeface="Times New Roman" panose="02020603050405020304" pitchFamily="18" charset="0"/>
              </a:rPr>
              <a:t>procurement management plan can include guidance for: </a:t>
            </a:r>
          </a:p>
          <a:p>
            <a:pPr marL="914400" marR="360045" indent="-457200" algn="just">
              <a:lnSpc>
                <a:spcPct val="100000"/>
              </a:lnSpc>
              <a:spcBef>
                <a:spcPts val="0"/>
              </a:spcBef>
              <a:buFont typeface="Wingdings" pitchFamily="2" charset="2"/>
              <a:buChar char="ü"/>
            </a:pPr>
            <a:r>
              <a:rPr lang="en-US" sz="2400" dirty="0" smtClean="0">
                <a:effectLst/>
                <a:ea typeface="Times New Roman" panose="02020603050405020304" pitchFamily="18" charset="0"/>
                <a:cs typeface="Times New Roman" panose="02020603050405020304" pitchFamily="18" charset="0"/>
              </a:rPr>
              <a:t>The </a:t>
            </a:r>
            <a:r>
              <a:rPr lang="en-US" sz="2400" dirty="0">
                <a:effectLst/>
                <a:ea typeface="Times New Roman" panose="02020603050405020304" pitchFamily="18" charset="0"/>
                <a:cs typeface="Times New Roman" panose="02020603050405020304" pitchFamily="18" charset="0"/>
              </a:rPr>
              <a:t>types of contracts to be used; </a:t>
            </a:r>
          </a:p>
          <a:p>
            <a:pPr marL="914400" marR="360045" indent="-457200" algn="just">
              <a:lnSpc>
                <a:spcPct val="100000"/>
              </a:lnSpc>
              <a:spcBef>
                <a:spcPts val="0"/>
              </a:spcBef>
              <a:buFont typeface="Wingdings" pitchFamily="2" charset="2"/>
              <a:buChar char="ü"/>
            </a:pPr>
            <a:r>
              <a:rPr lang="en-US" sz="2400" dirty="0" smtClean="0">
                <a:effectLst/>
                <a:ea typeface="Times New Roman" panose="02020603050405020304" pitchFamily="18" charset="0"/>
                <a:cs typeface="Times New Roman" panose="02020603050405020304" pitchFamily="18" charset="0"/>
              </a:rPr>
              <a:t>Whether </a:t>
            </a:r>
            <a:r>
              <a:rPr lang="en-US" sz="2400" dirty="0">
                <a:effectLst/>
                <a:ea typeface="Times New Roman" panose="02020603050405020304" pitchFamily="18" charset="0"/>
                <a:cs typeface="Times New Roman" panose="02020603050405020304" pitchFamily="18" charset="0"/>
              </a:rPr>
              <a:t>independent estimates will be used and if they are needed as evaluation criteria; </a:t>
            </a:r>
          </a:p>
          <a:p>
            <a:pPr marL="914400" marR="360045" indent="-457200" algn="just">
              <a:lnSpc>
                <a:spcPct val="100000"/>
              </a:lnSpc>
              <a:spcBef>
                <a:spcPts val="0"/>
              </a:spcBef>
              <a:buFont typeface="Wingdings" pitchFamily="2" charset="2"/>
              <a:buChar char="ü"/>
            </a:pPr>
            <a:r>
              <a:rPr lang="en-US" sz="2400" dirty="0" smtClean="0">
                <a:effectLst/>
                <a:ea typeface="Times New Roman" panose="02020603050405020304" pitchFamily="18" charset="0"/>
                <a:cs typeface="Times New Roman" panose="02020603050405020304" pitchFamily="18" charset="0"/>
              </a:rPr>
              <a:t>Those </a:t>
            </a:r>
            <a:r>
              <a:rPr lang="en-US" sz="2400" dirty="0">
                <a:effectLst/>
                <a:ea typeface="Times New Roman" panose="02020603050405020304" pitchFamily="18" charset="0"/>
                <a:cs typeface="Times New Roman" panose="02020603050405020304" pitchFamily="18" charset="0"/>
              </a:rPr>
              <a:t>actions the project management team can take unilaterally, if the performing organization has a prescribed procurement, contracting, or purchasing department; </a:t>
            </a:r>
            <a:endParaRPr lang="en-US" sz="2400" dirty="0" smtClean="0">
              <a:effectLst/>
              <a:ea typeface="Times New Roman" panose="02020603050405020304" pitchFamily="18" charset="0"/>
              <a:cs typeface="Times New Roman" panose="02020603050405020304" pitchFamily="18" charset="0"/>
            </a:endParaRPr>
          </a:p>
          <a:p>
            <a:pPr marL="457200" marR="360045" indent="0" algn="just">
              <a:lnSpc>
                <a:spcPct val="100000"/>
              </a:lnSpc>
              <a:spcBef>
                <a:spcPts val="0"/>
              </a:spcBef>
              <a:buNone/>
            </a:pPr>
            <a:endParaRPr lang="en-US"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630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222737" y="463827"/>
            <a:ext cx="8757139" cy="5923722"/>
          </a:xfrm>
        </p:spPr>
        <p:txBody>
          <a:bodyPr>
            <a:noAutofit/>
          </a:bodyPr>
          <a:lstStyle/>
          <a:p>
            <a:pPr marL="342900" marR="359410" lvl="0" indent="-342900" algn="just">
              <a:lnSpc>
                <a:spcPct val="110000"/>
              </a:lnSpc>
              <a:spcBef>
                <a:spcPts val="0"/>
              </a:spcBef>
              <a:buFont typeface="Wingdings" pitchFamily="2" charset="2"/>
              <a:buChar char="Ø"/>
            </a:pPr>
            <a:r>
              <a:rPr lang="en-US" b="1" dirty="0">
                <a:effectLst/>
                <a:ea typeface="Bookman Old Style" panose="02050604050505020204" pitchFamily="18" charset="0"/>
                <a:cs typeface="Bookman Old Style" panose="02050604050505020204" pitchFamily="18" charset="0"/>
              </a:rPr>
              <a:t>A logistics project </a:t>
            </a:r>
            <a:r>
              <a:rPr lang="en-US" dirty="0">
                <a:effectLst/>
                <a:ea typeface="Bookman Old Style" panose="02050604050505020204" pitchFamily="18" charset="0"/>
                <a:cs typeface="Bookman Old Style" panose="02050604050505020204" pitchFamily="18" charset="0"/>
              </a:rPr>
              <a:t>can be defined as a </a:t>
            </a:r>
            <a:r>
              <a:rPr lang="en-US" b="1" dirty="0">
                <a:effectLst/>
                <a:ea typeface="Bookman Old Style" panose="02050604050505020204" pitchFamily="18" charset="0"/>
                <a:cs typeface="Bookman Old Style" panose="02050604050505020204" pitchFamily="18" charset="0"/>
              </a:rPr>
              <a:t>complex, special and unique sets of activities</a:t>
            </a:r>
            <a:r>
              <a:rPr lang="en-US" dirty="0">
                <a:effectLst/>
                <a:ea typeface="Bookman Old Style" panose="02050604050505020204" pitchFamily="18" charset="0"/>
                <a:cs typeface="Bookman Old Style" panose="02050604050505020204" pitchFamily="18" charset="0"/>
              </a:rPr>
              <a:t> which can be described by </a:t>
            </a:r>
            <a:r>
              <a:rPr lang="en-US" b="1" dirty="0">
                <a:effectLst/>
                <a:ea typeface="Bookman Old Style" panose="02050604050505020204" pitchFamily="18" charset="0"/>
                <a:cs typeface="Bookman Old Style" panose="02050604050505020204" pitchFamily="18" charset="0"/>
              </a:rPr>
              <a:t>technical</a:t>
            </a:r>
            <a:r>
              <a:rPr lang="en-US" dirty="0">
                <a:effectLst/>
                <a:ea typeface="Bookman Old Style" panose="02050604050505020204" pitchFamily="18" charset="0"/>
                <a:cs typeface="Bookman Old Style" panose="02050604050505020204" pitchFamily="18" charset="0"/>
              </a:rPr>
              <a:t> and </a:t>
            </a:r>
            <a:r>
              <a:rPr lang="en-US" b="1" dirty="0">
                <a:effectLst/>
                <a:ea typeface="Bookman Old Style" panose="02050604050505020204" pitchFamily="18" charset="0"/>
                <a:cs typeface="Bookman Old Style" panose="02050604050505020204" pitchFamily="18" charset="0"/>
              </a:rPr>
              <a:t>economic parameters </a:t>
            </a:r>
            <a:r>
              <a:rPr lang="en-US" dirty="0">
                <a:effectLst/>
                <a:ea typeface="Bookman Old Style" panose="02050604050505020204" pitchFamily="18" charset="0"/>
                <a:cs typeface="Bookman Old Style" panose="02050604050505020204" pitchFamily="18" charset="0"/>
              </a:rPr>
              <a:t>and is determined by </a:t>
            </a:r>
            <a:r>
              <a:rPr lang="en-US" b="1" dirty="0">
                <a:effectLst/>
                <a:ea typeface="Bookman Old Style" panose="02050604050505020204" pitchFamily="18" charset="0"/>
                <a:cs typeface="Bookman Old Style" panose="02050604050505020204" pitchFamily="18" charset="0"/>
              </a:rPr>
              <a:t>cost</a:t>
            </a:r>
            <a:r>
              <a:rPr lang="en-US" dirty="0">
                <a:effectLst/>
                <a:ea typeface="Bookman Old Style" panose="02050604050505020204" pitchFamily="18" charset="0"/>
                <a:cs typeface="Bookman Old Style" panose="02050604050505020204" pitchFamily="18" charset="0"/>
              </a:rPr>
              <a:t>, </a:t>
            </a:r>
            <a:r>
              <a:rPr lang="en-US" b="1" dirty="0">
                <a:effectLst/>
                <a:ea typeface="Bookman Old Style" panose="02050604050505020204" pitchFamily="18" charset="0"/>
                <a:cs typeface="Bookman Old Style" panose="02050604050505020204" pitchFamily="18" charset="0"/>
              </a:rPr>
              <a:t>time</a:t>
            </a:r>
            <a:r>
              <a:rPr lang="en-US" dirty="0">
                <a:effectLst/>
                <a:ea typeface="Bookman Old Style" panose="02050604050505020204" pitchFamily="18" charset="0"/>
                <a:cs typeface="Bookman Old Style" panose="02050604050505020204" pitchFamily="18" charset="0"/>
              </a:rPr>
              <a:t>, and </a:t>
            </a:r>
            <a:r>
              <a:rPr lang="en-US" b="1" dirty="0">
                <a:effectLst/>
                <a:ea typeface="Bookman Old Style" panose="02050604050505020204" pitchFamily="18" charset="0"/>
                <a:cs typeface="Bookman Old Style" panose="02050604050505020204" pitchFamily="18" charset="0"/>
              </a:rPr>
              <a:t>scope</a:t>
            </a:r>
            <a:r>
              <a:rPr lang="en-US" dirty="0">
                <a:effectLst/>
                <a:ea typeface="Bookman Old Style" panose="02050604050505020204" pitchFamily="18" charset="0"/>
                <a:cs typeface="Bookman Old Style" panose="02050604050505020204" pitchFamily="18" charset="0"/>
              </a:rPr>
              <a:t> in order to aid logistics management in enterprise/supply chain. </a:t>
            </a:r>
          </a:p>
          <a:p>
            <a:pPr marL="342900" marR="359410" lvl="0" indent="-342900" algn="just">
              <a:lnSpc>
                <a:spcPct val="110000"/>
              </a:lnSpc>
              <a:spcBef>
                <a:spcPts val="0"/>
              </a:spcBef>
              <a:buFont typeface="Wingdings" pitchFamily="2" charset="2"/>
              <a:buChar char="Ø"/>
            </a:pPr>
            <a:r>
              <a:rPr lang="en-US" dirty="0">
                <a:effectLst/>
                <a:ea typeface="Bookman Old Style" panose="02050604050505020204" pitchFamily="18" charset="0"/>
                <a:cs typeface="Bookman Old Style" panose="02050604050505020204" pitchFamily="18" charset="0"/>
              </a:rPr>
              <a:t>Controlling of the logistics project is process of </a:t>
            </a:r>
            <a:r>
              <a:rPr lang="en-US" b="1" dirty="0">
                <a:effectLst/>
                <a:ea typeface="Bookman Old Style" panose="02050604050505020204" pitchFamily="18" charset="0"/>
                <a:cs typeface="Bookman Old Style" panose="02050604050505020204" pitchFamily="18" charset="0"/>
              </a:rPr>
              <a:t>measuring progress toward an objective</a:t>
            </a:r>
            <a:r>
              <a:rPr lang="en-US" dirty="0">
                <a:effectLst/>
                <a:ea typeface="Bookman Old Style" panose="02050604050505020204" pitchFamily="18" charset="0"/>
                <a:cs typeface="Bookman Old Style" panose="02050604050505020204" pitchFamily="18" charset="0"/>
              </a:rPr>
              <a:t>, </a:t>
            </a:r>
            <a:r>
              <a:rPr lang="en-US" b="1" dirty="0">
                <a:effectLst/>
                <a:ea typeface="Bookman Old Style" panose="02050604050505020204" pitchFamily="18" charset="0"/>
                <a:cs typeface="Bookman Old Style" panose="02050604050505020204" pitchFamily="18" charset="0"/>
              </a:rPr>
              <a:t>evaluating what remains</a:t>
            </a:r>
            <a:r>
              <a:rPr lang="en-US" dirty="0">
                <a:effectLst/>
                <a:ea typeface="Bookman Old Style" panose="02050604050505020204" pitchFamily="18" charset="0"/>
                <a:cs typeface="Bookman Old Style" panose="02050604050505020204" pitchFamily="18" charset="0"/>
              </a:rPr>
              <a:t> to be done, and taking the </a:t>
            </a:r>
            <a:r>
              <a:rPr lang="en-US" b="1" dirty="0">
                <a:effectLst/>
                <a:ea typeface="Bookman Old Style" panose="02050604050505020204" pitchFamily="18" charset="0"/>
                <a:cs typeface="Bookman Old Style" panose="02050604050505020204" pitchFamily="18" charset="0"/>
              </a:rPr>
              <a:t>necessary corrective tasks </a:t>
            </a:r>
            <a:r>
              <a:rPr lang="en-US" dirty="0">
                <a:effectLst/>
                <a:ea typeface="Bookman Old Style" panose="02050604050505020204" pitchFamily="18" charset="0"/>
                <a:cs typeface="Bookman Old Style" panose="02050604050505020204" pitchFamily="18" charset="0"/>
              </a:rPr>
              <a:t>to achieve or exceed the objectives of the logistics project.  </a:t>
            </a:r>
            <a:endParaRPr lang="en-US" dirty="0" smtClean="0">
              <a:effectLst/>
              <a:ea typeface="Bookman Old Style" panose="02050604050505020204" pitchFamily="18" charset="0"/>
              <a:cs typeface="Bookman Old Style" panose="02050604050505020204" pitchFamily="18" charset="0"/>
            </a:endParaRPr>
          </a:p>
          <a:p>
            <a:pPr marL="219075" marR="0" algn="l">
              <a:lnSpc>
                <a:spcPct val="110000"/>
              </a:lnSpc>
              <a:spcBef>
                <a:spcPts val="0"/>
              </a:spcBef>
            </a:pPr>
            <a:r>
              <a:rPr lang="en-US" b="1" kern="0" dirty="0" smtClean="0">
                <a:effectLst/>
                <a:ea typeface="Bookman Old Style" panose="02050604050505020204" pitchFamily="18" charset="0"/>
                <a:cs typeface="Bookman Old Style" panose="02050604050505020204" pitchFamily="18" charset="0"/>
              </a:rPr>
              <a:t>1.2</a:t>
            </a:r>
            <a:r>
              <a:rPr lang="en-US" b="1" kern="0" dirty="0">
                <a:effectLst/>
                <a:ea typeface="Bookman Old Style" panose="02050604050505020204" pitchFamily="18" charset="0"/>
                <a:cs typeface="Bookman Old Style" panose="02050604050505020204" pitchFamily="18" charset="0"/>
              </a:rPr>
              <a:t>.</a:t>
            </a:r>
            <a:r>
              <a:rPr lang="en-US" b="1" kern="0" dirty="0">
                <a:effectLst/>
                <a:ea typeface="Arial" panose="020B0604020202020204" pitchFamily="34" charset="0"/>
                <a:cs typeface="Bookman Old Style" panose="02050604050505020204" pitchFamily="18" charset="0"/>
              </a:rPr>
              <a:t> </a:t>
            </a:r>
            <a:r>
              <a:rPr lang="en-US" b="1" kern="0" dirty="0">
                <a:effectLst/>
                <a:ea typeface="Bookman Old Style" panose="02050604050505020204" pitchFamily="18" charset="0"/>
                <a:cs typeface="Bookman Old Style" panose="02050604050505020204" pitchFamily="18" charset="0"/>
              </a:rPr>
              <a:t>Logistics Activities </a:t>
            </a:r>
          </a:p>
          <a:p>
            <a:pPr marL="342900" marR="358775" lvl="0" indent="-342900" algn="just">
              <a:lnSpc>
                <a:spcPct val="110000"/>
              </a:lnSpc>
              <a:spcBef>
                <a:spcPts val="0"/>
              </a:spcBef>
              <a:buFont typeface="Wingdings" pitchFamily="2" charset="2"/>
              <a:buChar char="Ø"/>
            </a:pPr>
            <a:r>
              <a:rPr lang="en-US" b="1" dirty="0">
                <a:effectLst/>
                <a:ea typeface="Bookman Old Style" panose="02050604050505020204" pitchFamily="18" charset="0"/>
                <a:cs typeface="Bookman Old Style" panose="02050604050505020204" pitchFamily="18" charset="0"/>
              </a:rPr>
              <a:t>Logistics </a:t>
            </a:r>
            <a:r>
              <a:rPr lang="en-US" dirty="0">
                <a:effectLst/>
                <a:ea typeface="Bookman Old Style" panose="02050604050505020204" pitchFamily="18" charset="0"/>
                <a:cs typeface="Bookman Old Style" panose="02050604050505020204" pitchFamily="18" charset="0"/>
              </a:rPr>
              <a:t>is responsible for the </a:t>
            </a:r>
            <a:r>
              <a:rPr lang="en-US" b="1" dirty="0">
                <a:effectLst/>
                <a:ea typeface="Bookman Old Style" panose="02050604050505020204" pitchFamily="18" charset="0"/>
                <a:cs typeface="Bookman Old Style" panose="02050604050505020204" pitchFamily="18" charset="0"/>
              </a:rPr>
              <a:t>movement</a:t>
            </a:r>
            <a:r>
              <a:rPr lang="en-US" dirty="0">
                <a:effectLst/>
                <a:ea typeface="Bookman Old Style" panose="02050604050505020204" pitchFamily="18" charset="0"/>
                <a:cs typeface="Bookman Old Style" panose="02050604050505020204" pitchFamily="18" charset="0"/>
              </a:rPr>
              <a:t> and </a:t>
            </a:r>
            <a:r>
              <a:rPr lang="en-US" b="1" dirty="0">
                <a:effectLst/>
                <a:ea typeface="Bookman Old Style" panose="02050604050505020204" pitchFamily="18" charset="0"/>
                <a:cs typeface="Bookman Old Style" panose="02050604050505020204" pitchFamily="18" charset="0"/>
              </a:rPr>
              <a:t>storage of material </a:t>
            </a:r>
            <a:r>
              <a:rPr lang="en-US" dirty="0">
                <a:effectLst/>
                <a:ea typeface="Bookman Old Style" panose="02050604050505020204" pitchFamily="18" charset="0"/>
                <a:cs typeface="Bookman Old Style" panose="02050604050505020204" pitchFamily="18" charset="0"/>
              </a:rPr>
              <a:t>as they move through the supply chain. </a:t>
            </a:r>
          </a:p>
          <a:p>
            <a:pPr marL="342900" marR="358775" lvl="0" indent="-342900" algn="just">
              <a:lnSpc>
                <a:spcPct val="110000"/>
              </a:lnSpc>
              <a:spcBef>
                <a:spcPts val="0"/>
              </a:spcBef>
              <a:buFont typeface="Wingdings" pitchFamily="2" charset="2"/>
              <a:buChar char="Ø"/>
            </a:pPr>
            <a:r>
              <a:rPr lang="en-US" dirty="0">
                <a:effectLst/>
                <a:ea typeface="Bookman Old Style" panose="02050604050505020204" pitchFamily="18" charset="0"/>
                <a:cs typeface="Bookman Old Style" panose="02050604050505020204" pitchFamily="18" charset="0"/>
              </a:rPr>
              <a:t>When the material </a:t>
            </a:r>
            <a:r>
              <a:rPr lang="en-US" dirty="0" smtClean="0">
                <a:effectLst/>
                <a:ea typeface="Bookman Old Style" panose="02050604050505020204" pitchFamily="18" charset="0"/>
                <a:cs typeface="Bookman Old Style" panose="02050604050505020204" pitchFamily="18" charset="0"/>
              </a:rPr>
              <a:t>is moving </a:t>
            </a:r>
            <a:r>
              <a:rPr lang="en-US" dirty="0">
                <a:effectLst/>
                <a:ea typeface="Bookman Old Style" panose="02050604050505020204" pitchFamily="18" charset="0"/>
                <a:cs typeface="Bookman Old Style" panose="02050604050505020204" pitchFamily="18" charset="0"/>
              </a:rPr>
              <a:t>through an </a:t>
            </a:r>
            <a:r>
              <a:rPr lang="en-US" dirty="0" smtClean="0">
                <a:effectLst/>
                <a:ea typeface="Bookman Old Style" panose="02050604050505020204" pitchFamily="18" charset="0"/>
                <a:cs typeface="Bookman Old Style" panose="02050604050505020204" pitchFamily="18" charset="0"/>
              </a:rPr>
              <a:t>organization, </a:t>
            </a:r>
            <a:r>
              <a:rPr lang="en-US" dirty="0">
                <a:effectLst/>
                <a:ea typeface="Bookman Old Style" panose="02050604050505020204" pitchFamily="18" charset="0"/>
                <a:cs typeface="Bookman Old Style" panose="02050604050505020204" pitchFamily="18" charset="0"/>
              </a:rPr>
              <a:t>one can see the following activities are normally included in logistics</a:t>
            </a:r>
            <a:r>
              <a:rPr lang="en-US" b="1" dirty="0">
                <a:effectLst/>
                <a:ea typeface="Bookman Old Style" panose="02050604050505020204" pitchFamily="18" charset="0"/>
                <a:cs typeface="Bookman Old Style" panose="02050604050505020204" pitchFamily="18" charset="0"/>
              </a:rPr>
              <a:t>. </a:t>
            </a:r>
          </a:p>
          <a:p>
            <a:pPr marL="342900" indent="-342900" algn="l">
              <a:buFont typeface="Wingdings" pitchFamily="2" charset="2"/>
              <a:buChar char="Ø"/>
            </a:pPr>
            <a:endParaRPr lang="en-US" dirty="0"/>
          </a:p>
        </p:txBody>
      </p:sp>
    </p:spTree>
    <p:extLst>
      <p:ext uri="{BB962C8B-B14F-4D97-AF65-F5344CB8AC3E}">
        <p14:creationId xmlns:p14="http://schemas.microsoft.com/office/powerpoint/2010/main" val="1796745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6" y="1160585"/>
            <a:ext cx="8768862" cy="5016378"/>
          </a:xfrm>
        </p:spPr>
        <p:txBody>
          <a:bodyPr>
            <a:normAutofit/>
          </a:bodyPr>
          <a:lstStyle/>
          <a:p>
            <a:pPr marL="914400" marR="360045" lvl="0" indent="-457200" algn="just">
              <a:lnSpc>
                <a:spcPct val="100000"/>
              </a:lnSpc>
              <a:spcBef>
                <a:spcPts val="0"/>
              </a:spcBef>
              <a:buFont typeface="Wingdings" pitchFamily="2" charset="2"/>
              <a:buChar char="Ø"/>
            </a:pPr>
            <a:r>
              <a:rPr lang="en-AU" sz="2400" dirty="0">
                <a:solidFill>
                  <a:prstClr val="black"/>
                </a:solidFill>
                <a:ea typeface="Times New Roman" panose="02020603050405020304" pitchFamily="18" charset="0"/>
                <a:cs typeface="Times New Roman" panose="02020603050405020304" pitchFamily="18" charset="0"/>
              </a:rPr>
              <a:t>Standardized procurement documents, if they are needed; </a:t>
            </a:r>
          </a:p>
          <a:p>
            <a:pPr marL="914400" marR="360045" lvl="0" indent="-457200" algn="just">
              <a:lnSpc>
                <a:spcPct val="100000"/>
              </a:lnSpc>
              <a:spcBef>
                <a:spcPts val="0"/>
              </a:spcBef>
              <a:buFont typeface="Wingdings" pitchFamily="2" charset="2"/>
              <a:buChar char="Ø"/>
            </a:pPr>
            <a:r>
              <a:rPr lang="en-AU" sz="2400" dirty="0">
                <a:solidFill>
                  <a:prstClr val="black"/>
                </a:solidFill>
                <a:ea typeface="Times New Roman" panose="02020603050405020304" pitchFamily="18" charset="0"/>
                <a:cs typeface="Times New Roman" panose="02020603050405020304" pitchFamily="18" charset="0"/>
              </a:rPr>
              <a:t>Managing multiple suppliers; </a:t>
            </a:r>
            <a:endParaRPr lang="en-AU" sz="2400" dirty="0" smtClean="0">
              <a:solidFill>
                <a:prstClr val="black"/>
              </a:solidFill>
              <a:ea typeface="Times New Roman" panose="02020603050405020304" pitchFamily="18" charset="0"/>
              <a:cs typeface="Times New Roman" panose="02020603050405020304" pitchFamily="18" charset="0"/>
            </a:endParaRPr>
          </a:p>
          <a:p>
            <a:pPr marL="914400" marR="360045" indent="-457200" algn="just">
              <a:lnSpc>
                <a:spcPct val="120000"/>
              </a:lnSpc>
              <a:spcBef>
                <a:spcPts val="0"/>
              </a:spcBef>
              <a:buFont typeface="Wingdings" pitchFamily="2" charset="2"/>
              <a:buChar char="Ø"/>
            </a:pPr>
            <a:r>
              <a:rPr lang="en-US" sz="2400" dirty="0">
                <a:ea typeface="Times New Roman" panose="02020603050405020304" pitchFamily="18" charset="0"/>
                <a:cs typeface="Times New Roman" panose="02020603050405020304" pitchFamily="18" charset="0"/>
              </a:rPr>
              <a:t>Coordinating procurement with other project aspects, such as scheduling and performance reporting; </a:t>
            </a:r>
          </a:p>
          <a:p>
            <a:pPr marL="914400" marR="360045" indent="-457200" algn="just">
              <a:lnSpc>
                <a:spcPct val="120000"/>
              </a:lnSpc>
              <a:spcBef>
                <a:spcPts val="0"/>
              </a:spcBef>
              <a:buFont typeface="Wingdings" pitchFamily="2" charset="2"/>
              <a:buChar char="Ø"/>
            </a:pPr>
            <a:r>
              <a:rPr lang="en-US" sz="2400" dirty="0">
                <a:ea typeface="Times New Roman" panose="02020603050405020304" pitchFamily="18" charset="0"/>
                <a:cs typeface="Times New Roman" panose="02020603050405020304" pitchFamily="18" charset="0"/>
              </a:rPr>
              <a:t>Any constraints and assumptions that could affect planned procurements; </a:t>
            </a:r>
          </a:p>
          <a:p>
            <a:pPr marL="914400" marR="360045" indent="-457200" algn="just">
              <a:lnSpc>
                <a:spcPct val="120000"/>
              </a:lnSpc>
              <a:spcBef>
                <a:spcPts val="0"/>
              </a:spcBef>
              <a:buFont typeface="Wingdings" pitchFamily="2" charset="2"/>
              <a:buChar char="Ø"/>
            </a:pPr>
            <a:r>
              <a:rPr lang="en-US" sz="2400" dirty="0">
                <a:ea typeface="Times New Roman" panose="02020603050405020304" pitchFamily="18" charset="0"/>
                <a:cs typeface="Times New Roman" panose="02020603050405020304" pitchFamily="18" charset="0"/>
              </a:rPr>
              <a:t>Handling the required lead times to purchase items from sellers and coordinating them with the project schedule development; </a:t>
            </a:r>
            <a:endParaRPr lang="en-AU" dirty="0"/>
          </a:p>
        </p:txBody>
      </p:sp>
    </p:spTree>
    <p:extLst>
      <p:ext uri="{BB962C8B-B14F-4D97-AF65-F5344CB8AC3E}">
        <p14:creationId xmlns:p14="http://schemas.microsoft.com/office/powerpoint/2010/main" val="1762428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4B6EAE-9243-4A38-BABC-096922E3D208}"/>
              </a:ext>
            </a:extLst>
          </p:cNvPr>
          <p:cNvSpPr>
            <a:spLocks noGrp="1"/>
          </p:cNvSpPr>
          <p:nvPr>
            <p:ph idx="1"/>
          </p:nvPr>
        </p:nvSpPr>
        <p:spPr>
          <a:xfrm>
            <a:off x="0" y="789708"/>
            <a:ext cx="9145588" cy="5810383"/>
          </a:xfrm>
        </p:spPr>
        <p:txBody>
          <a:bodyPr>
            <a:normAutofit fontScale="92500" lnSpcReduction="10000"/>
          </a:bodyPr>
          <a:lstStyle/>
          <a:p>
            <a:pPr marL="914400" marR="360045" indent="-457200" algn="just">
              <a:lnSpc>
                <a:spcPct val="120000"/>
              </a:lnSpc>
              <a:spcBef>
                <a:spcPts val="0"/>
              </a:spcBef>
              <a:buFont typeface="Wingdings" pitchFamily="2" charset="2"/>
              <a:buChar char="Ø"/>
            </a:pPr>
            <a:r>
              <a:rPr lang="en-US" sz="3100" dirty="0" smtClean="0">
                <a:effectLst/>
                <a:ea typeface="Times New Roman" panose="02020603050405020304" pitchFamily="18" charset="0"/>
                <a:cs typeface="Times New Roman" panose="02020603050405020304" pitchFamily="18" charset="0"/>
              </a:rPr>
              <a:t>Handling </a:t>
            </a:r>
            <a:r>
              <a:rPr lang="en-US" sz="3100" dirty="0">
                <a:effectLst/>
                <a:ea typeface="Times New Roman" panose="02020603050405020304" pitchFamily="18" charset="0"/>
                <a:cs typeface="Times New Roman" panose="02020603050405020304" pitchFamily="18" charset="0"/>
              </a:rPr>
              <a:t>the make-or-buy decisions and linking them into the Estimate Activity Resource and Develop Schedule processes; </a:t>
            </a:r>
          </a:p>
          <a:p>
            <a:pPr marL="914400" marR="360045" indent="-457200" algn="just">
              <a:lnSpc>
                <a:spcPct val="120000"/>
              </a:lnSpc>
              <a:spcBef>
                <a:spcPts val="0"/>
              </a:spcBef>
              <a:buFont typeface="Wingdings" pitchFamily="2" charset="2"/>
              <a:buChar char="Ø"/>
            </a:pPr>
            <a:r>
              <a:rPr lang="en-US" sz="3100" dirty="0" smtClean="0">
                <a:effectLst/>
                <a:ea typeface="Times New Roman" panose="02020603050405020304" pitchFamily="18" charset="0"/>
                <a:cs typeface="Times New Roman" panose="02020603050405020304" pitchFamily="18" charset="0"/>
              </a:rPr>
              <a:t>Setting </a:t>
            </a:r>
            <a:r>
              <a:rPr lang="en-US" sz="3100" dirty="0">
                <a:effectLst/>
                <a:ea typeface="Times New Roman" panose="02020603050405020304" pitchFamily="18" charset="0"/>
                <a:cs typeface="Times New Roman" panose="02020603050405020304" pitchFamily="18" charset="0"/>
              </a:rPr>
              <a:t>the scheduled dates in each contract for the contract deliverables and coordinating with the schedule development and control processes; </a:t>
            </a:r>
            <a:endParaRPr lang="en-US" sz="3100" dirty="0" smtClean="0">
              <a:effectLst/>
              <a:ea typeface="Times New Roman" panose="02020603050405020304" pitchFamily="18" charset="0"/>
              <a:cs typeface="Times New Roman" panose="02020603050405020304" pitchFamily="18" charset="0"/>
            </a:endParaRPr>
          </a:p>
          <a:p>
            <a:pPr marL="914400" marR="360045" indent="-457200" algn="just">
              <a:lnSpc>
                <a:spcPct val="120000"/>
              </a:lnSpc>
              <a:spcBef>
                <a:spcPts val="0"/>
              </a:spcBef>
              <a:buFont typeface="Wingdings" pitchFamily="2" charset="2"/>
              <a:buChar char="Ø"/>
            </a:pPr>
            <a:r>
              <a:rPr lang="en-AU" sz="3100" dirty="0">
                <a:ea typeface="Times New Roman" panose="02020603050405020304" pitchFamily="18" charset="0"/>
                <a:cs typeface="Times New Roman" panose="02020603050405020304" pitchFamily="18" charset="0"/>
              </a:rPr>
              <a:t>A procurement management plan can be formal or informal, can be highly detailed or broadly framed, and is based upon the needs of each project.</a:t>
            </a:r>
          </a:p>
          <a:p>
            <a:pPr marL="914400" marR="360045" indent="-457200" algn="just">
              <a:lnSpc>
                <a:spcPct val="120000"/>
              </a:lnSpc>
              <a:spcBef>
                <a:spcPts val="0"/>
              </a:spcBef>
              <a:buFont typeface="Wingdings" pitchFamily="2" charset="2"/>
              <a:buChar char="Ø"/>
            </a:pPr>
            <a:r>
              <a:rPr lang="en-AU" sz="3100" dirty="0">
                <a:ea typeface="Times New Roman" panose="02020603050405020304" pitchFamily="18" charset="0"/>
                <a:cs typeface="Times New Roman" panose="02020603050405020304" pitchFamily="18" charset="0"/>
              </a:rPr>
              <a:t> The procurement management plan is a subsidiary component of the project management plan. </a:t>
            </a:r>
            <a:endParaRPr lang="en-US" sz="3100" dirty="0" smtClean="0">
              <a:effectLs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45328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5D9FCC-E3C0-0E98-C41B-D77A45B25F73}"/>
              </a:ext>
            </a:extLst>
          </p:cNvPr>
          <p:cNvSpPr>
            <a:spLocks noGrp="1"/>
          </p:cNvSpPr>
          <p:nvPr>
            <p:ph idx="1"/>
          </p:nvPr>
        </p:nvSpPr>
        <p:spPr>
          <a:xfrm>
            <a:off x="117232" y="748144"/>
            <a:ext cx="8897814" cy="5541819"/>
          </a:xfrm>
        </p:spPr>
        <p:txBody>
          <a:bodyPr>
            <a:noAutofit/>
          </a:bodyPr>
          <a:lstStyle/>
          <a:p>
            <a:pPr marL="914400" marR="360045" indent="-457200" algn="just">
              <a:lnSpc>
                <a:spcPct val="100000"/>
              </a:lnSpc>
              <a:spcBef>
                <a:spcPts val="0"/>
              </a:spcBef>
              <a:buFont typeface="Wingdings" pitchFamily="2" charset="2"/>
              <a:buChar char="Ø"/>
            </a:pPr>
            <a:r>
              <a:rPr lang="en-US" sz="2600" dirty="0">
                <a:effectLst/>
                <a:ea typeface="Times New Roman" panose="02020603050405020304" pitchFamily="18" charset="0"/>
                <a:cs typeface="Times New Roman" panose="02020603050405020304" pitchFamily="18" charset="0"/>
              </a:rPr>
              <a:t>Identifying requirements for performance bonds or insurance contracts to mitigate some forms of project risk; </a:t>
            </a:r>
          </a:p>
          <a:p>
            <a:pPr marL="914400" marR="360045" indent="-457200" algn="just">
              <a:lnSpc>
                <a:spcPct val="100000"/>
              </a:lnSpc>
              <a:spcBef>
                <a:spcPts val="0"/>
              </a:spcBef>
              <a:buFont typeface="Wingdings" pitchFamily="2" charset="2"/>
              <a:buChar char="Ø"/>
            </a:pPr>
            <a:r>
              <a:rPr lang="en-US" sz="2600" dirty="0" smtClean="0">
                <a:effectLst/>
                <a:ea typeface="Times New Roman" panose="02020603050405020304" pitchFamily="18" charset="0"/>
                <a:cs typeface="Times New Roman" panose="02020603050405020304" pitchFamily="18" charset="0"/>
              </a:rPr>
              <a:t>Establishing </a:t>
            </a:r>
            <a:r>
              <a:rPr lang="en-US" sz="2600" dirty="0">
                <a:effectLst/>
                <a:ea typeface="Times New Roman" panose="02020603050405020304" pitchFamily="18" charset="0"/>
                <a:cs typeface="Times New Roman" panose="02020603050405020304" pitchFamily="18" charset="0"/>
              </a:rPr>
              <a:t>the direction to be provided to the sellers on developing and maintaining a work breakdown structure (WBS); </a:t>
            </a:r>
          </a:p>
          <a:p>
            <a:pPr marL="914400" marR="360045" indent="-457200" algn="just">
              <a:lnSpc>
                <a:spcPct val="100000"/>
              </a:lnSpc>
              <a:spcBef>
                <a:spcPts val="0"/>
              </a:spcBef>
              <a:buFont typeface="Wingdings" pitchFamily="2" charset="2"/>
              <a:buChar char="Ø"/>
            </a:pPr>
            <a:r>
              <a:rPr lang="en-US" sz="2600" dirty="0" smtClean="0">
                <a:effectLst/>
                <a:ea typeface="Times New Roman" panose="02020603050405020304" pitchFamily="18" charset="0"/>
                <a:cs typeface="Times New Roman" panose="02020603050405020304" pitchFamily="18" charset="0"/>
              </a:rPr>
              <a:t>Establishing </a:t>
            </a:r>
            <a:r>
              <a:rPr lang="en-US" sz="2600" dirty="0">
                <a:effectLst/>
                <a:ea typeface="Times New Roman" panose="02020603050405020304" pitchFamily="18" charset="0"/>
                <a:cs typeface="Times New Roman" panose="02020603050405020304" pitchFamily="18" charset="0"/>
              </a:rPr>
              <a:t>the form and format to be used for the procurement/contract statements of work; </a:t>
            </a:r>
          </a:p>
          <a:p>
            <a:pPr marL="914400" marR="360045" indent="-457200" algn="just">
              <a:lnSpc>
                <a:spcPct val="100000"/>
              </a:lnSpc>
              <a:spcBef>
                <a:spcPts val="0"/>
              </a:spcBef>
              <a:buFont typeface="Wingdings" pitchFamily="2" charset="2"/>
              <a:buChar char="Ø"/>
            </a:pPr>
            <a:r>
              <a:rPr lang="en-US" sz="2600" dirty="0" smtClean="0">
                <a:effectLst/>
                <a:ea typeface="Times New Roman" panose="02020603050405020304" pitchFamily="18" charset="0"/>
                <a:cs typeface="Times New Roman" panose="02020603050405020304" pitchFamily="18" charset="0"/>
              </a:rPr>
              <a:t>Identifying </a:t>
            </a:r>
            <a:r>
              <a:rPr lang="en-US" sz="2600" dirty="0">
                <a:effectLst/>
                <a:ea typeface="Times New Roman" panose="02020603050405020304" pitchFamily="18" charset="0"/>
                <a:cs typeface="Times New Roman" panose="02020603050405020304" pitchFamily="18" charset="0"/>
              </a:rPr>
              <a:t>pre-qualified sellers, if any, to be used; and </a:t>
            </a:r>
          </a:p>
          <a:p>
            <a:pPr marL="914400" marR="360045" indent="-457200" algn="just">
              <a:lnSpc>
                <a:spcPct val="100000"/>
              </a:lnSpc>
              <a:spcBef>
                <a:spcPts val="0"/>
              </a:spcBef>
              <a:buFont typeface="Wingdings" pitchFamily="2" charset="2"/>
              <a:buChar char="Ø"/>
            </a:pPr>
            <a:r>
              <a:rPr lang="en-US" sz="2600" dirty="0" smtClean="0">
                <a:effectLst/>
                <a:ea typeface="Times New Roman" panose="02020603050405020304" pitchFamily="18" charset="0"/>
                <a:cs typeface="Times New Roman" panose="02020603050405020304" pitchFamily="18" charset="0"/>
              </a:rPr>
              <a:t>Procurement </a:t>
            </a:r>
            <a:r>
              <a:rPr lang="en-US" sz="2600" dirty="0">
                <a:effectLst/>
                <a:ea typeface="Times New Roman" panose="02020603050405020304" pitchFamily="18" charset="0"/>
                <a:cs typeface="Times New Roman" panose="02020603050405020304" pitchFamily="18" charset="0"/>
              </a:rPr>
              <a:t>metrics to be used to manage contracts and evaluate sellers. </a:t>
            </a:r>
          </a:p>
        </p:txBody>
      </p:sp>
    </p:spTree>
    <p:extLst>
      <p:ext uri="{BB962C8B-B14F-4D97-AF65-F5344CB8AC3E}">
        <p14:creationId xmlns:p14="http://schemas.microsoft.com/office/powerpoint/2010/main" val="725688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5D9FCC-E3C0-0E98-C41B-D77A45B25F73}"/>
              </a:ext>
            </a:extLst>
          </p:cNvPr>
          <p:cNvSpPr>
            <a:spLocks noGrp="1"/>
          </p:cNvSpPr>
          <p:nvPr>
            <p:ph idx="1"/>
          </p:nvPr>
        </p:nvSpPr>
        <p:spPr>
          <a:xfrm>
            <a:off x="117232" y="748144"/>
            <a:ext cx="8850922" cy="5541819"/>
          </a:xfrm>
        </p:spPr>
        <p:txBody>
          <a:bodyPr>
            <a:noAutofit/>
          </a:bodyPr>
          <a:lstStyle/>
          <a:p>
            <a:pPr marL="457200" marR="360045" indent="0" algn="just">
              <a:lnSpc>
                <a:spcPct val="100000"/>
              </a:lnSpc>
              <a:spcBef>
                <a:spcPts val="0"/>
              </a:spcBef>
              <a:buNone/>
            </a:pPr>
            <a:r>
              <a:rPr lang="en-US" sz="2400" b="1" dirty="0" smtClean="0">
                <a:effectLst/>
                <a:ea typeface="Times New Roman" panose="02020603050405020304" pitchFamily="18" charset="0"/>
                <a:cs typeface="Times New Roman" panose="02020603050405020304" pitchFamily="18" charset="0"/>
              </a:rPr>
              <a:t>2</a:t>
            </a:r>
            <a:r>
              <a:rPr lang="en-US" sz="2400" b="1" dirty="0">
                <a:effectLst/>
                <a:ea typeface="Times New Roman" panose="02020603050405020304" pitchFamily="18" charset="0"/>
                <a:cs typeface="Times New Roman" panose="02020603050405020304" pitchFamily="18" charset="0"/>
              </a:rPr>
              <a:t>. Procurement Statements of Work </a:t>
            </a:r>
          </a:p>
          <a:p>
            <a:pPr marL="914400" marR="360045" indent="-457200" algn="just">
              <a:lnSpc>
                <a:spcPct val="100000"/>
              </a:lnSpc>
              <a:spcBef>
                <a:spcPts val="0"/>
              </a:spcBef>
              <a:buFont typeface="Wingdings" pitchFamily="2" charset="2"/>
              <a:buChar char="Ø"/>
            </a:pPr>
            <a:r>
              <a:rPr lang="en-US" sz="2400" dirty="0" smtClean="0">
                <a:effectLst/>
                <a:ea typeface="Times New Roman" panose="02020603050405020304" pitchFamily="18" charset="0"/>
                <a:cs typeface="Times New Roman" panose="02020603050405020304" pitchFamily="18" charset="0"/>
              </a:rPr>
              <a:t>Each </a:t>
            </a:r>
            <a:r>
              <a:rPr lang="en-US" sz="2400" dirty="0">
                <a:effectLst/>
                <a:ea typeface="Times New Roman" panose="02020603050405020304" pitchFamily="18" charset="0"/>
                <a:cs typeface="Times New Roman" panose="02020603050405020304" pitchFamily="18" charset="0"/>
              </a:rPr>
              <a:t>procurement statement of work (SOW) defines for those items being purchased, only that portion of the project scope that is to be included within the related contract. </a:t>
            </a:r>
          </a:p>
          <a:p>
            <a:pPr marL="914400" marR="360045" indent="-457200" algn="just">
              <a:lnSpc>
                <a:spcPct val="100000"/>
              </a:lnSpc>
              <a:spcBef>
                <a:spcPts val="0"/>
              </a:spcBef>
              <a:buFont typeface="Wingdings" pitchFamily="2" charset="2"/>
              <a:buChar char="Ø"/>
            </a:pPr>
            <a:r>
              <a:rPr lang="en-US" sz="2400" dirty="0" smtClean="0">
                <a:effectLst/>
                <a:ea typeface="Times New Roman" panose="02020603050405020304" pitchFamily="18" charset="0"/>
                <a:cs typeface="Times New Roman" panose="02020603050405020304" pitchFamily="18" charset="0"/>
              </a:rPr>
              <a:t>The </a:t>
            </a:r>
            <a:r>
              <a:rPr lang="en-US" sz="2400" dirty="0">
                <a:effectLst/>
                <a:ea typeface="Times New Roman" panose="02020603050405020304" pitchFamily="18" charset="0"/>
                <a:cs typeface="Times New Roman" panose="02020603050405020304" pitchFamily="18" charset="0"/>
              </a:rPr>
              <a:t>SOW for each contract is developed from the project scope baseline. The procurement SOW describes the procurement item in sufficient detail to allow prospective sellers to determine if they are capable of providing the item. </a:t>
            </a:r>
          </a:p>
          <a:p>
            <a:pPr marL="914400" marR="360045" indent="-457200" algn="just">
              <a:lnSpc>
                <a:spcPct val="100000"/>
              </a:lnSpc>
              <a:spcBef>
                <a:spcPts val="0"/>
              </a:spcBef>
              <a:buFont typeface="Wingdings" pitchFamily="2" charset="2"/>
              <a:buChar char="Ø"/>
            </a:pPr>
            <a:r>
              <a:rPr lang="en-US" sz="2400" dirty="0" smtClean="0">
                <a:effectLst/>
                <a:ea typeface="Times New Roman" panose="02020603050405020304" pitchFamily="18" charset="0"/>
                <a:cs typeface="Times New Roman" panose="02020603050405020304" pitchFamily="18" charset="0"/>
              </a:rPr>
              <a:t>Sufficient </a:t>
            </a:r>
            <a:r>
              <a:rPr lang="en-US" sz="2400" dirty="0">
                <a:effectLst/>
                <a:ea typeface="Times New Roman" panose="02020603050405020304" pitchFamily="18" charset="0"/>
                <a:cs typeface="Times New Roman" panose="02020603050405020304" pitchFamily="18" charset="0"/>
              </a:rPr>
              <a:t>detail can vary, based on the nature of the item, the needs of the buyer, or the expected contract form. </a:t>
            </a:r>
            <a:endParaRPr lang="en-US" sz="2400" dirty="0"/>
          </a:p>
        </p:txBody>
      </p:sp>
    </p:spTree>
    <p:extLst>
      <p:ext uri="{BB962C8B-B14F-4D97-AF65-F5344CB8AC3E}">
        <p14:creationId xmlns:p14="http://schemas.microsoft.com/office/powerpoint/2010/main" val="29039534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DFEE24-649E-AF0B-DA5A-E8E52E0DAEF8}"/>
              </a:ext>
            </a:extLst>
          </p:cNvPr>
          <p:cNvSpPr>
            <a:spLocks noGrp="1"/>
          </p:cNvSpPr>
          <p:nvPr>
            <p:ph idx="1"/>
          </p:nvPr>
        </p:nvSpPr>
        <p:spPr>
          <a:xfrm>
            <a:off x="222738" y="450575"/>
            <a:ext cx="8710247" cy="5726389"/>
          </a:xfrm>
        </p:spPr>
        <p:txBody>
          <a:bodyPr>
            <a:normAutofit/>
          </a:bodyPr>
          <a:lstStyle/>
          <a:p>
            <a:pPr marL="0" indent="0">
              <a:buNone/>
            </a:pPr>
            <a:r>
              <a:rPr lang="en-US" sz="2400" b="1" dirty="0" smtClean="0"/>
              <a:t>…</a:t>
            </a:r>
            <a:r>
              <a:rPr lang="en-US" sz="2400" b="1" dirty="0" smtClean="0"/>
              <a:t>Procurement </a:t>
            </a:r>
            <a:r>
              <a:rPr lang="en-US" sz="2400" b="1" dirty="0"/>
              <a:t>Statements of Work </a:t>
            </a:r>
          </a:p>
          <a:p>
            <a:r>
              <a:rPr lang="en-US" dirty="0" smtClean="0"/>
              <a:t>Procurement </a:t>
            </a:r>
            <a:r>
              <a:rPr lang="en-US" dirty="0"/>
              <a:t>SOW describes the products, services, or results to be supplied by the seller.</a:t>
            </a:r>
            <a:r>
              <a:rPr lang="en-US" b="1" dirty="0"/>
              <a:t> </a:t>
            </a:r>
            <a:endParaRPr lang="en-US" b="1" dirty="0" smtClean="0"/>
          </a:p>
          <a:p>
            <a:r>
              <a:rPr lang="en-US" dirty="0" smtClean="0"/>
              <a:t>Information </a:t>
            </a:r>
            <a:r>
              <a:rPr lang="en-US" dirty="0"/>
              <a:t>included in a SOW can include specifications, quantity desired, quality levels, performance data, period of performance, work location, and other requirements. </a:t>
            </a:r>
          </a:p>
          <a:p>
            <a:r>
              <a:rPr lang="en-US" dirty="0"/>
              <a:t>The procurement SOW is written to </a:t>
            </a:r>
            <a:r>
              <a:rPr lang="en-US" b="1" dirty="0"/>
              <a:t>be clear, complete, and concise. </a:t>
            </a:r>
            <a:endParaRPr lang="en-US" b="1" dirty="0" smtClean="0"/>
          </a:p>
          <a:p>
            <a:r>
              <a:rPr lang="en-US" dirty="0" smtClean="0"/>
              <a:t>It </a:t>
            </a:r>
            <a:r>
              <a:rPr lang="en-US" dirty="0"/>
              <a:t>includes a description of any collateral services required, such as performance reporting or post-project operational support for the procured item. </a:t>
            </a:r>
            <a:endParaRPr lang="en-US" dirty="0" smtClean="0"/>
          </a:p>
        </p:txBody>
      </p:sp>
    </p:spTree>
    <p:extLst>
      <p:ext uri="{BB962C8B-B14F-4D97-AF65-F5344CB8AC3E}">
        <p14:creationId xmlns:p14="http://schemas.microsoft.com/office/powerpoint/2010/main" val="1749421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7138"/>
            <a:ext cx="8557846" cy="5039825"/>
          </a:xfrm>
        </p:spPr>
        <p:txBody>
          <a:bodyPr>
            <a:normAutofit/>
          </a:bodyPr>
          <a:lstStyle/>
          <a:p>
            <a:r>
              <a:rPr lang="en-US" dirty="0"/>
              <a:t>In some application areas, there are specific content and format requirements for a contract SOW. Each individual procurement item requires a SOW. </a:t>
            </a:r>
          </a:p>
          <a:p>
            <a:r>
              <a:rPr lang="en-US" dirty="0"/>
              <a:t>However, multiple products or services can be grouped as one procurement item within a single SOW. </a:t>
            </a:r>
          </a:p>
          <a:p>
            <a:r>
              <a:rPr lang="en-US" dirty="0"/>
              <a:t>The procurement SOW can be revised and refined as required as it moves through the procurement process until incorporated into a signed contract award. </a:t>
            </a:r>
          </a:p>
          <a:p>
            <a:pPr marL="0" indent="0">
              <a:buNone/>
            </a:pPr>
            <a:endParaRPr lang="en-AU" dirty="0"/>
          </a:p>
        </p:txBody>
      </p:sp>
    </p:spTree>
    <p:extLst>
      <p:ext uri="{BB962C8B-B14F-4D97-AF65-F5344CB8AC3E}">
        <p14:creationId xmlns:p14="http://schemas.microsoft.com/office/powerpoint/2010/main" val="3801888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231E0C-F0B4-5A5C-6218-AC588A996E60}"/>
              </a:ext>
            </a:extLst>
          </p:cNvPr>
          <p:cNvSpPr>
            <a:spLocks noGrp="1"/>
          </p:cNvSpPr>
          <p:nvPr>
            <p:ph idx="1"/>
          </p:nvPr>
        </p:nvSpPr>
        <p:spPr>
          <a:xfrm>
            <a:off x="211015" y="738045"/>
            <a:ext cx="8745416" cy="5673380"/>
          </a:xfrm>
        </p:spPr>
        <p:txBody>
          <a:bodyPr>
            <a:normAutofit fontScale="85000" lnSpcReduction="20000"/>
          </a:bodyPr>
          <a:lstStyle/>
          <a:p>
            <a:pPr marL="0" indent="0">
              <a:buNone/>
            </a:pPr>
            <a:r>
              <a:rPr lang="en-US" b="1" dirty="0"/>
              <a:t>3. Make-or Buy Decisions </a:t>
            </a:r>
          </a:p>
          <a:p>
            <a:r>
              <a:rPr lang="en-US" dirty="0"/>
              <a:t>Make-or-buy documents the decisions of what project products, services, or results will be acquired from outside the project organization, or will be performed internally by the project team. </a:t>
            </a:r>
          </a:p>
          <a:p>
            <a:r>
              <a:rPr lang="en-US" dirty="0"/>
              <a:t>This may also include decisions to buy insurance policies or performance bond contracts to address some of the identified risks. </a:t>
            </a:r>
          </a:p>
          <a:p>
            <a:r>
              <a:rPr lang="en-US" dirty="0"/>
              <a:t>The make-or-buy decisions document can be as simple as a listing that includes a short justification for the decisions. These decisions can be altered as subsequent procurement activities indicate a requirement for a different approach. </a:t>
            </a:r>
          </a:p>
          <a:p>
            <a:pPr marL="0" indent="0">
              <a:buNone/>
            </a:pPr>
            <a:r>
              <a:rPr lang="en-US" b="1" dirty="0"/>
              <a:t>4. Change Requests </a:t>
            </a:r>
          </a:p>
          <a:p>
            <a:r>
              <a:rPr lang="en-US" dirty="0"/>
              <a:t>Change requests to the project management plan, its subsidiary plans and other components may result from the Plan Procurements process. </a:t>
            </a:r>
          </a:p>
          <a:p>
            <a:r>
              <a:rPr lang="en-US" dirty="0"/>
              <a:t>Change requests are processed for review and disposition through the Perform Integrated Change Control process. </a:t>
            </a:r>
          </a:p>
          <a:p>
            <a:endParaRPr lang="en-US" dirty="0"/>
          </a:p>
        </p:txBody>
      </p:sp>
    </p:spTree>
    <p:extLst>
      <p:ext uri="{BB962C8B-B14F-4D97-AF65-F5344CB8AC3E}">
        <p14:creationId xmlns:p14="http://schemas.microsoft.com/office/powerpoint/2010/main" val="2723286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4" y="434899"/>
            <a:ext cx="8557846" cy="5742065"/>
          </a:xfrm>
        </p:spPr>
        <p:txBody>
          <a:bodyPr>
            <a:normAutofit fontScale="55000" lnSpcReduction="20000"/>
          </a:bodyPr>
          <a:lstStyle/>
          <a:p>
            <a:pPr marL="457200" marR="0" indent="0">
              <a:lnSpc>
                <a:spcPct val="110000"/>
              </a:lnSpc>
              <a:spcBef>
                <a:spcPts val="0"/>
              </a:spcBef>
              <a:spcAft>
                <a:spcPts val="525"/>
              </a:spcAft>
              <a:buNone/>
            </a:pPr>
            <a:r>
              <a:rPr lang="en-US" sz="4500" b="1" dirty="0">
                <a:ea typeface="Bookman Old Style" panose="02050604050505020204" pitchFamily="18" charset="0"/>
                <a:cs typeface="Bookman Old Style" panose="02050604050505020204" pitchFamily="18" charset="0"/>
              </a:rPr>
              <a:t>5.</a:t>
            </a:r>
            <a:r>
              <a:rPr lang="en-US" sz="4500" b="1" dirty="0">
                <a:ea typeface="Arial" panose="020B0604020202020204" pitchFamily="34" charset="0"/>
                <a:cs typeface="Bookman Old Style" panose="02050604050505020204" pitchFamily="18" charset="0"/>
              </a:rPr>
              <a:t> </a:t>
            </a:r>
            <a:r>
              <a:rPr lang="en-US" sz="4500" b="1" dirty="0">
                <a:ea typeface="Bookman Old Style" panose="02050604050505020204" pitchFamily="18" charset="0"/>
                <a:cs typeface="Bookman Old Style" panose="02050604050505020204" pitchFamily="18" charset="0"/>
              </a:rPr>
              <a:t>Procurement Document Packages </a:t>
            </a:r>
          </a:p>
          <a:p>
            <a:pPr marL="676275" marR="359410" indent="-457200" algn="just">
              <a:lnSpc>
                <a:spcPct val="114000"/>
              </a:lnSpc>
              <a:spcBef>
                <a:spcPts val="0"/>
              </a:spcBef>
              <a:spcAft>
                <a:spcPts val="20"/>
              </a:spcAft>
              <a:buFont typeface="Wingdings" pitchFamily="2" charset="2"/>
              <a:buChar char="Ø"/>
            </a:pPr>
            <a:r>
              <a:rPr lang="en-US" sz="4400" dirty="0">
                <a:solidFill>
                  <a:srgbClr val="000000"/>
                </a:solidFill>
                <a:ea typeface="Bookman Old Style" panose="02050604050505020204" pitchFamily="18" charset="0"/>
                <a:cs typeface="Bookman Old Style" panose="02050604050505020204" pitchFamily="18" charset="0"/>
              </a:rPr>
              <a:t>Procurement documents are used to solicit proposals from prospective sellers. </a:t>
            </a:r>
            <a:endParaRPr lang="en-US" sz="4400" dirty="0" smtClean="0">
              <a:solidFill>
                <a:srgbClr val="000000"/>
              </a:solidFill>
              <a:ea typeface="Bookman Old Style" panose="02050604050505020204" pitchFamily="18" charset="0"/>
              <a:cs typeface="Bookman Old Style" panose="02050604050505020204" pitchFamily="18" charset="0"/>
            </a:endParaRPr>
          </a:p>
          <a:p>
            <a:pPr marL="676275" marR="359410" indent="-457200" algn="just">
              <a:lnSpc>
                <a:spcPct val="114000"/>
              </a:lnSpc>
              <a:spcBef>
                <a:spcPts val="0"/>
              </a:spcBef>
              <a:spcAft>
                <a:spcPts val="20"/>
              </a:spcAft>
              <a:buFont typeface="Wingdings" pitchFamily="2" charset="2"/>
              <a:buChar char="Ø"/>
            </a:pPr>
            <a:r>
              <a:rPr lang="en-US" sz="4400" dirty="0" smtClean="0">
                <a:solidFill>
                  <a:srgbClr val="000000"/>
                </a:solidFill>
                <a:ea typeface="Bookman Old Style" panose="02050604050505020204" pitchFamily="18" charset="0"/>
                <a:cs typeface="Bookman Old Style" panose="02050604050505020204" pitchFamily="18" charset="0"/>
              </a:rPr>
              <a:t>Terms </a:t>
            </a:r>
            <a:r>
              <a:rPr lang="en-US" sz="4400" dirty="0">
                <a:solidFill>
                  <a:srgbClr val="000000"/>
                </a:solidFill>
                <a:ea typeface="Bookman Old Style" panose="02050604050505020204" pitchFamily="18" charset="0"/>
                <a:cs typeface="Bookman Old Style" panose="02050604050505020204" pitchFamily="18" charset="0"/>
              </a:rPr>
              <a:t>such as bid, tender, or quotation are generally used when the seller selection decision will be based on price (as when buying commercial or standard items), while a term such as proposal is generally used when other considerations, such as technical capability or technical approach are paramount. </a:t>
            </a:r>
            <a:endParaRPr lang="en-US" sz="4400" dirty="0" smtClean="0">
              <a:solidFill>
                <a:srgbClr val="000000"/>
              </a:solidFill>
              <a:ea typeface="Bookman Old Style" panose="02050604050505020204" pitchFamily="18" charset="0"/>
              <a:cs typeface="Bookman Old Style" panose="02050604050505020204" pitchFamily="18" charset="0"/>
            </a:endParaRPr>
          </a:p>
          <a:p>
            <a:pPr marL="676275" marR="359410" indent="-457200" algn="just">
              <a:lnSpc>
                <a:spcPct val="114000"/>
              </a:lnSpc>
              <a:spcBef>
                <a:spcPts val="0"/>
              </a:spcBef>
              <a:spcAft>
                <a:spcPts val="20"/>
              </a:spcAft>
              <a:buFont typeface="Wingdings" pitchFamily="2" charset="2"/>
              <a:buChar char="Ø"/>
            </a:pPr>
            <a:r>
              <a:rPr lang="en-US" sz="4400" dirty="0" smtClean="0">
                <a:solidFill>
                  <a:srgbClr val="000000"/>
                </a:solidFill>
                <a:ea typeface="Bookman Old Style" panose="02050604050505020204" pitchFamily="18" charset="0"/>
                <a:cs typeface="Bookman Old Style" panose="02050604050505020204" pitchFamily="18" charset="0"/>
              </a:rPr>
              <a:t>Common </a:t>
            </a:r>
            <a:r>
              <a:rPr lang="en-US" sz="4400" dirty="0">
                <a:solidFill>
                  <a:srgbClr val="000000"/>
                </a:solidFill>
                <a:ea typeface="Bookman Old Style" panose="02050604050505020204" pitchFamily="18" charset="0"/>
                <a:cs typeface="Bookman Old Style" panose="02050604050505020204" pitchFamily="18" charset="0"/>
              </a:rPr>
              <a:t>terms are in use for different types of procurement documents and may include request for information (RFI), invitation for </a:t>
            </a:r>
            <a:r>
              <a:rPr lang="en-US" sz="4400" dirty="0" smtClean="0">
                <a:solidFill>
                  <a:srgbClr val="000000"/>
                </a:solidFill>
                <a:ea typeface="Bookman Old Style" panose="02050604050505020204" pitchFamily="18" charset="0"/>
                <a:cs typeface="Bookman Old Style" panose="02050604050505020204" pitchFamily="18" charset="0"/>
              </a:rPr>
              <a:t>bid.</a:t>
            </a:r>
          </a:p>
          <a:p>
            <a:pPr marL="676275" marR="359410" indent="-457200" algn="just">
              <a:lnSpc>
                <a:spcPct val="114000"/>
              </a:lnSpc>
              <a:spcBef>
                <a:spcPts val="0"/>
              </a:spcBef>
              <a:spcAft>
                <a:spcPts val="20"/>
              </a:spcAft>
              <a:buFont typeface="Wingdings" pitchFamily="2" charset="2"/>
              <a:buChar char="Ø"/>
            </a:pPr>
            <a:r>
              <a:rPr lang="en-US" sz="4400" dirty="0" smtClean="0">
                <a:solidFill>
                  <a:srgbClr val="000000"/>
                </a:solidFill>
                <a:ea typeface="Bookman Old Style" panose="02050604050505020204" pitchFamily="18" charset="0"/>
                <a:cs typeface="Bookman Old Style" panose="02050604050505020204" pitchFamily="18" charset="0"/>
              </a:rPr>
              <a:t>Request </a:t>
            </a:r>
            <a:r>
              <a:rPr lang="en-US" sz="4400" dirty="0">
                <a:solidFill>
                  <a:srgbClr val="000000"/>
                </a:solidFill>
                <a:ea typeface="Bookman Old Style" panose="02050604050505020204" pitchFamily="18" charset="0"/>
                <a:cs typeface="Bookman Old Style" panose="02050604050505020204" pitchFamily="18" charset="0"/>
              </a:rPr>
              <a:t>for proposal (RFP), request for quotation (RFQ), tender notice, invitation for negotiation, and contractor initial response. Specific procurement terminology used may vary by industry and location of the procurement. </a:t>
            </a:r>
            <a:endParaRPr lang="en-US" sz="4400" dirty="0">
              <a:solidFill>
                <a:srgbClr val="000000"/>
              </a:solidFill>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14114541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8AAEA05-FEB4-968C-9D50-4F7DC9C61092}"/>
              </a:ext>
            </a:extLst>
          </p:cNvPr>
          <p:cNvSpPr txBox="1"/>
          <p:nvPr/>
        </p:nvSpPr>
        <p:spPr>
          <a:xfrm>
            <a:off x="246184" y="506714"/>
            <a:ext cx="8899403" cy="6001643"/>
          </a:xfrm>
          <a:prstGeom prst="rect">
            <a:avLst/>
          </a:prstGeom>
          <a:noFill/>
        </p:spPr>
        <p:txBody>
          <a:bodyPr wrap="square">
            <a:spAutoFit/>
          </a:bodyPr>
          <a:lstStyle/>
          <a:p>
            <a:pPr marL="561975" marR="359410" indent="-342900" algn="just">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The </a:t>
            </a:r>
            <a:r>
              <a:rPr lang="en-US" sz="2400" dirty="0">
                <a:solidFill>
                  <a:srgbClr val="000000"/>
                </a:solidFill>
                <a:effectLst/>
                <a:ea typeface="Bookman Old Style" panose="02050604050505020204" pitchFamily="18" charset="0"/>
                <a:cs typeface="Bookman Old Style" panose="02050604050505020204" pitchFamily="18" charset="0"/>
              </a:rPr>
              <a:t>buyer structures procurement documents to facilitate an accurate and complete response from each prospective seller and to facilitate easy evaluation of the responses.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These </a:t>
            </a:r>
            <a:r>
              <a:rPr lang="en-US" sz="2400" dirty="0">
                <a:solidFill>
                  <a:srgbClr val="000000"/>
                </a:solidFill>
                <a:effectLst/>
                <a:ea typeface="Bookman Old Style" panose="02050604050505020204" pitchFamily="18" charset="0"/>
                <a:cs typeface="Bookman Old Style" panose="02050604050505020204" pitchFamily="18" charset="0"/>
              </a:rPr>
              <a:t>documents include a description of the desired form of the response, the relevant procurement statement of work (SOW) and any required contractual provisions.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With </a:t>
            </a:r>
            <a:r>
              <a:rPr lang="en-US" sz="2400" dirty="0">
                <a:solidFill>
                  <a:srgbClr val="000000"/>
                </a:solidFill>
                <a:effectLst/>
                <a:ea typeface="Bookman Old Style" panose="02050604050505020204" pitchFamily="18" charset="0"/>
                <a:cs typeface="Bookman Old Style" panose="02050604050505020204" pitchFamily="18" charset="0"/>
              </a:rPr>
              <a:t>government contracting, some or all of the content and structure of procurement documentation can be defined by regulation.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The </a:t>
            </a:r>
            <a:r>
              <a:rPr lang="en-US" sz="2400" dirty="0">
                <a:solidFill>
                  <a:srgbClr val="000000"/>
                </a:solidFill>
                <a:ea typeface="Bookman Old Style" panose="02050604050505020204" pitchFamily="18" charset="0"/>
                <a:cs typeface="Bookman Old Style" panose="02050604050505020204" pitchFamily="18" charset="0"/>
              </a:rPr>
              <a:t>complexity and level of detail of the procurement documents should be consistent with the value of, and risks associated with, the planned procurement. </a:t>
            </a:r>
            <a:endParaRPr lang="en-US" sz="2400" dirty="0">
              <a:solidFill>
                <a:srgbClr val="000000"/>
              </a:solidFill>
              <a:ea typeface="Bookman Old Style" panose="02050604050505020204" pitchFamily="18" charset="0"/>
              <a:cs typeface="Bookman Old Style" panose="02050604050505020204" pitchFamily="18" charset="0"/>
            </a:endParaRPr>
          </a:p>
          <a:p>
            <a:pPr marL="561975" marR="359410" indent="-342900" algn="just">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Procurement </a:t>
            </a:r>
            <a:r>
              <a:rPr lang="en-US" sz="2400" dirty="0">
                <a:solidFill>
                  <a:srgbClr val="000000"/>
                </a:solidFill>
                <a:ea typeface="Bookman Old Style" panose="02050604050505020204" pitchFamily="18" charset="0"/>
                <a:cs typeface="Bookman Old Style" panose="02050604050505020204" pitchFamily="18" charset="0"/>
              </a:rPr>
              <a:t>documents must be sufficient to ensure consistent, appropriate responses, but flexible enough to allow consideration of any seller suggestions for better ways to satisfy the same requirements. </a:t>
            </a:r>
            <a:endParaRPr lang="en-US" sz="2400" dirty="0">
              <a:solidFill>
                <a:srgbClr val="000000"/>
              </a:solidFill>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1087988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BD859B-0239-8DF9-023D-37BF959747A2}"/>
              </a:ext>
            </a:extLst>
          </p:cNvPr>
          <p:cNvSpPr>
            <a:spLocks noGrp="1"/>
          </p:cNvSpPr>
          <p:nvPr>
            <p:ph idx="1"/>
          </p:nvPr>
        </p:nvSpPr>
        <p:spPr>
          <a:xfrm>
            <a:off x="154573" y="178743"/>
            <a:ext cx="8887966" cy="5650490"/>
          </a:xfrm>
        </p:spPr>
        <p:txBody>
          <a:bodyPr>
            <a:noAutofit/>
          </a:bodyPr>
          <a:lstStyle/>
          <a:p>
            <a:pPr marL="0" indent="0">
              <a:buNone/>
            </a:pPr>
            <a:r>
              <a:rPr lang="en-US" sz="2400" b="1" dirty="0"/>
              <a:t>6. Source Selection Criteria </a:t>
            </a:r>
          </a:p>
          <a:p>
            <a:r>
              <a:rPr lang="en-US" sz="2400" b="1" dirty="0"/>
              <a:t>Selection criteria </a:t>
            </a:r>
            <a:r>
              <a:rPr lang="en-US" sz="2400" dirty="0"/>
              <a:t>are often included as a part of the procurement solicitation documents. </a:t>
            </a:r>
            <a:endParaRPr lang="en-US" sz="2400" dirty="0" smtClean="0"/>
          </a:p>
          <a:p>
            <a:r>
              <a:rPr lang="en-US" sz="2400" dirty="0" smtClean="0"/>
              <a:t>Such </a:t>
            </a:r>
            <a:r>
              <a:rPr lang="en-US" sz="2400" dirty="0"/>
              <a:t>criteria are developed and used to rate or score seller proposals, and can be objective or subjective. </a:t>
            </a:r>
          </a:p>
          <a:p>
            <a:r>
              <a:rPr lang="en-US" sz="2400" dirty="0"/>
              <a:t>Selection criteria can be limited to purchase price if the procurement item is readily available from a number of acceptable sellers. </a:t>
            </a:r>
            <a:endParaRPr lang="en-US" sz="2400" dirty="0" smtClean="0"/>
          </a:p>
          <a:p>
            <a:r>
              <a:rPr lang="en-US" sz="2400" dirty="0" smtClean="0"/>
              <a:t>Purchase </a:t>
            </a:r>
            <a:r>
              <a:rPr lang="en-US" sz="2400" dirty="0"/>
              <a:t>price in this context includes both the cost of the item and all ancillary expenses such as delivery. </a:t>
            </a:r>
            <a:endParaRPr lang="en-US" sz="2400" dirty="0" smtClean="0"/>
          </a:p>
          <a:p>
            <a:r>
              <a:rPr lang="en-US" sz="2400" dirty="0" smtClean="0"/>
              <a:t>Other </a:t>
            </a:r>
            <a:r>
              <a:rPr lang="en-US" sz="2400" dirty="0"/>
              <a:t>selection criteria can be identified and documented to support an assessment for a more complex product or service or results. </a:t>
            </a:r>
            <a:endParaRPr lang="en-US" sz="2400" dirty="0" smtClean="0"/>
          </a:p>
        </p:txBody>
      </p:sp>
    </p:spTree>
    <p:extLst>
      <p:ext uri="{BB962C8B-B14F-4D97-AF65-F5344CB8AC3E}">
        <p14:creationId xmlns:p14="http://schemas.microsoft.com/office/powerpoint/2010/main" val="324563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439457" y="214590"/>
            <a:ext cx="7932804" cy="679933"/>
          </a:xfrm>
        </p:spPr>
        <p:txBody>
          <a:bodyPr>
            <a:normAutofit/>
          </a:bodyPr>
          <a:lstStyle/>
          <a:p>
            <a:pPr algn="l"/>
            <a:r>
              <a:rPr lang="en-US" sz="3200" dirty="0">
                <a:latin typeface="+mn-lt"/>
              </a:rPr>
              <a:t>1.2. Logistics Activities</a:t>
            </a:r>
          </a:p>
        </p:txBody>
      </p:sp>
      <p:graphicFrame>
        <p:nvGraphicFramePr>
          <p:cNvPr id="7" name="Table 6"/>
          <p:cNvGraphicFramePr>
            <a:graphicFrameLocks noGrp="1"/>
          </p:cNvGraphicFramePr>
          <p:nvPr>
            <p:extLst>
              <p:ext uri="{D42A27DB-BD31-4B8C-83A1-F6EECF244321}">
                <p14:modId xmlns:p14="http://schemas.microsoft.com/office/powerpoint/2010/main" val="1763305497"/>
              </p:ext>
            </p:extLst>
          </p:nvPr>
        </p:nvGraphicFramePr>
        <p:xfrm>
          <a:off x="621321" y="1078524"/>
          <a:ext cx="8018587" cy="5303510"/>
        </p:xfrm>
        <a:graphic>
          <a:graphicData uri="http://schemas.openxmlformats.org/drawingml/2006/table">
            <a:tbl>
              <a:tblPr firstRow="1" firstCol="1" bandRow="1">
                <a:tableStyleId>{91EBBBCC-DAD2-459C-BE2E-F6DE35CF9A28}</a:tableStyleId>
              </a:tblPr>
              <a:tblGrid>
                <a:gridCol w="3833448"/>
                <a:gridCol w="4185139"/>
              </a:tblGrid>
              <a:tr h="523232">
                <a:tc>
                  <a:txBody>
                    <a:bodyPr/>
                    <a:lstStyle/>
                    <a:p>
                      <a:pPr>
                        <a:lnSpc>
                          <a:spcPct val="115000"/>
                        </a:lnSpc>
                        <a:spcAft>
                          <a:spcPts val="0"/>
                        </a:spcAft>
                      </a:pPr>
                      <a:r>
                        <a:rPr lang="en-AU" sz="2400" dirty="0">
                          <a:solidFill>
                            <a:schemeClr val="tx1"/>
                          </a:solidFill>
                          <a:effectLst/>
                        </a:rPr>
                        <a:t>Key Activities</a:t>
                      </a:r>
                      <a:endParaRPr lang="en-AU" sz="2400" b="0" dirty="0">
                        <a:solidFill>
                          <a:schemeClr val="tx1"/>
                        </a:solidFill>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a:lnSpc>
                          <a:spcPct val="115000"/>
                        </a:lnSpc>
                        <a:spcAft>
                          <a:spcPts val="0"/>
                        </a:spcAft>
                      </a:pPr>
                      <a:r>
                        <a:rPr lang="en-AU" sz="2400" dirty="0">
                          <a:solidFill>
                            <a:schemeClr val="tx1"/>
                          </a:solidFill>
                          <a:effectLst/>
                        </a:rPr>
                        <a:t>Support Activities</a:t>
                      </a:r>
                      <a:endParaRPr lang="en-AU" sz="24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tcPr>
                </a:tc>
              </a:tr>
              <a:tr h="892523">
                <a:tc>
                  <a:txBody>
                    <a:bodyPr/>
                    <a:lstStyle/>
                    <a:p>
                      <a:pPr marL="342900" lvl="0" indent="-342900">
                        <a:lnSpc>
                          <a:spcPct val="115000"/>
                        </a:lnSpc>
                        <a:spcAft>
                          <a:spcPts val="0"/>
                        </a:spcAft>
                        <a:buFont typeface="Symbol"/>
                        <a:buChar char=""/>
                      </a:pPr>
                      <a:r>
                        <a:rPr lang="en-AU" sz="2400" b="0" dirty="0">
                          <a:effectLst/>
                        </a:rPr>
                        <a:t>Customer service standards cooperate with marketing</a:t>
                      </a:r>
                      <a:endParaRPr lang="en-AU" sz="2400" b="0" dirty="0">
                        <a:solidFill>
                          <a:schemeClr val="tx1"/>
                        </a:solidFill>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342900" lvl="0" indent="-342900" algn="l" defTabSz="914400" rtl="0" eaLnBrk="1" latinLnBrk="0" hangingPunct="1">
                        <a:lnSpc>
                          <a:spcPct val="115000"/>
                        </a:lnSpc>
                        <a:spcAft>
                          <a:spcPts val="0"/>
                        </a:spcAft>
                        <a:buFont typeface="Symbol"/>
                        <a:buChar char=""/>
                      </a:pPr>
                      <a:r>
                        <a:rPr lang="en-AU" sz="2400" b="0" kern="1200" dirty="0">
                          <a:solidFill>
                            <a:schemeClr val="dk1"/>
                          </a:solidFill>
                          <a:effectLst/>
                          <a:latin typeface="+mn-lt"/>
                          <a:ea typeface="+mn-ea"/>
                          <a:cs typeface="+mn-cs"/>
                        </a:rPr>
                        <a:t>Warehousing</a:t>
                      </a:r>
                    </a:p>
                  </a:txBody>
                  <a:tcPr marL="68580" marR="68580" marT="0" marB="0">
                    <a:lnL w="12700" cap="flat" cmpd="sng" algn="ctr">
                      <a:solidFill>
                        <a:schemeClr val="tx1"/>
                      </a:solidFill>
                      <a:prstDash val="solid"/>
                      <a:round/>
                      <a:headEnd type="none" w="med" len="med"/>
                      <a:tailEnd type="none" w="med" len="med"/>
                    </a:lnL>
                  </a:tcPr>
                </a:tc>
              </a:tr>
              <a:tr h="432769">
                <a:tc>
                  <a:txBody>
                    <a:bodyPr/>
                    <a:lstStyle/>
                    <a:p>
                      <a:pPr marL="342900" lvl="0" indent="-342900">
                        <a:lnSpc>
                          <a:spcPct val="115000"/>
                        </a:lnSpc>
                        <a:spcAft>
                          <a:spcPts val="0"/>
                        </a:spcAft>
                        <a:buFont typeface="Symbol"/>
                        <a:buChar char=""/>
                      </a:pPr>
                      <a:r>
                        <a:rPr lang="en-AU" sz="2400" b="0" dirty="0">
                          <a:effectLst/>
                        </a:rPr>
                        <a:t>Transportation</a:t>
                      </a:r>
                      <a:endParaRPr lang="en-AU" sz="2400" b="0" dirty="0">
                        <a:solidFill>
                          <a:schemeClr val="tx1"/>
                        </a:solidFill>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342900" lvl="0" indent="-342900" algn="l" defTabSz="914400" rtl="0" eaLnBrk="1" latinLnBrk="0" hangingPunct="1">
                        <a:lnSpc>
                          <a:spcPct val="115000"/>
                        </a:lnSpc>
                        <a:spcAft>
                          <a:spcPts val="0"/>
                        </a:spcAft>
                        <a:buFont typeface="Symbol"/>
                        <a:buChar char=""/>
                      </a:pPr>
                      <a:r>
                        <a:rPr lang="en-AU" sz="2400" b="0" kern="1200" dirty="0">
                          <a:solidFill>
                            <a:schemeClr val="dk1"/>
                          </a:solidFill>
                          <a:effectLst/>
                          <a:latin typeface="+mn-lt"/>
                          <a:ea typeface="+mn-ea"/>
                          <a:cs typeface="+mn-cs"/>
                        </a:rPr>
                        <a:t>Material Handling</a:t>
                      </a:r>
                    </a:p>
                  </a:txBody>
                  <a:tcPr marL="68580" marR="68580" marT="0" marB="0">
                    <a:lnL w="12700" cap="flat" cmpd="sng" algn="ctr">
                      <a:solidFill>
                        <a:schemeClr val="tx1"/>
                      </a:solidFill>
                      <a:prstDash val="solid"/>
                      <a:round/>
                      <a:headEnd type="none" w="med" len="med"/>
                      <a:tailEnd type="none" w="med" len="med"/>
                    </a:lnL>
                  </a:tcPr>
                </a:tc>
              </a:tr>
              <a:tr h="432769">
                <a:tc>
                  <a:txBody>
                    <a:bodyPr/>
                    <a:lstStyle/>
                    <a:p>
                      <a:pPr marL="342900" lvl="0" indent="-342900">
                        <a:lnSpc>
                          <a:spcPct val="115000"/>
                        </a:lnSpc>
                        <a:spcAft>
                          <a:spcPts val="0"/>
                        </a:spcAft>
                        <a:buFont typeface="Symbol"/>
                        <a:buChar char=""/>
                      </a:pPr>
                      <a:r>
                        <a:rPr lang="en-AU" sz="2400" b="0" dirty="0">
                          <a:effectLst/>
                        </a:rPr>
                        <a:t>Inventory Management</a:t>
                      </a:r>
                      <a:endParaRPr lang="en-AU" sz="2400" b="0" dirty="0">
                        <a:solidFill>
                          <a:schemeClr val="tx1"/>
                        </a:solidFill>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342900" lvl="0" indent="-342900" algn="l" defTabSz="914400" rtl="0" eaLnBrk="1" latinLnBrk="0" hangingPunct="1">
                        <a:lnSpc>
                          <a:spcPct val="115000"/>
                        </a:lnSpc>
                        <a:spcAft>
                          <a:spcPts val="0"/>
                        </a:spcAft>
                        <a:buFont typeface="Symbol"/>
                        <a:buChar char=""/>
                      </a:pPr>
                      <a:r>
                        <a:rPr lang="en-AU" sz="2400" b="0" kern="1200" dirty="0">
                          <a:solidFill>
                            <a:schemeClr val="dk1"/>
                          </a:solidFill>
                          <a:effectLst/>
                          <a:latin typeface="+mn-lt"/>
                          <a:ea typeface="+mn-ea"/>
                          <a:cs typeface="+mn-cs"/>
                        </a:rPr>
                        <a:t>Purchasing</a:t>
                      </a:r>
                    </a:p>
                  </a:txBody>
                  <a:tcPr marL="68580" marR="68580" marT="0" marB="0">
                    <a:lnL w="12700" cap="flat" cmpd="sng" algn="ctr">
                      <a:solidFill>
                        <a:schemeClr val="tx1"/>
                      </a:solidFill>
                      <a:prstDash val="solid"/>
                      <a:round/>
                      <a:headEnd type="none" w="med" len="med"/>
                      <a:tailEnd type="none" w="med" len="med"/>
                    </a:lnL>
                  </a:tcPr>
                </a:tc>
              </a:tr>
              <a:tr h="892523">
                <a:tc>
                  <a:txBody>
                    <a:bodyPr/>
                    <a:lstStyle/>
                    <a:p>
                      <a:pPr marL="342900" lvl="0" indent="-342900">
                        <a:lnSpc>
                          <a:spcPct val="115000"/>
                        </a:lnSpc>
                        <a:spcAft>
                          <a:spcPts val="0"/>
                        </a:spcAft>
                        <a:buFont typeface="Symbol"/>
                        <a:buChar char=""/>
                      </a:pPr>
                      <a:r>
                        <a:rPr lang="en-AU" sz="2400" b="0" dirty="0">
                          <a:effectLst/>
                        </a:rPr>
                        <a:t>Information flows and order processing</a:t>
                      </a:r>
                      <a:endParaRPr lang="en-AU" sz="2400" b="0" dirty="0">
                        <a:solidFill>
                          <a:schemeClr val="tx1"/>
                        </a:solidFill>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342900" lvl="0" indent="-342900" algn="l" defTabSz="914400" rtl="0" eaLnBrk="1" latinLnBrk="0" hangingPunct="1">
                        <a:lnSpc>
                          <a:spcPct val="115000"/>
                        </a:lnSpc>
                        <a:spcAft>
                          <a:spcPts val="0"/>
                        </a:spcAft>
                        <a:buFont typeface="Symbol"/>
                        <a:buChar char=""/>
                      </a:pPr>
                      <a:r>
                        <a:rPr lang="en-AU" sz="2400" b="0" kern="1200" dirty="0">
                          <a:solidFill>
                            <a:schemeClr val="dk1"/>
                          </a:solidFill>
                          <a:effectLst/>
                          <a:latin typeface="+mn-lt"/>
                          <a:ea typeface="+mn-ea"/>
                          <a:cs typeface="+mn-cs"/>
                        </a:rPr>
                        <a:t>Protective packaging</a:t>
                      </a:r>
                    </a:p>
                  </a:txBody>
                  <a:tcPr marL="68580" marR="68580" marT="0" marB="0">
                    <a:lnL w="12700" cap="flat" cmpd="sng" algn="ctr">
                      <a:solidFill>
                        <a:schemeClr val="tx1"/>
                      </a:solidFill>
                      <a:prstDash val="solid"/>
                      <a:round/>
                      <a:headEnd type="none" w="med" len="med"/>
                      <a:tailEnd type="none" w="med" len="med"/>
                    </a:lnL>
                  </a:tcPr>
                </a:tc>
              </a:tr>
              <a:tr h="892523">
                <a:tc>
                  <a:txBody>
                    <a:bodyPr/>
                    <a:lstStyle/>
                    <a:p>
                      <a:pPr marL="457200">
                        <a:lnSpc>
                          <a:spcPct val="115000"/>
                        </a:lnSpc>
                        <a:spcAft>
                          <a:spcPts val="0"/>
                        </a:spcAft>
                      </a:pPr>
                      <a:r>
                        <a:rPr lang="en-AU" sz="2400" b="0" dirty="0">
                          <a:effectLst/>
                        </a:rPr>
                        <a:t> </a:t>
                      </a:r>
                      <a:endParaRPr lang="en-AU" sz="2400" b="0" dirty="0">
                        <a:solidFill>
                          <a:schemeClr val="tx1"/>
                        </a:solidFill>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342900" lvl="0" indent="-342900" algn="l" defTabSz="914400" rtl="0" eaLnBrk="1" latinLnBrk="0" hangingPunct="1">
                        <a:lnSpc>
                          <a:spcPct val="115000"/>
                        </a:lnSpc>
                        <a:spcAft>
                          <a:spcPts val="0"/>
                        </a:spcAft>
                        <a:buFont typeface="Symbol"/>
                        <a:buChar char=""/>
                      </a:pPr>
                      <a:r>
                        <a:rPr lang="en-AU" sz="2400" b="0" kern="1200" dirty="0">
                          <a:solidFill>
                            <a:schemeClr val="dk1"/>
                          </a:solidFill>
                          <a:effectLst/>
                          <a:latin typeface="+mn-lt"/>
                          <a:ea typeface="+mn-ea"/>
                          <a:cs typeface="+mn-cs"/>
                        </a:rPr>
                        <a:t>Cooperate with </a:t>
                      </a:r>
                      <a:r>
                        <a:rPr lang="en-AU" sz="2400" b="0" kern="1200" dirty="0" smtClean="0">
                          <a:solidFill>
                            <a:schemeClr val="dk1"/>
                          </a:solidFill>
                          <a:effectLst/>
                          <a:latin typeface="+mn-lt"/>
                          <a:ea typeface="+mn-ea"/>
                          <a:cs typeface="+mn-cs"/>
                        </a:rPr>
                        <a:t>production /operation/</a:t>
                      </a:r>
                      <a:endParaRPr lang="en-AU" sz="2400" b="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tcPr>
                </a:tc>
              </a:tr>
              <a:tr h="892523">
                <a:tc>
                  <a:txBody>
                    <a:bodyPr/>
                    <a:lstStyle/>
                    <a:p>
                      <a:pPr marL="457200">
                        <a:lnSpc>
                          <a:spcPct val="115000"/>
                        </a:lnSpc>
                        <a:spcAft>
                          <a:spcPts val="0"/>
                        </a:spcAft>
                      </a:pPr>
                      <a:r>
                        <a:rPr lang="en-AU" sz="2400" b="0">
                          <a:effectLst/>
                        </a:rPr>
                        <a:t> </a:t>
                      </a:r>
                      <a:endParaRPr lang="en-AU" sz="2400" b="0">
                        <a:effectLst/>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342900" lvl="0" indent="-342900" algn="l" defTabSz="914400" rtl="0" eaLnBrk="1" latinLnBrk="0" hangingPunct="1">
                        <a:lnSpc>
                          <a:spcPct val="115000"/>
                        </a:lnSpc>
                        <a:spcAft>
                          <a:spcPts val="0"/>
                        </a:spcAft>
                        <a:buFont typeface="Symbol"/>
                        <a:buChar char=""/>
                      </a:pPr>
                      <a:r>
                        <a:rPr lang="en-AU" sz="2400" b="0" kern="1200" dirty="0">
                          <a:solidFill>
                            <a:schemeClr val="dk1"/>
                          </a:solidFill>
                          <a:effectLst/>
                          <a:latin typeface="+mn-lt"/>
                          <a:ea typeface="+mn-ea"/>
                          <a:cs typeface="+mn-cs"/>
                        </a:rPr>
                        <a:t>Information maintenance</a:t>
                      </a: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0806789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6" y="574432"/>
            <a:ext cx="8569569" cy="5602532"/>
          </a:xfrm>
        </p:spPr>
        <p:txBody>
          <a:bodyPr>
            <a:normAutofit fontScale="92500" lnSpcReduction="10000"/>
          </a:bodyPr>
          <a:lstStyle/>
          <a:p>
            <a:pPr marL="0" indent="0">
              <a:buNone/>
            </a:pPr>
            <a:r>
              <a:rPr lang="en-US" b="1" dirty="0"/>
              <a:t>Some examples </a:t>
            </a:r>
            <a:r>
              <a:rPr lang="en-US" b="1" dirty="0" smtClean="0"/>
              <a:t>of selection criteria are</a:t>
            </a:r>
            <a:r>
              <a:rPr lang="en-US" b="1" dirty="0"/>
              <a:t>: </a:t>
            </a:r>
          </a:p>
          <a:p>
            <a:pPr>
              <a:buFont typeface="Wingdings" panose="05000000000000000000" pitchFamily="2" charset="2"/>
              <a:buChar char="ü"/>
            </a:pPr>
            <a:r>
              <a:rPr lang="en-US" dirty="0"/>
              <a:t>Understanding of need- How well does the seller's proposal address the procurement statement of work? </a:t>
            </a:r>
          </a:p>
          <a:p>
            <a:pPr>
              <a:buFont typeface="Wingdings" panose="05000000000000000000" pitchFamily="2" charset="2"/>
              <a:buChar char="ü"/>
            </a:pPr>
            <a:r>
              <a:rPr lang="en-US" dirty="0"/>
              <a:t>Overall or life-cycle cost- Will the selected seller produce the lowest total cost (purchase cost plus operating cost)? </a:t>
            </a:r>
          </a:p>
          <a:p>
            <a:pPr>
              <a:buFont typeface="Wingdings" panose="05000000000000000000" pitchFamily="2" charset="2"/>
              <a:buChar char="ü"/>
            </a:pPr>
            <a:r>
              <a:rPr lang="en-US" dirty="0"/>
              <a:t>Technical approach- Do the seller's proposed technical methodologies, techniques, solutions, and services meet the procurement documentation requirements or are they likely to provide more than the expected results? </a:t>
            </a:r>
            <a:endParaRPr lang="en-US" dirty="0" smtClean="0"/>
          </a:p>
          <a:p>
            <a:pPr>
              <a:buFont typeface="Wingdings" panose="05000000000000000000" pitchFamily="2" charset="2"/>
              <a:buChar char="ü"/>
            </a:pPr>
            <a:r>
              <a:rPr lang="en-US" dirty="0"/>
              <a:t>Technical capability- Does the seller have, or can the seller be reasonably expected to acquire, the technical skills and knowledge needed? </a:t>
            </a:r>
          </a:p>
          <a:p>
            <a:pPr>
              <a:buFont typeface="Wingdings" panose="05000000000000000000" pitchFamily="2" charset="2"/>
              <a:buChar char="ü"/>
            </a:pPr>
            <a:r>
              <a:rPr lang="en-US" dirty="0"/>
              <a:t>Risk- How much risk is embedded in the statement of work, and how much risk will be assigned to the selected seller? </a:t>
            </a:r>
          </a:p>
          <a:p>
            <a:pPr>
              <a:buFont typeface="Wingdings" panose="05000000000000000000" pitchFamily="2" charset="2"/>
              <a:buChar char="ü"/>
            </a:pPr>
            <a:endParaRPr lang="en-US" dirty="0"/>
          </a:p>
          <a:p>
            <a:pPr marL="0" indent="0">
              <a:buNone/>
            </a:pPr>
            <a:endParaRPr lang="en-AU" dirty="0"/>
          </a:p>
        </p:txBody>
      </p:sp>
    </p:spTree>
    <p:extLst>
      <p:ext uri="{BB962C8B-B14F-4D97-AF65-F5344CB8AC3E}">
        <p14:creationId xmlns:p14="http://schemas.microsoft.com/office/powerpoint/2010/main" val="1177828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08" y="762000"/>
            <a:ext cx="8827477" cy="5414963"/>
          </a:xfrm>
        </p:spPr>
        <p:txBody>
          <a:bodyPr>
            <a:normAutofit lnSpcReduction="10000"/>
          </a:bodyPr>
          <a:lstStyle/>
          <a:p>
            <a:pPr marL="0" indent="0">
              <a:buNone/>
            </a:pPr>
            <a:r>
              <a:rPr lang="en-US" sz="2400" dirty="0" smtClean="0"/>
              <a:t>…</a:t>
            </a:r>
            <a:r>
              <a:rPr lang="en-US" sz="2400" b="1" dirty="0"/>
              <a:t>Some examples of selection criteria are: </a:t>
            </a:r>
          </a:p>
          <a:p>
            <a:pPr>
              <a:buFont typeface="Wingdings" panose="05000000000000000000" pitchFamily="2" charset="2"/>
              <a:buChar char="ü"/>
            </a:pPr>
            <a:r>
              <a:rPr lang="en-US" sz="2400" dirty="0" smtClean="0"/>
              <a:t>Management </a:t>
            </a:r>
            <a:r>
              <a:rPr lang="en-US" sz="2400" dirty="0"/>
              <a:t>approach- Does the seller have, or can the seller be reasonably expected to develop, management processes and procedures to ensure a successful project? </a:t>
            </a:r>
            <a:endParaRPr lang="en-US" sz="2400" dirty="0" smtClean="0"/>
          </a:p>
          <a:p>
            <a:pPr>
              <a:buFont typeface="Wingdings" panose="05000000000000000000" pitchFamily="2" charset="2"/>
              <a:buChar char="ü"/>
            </a:pPr>
            <a:r>
              <a:rPr lang="en-US" sz="2400" dirty="0"/>
              <a:t>Warranty- at does the seller propose to warrant for the final product, and through what time period? </a:t>
            </a:r>
          </a:p>
          <a:p>
            <a:pPr>
              <a:buFont typeface="Wingdings" panose="05000000000000000000" pitchFamily="2" charset="2"/>
              <a:buChar char="ü"/>
            </a:pPr>
            <a:r>
              <a:rPr lang="en-US" sz="2400" dirty="0"/>
              <a:t>Financial capacity- Does the seller have, or can the seller reasonably be expected to obtain, the necessary financial resources? </a:t>
            </a:r>
          </a:p>
          <a:p>
            <a:pPr>
              <a:buFont typeface="Wingdings" panose="05000000000000000000" pitchFamily="2" charset="2"/>
              <a:buChar char="ü"/>
            </a:pPr>
            <a:r>
              <a:rPr lang="en-US" sz="2400" dirty="0"/>
              <a:t>Production capacity and interest- Does the seller have the capacity and interest to meet potential future requirements? </a:t>
            </a:r>
            <a:endParaRPr lang="en-US" sz="2400" dirty="0" smtClean="0"/>
          </a:p>
          <a:p>
            <a:pPr>
              <a:buFont typeface="Wingdings" panose="05000000000000000000" pitchFamily="2" charset="2"/>
              <a:buChar char="ü"/>
            </a:pPr>
            <a:r>
              <a:rPr lang="en-US" sz="2400" dirty="0"/>
              <a:t>Business size and type- Does the seller's enterprise meet a specific type or category of business, such as small, women-owned, or disadvantaged small businesses, as defined by the buyer or established by governmental agency and set-forth as a condition of contract award? </a:t>
            </a:r>
          </a:p>
          <a:p>
            <a:pPr>
              <a:buFont typeface="Wingdings" panose="05000000000000000000" pitchFamily="2" charset="2"/>
              <a:buChar char="ü"/>
            </a:pPr>
            <a:endParaRPr lang="en-US" sz="2400" dirty="0"/>
          </a:p>
          <a:p>
            <a:pPr marL="0" indent="0">
              <a:buNone/>
            </a:pPr>
            <a:endParaRPr lang="en-AU" sz="2400" dirty="0"/>
          </a:p>
        </p:txBody>
      </p:sp>
    </p:spTree>
    <p:extLst>
      <p:ext uri="{BB962C8B-B14F-4D97-AF65-F5344CB8AC3E}">
        <p14:creationId xmlns:p14="http://schemas.microsoft.com/office/powerpoint/2010/main" val="954401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BD859B-0239-8DF9-023D-37BF959747A2}"/>
              </a:ext>
            </a:extLst>
          </p:cNvPr>
          <p:cNvSpPr>
            <a:spLocks noGrp="1"/>
          </p:cNvSpPr>
          <p:nvPr>
            <p:ph idx="1"/>
          </p:nvPr>
        </p:nvSpPr>
        <p:spPr>
          <a:xfrm>
            <a:off x="309147" y="526473"/>
            <a:ext cx="8520854" cy="5912964"/>
          </a:xfrm>
        </p:spPr>
        <p:txBody>
          <a:bodyPr>
            <a:normAutofit/>
          </a:bodyPr>
          <a:lstStyle/>
          <a:p>
            <a:pPr marL="0" indent="0">
              <a:buNone/>
            </a:pPr>
            <a:r>
              <a:rPr lang="en-US" sz="2400" dirty="0"/>
              <a:t>…</a:t>
            </a:r>
            <a:r>
              <a:rPr lang="en-US" sz="2400" b="1" dirty="0"/>
              <a:t>Some examples of selection criteria are: </a:t>
            </a:r>
          </a:p>
          <a:p>
            <a:pPr marL="0" indent="0">
              <a:buNone/>
            </a:pPr>
            <a:endParaRPr lang="en-US" sz="2400" dirty="0" smtClean="0"/>
          </a:p>
          <a:p>
            <a:pPr>
              <a:buFont typeface="Wingdings" panose="05000000000000000000" pitchFamily="2" charset="2"/>
              <a:buChar char="ü"/>
            </a:pPr>
            <a:r>
              <a:rPr lang="en-US" sz="2400" dirty="0" smtClean="0"/>
              <a:t>Past </a:t>
            </a:r>
            <a:r>
              <a:rPr lang="en-US" sz="2400" dirty="0"/>
              <a:t>performance of sellers-  at has been the past experience with selected sellers? </a:t>
            </a:r>
          </a:p>
          <a:p>
            <a:pPr>
              <a:buFont typeface="Wingdings" panose="05000000000000000000" pitchFamily="2" charset="2"/>
              <a:buChar char="ü"/>
            </a:pPr>
            <a:r>
              <a:rPr lang="en-US" sz="2400" dirty="0" smtClean="0"/>
              <a:t>References- </a:t>
            </a:r>
            <a:r>
              <a:rPr lang="en-US" sz="2400" dirty="0"/>
              <a:t>Can the seller provide references from prior customers verifying the seller's work experience and compliance with contractual requirements? </a:t>
            </a:r>
          </a:p>
          <a:p>
            <a:pPr>
              <a:buFont typeface="Wingdings" panose="05000000000000000000" pitchFamily="2" charset="2"/>
              <a:buChar char="ü"/>
            </a:pPr>
            <a:r>
              <a:rPr lang="en-US" sz="2400" dirty="0" smtClean="0"/>
              <a:t>Intellectual </a:t>
            </a:r>
            <a:r>
              <a:rPr lang="en-US" sz="2400" dirty="0"/>
              <a:t>property rights- Does the seller assert intellectual property rights in the work processes or services they will use or in the products they will produce for the project? </a:t>
            </a:r>
          </a:p>
          <a:p>
            <a:pPr>
              <a:buFont typeface="Wingdings" panose="05000000000000000000" pitchFamily="2" charset="2"/>
              <a:buChar char="ü"/>
            </a:pPr>
            <a:r>
              <a:rPr lang="en-US" sz="2400" dirty="0" smtClean="0"/>
              <a:t>Proprietary </a:t>
            </a:r>
            <a:r>
              <a:rPr lang="en-US" sz="2400" dirty="0"/>
              <a:t>rights- Does the seller assert proprietary rights in the work processes or services they will use or in the products they will produce for the project? </a:t>
            </a:r>
          </a:p>
        </p:txBody>
      </p:sp>
    </p:spTree>
    <p:extLst>
      <p:ext uri="{BB962C8B-B14F-4D97-AF65-F5344CB8AC3E}">
        <p14:creationId xmlns:p14="http://schemas.microsoft.com/office/powerpoint/2010/main" val="42489910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69" y="365126"/>
            <a:ext cx="8188360" cy="961399"/>
          </a:xfrm>
        </p:spPr>
        <p:txBody>
          <a:bodyPr>
            <a:normAutofit/>
          </a:bodyPr>
          <a:lstStyle/>
          <a:p>
            <a:pPr marL="18288" fontAlgn="t">
              <a:lnSpc>
                <a:spcPct val="107000"/>
              </a:lnSpc>
              <a:spcBef>
                <a:spcPts val="0"/>
              </a:spcBef>
            </a:pPr>
            <a:r>
              <a:rPr lang="en-US" sz="2000" b="1" dirty="0">
                <a:solidFill>
                  <a:srgbClr val="C00000"/>
                </a:solidFill>
                <a:latin typeface="Bookman Old Style" panose="02050604050505020204" pitchFamily="18" charset="0"/>
                <a:ea typeface="Bookman Old Style" panose="02050604050505020204" pitchFamily="18" charset="0"/>
                <a:cs typeface="Bookman Old Style" panose="02050604050505020204" pitchFamily="18" charset="0"/>
              </a:rPr>
              <a:t>II. </a:t>
            </a:r>
            <a:r>
              <a:rPr lang="en-US" sz="2000" b="1" dirty="0" smtClean="0">
                <a:solidFill>
                  <a:srgbClr val="C00000"/>
                </a:solidFill>
                <a:latin typeface="Bookman Old Style" panose="02050604050505020204" pitchFamily="18" charset="0"/>
                <a:ea typeface="Bookman Old Style" panose="02050604050505020204" pitchFamily="18" charset="0"/>
                <a:cs typeface="Bookman Old Style" panose="02050604050505020204" pitchFamily="18" charset="0"/>
              </a:rPr>
              <a:t>CONDUCT </a:t>
            </a:r>
            <a:r>
              <a:rPr lang="en-US" sz="2000" b="1" dirty="0">
                <a:solidFill>
                  <a:srgbClr val="C00000"/>
                </a:solidFill>
                <a:latin typeface="Bookman Old Style" panose="02050604050505020204" pitchFamily="18" charset="0"/>
                <a:ea typeface="Bookman Old Style" panose="02050604050505020204" pitchFamily="18" charset="0"/>
                <a:cs typeface="Bookman Old Style" panose="02050604050505020204" pitchFamily="18" charset="0"/>
              </a:rPr>
              <a:t>PROCUREMENTS</a:t>
            </a:r>
            <a:r>
              <a:rPr lang="en-US" sz="2000" dirty="0">
                <a:latin typeface="Arial" panose="020B0604020202020204" pitchFamily="34" charset="0"/>
              </a:rPr>
              <a:t/>
            </a:r>
            <a:br>
              <a:rPr lang="en-US" sz="2000" dirty="0">
                <a:latin typeface="Arial" panose="020B0604020202020204" pitchFamily="34" charset="0"/>
              </a:rPr>
            </a:br>
            <a:endParaRPr lang="en-US" sz="2000" dirty="0"/>
          </a:p>
        </p:txBody>
      </p:sp>
      <p:sp>
        <p:nvSpPr>
          <p:cNvPr id="3" name="Content Placeholder 2"/>
          <p:cNvSpPr>
            <a:spLocks noGrp="1"/>
          </p:cNvSpPr>
          <p:nvPr>
            <p:ph idx="1"/>
          </p:nvPr>
        </p:nvSpPr>
        <p:spPr>
          <a:xfrm>
            <a:off x="140678" y="895413"/>
            <a:ext cx="9004910" cy="5082259"/>
          </a:xfrm>
        </p:spPr>
        <p:txBody>
          <a:bodyPr>
            <a:noAutofit/>
          </a:bodyPr>
          <a:lstStyle/>
          <a:p>
            <a:pPr lvl="0" eaLnBrk="0" fontAlgn="base" hangingPunct="0">
              <a:lnSpc>
                <a:spcPct val="100000"/>
              </a:lnSpc>
              <a:spcBef>
                <a:spcPct val="0"/>
              </a:spcBef>
              <a:spcAft>
                <a:spcPct val="0"/>
              </a:spcAft>
              <a:buFont typeface="Wingdings" pitchFamily="2" charset="2"/>
              <a:buChar char="Ø"/>
            </a:pPr>
            <a:r>
              <a:rPr lang="en-US" altLang="en-US" sz="2400" dirty="0">
                <a:solidFill>
                  <a:srgbClr val="000000"/>
                </a:solidFill>
                <a:ea typeface="Bookman Old Style" panose="02050604050505020204" pitchFamily="18" charset="0"/>
                <a:cs typeface="Bookman Old Style" panose="02050604050505020204" pitchFamily="18" charset="0"/>
              </a:rPr>
              <a:t>Conduct Procurements is the process of obtaining seller responses, selecting a seller, and awarding a contract</a:t>
            </a:r>
            <a:r>
              <a:rPr lang="en-US" altLang="en-US" sz="2400" dirty="0" smtClean="0">
                <a:solidFill>
                  <a:srgbClr val="000000"/>
                </a:solidFill>
                <a:ea typeface="Bookman Old Style" panose="02050604050505020204" pitchFamily="18" charset="0"/>
                <a:cs typeface="Bookman Old Style" panose="02050604050505020204" pitchFamily="18" charset="0"/>
              </a:rPr>
              <a:t>.</a:t>
            </a:r>
          </a:p>
          <a:p>
            <a:pPr lvl="0" eaLnBrk="0" fontAlgn="base" hangingPunct="0">
              <a:lnSpc>
                <a:spcPct val="100000"/>
              </a:lnSpc>
              <a:spcBef>
                <a:spcPct val="0"/>
              </a:spcBef>
              <a:spcAft>
                <a:spcPct val="0"/>
              </a:spcAft>
              <a:buFont typeface="Wingdings" pitchFamily="2" charset="2"/>
              <a:buChar char="Ø"/>
            </a:pPr>
            <a:r>
              <a:rPr lang="en-US" altLang="en-US" sz="2400" dirty="0" smtClean="0">
                <a:solidFill>
                  <a:srgbClr val="000000"/>
                </a:solidFill>
                <a:ea typeface="Bookman Old Style" panose="02050604050505020204" pitchFamily="18" charset="0"/>
                <a:cs typeface="Bookman Old Style" panose="02050604050505020204" pitchFamily="18" charset="0"/>
              </a:rPr>
              <a:t> </a:t>
            </a:r>
            <a:r>
              <a:rPr lang="en-US" altLang="en-US" sz="2400" dirty="0">
                <a:solidFill>
                  <a:srgbClr val="000000"/>
                </a:solidFill>
                <a:ea typeface="Bookman Old Style" panose="02050604050505020204" pitchFamily="18" charset="0"/>
                <a:cs typeface="Bookman Old Style" panose="02050604050505020204" pitchFamily="18" charset="0"/>
              </a:rPr>
              <a:t>In this process the team will receive bids or proposals and will apply previously defined evaluation criteria, as applicable, to select one or more sellers who are both qualified to perform the work and acceptable as a seller? </a:t>
            </a:r>
            <a:endParaRPr lang="en-US" altLang="en-US" sz="2400" dirty="0" smtClean="0">
              <a:solidFill>
                <a:srgbClr val="000000"/>
              </a:solidFill>
              <a:ea typeface="Bookman Old Style" panose="02050604050505020204" pitchFamily="18" charset="0"/>
              <a:cs typeface="Bookman Old Style" panose="02050604050505020204" pitchFamily="18" charset="0"/>
            </a:endParaRPr>
          </a:p>
          <a:p>
            <a:pPr lvl="0" eaLnBrk="0" fontAlgn="base" hangingPunct="0">
              <a:lnSpc>
                <a:spcPct val="100000"/>
              </a:lnSpc>
              <a:spcBef>
                <a:spcPct val="0"/>
              </a:spcBef>
              <a:spcAft>
                <a:spcPct val="0"/>
              </a:spcAft>
              <a:buFont typeface="Wingdings" pitchFamily="2" charset="2"/>
              <a:buChar char="Ø"/>
            </a:pPr>
            <a:r>
              <a:rPr lang="en-US" altLang="en-US" sz="2400" dirty="0" smtClean="0">
                <a:solidFill>
                  <a:srgbClr val="000000"/>
                </a:solidFill>
                <a:ea typeface="Bookman Old Style" panose="02050604050505020204" pitchFamily="18" charset="0"/>
                <a:cs typeface="Bookman Old Style" panose="02050604050505020204" pitchFamily="18" charset="0"/>
              </a:rPr>
              <a:t>Many </a:t>
            </a:r>
            <a:r>
              <a:rPr lang="en-US" altLang="en-US" sz="2400" dirty="0">
                <a:solidFill>
                  <a:srgbClr val="000000"/>
                </a:solidFill>
                <a:ea typeface="Bookman Old Style" panose="02050604050505020204" pitchFamily="18" charset="0"/>
                <a:cs typeface="Bookman Old Style" panose="02050604050505020204" pitchFamily="18" charset="0"/>
              </a:rPr>
              <a:t>factors can be evaluated in the seller selection decision process, for example: </a:t>
            </a:r>
            <a:endParaRPr lang="en-US" altLang="en-US" sz="2400" dirty="0"/>
          </a:p>
          <a:p>
            <a:pPr lvl="0" eaLnBrk="0" fontAlgn="base" hangingPunct="0">
              <a:lnSpc>
                <a:spcPct val="100000"/>
              </a:lnSpc>
              <a:spcBef>
                <a:spcPct val="0"/>
              </a:spcBef>
              <a:spcAft>
                <a:spcPct val="0"/>
              </a:spcAft>
              <a:buFont typeface="Wingdings" pitchFamily="2" charset="2"/>
              <a:buChar char="Ø"/>
            </a:pPr>
            <a:r>
              <a:rPr lang="en-US" altLang="en-US" sz="2400" dirty="0">
                <a:solidFill>
                  <a:srgbClr val="000000"/>
                </a:solidFill>
                <a:ea typeface="Bookman Old Style" panose="02050604050505020204" pitchFamily="18" charset="0"/>
                <a:cs typeface="Bookman Old Style" panose="02050604050505020204" pitchFamily="18" charset="0"/>
              </a:rPr>
              <a:t>Price or cost can be the primary determinant for a standard off-the-shelf item, but the lowest proposed price may not be the lowest cost if the seller proves unable to deliver the products, services, or results in a timely manner. </a:t>
            </a:r>
            <a:endParaRPr lang="en-US" altLang="en-US" sz="2400" dirty="0"/>
          </a:p>
        </p:txBody>
      </p:sp>
    </p:spTree>
    <p:extLst>
      <p:ext uri="{BB962C8B-B14F-4D97-AF65-F5344CB8AC3E}">
        <p14:creationId xmlns:p14="http://schemas.microsoft.com/office/powerpoint/2010/main" val="16241346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969" y="808892"/>
            <a:ext cx="8663354" cy="5368071"/>
          </a:xfrm>
        </p:spPr>
        <p:txBody>
          <a:bodyPr>
            <a:normAutofit/>
          </a:bodyPr>
          <a:lstStyle/>
          <a:p>
            <a:pPr lvl="0" eaLnBrk="0" fontAlgn="base" hangingPunct="0">
              <a:lnSpc>
                <a:spcPct val="100000"/>
              </a:lnSpc>
              <a:spcBef>
                <a:spcPct val="0"/>
              </a:spcBef>
              <a:spcAft>
                <a:spcPct val="0"/>
              </a:spcAft>
              <a:buFont typeface="Wingdings" pitchFamily="2" charset="2"/>
              <a:buChar char="Ø"/>
            </a:pPr>
            <a:r>
              <a:rPr lang="en-US" altLang="en-US" sz="2400" dirty="0">
                <a:solidFill>
                  <a:srgbClr val="000000"/>
                </a:solidFill>
                <a:ea typeface="Bookman Old Style" panose="02050604050505020204" pitchFamily="18" charset="0"/>
                <a:cs typeface="Bookman Old Style" panose="02050604050505020204" pitchFamily="18" charset="0"/>
              </a:rPr>
              <a:t>Proposals are often separated into technical (approach) and commercial (price) sections, with each issue evaluated separately. Sometimes, management sections are required as a part of the proposal and also have to be evaluated separately.</a:t>
            </a:r>
          </a:p>
          <a:p>
            <a:pPr lvl="0" eaLnBrk="0" fontAlgn="base" hangingPunct="0">
              <a:lnSpc>
                <a:spcPct val="100000"/>
              </a:lnSpc>
              <a:spcBef>
                <a:spcPct val="0"/>
              </a:spcBef>
              <a:spcAft>
                <a:spcPct val="0"/>
              </a:spcAft>
              <a:buFont typeface="Wingdings" pitchFamily="2" charset="2"/>
              <a:buChar char="Ø"/>
            </a:pPr>
            <a:r>
              <a:rPr lang="en-AU" altLang="en-US" sz="2400" dirty="0">
                <a:solidFill>
                  <a:srgbClr val="000000"/>
                </a:solidFill>
                <a:ea typeface="Bookman Old Style" panose="02050604050505020204" pitchFamily="18" charset="0"/>
                <a:cs typeface="Bookman Old Style" panose="02050604050505020204" pitchFamily="18" charset="0"/>
              </a:rPr>
              <a:t>Multiple sources could be required for critical products, services, and results to mitigate risks that can be associated with issues such as delivery schedules and quality requirements. </a:t>
            </a:r>
            <a:endParaRPr lang="en-AU" altLang="en-US" sz="2400" dirty="0" smtClean="0">
              <a:solidFill>
                <a:srgbClr val="000000"/>
              </a:solidFill>
              <a:ea typeface="Bookman Old Style" panose="02050604050505020204" pitchFamily="18" charset="0"/>
              <a:cs typeface="Bookman Old Style" panose="02050604050505020204" pitchFamily="18" charset="0"/>
            </a:endParaRPr>
          </a:p>
          <a:p>
            <a:pPr eaLnBrk="0" fontAlgn="base" hangingPunct="0">
              <a:lnSpc>
                <a:spcPct val="100000"/>
              </a:lnSpc>
              <a:spcBef>
                <a:spcPct val="0"/>
              </a:spcBef>
              <a:spcAft>
                <a:spcPct val="0"/>
              </a:spcAft>
              <a:buFont typeface="Wingdings" pitchFamily="2" charset="2"/>
              <a:buChar char="Ø"/>
            </a:pPr>
            <a:r>
              <a:rPr lang="en-US" altLang="en-US" sz="2400" dirty="0">
                <a:solidFill>
                  <a:srgbClr val="000000"/>
                </a:solidFill>
                <a:ea typeface="Bookman Old Style" panose="02050604050505020204" pitchFamily="18" charset="0"/>
                <a:cs typeface="Bookman Old Style" panose="02050604050505020204" pitchFamily="18" charset="0"/>
              </a:rPr>
              <a:t>The potentially higher cost associated with such multiple sellers, including any loss of possible quantity discounts, and replacement and maintenance issues, are considered. </a:t>
            </a:r>
          </a:p>
          <a:p>
            <a:pPr lvl="0" eaLnBrk="0" fontAlgn="base" hangingPunct="0">
              <a:lnSpc>
                <a:spcPct val="100000"/>
              </a:lnSpc>
              <a:spcBef>
                <a:spcPct val="0"/>
              </a:spcBef>
              <a:spcAft>
                <a:spcPct val="0"/>
              </a:spcAft>
              <a:buFont typeface="Wingdings" pitchFamily="2" charset="2"/>
              <a:buChar char="Ø"/>
            </a:pPr>
            <a:endParaRPr lang="en-US" sz="2400" dirty="0"/>
          </a:p>
          <a:p>
            <a:endParaRPr lang="en-AU" sz="2400" dirty="0"/>
          </a:p>
        </p:txBody>
      </p:sp>
    </p:spTree>
    <p:extLst>
      <p:ext uri="{BB962C8B-B14F-4D97-AF65-F5344CB8AC3E}">
        <p14:creationId xmlns:p14="http://schemas.microsoft.com/office/powerpoint/2010/main" val="287708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4AAE1305-8550-7604-F936-23E03DE51EE5}"/>
              </a:ext>
            </a:extLst>
          </p:cNvPr>
          <p:cNvSpPr>
            <a:spLocks noChangeArrowheads="1"/>
          </p:cNvSpPr>
          <p:nvPr/>
        </p:nvSpPr>
        <p:spPr bwMode="auto">
          <a:xfrm>
            <a:off x="193217" y="599174"/>
            <a:ext cx="895237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rPr>
              <a:t>The </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tools and techniques described here can be used alone or in combination to select sellers</a:t>
            </a:r>
            <a:r>
              <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rPr>
              <a:t> </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For example, a weighting system can be used to: </a:t>
            </a:r>
            <a:endParaRPr kumimoji="0" lang="en-US" altLang="en-US" sz="2400" i="0" u="none" strike="noStrike" cap="none" normalizeH="0" baseline="0" dirty="0">
              <a:ln>
                <a:noFill/>
              </a:ln>
              <a:solidFill>
                <a:schemeClr val="tx1"/>
              </a:solidFill>
              <a:effectLst/>
              <a:latin typeface="+mn-lt"/>
            </a:endParaRPr>
          </a:p>
          <a:p>
            <a:pPr marL="800100" marR="0" lvl="1" indent="-342900" algn="l" defTabSz="914400" rtl="0" eaLnBrk="0" fontAlgn="base" latinLnBrk="0" hangingPunct="0">
              <a:lnSpc>
                <a:spcPct val="100000"/>
              </a:lnSpc>
              <a:spcBef>
                <a:spcPct val="0"/>
              </a:spcBef>
              <a:spcAft>
                <a:spcPct val="0"/>
              </a:spcAft>
              <a:buClr>
                <a:srgbClr val="000000"/>
              </a:buClr>
              <a:buSzPct val="100000"/>
              <a:buFont typeface="Wingdings" pitchFamily="2" charset="2"/>
              <a:buChar char="Ø"/>
              <a:tabLst/>
            </a:pP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Select a single seller that will be asked to sign a standard contract, and </a:t>
            </a:r>
            <a:endParaRPr kumimoji="0" lang="en-US" altLang="en-US" sz="2400" i="0" u="none" strike="noStrike" cap="none" normalizeH="0" baseline="0" dirty="0">
              <a:ln>
                <a:noFill/>
              </a:ln>
              <a:solidFill>
                <a:schemeClr val="tx1"/>
              </a:solidFill>
              <a:effectLst/>
              <a:latin typeface="+mn-lt"/>
            </a:endParaRPr>
          </a:p>
          <a:p>
            <a:pPr marL="800100" marR="0" lvl="1" indent="-342900" algn="l" defTabSz="914400" rtl="0" eaLnBrk="0" fontAlgn="base" latinLnBrk="0" hangingPunct="0">
              <a:lnSpc>
                <a:spcPct val="100000"/>
              </a:lnSpc>
              <a:spcBef>
                <a:spcPct val="0"/>
              </a:spcBef>
              <a:spcAft>
                <a:spcPct val="0"/>
              </a:spcAft>
              <a:buClr>
                <a:srgbClr val="000000"/>
              </a:buClr>
              <a:buSzPct val="100000"/>
              <a:buFont typeface="Wingdings" pitchFamily="2" charset="2"/>
              <a:buChar char="Ø"/>
              <a:tabLst/>
            </a:pP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Establish a negotiating sequence by ranking all proposals by the weighed evaluation scores assigned to each proposal. </a:t>
            </a:r>
            <a:endParaRPr kumimoji="0" lang="en-US" altLang="en-US" sz="240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On major procurement items, the overall process of requesting responses from sellers and evaluating sellers' responses can be repeated</a:t>
            </a:r>
            <a:r>
              <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rPr>
              <a:t> </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A short list of qualified sellers can be established based on a preliminary proposal. </a:t>
            </a:r>
            <a:endPar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400" i="0" u="none" strike="noStrike" cap="none" normalizeH="0" baseline="0" dirty="0" smtClean="0">
                <a:ln>
                  <a:noFill/>
                </a:ln>
                <a:solidFill>
                  <a:srgbClr val="000000"/>
                </a:solidFill>
                <a:effectLst/>
                <a:latin typeface="+mn-lt"/>
                <a:ea typeface="Bookman Old Style" panose="02050604050505020204" pitchFamily="18" charset="0"/>
                <a:cs typeface="Bookman Old Style" panose="02050604050505020204" pitchFamily="18" charset="0"/>
              </a:rPr>
              <a:t>A </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more detailed evaluation can then be conducted based on specific and comprehensive requirements document requested from the sellers on the short list. </a:t>
            </a:r>
            <a:endParaRPr kumimoji="0" lang="en-US" altLang="en-US" sz="24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365045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CC0A4-89BF-6F12-9A92-41D61479C842}"/>
              </a:ext>
            </a:extLst>
          </p:cNvPr>
          <p:cNvSpPr>
            <a:spLocks noGrp="1"/>
          </p:cNvSpPr>
          <p:nvPr>
            <p:ph type="title"/>
          </p:nvPr>
        </p:nvSpPr>
        <p:spPr>
          <a:xfrm>
            <a:off x="628759" y="365126"/>
            <a:ext cx="7888070" cy="278818"/>
          </a:xfrm>
        </p:spPr>
        <p:txBody>
          <a:bodyPr>
            <a:normAutofit fontScale="90000"/>
          </a:bodyPr>
          <a:lstStyle/>
          <a:p>
            <a:r>
              <a:rPr lang="en-US" b="1" dirty="0"/>
              <a:t>A. Conduct Procurements: Inputs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2634D5E9-4A24-B989-55C1-AD3A8357CF19}"/>
              </a:ext>
            </a:extLst>
          </p:cNvPr>
          <p:cNvSpPr>
            <a:spLocks noGrp="1"/>
          </p:cNvSpPr>
          <p:nvPr>
            <p:ph idx="1"/>
          </p:nvPr>
        </p:nvSpPr>
        <p:spPr>
          <a:xfrm>
            <a:off x="1" y="643944"/>
            <a:ext cx="9145588" cy="5950039"/>
          </a:xfrm>
        </p:spPr>
        <p:txBody>
          <a:bodyPr>
            <a:noAutofit/>
          </a:bodyPr>
          <a:lstStyle/>
          <a:p>
            <a:pPr marL="0" indent="0">
              <a:buNone/>
            </a:pPr>
            <a:r>
              <a:rPr lang="en-US" sz="2400" dirty="0" smtClean="0"/>
              <a:t>1.Procurement </a:t>
            </a:r>
            <a:r>
              <a:rPr lang="en-US" sz="2400" dirty="0"/>
              <a:t>Management Plan: The procurement management plan should describe how the remaining procurement processes (from solicitation planning through contract close-out) will be managed. </a:t>
            </a:r>
          </a:p>
          <a:p>
            <a:pPr marL="0" indent="0">
              <a:buNone/>
            </a:pPr>
            <a:r>
              <a:rPr lang="en-US" sz="2400" dirty="0" smtClean="0"/>
              <a:t>2.Procurement </a:t>
            </a:r>
            <a:r>
              <a:rPr lang="en-US" sz="2400" dirty="0"/>
              <a:t>Document Package: </a:t>
            </a:r>
          </a:p>
          <a:p>
            <a:pPr marL="0" indent="0">
              <a:buNone/>
            </a:pPr>
            <a:r>
              <a:rPr lang="en-US" sz="2400" dirty="0" smtClean="0"/>
              <a:t>3.Source </a:t>
            </a:r>
            <a:r>
              <a:rPr lang="en-US" sz="2400" dirty="0"/>
              <a:t>Selection Criteria: Source selection criteria can include information on the supplier's required capabilities, capacity, delivery dates, product cost, life-cycle cost, technical expertise, and the approach to the contract. </a:t>
            </a:r>
          </a:p>
          <a:p>
            <a:pPr marL="0" indent="0">
              <a:buNone/>
            </a:pPr>
            <a:r>
              <a:rPr lang="en-US" sz="2400" dirty="0" smtClean="0"/>
              <a:t>4.Qualified </a:t>
            </a:r>
            <a:r>
              <a:rPr lang="en-US" sz="2400" dirty="0"/>
              <a:t>Sellers List: </a:t>
            </a:r>
          </a:p>
          <a:p>
            <a:pPr marL="0" indent="0">
              <a:buNone/>
            </a:pPr>
            <a:r>
              <a:rPr lang="en-US" sz="2400" dirty="0" smtClean="0"/>
              <a:t>5.Seller </a:t>
            </a:r>
            <a:r>
              <a:rPr lang="en-US" sz="2400" dirty="0"/>
              <a:t>Proposals: Seller proposals prepared in response to a procurement document package form the basic set of information that will be used by an evaluation body to select one or more successful bidders (sellers). </a:t>
            </a:r>
          </a:p>
          <a:p>
            <a:pPr marL="0" indent="0">
              <a:buNone/>
            </a:pPr>
            <a:r>
              <a:rPr lang="en-US" sz="2400" dirty="0" smtClean="0"/>
              <a:t>6.Project </a:t>
            </a:r>
            <a:r>
              <a:rPr lang="en-US" sz="2400" dirty="0"/>
              <a:t>Documents: To the extent that project documents are available, they are considered during the Select Sellers process.  </a:t>
            </a:r>
          </a:p>
        </p:txBody>
      </p:sp>
    </p:spTree>
    <p:extLst>
      <p:ext uri="{BB962C8B-B14F-4D97-AF65-F5344CB8AC3E}">
        <p14:creationId xmlns:p14="http://schemas.microsoft.com/office/powerpoint/2010/main" val="1161080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082" y="177557"/>
            <a:ext cx="7888070" cy="420319"/>
          </a:xfrm>
        </p:spPr>
        <p:txBody>
          <a:bodyPr>
            <a:noAutofit/>
          </a:bodyPr>
          <a:lstStyle/>
          <a:p>
            <a:r>
              <a:rPr lang="en-AU" sz="3200" dirty="0" smtClean="0"/>
              <a:t>…</a:t>
            </a:r>
            <a:r>
              <a:rPr lang="en-US" sz="3200" b="1" dirty="0"/>
              <a:t>Conduct Procurements: </a:t>
            </a:r>
            <a:r>
              <a:rPr lang="en-US" sz="3200" b="1" dirty="0" smtClean="0"/>
              <a:t>Inputs</a:t>
            </a:r>
            <a:endParaRPr lang="en-AU" sz="3200" dirty="0"/>
          </a:p>
        </p:txBody>
      </p:sp>
      <p:sp>
        <p:nvSpPr>
          <p:cNvPr id="3" name="Content Placeholder 2"/>
          <p:cNvSpPr>
            <a:spLocks noGrp="1"/>
          </p:cNvSpPr>
          <p:nvPr>
            <p:ph idx="1"/>
          </p:nvPr>
        </p:nvSpPr>
        <p:spPr>
          <a:xfrm>
            <a:off x="93785" y="773722"/>
            <a:ext cx="8956429" cy="5955323"/>
          </a:xfrm>
        </p:spPr>
        <p:txBody>
          <a:bodyPr>
            <a:normAutofit fontScale="85000" lnSpcReduction="10000"/>
          </a:bodyPr>
          <a:lstStyle/>
          <a:p>
            <a:pPr marL="0" indent="0">
              <a:buNone/>
            </a:pPr>
            <a:r>
              <a:rPr lang="en-AU" dirty="0"/>
              <a:t>7</a:t>
            </a:r>
            <a:r>
              <a:rPr lang="en-AU" dirty="0" smtClean="0"/>
              <a:t>. Make </a:t>
            </a:r>
            <a:r>
              <a:rPr lang="en-AU" dirty="0"/>
              <a:t>or Buy Decisions: </a:t>
            </a:r>
          </a:p>
          <a:p>
            <a:pPr marL="0" indent="0">
              <a:buNone/>
            </a:pPr>
            <a:r>
              <a:rPr lang="en-AU" dirty="0" smtClean="0"/>
              <a:t>8. Teaming </a:t>
            </a:r>
            <a:r>
              <a:rPr lang="en-AU" dirty="0"/>
              <a:t>Agreements: </a:t>
            </a:r>
            <a:endParaRPr lang="en-AU" dirty="0" smtClean="0"/>
          </a:p>
          <a:p>
            <a:pPr>
              <a:buFont typeface="Wingdings" pitchFamily="2" charset="2"/>
              <a:buChar char="§"/>
            </a:pPr>
            <a:r>
              <a:rPr lang="en-AU" dirty="0" smtClean="0"/>
              <a:t>Whenever </a:t>
            </a:r>
            <a:r>
              <a:rPr lang="en-AU" dirty="0"/>
              <a:t>a teaming agreement is in place, the buyer and seller roles will have already been decided by executive management. </a:t>
            </a:r>
            <a:endParaRPr lang="en-AU" dirty="0" smtClean="0"/>
          </a:p>
          <a:p>
            <a:pPr>
              <a:buFont typeface="Wingdings" pitchFamily="2" charset="2"/>
              <a:buChar char="§"/>
            </a:pPr>
            <a:r>
              <a:rPr lang="en-AU" dirty="0" smtClean="0"/>
              <a:t>In </a:t>
            </a:r>
            <a:r>
              <a:rPr lang="en-AU" dirty="0"/>
              <a:t>some cases the seller may already be working under some form of interim contract funded by the buyer or jointly by both </a:t>
            </a:r>
            <a:r>
              <a:rPr lang="en-AU" dirty="0" smtClean="0"/>
              <a:t>parties.</a:t>
            </a:r>
          </a:p>
          <a:p>
            <a:pPr>
              <a:buFont typeface="Wingdings" pitchFamily="2" charset="2"/>
              <a:buChar char="§"/>
            </a:pPr>
            <a:r>
              <a:rPr lang="en-AU" dirty="0" smtClean="0"/>
              <a:t>The </a:t>
            </a:r>
            <a:r>
              <a:rPr lang="en-AU" dirty="0"/>
              <a:t>effort of the buyer and seller in this process is to collectively prepare a procurement statement of work and plan which satisfies the requirements of the project. The two parties will then negotiate a final contract for award. </a:t>
            </a:r>
          </a:p>
          <a:p>
            <a:pPr marL="0" indent="0">
              <a:buNone/>
            </a:pPr>
            <a:r>
              <a:rPr lang="en-AU" dirty="0"/>
              <a:t>9</a:t>
            </a:r>
            <a:r>
              <a:rPr lang="en-AU" dirty="0" smtClean="0"/>
              <a:t>. Organizational </a:t>
            </a:r>
            <a:r>
              <a:rPr lang="en-AU" dirty="0"/>
              <a:t>Process Assets: Elements of the organizational process assets that can influence the Conduct Procurements process include but are not limited to: </a:t>
            </a:r>
          </a:p>
          <a:p>
            <a:pPr>
              <a:buFont typeface="Wingdings" pitchFamily="2" charset="2"/>
              <a:buChar char="§"/>
            </a:pPr>
            <a:r>
              <a:rPr lang="en-AU" dirty="0"/>
              <a:t>Listings of prospective and previously qualified sellers, and </a:t>
            </a:r>
          </a:p>
          <a:p>
            <a:pPr>
              <a:buFont typeface="Wingdings" pitchFamily="2" charset="2"/>
              <a:buChar char="§"/>
            </a:pPr>
            <a:r>
              <a:rPr lang="en-AU" dirty="0"/>
              <a:t>Information on relevant past experience with sellers, both good and bad. </a:t>
            </a:r>
          </a:p>
        </p:txBody>
      </p:sp>
    </p:spTree>
    <p:extLst>
      <p:ext uri="{BB962C8B-B14F-4D97-AF65-F5344CB8AC3E}">
        <p14:creationId xmlns:p14="http://schemas.microsoft.com/office/powerpoint/2010/main" val="2282177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1CBCB-B6BA-F67C-CD86-91AD0DC3D72C}"/>
              </a:ext>
            </a:extLst>
          </p:cNvPr>
          <p:cNvSpPr>
            <a:spLocks noGrp="1"/>
          </p:cNvSpPr>
          <p:nvPr>
            <p:ph type="title"/>
          </p:nvPr>
        </p:nvSpPr>
        <p:spPr>
          <a:xfrm>
            <a:off x="628759" y="365126"/>
            <a:ext cx="7888070" cy="343212"/>
          </a:xfrm>
        </p:spPr>
        <p:txBody>
          <a:bodyPr>
            <a:normAutofit fontScale="90000"/>
          </a:bodyPr>
          <a:lstStyle/>
          <a:p>
            <a:r>
              <a:rPr lang="en-US" sz="3600" b="1" dirty="0"/>
              <a:t>B. </a:t>
            </a:r>
            <a:r>
              <a:rPr lang="en-US" sz="3100" b="1" dirty="0"/>
              <a:t>Conduct Procurements: Tools and Techniques </a:t>
            </a:r>
            <a:r>
              <a:rPr lang="en-US" sz="3100" dirty="0"/>
              <a:t/>
            </a:r>
            <a:br>
              <a:rPr lang="en-US" sz="3100" dirty="0"/>
            </a:br>
            <a:endParaRPr lang="en-US" sz="3100" dirty="0"/>
          </a:p>
        </p:txBody>
      </p:sp>
      <p:sp>
        <p:nvSpPr>
          <p:cNvPr id="3" name="Content Placeholder 2">
            <a:extLst>
              <a:ext uri="{FF2B5EF4-FFF2-40B4-BE49-F238E27FC236}">
                <a16:creationId xmlns:a16="http://schemas.microsoft.com/office/drawing/2014/main" xmlns="" id="{CB2B70D4-8A12-51E1-3E2E-B2CC54484D34}"/>
              </a:ext>
            </a:extLst>
          </p:cNvPr>
          <p:cNvSpPr>
            <a:spLocks noGrp="1"/>
          </p:cNvSpPr>
          <p:nvPr>
            <p:ph idx="1"/>
          </p:nvPr>
        </p:nvSpPr>
        <p:spPr>
          <a:xfrm>
            <a:off x="280164" y="708338"/>
            <a:ext cx="8685088" cy="5468625"/>
          </a:xfrm>
        </p:spPr>
        <p:txBody>
          <a:bodyPr>
            <a:noAutofit/>
          </a:bodyPr>
          <a:lstStyle/>
          <a:p>
            <a:pPr marL="342900" marR="302895" lvl="0" indent="-342900" algn="just" fontAlgn="base">
              <a:lnSpc>
                <a:spcPct val="100000"/>
              </a:lnSpc>
              <a:spcBef>
                <a:spcPts val="0"/>
              </a:spcBef>
              <a:buClr>
                <a:srgbClr val="000000"/>
              </a:buClr>
              <a:buSzPts val="1200"/>
              <a:buFont typeface="+mj-lt"/>
              <a:buAutoNum type="arabicPeriod"/>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Bidder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Conferences: </a:t>
            </a:r>
            <a:endPar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Bidder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conferences (sometimes also called contractor conferences, vendor conferences, and pre-bid conferences) are meetings with all prospective sellers and buyers prior to submittal of a bid or </a:t>
            </a: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proposal.</a:t>
            </a:r>
          </a:p>
          <a:p>
            <a:pPr marR="302895"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They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are used to ensure that all prospective sellers have a clear and common understanding of the procurement (both technical and contractual requirements), and that no bidders receive preferential treatment.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Responses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to questions can be incorporated into the procurement documents as amendments.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To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be fair buyers must take great care to ensure that all prospective sellers hear every question and answer from any individual seller. </a:t>
            </a:r>
          </a:p>
        </p:txBody>
      </p:sp>
    </p:spTree>
    <p:extLst>
      <p:ext uri="{BB962C8B-B14F-4D97-AF65-F5344CB8AC3E}">
        <p14:creationId xmlns:p14="http://schemas.microsoft.com/office/powerpoint/2010/main" val="32399133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123" y="762000"/>
            <a:ext cx="8792308" cy="5414963"/>
          </a:xfrm>
        </p:spPr>
        <p:txBody>
          <a:bodyPr>
            <a:noAutofit/>
          </a:bodyPr>
          <a:lstStyle/>
          <a:p>
            <a:pPr marL="0" lvl="0" indent="0">
              <a:buNone/>
            </a:pPr>
            <a:r>
              <a:rPr lang="en-US" sz="2400" b="1" dirty="0" smtClean="0">
                <a:solidFill>
                  <a:srgbClr val="000000"/>
                </a:solidFill>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2. Proposal </a:t>
            </a:r>
            <a:r>
              <a:rPr lang="en-US" sz="2400" b="1" dirty="0">
                <a:solidFill>
                  <a:srgbClr val="000000"/>
                </a:solidFill>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Evaluation Techniques: </a:t>
            </a:r>
            <a:endParaRPr lang="en-US" sz="2400" b="1" dirty="0" smtClean="0">
              <a:solidFill>
                <a:srgbClr val="000000"/>
              </a:solidFill>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endParaRPr>
          </a:p>
          <a:p>
            <a:pPr lvl="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On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complex procurements, where source selection will be made based on seller responses to previously defined weighted criteria, a formal evaluation process will be defined by the buyer's procurement policies.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The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evaluation committee will make their selection for approval by management prior to award.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L="0" indent="0">
              <a:buNone/>
            </a:pPr>
            <a:r>
              <a:rPr lang="en-US" sz="2400" b="1" dirty="0" smtClean="0">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3. Independent </a:t>
            </a:r>
            <a:r>
              <a:rPr lang="en-US" sz="2400" b="1" dirty="0">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Estimates: </a:t>
            </a:r>
            <a:endParaRPr lang="en-US" sz="2400" b="1" dirty="0" smtClean="0">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endParaRPr>
          </a:p>
          <a:p>
            <a:pPr>
              <a:buFont typeface="Wingdings" pitchFamily="2" charset="2"/>
              <a:buChar char="Ø"/>
            </a:pP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For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many procurement items, the procuring organization may elect to either prepare its own independent estimate, or have an estimate of costs prepared by an outside professional estimator, to serve as a benchmark on proposed responses. </a:t>
            </a:r>
            <a:endPar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a:buFont typeface="Wingdings" pitchFamily="2" charset="2"/>
              <a:buChar char="Ø"/>
            </a:pP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Significant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differences in cost estimates can be an indication that the procurement statement of work was deficient, ambiguous, and/or that the prospective sellers either misunderstood or failed to respond fully to the procurement statement of work. </a:t>
            </a:r>
            <a:endParaRPr lang="en-AU" sz="2400" dirty="0"/>
          </a:p>
        </p:txBody>
      </p:sp>
      <p:sp>
        <p:nvSpPr>
          <p:cNvPr id="4" name="Rectangle 3"/>
          <p:cNvSpPr/>
          <p:nvPr/>
        </p:nvSpPr>
        <p:spPr>
          <a:xfrm>
            <a:off x="164123" y="175065"/>
            <a:ext cx="8534400" cy="461665"/>
          </a:xfrm>
          <a:prstGeom prst="rect">
            <a:avLst/>
          </a:prstGeom>
        </p:spPr>
        <p:txBody>
          <a:bodyPr wrap="square">
            <a:spAutoFit/>
          </a:bodyPr>
          <a:lstStyle/>
          <a:p>
            <a:pPr algn="r"/>
            <a:r>
              <a:rPr lang="en-US" sz="2400" b="1" dirty="0" smtClean="0"/>
              <a:t>…Conduct </a:t>
            </a:r>
            <a:r>
              <a:rPr lang="en-US" sz="2400" b="1" dirty="0"/>
              <a:t>Procurements: Tools and </a:t>
            </a:r>
            <a:r>
              <a:rPr lang="en-US" sz="2400" b="1" dirty="0" smtClean="0"/>
              <a:t>Techniques</a:t>
            </a:r>
            <a:endParaRPr lang="en-AU" sz="2400" dirty="0"/>
          </a:p>
        </p:txBody>
      </p:sp>
    </p:spTree>
    <p:extLst>
      <p:ext uri="{BB962C8B-B14F-4D97-AF65-F5344CB8AC3E}">
        <p14:creationId xmlns:p14="http://schemas.microsoft.com/office/powerpoint/2010/main" val="415131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556688" y="366990"/>
            <a:ext cx="7932804" cy="679933"/>
          </a:xfrm>
        </p:spPr>
        <p:txBody>
          <a:bodyPr>
            <a:normAutofit/>
          </a:bodyPr>
          <a:lstStyle/>
          <a:p>
            <a:pPr algn="l"/>
            <a:r>
              <a:rPr lang="en-US" sz="3600" dirty="0">
                <a:solidFill>
                  <a:srgbClr val="C00000"/>
                </a:solidFill>
                <a:latin typeface="Arial Black" panose="020B0A04020102020204" pitchFamily="34" charset="0"/>
              </a:rPr>
              <a:t>1.2. Logistics Activities</a:t>
            </a:r>
          </a:p>
        </p:txBody>
      </p:sp>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556688" y="1179444"/>
            <a:ext cx="8002390" cy="5208105"/>
          </a:xfrm>
        </p:spPr>
        <p:txBody>
          <a:bodyPr/>
          <a:lstStyle/>
          <a:p>
            <a:endParaRPr lang="en-US" dirty="0"/>
          </a:p>
        </p:txBody>
      </p:sp>
      <p:pic>
        <p:nvPicPr>
          <p:cNvPr id="4" name="Picture 3">
            <a:extLst>
              <a:ext uri="{FF2B5EF4-FFF2-40B4-BE49-F238E27FC236}">
                <a16:creationId xmlns:a16="http://schemas.microsoft.com/office/drawing/2014/main" xmlns="" id="{751B682B-2852-7DF9-C41B-0CF847A876B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511" y="1179444"/>
            <a:ext cx="7972567" cy="5208105"/>
          </a:xfrm>
          <a:prstGeom prst="rect">
            <a:avLst/>
          </a:prstGeom>
          <a:noFill/>
          <a:ln>
            <a:noFill/>
          </a:ln>
        </p:spPr>
      </p:pic>
    </p:spTree>
    <p:extLst>
      <p:ext uri="{BB962C8B-B14F-4D97-AF65-F5344CB8AC3E}">
        <p14:creationId xmlns:p14="http://schemas.microsoft.com/office/powerpoint/2010/main" val="19454867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1CBCB-B6BA-F67C-CD86-91AD0DC3D72C}"/>
              </a:ext>
            </a:extLst>
          </p:cNvPr>
          <p:cNvSpPr>
            <a:spLocks noGrp="1"/>
          </p:cNvSpPr>
          <p:nvPr>
            <p:ph type="title"/>
          </p:nvPr>
        </p:nvSpPr>
        <p:spPr>
          <a:xfrm>
            <a:off x="628759" y="93785"/>
            <a:ext cx="7888070" cy="609600"/>
          </a:xfrm>
        </p:spPr>
        <p:txBody>
          <a:bodyPr>
            <a:noAutofit/>
          </a:bodyPr>
          <a:lstStyle/>
          <a:p>
            <a:pPr algn="r"/>
            <a:r>
              <a:rPr lang="en-US" sz="2400" b="1" dirty="0" smtClean="0"/>
              <a:t>…</a:t>
            </a:r>
            <a:r>
              <a:rPr lang="en-US" sz="2400" b="1" dirty="0" smtClean="0"/>
              <a:t>Conduct </a:t>
            </a:r>
            <a:r>
              <a:rPr lang="en-US" sz="2400" b="1" dirty="0"/>
              <a:t>Procurements: Tools and Techniques </a:t>
            </a:r>
            <a:r>
              <a:rPr lang="en-US" sz="2400" dirty="0"/>
              <a:t/>
            </a:r>
            <a:br>
              <a:rPr lang="en-US" sz="2400" dirty="0"/>
            </a:br>
            <a:endParaRPr lang="en-US" sz="2400" dirty="0"/>
          </a:p>
        </p:txBody>
      </p:sp>
      <p:sp>
        <p:nvSpPr>
          <p:cNvPr id="3" name="Content Placeholder 2">
            <a:extLst>
              <a:ext uri="{FF2B5EF4-FFF2-40B4-BE49-F238E27FC236}">
                <a16:creationId xmlns:a16="http://schemas.microsoft.com/office/drawing/2014/main" xmlns="" id="{CB2B70D4-8A12-51E1-3E2E-B2CC54484D34}"/>
              </a:ext>
            </a:extLst>
          </p:cNvPr>
          <p:cNvSpPr>
            <a:spLocks noGrp="1"/>
          </p:cNvSpPr>
          <p:nvPr>
            <p:ph idx="1"/>
          </p:nvPr>
        </p:nvSpPr>
        <p:spPr>
          <a:xfrm>
            <a:off x="280164" y="708338"/>
            <a:ext cx="8685088" cy="5468625"/>
          </a:xfrm>
        </p:spPr>
        <p:txBody>
          <a:bodyPr>
            <a:normAutofit/>
          </a:bodyPr>
          <a:lstStyle/>
          <a:p>
            <a:pPr marL="0" marR="302895" lvl="0" indent="0" algn="just" fontAlgn="base">
              <a:lnSpc>
                <a:spcPct val="152000"/>
              </a:lnSpc>
              <a:spcBef>
                <a:spcPts val="0"/>
              </a:spcBef>
              <a:spcAft>
                <a:spcPts val="185"/>
              </a:spcAft>
              <a:buClr>
                <a:srgbClr val="000000"/>
              </a:buClr>
              <a:buSzPts val="1200"/>
              <a:buNone/>
            </a:pPr>
            <a:r>
              <a:rPr lang="en-US" sz="2400" b="1" u="none" strike="noStrike" dirty="0" smtClean="0">
                <a:effectLst/>
                <a:uFill>
                  <a:solidFill>
                    <a:srgbClr val="000000"/>
                  </a:solidFill>
                </a:uFill>
                <a:ea typeface="Bookman Old Style" panose="02050604050505020204" pitchFamily="18" charset="0"/>
                <a:cs typeface="Bookman Old Style" panose="02050604050505020204" pitchFamily="18" charset="0"/>
              </a:rPr>
              <a:t>4</a:t>
            </a:r>
            <a:r>
              <a:rPr lang="en-US" sz="2400" b="1" u="none" strike="noStrike" dirty="0" smtClean="0">
                <a:effectLst/>
                <a:uFill>
                  <a:solidFill>
                    <a:srgbClr val="000000"/>
                  </a:solidFill>
                </a:uFill>
                <a:ea typeface="Bookman Old Style" panose="02050604050505020204" pitchFamily="18" charset="0"/>
                <a:cs typeface="Bookman Old Style" panose="02050604050505020204" pitchFamily="18" charset="0"/>
              </a:rPr>
              <a:t>. Procurement </a:t>
            </a:r>
            <a:r>
              <a:rPr lang="en-US" sz="2400" b="1" u="none" strike="noStrike" dirty="0">
                <a:effectLst/>
                <a:uFill>
                  <a:solidFill>
                    <a:srgbClr val="000000"/>
                  </a:solidFill>
                </a:uFill>
                <a:ea typeface="Bookman Old Style" panose="02050604050505020204" pitchFamily="18" charset="0"/>
                <a:cs typeface="Bookman Old Style" panose="02050604050505020204" pitchFamily="18" charset="0"/>
              </a:rPr>
              <a:t>Negotiations:</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 </a:t>
            </a:r>
            <a:endPar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1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Negotiations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clarify the structure and requirements of the purchases so that mutual agreement can be reached prior to signing the </a:t>
            </a: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contract.</a:t>
            </a:r>
          </a:p>
          <a:p>
            <a:pPr marR="302895" lvl="0" algn="just" fontAlgn="base">
              <a:lnSpc>
                <a:spcPct val="11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Final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contract language reflects all agreements reached.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1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Subjects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covered should include responsibilities and authorities, authority to make changes, applicable terms and governing law, technical and business management approaches, proprietary rights, contract financing, technical solution, overall schedule, payments, and price.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10000"/>
              </a:lnSpc>
              <a:spcBef>
                <a:spcPts val="0"/>
              </a:spcBef>
              <a:buClr>
                <a:srgbClr val="000000"/>
              </a:buClr>
              <a:buSzPts val="1200"/>
              <a:buFont typeface="Wingdings" pitchFamily="2" charset="2"/>
              <a:buChar char="Ø"/>
            </a:pP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Contract negotiations conclude with a document that can be executed by both buyer and seller that constitutes the contract.</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endParaRPr lang="en-US" sz="1200" dirty="0"/>
          </a:p>
        </p:txBody>
      </p:sp>
    </p:spTree>
    <p:extLst>
      <p:ext uri="{BB962C8B-B14F-4D97-AF65-F5344CB8AC3E}">
        <p14:creationId xmlns:p14="http://schemas.microsoft.com/office/powerpoint/2010/main" val="32399133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4" y="703385"/>
            <a:ext cx="8780585" cy="5473578"/>
          </a:xfrm>
        </p:spPr>
        <p:txBody>
          <a:bodyPr>
            <a:normAutofit/>
          </a:bodyPr>
          <a:lstStyle/>
          <a:p>
            <a:pPr lvl="0">
              <a:buFont typeface="Wingdings" pitchFamily="2" charset="2"/>
              <a:buChar char="Ø"/>
            </a:pPr>
            <a:r>
              <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For </a:t>
            </a:r>
            <a:r>
              <a:rPr lang="en-US" sz="2600" dirty="0">
                <a:solidFill>
                  <a:srgbClr val="000000"/>
                </a:solidFill>
                <a:uFill>
                  <a:solidFill>
                    <a:srgbClr val="000000"/>
                  </a:solidFill>
                </a:uFill>
                <a:ea typeface="Bookman Old Style" panose="02050604050505020204" pitchFamily="18" charset="0"/>
                <a:cs typeface="Bookman Old Style" panose="02050604050505020204" pitchFamily="18" charset="0"/>
              </a:rPr>
              <a:t>complex procurement items, contract negotiation can be an independent process with inputs (e.g., issues or an open items listing) and outputs (e.g., documented decisions) of its own. </a:t>
            </a:r>
            <a:endPar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For </a:t>
            </a:r>
            <a:r>
              <a:rPr lang="en-US" sz="2600" dirty="0">
                <a:solidFill>
                  <a:srgbClr val="000000"/>
                </a:solidFill>
                <a:uFill>
                  <a:solidFill>
                    <a:srgbClr val="000000"/>
                  </a:solidFill>
                </a:uFill>
                <a:ea typeface="Bookman Old Style" panose="02050604050505020204" pitchFamily="18" charset="0"/>
                <a:cs typeface="Bookman Old Style" panose="02050604050505020204" pitchFamily="18" charset="0"/>
              </a:rPr>
              <a:t>simple procurement items, the terms and conditions of the contract can be prefixed and non-negotiable, and only need to be accepted by the seller. </a:t>
            </a:r>
            <a:endPar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The </a:t>
            </a:r>
            <a:r>
              <a:rPr lang="en-US" sz="2600" dirty="0">
                <a:solidFill>
                  <a:srgbClr val="000000"/>
                </a:solidFill>
                <a:uFill>
                  <a:solidFill>
                    <a:srgbClr val="000000"/>
                  </a:solidFill>
                </a:uFill>
                <a:ea typeface="Bookman Old Style" panose="02050604050505020204" pitchFamily="18" charset="0"/>
                <a:cs typeface="Bookman Old Style" panose="02050604050505020204" pitchFamily="18" charset="0"/>
              </a:rPr>
              <a:t>project manager may not be the lead negotiator on procurements. </a:t>
            </a:r>
            <a:endPar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6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The </a:t>
            </a:r>
            <a:r>
              <a:rPr lang="en-US" sz="2600" dirty="0">
                <a:solidFill>
                  <a:srgbClr val="000000"/>
                </a:solidFill>
                <a:uFill>
                  <a:solidFill>
                    <a:srgbClr val="000000"/>
                  </a:solidFill>
                </a:uFill>
                <a:ea typeface="Bookman Old Style" panose="02050604050505020204" pitchFamily="18" charset="0"/>
                <a:cs typeface="Bookman Old Style" panose="02050604050505020204" pitchFamily="18" charset="0"/>
              </a:rPr>
              <a:t>project manager and other members of the project management team may be present during negotiations to provide assistance, and if needed to add clarifications of the project's technical, quality, and management requirements. </a:t>
            </a:r>
          </a:p>
          <a:p>
            <a:endParaRPr lang="en-AU" sz="2600" dirty="0"/>
          </a:p>
        </p:txBody>
      </p:sp>
    </p:spTree>
    <p:extLst>
      <p:ext uri="{BB962C8B-B14F-4D97-AF65-F5344CB8AC3E}">
        <p14:creationId xmlns:p14="http://schemas.microsoft.com/office/powerpoint/2010/main" val="963771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FCF98C-2DB8-DAFD-B932-76594F6E702B}"/>
              </a:ext>
            </a:extLst>
          </p:cNvPr>
          <p:cNvSpPr>
            <a:spLocks noGrp="1"/>
          </p:cNvSpPr>
          <p:nvPr>
            <p:ph idx="1"/>
          </p:nvPr>
        </p:nvSpPr>
        <p:spPr>
          <a:xfrm>
            <a:off x="234462" y="231821"/>
            <a:ext cx="8698523" cy="5945143"/>
          </a:xfrm>
        </p:spPr>
        <p:txBody>
          <a:bodyPr>
            <a:normAutofit/>
          </a:bodyPr>
          <a:lstStyle/>
          <a:p>
            <a:pPr marL="0" marR="302895" lvl="0" indent="0" algn="just" fontAlgn="base">
              <a:lnSpc>
                <a:spcPct val="152000"/>
              </a:lnSpc>
              <a:spcBef>
                <a:spcPts val="0"/>
              </a:spcBef>
              <a:spcAft>
                <a:spcPts val="185"/>
              </a:spcAft>
              <a:buClr>
                <a:srgbClr val="000000"/>
              </a:buClr>
              <a:buSzPts val="1200"/>
              <a:buNone/>
            </a:pPr>
            <a:r>
              <a:rPr lang="en-US" sz="1800" b="1" dirty="0">
                <a:uFill>
                  <a:solidFill>
                    <a:srgbClr val="000000"/>
                  </a:solidFill>
                </a:uFill>
                <a:ea typeface="Bookman Old Style" panose="02050604050505020204" pitchFamily="18" charset="0"/>
                <a:cs typeface="Bookman Old Style" panose="02050604050505020204" pitchFamily="18" charset="0"/>
              </a:rPr>
              <a:t>5</a:t>
            </a:r>
            <a:r>
              <a:rPr lang="en-US" sz="1800" b="1" u="none" strike="noStrike" dirty="0" smtClean="0">
                <a:effectLst/>
                <a:uFill>
                  <a:solidFill>
                    <a:srgbClr val="000000"/>
                  </a:solidFill>
                </a:uFill>
                <a:ea typeface="Bookman Old Style" panose="02050604050505020204" pitchFamily="18" charset="0"/>
                <a:cs typeface="Bookman Old Style" panose="02050604050505020204" pitchFamily="18" charset="0"/>
              </a:rPr>
              <a:t> Expert </a:t>
            </a:r>
            <a:r>
              <a:rPr lang="en-US" sz="1800" b="1" u="none" strike="noStrike" dirty="0">
                <a:effectLst/>
                <a:uFill>
                  <a:solidFill>
                    <a:srgbClr val="000000"/>
                  </a:solidFill>
                </a:uFill>
                <a:ea typeface="Bookman Old Style" panose="02050604050505020204" pitchFamily="18" charset="0"/>
                <a:cs typeface="Bookman Old Style" panose="02050604050505020204" pitchFamily="18" charset="0"/>
              </a:rPr>
              <a:t>Judgment:</a:t>
            </a:r>
            <a:r>
              <a:rPr lang="en-US" sz="1800" u="none" strike="noStrike" dirty="0">
                <a:effectLst/>
                <a:uFill>
                  <a:solidFill>
                    <a:srgbClr val="000000"/>
                  </a:solidFill>
                </a:uFill>
                <a:ea typeface="Bookman Old Style" panose="02050604050505020204" pitchFamily="18" charset="0"/>
                <a:cs typeface="Bookman Old Style" panose="02050604050505020204" pitchFamily="18" charset="0"/>
              </a:rPr>
              <a:t> </a:t>
            </a:r>
            <a:endParaRPr lang="en-US" sz="18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52000"/>
              </a:lnSpc>
              <a:spcBef>
                <a:spcPts val="0"/>
              </a:spcBef>
              <a:spcAft>
                <a:spcPts val="185"/>
              </a:spcAft>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Expert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judgment may be used in evaluating seller proposals. </a:t>
            </a:r>
            <a:endPar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52000"/>
              </a:lnSpc>
              <a:spcBef>
                <a:spcPts val="0"/>
              </a:spcBef>
              <a:spcAft>
                <a:spcPts val="185"/>
              </a:spcAft>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The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evaluation of proposals may be accomplished by a multidiscipline review team with expertise in each of the areas covered by the procurement documents and proposed contract. </a:t>
            </a:r>
            <a:endPar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02895" lvl="0" algn="just" fontAlgn="base">
              <a:lnSpc>
                <a:spcPct val="152000"/>
              </a:lnSpc>
              <a:spcBef>
                <a:spcPts val="0"/>
              </a:spcBef>
              <a:spcAft>
                <a:spcPts val="185"/>
              </a:spcAft>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This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can include expertise from functional disciplines, such as contracting, law, finance, accounting, engineering, design, research, development, sales, and manufacturing. </a:t>
            </a:r>
          </a:p>
          <a:p>
            <a:endParaRPr lang="en-US" sz="1200" dirty="0"/>
          </a:p>
        </p:txBody>
      </p:sp>
    </p:spTree>
    <p:extLst>
      <p:ext uri="{BB962C8B-B14F-4D97-AF65-F5344CB8AC3E}">
        <p14:creationId xmlns:p14="http://schemas.microsoft.com/office/powerpoint/2010/main" val="1409066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0615"/>
            <a:ext cx="8827477" cy="5356348"/>
          </a:xfrm>
        </p:spPr>
        <p:txBody>
          <a:bodyPr>
            <a:normAutofit/>
          </a:bodyPr>
          <a:lstStyle/>
          <a:p>
            <a:pPr marL="0" lvl="0" indent="0">
              <a:buNone/>
            </a:pPr>
            <a:r>
              <a:rPr lang="en-US" b="1" dirty="0">
                <a:uFill>
                  <a:solidFill>
                    <a:srgbClr val="000000"/>
                  </a:solidFill>
                </a:uFill>
                <a:ea typeface="Bookman Old Style" panose="02050604050505020204" pitchFamily="18" charset="0"/>
                <a:cs typeface="Bookman Old Style" panose="02050604050505020204" pitchFamily="18" charset="0"/>
              </a:rPr>
              <a:t>6 Advertising:</a:t>
            </a:r>
            <a:r>
              <a:rPr lang="en-US" dirty="0">
                <a:uFill>
                  <a:solidFill>
                    <a:srgbClr val="000000"/>
                  </a:solidFill>
                </a:uFill>
                <a:ea typeface="Bookman Old Style" panose="02050604050505020204" pitchFamily="18" charset="0"/>
                <a:cs typeface="Bookman Old Style" panose="02050604050505020204" pitchFamily="18" charset="0"/>
              </a:rPr>
              <a:t> </a:t>
            </a:r>
            <a:endParaRPr lang="en-US" dirty="0" smtClean="0">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dirty="0" smtClean="0">
                <a:uFill>
                  <a:solidFill>
                    <a:srgbClr val="000000"/>
                  </a:solidFill>
                </a:uFill>
                <a:ea typeface="Bookman Old Style" panose="02050604050505020204" pitchFamily="18" charset="0"/>
                <a:cs typeface="Bookman Old Style" panose="02050604050505020204" pitchFamily="18" charset="0"/>
              </a:rPr>
              <a:t>Existing </a:t>
            </a:r>
            <a:r>
              <a:rPr lang="en-US" dirty="0">
                <a:uFill>
                  <a:solidFill>
                    <a:srgbClr val="000000"/>
                  </a:solidFill>
                </a:uFill>
                <a:ea typeface="Bookman Old Style" panose="02050604050505020204" pitchFamily="18" charset="0"/>
                <a:cs typeface="Bookman Old Style" panose="02050604050505020204" pitchFamily="18" charset="0"/>
              </a:rPr>
              <a:t>lists of potential sellers can often be expanded by placing advertisements in general circulation publications such as selected newspapers or in specialty trade publications. </a:t>
            </a:r>
            <a:endParaRPr lang="en-US" dirty="0" smtClean="0">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dirty="0" smtClean="0">
                <a:uFill>
                  <a:solidFill>
                    <a:srgbClr val="000000"/>
                  </a:solidFill>
                </a:uFill>
                <a:ea typeface="Bookman Old Style" panose="02050604050505020204" pitchFamily="18" charset="0"/>
                <a:cs typeface="Bookman Old Style" panose="02050604050505020204" pitchFamily="18" charset="0"/>
              </a:rPr>
              <a:t>Some </a:t>
            </a:r>
            <a:r>
              <a:rPr lang="en-US" dirty="0">
                <a:uFill>
                  <a:solidFill>
                    <a:srgbClr val="000000"/>
                  </a:solidFill>
                </a:uFill>
                <a:ea typeface="Bookman Old Style" panose="02050604050505020204" pitchFamily="18" charset="0"/>
                <a:cs typeface="Bookman Old Style" panose="02050604050505020204" pitchFamily="18" charset="0"/>
              </a:rPr>
              <a:t>government jurisdictions require public advertising of certain types of procurement items; and most government jurisdictions require public advertising of pending government contracts. </a:t>
            </a:r>
          </a:p>
          <a:p>
            <a:pPr marL="0" indent="0">
              <a:buNone/>
            </a:pPr>
            <a:endParaRPr lang="en-AU" dirty="0"/>
          </a:p>
        </p:txBody>
      </p:sp>
    </p:spTree>
    <p:extLst>
      <p:ext uri="{BB962C8B-B14F-4D97-AF65-F5344CB8AC3E}">
        <p14:creationId xmlns:p14="http://schemas.microsoft.com/office/powerpoint/2010/main" val="394682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077" y="715108"/>
            <a:ext cx="8616462" cy="5461855"/>
          </a:xfrm>
        </p:spPr>
        <p:txBody>
          <a:bodyPr>
            <a:normAutofit/>
          </a:bodyPr>
          <a:lstStyle/>
          <a:p>
            <a:pPr marL="0" lvl="0" indent="0">
              <a:buNone/>
            </a:pPr>
            <a:r>
              <a:rPr lang="en-US" b="1" dirty="0">
                <a:uFill>
                  <a:solidFill>
                    <a:srgbClr val="000000"/>
                  </a:solidFill>
                </a:uFill>
                <a:ea typeface="Bookman Old Style" panose="02050604050505020204" pitchFamily="18" charset="0"/>
                <a:cs typeface="Bookman Old Style" panose="02050604050505020204" pitchFamily="18" charset="0"/>
              </a:rPr>
              <a:t>7. Internet Search:</a:t>
            </a:r>
            <a:r>
              <a:rPr lang="en-US" dirty="0">
                <a:uFill>
                  <a:solidFill>
                    <a:srgbClr val="000000"/>
                  </a:solidFill>
                </a:uFill>
                <a:ea typeface="Bookman Old Style" panose="02050604050505020204" pitchFamily="18" charset="0"/>
                <a:cs typeface="Bookman Old Style" panose="02050604050505020204" pitchFamily="18" charset="0"/>
              </a:rPr>
              <a:t> </a:t>
            </a:r>
            <a:endParaRPr lang="en-US" dirty="0" smtClean="0">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600" dirty="0" smtClean="0">
                <a:uFill>
                  <a:solidFill>
                    <a:srgbClr val="000000"/>
                  </a:solidFill>
                </a:uFill>
                <a:ea typeface="Bookman Old Style" panose="02050604050505020204" pitchFamily="18" charset="0"/>
                <a:cs typeface="Bookman Old Style" panose="02050604050505020204" pitchFamily="18" charset="0"/>
              </a:rPr>
              <a:t>The </a:t>
            </a:r>
            <a:r>
              <a:rPr lang="en-US" sz="2600" dirty="0">
                <a:uFill>
                  <a:solidFill>
                    <a:srgbClr val="000000"/>
                  </a:solidFill>
                </a:uFill>
                <a:ea typeface="Bookman Old Style" panose="02050604050505020204" pitchFamily="18" charset="0"/>
                <a:cs typeface="Bookman Old Style" panose="02050604050505020204" pitchFamily="18" charset="0"/>
              </a:rPr>
              <a:t>Internet has a major influence on most of the project procurements and supply chain acquisitions in organizations. </a:t>
            </a:r>
            <a:endParaRPr lang="en-US" sz="2600" dirty="0" smtClean="0">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600" dirty="0" smtClean="0">
                <a:uFill>
                  <a:solidFill>
                    <a:srgbClr val="000000"/>
                  </a:solidFill>
                </a:uFill>
                <a:ea typeface="Bookman Old Style" panose="02050604050505020204" pitchFamily="18" charset="0"/>
                <a:cs typeface="Bookman Old Style" panose="02050604050505020204" pitchFamily="18" charset="0"/>
              </a:rPr>
              <a:t>A </a:t>
            </a:r>
            <a:r>
              <a:rPr lang="en-US" sz="2600" dirty="0">
                <a:uFill>
                  <a:solidFill>
                    <a:srgbClr val="000000"/>
                  </a:solidFill>
                </a:uFill>
                <a:ea typeface="Bookman Old Style" panose="02050604050505020204" pitchFamily="18" charset="0"/>
                <a:cs typeface="Bookman Old Style" panose="02050604050505020204" pitchFamily="18" charset="0"/>
              </a:rPr>
              <a:t>vast majority of commodities, components, shelf-items can be quickly located and secured at a fixed-price on the Internet. </a:t>
            </a:r>
            <a:endParaRPr lang="en-US" sz="2600" dirty="0" smtClean="0">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sz="2600" dirty="0" smtClean="0">
                <a:uFill>
                  <a:solidFill>
                    <a:srgbClr val="000000"/>
                  </a:solidFill>
                </a:uFill>
                <a:ea typeface="Bookman Old Style" panose="02050604050505020204" pitchFamily="18" charset="0"/>
                <a:cs typeface="Bookman Old Style" panose="02050604050505020204" pitchFamily="18" charset="0"/>
              </a:rPr>
              <a:t>However</a:t>
            </a:r>
            <a:r>
              <a:rPr lang="en-US" sz="2600" dirty="0">
                <a:uFill>
                  <a:solidFill>
                    <a:srgbClr val="000000"/>
                  </a:solidFill>
                </a:uFill>
                <a:ea typeface="Bookman Old Style" panose="02050604050505020204" pitchFamily="18" charset="0"/>
                <a:cs typeface="Bookman Old Style" panose="02050604050505020204" pitchFamily="18" charset="0"/>
              </a:rPr>
              <a:t>, while the majority of purchased items may be obtained using the Internet, the high-risk, highly complex, procured effort that must be closely monitored cannot be obtained by this means. </a:t>
            </a:r>
          </a:p>
          <a:p>
            <a:pPr>
              <a:buFont typeface="Wingdings" pitchFamily="2" charset="2"/>
              <a:buChar char="Ø"/>
            </a:pPr>
            <a:endParaRPr lang="en-AU" sz="2600" dirty="0"/>
          </a:p>
        </p:txBody>
      </p:sp>
    </p:spTree>
    <p:extLst>
      <p:ext uri="{BB962C8B-B14F-4D97-AF65-F5344CB8AC3E}">
        <p14:creationId xmlns:p14="http://schemas.microsoft.com/office/powerpoint/2010/main" val="1769232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9EF4AC-C39F-0B6A-C882-45F922BC1219}"/>
              </a:ext>
            </a:extLst>
          </p:cNvPr>
          <p:cNvSpPr>
            <a:spLocks noGrp="1"/>
          </p:cNvSpPr>
          <p:nvPr>
            <p:ph idx="1"/>
          </p:nvPr>
        </p:nvSpPr>
        <p:spPr>
          <a:xfrm>
            <a:off x="125591" y="257577"/>
            <a:ext cx="8924624" cy="5919386"/>
          </a:xfrm>
        </p:spPr>
        <p:txBody>
          <a:bodyPr>
            <a:noAutofit/>
          </a:bodyPr>
          <a:lstStyle/>
          <a:p>
            <a:pPr marL="219075" marR="0" indent="0">
              <a:lnSpc>
                <a:spcPct val="120000"/>
              </a:lnSpc>
              <a:spcBef>
                <a:spcPts val="0"/>
              </a:spcBef>
              <a:buNone/>
            </a:pPr>
            <a:r>
              <a:rPr lang="en-US" sz="2000" b="1" kern="0" dirty="0">
                <a:effectLst/>
                <a:ea typeface="Bookman Old Style" panose="02050604050505020204" pitchFamily="18" charset="0"/>
                <a:cs typeface="Bookman Old Style" panose="02050604050505020204" pitchFamily="18" charset="0"/>
              </a:rPr>
              <a:t>Conduct Procurements: Outputs </a:t>
            </a:r>
          </a:p>
          <a:p>
            <a:pPr marL="0" marR="359410" lvl="0" indent="0" algn="just" fontAlgn="base">
              <a:lnSpc>
                <a:spcPct val="120000"/>
              </a:lnSpc>
              <a:spcBef>
                <a:spcPts val="0"/>
              </a:spcBef>
              <a:buClr>
                <a:srgbClr val="000000"/>
              </a:buClr>
              <a:buSzPts val="1200"/>
              <a:buNone/>
            </a:pPr>
            <a:r>
              <a:rPr lang="en-US" sz="2000" b="1" u="none" strike="noStrike" dirty="0" smtClean="0">
                <a:effectLst/>
                <a:uFill>
                  <a:solidFill>
                    <a:srgbClr val="000000"/>
                  </a:solidFill>
                </a:uFill>
                <a:ea typeface="Bookman Old Style" panose="02050604050505020204" pitchFamily="18" charset="0"/>
                <a:cs typeface="Bookman Old Style" panose="02050604050505020204" pitchFamily="18" charset="0"/>
              </a:rPr>
              <a:t>1. Selected </a:t>
            </a:r>
            <a:r>
              <a:rPr lang="en-US" sz="2000" b="1" u="none" strike="noStrike" dirty="0">
                <a:effectLst/>
                <a:uFill>
                  <a:solidFill>
                    <a:srgbClr val="000000"/>
                  </a:solidFill>
                </a:uFill>
                <a:ea typeface="Bookman Old Style" panose="02050604050505020204" pitchFamily="18" charset="0"/>
                <a:cs typeface="Bookman Old Style" panose="02050604050505020204" pitchFamily="18" charset="0"/>
              </a:rPr>
              <a:t>Sellers: </a:t>
            </a:r>
            <a:endParaRPr lang="en-US" sz="2000" b="1"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20000"/>
              </a:lnSpc>
              <a:spcBef>
                <a:spcPts val="0"/>
              </a:spcBef>
              <a:buClr>
                <a:srgbClr val="000000"/>
              </a:buClr>
              <a:buSzPts val="1200"/>
              <a:buFont typeface="Wingdings" pitchFamily="2" charset="2"/>
              <a:buChar char="Ø"/>
            </a:pPr>
            <a:r>
              <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rPr>
              <a:t>The </a:t>
            </a:r>
            <a:r>
              <a:rPr lang="en-US" sz="2000" u="none" strike="noStrike" dirty="0">
                <a:effectLst/>
                <a:uFill>
                  <a:solidFill>
                    <a:srgbClr val="000000"/>
                  </a:solidFill>
                </a:uFill>
                <a:ea typeface="Bookman Old Style" panose="02050604050505020204" pitchFamily="18" charset="0"/>
                <a:cs typeface="Bookman Old Style" panose="02050604050505020204" pitchFamily="18" charset="0"/>
              </a:rPr>
              <a:t>sellers selected are those sellers who have been judged to be in a competitive range based upon the outcome of the proposal or bid evaluation, and who have negotiated a draft contract, which will become the actual contract when an award is made. </a:t>
            </a:r>
            <a:endPar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20000"/>
              </a:lnSpc>
              <a:spcBef>
                <a:spcPts val="0"/>
              </a:spcBef>
              <a:buClr>
                <a:srgbClr val="000000"/>
              </a:buClr>
              <a:buSzPts val="1200"/>
              <a:buFont typeface="Wingdings" pitchFamily="2" charset="2"/>
              <a:buChar char="Ø"/>
            </a:pPr>
            <a:r>
              <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rPr>
              <a:t>Final </a:t>
            </a:r>
            <a:r>
              <a:rPr lang="en-US" sz="2000" u="none" strike="noStrike" dirty="0">
                <a:effectLst/>
                <a:uFill>
                  <a:solidFill>
                    <a:srgbClr val="000000"/>
                  </a:solidFill>
                </a:uFill>
                <a:ea typeface="Bookman Old Style" panose="02050604050505020204" pitchFamily="18" charset="0"/>
                <a:cs typeface="Bookman Old Style" panose="02050604050505020204" pitchFamily="18" charset="0"/>
              </a:rPr>
              <a:t>approval of all complex, high-value, high-risk procurements will generally require organizational senior management approval prior to award. </a:t>
            </a:r>
          </a:p>
          <a:p>
            <a:pPr marL="0" marR="359410" lvl="0" indent="0" algn="just" fontAlgn="base">
              <a:lnSpc>
                <a:spcPct val="120000"/>
              </a:lnSpc>
              <a:spcBef>
                <a:spcPts val="0"/>
              </a:spcBef>
              <a:buClr>
                <a:srgbClr val="000000"/>
              </a:buClr>
              <a:buSzPts val="1200"/>
              <a:buNone/>
            </a:pPr>
            <a:r>
              <a:rPr lang="en-US" sz="2000" b="1" u="none" strike="noStrike" dirty="0" smtClean="0">
                <a:effectLst/>
                <a:uFill>
                  <a:solidFill>
                    <a:srgbClr val="000000"/>
                  </a:solidFill>
                </a:uFill>
                <a:ea typeface="Bookman Old Style" panose="02050604050505020204" pitchFamily="18" charset="0"/>
                <a:cs typeface="Bookman Old Style" panose="02050604050505020204" pitchFamily="18" charset="0"/>
              </a:rPr>
              <a:t>2. Procurement </a:t>
            </a:r>
            <a:r>
              <a:rPr lang="en-US" sz="2000" b="1" u="none" strike="noStrike" dirty="0">
                <a:effectLst/>
                <a:uFill>
                  <a:solidFill>
                    <a:srgbClr val="000000"/>
                  </a:solidFill>
                </a:uFill>
                <a:ea typeface="Bookman Old Style" panose="02050604050505020204" pitchFamily="18" charset="0"/>
                <a:cs typeface="Bookman Old Style" panose="02050604050505020204" pitchFamily="18" charset="0"/>
              </a:rPr>
              <a:t>Award:</a:t>
            </a:r>
            <a:r>
              <a:rPr lang="en-US" sz="2000" u="none" strike="noStrike" dirty="0">
                <a:effectLst/>
                <a:uFill>
                  <a:solidFill>
                    <a:srgbClr val="000000"/>
                  </a:solidFill>
                </a:uFill>
                <a:ea typeface="Bookman Old Style" panose="02050604050505020204" pitchFamily="18" charset="0"/>
                <a:cs typeface="Bookman Old Style" panose="02050604050505020204" pitchFamily="18" charset="0"/>
              </a:rPr>
              <a:t> </a:t>
            </a:r>
            <a:endPar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20000"/>
              </a:lnSpc>
              <a:spcBef>
                <a:spcPts val="0"/>
              </a:spcBef>
              <a:buClr>
                <a:srgbClr val="000000"/>
              </a:buClr>
              <a:buSzPts val="1200"/>
              <a:buFont typeface="Wingdings" pitchFamily="2" charset="2"/>
              <a:buChar char="Ø"/>
            </a:pPr>
            <a:r>
              <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rPr>
              <a:t>A </a:t>
            </a:r>
            <a:r>
              <a:rPr lang="en-US" sz="2000" u="none" strike="noStrike" dirty="0">
                <a:effectLst/>
                <a:uFill>
                  <a:solidFill>
                    <a:srgbClr val="000000"/>
                  </a:solidFill>
                </a:uFill>
                <a:ea typeface="Bookman Old Style" panose="02050604050505020204" pitchFamily="18" charset="0"/>
                <a:cs typeface="Bookman Old Style" panose="02050604050505020204" pitchFamily="18" charset="0"/>
              </a:rPr>
              <a:t>procurement contract is awarded to each selected seller. The contract can be in the form of simple purchase order, or a complex document. </a:t>
            </a:r>
            <a:endPar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20000"/>
              </a:lnSpc>
              <a:spcBef>
                <a:spcPts val="0"/>
              </a:spcBef>
              <a:buClr>
                <a:srgbClr val="000000"/>
              </a:buClr>
              <a:buSzPts val="1200"/>
              <a:buFont typeface="Wingdings" pitchFamily="2" charset="2"/>
              <a:buChar char="Ø"/>
            </a:pPr>
            <a:r>
              <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rPr>
              <a:t>Regardless </a:t>
            </a:r>
            <a:r>
              <a:rPr lang="en-US" sz="2000" u="none" strike="noStrike" dirty="0">
                <a:effectLst/>
                <a:uFill>
                  <a:solidFill>
                    <a:srgbClr val="000000"/>
                  </a:solidFill>
                </a:uFill>
                <a:ea typeface="Bookman Old Style" panose="02050604050505020204" pitchFamily="18" charset="0"/>
                <a:cs typeface="Bookman Old Style" panose="02050604050505020204" pitchFamily="18" charset="0"/>
              </a:rPr>
              <a:t>of the document's complexity, a contract is a mutually binding legal agreement that obligates the seller to provide the specified products, services, or results, and obligates the buyer to compensate the seller. </a:t>
            </a:r>
            <a:endPar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20000"/>
              </a:lnSpc>
              <a:spcBef>
                <a:spcPts val="0"/>
              </a:spcBef>
              <a:buClr>
                <a:srgbClr val="000000"/>
              </a:buClr>
              <a:buSzPts val="1200"/>
              <a:buFont typeface="Wingdings" pitchFamily="2" charset="2"/>
              <a:buChar char="Ø"/>
            </a:pPr>
            <a:r>
              <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rPr>
              <a:t>A </a:t>
            </a:r>
            <a:r>
              <a:rPr lang="en-US" sz="2000" u="none" strike="noStrike" dirty="0">
                <a:effectLst/>
                <a:uFill>
                  <a:solidFill>
                    <a:srgbClr val="000000"/>
                  </a:solidFill>
                </a:uFill>
                <a:ea typeface="Bookman Old Style" panose="02050604050505020204" pitchFamily="18" charset="0"/>
                <a:cs typeface="Bookman Old Style" panose="02050604050505020204" pitchFamily="18" charset="0"/>
              </a:rPr>
              <a:t>contract is a legal relationship subject to remedy in the courts. </a:t>
            </a:r>
            <a:endParaRPr lang="en-US" sz="20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16318514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9EF4AC-C39F-0B6A-C882-45F922BC1219}"/>
              </a:ext>
            </a:extLst>
          </p:cNvPr>
          <p:cNvSpPr>
            <a:spLocks noGrp="1"/>
          </p:cNvSpPr>
          <p:nvPr>
            <p:ph idx="1"/>
          </p:nvPr>
        </p:nvSpPr>
        <p:spPr>
          <a:xfrm>
            <a:off x="125591" y="257577"/>
            <a:ext cx="8839662" cy="5919386"/>
          </a:xfrm>
        </p:spPr>
        <p:txBody>
          <a:bodyPr>
            <a:normAutofit fontScale="32500" lnSpcReduction="20000"/>
          </a:bodyPr>
          <a:lstStyle/>
          <a:p>
            <a:pPr marL="342900" marR="359410" indent="-342900" algn="just" fontAlgn="base">
              <a:lnSpc>
                <a:spcPct val="152000"/>
              </a:lnSpc>
              <a:spcBef>
                <a:spcPts val="0"/>
              </a:spcBef>
              <a:spcAft>
                <a:spcPts val="190"/>
              </a:spcAft>
              <a:buClr>
                <a:srgbClr val="000000"/>
              </a:buClr>
              <a:buSzPts val="1200"/>
              <a:buFont typeface="+mj-lt"/>
              <a:buAutoNum type="arabicPeriod" startAt="3"/>
            </a:pPr>
            <a:r>
              <a:rPr lang="en-US" sz="6600" b="1" dirty="0">
                <a:solidFill>
                  <a:srgbClr val="000000"/>
                </a:solidFill>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Resource Calendars: </a:t>
            </a:r>
            <a:r>
              <a:rPr lang="en-US" sz="6600" dirty="0">
                <a:solidFill>
                  <a:srgbClr val="000000"/>
                </a:solidFill>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The quantity and availability of contracted resources and those dates on which each specific resource can be active or idle are documented. </a:t>
            </a:r>
          </a:p>
          <a:p>
            <a:pPr marL="342900" marR="359410" lvl="0" indent="-342900" algn="just" fontAlgn="base">
              <a:lnSpc>
                <a:spcPct val="152000"/>
              </a:lnSpc>
              <a:spcBef>
                <a:spcPts val="0"/>
              </a:spcBef>
              <a:spcAft>
                <a:spcPts val="190"/>
              </a:spcAft>
              <a:buClr>
                <a:srgbClr val="000000"/>
              </a:buClr>
              <a:buSzPts val="1200"/>
              <a:buFont typeface="+mj-lt"/>
              <a:buAutoNum type="arabicPeriod" startAt="3"/>
            </a:pPr>
            <a:r>
              <a:rPr lang="en-US" sz="6400" b="1" u="none" strike="noStrike" dirty="0" smtClean="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Change </a:t>
            </a:r>
            <a:r>
              <a:rPr lang="en-US" sz="6400" b="1" u="none" strike="noStrike" dirty="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Requests: </a:t>
            </a:r>
            <a:r>
              <a:rPr lang="en-US" sz="6400" u="none" strike="noStrike" dirty="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Change request to the project management plan, its subsidiary plans and other components, such as the project schedule and procurement management plan, may result from the Select Sellers process. Requested changes are processed for review and disposition through the Perform Integrated Change Control process.</a:t>
            </a:r>
            <a:r>
              <a:rPr lang="en-US" sz="6400" b="1" u="none" strike="noStrike" dirty="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 </a:t>
            </a:r>
          </a:p>
        </p:txBody>
      </p:sp>
    </p:spTree>
    <p:extLst>
      <p:ext uri="{BB962C8B-B14F-4D97-AF65-F5344CB8AC3E}">
        <p14:creationId xmlns:p14="http://schemas.microsoft.com/office/powerpoint/2010/main" val="16318514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969" y="832338"/>
            <a:ext cx="8686800" cy="5344625"/>
          </a:xfrm>
        </p:spPr>
        <p:txBody>
          <a:bodyPr>
            <a:normAutofit/>
          </a:bodyPr>
          <a:lstStyle/>
          <a:p>
            <a:pPr marL="0" marR="359410" lvl="0" indent="0" algn="just" fontAlgn="base">
              <a:lnSpc>
                <a:spcPct val="152000"/>
              </a:lnSpc>
              <a:spcBef>
                <a:spcPts val="0"/>
              </a:spcBef>
              <a:spcAft>
                <a:spcPts val="370"/>
              </a:spcAft>
              <a:buClr>
                <a:srgbClr val="000000"/>
              </a:buClr>
              <a:buSzPts val="1200"/>
              <a:buNone/>
            </a:pPr>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3. Project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Management Plan Updates: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Elements of the Project Management Plan include but are not limited to: </a:t>
            </a:r>
            <a:r>
              <a:rPr lang="en-US" sz="2400" dirty="0">
                <a:solidFill>
                  <a:srgbClr val="000000"/>
                </a:solidFill>
                <a:uFill>
                  <a:solidFill>
                    <a:srgbClr val="000000"/>
                  </a:solidFill>
                </a:uFill>
                <a:ea typeface="Wingdings" panose="05000000000000000000" pitchFamily="2" charset="2"/>
                <a:cs typeface="Wingdings" panose="05000000000000000000" pitchFamily="2" charset="2"/>
              </a:rPr>
              <a:t> </a:t>
            </a:r>
          </a:p>
          <a:p>
            <a:pPr marL="0" marR="359410" lvl="0" indent="0" algn="just" fontAlgn="base">
              <a:lnSpc>
                <a:spcPct val="152000"/>
              </a:lnSpc>
              <a:spcBef>
                <a:spcPts val="0"/>
              </a:spcBef>
              <a:spcAft>
                <a:spcPts val="370"/>
              </a:spcAft>
              <a:buClr>
                <a:srgbClr val="000000"/>
              </a:buClr>
              <a:buSzPts val="1200"/>
              <a:buNone/>
            </a:pPr>
            <a:r>
              <a:rPr lang="en-US" sz="2400" b="1" dirty="0" smtClean="0">
                <a:solidFill>
                  <a:srgbClr val="000000"/>
                </a:solidFill>
                <a:ea typeface="Bookman Old Style" panose="02050604050505020204" pitchFamily="18" charset="0"/>
                <a:cs typeface="Bookman Old Style" panose="02050604050505020204" pitchFamily="18" charset="0"/>
              </a:rPr>
              <a:t>4. Project </a:t>
            </a:r>
            <a:r>
              <a:rPr lang="en-US" sz="2400" b="1" dirty="0">
                <a:solidFill>
                  <a:srgbClr val="000000"/>
                </a:solidFill>
                <a:ea typeface="Bookman Old Style" panose="02050604050505020204" pitchFamily="18" charset="0"/>
                <a:cs typeface="Bookman Old Style" panose="02050604050505020204" pitchFamily="18" charset="0"/>
              </a:rPr>
              <a:t>Document Updates: </a:t>
            </a:r>
            <a:r>
              <a:rPr lang="en-US" sz="2400" dirty="0">
                <a:solidFill>
                  <a:srgbClr val="000000"/>
                </a:solidFill>
                <a:ea typeface="Bookman Old Style" panose="02050604050505020204" pitchFamily="18" charset="0"/>
                <a:cs typeface="Bookman Old Style" panose="02050604050505020204" pitchFamily="18" charset="0"/>
              </a:rPr>
              <a:t>Project documents that may be updated include but are not limited to: </a:t>
            </a:r>
            <a:endParaRPr lang="en-US" sz="2400" dirty="0" smtClean="0">
              <a:solidFill>
                <a:srgbClr val="000000"/>
              </a:solidFill>
              <a:ea typeface="Bookman Old Style" panose="02050604050505020204" pitchFamily="18" charset="0"/>
              <a:cs typeface="Bookman Old Style" panose="02050604050505020204" pitchFamily="18" charset="0"/>
            </a:endParaRPr>
          </a:p>
          <a:p>
            <a:pPr marR="359410" lvl="0" algn="just" fontAlgn="base">
              <a:lnSpc>
                <a:spcPct val="152000"/>
              </a:lnSpc>
              <a:spcBef>
                <a:spcPts val="0"/>
              </a:spcBef>
              <a:spcAft>
                <a:spcPts val="370"/>
              </a:spcAft>
              <a:buClr>
                <a:srgbClr val="000000"/>
              </a:buClr>
              <a:buSzPts val="1200"/>
              <a:buFont typeface="Wingdings" pitchFamily="2" charset="2"/>
              <a:buChar char="ü"/>
            </a:pPr>
            <a:r>
              <a:rPr lang="en-AU" sz="2400" dirty="0">
                <a:solidFill>
                  <a:srgbClr val="000000"/>
                </a:solidFill>
                <a:ea typeface="Bookman Old Style" panose="02050604050505020204" pitchFamily="18" charset="0"/>
                <a:cs typeface="Bookman Old Style" panose="02050604050505020204" pitchFamily="18" charset="0"/>
              </a:rPr>
              <a:t>Stakeholder requirements documentation,</a:t>
            </a:r>
          </a:p>
          <a:p>
            <a:pPr marR="359410" lvl="0" algn="just" fontAlgn="base">
              <a:lnSpc>
                <a:spcPct val="152000"/>
              </a:lnSpc>
              <a:spcBef>
                <a:spcPts val="0"/>
              </a:spcBef>
              <a:spcAft>
                <a:spcPts val="370"/>
              </a:spcAft>
              <a:buClr>
                <a:srgbClr val="000000"/>
              </a:buClr>
              <a:buSzPts val="1200"/>
              <a:buFont typeface="Wingdings" pitchFamily="2" charset="2"/>
              <a:buChar char="ü"/>
            </a:pPr>
            <a:r>
              <a:rPr lang="en-AU" sz="2400" dirty="0">
                <a:solidFill>
                  <a:srgbClr val="000000"/>
                </a:solidFill>
                <a:ea typeface="Bookman Old Style" panose="02050604050505020204" pitchFamily="18" charset="0"/>
                <a:cs typeface="Bookman Old Style" panose="02050604050505020204" pitchFamily="18" charset="0"/>
              </a:rPr>
              <a:t>Requirements Traceability Documentation, and </a:t>
            </a:r>
          </a:p>
          <a:p>
            <a:pPr marR="359410" lvl="0" algn="just" fontAlgn="base">
              <a:lnSpc>
                <a:spcPct val="152000"/>
              </a:lnSpc>
              <a:spcBef>
                <a:spcPts val="0"/>
              </a:spcBef>
              <a:spcAft>
                <a:spcPts val="370"/>
              </a:spcAft>
              <a:buClr>
                <a:srgbClr val="000000"/>
              </a:buClr>
              <a:buSzPts val="1200"/>
              <a:buFont typeface="Wingdings" pitchFamily="2" charset="2"/>
              <a:buChar char="ü"/>
            </a:pPr>
            <a:r>
              <a:rPr lang="en-AU" sz="2400" dirty="0">
                <a:solidFill>
                  <a:srgbClr val="000000"/>
                </a:solidFill>
                <a:ea typeface="Bookman Old Style" panose="02050604050505020204" pitchFamily="18" charset="0"/>
                <a:cs typeface="Bookman Old Style" panose="02050604050505020204" pitchFamily="18" charset="0"/>
              </a:rPr>
              <a:t>Risk Register. </a:t>
            </a:r>
          </a:p>
          <a:p>
            <a:pPr marL="0" marR="359410" lvl="0" indent="0" algn="just" fontAlgn="base">
              <a:lnSpc>
                <a:spcPct val="152000"/>
              </a:lnSpc>
              <a:spcBef>
                <a:spcPts val="0"/>
              </a:spcBef>
              <a:spcAft>
                <a:spcPts val="370"/>
              </a:spcAft>
              <a:buClr>
                <a:srgbClr val="000000"/>
              </a:buClr>
              <a:buSzPts val="1200"/>
              <a:buNone/>
            </a:pPr>
            <a:endParaRPr lang="en-US" sz="2400" dirty="0" smtClean="0">
              <a:solidFill>
                <a:srgbClr val="000000"/>
              </a:solidFill>
              <a:ea typeface="Bookman Old Style" panose="02050604050505020204" pitchFamily="18" charset="0"/>
              <a:cs typeface="Bookman Old Style" panose="02050604050505020204" pitchFamily="18" charset="0"/>
            </a:endParaRPr>
          </a:p>
          <a:p>
            <a:pPr marL="0" indent="0">
              <a:buNone/>
            </a:pPr>
            <a:endParaRPr lang="en-AU" sz="2400" dirty="0"/>
          </a:p>
        </p:txBody>
      </p:sp>
    </p:spTree>
    <p:extLst>
      <p:ext uri="{BB962C8B-B14F-4D97-AF65-F5344CB8AC3E}">
        <p14:creationId xmlns:p14="http://schemas.microsoft.com/office/powerpoint/2010/main" val="22270022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01FD5-24FE-3E32-6848-4C936AC77391}"/>
              </a:ext>
            </a:extLst>
          </p:cNvPr>
          <p:cNvSpPr>
            <a:spLocks noGrp="1"/>
          </p:cNvSpPr>
          <p:nvPr>
            <p:ph type="title"/>
          </p:nvPr>
        </p:nvSpPr>
        <p:spPr>
          <a:xfrm>
            <a:off x="628759" y="1"/>
            <a:ext cx="7888070" cy="901520"/>
          </a:xfrm>
        </p:spPr>
        <p:txBody>
          <a:bodyPr>
            <a:normAutofit fontScale="90000"/>
          </a:bodyPr>
          <a:lstStyle/>
          <a:p>
            <a:r>
              <a:rPr lang="en-US" sz="4000" b="1" dirty="0">
                <a:solidFill>
                  <a:srgbClr val="C00000"/>
                </a:solidFill>
              </a:rPr>
              <a:t>Administer Procurement</a:t>
            </a:r>
            <a:r>
              <a:rPr lang="en-US" b="1" dirty="0">
                <a:solidFill>
                  <a:srgbClr val="C00000"/>
                </a:solidFill>
              </a:rPr>
              <a:t>s </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EF9A7E82-8F34-4DCF-7C75-0F76803B2D67}"/>
              </a:ext>
            </a:extLst>
          </p:cNvPr>
          <p:cNvSpPr>
            <a:spLocks noGrp="1"/>
          </p:cNvSpPr>
          <p:nvPr>
            <p:ph idx="1"/>
          </p:nvPr>
        </p:nvSpPr>
        <p:spPr>
          <a:xfrm>
            <a:off x="319612" y="450762"/>
            <a:ext cx="8355815" cy="5623171"/>
          </a:xfrm>
        </p:spPr>
        <p:txBody>
          <a:bodyPr>
            <a:noAutofit/>
          </a:bodyPr>
          <a:lstStyle/>
          <a:p>
            <a:pPr marL="561975" marR="359410" indent="-342900" algn="just">
              <a:lnSpc>
                <a:spcPct val="100000"/>
              </a:lnSpc>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Administer </a:t>
            </a:r>
            <a:r>
              <a:rPr lang="en-US" sz="2400" dirty="0">
                <a:solidFill>
                  <a:srgbClr val="000000"/>
                </a:solidFill>
                <a:effectLst/>
                <a:ea typeface="Bookman Old Style" panose="02050604050505020204" pitchFamily="18" charset="0"/>
                <a:cs typeface="Bookman Old Style" panose="02050604050505020204" pitchFamily="18" charset="0"/>
              </a:rPr>
              <a:t>Procurements is the process of managing procurement relationships, monitoring contract performance, and making changes and corrections as needed.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Both </a:t>
            </a:r>
            <a:r>
              <a:rPr lang="en-US" sz="2400" dirty="0">
                <a:solidFill>
                  <a:srgbClr val="000000"/>
                </a:solidFill>
                <a:effectLst/>
                <a:ea typeface="Bookman Old Style" panose="02050604050505020204" pitchFamily="18" charset="0"/>
                <a:cs typeface="Bookman Old Style" panose="02050604050505020204" pitchFamily="18" charset="0"/>
              </a:rPr>
              <a:t>the buyer and the seller will administer the procurement contract for similar purposes.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Each </a:t>
            </a:r>
            <a:r>
              <a:rPr lang="en-US" sz="2400" dirty="0">
                <a:solidFill>
                  <a:srgbClr val="000000"/>
                </a:solidFill>
                <a:effectLst/>
                <a:ea typeface="Bookman Old Style" panose="02050604050505020204" pitchFamily="18" charset="0"/>
                <a:cs typeface="Bookman Old Style" panose="02050604050505020204" pitchFamily="18" charset="0"/>
              </a:rPr>
              <a:t>must ensure that both parties meet their contractual obligations and that their own legal rights are protected.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The </a:t>
            </a:r>
            <a:r>
              <a:rPr lang="en-US" sz="2400" dirty="0">
                <a:solidFill>
                  <a:srgbClr val="000000"/>
                </a:solidFill>
                <a:effectLst/>
                <a:ea typeface="Bookman Old Style" panose="02050604050505020204" pitchFamily="18" charset="0"/>
                <a:cs typeface="Bookman Old Style" panose="02050604050505020204" pitchFamily="18" charset="0"/>
              </a:rPr>
              <a:t>Administer Procurements process ensures that the seller's performance meets procurement requirements and that the buyer performs according to the terms of their legal contract. </a:t>
            </a:r>
          </a:p>
          <a:p>
            <a:pPr>
              <a:lnSpc>
                <a:spcPct val="100000"/>
              </a:lnSpc>
              <a:buFont typeface="Wingdings" pitchFamily="2" charset="2"/>
              <a:buChar char="Ø"/>
            </a:pPr>
            <a:endParaRPr lang="en-US" sz="2400" dirty="0"/>
          </a:p>
        </p:txBody>
      </p:sp>
    </p:spTree>
    <p:extLst>
      <p:ext uri="{BB962C8B-B14F-4D97-AF65-F5344CB8AC3E}">
        <p14:creationId xmlns:p14="http://schemas.microsoft.com/office/powerpoint/2010/main" val="25035115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3" y="422031"/>
            <a:ext cx="8581292" cy="5754932"/>
          </a:xfrm>
        </p:spPr>
        <p:txBody>
          <a:bodyPr>
            <a:normAutofit/>
          </a:bodyPr>
          <a:lstStyle/>
          <a:p>
            <a:pPr>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The legal nature of the contractual relationship makes it imperative that the project management team is aware of the legal implications of actions taken when administering any procurement. </a:t>
            </a:r>
            <a:endParaRPr lang="en-US" sz="2400" dirty="0" smtClean="0">
              <a:solidFill>
                <a:srgbClr val="000000"/>
              </a:solidFill>
              <a:ea typeface="Bookman Old Style" panose="02050604050505020204" pitchFamily="18" charset="0"/>
              <a:cs typeface="Bookman Old Style" panose="02050604050505020204" pitchFamily="18" charset="0"/>
            </a:endParaRPr>
          </a:p>
          <a:p>
            <a:pPr>
              <a:buFont typeface="Wingdings" pitchFamily="2" charset="2"/>
              <a:buChar char="Ø"/>
            </a:pPr>
            <a:r>
              <a:rPr lang="en-US" sz="2400" dirty="0" smtClean="0">
                <a:solidFill>
                  <a:srgbClr val="000000"/>
                </a:solidFill>
                <a:ea typeface="Bookman Old Style" panose="02050604050505020204" pitchFamily="18" charset="0"/>
                <a:cs typeface="Bookman Old Style" panose="02050604050505020204" pitchFamily="18" charset="0"/>
              </a:rPr>
              <a:t>On </a:t>
            </a:r>
            <a:r>
              <a:rPr lang="en-US" sz="2400" dirty="0">
                <a:solidFill>
                  <a:srgbClr val="000000"/>
                </a:solidFill>
                <a:ea typeface="Bookman Old Style" panose="02050604050505020204" pitchFamily="18" charset="0"/>
                <a:cs typeface="Bookman Old Style" panose="02050604050505020204" pitchFamily="18" charset="0"/>
              </a:rPr>
              <a:t>larger projects with multiple providers, a key aspect of contract administration is managing interfaces among the various </a:t>
            </a:r>
            <a:r>
              <a:rPr lang="en-US" sz="2400" dirty="0" smtClean="0">
                <a:solidFill>
                  <a:srgbClr val="000000"/>
                </a:solidFill>
                <a:ea typeface="Bookman Old Style" panose="02050604050505020204" pitchFamily="18" charset="0"/>
                <a:cs typeface="Bookman Old Style" panose="02050604050505020204" pitchFamily="18" charset="0"/>
              </a:rPr>
              <a:t>providers.</a:t>
            </a:r>
          </a:p>
          <a:p>
            <a:pPr>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Due to varying organizational structures, many organizations treat contract administration as an administrative function separate from the project organization. </a:t>
            </a:r>
            <a:endParaRPr lang="en-US" sz="2400" dirty="0" smtClean="0">
              <a:solidFill>
                <a:srgbClr val="000000"/>
              </a:solidFill>
              <a:ea typeface="Bookman Old Style" panose="02050604050505020204" pitchFamily="18" charset="0"/>
              <a:cs typeface="Bookman Old Style" panose="02050604050505020204" pitchFamily="18" charset="0"/>
            </a:endParaRPr>
          </a:p>
          <a:p>
            <a:pPr>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While a procurement administrator may be on the project team, this individual typically reports to a supervisor from a different department. This is usually true if the performing organization is also the seller of the project to an external customer. </a:t>
            </a:r>
          </a:p>
          <a:p>
            <a:pPr>
              <a:buFont typeface="Wingdings" pitchFamily="2" charset="2"/>
              <a:buChar char="Ø"/>
            </a:pPr>
            <a:endParaRPr lang="en-AU" sz="2400" dirty="0"/>
          </a:p>
        </p:txBody>
      </p:sp>
    </p:spTree>
    <p:extLst>
      <p:ext uri="{BB962C8B-B14F-4D97-AF65-F5344CB8AC3E}">
        <p14:creationId xmlns:p14="http://schemas.microsoft.com/office/powerpoint/2010/main" val="241913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0" y="117230"/>
            <a:ext cx="8509848" cy="758779"/>
          </a:xfrm>
        </p:spPr>
        <p:txBody>
          <a:bodyPr>
            <a:normAutofit/>
          </a:bodyPr>
          <a:lstStyle/>
          <a:p>
            <a:pPr algn="l"/>
            <a:r>
              <a:rPr kumimoji="0" lang="en-US" altLang="en-US" sz="3200" b="1" i="0" u="none" strike="noStrike" cap="none" normalizeH="0" baseline="0" dirty="0">
                <a:ln>
                  <a:noFill/>
                </a:ln>
                <a:effectLst/>
                <a:ea typeface="Bookman Old Style" panose="02050604050505020204" pitchFamily="18" charset="0"/>
                <a:cs typeface="Bookman Old Style" panose="02050604050505020204" pitchFamily="18" charset="0"/>
              </a:rPr>
              <a:t>1.3.</a:t>
            </a:r>
            <a:r>
              <a:rPr kumimoji="0" lang="en-US" altLang="en-US" sz="3200" b="1" i="0" u="none" strike="noStrike" cap="none" normalizeH="0" baseline="0" dirty="0">
                <a:ln>
                  <a:noFill/>
                </a:ln>
                <a:effectLst/>
                <a:ea typeface="Arial" panose="020B0604020202020204" pitchFamily="34" charset="0"/>
                <a:cs typeface="Bookman Old Style" panose="02050604050505020204" pitchFamily="18" charset="0"/>
              </a:rPr>
              <a:t> </a:t>
            </a:r>
            <a:r>
              <a:rPr kumimoji="0" lang="en-US" altLang="en-US" sz="3200" b="1" i="0" u="none" strike="noStrike" cap="none" normalizeH="0" baseline="0" dirty="0">
                <a:ln>
                  <a:noFill/>
                </a:ln>
                <a:effectLst/>
                <a:ea typeface="Bookman Old Style" panose="02050604050505020204" pitchFamily="18" charset="0"/>
                <a:cs typeface="Bookman Old Style" panose="02050604050505020204" pitchFamily="18" charset="0"/>
              </a:rPr>
              <a:t>Project Procurement </a:t>
            </a:r>
            <a:r>
              <a:rPr kumimoji="0" lang="en-US" altLang="en-US" sz="3200" b="1" i="0" u="none" strike="noStrike" cap="none" normalizeH="0" baseline="0" dirty="0" smtClean="0">
                <a:ln>
                  <a:noFill/>
                </a:ln>
                <a:effectLst/>
                <a:ea typeface="Bookman Old Style" panose="02050604050505020204" pitchFamily="18" charset="0"/>
                <a:cs typeface="Bookman Old Style" panose="02050604050505020204" pitchFamily="18" charset="0"/>
              </a:rPr>
              <a:t>Management</a:t>
            </a:r>
            <a:endParaRPr lang="en-US" sz="3200" dirty="0"/>
          </a:p>
        </p:txBody>
      </p:sp>
      <p:sp>
        <p:nvSpPr>
          <p:cNvPr id="17" name="Rectangle 26">
            <a:extLst>
              <a:ext uri="{FF2B5EF4-FFF2-40B4-BE49-F238E27FC236}">
                <a16:creationId xmlns:a16="http://schemas.microsoft.com/office/drawing/2014/main" xmlns="" id="{74916F1C-7E8D-D4EF-56A4-31A5216ACF15}"/>
              </a:ext>
            </a:extLst>
          </p:cNvPr>
          <p:cNvSpPr>
            <a:spLocks noChangeArrowheads="1"/>
          </p:cNvSpPr>
          <p:nvPr/>
        </p:nvSpPr>
        <p:spPr bwMode="auto">
          <a:xfrm>
            <a:off x="175846" y="943445"/>
            <a:ext cx="8969742" cy="1529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5354" tIns="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Project Procurement Management includes the processes necessary to </a:t>
            </a:r>
            <a:r>
              <a:rPr kumimoji="0" lang="en-US" altLang="en-US" sz="2400" b="1"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purchase</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 or </a:t>
            </a:r>
            <a:r>
              <a:rPr kumimoji="0" lang="en-US" altLang="en-US" sz="2400" b="1"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acquire products</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 </a:t>
            </a:r>
            <a:r>
              <a:rPr kumimoji="0" lang="en-US" altLang="en-US" sz="2400" b="1"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services</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 or </a:t>
            </a:r>
            <a:r>
              <a:rPr kumimoji="0" lang="en-US" altLang="en-US" sz="2400" b="1"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results needed</a:t>
            </a:r>
            <a:r>
              <a:rPr kumimoji="0" lang="en-US" altLang="en-US" sz="2400" i="0" u="none" strike="noStrike" cap="none" normalizeH="0" baseline="0" dirty="0">
                <a:ln>
                  <a:noFill/>
                </a:ln>
                <a:solidFill>
                  <a:srgbClr val="000000"/>
                </a:solidFill>
                <a:effectLst/>
                <a:latin typeface="+mn-lt"/>
                <a:ea typeface="Bookman Old Style" panose="02050604050505020204" pitchFamily="18" charset="0"/>
                <a:cs typeface="Bookman Old Style" panose="02050604050505020204" pitchFamily="18" charset="0"/>
              </a:rPr>
              <a:t> from outside the project team to perform the work. </a:t>
            </a:r>
            <a:endParaRPr kumimoji="0" lang="en-US" altLang="en-US" sz="24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8">
            <a:extLst>
              <a:ext uri="{FF2B5EF4-FFF2-40B4-BE49-F238E27FC236}">
                <a16:creationId xmlns:a16="http://schemas.microsoft.com/office/drawing/2014/main" xmlns="" id="{AE59E172-FDD0-0CE6-901D-06142460D8E3}"/>
              </a:ext>
            </a:extLst>
          </p:cNvPr>
          <p:cNvSpPr>
            <a:spLocks noChangeArrowheads="1"/>
          </p:cNvSpPr>
          <p:nvPr/>
        </p:nvSpPr>
        <p:spPr bwMode="auto">
          <a:xfrm>
            <a:off x="175848" y="5838924"/>
            <a:ext cx="88067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dirty="0">
              <a:ln>
                <a:noFill/>
              </a:ln>
              <a:solidFill>
                <a:srgbClr val="000000"/>
              </a:solidFill>
              <a:effectLst/>
              <a:ea typeface="Bookman Old Style" panose="02050604050505020204" pitchFamily="18" charset="0"/>
              <a:cs typeface="Bookman Old Style" panose="0205060405050502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0000"/>
                </a:solidFill>
                <a:effectLst/>
                <a:ea typeface="Bookman Old Style" panose="02050604050505020204" pitchFamily="18" charset="0"/>
                <a:cs typeface="Bookman Old Style" panose="02050604050505020204" pitchFamily="18" charset="0"/>
              </a:rPr>
              <a:t>Figure: Project Procurement Management Processes and Key Outputs </a:t>
            </a:r>
            <a:endParaRPr kumimoji="0" lang="en-US" altLang="en-US" sz="2000" i="0" u="none" strike="noStrike" cap="none" normalizeH="0" baseline="0" dirty="0">
              <a:ln>
                <a:noFill/>
              </a:ln>
              <a:solidFill>
                <a:schemeClr val="tx1"/>
              </a:solidFill>
              <a:effectLst/>
            </a:endParaRPr>
          </a:p>
        </p:txBody>
      </p:sp>
      <p:pic>
        <p:nvPicPr>
          <p:cNvPr id="30" name="Picture 29">
            <a:extLst>
              <a:ext uri="{FF2B5EF4-FFF2-40B4-BE49-F238E27FC236}">
                <a16:creationId xmlns:a16="http://schemas.microsoft.com/office/drawing/2014/main" xmlns="" id="{53015613-C853-E557-8CA0-6701F5CEC0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5" t="3929" b="5815"/>
          <a:stretch/>
        </p:blipFill>
        <p:spPr bwMode="auto">
          <a:xfrm>
            <a:off x="175846" y="2250831"/>
            <a:ext cx="8806729" cy="378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584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954" y="633046"/>
            <a:ext cx="8792308" cy="6049108"/>
          </a:xfrm>
        </p:spPr>
        <p:txBody>
          <a:bodyPr>
            <a:noAutofit/>
          </a:bodyPr>
          <a:lstStyle/>
          <a:p>
            <a:pPr marL="561975" marR="359410" indent="-342900" algn="just">
              <a:lnSpc>
                <a:spcPct val="100000"/>
              </a:lnSpc>
              <a:spcBef>
                <a:spcPts val="0"/>
              </a:spcBef>
              <a:buFont typeface="Wingdings" pitchFamily="2" charset="2"/>
              <a:buChar char="Ø"/>
            </a:pPr>
            <a:r>
              <a:rPr lang="en-US" sz="2200" dirty="0" smtClean="0">
                <a:solidFill>
                  <a:srgbClr val="000000"/>
                </a:solidFill>
                <a:ea typeface="Bookman Old Style" panose="02050604050505020204" pitchFamily="18" charset="0"/>
                <a:cs typeface="Bookman Old Style" panose="02050604050505020204" pitchFamily="18" charset="0"/>
              </a:rPr>
              <a:t>Administer </a:t>
            </a:r>
            <a:r>
              <a:rPr lang="en-US" sz="2200" dirty="0">
                <a:solidFill>
                  <a:srgbClr val="000000"/>
                </a:solidFill>
                <a:ea typeface="Bookman Old Style" panose="02050604050505020204" pitchFamily="18" charset="0"/>
                <a:cs typeface="Bookman Old Style" panose="02050604050505020204" pitchFamily="18" charset="0"/>
              </a:rPr>
              <a:t>Procurements includes application of the appropriate project management processes to the contractual relationship(s), and integration of the outputs from these processes into overall management of the project. </a:t>
            </a:r>
            <a:endParaRPr lang="en-US" sz="2200" dirty="0" smtClean="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200" dirty="0" smtClean="0">
                <a:solidFill>
                  <a:srgbClr val="000000"/>
                </a:solidFill>
                <a:ea typeface="Bookman Old Style" panose="02050604050505020204" pitchFamily="18" charset="0"/>
                <a:cs typeface="Bookman Old Style" panose="02050604050505020204" pitchFamily="18" charset="0"/>
              </a:rPr>
              <a:t>This </a:t>
            </a:r>
            <a:r>
              <a:rPr lang="en-US" sz="2200" dirty="0">
                <a:solidFill>
                  <a:srgbClr val="000000"/>
                </a:solidFill>
                <a:ea typeface="Bookman Old Style" panose="02050604050505020204" pitchFamily="18" charset="0"/>
                <a:cs typeface="Bookman Old Style" panose="02050604050505020204" pitchFamily="18" charset="0"/>
              </a:rPr>
              <a:t>integration will often occur at multiple levels when there are multiple sellers and multiple products, services, or results involved. </a:t>
            </a:r>
          </a:p>
          <a:p>
            <a:pPr marL="561975" marR="359410" indent="-342900" algn="just">
              <a:lnSpc>
                <a:spcPct val="100000"/>
              </a:lnSpc>
              <a:spcBef>
                <a:spcPts val="0"/>
              </a:spcBef>
              <a:buFont typeface="Wingdings" pitchFamily="2" charset="2"/>
              <a:buChar char="Ø"/>
            </a:pPr>
            <a:r>
              <a:rPr lang="en-US" sz="2200" dirty="0">
                <a:solidFill>
                  <a:srgbClr val="000000"/>
                </a:solidFill>
                <a:ea typeface="Bookman Old Style" panose="02050604050505020204" pitchFamily="18" charset="0"/>
                <a:cs typeface="Bookman Old Style" panose="02050604050505020204" pitchFamily="18" charset="0"/>
              </a:rPr>
              <a:t>The project management processes that are applied may include, but are not limited to: </a:t>
            </a:r>
          </a:p>
          <a:p>
            <a:pPr marL="1476375" marR="359410" lvl="2" indent="-342900" algn="just">
              <a:lnSpc>
                <a:spcPct val="100000"/>
              </a:lnSpc>
              <a:spcBef>
                <a:spcPts val="0"/>
              </a:spcBef>
              <a:buFont typeface="Wingdings" pitchFamily="2" charset="2"/>
              <a:buChar char="Ø"/>
            </a:pPr>
            <a:r>
              <a:rPr lang="en-US" sz="2200" dirty="0" smtClean="0">
                <a:solidFill>
                  <a:srgbClr val="000000"/>
                </a:solidFill>
                <a:ea typeface="Bookman Old Style" panose="02050604050505020204" pitchFamily="18" charset="0"/>
                <a:cs typeface="Bookman Old Style" panose="02050604050505020204" pitchFamily="18" charset="0"/>
              </a:rPr>
              <a:t>Direct </a:t>
            </a:r>
            <a:r>
              <a:rPr lang="en-US" sz="2200" dirty="0">
                <a:solidFill>
                  <a:srgbClr val="000000"/>
                </a:solidFill>
                <a:ea typeface="Bookman Old Style" panose="02050604050505020204" pitchFamily="18" charset="0"/>
                <a:cs typeface="Bookman Old Style" panose="02050604050505020204" pitchFamily="18" charset="0"/>
              </a:rPr>
              <a:t>and Manage Project Execution to authorize the contractor's work at the appropriate time; </a:t>
            </a:r>
            <a:endParaRPr lang="en-US" sz="2200" dirty="0" smtClean="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200" dirty="0">
                <a:solidFill>
                  <a:srgbClr val="000000"/>
                </a:solidFill>
                <a:ea typeface="Bookman Old Style" panose="02050604050505020204" pitchFamily="18" charset="0"/>
                <a:cs typeface="Bookman Old Style" panose="02050604050505020204" pitchFamily="18" charset="0"/>
              </a:rPr>
              <a:t>Procurement administration also has a financial management component that involves monitoring of payments to the seller. </a:t>
            </a:r>
          </a:p>
          <a:p>
            <a:pPr marL="561975" marR="359410" indent="-342900" algn="just">
              <a:lnSpc>
                <a:spcPct val="100000"/>
              </a:lnSpc>
              <a:spcBef>
                <a:spcPts val="0"/>
              </a:spcBef>
              <a:buFont typeface="Wingdings" pitchFamily="2" charset="2"/>
              <a:buChar char="Ø"/>
            </a:pPr>
            <a:r>
              <a:rPr lang="en-US" sz="2200" dirty="0">
                <a:solidFill>
                  <a:srgbClr val="000000"/>
                </a:solidFill>
                <a:ea typeface="Bookman Old Style" panose="02050604050505020204" pitchFamily="18" charset="0"/>
                <a:cs typeface="Bookman Old Style" panose="02050604050505020204" pitchFamily="18" charset="0"/>
              </a:rPr>
              <a:t>This ensures that payment terms defined within the contract are met and that seller compensation is linked to seller progress, as defined in the contract. </a:t>
            </a:r>
            <a:endParaRPr lang="en-US" sz="2200" dirty="0" smtClean="0">
              <a:solidFill>
                <a:srgbClr val="000000"/>
              </a:solidFill>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5879897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69" y="668215"/>
            <a:ext cx="8768862" cy="5508748"/>
          </a:xfrm>
        </p:spPr>
        <p:txBody>
          <a:bodyPr>
            <a:normAutofit/>
          </a:bodyPr>
          <a:lstStyle/>
          <a:p>
            <a:pPr marL="561975" marR="359410" indent="-342900" algn="just">
              <a:lnSpc>
                <a:spcPct val="100000"/>
              </a:lnSpc>
              <a:spcBef>
                <a:spcPts val="0"/>
              </a:spcBef>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One of the principal concerns when making payments to suppliers is that there be some close relationship of payments made to the work accomplished. </a:t>
            </a:r>
            <a:endParaRPr lang="en-US" sz="2400" dirty="0" smtClean="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The Administer Procurements process reviews and documents how well a seller is performing or has performed based on the contract and established corrective actions when needed. </a:t>
            </a:r>
            <a:endParaRPr lang="en-US" sz="2400" dirty="0" smtClean="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400" dirty="0">
                <a:solidFill>
                  <a:srgbClr val="000000"/>
                </a:solidFill>
                <a:ea typeface="Bookman Old Style" panose="02050604050505020204" pitchFamily="18" charset="0"/>
                <a:cs typeface="Bookman Old Style" panose="02050604050505020204" pitchFamily="18" charset="0"/>
              </a:rPr>
              <a:t>Also, the performance is documented as a basis for future relationships with the seller. </a:t>
            </a:r>
            <a:endParaRPr lang="en-US" sz="2400" dirty="0" smtClean="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r>
              <a:rPr lang="en-US" sz="2400" dirty="0" smtClean="0">
                <a:solidFill>
                  <a:srgbClr val="000000"/>
                </a:solidFill>
                <a:ea typeface="Bookman Old Style" panose="02050604050505020204" pitchFamily="18" charset="0"/>
                <a:cs typeface="Bookman Old Style" panose="02050604050505020204" pitchFamily="18" charset="0"/>
              </a:rPr>
              <a:t>Seller </a:t>
            </a:r>
            <a:r>
              <a:rPr lang="en-US" sz="2400" dirty="0">
                <a:solidFill>
                  <a:srgbClr val="000000"/>
                </a:solidFill>
                <a:ea typeface="Bookman Old Style" panose="02050604050505020204" pitchFamily="18" charset="0"/>
                <a:cs typeface="Bookman Old Style" panose="02050604050505020204" pitchFamily="18" charset="0"/>
              </a:rPr>
              <a:t>performance evaluation by the buyer is primarily carried out to confirm the competency or lack of competency of the seller, relative to performing similar work on the project or other projects.</a:t>
            </a:r>
          </a:p>
          <a:p>
            <a:pPr marL="561975" marR="359410" indent="-342900" algn="just">
              <a:lnSpc>
                <a:spcPct val="100000"/>
              </a:lnSpc>
              <a:spcBef>
                <a:spcPts val="0"/>
              </a:spcBef>
              <a:buFont typeface="Wingdings" pitchFamily="2" charset="2"/>
              <a:buChar char="Ø"/>
            </a:pPr>
            <a:endParaRPr lang="en-US" sz="2400" dirty="0" smtClean="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endParaRPr lang="en-US" sz="2400" dirty="0">
              <a:solidFill>
                <a:srgbClr val="000000"/>
              </a:solidFill>
              <a:ea typeface="Bookman Old Style" panose="02050604050505020204" pitchFamily="18" charset="0"/>
              <a:cs typeface="Bookman Old Style" panose="02050604050505020204" pitchFamily="18" charset="0"/>
            </a:endParaRPr>
          </a:p>
          <a:p>
            <a:pPr marL="561975" marR="359410" indent="-342900" algn="just">
              <a:lnSpc>
                <a:spcPct val="100000"/>
              </a:lnSpc>
              <a:spcBef>
                <a:spcPts val="0"/>
              </a:spcBef>
              <a:buFont typeface="Wingdings" pitchFamily="2" charset="2"/>
              <a:buChar char="Ø"/>
            </a:pPr>
            <a:endParaRPr lang="en-AU" sz="2400" dirty="0"/>
          </a:p>
          <a:p>
            <a:pPr marL="0" indent="0">
              <a:buNone/>
            </a:pPr>
            <a:endParaRPr lang="en-AU" sz="2400" dirty="0"/>
          </a:p>
        </p:txBody>
      </p:sp>
    </p:spTree>
    <p:extLst>
      <p:ext uri="{BB962C8B-B14F-4D97-AF65-F5344CB8AC3E}">
        <p14:creationId xmlns:p14="http://schemas.microsoft.com/office/powerpoint/2010/main" val="4831455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A8A92D-9484-D711-75AF-D2976640A1CF}"/>
              </a:ext>
            </a:extLst>
          </p:cNvPr>
          <p:cNvSpPr>
            <a:spLocks noGrp="1"/>
          </p:cNvSpPr>
          <p:nvPr>
            <p:ph idx="1"/>
          </p:nvPr>
        </p:nvSpPr>
        <p:spPr>
          <a:xfrm>
            <a:off x="164123" y="115911"/>
            <a:ext cx="8352706" cy="6061053"/>
          </a:xfrm>
        </p:spPr>
        <p:txBody>
          <a:bodyPr>
            <a:noAutofit/>
          </a:bodyPr>
          <a:lstStyle/>
          <a:p>
            <a:pPr marL="561975" marR="359410" indent="-342900" algn="just">
              <a:lnSpc>
                <a:spcPct val="114000"/>
              </a:lnSpc>
              <a:spcBef>
                <a:spcPts val="0"/>
              </a:spcBef>
              <a:spcAft>
                <a:spcPts val="1050"/>
              </a:spcAft>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Similar </a:t>
            </a:r>
            <a:r>
              <a:rPr lang="en-US" sz="2400" dirty="0" smtClean="0">
                <a:solidFill>
                  <a:srgbClr val="000000"/>
                </a:solidFill>
                <a:effectLst/>
                <a:ea typeface="Bookman Old Style" panose="02050604050505020204" pitchFamily="18" charset="0"/>
                <a:cs typeface="Bookman Old Style" panose="02050604050505020204" pitchFamily="18" charset="0"/>
              </a:rPr>
              <a:t>evaluations are also carried out when it is necessary to confirm that a seller is not meeting the seller's contractual obligations, and when the buyer contemplates corrective actions. </a:t>
            </a:r>
          </a:p>
          <a:p>
            <a:pPr marL="561975" marR="359410" indent="-342900" algn="just">
              <a:lnSpc>
                <a:spcPct val="114000"/>
              </a:lnSpc>
              <a:spcBef>
                <a:spcPts val="0"/>
              </a:spcBef>
              <a:spcAft>
                <a:spcPts val="1050"/>
              </a:spcAft>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Administer </a:t>
            </a:r>
            <a:r>
              <a:rPr lang="en-US" sz="2400" dirty="0">
                <a:solidFill>
                  <a:srgbClr val="000000"/>
                </a:solidFill>
                <a:effectLst/>
                <a:ea typeface="Bookman Old Style" panose="02050604050505020204" pitchFamily="18" charset="0"/>
                <a:cs typeface="Bookman Old Style" panose="02050604050505020204" pitchFamily="18" charset="0"/>
              </a:rPr>
              <a:t>Procurements includes managing any early terminations of the contracted work (for cause, convenience, or default) in accordance with the termination clause of the contract.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lnSpc>
                <a:spcPct val="114000"/>
              </a:lnSpc>
              <a:spcBef>
                <a:spcPts val="0"/>
              </a:spcBef>
              <a:spcAft>
                <a:spcPts val="1050"/>
              </a:spcAft>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Contracts </a:t>
            </a:r>
            <a:r>
              <a:rPr lang="en-US" sz="2400" dirty="0">
                <a:solidFill>
                  <a:srgbClr val="000000"/>
                </a:solidFill>
                <a:effectLst/>
                <a:ea typeface="Bookman Old Style" panose="02050604050505020204" pitchFamily="18" charset="0"/>
                <a:cs typeface="Bookman Old Style" panose="02050604050505020204" pitchFamily="18" charset="0"/>
              </a:rPr>
              <a:t>can be amended at any time prior to contract closure by mutual consent, in accordance with the change control terms of the contract. </a:t>
            </a:r>
            <a:endParaRPr lang="en-US" sz="2400" dirty="0" smtClean="0">
              <a:solidFill>
                <a:srgbClr val="000000"/>
              </a:solidFill>
              <a:effectLst/>
              <a:ea typeface="Bookman Old Style" panose="02050604050505020204" pitchFamily="18" charset="0"/>
              <a:cs typeface="Bookman Old Style" panose="02050604050505020204" pitchFamily="18" charset="0"/>
            </a:endParaRPr>
          </a:p>
          <a:p>
            <a:pPr marL="561975" marR="359410" indent="-342900" algn="just">
              <a:lnSpc>
                <a:spcPct val="114000"/>
              </a:lnSpc>
              <a:spcBef>
                <a:spcPts val="0"/>
              </a:spcBef>
              <a:spcAft>
                <a:spcPts val="1050"/>
              </a:spcAft>
              <a:buFont typeface="Wingdings" pitchFamily="2" charset="2"/>
              <a:buChar char="Ø"/>
            </a:pPr>
            <a:r>
              <a:rPr lang="en-US" sz="2400" dirty="0" smtClean="0">
                <a:solidFill>
                  <a:srgbClr val="000000"/>
                </a:solidFill>
                <a:effectLst/>
                <a:ea typeface="Bookman Old Style" panose="02050604050505020204" pitchFamily="18" charset="0"/>
                <a:cs typeface="Bookman Old Style" panose="02050604050505020204" pitchFamily="18" charset="0"/>
              </a:rPr>
              <a:t>Such </a:t>
            </a:r>
            <a:r>
              <a:rPr lang="en-US" sz="2400" dirty="0">
                <a:solidFill>
                  <a:srgbClr val="000000"/>
                </a:solidFill>
                <a:effectLst/>
                <a:ea typeface="Bookman Old Style" panose="02050604050505020204" pitchFamily="18" charset="0"/>
                <a:cs typeface="Bookman Old Style" panose="02050604050505020204" pitchFamily="18" charset="0"/>
              </a:rPr>
              <a:t>amendments may not always be equally beneficial to both the seller and the buyer. </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37089973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F2709-7076-248E-A788-1C5475A4DE7F}"/>
              </a:ext>
            </a:extLst>
          </p:cNvPr>
          <p:cNvSpPr>
            <a:spLocks noGrp="1"/>
          </p:cNvSpPr>
          <p:nvPr>
            <p:ph type="title"/>
          </p:nvPr>
        </p:nvSpPr>
        <p:spPr>
          <a:xfrm>
            <a:off x="242648" y="50073"/>
            <a:ext cx="8168673" cy="594695"/>
          </a:xfrm>
        </p:spPr>
        <p:txBody>
          <a:bodyPr>
            <a:noAutofit/>
          </a:bodyPr>
          <a:lstStyle/>
          <a:p>
            <a:r>
              <a:rPr lang="en-US" sz="3200" b="1" dirty="0"/>
              <a:t>Administer Procurements: Inputs </a:t>
            </a:r>
            <a:br>
              <a:rPr lang="en-US" sz="3200" b="1" dirty="0"/>
            </a:br>
            <a:endParaRPr lang="en-US" sz="3200" b="1" dirty="0"/>
          </a:p>
        </p:txBody>
      </p:sp>
      <p:sp>
        <p:nvSpPr>
          <p:cNvPr id="7" name="TextBox 6">
            <a:extLst>
              <a:ext uri="{FF2B5EF4-FFF2-40B4-BE49-F238E27FC236}">
                <a16:creationId xmlns:a16="http://schemas.microsoft.com/office/drawing/2014/main" xmlns="" id="{4EE0635D-3F74-4FF9-AA12-262BA215C07C}"/>
              </a:ext>
            </a:extLst>
          </p:cNvPr>
          <p:cNvSpPr txBox="1"/>
          <p:nvPr/>
        </p:nvSpPr>
        <p:spPr>
          <a:xfrm>
            <a:off x="242648" y="457186"/>
            <a:ext cx="8772398" cy="7294305"/>
          </a:xfrm>
          <a:prstGeom prst="rect">
            <a:avLst/>
          </a:prstGeom>
          <a:noFill/>
        </p:spPr>
        <p:txBody>
          <a:bodyPr wrap="square">
            <a:spAutoFit/>
          </a:bodyPr>
          <a:lstStyle/>
          <a:p>
            <a:pPr marR="0" lvl="0" algn="l"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1. Procurement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Documents </a:t>
            </a:r>
            <a:endPar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0" lvl="0" algn="l"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2. Procurement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Management Plan. </a:t>
            </a:r>
            <a:endPar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0" lvl="0" algn="l" fontAlgn="base">
              <a:spcBef>
                <a:spcPts val="0"/>
              </a:spcBef>
              <a:buClr>
                <a:srgbClr val="000000"/>
              </a:buClr>
              <a:buSzPts val="1200"/>
            </a:pPr>
            <a:r>
              <a:rPr lang="en-US" sz="2400" b="1" dirty="0" smtClean="0">
                <a:solidFill>
                  <a:srgbClr val="000000"/>
                </a:solidFill>
                <a:effectLst/>
                <a:ea typeface="Bookman Old Style" panose="02050604050505020204" pitchFamily="18" charset="0"/>
                <a:cs typeface="Bookman Old Style" panose="02050604050505020204" pitchFamily="18" charset="0"/>
              </a:rPr>
              <a:t>3. Selected </a:t>
            </a:r>
            <a:r>
              <a:rPr lang="en-US" sz="2400" b="1" dirty="0">
                <a:solidFill>
                  <a:srgbClr val="000000"/>
                </a:solidFill>
                <a:effectLst/>
                <a:ea typeface="Bookman Old Style" panose="02050604050505020204" pitchFamily="18" charset="0"/>
                <a:cs typeface="Bookman Old Style" panose="02050604050505020204" pitchFamily="18" charset="0"/>
              </a:rPr>
              <a:t>Sellers </a:t>
            </a:r>
          </a:p>
          <a:p>
            <a:pPr marR="359410" lvl="0" algn="just"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4.Performance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Reports: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Seller performance-related documentation includes:</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 </a:t>
            </a:r>
            <a:endPar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5. Approved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 Requests: </a:t>
            </a:r>
            <a:endPar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342900" marR="359410" lvl="0" indent="-342900" algn="just" fontAlgn="base">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Approved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 requests can include modifications to the terms and conditions of the contract, including the procurement statement of work, pricing, and description of the products, services, or results to be provided.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342900" marR="359410" lvl="0" indent="-342900" algn="just" fontAlgn="base">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All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changes are formally documented in writing and approved before being implemented.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lvl="0"/>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6. Work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Performance Data: </a:t>
            </a:r>
          </a:p>
          <a:p>
            <a:pPr lvl="0">
              <a:buFont typeface="Wingdings" pitchFamily="2" charset="2"/>
              <a:buChar char="Ø"/>
            </a:pP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Work performance data , including the extent to which quality standards are being satisfied, what costs have been incurred or committed, which seller invoices have been paid, are all collected as part of project execution. </a:t>
            </a:r>
          </a:p>
          <a:p>
            <a:endParaRPr lang="en-AU" sz="2000" dirty="0"/>
          </a:p>
          <a:p>
            <a:pPr marR="359410" lvl="0" algn="just" fontAlgn="base">
              <a:spcBef>
                <a:spcPts val="0"/>
              </a:spcBef>
              <a:buClr>
                <a:srgbClr val="000000"/>
              </a:buClr>
              <a:buSzPts val="1200"/>
            </a:pPr>
            <a:endParaRPr lang="en-US" sz="2000" u="none" strike="noStrike" dirty="0" smtClean="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endParaRPr>
          </a:p>
          <a:p>
            <a:pPr marR="359410" lvl="0" algn="just" fontAlgn="base">
              <a:spcBef>
                <a:spcPts val="0"/>
              </a:spcBef>
              <a:buClr>
                <a:srgbClr val="000000"/>
              </a:buClr>
              <a:buSzPts val="1200"/>
            </a:pPr>
            <a:endParaRPr lang="en-US" sz="2000" u="none" strike="noStrike" dirty="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5996304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C8118-74CC-7687-AC93-E86C5E40812E}"/>
              </a:ext>
            </a:extLst>
          </p:cNvPr>
          <p:cNvSpPr>
            <a:spLocks noGrp="1"/>
          </p:cNvSpPr>
          <p:nvPr>
            <p:ph type="title"/>
          </p:nvPr>
        </p:nvSpPr>
        <p:spPr>
          <a:xfrm>
            <a:off x="628759" y="365126"/>
            <a:ext cx="7888070" cy="909883"/>
          </a:xfrm>
        </p:spPr>
        <p:txBody>
          <a:bodyPr>
            <a:normAutofit fontScale="90000"/>
          </a:bodyPr>
          <a:lstStyle/>
          <a:p>
            <a:r>
              <a:rPr lang="en-US" sz="3600" b="1" dirty="0">
                <a:solidFill>
                  <a:srgbClr val="C00000"/>
                </a:solidFill>
              </a:rPr>
              <a:t>Administer Procurements: Tools and Technique </a:t>
            </a:r>
            <a:br>
              <a:rPr lang="en-US" sz="3600" b="1" dirty="0">
                <a:solidFill>
                  <a:srgbClr val="C00000"/>
                </a:solidFill>
              </a:rPr>
            </a:br>
            <a:endParaRPr lang="en-US" sz="3600" b="1" dirty="0">
              <a:solidFill>
                <a:srgbClr val="C00000"/>
              </a:solidFill>
            </a:endParaRPr>
          </a:p>
        </p:txBody>
      </p:sp>
      <p:sp>
        <p:nvSpPr>
          <p:cNvPr id="3" name="Content Placeholder 2">
            <a:extLst>
              <a:ext uri="{FF2B5EF4-FFF2-40B4-BE49-F238E27FC236}">
                <a16:creationId xmlns:a16="http://schemas.microsoft.com/office/drawing/2014/main" xmlns="" id="{B7651218-60CB-A1F7-C538-3730A98CED00}"/>
              </a:ext>
            </a:extLst>
          </p:cNvPr>
          <p:cNvSpPr>
            <a:spLocks noGrp="1"/>
          </p:cNvSpPr>
          <p:nvPr>
            <p:ph idx="1"/>
          </p:nvPr>
        </p:nvSpPr>
        <p:spPr>
          <a:xfrm>
            <a:off x="222198" y="914401"/>
            <a:ext cx="8772037" cy="5673968"/>
          </a:xfrm>
        </p:spPr>
        <p:txBody>
          <a:bodyPr>
            <a:noAutofit/>
          </a:bodyPr>
          <a:lstStyle/>
          <a:p>
            <a:pPr marL="0" marR="359410" lvl="0" indent="0" algn="just" fontAlgn="base">
              <a:lnSpc>
                <a:spcPct val="100000"/>
              </a:lnSpc>
              <a:spcBef>
                <a:spcPts val="0"/>
              </a:spcBef>
              <a:buClr>
                <a:srgbClr val="000000"/>
              </a:buClr>
              <a:buSzPts val="1200"/>
              <a:buNone/>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1. Contract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 Control Systems: </a:t>
            </a:r>
            <a:endPar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A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contract change control system defines the process by which the procurement can be modified.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It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includes the paperwork, tracking systems, dispute resolution procedures, and approval levels necessary for authorizing changes.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The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contract change control system is integrated with the integrated change control system.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0" marR="359410" lvl="0" indent="0" algn="just" fontAlgn="base">
              <a:lnSpc>
                <a:spcPct val="100000"/>
              </a:lnSpc>
              <a:spcBef>
                <a:spcPts val="0"/>
              </a:spcBef>
              <a:buClr>
                <a:srgbClr val="000000"/>
              </a:buClr>
              <a:buSzPts val="1200"/>
              <a:buNone/>
            </a:pPr>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2. </a:t>
            </a: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Procurement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Performance Reviews:</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A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procurement performance review is a structured review of the seller's progress to deliver project scope and quality, within cost and on schedule, as compared to the contract.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It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can include a review of seller-prepared documentation and buyer inspections, as well as quality audits conducted during seller's execution of the work.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16278513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762000"/>
            <a:ext cx="8663354" cy="5861538"/>
          </a:xfrm>
        </p:spPr>
        <p:txBody>
          <a:bodyPr>
            <a:noAutofit/>
          </a:bodyPr>
          <a:lstStyle/>
          <a:p>
            <a:pPr marL="0" marR="359410" lvl="0" indent="0" algn="just" fontAlgn="base">
              <a:lnSpc>
                <a:spcPct val="100000"/>
              </a:lnSpc>
              <a:spcBef>
                <a:spcPts val="0"/>
              </a:spcBef>
              <a:buClr>
                <a:srgbClr val="000000"/>
              </a:buClr>
              <a:buSzPts val="1200"/>
              <a:buNone/>
            </a:pPr>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3. Inspections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and Audits:</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Inspections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and audits required by the buyer and supported by the seller as specified in the procurement contract, can be conducted during execution of the project to verify compliance in the seller's work processes or deliverables.</a:t>
            </a:r>
          </a:p>
          <a:p>
            <a:pPr marL="0" marR="359410" lvl="0" indent="0" algn="just" fontAlgn="base">
              <a:lnSpc>
                <a:spcPct val="100000"/>
              </a:lnSpc>
              <a:spcBef>
                <a:spcPts val="0"/>
              </a:spcBef>
              <a:buClr>
                <a:srgbClr val="000000"/>
              </a:buClr>
              <a:buSzPts val="1200"/>
              <a:buNone/>
            </a:pPr>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4. Performance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Reporting:</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Performance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reporting provides management with information about how effectively the seller is achieving the contractual objectives. </a:t>
            </a:r>
          </a:p>
          <a:p>
            <a:pPr marL="0" marR="359410" lvl="0" indent="0" algn="just" fontAlgn="base">
              <a:lnSpc>
                <a:spcPct val="100000"/>
              </a:lnSpc>
              <a:spcBef>
                <a:spcPts val="0"/>
              </a:spcBef>
              <a:buClr>
                <a:srgbClr val="000000"/>
              </a:buClr>
              <a:buSzPts val="1200"/>
              <a:buNone/>
            </a:pPr>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5. Payment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Systems:</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Payments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to the seller are typically processed by the accounts payable system of the buyer, after certification of satisfactory work by someone on the project team.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All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payments should be made in strict accordance with the terms of the contract. </a:t>
            </a:r>
          </a:p>
          <a:p>
            <a:pPr marL="0" indent="0">
              <a:lnSpc>
                <a:spcPct val="100000"/>
              </a:lnSpc>
              <a:buNone/>
            </a:pPr>
            <a:endParaRPr lang="en-AU" sz="2400" dirty="0"/>
          </a:p>
        </p:txBody>
      </p:sp>
    </p:spTree>
    <p:extLst>
      <p:ext uri="{BB962C8B-B14F-4D97-AF65-F5344CB8AC3E}">
        <p14:creationId xmlns:p14="http://schemas.microsoft.com/office/powerpoint/2010/main" val="1125967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B3AADF-49EF-FB87-D8B9-78D0ED2CEF51}"/>
              </a:ext>
            </a:extLst>
          </p:cNvPr>
          <p:cNvSpPr>
            <a:spLocks noGrp="1"/>
          </p:cNvSpPr>
          <p:nvPr>
            <p:ph idx="1"/>
          </p:nvPr>
        </p:nvSpPr>
        <p:spPr>
          <a:xfrm>
            <a:off x="628758" y="569843"/>
            <a:ext cx="8257333" cy="5607120"/>
          </a:xfrm>
        </p:spPr>
        <p:txBody>
          <a:bodyPr>
            <a:noAutofit/>
          </a:bodyPr>
          <a:lstStyle/>
          <a:p>
            <a:pPr marL="0" marR="359410" lvl="0" indent="0" algn="just" fontAlgn="base">
              <a:lnSpc>
                <a:spcPct val="100000"/>
              </a:lnSpc>
              <a:spcBef>
                <a:spcPts val="0"/>
              </a:spcBef>
              <a:buClr>
                <a:srgbClr val="000000"/>
              </a:buClr>
              <a:buSzPts val="1200"/>
              <a:buNone/>
            </a:pPr>
            <a:r>
              <a:rPr lang="en-US" sz="26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6. Claims </a:t>
            </a:r>
            <a:r>
              <a:rPr lang="en-US" sz="26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Administration:</a:t>
            </a:r>
            <a:r>
              <a:rPr lang="en-US" sz="26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 </a:t>
            </a:r>
            <a:endParaRPr lang="en-US" sz="26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Contested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changes and potential constructive changes are those requested changes where the buyer and seller cannot reach an agreement on compensation for the change, or cannot agree that a change has even occurred. </a:t>
            </a:r>
            <a:endPar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These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contested changes are variously called claims, disputes, or appeals. Claims are documented, processed, monitored, and managed throughout the contract life cycle, usually in accordance with the terms of the contract. </a:t>
            </a:r>
            <a:endPar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If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the parties themselves do not resolve a claim, it may have to be handled in accordance with alternate disputes resolution (ADR) typically following procedures established in the contract. </a:t>
            </a:r>
            <a:endPar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Settlement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of all claims and disputes through negotiation is the preferred method. </a:t>
            </a:r>
          </a:p>
        </p:txBody>
      </p:sp>
    </p:spTree>
    <p:extLst>
      <p:ext uri="{BB962C8B-B14F-4D97-AF65-F5344CB8AC3E}">
        <p14:creationId xmlns:p14="http://schemas.microsoft.com/office/powerpoint/2010/main" val="41848478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970" y="703385"/>
            <a:ext cx="8569568" cy="5473578"/>
          </a:xfrm>
        </p:spPr>
        <p:txBody>
          <a:bodyPr>
            <a:normAutofit/>
          </a:bodyPr>
          <a:lstStyle/>
          <a:p>
            <a:pPr marL="0" lvl="0" indent="0">
              <a:buNone/>
            </a:pPr>
            <a:r>
              <a:rPr lang="en-US"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7. Records </a:t>
            </a:r>
            <a:r>
              <a:rPr lang="en-US" b="1" dirty="0">
                <a:solidFill>
                  <a:srgbClr val="000000"/>
                </a:solidFill>
                <a:uFill>
                  <a:solidFill>
                    <a:srgbClr val="000000"/>
                  </a:solidFill>
                </a:uFill>
                <a:ea typeface="Bookman Old Style" panose="02050604050505020204" pitchFamily="18" charset="0"/>
                <a:cs typeface="Bookman Old Style" panose="02050604050505020204" pitchFamily="18" charset="0"/>
              </a:rPr>
              <a:t>Management System:</a:t>
            </a:r>
            <a:r>
              <a:rPr lang="en-US" dirty="0">
                <a:solidFill>
                  <a:srgbClr val="000000"/>
                </a:solidFill>
                <a:uFill>
                  <a:solidFill>
                    <a:srgbClr val="000000"/>
                  </a:solidFill>
                </a:uFill>
                <a:ea typeface="Bookman Old Style" panose="02050604050505020204" pitchFamily="18" charset="0"/>
                <a:cs typeface="Bookman Old Style" panose="02050604050505020204" pitchFamily="18" charset="0"/>
              </a:rPr>
              <a:t> </a:t>
            </a:r>
            <a:endParaRPr lang="en-US"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A </a:t>
            </a:r>
            <a:r>
              <a:rPr lang="en-US" dirty="0">
                <a:solidFill>
                  <a:srgbClr val="000000"/>
                </a:solidFill>
                <a:uFill>
                  <a:solidFill>
                    <a:srgbClr val="000000"/>
                  </a:solidFill>
                </a:uFill>
                <a:ea typeface="Bookman Old Style" panose="02050604050505020204" pitchFamily="18" charset="0"/>
                <a:cs typeface="Bookman Old Style" panose="02050604050505020204" pitchFamily="18" charset="0"/>
              </a:rPr>
              <a:t>records management system is a specific set of processes, related control functions, and automation tools that are consolidated and combined into a whole, as part of the project management information </a:t>
            </a:r>
            <a:r>
              <a:rPr lang="en-US"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system.</a:t>
            </a:r>
          </a:p>
          <a:p>
            <a:pPr lvl="0">
              <a:buFont typeface="Wingdings" pitchFamily="2" charset="2"/>
              <a:buChar char="Ø"/>
            </a:pPr>
            <a:r>
              <a:rPr lang="en-US"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A </a:t>
            </a:r>
            <a:r>
              <a:rPr lang="en-US" dirty="0">
                <a:solidFill>
                  <a:srgbClr val="000000"/>
                </a:solidFill>
                <a:uFill>
                  <a:solidFill>
                    <a:srgbClr val="000000"/>
                  </a:solidFill>
                </a:uFill>
                <a:ea typeface="Bookman Old Style" panose="02050604050505020204" pitchFamily="18" charset="0"/>
                <a:cs typeface="Bookman Old Style" panose="02050604050505020204" pitchFamily="18" charset="0"/>
              </a:rPr>
              <a:t>records management system is used by the project manager to manage contract and procurement documentation and records. </a:t>
            </a:r>
            <a:endParaRPr lang="en-US"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lvl="0">
              <a:buFont typeface="Wingdings" pitchFamily="2" charset="2"/>
              <a:buChar char="Ø"/>
            </a:pPr>
            <a:r>
              <a:rPr lang="en-US"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The </a:t>
            </a:r>
            <a:r>
              <a:rPr lang="en-US" dirty="0">
                <a:solidFill>
                  <a:srgbClr val="000000"/>
                </a:solidFill>
                <a:uFill>
                  <a:solidFill>
                    <a:srgbClr val="000000"/>
                  </a:solidFill>
                </a:uFill>
                <a:ea typeface="Bookman Old Style" panose="02050604050505020204" pitchFamily="18" charset="0"/>
                <a:cs typeface="Bookman Old Style" panose="02050604050505020204" pitchFamily="18" charset="0"/>
              </a:rPr>
              <a:t>system is used to maintain an index of contract documents and correspondence, and assist with retrieving and archiving that documentation. </a:t>
            </a:r>
          </a:p>
          <a:p>
            <a:pPr marL="0" indent="0">
              <a:buNone/>
            </a:pPr>
            <a:endParaRPr lang="en-AU" dirty="0"/>
          </a:p>
        </p:txBody>
      </p:sp>
    </p:spTree>
    <p:extLst>
      <p:ext uri="{BB962C8B-B14F-4D97-AF65-F5344CB8AC3E}">
        <p14:creationId xmlns:p14="http://schemas.microsoft.com/office/powerpoint/2010/main" val="3143933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19A667-626D-683A-BF00-75F5CBE630AA}"/>
              </a:ext>
            </a:extLst>
          </p:cNvPr>
          <p:cNvSpPr>
            <a:spLocks noGrp="1"/>
          </p:cNvSpPr>
          <p:nvPr>
            <p:ph idx="1"/>
          </p:nvPr>
        </p:nvSpPr>
        <p:spPr>
          <a:xfrm>
            <a:off x="293076" y="839743"/>
            <a:ext cx="8223752" cy="6018257"/>
          </a:xfrm>
        </p:spPr>
        <p:txBody>
          <a:bodyPr>
            <a:noAutofit/>
          </a:bodyPr>
          <a:lstStyle/>
          <a:p>
            <a:pPr marL="0" marR="359410" lvl="0" indent="0" algn="just" fontAlgn="base">
              <a:lnSpc>
                <a:spcPct val="100000"/>
              </a:lnSpc>
              <a:spcBef>
                <a:spcPts val="0"/>
              </a:spcBef>
              <a:buClr>
                <a:srgbClr val="000000"/>
              </a:buClr>
              <a:buSzPts val="1200"/>
              <a:buNone/>
            </a:pPr>
            <a:r>
              <a:rPr lang="en-US" sz="20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1. </a:t>
            </a:r>
            <a:r>
              <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Procurement </a:t>
            </a:r>
            <a:r>
              <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Documentation: </a:t>
            </a:r>
            <a:endPar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Procurement </a:t>
            </a:r>
            <a:r>
              <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documentation includes but is not limited to the procurement contract with all supporting schedules, requested unapproved contract changes, and approved change requests. </a:t>
            </a:r>
            <a:endParaRPr lang="en-US" sz="23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Procurement </a:t>
            </a:r>
            <a:r>
              <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documentation also includes any </a:t>
            </a:r>
            <a:r>
              <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seller developed </a:t>
            </a:r>
            <a:r>
              <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technical documentation and other work performance information, such as deliverables, seller performance reports, warranties, financial documents including invoices and payment records, and the results of contract-related inspections. </a:t>
            </a:r>
          </a:p>
          <a:p>
            <a:pPr marL="0" marR="359410" lvl="0" indent="0" algn="just" fontAlgn="base">
              <a:lnSpc>
                <a:spcPct val="100000"/>
              </a:lnSpc>
              <a:spcBef>
                <a:spcPts val="0"/>
              </a:spcBef>
              <a:buClr>
                <a:srgbClr val="000000"/>
              </a:buClr>
              <a:buSzPts val="1200"/>
              <a:buNone/>
            </a:pPr>
            <a:r>
              <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2. Organizational </a:t>
            </a:r>
            <a:r>
              <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Process Assets Updates </a:t>
            </a:r>
            <a:endPar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Elements </a:t>
            </a:r>
            <a:r>
              <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of the organizational process assets that may be updated include but are not limited to: </a:t>
            </a:r>
            <a:endParaRPr lang="en-US" sz="23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692785" marR="359410" indent="-6350" algn="just">
              <a:lnSpc>
                <a:spcPct val="100000"/>
              </a:lnSpc>
              <a:spcBef>
                <a:spcPts val="0"/>
              </a:spcBef>
            </a:pPr>
            <a:r>
              <a:rPr lang="en-US" sz="2300" dirty="0" smtClean="0">
                <a:solidFill>
                  <a:srgbClr val="000000"/>
                </a:solidFill>
                <a:ea typeface="Bookman Old Style" panose="02050604050505020204" pitchFamily="18" charset="0"/>
                <a:cs typeface="Bookman Old Style" panose="02050604050505020204" pitchFamily="18" charset="0"/>
              </a:rPr>
              <a:t>Correspondence</a:t>
            </a:r>
          </a:p>
          <a:p>
            <a:pPr marL="692785" marR="359410" indent="-6350" algn="just">
              <a:lnSpc>
                <a:spcPct val="100000"/>
              </a:lnSpc>
              <a:spcBef>
                <a:spcPts val="0"/>
              </a:spcBef>
            </a:pPr>
            <a:r>
              <a:rPr lang="en-US" sz="2300" dirty="0" smtClean="0">
                <a:solidFill>
                  <a:srgbClr val="000000"/>
                </a:solidFill>
                <a:ea typeface="Bookman Old Style" panose="02050604050505020204" pitchFamily="18" charset="0"/>
                <a:cs typeface="Bookman Old Style" panose="02050604050505020204" pitchFamily="18" charset="0"/>
              </a:rPr>
              <a:t>Payment </a:t>
            </a:r>
            <a:r>
              <a:rPr lang="en-US" sz="2300" dirty="0">
                <a:solidFill>
                  <a:srgbClr val="000000"/>
                </a:solidFill>
                <a:ea typeface="Bookman Old Style" panose="02050604050505020204" pitchFamily="18" charset="0"/>
                <a:cs typeface="Bookman Old Style" panose="02050604050505020204" pitchFamily="18" charset="0"/>
              </a:rPr>
              <a:t>schedules and </a:t>
            </a:r>
            <a:r>
              <a:rPr lang="en-US" sz="2300" dirty="0" smtClean="0">
                <a:solidFill>
                  <a:srgbClr val="000000"/>
                </a:solidFill>
                <a:ea typeface="Bookman Old Style" panose="02050604050505020204" pitchFamily="18" charset="0"/>
                <a:cs typeface="Bookman Old Style" panose="02050604050505020204" pitchFamily="18" charset="0"/>
              </a:rPr>
              <a:t>requests </a:t>
            </a:r>
          </a:p>
          <a:p>
            <a:pPr marL="692785" marR="359410" indent="-6350" algn="just">
              <a:lnSpc>
                <a:spcPct val="100000"/>
              </a:lnSpc>
              <a:spcBef>
                <a:spcPts val="0"/>
              </a:spcBef>
            </a:pPr>
            <a:r>
              <a:rPr lang="en-US" sz="2300" dirty="0" smtClean="0">
                <a:solidFill>
                  <a:srgbClr val="000000"/>
                </a:solidFill>
                <a:ea typeface="Bookman Old Style" panose="02050604050505020204" pitchFamily="18" charset="0"/>
                <a:cs typeface="Bookman Old Style" panose="02050604050505020204" pitchFamily="18" charset="0"/>
              </a:rPr>
              <a:t>Seller </a:t>
            </a:r>
            <a:r>
              <a:rPr lang="en-US" sz="2300" dirty="0">
                <a:solidFill>
                  <a:srgbClr val="000000"/>
                </a:solidFill>
                <a:ea typeface="Bookman Old Style" panose="02050604050505020204" pitchFamily="18" charset="0"/>
                <a:cs typeface="Bookman Old Style" panose="02050604050505020204" pitchFamily="18" charset="0"/>
              </a:rPr>
              <a:t>performance evaluation documentation</a:t>
            </a:r>
            <a:endParaRPr lang="en-US" sz="23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p:txBody>
      </p:sp>
      <p:sp>
        <p:nvSpPr>
          <p:cNvPr id="2" name="TextBox 1"/>
          <p:cNvSpPr txBox="1"/>
          <p:nvPr/>
        </p:nvSpPr>
        <p:spPr>
          <a:xfrm>
            <a:off x="293076" y="464604"/>
            <a:ext cx="8768861" cy="523220"/>
          </a:xfrm>
          <a:prstGeom prst="rect">
            <a:avLst/>
          </a:prstGeom>
          <a:noFill/>
        </p:spPr>
        <p:txBody>
          <a:bodyPr wrap="square" rtlCol="0">
            <a:spAutoFit/>
          </a:bodyPr>
          <a:lstStyle/>
          <a:p>
            <a:r>
              <a:rPr lang="en-US" sz="2800" b="1" kern="0" dirty="0">
                <a:ea typeface="Bookman Old Style" panose="02050604050505020204" pitchFamily="18" charset="0"/>
                <a:cs typeface="Bookman Old Style" panose="02050604050505020204" pitchFamily="18" charset="0"/>
              </a:rPr>
              <a:t>Administer Procurements: </a:t>
            </a:r>
            <a:r>
              <a:rPr lang="en-US" sz="2800" b="1" kern="0" dirty="0" smtClean="0">
                <a:ea typeface="Bookman Old Style" panose="02050604050505020204" pitchFamily="18" charset="0"/>
                <a:cs typeface="Bookman Old Style" panose="02050604050505020204" pitchFamily="18" charset="0"/>
              </a:rPr>
              <a:t>Outputs</a:t>
            </a:r>
            <a:endParaRPr lang="en-AU" sz="2800" dirty="0"/>
          </a:p>
        </p:txBody>
      </p:sp>
    </p:spTree>
    <p:extLst>
      <p:ext uri="{BB962C8B-B14F-4D97-AF65-F5344CB8AC3E}">
        <p14:creationId xmlns:p14="http://schemas.microsoft.com/office/powerpoint/2010/main" val="4410241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231" y="703385"/>
            <a:ext cx="8909538" cy="5262979"/>
          </a:xfrm>
          <a:prstGeom prst="rect">
            <a:avLst/>
          </a:prstGeom>
          <a:noFill/>
        </p:spPr>
        <p:txBody>
          <a:bodyPr wrap="square" rtlCol="0">
            <a:spAutoFit/>
          </a:bodyPr>
          <a:lstStyle/>
          <a:p>
            <a:r>
              <a:rPr lang="en-AU" sz="2400" b="1" dirty="0"/>
              <a:t>Correspondence: </a:t>
            </a:r>
          </a:p>
          <a:p>
            <a:pPr marL="285750" indent="-285750">
              <a:buFont typeface="Wingdings" pitchFamily="2" charset="2"/>
              <a:buChar char="Ø"/>
            </a:pPr>
            <a:r>
              <a:rPr lang="en-AU" sz="2400" dirty="0"/>
              <a:t>Contract terms and conditions often require written documentation of certain aspects of buyer/seller communications, such as the need for warnings of unsatisfactory performance and requests for contract changes or clarifications. </a:t>
            </a:r>
          </a:p>
          <a:p>
            <a:pPr marL="285750" indent="-285750">
              <a:buFont typeface="Wingdings" pitchFamily="2" charset="2"/>
              <a:buChar char="Ø"/>
            </a:pPr>
            <a:r>
              <a:rPr lang="en-AU" sz="2400" dirty="0"/>
              <a:t>This can include the reported results of buyer audits and inspections that indicate weaknesses the seller needs to correct. </a:t>
            </a:r>
          </a:p>
          <a:p>
            <a:pPr marL="285750" indent="-285750">
              <a:buFont typeface="Wingdings" pitchFamily="2" charset="2"/>
              <a:buChar char="Ø"/>
            </a:pPr>
            <a:r>
              <a:rPr lang="en-AU" sz="2400" dirty="0"/>
              <a:t>In addition to specific contract requirements for documentation, a complete and accurate written record of all written and oral contract communications, as well as actions taken and decisions made, are maintained by both parties. </a:t>
            </a:r>
          </a:p>
          <a:p>
            <a:r>
              <a:rPr lang="en-AU" sz="2400" b="1" dirty="0"/>
              <a:t>Payment schedules and requests: </a:t>
            </a:r>
            <a:endParaRPr lang="en-AU" sz="2400" b="1" dirty="0" smtClean="0"/>
          </a:p>
          <a:p>
            <a:pPr marL="285750" indent="-285750">
              <a:buFont typeface="Wingdings" pitchFamily="2" charset="2"/>
              <a:buChar char="Ø"/>
            </a:pPr>
            <a:r>
              <a:rPr lang="en-AU" sz="2400" dirty="0" smtClean="0"/>
              <a:t>All </a:t>
            </a:r>
            <a:r>
              <a:rPr lang="en-AU" sz="2400" dirty="0"/>
              <a:t>payments should be made in accordance with the procurement contract terms and conditions. </a:t>
            </a:r>
          </a:p>
        </p:txBody>
      </p:sp>
    </p:spTree>
    <p:extLst>
      <p:ext uri="{BB962C8B-B14F-4D97-AF65-F5344CB8AC3E}">
        <p14:creationId xmlns:p14="http://schemas.microsoft.com/office/powerpoint/2010/main" val="1398149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556688" y="1"/>
            <a:ext cx="7932804" cy="808892"/>
          </a:xfrm>
        </p:spPr>
        <p:txBody>
          <a:bodyPr>
            <a:normAutofit/>
          </a:bodyPr>
          <a:lstStyle/>
          <a:p>
            <a:pPr algn="l"/>
            <a:r>
              <a:rPr kumimoji="0" lang="en-US" altLang="en-US" sz="3200" b="1" i="0" u="none" strike="noStrike" cap="none" normalizeH="0" baseline="0" dirty="0">
                <a:ln>
                  <a:noFill/>
                </a:ln>
                <a:effectLst/>
                <a:latin typeface="+mn-lt"/>
                <a:ea typeface="Bookman Old Style" panose="02050604050505020204" pitchFamily="18" charset="0"/>
                <a:cs typeface="Bookman Old Style" panose="02050604050505020204" pitchFamily="18" charset="0"/>
              </a:rPr>
              <a:t>1.3.</a:t>
            </a:r>
            <a:r>
              <a:rPr kumimoji="0" lang="en-US" altLang="en-US" sz="3200" b="1" i="0" u="none" strike="noStrike" cap="none" normalizeH="0" baseline="0" dirty="0">
                <a:ln>
                  <a:noFill/>
                </a:ln>
                <a:effectLst/>
                <a:latin typeface="+mn-lt"/>
                <a:ea typeface="Arial" panose="020B0604020202020204" pitchFamily="34" charset="0"/>
                <a:cs typeface="Bookman Old Style" panose="02050604050505020204" pitchFamily="18" charset="0"/>
              </a:rPr>
              <a:t> </a:t>
            </a:r>
            <a:r>
              <a:rPr kumimoji="0" lang="en-US" altLang="en-US" sz="3200" b="1" i="0" u="none" strike="noStrike" cap="none" normalizeH="0" baseline="0" dirty="0">
                <a:ln>
                  <a:noFill/>
                </a:ln>
                <a:effectLst/>
                <a:latin typeface="+mn-lt"/>
                <a:ea typeface="Bookman Old Style" panose="02050604050505020204" pitchFamily="18" charset="0"/>
                <a:cs typeface="Bookman Old Style" panose="02050604050505020204" pitchFamily="18" charset="0"/>
              </a:rPr>
              <a:t>Project Procurement </a:t>
            </a:r>
            <a:r>
              <a:rPr kumimoji="0" lang="en-US" altLang="en-US" sz="3200" b="1" i="0" u="none" strike="noStrike" cap="none" normalizeH="0" baseline="0" dirty="0" smtClean="0">
                <a:ln>
                  <a:noFill/>
                </a:ln>
                <a:effectLst/>
                <a:latin typeface="+mn-lt"/>
                <a:ea typeface="Bookman Old Style" panose="02050604050505020204" pitchFamily="18" charset="0"/>
                <a:cs typeface="Bookman Old Style" panose="02050604050505020204" pitchFamily="18" charset="0"/>
              </a:rPr>
              <a:t>Management</a:t>
            </a:r>
            <a:endParaRPr lang="en-US" sz="3200" dirty="0">
              <a:latin typeface="+mn-lt"/>
            </a:endParaRPr>
          </a:p>
        </p:txBody>
      </p:sp>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367812" y="750278"/>
            <a:ext cx="8191266" cy="5637272"/>
          </a:xfrm>
        </p:spPr>
        <p:txBody>
          <a:bodyPr/>
          <a:lstStyle/>
          <a:p>
            <a:pPr marL="342900" indent="-342900" algn="just">
              <a:buFont typeface="Wingdings" panose="05000000000000000000" pitchFamily="2" charset="2"/>
              <a:buChar char="q"/>
            </a:pPr>
            <a:r>
              <a:rPr lang="en-US" sz="2800" dirty="0"/>
              <a:t>Project Procurement Management includes the </a:t>
            </a:r>
            <a:r>
              <a:rPr lang="en-US" sz="2800" b="1" dirty="0"/>
              <a:t>contract management </a:t>
            </a:r>
            <a:r>
              <a:rPr lang="en-US" sz="2800" dirty="0"/>
              <a:t>and </a:t>
            </a:r>
            <a:r>
              <a:rPr lang="en-US" sz="2800" b="1" dirty="0"/>
              <a:t>change control processes </a:t>
            </a:r>
            <a:r>
              <a:rPr lang="en-US" sz="2800" dirty="0"/>
              <a:t>required to develop and administer contracts or purchase orders issued by authorized project team members. </a:t>
            </a:r>
          </a:p>
          <a:p>
            <a:pPr marL="342900" indent="-342900" algn="just">
              <a:buFont typeface="Wingdings" panose="05000000000000000000" pitchFamily="2" charset="2"/>
              <a:buChar char="q"/>
            </a:pPr>
            <a:r>
              <a:rPr lang="en-US" sz="2800" dirty="0"/>
              <a:t>Project Procurement Management also includes </a:t>
            </a:r>
            <a:r>
              <a:rPr lang="en-US" sz="2800" b="1" dirty="0"/>
              <a:t>administering any contract </a:t>
            </a:r>
            <a:r>
              <a:rPr lang="en-US" sz="2800" dirty="0"/>
              <a:t>issued by an outside organization (the buyer) that is acquiring the project from the performing organization (the seller), and </a:t>
            </a:r>
            <a:r>
              <a:rPr lang="en-US" sz="2800" b="1" dirty="0"/>
              <a:t>administering contractual obligations </a:t>
            </a:r>
            <a:r>
              <a:rPr lang="en-US" sz="2800" dirty="0"/>
              <a:t>placed on the project team by the contract. </a:t>
            </a:r>
            <a:endParaRPr lang="en-US" dirty="0"/>
          </a:p>
        </p:txBody>
      </p:sp>
    </p:spTree>
    <p:extLst>
      <p:ext uri="{BB962C8B-B14F-4D97-AF65-F5344CB8AC3E}">
        <p14:creationId xmlns:p14="http://schemas.microsoft.com/office/powerpoint/2010/main" val="26228474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078523"/>
            <a:ext cx="8745416" cy="5098440"/>
          </a:xfrm>
        </p:spPr>
        <p:txBody>
          <a:bodyPr>
            <a:normAutofit/>
          </a:bodyPr>
          <a:lstStyle/>
          <a:p>
            <a:pPr marL="0" indent="0">
              <a:buNone/>
            </a:pPr>
            <a:r>
              <a:rPr lang="en-US" sz="2400" b="1" dirty="0">
                <a:solidFill>
                  <a:srgbClr val="000000"/>
                </a:solidFill>
                <a:ea typeface="Bookman Old Style" panose="02050604050505020204" pitchFamily="18" charset="0"/>
                <a:cs typeface="Bookman Old Style" panose="02050604050505020204" pitchFamily="18" charset="0"/>
              </a:rPr>
              <a:t>Seller performance evaluation documentation: </a:t>
            </a:r>
            <a:endParaRPr lang="en-US" sz="2600" dirty="0" smtClean="0">
              <a:solidFill>
                <a:srgbClr val="000000"/>
              </a:solidFill>
              <a:ea typeface="Bookman Old Style" panose="02050604050505020204" pitchFamily="18" charset="0"/>
              <a:cs typeface="Bookman Old Style" panose="02050604050505020204" pitchFamily="18" charset="0"/>
            </a:endParaRPr>
          </a:p>
          <a:p>
            <a:pPr>
              <a:buFont typeface="Wingdings" pitchFamily="2" charset="2"/>
              <a:buChar char="Ø"/>
            </a:pPr>
            <a:r>
              <a:rPr lang="en-US" sz="2600" dirty="0" smtClean="0">
                <a:solidFill>
                  <a:srgbClr val="000000"/>
                </a:solidFill>
                <a:ea typeface="Bookman Old Style" panose="02050604050505020204" pitchFamily="18" charset="0"/>
                <a:cs typeface="Bookman Old Style" panose="02050604050505020204" pitchFamily="18" charset="0"/>
              </a:rPr>
              <a:t>Seller </a:t>
            </a:r>
            <a:r>
              <a:rPr lang="en-US" sz="2600" dirty="0">
                <a:solidFill>
                  <a:srgbClr val="000000"/>
                </a:solidFill>
                <a:ea typeface="Bookman Old Style" panose="02050604050505020204" pitchFamily="18" charset="0"/>
                <a:cs typeface="Bookman Old Style" panose="02050604050505020204" pitchFamily="18" charset="0"/>
              </a:rPr>
              <a:t>performance evaluation documentation is prepared by the buyer. </a:t>
            </a:r>
            <a:endParaRPr lang="en-US" sz="2600" dirty="0" smtClean="0">
              <a:solidFill>
                <a:srgbClr val="000000"/>
              </a:solidFill>
              <a:ea typeface="Bookman Old Style" panose="02050604050505020204" pitchFamily="18" charset="0"/>
              <a:cs typeface="Bookman Old Style" panose="02050604050505020204" pitchFamily="18" charset="0"/>
            </a:endParaRPr>
          </a:p>
          <a:p>
            <a:pPr>
              <a:buFont typeface="Wingdings" pitchFamily="2" charset="2"/>
              <a:buChar char="Ø"/>
            </a:pPr>
            <a:r>
              <a:rPr lang="en-US" sz="2600" dirty="0" smtClean="0">
                <a:solidFill>
                  <a:srgbClr val="000000"/>
                </a:solidFill>
                <a:ea typeface="Bookman Old Style" panose="02050604050505020204" pitchFamily="18" charset="0"/>
                <a:cs typeface="Bookman Old Style" panose="02050604050505020204" pitchFamily="18" charset="0"/>
              </a:rPr>
              <a:t>Such </a:t>
            </a:r>
            <a:r>
              <a:rPr lang="en-US" sz="2600" dirty="0">
                <a:solidFill>
                  <a:srgbClr val="000000"/>
                </a:solidFill>
                <a:ea typeface="Bookman Old Style" panose="02050604050505020204" pitchFamily="18" charset="0"/>
                <a:cs typeface="Bookman Old Style" panose="02050604050505020204" pitchFamily="18" charset="0"/>
              </a:rPr>
              <a:t>performance evaluations document the seller's ability to continue to perform work on the current contract, indicate if the seller can be allowed to perform work on future projects, or rate how well the seller is performing the project work. </a:t>
            </a:r>
            <a:endParaRPr lang="en-US" sz="2600" dirty="0" smtClean="0">
              <a:solidFill>
                <a:srgbClr val="000000"/>
              </a:solidFill>
              <a:ea typeface="Bookman Old Style" panose="02050604050505020204" pitchFamily="18" charset="0"/>
              <a:cs typeface="Bookman Old Style" panose="02050604050505020204" pitchFamily="18" charset="0"/>
            </a:endParaRPr>
          </a:p>
          <a:p>
            <a:pPr>
              <a:buFont typeface="Wingdings" pitchFamily="2" charset="2"/>
              <a:buChar char="Ø"/>
            </a:pPr>
            <a:r>
              <a:rPr lang="en-US" sz="2600" dirty="0" smtClean="0">
                <a:solidFill>
                  <a:srgbClr val="000000"/>
                </a:solidFill>
                <a:ea typeface="Bookman Old Style" panose="02050604050505020204" pitchFamily="18" charset="0"/>
                <a:cs typeface="Bookman Old Style" panose="02050604050505020204" pitchFamily="18" charset="0"/>
              </a:rPr>
              <a:t>These </a:t>
            </a:r>
            <a:r>
              <a:rPr lang="en-US" sz="2600" dirty="0">
                <a:solidFill>
                  <a:srgbClr val="000000"/>
                </a:solidFill>
                <a:ea typeface="Bookman Old Style" panose="02050604050505020204" pitchFamily="18" charset="0"/>
                <a:cs typeface="Bookman Old Style" panose="02050604050505020204" pitchFamily="18" charset="0"/>
              </a:rPr>
              <a:t>documents can form the basis for early termination of the seller's contract, or determining how contract penalties, fees, or incentives are administered. </a:t>
            </a:r>
            <a:endParaRPr lang="en-US" sz="2600" dirty="0" smtClean="0">
              <a:solidFill>
                <a:srgbClr val="000000"/>
              </a:solidFill>
              <a:ea typeface="Bookman Old Style" panose="02050604050505020204" pitchFamily="18" charset="0"/>
              <a:cs typeface="Bookman Old Style" panose="02050604050505020204" pitchFamily="18" charset="0"/>
            </a:endParaRPr>
          </a:p>
          <a:p>
            <a:pPr>
              <a:buFont typeface="Wingdings" pitchFamily="2" charset="2"/>
              <a:buChar char="Ø"/>
            </a:pPr>
            <a:r>
              <a:rPr lang="en-US" sz="2600" dirty="0" smtClean="0">
                <a:solidFill>
                  <a:srgbClr val="000000"/>
                </a:solidFill>
                <a:ea typeface="Bookman Old Style" panose="02050604050505020204" pitchFamily="18" charset="0"/>
                <a:cs typeface="Bookman Old Style" panose="02050604050505020204" pitchFamily="18" charset="0"/>
              </a:rPr>
              <a:t>The </a:t>
            </a:r>
            <a:r>
              <a:rPr lang="en-US" sz="2600" dirty="0">
                <a:solidFill>
                  <a:srgbClr val="000000"/>
                </a:solidFill>
                <a:ea typeface="Bookman Old Style" panose="02050604050505020204" pitchFamily="18" charset="0"/>
                <a:cs typeface="Bookman Old Style" panose="02050604050505020204" pitchFamily="18" charset="0"/>
              </a:rPr>
              <a:t>results of these performance evaluations can also be included in the appropriate qualified seller lists. </a:t>
            </a:r>
          </a:p>
          <a:p>
            <a:pPr marL="0" indent="0">
              <a:buNone/>
            </a:pPr>
            <a:endParaRPr lang="en-AU" sz="2400" dirty="0"/>
          </a:p>
        </p:txBody>
      </p:sp>
    </p:spTree>
    <p:extLst>
      <p:ext uri="{BB962C8B-B14F-4D97-AF65-F5344CB8AC3E}">
        <p14:creationId xmlns:p14="http://schemas.microsoft.com/office/powerpoint/2010/main" val="20754208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019A667-626D-683A-BF00-75F5CBE630AA}"/>
              </a:ext>
            </a:extLst>
          </p:cNvPr>
          <p:cNvSpPr>
            <a:spLocks noGrp="1"/>
          </p:cNvSpPr>
          <p:nvPr>
            <p:ph idx="1"/>
          </p:nvPr>
        </p:nvSpPr>
        <p:spPr>
          <a:xfrm>
            <a:off x="234462" y="637309"/>
            <a:ext cx="8639907" cy="5539654"/>
          </a:xfrm>
        </p:spPr>
        <p:txBody>
          <a:bodyPr>
            <a:noAutofit/>
          </a:bodyPr>
          <a:lstStyle/>
          <a:p>
            <a:pPr marL="0" marR="359410" lvl="0" indent="0" algn="just" fontAlgn="base">
              <a:lnSpc>
                <a:spcPct val="100000"/>
              </a:lnSpc>
              <a:spcBef>
                <a:spcPts val="0"/>
              </a:spcBef>
              <a:buClr>
                <a:srgbClr val="000000"/>
              </a:buClr>
              <a:buSzPts val="1200"/>
              <a:buNone/>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3. Change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Requests: </a:t>
            </a:r>
            <a:endPar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requests to the project management plan, its subsidiary plans and other components, such as the project schedule and procurement management plan (Section, may result from the Administer Procurements process.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requests are processed for review and approval through the Perform Integrated Change Control </a:t>
            </a: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process.</a:t>
            </a: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Requested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changes can include direction provided by the buyer, or actions taken by the seller, that the other party considers a constructive change to the contract.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lnSpc>
                <a:spcPct val="100000"/>
              </a:lnSpc>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Since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any of these constructive changes may be disputed by one party and can lead to a claim against the other party, such changes are uniquely identified and documented by project correspondence. </a:t>
            </a:r>
          </a:p>
          <a:p>
            <a:pPr>
              <a:lnSpc>
                <a:spcPct val="100000"/>
              </a:lnSpc>
              <a:buFont typeface="Wingdings" pitchFamily="2" charset="2"/>
              <a:buChar char="Ø"/>
            </a:pPr>
            <a:endParaRPr lang="en-US" sz="2400" dirty="0"/>
          </a:p>
        </p:txBody>
      </p:sp>
    </p:spTree>
    <p:extLst>
      <p:ext uri="{BB962C8B-B14F-4D97-AF65-F5344CB8AC3E}">
        <p14:creationId xmlns:p14="http://schemas.microsoft.com/office/powerpoint/2010/main" val="40662783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0D5A2E8-6DA1-254E-B405-ED4E6340B3CA}"/>
              </a:ext>
            </a:extLst>
          </p:cNvPr>
          <p:cNvSpPr txBox="1"/>
          <p:nvPr/>
        </p:nvSpPr>
        <p:spPr>
          <a:xfrm>
            <a:off x="540421" y="880964"/>
            <a:ext cx="8017425" cy="4893647"/>
          </a:xfrm>
          <a:prstGeom prst="rect">
            <a:avLst/>
          </a:prstGeom>
          <a:noFill/>
        </p:spPr>
        <p:txBody>
          <a:bodyPr wrap="square">
            <a:spAutoFit/>
          </a:bodyPr>
          <a:lstStyle/>
          <a:p>
            <a:pPr marR="359410" lvl="0" algn="just"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4. Project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Management Plan Updates:</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342900" marR="359410" lvl="0" indent="-342900" algn="just" fontAlgn="base">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Elements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of the Project Management Plan that may be updated include but are not limited to: </a:t>
            </a:r>
          </a:p>
          <a:p>
            <a:pPr marR="359410" lvl="0" algn="just" fontAlgn="base">
              <a:spcBef>
                <a:spcPts val="0"/>
              </a:spcBef>
              <a:buClr>
                <a:srgbClr val="000000"/>
              </a:buClr>
              <a:buSzPts val="1200"/>
            </a:pPr>
            <a:endPar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5. Procurement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management plan</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342900" marR="359410" lvl="0" indent="-342900" algn="just" fontAlgn="base">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The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procurement management plan is updated to reflect any approved change requests that affect procurement management, including impacts to costs or schedules. </a:t>
            </a:r>
          </a:p>
          <a:p>
            <a:pPr marR="359410" lvl="0" algn="just" fontAlgn="base">
              <a:spcBef>
                <a:spcPts val="0"/>
              </a:spcBef>
              <a:buClr>
                <a:srgbClr val="000000"/>
              </a:buClr>
              <a:buSzPts val="1200"/>
            </a:pPr>
            <a:endPar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R="359410" lvl="0" algn="just" fontAlgn="base">
              <a:spcBef>
                <a:spcPts val="0"/>
              </a:spcBef>
              <a:buClr>
                <a:srgbClr val="000000"/>
              </a:buClr>
              <a:buSzPts val="1200"/>
            </a:pPr>
            <a:r>
              <a:rPr lang="en-US" sz="2400" b="1"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6. Baseline </a:t>
            </a:r>
            <a:r>
              <a:rPr lang="en-US" sz="2400" b="1"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schedule:</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 </a:t>
            </a:r>
            <a:endPar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endParaRPr>
          </a:p>
          <a:p>
            <a:pPr marL="342900" marR="359410" lvl="0" indent="-342900" algn="just" fontAlgn="base">
              <a:spcBef>
                <a:spcPts val="0"/>
              </a:spcBef>
              <a:buClr>
                <a:srgbClr val="000000"/>
              </a:buClr>
              <a:buSzPts val="1200"/>
              <a:buFont typeface="Wingdings" pitchFamily="2" charset="2"/>
              <a:buChar char="Ø"/>
            </a:pPr>
            <a:r>
              <a:rPr lang="en-US" sz="2400" u="none" strike="noStrike" dirty="0" smtClean="0">
                <a:solidFill>
                  <a:srgbClr val="000000"/>
                </a:solidFill>
                <a:effectLst/>
                <a:uFill>
                  <a:solidFill>
                    <a:srgbClr val="000000"/>
                  </a:solidFill>
                </a:uFill>
                <a:ea typeface="Bookman Old Style" panose="02050604050505020204" pitchFamily="18" charset="0"/>
                <a:cs typeface="Bookman Old Style" panose="02050604050505020204" pitchFamily="18" charset="0"/>
              </a:rPr>
              <a:t>If </a:t>
            </a:r>
            <a:r>
              <a:rPr lang="en-US" sz="2400" u="none" strike="noStrike" dirty="0">
                <a:solidFill>
                  <a:srgbClr val="000000"/>
                </a:solidFill>
                <a:effectLst/>
                <a:uFill>
                  <a:solidFill>
                    <a:srgbClr val="000000"/>
                  </a:solidFill>
                </a:uFill>
                <a:ea typeface="Bookman Old Style" panose="02050604050505020204" pitchFamily="18" charset="0"/>
                <a:cs typeface="Bookman Old Style" panose="02050604050505020204" pitchFamily="18" charset="0"/>
              </a:rPr>
              <a:t>there are slippages that impact overall project performance the baseline schedule may need to be updated to reflect the current expectations. </a:t>
            </a:r>
          </a:p>
        </p:txBody>
      </p:sp>
    </p:spTree>
    <p:extLst>
      <p:ext uri="{BB962C8B-B14F-4D97-AF65-F5344CB8AC3E}">
        <p14:creationId xmlns:p14="http://schemas.microsoft.com/office/powerpoint/2010/main" val="23024041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199E79-827C-2467-8EA2-BC4FEF95C11D}"/>
              </a:ext>
            </a:extLst>
          </p:cNvPr>
          <p:cNvSpPr txBox="1"/>
          <p:nvPr/>
        </p:nvSpPr>
        <p:spPr>
          <a:xfrm>
            <a:off x="384530" y="348361"/>
            <a:ext cx="8435810" cy="5440977"/>
          </a:xfrm>
          <a:prstGeom prst="rect">
            <a:avLst/>
          </a:prstGeom>
          <a:noFill/>
        </p:spPr>
        <p:txBody>
          <a:bodyPr wrap="square">
            <a:spAutoFit/>
          </a:bodyPr>
          <a:lstStyle/>
          <a:p>
            <a:pPr marL="219075" marR="0">
              <a:lnSpc>
                <a:spcPct val="110000"/>
              </a:lnSpc>
              <a:spcBef>
                <a:spcPts val="0"/>
              </a:spcBef>
              <a:spcAft>
                <a:spcPts val="1100"/>
              </a:spcAft>
            </a:pPr>
            <a:r>
              <a:rPr lang="en-US" sz="2400" b="1" kern="0" dirty="0">
                <a:effectLst/>
                <a:ea typeface="Bookman Old Style" panose="02050604050505020204" pitchFamily="18" charset="0"/>
                <a:cs typeface="Bookman Old Style" panose="02050604050505020204" pitchFamily="18" charset="0"/>
              </a:rPr>
              <a:t>Close Procurements </a:t>
            </a:r>
          </a:p>
          <a:p>
            <a:pPr marL="561975" marR="359410" indent="-342900" algn="just">
              <a:spcBef>
                <a:spcPts val="0"/>
              </a:spcBef>
              <a:buFont typeface="Wingdings" pitchFamily="2" charset="2"/>
              <a:buChar char="Ø"/>
            </a:pPr>
            <a:r>
              <a:rPr lang="en-US" sz="2400" dirty="0">
                <a:effectLst/>
                <a:ea typeface="Bookman Old Style" panose="02050604050505020204" pitchFamily="18" charset="0"/>
                <a:cs typeface="Bookman Old Style" panose="02050604050505020204" pitchFamily="18" charset="0"/>
              </a:rPr>
              <a:t>Close Procurements is the process of completing each project procurement. </a:t>
            </a:r>
            <a:endParaRPr lang="en-US" sz="2400" dirty="0" smtClean="0">
              <a:effectLst/>
              <a:ea typeface="Bookman Old Style" panose="02050604050505020204" pitchFamily="18" charset="0"/>
              <a:cs typeface="Bookman Old Style" panose="02050604050505020204" pitchFamily="18" charset="0"/>
            </a:endParaRPr>
          </a:p>
          <a:p>
            <a:pPr marL="561975" marR="359410" indent="-342900" algn="just">
              <a:spcBef>
                <a:spcPts val="0"/>
              </a:spcBef>
              <a:buFont typeface="Wingdings" pitchFamily="2" charset="2"/>
              <a:buChar char="Ø"/>
            </a:pPr>
            <a:r>
              <a:rPr lang="en-US" sz="2400" dirty="0" smtClean="0">
                <a:effectLst/>
                <a:ea typeface="Bookman Old Style" panose="02050604050505020204" pitchFamily="18" charset="0"/>
                <a:cs typeface="Bookman Old Style" panose="02050604050505020204" pitchFamily="18" charset="0"/>
              </a:rPr>
              <a:t>It </a:t>
            </a:r>
            <a:r>
              <a:rPr lang="en-US" sz="2400" dirty="0">
                <a:effectLst/>
                <a:ea typeface="Bookman Old Style" panose="02050604050505020204" pitchFamily="18" charset="0"/>
                <a:cs typeface="Bookman Old Style" panose="02050604050505020204" pitchFamily="18" charset="0"/>
              </a:rPr>
              <a:t>supports the Close Project or Phase process, since it involves verification that all work and deliverables were acceptable</a:t>
            </a:r>
            <a:r>
              <a:rPr lang="en-US" sz="2400" dirty="0" smtClean="0">
                <a:effectLst/>
                <a:ea typeface="Bookman Old Style" panose="02050604050505020204" pitchFamily="18" charset="0"/>
                <a:cs typeface="Bookman Old Style" panose="02050604050505020204" pitchFamily="18" charset="0"/>
              </a:rPr>
              <a:t>.</a:t>
            </a:r>
          </a:p>
          <a:p>
            <a:pPr marL="561975" marR="359410" indent="-342900" algn="just">
              <a:spcBef>
                <a:spcPts val="0"/>
              </a:spcBef>
              <a:buFont typeface="Wingdings" pitchFamily="2" charset="2"/>
              <a:buChar char="Ø"/>
            </a:pPr>
            <a:r>
              <a:rPr lang="en-US" sz="2400" dirty="0" smtClean="0">
                <a:effectLst/>
                <a:ea typeface="Bookman Old Style" panose="02050604050505020204" pitchFamily="18" charset="0"/>
                <a:cs typeface="Bookman Old Style" panose="02050604050505020204" pitchFamily="18" charset="0"/>
              </a:rPr>
              <a:t> </a:t>
            </a:r>
            <a:r>
              <a:rPr lang="en-US" sz="2400" dirty="0">
                <a:effectLst/>
                <a:ea typeface="Bookman Old Style" panose="02050604050505020204" pitchFamily="18" charset="0"/>
                <a:cs typeface="Bookman Old Style" panose="02050604050505020204" pitchFamily="18" charset="0"/>
              </a:rPr>
              <a:t>The Close Procurements process also involves </a:t>
            </a:r>
            <a:r>
              <a:rPr lang="en-US" sz="2400" dirty="0" smtClean="0">
                <a:effectLst/>
                <a:ea typeface="Bookman Old Style" panose="02050604050505020204" pitchFamily="18" charset="0"/>
                <a:cs typeface="Bookman Old Style" panose="02050604050505020204" pitchFamily="18" charset="0"/>
              </a:rPr>
              <a:t>administrative </a:t>
            </a:r>
            <a:r>
              <a:rPr lang="en-US" sz="2400" dirty="0">
                <a:effectLst/>
                <a:ea typeface="Bookman Old Style" panose="02050604050505020204" pitchFamily="18" charset="0"/>
                <a:cs typeface="Bookman Old Style" panose="02050604050505020204" pitchFamily="18" charset="0"/>
              </a:rPr>
              <a:t>activities, such as updating records to reflect final results and archiving such information for future use. </a:t>
            </a:r>
            <a:endParaRPr lang="en-US" sz="2400" dirty="0" smtClean="0">
              <a:effectLst/>
              <a:ea typeface="Bookman Old Style" panose="02050604050505020204" pitchFamily="18" charset="0"/>
              <a:cs typeface="Bookman Old Style" panose="02050604050505020204" pitchFamily="18" charset="0"/>
            </a:endParaRPr>
          </a:p>
          <a:p>
            <a:pPr marL="561975" marR="359410" indent="-342900" algn="just">
              <a:spcBef>
                <a:spcPts val="0"/>
              </a:spcBef>
              <a:buFont typeface="Wingdings" pitchFamily="2" charset="2"/>
              <a:buChar char="Ø"/>
            </a:pPr>
            <a:r>
              <a:rPr lang="en-US" sz="2400" dirty="0" smtClean="0">
                <a:effectLst/>
                <a:ea typeface="Bookman Old Style" panose="02050604050505020204" pitchFamily="18" charset="0"/>
                <a:cs typeface="Bookman Old Style" panose="02050604050505020204" pitchFamily="18" charset="0"/>
              </a:rPr>
              <a:t>Close </a:t>
            </a:r>
            <a:r>
              <a:rPr lang="en-US" sz="2400" dirty="0">
                <a:effectLst/>
                <a:ea typeface="Bookman Old Style" panose="02050604050505020204" pitchFamily="18" charset="0"/>
                <a:cs typeface="Bookman Old Style" panose="02050604050505020204" pitchFamily="18" charset="0"/>
              </a:rPr>
              <a:t>Procurements addresses each contract applicable to the project or a project phase. In multi-phase projects, the term of a contract may only be applicable to a given phase of the project. </a:t>
            </a:r>
          </a:p>
        </p:txBody>
      </p:sp>
    </p:spTree>
    <p:extLst>
      <p:ext uri="{BB962C8B-B14F-4D97-AF65-F5344CB8AC3E}">
        <p14:creationId xmlns:p14="http://schemas.microsoft.com/office/powerpoint/2010/main" val="42210746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752" y="952308"/>
            <a:ext cx="8604740" cy="4093428"/>
          </a:xfrm>
          <a:prstGeom prst="rect">
            <a:avLst/>
          </a:prstGeom>
        </p:spPr>
        <p:txBody>
          <a:bodyPr wrap="square">
            <a:spAutoFit/>
          </a:bodyPr>
          <a:lstStyle/>
          <a:p>
            <a:pPr marL="342900" indent="-342900">
              <a:buFont typeface="Wingdings" pitchFamily="2" charset="2"/>
              <a:buChar char="Ø"/>
            </a:pPr>
            <a:r>
              <a:rPr lang="en-US" sz="2600" dirty="0">
                <a:solidFill>
                  <a:srgbClr val="000000"/>
                </a:solidFill>
                <a:ea typeface="Bookman Old Style" panose="02050604050505020204" pitchFamily="18" charset="0"/>
                <a:cs typeface="Bookman Old Style" panose="02050604050505020204" pitchFamily="18" charset="0"/>
              </a:rPr>
              <a:t>In these cases, the Close Procurements process closes the procurement(s) applicable to that phase of the project. </a:t>
            </a:r>
            <a:endParaRPr lang="en-US" sz="2600" dirty="0" smtClean="0">
              <a:solidFill>
                <a:srgbClr val="000000"/>
              </a:solidFill>
              <a:ea typeface="Bookman Old Style" panose="02050604050505020204" pitchFamily="18" charset="0"/>
              <a:cs typeface="Bookman Old Style" panose="02050604050505020204" pitchFamily="18" charset="0"/>
            </a:endParaRPr>
          </a:p>
          <a:p>
            <a:pPr marL="342900" indent="-342900">
              <a:buFont typeface="Wingdings" pitchFamily="2" charset="2"/>
              <a:buChar char="Ø"/>
            </a:pPr>
            <a:r>
              <a:rPr lang="en-US" sz="2600" dirty="0" smtClean="0">
                <a:solidFill>
                  <a:srgbClr val="000000"/>
                </a:solidFill>
                <a:ea typeface="Bookman Old Style" panose="02050604050505020204" pitchFamily="18" charset="0"/>
                <a:cs typeface="Bookman Old Style" panose="02050604050505020204" pitchFamily="18" charset="0"/>
              </a:rPr>
              <a:t>Unresolved </a:t>
            </a:r>
            <a:r>
              <a:rPr lang="en-US" sz="2600" dirty="0">
                <a:solidFill>
                  <a:srgbClr val="000000"/>
                </a:solidFill>
                <a:ea typeface="Bookman Old Style" panose="02050604050505020204" pitchFamily="18" charset="0"/>
                <a:cs typeface="Bookman Old Style" panose="02050604050505020204" pitchFamily="18" charset="0"/>
              </a:rPr>
              <a:t>claims may be subject to litigation after closure. </a:t>
            </a:r>
            <a:endParaRPr lang="en-US" sz="2600" dirty="0" smtClean="0">
              <a:solidFill>
                <a:srgbClr val="000000"/>
              </a:solidFill>
              <a:ea typeface="Bookman Old Style" panose="02050604050505020204" pitchFamily="18" charset="0"/>
              <a:cs typeface="Bookman Old Style" panose="02050604050505020204" pitchFamily="18" charset="0"/>
            </a:endParaRPr>
          </a:p>
          <a:p>
            <a:pPr marL="342900" indent="-342900">
              <a:buFont typeface="Wingdings" pitchFamily="2" charset="2"/>
              <a:buChar char="Ø"/>
            </a:pPr>
            <a:r>
              <a:rPr lang="en-US" sz="2600" dirty="0" smtClean="0">
                <a:solidFill>
                  <a:srgbClr val="000000"/>
                </a:solidFill>
                <a:ea typeface="Bookman Old Style" panose="02050604050505020204" pitchFamily="18" charset="0"/>
                <a:cs typeface="Bookman Old Style" panose="02050604050505020204" pitchFamily="18" charset="0"/>
              </a:rPr>
              <a:t>The </a:t>
            </a:r>
            <a:r>
              <a:rPr lang="en-US" sz="2600" dirty="0">
                <a:solidFill>
                  <a:srgbClr val="000000"/>
                </a:solidFill>
                <a:ea typeface="Bookman Old Style" panose="02050604050505020204" pitchFamily="18" charset="0"/>
                <a:cs typeface="Bookman Old Style" panose="02050604050505020204" pitchFamily="18" charset="0"/>
              </a:rPr>
              <a:t>contract terms and conditions can prescribe specific procedures for contract closure. </a:t>
            </a:r>
            <a:endParaRPr lang="en-US" sz="2600" dirty="0" smtClean="0">
              <a:solidFill>
                <a:srgbClr val="000000"/>
              </a:solidFill>
              <a:ea typeface="Bookman Old Style" panose="02050604050505020204" pitchFamily="18" charset="0"/>
              <a:cs typeface="Bookman Old Style" panose="02050604050505020204" pitchFamily="18" charset="0"/>
            </a:endParaRPr>
          </a:p>
          <a:p>
            <a:pPr marL="342900" indent="-342900">
              <a:buFont typeface="Wingdings" pitchFamily="2" charset="2"/>
              <a:buChar char="Ø"/>
            </a:pPr>
            <a:r>
              <a:rPr lang="en-US" sz="2600" dirty="0">
                <a:solidFill>
                  <a:srgbClr val="000000"/>
                </a:solidFill>
                <a:ea typeface="Bookman Old Style" panose="02050604050505020204" pitchFamily="18" charset="0"/>
                <a:cs typeface="Bookman Old Style" panose="02050604050505020204" pitchFamily="18" charset="0"/>
              </a:rPr>
              <a:t>Early termination of a contract is a special case of procurement closure, which can result from a mutual agreement of both parties, from the default of one of the parties, or for convenience of the buyer if provided for in the contract</a:t>
            </a:r>
            <a:r>
              <a:rPr lang="en-US" sz="2600" dirty="0" smtClean="0">
                <a:solidFill>
                  <a:srgbClr val="000000"/>
                </a:solidFill>
                <a:ea typeface="Bookman Old Style" panose="02050604050505020204" pitchFamily="18" charset="0"/>
                <a:cs typeface="Bookman Old Style" panose="02050604050505020204" pitchFamily="18" charset="0"/>
              </a:rPr>
              <a:t>.</a:t>
            </a:r>
            <a:endParaRPr lang="en-AU" sz="2600" dirty="0"/>
          </a:p>
        </p:txBody>
      </p:sp>
    </p:spTree>
    <p:extLst>
      <p:ext uri="{BB962C8B-B14F-4D97-AF65-F5344CB8AC3E}">
        <p14:creationId xmlns:p14="http://schemas.microsoft.com/office/powerpoint/2010/main" val="3745140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F4C7A9-5692-C536-0CA0-E895BF7E9625}"/>
              </a:ext>
            </a:extLst>
          </p:cNvPr>
          <p:cNvSpPr txBox="1"/>
          <p:nvPr/>
        </p:nvSpPr>
        <p:spPr>
          <a:xfrm>
            <a:off x="375138" y="272124"/>
            <a:ext cx="8487508" cy="4893647"/>
          </a:xfrm>
          <a:prstGeom prst="rect">
            <a:avLst/>
          </a:prstGeom>
          <a:noFill/>
        </p:spPr>
        <p:txBody>
          <a:bodyPr wrap="square">
            <a:spAutoFit/>
          </a:bodyPr>
          <a:lstStyle/>
          <a:p>
            <a:pPr marL="561975" marR="359410" indent="-342900" algn="just">
              <a:spcBef>
                <a:spcPts val="0"/>
              </a:spcBef>
              <a:buFont typeface="Wingdings" pitchFamily="2" charset="2"/>
              <a:buChar char="Ø"/>
            </a:pPr>
            <a:r>
              <a:rPr lang="en-US" sz="2600" dirty="0" smtClean="0">
                <a:solidFill>
                  <a:srgbClr val="000000"/>
                </a:solidFill>
                <a:effectLst/>
                <a:ea typeface="Bookman Old Style" panose="02050604050505020204" pitchFamily="18" charset="0"/>
                <a:cs typeface="Arial" pitchFamily="34" charset="0"/>
              </a:rPr>
              <a:t>The </a:t>
            </a:r>
            <a:r>
              <a:rPr lang="en-US" sz="2600" dirty="0">
                <a:solidFill>
                  <a:srgbClr val="000000"/>
                </a:solidFill>
                <a:effectLst/>
                <a:ea typeface="Bookman Old Style" panose="02050604050505020204" pitchFamily="18" charset="0"/>
                <a:cs typeface="Arial" pitchFamily="34" charset="0"/>
              </a:rPr>
              <a:t>rights and responsibilities of the parties in the event of an early termination are contained in a terminations clause of the contract. </a:t>
            </a:r>
            <a:endParaRPr lang="en-US" sz="2600" dirty="0" smtClean="0">
              <a:solidFill>
                <a:srgbClr val="000000"/>
              </a:solidFill>
              <a:effectLst/>
              <a:ea typeface="Bookman Old Style" panose="02050604050505020204" pitchFamily="18" charset="0"/>
              <a:cs typeface="Arial" pitchFamily="34" charset="0"/>
            </a:endParaRPr>
          </a:p>
          <a:p>
            <a:pPr marL="561975" marR="359410" indent="-342900" algn="just">
              <a:spcBef>
                <a:spcPts val="0"/>
              </a:spcBef>
              <a:buFont typeface="Wingdings" pitchFamily="2" charset="2"/>
              <a:buChar char="Ø"/>
            </a:pPr>
            <a:r>
              <a:rPr lang="en-US" sz="2600" dirty="0" smtClean="0">
                <a:solidFill>
                  <a:srgbClr val="000000"/>
                </a:solidFill>
                <a:effectLst/>
                <a:ea typeface="Bookman Old Style" panose="02050604050505020204" pitchFamily="18" charset="0"/>
                <a:cs typeface="Arial" pitchFamily="34" charset="0"/>
              </a:rPr>
              <a:t>Based </a:t>
            </a:r>
            <a:r>
              <a:rPr lang="en-US" sz="2600" dirty="0">
                <a:solidFill>
                  <a:srgbClr val="000000"/>
                </a:solidFill>
                <a:effectLst/>
                <a:ea typeface="Bookman Old Style" panose="02050604050505020204" pitchFamily="18" charset="0"/>
                <a:cs typeface="Arial" pitchFamily="34" charset="0"/>
              </a:rPr>
              <a:t>upon those procurement terms and conditions, the buyer may have the right to terminate the whole contract or a portion of the project, for cause or convenience, at any time. </a:t>
            </a:r>
            <a:endParaRPr lang="en-US" sz="2600" dirty="0" smtClean="0">
              <a:solidFill>
                <a:srgbClr val="000000"/>
              </a:solidFill>
              <a:effectLst/>
              <a:ea typeface="Bookman Old Style" panose="02050604050505020204" pitchFamily="18" charset="0"/>
              <a:cs typeface="Arial" pitchFamily="34" charset="0"/>
            </a:endParaRPr>
          </a:p>
          <a:p>
            <a:pPr marL="561975" marR="359410" indent="-342900" algn="just">
              <a:spcBef>
                <a:spcPts val="0"/>
              </a:spcBef>
              <a:buFont typeface="Wingdings" pitchFamily="2" charset="2"/>
              <a:buChar char="Ø"/>
            </a:pPr>
            <a:r>
              <a:rPr lang="en-US" sz="2600" dirty="0" smtClean="0">
                <a:solidFill>
                  <a:srgbClr val="000000"/>
                </a:solidFill>
                <a:effectLst/>
                <a:ea typeface="Bookman Old Style" panose="02050604050505020204" pitchFamily="18" charset="0"/>
                <a:cs typeface="Arial" pitchFamily="34" charset="0"/>
              </a:rPr>
              <a:t>However</a:t>
            </a:r>
            <a:r>
              <a:rPr lang="en-US" sz="2600" dirty="0">
                <a:solidFill>
                  <a:srgbClr val="000000"/>
                </a:solidFill>
                <a:effectLst/>
                <a:ea typeface="Bookman Old Style" panose="02050604050505020204" pitchFamily="18" charset="0"/>
                <a:cs typeface="Arial" pitchFamily="34" charset="0"/>
              </a:rPr>
              <a:t>, based upon those contract terms and conditions, the buyer may have to compensate the seller for seller's preparations and for any completed and accepted work related to the terminated part of the contract. </a:t>
            </a:r>
          </a:p>
        </p:txBody>
      </p:sp>
    </p:spTree>
    <p:extLst>
      <p:ext uri="{BB962C8B-B14F-4D97-AF65-F5344CB8AC3E}">
        <p14:creationId xmlns:p14="http://schemas.microsoft.com/office/powerpoint/2010/main" val="30551123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41F77C5-92C6-E0C5-19B8-56A8CC30F1E9}"/>
              </a:ext>
            </a:extLst>
          </p:cNvPr>
          <p:cNvSpPr txBox="1"/>
          <p:nvPr/>
        </p:nvSpPr>
        <p:spPr>
          <a:xfrm>
            <a:off x="211015" y="554183"/>
            <a:ext cx="8710247" cy="5262979"/>
          </a:xfrm>
          <a:prstGeom prst="rect">
            <a:avLst/>
          </a:prstGeom>
          <a:noFill/>
        </p:spPr>
        <p:txBody>
          <a:bodyPr wrap="square">
            <a:spAutoFit/>
          </a:bodyPr>
          <a:lstStyle/>
          <a:p>
            <a:pPr marL="225425" marR="0" indent="-6350">
              <a:spcBef>
                <a:spcPts val="0"/>
              </a:spcBef>
            </a:pPr>
            <a:r>
              <a:rPr lang="en-US" sz="2400" b="1" kern="0" dirty="0">
                <a:effectLst/>
                <a:ea typeface="Bookman Old Style" panose="02050604050505020204" pitchFamily="18" charset="0"/>
                <a:cs typeface="Bookman Old Style" panose="02050604050505020204" pitchFamily="18" charset="0"/>
              </a:rPr>
              <a:t>Close Procurements: Inputs </a:t>
            </a:r>
          </a:p>
          <a:p>
            <a:pPr marL="800100" marR="0" indent="-342900" algn="l">
              <a:spcBef>
                <a:spcPts val="0"/>
              </a:spcBef>
              <a:buAutoNum type="arabicPeriod"/>
            </a:pPr>
            <a:r>
              <a:rPr lang="en-US" sz="2400" dirty="0" smtClean="0">
                <a:effectLst/>
                <a:ea typeface="Bookman Old Style" panose="02050604050505020204" pitchFamily="18" charset="0"/>
                <a:cs typeface="Bookman Old Style" panose="02050604050505020204" pitchFamily="18" charset="0"/>
              </a:rPr>
              <a:t>Procurement </a:t>
            </a:r>
            <a:r>
              <a:rPr lang="en-US" sz="2400" dirty="0">
                <a:effectLst/>
                <a:ea typeface="Bookman Old Style" panose="02050604050505020204" pitchFamily="18" charset="0"/>
                <a:cs typeface="Bookman Old Style" panose="02050604050505020204" pitchFamily="18" charset="0"/>
              </a:rPr>
              <a:t>Management Plan </a:t>
            </a:r>
            <a:endParaRPr lang="en-US" sz="2400" dirty="0" smtClean="0">
              <a:effectLst/>
              <a:ea typeface="Bookman Old Style" panose="02050604050505020204" pitchFamily="18" charset="0"/>
              <a:cs typeface="Bookman Old Style" panose="02050604050505020204" pitchFamily="18" charset="0"/>
            </a:endParaRPr>
          </a:p>
          <a:p>
            <a:pPr marL="800100" marR="0" indent="-342900" algn="l">
              <a:spcBef>
                <a:spcPts val="0"/>
              </a:spcBef>
              <a:buAutoNum type="arabicPeriod"/>
            </a:pPr>
            <a:r>
              <a:rPr lang="en-US" sz="2400" dirty="0" smtClean="0">
                <a:effectLst/>
                <a:ea typeface="Bookman Old Style" panose="02050604050505020204" pitchFamily="18" charset="0"/>
                <a:cs typeface="Bookman Old Style" panose="02050604050505020204" pitchFamily="18" charset="0"/>
              </a:rPr>
              <a:t>Procurement </a:t>
            </a:r>
            <a:r>
              <a:rPr lang="en-US" sz="2400" dirty="0">
                <a:effectLst/>
                <a:ea typeface="Bookman Old Style" panose="02050604050505020204" pitchFamily="18" charset="0"/>
                <a:cs typeface="Bookman Old Style" panose="02050604050505020204" pitchFamily="18" charset="0"/>
              </a:rPr>
              <a:t>Documentation  </a:t>
            </a:r>
          </a:p>
          <a:p>
            <a:pPr marL="225425" marR="0" indent="-6350">
              <a:spcBef>
                <a:spcPts val="0"/>
              </a:spcBef>
            </a:pPr>
            <a:endParaRPr lang="en-US" sz="2400" b="1" kern="0" dirty="0" smtClean="0">
              <a:effectLst/>
              <a:ea typeface="Bookman Old Style" panose="02050604050505020204" pitchFamily="18" charset="0"/>
              <a:cs typeface="Bookman Old Style" panose="02050604050505020204" pitchFamily="18" charset="0"/>
            </a:endParaRPr>
          </a:p>
          <a:p>
            <a:pPr marL="225425" marR="0" indent="-6350">
              <a:spcBef>
                <a:spcPts val="0"/>
              </a:spcBef>
            </a:pPr>
            <a:r>
              <a:rPr lang="en-US" sz="2400" b="1" kern="0" dirty="0" smtClean="0">
                <a:effectLst/>
                <a:ea typeface="Bookman Old Style" panose="02050604050505020204" pitchFamily="18" charset="0"/>
                <a:cs typeface="Bookman Old Style" panose="02050604050505020204" pitchFamily="18" charset="0"/>
              </a:rPr>
              <a:t>Close </a:t>
            </a:r>
            <a:r>
              <a:rPr lang="en-US" sz="2400" b="1" kern="0" dirty="0">
                <a:effectLst/>
                <a:ea typeface="Bookman Old Style" panose="02050604050505020204" pitchFamily="18" charset="0"/>
                <a:cs typeface="Bookman Old Style" panose="02050604050505020204" pitchFamily="18" charset="0"/>
              </a:rPr>
              <a:t>Procurements: Tools and </a:t>
            </a:r>
            <a:r>
              <a:rPr lang="en-US" sz="2400" b="1" kern="0" dirty="0" smtClean="0">
                <a:effectLst/>
                <a:ea typeface="Bookman Old Style" panose="02050604050505020204" pitchFamily="18" charset="0"/>
                <a:cs typeface="Bookman Old Style" panose="02050604050505020204" pitchFamily="18" charset="0"/>
              </a:rPr>
              <a:t>Techniques</a:t>
            </a:r>
          </a:p>
          <a:p>
            <a:pPr marL="225425" marR="0" indent="-6350">
              <a:spcBef>
                <a:spcPts val="0"/>
              </a:spcBef>
            </a:pPr>
            <a:r>
              <a:rPr lang="en-US" sz="2400" b="1" kern="0" dirty="0" smtClean="0">
                <a:effectLst/>
                <a:ea typeface="Bookman Old Style" panose="02050604050505020204" pitchFamily="18" charset="0"/>
                <a:cs typeface="Bookman Old Style" panose="02050604050505020204" pitchFamily="18" charset="0"/>
              </a:rPr>
              <a:t> </a:t>
            </a:r>
            <a:endParaRPr lang="en-US" sz="2400" b="1" kern="0" dirty="0">
              <a:effectLst/>
              <a:ea typeface="Bookman Old Style" panose="02050604050505020204" pitchFamily="18" charset="0"/>
              <a:cs typeface="Bookman Old Style" panose="02050604050505020204" pitchFamily="18" charset="0"/>
            </a:endParaRPr>
          </a:p>
          <a:p>
            <a:pPr marR="359410" lvl="0" algn="just" fontAlgn="base">
              <a:spcBef>
                <a:spcPts val="0"/>
              </a:spcBef>
              <a:buClr>
                <a:srgbClr val="000000"/>
              </a:buClr>
              <a:buSzPts val="1200"/>
            </a:pPr>
            <a:r>
              <a:rPr lang="en-US" sz="2400" b="1" u="none" strike="noStrike" dirty="0" smtClean="0">
                <a:effectLst/>
                <a:uFill>
                  <a:solidFill>
                    <a:srgbClr val="000000"/>
                  </a:solidFill>
                </a:uFill>
                <a:ea typeface="Bookman Old Style" panose="02050604050505020204" pitchFamily="18" charset="0"/>
                <a:cs typeface="Bookman Old Style" panose="02050604050505020204" pitchFamily="18" charset="0"/>
              </a:rPr>
              <a:t>1. Procurement </a:t>
            </a:r>
            <a:r>
              <a:rPr lang="en-US" sz="2400" b="1" u="none" strike="noStrike" dirty="0">
                <a:effectLst/>
                <a:uFill>
                  <a:solidFill>
                    <a:srgbClr val="000000"/>
                  </a:solidFill>
                </a:uFill>
                <a:ea typeface="Bookman Old Style" panose="02050604050505020204" pitchFamily="18" charset="0"/>
                <a:cs typeface="Bookman Old Style" panose="02050604050505020204" pitchFamily="18" charset="0"/>
              </a:rPr>
              <a:t>Audits: </a:t>
            </a:r>
            <a:endParaRPr lang="en-US" sz="2400" b="1"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L="285750" marR="359410" lvl="0" indent="-285750" algn="just" fontAlgn="base">
              <a:spcBef>
                <a:spcPts val="0"/>
              </a:spcBef>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A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procurement audit is a structured review of the procurement process originating from the Plan Procurements process through Administer Procurements. </a:t>
            </a:r>
            <a:endPar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L="285750" marR="359410" lvl="0" indent="-285750" algn="just" fontAlgn="base">
              <a:spcBef>
                <a:spcPts val="0"/>
              </a:spcBef>
              <a:buClr>
                <a:srgbClr val="000000"/>
              </a:buClr>
              <a:buSzPts val="1200"/>
              <a:buFont typeface="Wingdings" pitchFamily="2" charset="2"/>
              <a:buChar char="Ø"/>
            </a:pPr>
            <a:r>
              <a:rPr lang="en-US" sz="2400" u="none" strike="noStrike" dirty="0" smtClean="0">
                <a:effectLst/>
                <a:uFill>
                  <a:solidFill>
                    <a:srgbClr val="000000"/>
                  </a:solidFill>
                </a:uFill>
                <a:ea typeface="Bookman Old Style" panose="02050604050505020204" pitchFamily="18" charset="0"/>
                <a:cs typeface="Bookman Old Style" panose="02050604050505020204" pitchFamily="18" charset="0"/>
              </a:rPr>
              <a:t>The </a:t>
            </a:r>
            <a:r>
              <a:rPr lang="en-US" sz="2400" u="none" strike="noStrike" dirty="0">
                <a:effectLst/>
                <a:uFill>
                  <a:solidFill>
                    <a:srgbClr val="000000"/>
                  </a:solidFill>
                </a:uFill>
                <a:ea typeface="Bookman Old Style" panose="02050604050505020204" pitchFamily="18" charset="0"/>
                <a:cs typeface="Bookman Old Style" panose="02050604050505020204" pitchFamily="18" charset="0"/>
              </a:rPr>
              <a:t>objective of a procurement audit is to identify successes and failures that warrant recognition in the preparation or administration of other procurement contracts on the project, or on other projects within the performing organization. </a:t>
            </a:r>
          </a:p>
        </p:txBody>
      </p:sp>
    </p:spTree>
    <p:extLst>
      <p:ext uri="{BB962C8B-B14F-4D97-AF65-F5344CB8AC3E}">
        <p14:creationId xmlns:p14="http://schemas.microsoft.com/office/powerpoint/2010/main" val="24197167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046" y="1104471"/>
            <a:ext cx="8159261" cy="4154984"/>
          </a:xfrm>
          <a:prstGeom prst="rect">
            <a:avLst/>
          </a:prstGeom>
        </p:spPr>
        <p:txBody>
          <a:bodyPr wrap="square">
            <a:spAutoFit/>
          </a:bodyPr>
          <a:lstStyle/>
          <a:p>
            <a:pPr marR="359410" lvl="0" algn="just" fontAlgn="base">
              <a:spcBef>
                <a:spcPts val="0"/>
              </a:spcBef>
              <a:buClr>
                <a:srgbClr val="000000"/>
              </a:buClr>
              <a:buSzPts val="1200"/>
            </a:pPr>
            <a:r>
              <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2. Negotiated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Settlements: </a:t>
            </a:r>
            <a:endParaRPr lang="en-US" sz="2400" b="1"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L="285750" marR="359410" lvl="0" indent="-285750" algn="just" fontAlgn="base">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In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all procurement relationships the </a:t>
            </a:r>
            <a:r>
              <a:rPr lang="en-US" sz="2400" dirty="0" err="1">
                <a:solidFill>
                  <a:srgbClr val="000000"/>
                </a:solidFill>
                <a:uFill>
                  <a:solidFill>
                    <a:srgbClr val="000000"/>
                  </a:solidFill>
                </a:uFill>
                <a:ea typeface="Bookman Old Style" panose="02050604050505020204" pitchFamily="18" charset="0"/>
                <a:cs typeface="Bookman Old Style" panose="02050604050505020204" pitchFamily="18" charset="0"/>
              </a:rPr>
              <a:t>fmal</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 equitable settlement of all outstanding issues, claims, disputes, by negotiation is a primary goal of the project.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L="285750" marR="359410" lvl="0" indent="-285750" algn="just" fontAlgn="base">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Whenever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settlement cannot be achieved through direct negotiation, then some form of alternate disputes resolution (ADR) like mediation or arbitration may be explored.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L="285750" marR="359410" lvl="0" indent="-285750" algn="just" fontAlgn="base">
              <a:spcBef>
                <a:spcPts val="0"/>
              </a:spcBef>
              <a:buClr>
                <a:srgbClr val="000000"/>
              </a:buClr>
              <a:buSzPts val="1200"/>
              <a:buFont typeface="Wingdings" pitchFamily="2" charset="2"/>
              <a:buChar char="Ø"/>
            </a:pPr>
            <a:r>
              <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rPr>
              <a:t>When </a:t>
            </a:r>
            <a:r>
              <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rPr>
              <a:t>all else fails, litigation in the courts is the least desirable option. </a:t>
            </a:r>
            <a:endParaRPr lang="en-US" sz="2400" dirty="0" smtClean="0">
              <a:solidFill>
                <a:srgbClr val="000000"/>
              </a:solidFill>
              <a:uFill>
                <a:solidFill>
                  <a:srgbClr val="000000"/>
                </a:solidFill>
              </a:uFill>
              <a:ea typeface="Bookman Old Style" panose="02050604050505020204" pitchFamily="18" charset="0"/>
              <a:cs typeface="Bookman Old Style" panose="02050604050505020204" pitchFamily="18" charset="0"/>
            </a:endParaRPr>
          </a:p>
          <a:p>
            <a:pPr marR="359410" algn="just" fontAlgn="base">
              <a:buClr>
                <a:srgbClr val="000000"/>
              </a:buClr>
              <a:buSzPts val="1200"/>
            </a:pP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3. </a:t>
            </a:r>
            <a:r>
              <a:rPr lang="en-US" sz="2400" b="1" dirty="0">
                <a:solidFill>
                  <a:srgbClr val="000000"/>
                </a:solidFill>
                <a:uFill>
                  <a:solidFill>
                    <a:srgbClr val="000000"/>
                  </a:solidFill>
                </a:uFill>
                <a:ea typeface="Bookman Old Style" panose="02050604050505020204" pitchFamily="18" charset="0"/>
                <a:cs typeface="Bookman Old Style" panose="02050604050505020204" pitchFamily="18" charset="0"/>
              </a:rPr>
              <a:t>Records Management System. </a:t>
            </a:r>
            <a:endParaRPr lang="en-US" sz="2400" dirty="0">
              <a:solidFill>
                <a:srgbClr val="000000"/>
              </a:solidFill>
              <a:uFill>
                <a:solidFill>
                  <a:srgbClr val="000000"/>
                </a:solidFill>
              </a:uFill>
              <a:ea typeface="Bookman Old Style" panose="02050604050505020204" pitchFamily="18" charset="0"/>
              <a:cs typeface="Bookman Old Style" panose="02050604050505020204" pitchFamily="18" charset="0"/>
            </a:endParaRPr>
          </a:p>
        </p:txBody>
      </p:sp>
      <p:sp>
        <p:nvSpPr>
          <p:cNvPr id="3" name="Rectangle 2"/>
          <p:cNvSpPr/>
          <p:nvPr/>
        </p:nvSpPr>
        <p:spPr>
          <a:xfrm>
            <a:off x="808891" y="271292"/>
            <a:ext cx="8135815" cy="542584"/>
          </a:xfrm>
          <a:prstGeom prst="rect">
            <a:avLst/>
          </a:prstGeom>
        </p:spPr>
        <p:txBody>
          <a:bodyPr wrap="square">
            <a:spAutoFit/>
          </a:bodyPr>
          <a:lstStyle/>
          <a:p>
            <a:pPr marL="225425" marR="0" indent="-6350">
              <a:lnSpc>
                <a:spcPct val="110000"/>
              </a:lnSpc>
              <a:spcBef>
                <a:spcPts val="0"/>
              </a:spcBef>
              <a:spcAft>
                <a:spcPts val="1780"/>
              </a:spcAft>
            </a:pPr>
            <a:r>
              <a:rPr lang="en-US" sz="2800" b="1" kern="0" dirty="0" smtClean="0">
                <a:solidFill>
                  <a:srgbClr val="000000"/>
                </a:solidFill>
                <a:latin typeface="+mj-lt"/>
                <a:ea typeface="Bookman Old Style" panose="02050604050505020204" pitchFamily="18" charset="0"/>
                <a:cs typeface="Bookman Old Style" panose="02050604050505020204" pitchFamily="18" charset="0"/>
              </a:rPr>
              <a:t>…Close </a:t>
            </a:r>
            <a:r>
              <a:rPr lang="en-US" sz="2800" b="1" kern="0" dirty="0">
                <a:solidFill>
                  <a:srgbClr val="000000"/>
                </a:solidFill>
                <a:latin typeface="+mj-lt"/>
                <a:ea typeface="Bookman Old Style" panose="02050604050505020204" pitchFamily="18" charset="0"/>
                <a:cs typeface="Bookman Old Style" panose="02050604050505020204" pitchFamily="18" charset="0"/>
              </a:rPr>
              <a:t>Procurements: Tools and Techniques </a:t>
            </a:r>
            <a:endParaRPr lang="en-US" sz="2800" b="1" kern="0" dirty="0">
              <a:solidFill>
                <a:srgbClr val="000000"/>
              </a:solidFill>
              <a:latin typeface="+mj-lt"/>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1645412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ED83017-9360-595D-BC5B-72F9C7097050}"/>
              </a:ext>
            </a:extLst>
          </p:cNvPr>
          <p:cNvSpPr txBox="1"/>
          <p:nvPr/>
        </p:nvSpPr>
        <p:spPr>
          <a:xfrm>
            <a:off x="602778" y="-8271165"/>
            <a:ext cx="7836105" cy="7085016"/>
          </a:xfrm>
          <a:prstGeom prst="rect">
            <a:avLst/>
          </a:prstGeom>
          <a:noFill/>
        </p:spPr>
        <p:txBody>
          <a:bodyPr wrap="square">
            <a:spAutoFit/>
          </a:bodyPr>
          <a:lstStyle/>
          <a:p>
            <a:pPr marL="342900" marR="359410" lvl="0" indent="-342900" algn="just" fontAlgn="base">
              <a:lnSpc>
                <a:spcPct val="152000"/>
              </a:lnSpc>
              <a:spcBef>
                <a:spcPts val="0"/>
              </a:spcBef>
              <a:spcAft>
                <a:spcPts val="20"/>
              </a:spcAft>
              <a:buClr>
                <a:srgbClr val="000000"/>
              </a:buClr>
              <a:buSzPts val="1200"/>
              <a:buFont typeface="+mj-lt"/>
              <a:buAutoNum type="arabicPeriod"/>
            </a:pPr>
            <a:r>
              <a:rPr lang="en-US" sz="1800" b="1" u="none" strike="noStrike" dirty="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Organizational Process Assets Updates </a:t>
            </a:r>
            <a:r>
              <a:rPr lang="en-US" sz="1800" u="none" strike="noStrike" dirty="0">
                <a:solidFill>
                  <a:srgbClr val="000000"/>
                </a:solidFill>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rPr>
              <a:t>Elements of the organizational process assets that may be updated include but are not limited to: </a:t>
            </a:r>
          </a:p>
          <a:p>
            <a:pPr marL="692785" marR="359410" indent="-6350" algn="just">
              <a:lnSpc>
                <a:spcPct val="152000"/>
              </a:lnSpc>
              <a:spcBef>
                <a:spcPts val="0"/>
              </a:spcBef>
              <a:spcAft>
                <a:spcPts val="975"/>
              </a:spcAft>
            </a:pPr>
            <a:r>
              <a:rPr lang="en-US" sz="1800" b="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Procurement file:</a:t>
            </a:r>
            <a:r>
              <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A complete set of indexed contract documentation, including the closed contract, is prepared for inclusion with the final project files. </a:t>
            </a:r>
          </a:p>
          <a:p>
            <a:pPr marL="692785" marR="359410" indent="-6350" algn="just">
              <a:lnSpc>
                <a:spcPct val="152000"/>
              </a:lnSpc>
              <a:spcBef>
                <a:spcPts val="0"/>
              </a:spcBef>
              <a:spcAft>
                <a:spcPts val="970"/>
              </a:spcAft>
            </a:pPr>
            <a:r>
              <a:rPr lang="en-US" sz="1800" b="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Deliverable acceptance:</a:t>
            </a:r>
            <a:r>
              <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The buyer, usually through its authorized contract administrator, provides the seller with formal written notice that the deliverables have been accepted or rejected. Requirements for formal deliverable acceptance, and how to address non-conforming deliverables, are usually defined in the contract. </a:t>
            </a:r>
          </a:p>
          <a:p>
            <a:pPr marL="692785" marR="359410" indent="-6350" algn="just">
              <a:lnSpc>
                <a:spcPct val="152000"/>
              </a:lnSpc>
              <a:spcBef>
                <a:spcPts val="0"/>
              </a:spcBef>
              <a:spcAft>
                <a:spcPts val="970"/>
              </a:spcAft>
            </a:pPr>
            <a:r>
              <a:rPr lang="en-US" sz="1800" b="1"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Lessons learned documentation</a:t>
            </a:r>
            <a:r>
              <a:rPr lang="en-US" sz="1800" dirty="0">
                <a:solidFill>
                  <a:srgbClr val="000000"/>
                </a:solidFill>
                <a:effectLst/>
                <a:latin typeface="Bookman Old Style" panose="02050604050505020204" pitchFamily="18" charset="0"/>
                <a:ea typeface="Bookman Old Style" panose="02050604050505020204" pitchFamily="18" charset="0"/>
                <a:cs typeface="Bookman Old Style" panose="02050604050505020204" pitchFamily="18" charset="0"/>
              </a:rPr>
              <a:t>: Lessons learned analysis, what has been experienced, and process improvement recommendations, should be developed for the project file to improve future procurements. </a:t>
            </a:r>
          </a:p>
        </p:txBody>
      </p:sp>
      <p:sp>
        <p:nvSpPr>
          <p:cNvPr id="5" name="TextBox 4">
            <a:extLst>
              <a:ext uri="{FF2B5EF4-FFF2-40B4-BE49-F238E27FC236}">
                <a16:creationId xmlns:a16="http://schemas.microsoft.com/office/drawing/2014/main" xmlns="" id="{0CBE7E83-9158-4965-9774-E7B22BB7495D}"/>
              </a:ext>
            </a:extLst>
          </p:cNvPr>
          <p:cNvSpPr txBox="1"/>
          <p:nvPr/>
        </p:nvSpPr>
        <p:spPr>
          <a:xfrm>
            <a:off x="117231" y="1052244"/>
            <a:ext cx="8745415" cy="4284122"/>
          </a:xfrm>
          <a:prstGeom prst="rect">
            <a:avLst/>
          </a:prstGeom>
          <a:noFill/>
        </p:spPr>
        <p:txBody>
          <a:bodyPr wrap="square">
            <a:spAutoFit/>
          </a:bodyPr>
          <a:lstStyle/>
          <a:p>
            <a:pPr marR="359410" lvl="0" algn="just" fontAlgn="base">
              <a:lnSpc>
                <a:spcPct val="152000"/>
              </a:lnSpc>
              <a:spcBef>
                <a:spcPts val="0"/>
              </a:spcBef>
              <a:spcAft>
                <a:spcPts val="715"/>
              </a:spcAft>
              <a:buClr>
                <a:srgbClr val="000000"/>
              </a:buClr>
              <a:buSzPts val="1200"/>
            </a:pPr>
            <a:r>
              <a:rPr lang="en-US" sz="2800" b="1" kern="0" dirty="0">
                <a:ea typeface="Bookman Old Style" panose="02050604050505020204" pitchFamily="18" charset="0"/>
                <a:cs typeface="Bookman Old Style" panose="02050604050505020204" pitchFamily="18" charset="0"/>
              </a:rPr>
              <a:t>Closed </a:t>
            </a:r>
            <a:r>
              <a:rPr lang="en-US" sz="2800" b="1" kern="0" dirty="0">
                <a:ea typeface="Bookman Old Style" panose="02050604050505020204" pitchFamily="18" charset="0"/>
                <a:cs typeface="Bookman Old Style" panose="02050604050505020204" pitchFamily="18" charset="0"/>
              </a:rPr>
              <a:t>Procurements: </a:t>
            </a:r>
            <a:endParaRPr lang="en-US" sz="2800" b="1" kern="0" dirty="0">
              <a:ea typeface="Bookman Old Style" panose="02050604050505020204" pitchFamily="18" charset="0"/>
              <a:cs typeface="Bookman Old Style" panose="02050604050505020204" pitchFamily="18" charset="0"/>
            </a:endParaRPr>
          </a:p>
          <a:p>
            <a:pPr marL="457200" marR="359410" lvl="0" indent="-457200" algn="just" fontAlgn="base">
              <a:spcBef>
                <a:spcPts val="0"/>
              </a:spcBef>
              <a:buClr>
                <a:srgbClr val="000000"/>
              </a:buClr>
              <a:buSzPts val="1200"/>
              <a:buFont typeface="Wingdings" pitchFamily="2" charset="2"/>
              <a:buChar char="Ø"/>
            </a:pPr>
            <a:r>
              <a:rPr lang="en-US" sz="2800" u="none" strike="noStrike" dirty="0" smtClean="0">
                <a:effectLst/>
                <a:uFill>
                  <a:solidFill>
                    <a:srgbClr val="000000"/>
                  </a:solidFill>
                </a:uFill>
                <a:ea typeface="Bookman Old Style" panose="02050604050505020204" pitchFamily="18" charset="0"/>
                <a:cs typeface="Bookman Old Style" panose="02050604050505020204" pitchFamily="18" charset="0"/>
              </a:rPr>
              <a:t>The </a:t>
            </a:r>
            <a:r>
              <a:rPr lang="en-US" sz="2800" u="none" strike="noStrike" dirty="0">
                <a:effectLst/>
                <a:uFill>
                  <a:solidFill>
                    <a:srgbClr val="000000"/>
                  </a:solidFill>
                </a:uFill>
                <a:ea typeface="Bookman Old Style" panose="02050604050505020204" pitchFamily="18" charset="0"/>
                <a:cs typeface="Bookman Old Style" panose="02050604050505020204" pitchFamily="18" charset="0"/>
              </a:rPr>
              <a:t>buyer, usually through its authorized procurement administrator, provides the seller with formal written notice that the contract has been completed</a:t>
            </a:r>
            <a:r>
              <a:rPr lang="en-US" sz="2800" u="none" strike="noStrike" dirty="0" smtClean="0">
                <a:effectLst/>
                <a:uFill>
                  <a:solidFill>
                    <a:srgbClr val="000000"/>
                  </a:solidFill>
                </a:uFill>
                <a:ea typeface="Bookman Old Style" panose="02050604050505020204" pitchFamily="18" charset="0"/>
                <a:cs typeface="Bookman Old Style" panose="02050604050505020204" pitchFamily="18" charset="0"/>
              </a:rPr>
              <a:t>.</a:t>
            </a:r>
          </a:p>
          <a:p>
            <a:pPr marL="457200" marR="359410" lvl="0" indent="-457200" algn="just" fontAlgn="base">
              <a:spcBef>
                <a:spcPts val="0"/>
              </a:spcBef>
              <a:buClr>
                <a:srgbClr val="000000"/>
              </a:buClr>
              <a:buSzPts val="1200"/>
              <a:buFont typeface="Wingdings" pitchFamily="2" charset="2"/>
              <a:buChar char="Ø"/>
            </a:pPr>
            <a:r>
              <a:rPr lang="en-US" sz="2800" u="none" strike="noStrike" dirty="0" smtClean="0">
                <a:effectLst/>
                <a:uFill>
                  <a:solidFill>
                    <a:srgbClr val="000000"/>
                  </a:solidFill>
                </a:uFill>
                <a:ea typeface="Bookman Old Style" panose="02050604050505020204" pitchFamily="18" charset="0"/>
                <a:cs typeface="Bookman Old Style" panose="02050604050505020204" pitchFamily="18" charset="0"/>
              </a:rPr>
              <a:t> </a:t>
            </a:r>
            <a:r>
              <a:rPr lang="en-US" sz="2800" u="none" strike="noStrike" dirty="0">
                <a:effectLst/>
                <a:uFill>
                  <a:solidFill>
                    <a:srgbClr val="000000"/>
                  </a:solidFill>
                </a:uFill>
                <a:ea typeface="Bookman Old Style" panose="02050604050505020204" pitchFamily="18" charset="0"/>
                <a:cs typeface="Bookman Old Style" panose="02050604050505020204" pitchFamily="18" charset="0"/>
              </a:rPr>
              <a:t>Requirements for formal procurement closure are usually defined in the terms and conditions of the contract and are included in the procurement management plan. </a:t>
            </a:r>
          </a:p>
        </p:txBody>
      </p:sp>
      <p:sp>
        <p:nvSpPr>
          <p:cNvPr id="2" name="TextBox 1"/>
          <p:cNvSpPr txBox="1"/>
          <p:nvPr/>
        </p:nvSpPr>
        <p:spPr>
          <a:xfrm>
            <a:off x="363415" y="128954"/>
            <a:ext cx="8499231" cy="523220"/>
          </a:xfrm>
          <a:prstGeom prst="rect">
            <a:avLst/>
          </a:prstGeom>
          <a:noFill/>
        </p:spPr>
        <p:txBody>
          <a:bodyPr wrap="square" rtlCol="0">
            <a:spAutoFit/>
          </a:bodyPr>
          <a:lstStyle/>
          <a:p>
            <a:r>
              <a:rPr lang="en-US" sz="2800" b="1" kern="0" dirty="0">
                <a:ea typeface="Bookman Old Style" panose="02050604050505020204" pitchFamily="18" charset="0"/>
                <a:cs typeface="Bookman Old Style" panose="02050604050505020204" pitchFamily="18" charset="0"/>
              </a:rPr>
              <a:t>Close Procurements: </a:t>
            </a:r>
            <a:r>
              <a:rPr lang="en-US" sz="2800" b="1" kern="0" dirty="0" smtClean="0">
                <a:ea typeface="Bookman Old Style" panose="02050604050505020204" pitchFamily="18" charset="0"/>
                <a:cs typeface="Bookman Old Style" panose="02050604050505020204" pitchFamily="18" charset="0"/>
              </a:rPr>
              <a:t>Outputs</a:t>
            </a:r>
            <a:endParaRPr lang="en-AU" sz="2800" dirty="0"/>
          </a:p>
        </p:txBody>
      </p:sp>
    </p:spTree>
    <p:extLst>
      <p:ext uri="{BB962C8B-B14F-4D97-AF65-F5344CB8AC3E}">
        <p14:creationId xmlns:p14="http://schemas.microsoft.com/office/powerpoint/2010/main" val="1755081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03030-BBD0-A58F-C77B-6065B805F668}"/>
              </a:ext>
            </a:extLst>
          </p:cNvPr>
          <p:cNvSpPr>
            <a:spLocks noGrp="1"/>
          </p:cNvSpPr>
          <p:nvPr>
            <p:ph type="ctrTitle"/>
          </p:nvPr>
        </p:nvSpPr>
        <p:spPr>
          <a:xfrm>
            <a:off x="211014" y="0"/>
            <a:ext cx="8242555" cy="888405"/>
          </a:xfrm>
        </p:spPr>
        <p:txBody>
          <a:bodyPr>
            <a:normAutofit/>
          </a:bodyPr>
          <a:lstStyle/>
          <a:p>
            <a:pPr algn="l"/>
            <a:r>
              <a:rPr lang="en-US" sz="3200" b="1" dirty="0"/>
              <a:t>Project Procurement Management </a:t>
            </a:r>
            <a:r>
              <a:rPr lang="en-US" sz="3200" b="1" dirty="0" smtClean="0"/>
              <a:t>processes:</a:t>
            </a:r>
            <a:endParaRPr lang="en-US" sz="3200" b="1" dirty="0"/>
          </a:p>
        </p:txBody>
      </p:sp>
      <p:sp>
        <p:nvSpPr>
          <p:cNvPr id="3" name="Subtitle 2">
            <a:extLst>
              <a:ext uri="{FF2B5EF4-FFF2-40B4-BE49-F238E27FC236}">
                <a16:creationId xmlns:a16="http://schemas.microsoft.com/office/drawing/2014/main" xmlns="" id="{A006C605-002A-6A84-97D7-FCC65BBAFADF}"/>
              </a:ext>
            </a:extLst>
          </p:cNvPr>
          <p:cNvSpPr>
            <a:spLocks noGrp="1"/>
          </p:cNvSpPr>
          <p:nvPr>
            <p:ph type="subTitle" idx="1"/>
          </p:nvPr>
        </p:nvSpPr>
        <p:spPr>
          <a:xfrm>
            <a:off x="281355" y="953647"/>
            <a:ext cx="8757138" cy="4929809"/>
          </a:xfrm>
        </p:spPr>
        <p:txBody>
          <a:bodyPr>
            <a:normAutofit fontScale="92500" lnSpcReduction="10000"/>
          </a:bodyPr>
          <a:lstStyle/>
          <a:p>
            <a:pPr marR="359410" lvl="0" algn="l" fontAlgn="base">
              <a:lnSpc>
                <a:spcPct val="100000"/>
              </a:lnSpc>
              <a:spcBef>
                <a:spcPts val="0"/>
              </a:spcBef>
              <a:buClr>
                <a:srgbClr val="000000"/>
              </a:buClr>
              <a:buSzPts val="1200"/>
            </a:pPr>
            <a:r>
              <a:rPr lang="en-US" sz="2600" b="1" dirty="0" smtClean="0"/>
              <a:t>Include </a:t>
            </a:r>
            <a:r>
              <a:rPr lang="en-US" sz="2600" b="1" dirty="0"/>
              <a:t>the following:</a:t>
            </a:r>
            <a:endParaRPr lang="en-US" sz="2600" b="1" u="none" strike="noStrike" dirty="0" smtClean="0">
              <a:effectLst/>
              <a:uFill>
                <a:solidFill>
                  <a:srgbClr val="000000"/>
                </a:solidFill>
              </a:uFill>
              <a:ea typeface="Bookman Old Style" panose="02050604050505020204" pitchFamily="18" charset="0"/>
              <a:cs typeface="Bookman Old Style" panose="02050604050505020204" pitchFamily="18" charset="0"/>
            </a:endParaRPr>
          </a:p>
          <a:p>
            <a:pPr marR="359410" lvl="0" algn="l" fontAlgn="base">
              <a:lnSpc>
                <a:spcPct val="100000"/>
              </a:lnSpc>
              <a:spcBef>
                <a:spcPts val="0"/>
              </a:spcBef>
              <a:buClr>
                <a:srgbClr val="000000"/>
              </a:buClr>
              <a:buSzPts val="1200"/>
            </a:pPr>
            <a:r>
              <a:rPr lang="en-US" sz="2600" b="1" u="none" strike="noStrike" dirty="0" smtClean="0">
                <a:effectLst/>
                <a:uFill>
                  <a:solidFill>
                    <a:srgbClr val="000000"/>
                  </a:solidFill>
                </a:uFill>
                <a:ea typeface="Bookman Old Style" panose="02050604050505020204" pitchFamily="18" charset="0"/>
                <a:cs typeface="Bookman Old Style" panose="02050604050505020204" pitchFamily="18" charset="0"/>
              </a:rPr>
              <a:t>1. Plan </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Procurements</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 The process of documenting project purchasing decisions, the approach, and identifying potential sellers. </a:t>
            </a:r>
          </a:p>
          <a:p>
            <a:pPr marR="359410" lvl="0" algn="l" fontAlgn="base">
              <a:lnSpc>
                <a:spcPct val="100000"/>
              </a:lnSpc>
              <a:spcBef>
                <a:spcPts val="0"/>
              </a:spcBef>
              <a:buClr>
                <a:srgbClr val="000000"/>
              </a:buClr>
              <a:buSzPts val="1200"/>
            </a:pPr>
            <a:r>
              <a:rPr lang="en-US" sz="2600" b="1" u="none" strike="noStrike" dirty="0" smtClean="0">
                <a:effectLst/>
                <a:uFill>
                  <a:solidFill>
                    <a:srgbClr val="000000"/>
                  </a:solidFill>
                </a:uFill>
                <a:ea typeface="Bookman Old Style" panose="02050604050505020204" pitchFamily="18" charset="0"/>
                <a:cs typeface="Bookman Old Style" panose="02050604050505020204" pitchFamily="18" charset="0"/>
              </a:rPr>
              <a:t>2. Conduct </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Procurements: </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The</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 </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process of obtaining seller responses, selecting a seller, and awarding a contract. </a:t>
            </a:r>
          </a:p>
          <a:p>
            <a:pPr marR="359410" lvl="0" algn="l" fontAlgn="base">
              <a:lnSpc>
                <a:spcPct val="100000"/>
              </a:lnSpc>
              <a:spcBef>
                <a:spcPts val="0"/>
              </a:spcBef>
              <a:buClr>
                <a:srgbClr val="000000"/>
              </a:buClr>
              <a:buSzPts val="1200"/>
            </a:pPr>
            <a:r>
              <a:rPr lang="en-US" sz="2600" b="1" u="none" strike="noStrike" dirty="0" smtClean="0">
                <a:effectLst/>
                <a:uFill>
                  <a:solidFill>
                    <a:srgbClr val="000000"/>
                  </a:solidFill>
                </a:uFill>
                <a:ea typeface="Bookman Old Style" panose="02050604050505020204" pitchFamily="18" charset="0"/>
                <a:cs typeface="Bookman Old Style" panose="02050604050505020204" pitchFamily="18" charset="0"/>
              </a:rPr>
              <a:t>3. Administer </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Procurements: </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The</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 </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process of managing procurement relationships, monitoring contract performance, and making changes and corrections as needed. </a:t>
            </a:r>
          </a:p>
          <a:p>
            <a:pPr marR="359410" lvl="0" algn="l" fontAlgn="base">
              <a:lnSpc>
                <a:spcPct val="100000"/>
              </a:lnSpc>
              <a:spcBef>
                <a:spcPts val="0"/>
              </a:spcBef>
              <a:buClr>
                <a:srgbClr val="000000"/>
              </a:buClr>
              <a:buSzPts val="1200"/>
            </a:pPr>
            <a:r>
              <a:rPr lang="en-US" sz="2600" b="1" u="none" strike="noStrike" dirty="0" smtClean="0">
                <a:effectLst/>
                <a:uFill>
                  <a:solidFill>
                    <a:srgbClr val="000000"/>
                  </a:solidFill>
                </a:uFill>
                <a:ea typeface="Bookman Old Style" panose="02050604050505020204" pitchFamily="18" charset="0"/>
                <a:cs typeface="Bookman Old Style" panose="02050604050505020204" pitchFamily="18" charset="0"/>
              </a:rPr>
              <a:t>4. Close </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Procurements: </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The</a:t>
            </a:r>
            <a:r>
              <a:rPr lang="en-US" sz="2600" b="1" u="none" strike="noStrike" dirty="0">
                <a:effectLst/>
                <a:uFill>
                  <a:solidFill>
                    <a:srgbClr val="000000"/>
                  </a:solidFill>
                </a:uFill>
                <a:ea typeface="Bookman Old Style" panose="02050604050505020204" pitchFamily="18" charset="0"/>
                <a:cs typeface="Bookman Old Style" panose="02050604050505020204" pitchFamily="18" charset="0"/>
              </a:rPr>
              <a:t> </a:t>
            </a:r>
            <a:r>
              <a:rPr lang="en-US" sz="2600" u="none" strike="noStrike" dirty="0">
                <a:effectLst/>
                <a:uFill>
                  <a:solidFill>
                    <a:srgbClr val="000000"/>
                  </a:solidFill>
                </a:uFill>
                <a:ea typeface="Bookman Old Style" panose="02050604050505020204" pitchFamily="18" charset="0"/>
                <a:cs typeface="Bookman Old Style" panose="02050604050505020204" pitchFamily="18" charset="0"/>
              </a:rPr>
              <a:t>process of completing each project </a:t>
            </a:r>
            <a:r>
              <a:rPr lang="en-US" sz="2600" u="none" strike="noStrike" dirty="0" smtClean="0">
                <a:effectLst/>
                <a:uFill>
                  <a:solidFill>
                    <a:srgbClr val="000000"/>
                  </a:solidFill>
                </a:uFill>
                <a:ea typeface="Bookman Old Style" panose="02050604050505020204" pitchFamily="18" charset="0"/>
                <a:cs typeface="Bookman Old Style" panose="02050604050505020204" pitchFamily="18" charset="0"/>
              </a:rPr>
              <a:t>procurement</a:t>
            </a:r>
            <a:r>
              <a:rPr lang="en-US" sz="2600" dirty="0" smtClean="0">
                <a:uFill>
                  <a:solidFill>
                    <a:srgbClr val="000000"/>
                  </a:solidFill>
                </a:uFill>
                <a:ea typeface="Bookman Old Style" panose="02050604050505020204" pitchFamily="18" charset="0"/>
                <a:cs typeface="Bookman Old Style" panose="02050604050505020204" pitchFamily="18" charset="0"/>
              </a:rPr>
              <a:t>.</a:t>
            </a:r>
          </a:p>
          <a:p>
            <a:pPr marL="561975" marR="359410" indent="-342900" algn="l">
              <a:lnSpc>
                <a:spcPct val="100000"/>
              </a:lnSpc>
              <a:spcBef>
                <a:spcPts val="0"/>
              </a:spcBef>
              <a:buFont typeface="Wingdings" pitchFamily="2" charset="2"/>
              <a:buChar char="Ø"/>
            </a:pPr>
            <a:r>
              <a:rPr lang="en-US" dirty="0" smtClean="0">
                <a:effectLst/>
                <a:ea typeface="Bookman Old Style" panose="02050604050505020204" pitchFamily="18" charset="0"/>
                <a:cs typeface="Bookman Old Style" panose="02050604050505020204" pitchFamily="18" charset="0"/>
              </a:rPr>
              <a:t>These </a:t>
            </a:r>
            <a:r>
              <a:rPr lang="en-US" dirty="0">
                <a:effectLst/>
                <a:ea typeface="Bookman Old Style" panose="02050604050505020204" pitchFamily="18" charset="0"/>
                <a:cs typeface="Bookman Old Style" panose="02050604050505020204" pitchFamily="18" charset="0"/>
              </a:rPr>
              <a:t>processes interact with each other and with the processes in the other Knowledge Areas. </a:t>
            </a:r>
            <a:endParaRPr lang="en-US" dirty="0" smtClean="0">
              <a:effectLst/>
              <a:ea typeface="Bookman Old Style" panose="02050604050505020204" pitchFamily="18" charset="0"/>
              <a:cs typeface="Bookman Old Style" panose="02050604050505020204" pitchFamily="18" charset="0"/>
            </a:endParaRPr>
          </a:p>
          <a:p>
            <a:pPr marL="561975" marR="359410" indent="-342900" algn="l">
              <a:lnSpc>
                <a:spcPct val="100000"/>
              </a:lnSpc>
              <a:spcBef>
                <a:spcPts val="0"/>
              </a:spcBef>
              <a:buFont typeface="Wingdings" pitchFamily="2" charset="2"/>
              <a:buChar char="Ø"/>
            </a:pPr>
            <a:r>
              <a:rPr lang="en-US" dirty="0">
                <a:ea typeface="Bookman Old Style" panose="02050604050505020204" pitchFamily="18" charset="0"/>
                <a:cs typeface="Bookman Old Style" panose="02050604050505020204" pitchFamily="18" charset="0"/>
              </a:rPr>
              <a:t>Each process can involve effort from one or more persons or groups of persons, based on the requirements of the project. </a:t>
            </a:r>
          </a:p>
        </p:txBody>
      </p:sp>
    </p:spTree>
    <p:extLst>
      <p:ext uri="{BB962C8B-B14F-4D97-AF65-F5344CB8AC3E}">
        <p14:creationId xmlns:p14="http://schemas.microsoft.com/office/powerpoint/2010/main" val="1571331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8889</Words>
  <Application>Microsoft Office PowerPoint</Application>
  <PresentationFormat>Custom</PresentationFormat>
  <Paragraphs>507</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CHAPTER ONE    OVER VIEW OF PROJECT LOGISTICS AND CONTRACT ADMINISTRATION </vt:lpstr>
      <vt:lpstr>Chapter Objectives :  </vt:lpstr>
      <vt:lpstr>1.1. Introduction to Project Logistics</vt:lpstr>
      <vt:lpstr>PowerPoint Presentation</vt:lpstr>
      <vt:lpstr>1.2. Logistics Activities</vt:lpstr>
      <vt:lpstr>1.2. Logistics Activities</vt:lpstr>
      <vt:lpstr>1.3. Project Procurement Management</vt:lpstr>
      <vt:lpstr>1.3. Project Procurement Management</vt:lpstr>
      <vt:lpstr>Project Procurement Management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Plus Incentive Fee Contracts (CPIF): </vt:lpstr>
      <vt:lpstr>Cost Plus Award Fee Contracts (CPAF):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CONDUCT PROCUREMENTS </vt:lpstr>
      <vt:lpstr>PowerPoint Presentation</vt:lpstr>
      <vt:lpstr>PowerPoint Presentation</vt:lpstr>
      <vt:lpstr>A. Conduct Procurements: Inputs  </vt:lpstr>
      <vt:lpstr>…Conduct Procurements: Inputs</vt:lpstr>
      <vt:lpstr>B. Conduct Procurements: Tools and Techniques  </vt:lpstr>
      <vt:lpstr>PowerPoint Presentation</vt:lpstr>
      <vt:lpstr>…Conduct Procurements: Tools and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Administer Procurements  </vt:lpstr>
      <vt:lpstr>PowerPoint Presentation</vt:lpstr>
      <vt:lpstr>PowerPoint Presentation</vt:lpstr>
      <vt:lpstr>PowerPoint Presentation</vt:lpstr>
      <vt:lpstr>PowerPoint Presentation</vt:lpstr>
      <vt:lpstr>Administer Procurements: Inputs  </vt:lpstr>
      <vt:lpstr>Administer Procurements: Tools and Technique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 VIEW OF PROJECT LOGISTICS AND CONTRACT  ADMINISTRATION</dc:title>
  <dc:creator>SEIFU MAMO HAILU</dc:creator>
  <cp:lastModifiedBy>HAB!</cp:lastModifiedBy>
  <cp:revision>119</cp:revision>
  <dcterms:created xsi:type="dcterms:W3CDTF">2023-03-17T15:00:45Z</dcterms:created>
  <dcterms:modified xsi:type="dcterms:W3CDTF">2023-05-23T14:37:07Z</dcterms:modified>
</cp:coreProperties>
</file>