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95" r:id="rId6"/>
    <p:sldId id="296" r:id="rId7"/>
    <p:sldId id="262" r:id="rId8"/>
    <p:sldId id="263" r:id="rId9"/>
    <p:sldId id="264" r:id="rId10"/>
    <p:sldId id="273" r:id="rId11"/>
    <p:sldId id="297" r:id="rId12"/>
    <p:sldId id="266" r:id="rId13"/>
    <p:sldId id="267" r:id="rId14"/>
    <p:sldId id="298" r:id="rId15"/>
    <p:sldId id="269" r:id="rId16"/>
    <p:sldId id="270" r:id="rId17"/>
    <p:sldId id="271" r:id="rId18"/>
    <p:sldId id="272" r:id="rId19"/>
    <p:sldId id="299" r:id="rId20"/>
    <p:sldId id="300" r:id="rId21"/>
    <p:sldId id="276" r:id="rId22"/>
    <p:sldId id="278" r:id="rId23"/>
    <p:sldId id="279" r:id="rId24"/>
    <p:sldId id="277" r:id="rId25"/>
    <p:sldId id="294" r:id="rId26"/>
    <p:sldId id="281" r:id="rId27"/>
    <p:sldId id="282" r:id="rId28"/>
    <p:sldId id="291" r:id="rId29"/>
    <p:sldId id="284" r:id="rId30"/>
    <p:sldId id="292" r:id="rId31"/>
    <p:sldId id="286" r:id="rId32"/>
    <p:sldId id="293"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10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F3B3C-93CA-469B-8610-D43D344900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67D928-FFB1-48BD-B1BE-9A6516FB2693}">
      <dgm:prSet/>
      <dgm:spPr/>
      <dgm:t>
        <a:bodyPr/>
        <a:lstStyle/>
        <a:p>
          <a:r>
            <a:rPr lang="en-US" b="1"/>
            <a:t>Advantages</a:t>
          </a:r>
          <a:endParaRPr lang="en-US"/>
        </a:p>
      </dgm:t>
    </dgm:pt>
    <dgm:pt modelId="{EEF5C8A1-3A13-4042-894B-E4638CD826BB}" type="parTrans" cxnId="{53798B58-F042-412C-99DC-65A7A5F9A910}">
      <dgm:prSet/>
      <dgm:spPr/>
      <dgm:t>
        <a:bodyPr/>
        <a:lstStyle/>
        <a:p>
          <a:endParaRPr lang="en-US"/>
        </a:p>
      </dgm:t>
    </dgm:pt>
    <dgm:pt modelId="{BDBCD6F9-670B-48C2-968F-68D6283A97CD}" type="sibTrans" cxnId="{53798B58-F042-412C-99DC-65A7A5F9A910}">
      <dgm:prSet/>
      <dgm:spPr/>
      <dgm:t>
        <a:bodyPr/>
        <a:lstStyle/>
        <a:p>
          <a:endParaRPr lang="en-US"/>
        </a:p>
      </dgm:t>
    </dgm:pt>
    <dgm:pt modelId="{0F23F73A-31A3-4DEB-8DB5-0AF5E9624313}">
      <dgm:prSet/>
      <dgm:spPr/>
      <dgm:t>
        <a:bodyPr/>
        <a:lstStyle/>
        <a:p>
          <a:r>
            <a:rPr lang="en-US"/>
            <a:t>The client’s risk is minimal</a:t>
          </a:r>
        </a:p>
      </dgm:t>
    </dgm:pt>
    <dgm:pt modelId="{077C1BF8-F363-4F6A-A692-AA68B0E5C2B6}" type="parTrans" cxnId="{8D600098-5134-4CCB-B1F5-A334F73EFC7E}">
      <dgm:prSet/>
      <dgm:spPr/>
      <dgm:t>
        <a:bodyPr/>
        <a:lstStyle/>
        <a:p>
          <a:endParaRPr lang="en-US"/>
        </a:p>
      </dgm:t>
    </dgm:pt>
    <dgm:pt modelId="{F34DAB33-DF4C-403D-98BC-808B68E55F18}" type="sibTrans" cxnId="{8D600098-5134-4CCB-B1F5-A334F73EFC7E}">
      <dgm:prSet/>
      <dgm:spPr/>
      <dgm:t>
        <a:bodyPr/>
        <a:lstStyle/>
        <a:p>
          <a:endParaRPr lang="en-US"/>
        </a:p>
      </dgm:t>
    </dgm:pt>
    <dgm:pt modelId="{3A2A284E-8799-4551-881E-C9FE5148F88D}">
      <dgm:prSet/>
      <dgm:spPr/>
      <dgm:t>
        <a:bodyPr/>
        <a:lstStyle/>
        <a:p>
          <a:r>
            <a:rPr lang="en-US" dirty="0"/>
            <a:t>Fewer variations</a:t>
          </a:r>
        </a:p>
      </dgm:t>
    </dgm:pt>
    <dgm:pt modelId="{24D8F35F-1D20-41D4-9148-AB91DE0D8E03}" type="parTrans" cxnId="{906C268F-E060-434C-8280-FB6492159BD9}">
      <dgm:prSet/>
      <dgm:spPr/>
      <dgm:t>
        <a:bodyPr/>
        <a:lstStyle/>
        <a:p>
          <a:endParaRPr lang="en-US"/>
        </a:p>
      </dgm:t>
    </dgm:pt>
    <dgm:pt modelId="{47AEC2D2-669E-425B-9B2C-353B0E20A01D}" type="sibTrans" cxnId="{906C268F-E060-434C-8280-FB6492159BD9}">
      <dgm:prSet/>
      <dgm:spPr/>
      <dgm:t>
        <a:bodyPr/>
        <a:lstStyle/>
        <a:p>
          <a:endParaRPr lang="en-US"/>
        </a:p>
      </dgm:t>
    </dgm:pt>
    <dgm:pt modelId="{2EBE0AB5-74F2-4E16-9B2D-6B3C566EF3A2}">
      <dgm:prSet/>
      <dgm:spPr/>
      <dgm:t>
        <a:bodyPr/>
        <a:lstStyle/>
        <a:p>
          <a:r>
            <a:rPr lang="en-US" dirty="0"/>
            <a:t>contractors have a clear expectation of the scope.</a:t>
          </a:r>
        </a:p>
      </dgm:t>
    </dgm:pt>
    <dgm:pt modelId="{DFA5DE3A-168A-4A8F-AFB8-C5D2C7DB3A17}" type="parTrans" cxnId="{2562F8E5-4CE5-41AD-99BE-D273102EBD22}">
      <dgm:prSet/>
      <dgm:spPr/>
      <dgm:t>
        <a:bodyPr/>
        <a:lstStyle/>
        <a:p>
          <a:endParaRPr lang="en-US"/>
        </a:p>
      </dgm:t>
    </dgm:pt>
    <dgm:pt modelId="{FA002959-645E-483F-AC35-6189AEA2FCAC}" type="sibTrans" cxnId="{2562F8E5-4CE5-41AD-99BE-D273102EBD22}">
      <dgm:prSet/>
      <dgm:spPr/>
      <dgm:t>
        <a:bodyPr/>
        <a:lstStyle/>
        <a:p>
          <a:endParaRPr lang="en-US"/>
        </a:p>
      </dgm:t>
    </dgm:pt>
    <dgm:pt modelId="{83E006E1-7FD1-4E45-9CD7-E2ED519CD056}">
      <dgm:prSet/>
      <dgm:spPr/>
      <dgm:t>
        <a:bodyPr/>
        <a:lstStyle/>
        <a:p>
          <a:r>
            <a:rPr lang="en-US" b="1"/>
            <a:t>Disadvantages </a:t>
          </a:r>
          <a:endParaRPr lang="en-US"/>
        </a:p>
      </dgm:t>
    </dgm:pt>
    <dgm:pt modelId="{19EC4132-EB48-4C62-BD5B-3E2189AC187B}" type="parTrans" cxnId="{60AEE8D0-9EEF-4EC8-9954-8131F098D787}">
      <dgm:prSet/>
      <dgm:spPr/>
      <dgm:t>
        <a:bodyPr/>
        <a:lstStyle/>
        <a:p>
          <a:endParaRPr lang="en-US"/>
        </a:p>
      </dgm:t>
    </dgm:pt>
    <dgm:pt modelId="{62B30EA4-CF1C-4B98-86CB-1780950E1363}" type="sibTrans" cxnId="{60AEE8D0-9EEF-4EC8-9954-8131F098D787}">
      <dgm:prSet/>
      <dgm:spPr/>
      <dgm:t>
        <a:bodyPr/>
        <a:lstStyle/>
        <a:p>
          <a:endParaRPr lang="en-US"/>
        </a:p>
      </dgm:t>
    </dgm:pt>
    <dgm:pt modelId="{C4FD2384-9CBC-4C11-8F90-95212188C6D4}">
      <dgm:prSet/>
      <dgm:spPr/>
      <dgm:t>
        <a:bodyPr/>
        <a:lstStyle/>
        <a:p>
          <a:r>
            <a:rPr lang="en-US" dirty="0"/>
            <a:t>Contractors’ risk is high</a:t>
          </a:r>
        </a:p>
      </dgm:t>
    </dgm:pt>
    <dgm:pt modelId="{9A742050-D41D-4A8B-9DE2-035E0BD0FA33}" type="parTrans" cxnId="{6670CF2C-4D8F-4A41-9955-764B72A6AA49}">
      <dgm:prSet/>
      <dgm:spPr/>
      <dgm:t>
        <a:bodyPr/>
        <a:lstStyle/>
        <a:p>
          <a:endParaRPr lang="en-US"/>
        </a:p>
      </dgm:t>
    </dgm:pt>
    <dgm:pt modelId="{698C5E11-40B5-4E3E-8AEE-3E557D6423FD}" type="sibTrans" cxnId="{6670CF2C-4D8F-4A41-9955-764B72A6AA49}">
      <dgm:prSet/>
      <dgm:spPr/>
      <dgm:t>
        <a:bodyPr/>
        <a:lstStyle/>
        <a:p>
          <a:endParaRPr lang="en-US"/>
        </a:p>
      </dgm:t>
    </dgm:pt>
    <dgm:pt modelId="{43EBA948-6C03-46ED-B3A7-078855A11F2C}">
      <dgm:prSet/>
      <dgm:spPr/>
      <dgm:t>
        <a:bodyPr/>
        <a:lstStyle/>
        <a:p>
          <a:r>
            <a:rPr lang="en-US"/>
            <a:t>Budget constraints may limit project outcomes.</a:t>
          </a:r>
        </a:p>
      </dgm:t>
    </dgm:pt>
    <dgm:pt modelId="{889259CD-967F-4442-862C-71628E884F56}" type="parTrans" cxnId="{290DE233-CE4F-4FDC-96ED-B4901437F3F5}">
      <dgm:prSet/>
      <dgm:spPr/>
      <dgm:t>
        <a:bodyPr/>
        <a:lstStyle/>
        <a:p>
          <a:endParaRPr lang="en-US"/>
        </a:p>
      </dgm:t>
    </dgm:pt>
    <dgm:pt modelId="{E010EC78-4406-4EA4-BC1A-FF0608030473}" type="sibTrans" cxnId="{290DE233-CE4F-4FDC-96ED-B4901437F3F5}">
      <dgm:prSet/>
      <dgm:spPr/>
      <dgm:t>
        <a:bodyPr/>
        <a:lstStyle/>
        <a:p>
          <a:endParaRPr lang="en-US"/>
        </a:p>
      </dgm:t>
    </dgm:pt>
    <dgm:pt modelId="{8FC8CD00-C3A3-4E1F-A6D8-6454D94DBB7F}">
      <dgm:prSet/>
      <dgm:spPr/>
      <dgm:t>
        <a:bodyPr/>
        <a:lstStyle/>
        <a:p>
          <a:r>
            <a:rPr lang="en-US"/>
            <a:t>Improper details in the design can lead project disputes</a:t>
          </a:r>
        </a:p>
      </dgm:t>
    </dgm:pt>
    <dgm:pt modelId="{0F53175C-15C2-4F58-B863-03EDC4BA2FAC}" type="parTrans" cxnId="{031911B8-448B-4A1A-921C-FEE07AA52C16}">
      <dgm:prSet/>
      <dgm:spPr/>
      <dgm:t>
        <a:bodyPr/>
        <a:lstStyle/>
        <a:p>
          <a:endParaRPr lang="en-US"/>
        </a:p>
      </dgm:t>
    </dgm:pt>
    <dgm:pt modelId="{17420B69-34AD-4B89-AD29-579486AC3987}" type="sibTrans" cxnId="{031911B8-448B-4A1A-921C-FEE07AA52C16}">
      <dgm:prSet/>
      <dgm:spPr/>
      <dgm:t>
        <a:bodyPr/>
        <a:lstStyle/>
        <a:p>
          <a:endParaRPr lang="en-US"/>
        </a:p>
      </dgm:t>
    </dgm:pt>
    <dgm:pt modelId="{F402625E-7EFE-42A6-9440-6CE2814B930C}" type="pres">
      <dgm:prSet presAssocID="{040F3B3C-93CA-469B-8610-D43D34490071}" presName="linear" presStyleCnt="0">
        <dgm:presLayoutVars>
          <dgm:animLvl val="lvl"/>
          <dgm:resizeHandles val="exact"/>
        </dgm:presLayoutVars>
      </dgm:prSet>
      <dgm:spPr/>
      <dgm:t>
        <a:bodyPr/>
        <a:lstStyle/>
        <a:p>
          <a:endParaRPr lang="en-AU"/>
        </a:p>
      </dgm:t>
    </dgm:pt>
    <dgm:pt modelId="{05AA4229-2A07-4AA0-91B2-22A9874E8A89}" type="pres">
      <dgm:prSet presAssocID="{FB67D928-FFB1-48BD-B1BE-9A6516FB2693}" presName="parentText" presStyleLbl="node1" presStyleIdx="0" presStyleCnt="2">
        <dgm:presLayoutVars>
          <dgm:chMax val="0"/>
          <dgm:bulletEnabled val="1"/>
        </dgm:presLayoutVars>
      </dgm:prSet>
      <dgm:spPr/>
      <dgm:t>
        <a:bodyPr/>
        <a:lstStyle/>
        <a:p>
          <a:endParaRPr lang="en-AU"/>
        </a:p>
      </dgm:t>
    </dgm:pt>
    <dgm:pt modelId="{65835D67-078B-44DC-AD26-C12D46C227D1}" type="pres">
      <dgm:prSet presAssocID="{FB67D928-FFB1-48BD-B1BE-9A6516FB2693}" presName="childText" presStyleLbl="revTx" presStyleIdx="0" presStyleCnt="2">
        <dgm:presLayoutVars>
          <dgm:bulletEnabled val="1"/>
        </dgm:presLayoutVars>
      </dgm:prSet>
      <dgm:spPr/>
      <dgm:t>
        <a:bodyPr/>
        <a:lstStyle/>
        <a:p>
          <a:endParaRPr lang="en-AU"/>
        </a:p>
      </dgm:t>
    </dgm:pt>
    <dgm:pt modelId="{FCA74A83-30BC-465C-A3C3-F101CF441540}" type="pres">
      <dgm:prSet presAssocID="{83E006E1-7FD1-4E45-9CD7-E2ED519CD056}" presName="parentText" presStyleLbl="node1" presStyleIdx="1" presStyleCnt="2">
        <dgm:presLayoutVars>
          <dgm:chMax val="0"/>
          <dgm:bulletEnabled val="1"/>
        </dgm:presLayoutVars>
      </dgm:prSet>
      <dgm:spPr/>
      <dgm:t>
        <a:bodyPr/>
        <a:lstStyle/>
        <a:p>
          <a:endParaRPr lang="en-AU"/>
        </a:p>
      </dgm:t>
    </dgm:pt>
    <dgm:pt modelId="{D1CC0D26-8909-4285-AD99-F185A0E2296F}" type="pres">
      <dgm:prSet presAssocID="{83E006E1-7FD1-4E45-9CD7-E2ED519CD056}" presName="childText" presStyleLbl="revTx" presStyleIdx="1" presStyleCnt="2">
        <dgm:presLayoutVars>
          <dgm:bulletEnabled val="1"/>
        </dgm:presLayoutVars>
      </dgm:prSet>
      <dgm:spPr/>
      <dgm:t>
        <a:bodyPr/>
        <a:lstStyle/>
        <a:p>
          <a:endParaRPr lang="en-AU"/>
        </a:p>
      </dgm:t>
    </dgm:pt>
  </dgm:ptLst>
  <dgm:cxnLst>
    <dgm:cxn modelId="{2562F8E5-4CE5-41AD-99BE-D273102EBD22}" srcId="{FB67D928-FFB1-48BD-B1BE-9A6516FB2693}" destId="{2EBE0AB5-74F2-4E16-9B2D-6B3C566EF3A2}" srcOrd="2" destOrd="0" parTransId="{DFA5DE3A-168A-4A8F-AFB8-C5D2C7DB3A17}" sibTransId="{FA002959-645E-483F-AC35-6189AEA2FCAC}"/>
    <dgm:cxn modelId="{782A189E-47D2-4592-8485-B1DD9A0A67BB}" type="presOf" srcId="{3A2A284E-8799-4551-881E-C9FE5148F88D}" destId="{65835D67-078B-44DC-AD26-C12D46C227D1}" srcOrd="0" destOrd="1" presId="urn:microsoft.com/office/officeart/2005/8/layout/vList2"/>
    <dgm:cxn modelId="{1EB3B698-97ED-4696-B4D4-C6615D526DFD}" type="presOf" srcId="{83E006E1-7FD1-4E45-9CD7-E2ED519CD056}" destId="{FCA74A83-30BC-465C-A3C3-F101CF441540}" srcOrd="0" destOrd="0" presId="urn:microsoft.com/office/officeart/2005/8/layout/vList2"/>
    <dgm:cxn modelId="{8D600098-5134-4CCB-B1F5-A334F73EFC7E}" srcId="{FB67D928-FFB1-48BD-B1BE-9A6516FB2693}" destId="{0F23F73A-31A3-4DEB-8DB5-0AF5E9624313}" srcOrd="0" destOrd="0" parTransId="{077C1BF8-F363-4F6A-A692-AA68B0E5C2B6}" sibTransId="{F34DAB33-DF4C-403D-98BC-808B68E55F18}"/>
    <dgm:cxn modelId="{031911B8-448B-4A1A-921C-FEE07AA52C16}" srcId="{83E006E1-7FD1-4E45-9CD7-E2ED519CD056}" destId="{8FC8CD00-C3A3-4E1F-A6D8-6454D94DBB7F}" srcOrd="2" destOrd="0" parTransId="{0F53175C-15C2-4F58-B863-03EDC4BA2FAC}" sibTransId="{17420B69-34AD-4B89-AD29-579486AC3987}"/>
    <dgm:cxn modelId="{290DE233-CE4F-4FDC-96ED-B4901437F3F5}" srcId="{83E006E1-7FD1-4E45-9CD7-E2ED519CD056}" destId="{43EBA948-6C03-46ED-B3A7-078855A11F2C}" srcOrd="1" destOrd="0" parTransId="{889259CD-967F-4442-862C-71628E884F56}" sibTransId="{E010EC78-4406-4EA4-BC1A-FF0608030473}"/>
    <dgm:cxn modelId="{60AEE8D0-9EEF-4EC8-9954-8131F098D787}" srcId="{040F3B3C-93CA-469B-8610-D43D34490071}" destId="{83E006E1-7FD1-4E45-9CD7-E2ED519CD056}" srcOrd="1" destOrd="0" parTransId="{19EC4132-EB48-4C62-BD5B-3E2189AC187B}" sibTransId="{62B30EA4-CF1C-4B98-86CB-1780950E1363}"/>
    <dgm:cxn modelId="{1EBC06F7-8E31-4CB7-87F4-122EA2E838A2}" type="presOf" srcId="{0F23F73A-31A3-4DEB-8DB5-0AF5E9624313}" destId="{65835D67-078B-44DC-AD26-C12D46C227D1}" srcOrd="0" destOrd="0" presId="urn:microsoft.com/office/officeart/2005/8/layout/vList2"/>
    <dgm:cxn modelId="{53798B58-F042-412C-99DC-65A7A5F9A910}" srcId="{040F3B3C-93CA-469B-8610-D43D34490071}" destId="{FB67D928-FFB1-48BD-B1BE-9A6516FB2693}" srcOrd="0" destOrd="0" parTransId="{EEF5C8A1-3A13-4042-894B-E4638CD826BB}" sibTransId="{BDBCD6F9-670B-48C2-968F-68D6283A97CD}"/>
    <dgm:cxn modelId="{7F8CF05E-6F79-4B14-AA4A-C2BF90756BC6}" type="presOf" srcId="{040F3B3C-93CA-469B-8610-D43D34490071}" destId="{F402625E-7EFE-42A6-9440-6CE2814B930C}" srcOrd="0" destOrd="0" presId="urn:microsoft.com/office/officeart/2005/8/layout/vList2"/>
    <dgm:cxn modelId="{1B466FB4-CAAA-4EEB-B38E-87112A0209E7}" type="presOf" srcId="{43EBA948-6C03-46ED-B3A7-078855A11F2C}" destId="{D1CC0D26-8909-4285-AD99-F185A0E2296F}" srcOrd="0" destOrd="1" presId="urn:microsoft.com/office/officeart/2005/8/layout/vList2"/>
    <dgm:cxn modelId="{CCF8BB36-EF04-4D6C-8732-34EC9B9E5335}" type="presOf" srcId="{8FC8CD00-C3A3-4E1F-A6D8-6454D94DBB7F}" destId="{D1CC0D26-8909-4285-AD99-F185A0E2296F}" srcOrd="0" destOrd="2" presId="urn:microsoft.com/office/officeart/2005/8/layout/vList2"/>
    <dgm:cxn modelId="{7178BE14-F203-4A1A-9F3B-6B90ECE2DABF}" type="presOf" srcId="{FB67D928-FFB1-48BD-B1BE-9A6516FB2693}" destId="{05AA4229-2A07-4AA0-91B2-22A9874E8A89}" srcOrd="0" destOrd="0" presId="urn:microsoft.com/office/officeart/2005/8/layout/vList2"/>
    <dgm:cxn modelId="{B8688670-DCF8-416A-A68C-E21C3D0F69D2}" type="presOf" srcId="{2EBE0AB5-74F2-4E16-9B2D-6B3C566EF3A2}" destId="{65835D67-078B-44DC-AD26-C12D46C227D1}" srcOrd="0" destOrd="2" presId="urn:microsoft.com/office/officeart/2005/8/layout/vList2"/>
    <dgm:cxn modelId="{906C268F-E060-434C-8280-FB6492159BD9}" srcId="{FB67D928-FFB1-48BD-B1BE-9A6516FB2693}" destId="{3A2A284E-8799-4551-881E-C9FE5148F88D}" srcOrd="1" destOrd="0" parTransId="{24D8F35F-1D20-41D4-9148-AB91DE0D8E03}" sibTransId="{47AEC2D2-669E-425B-9B2C-353B0E20A01D}"/>
    <dgm:cxn modelId="{6670CF2C-4D8F-4A41-9955-764B72A6AA49}" srcId="{83E006E1-7FD1-4E45-9CD7-E2ED519CD056}" destId="{C4FD2384-9CBC-4C11-8F90-95212188C6D4}" srcOrd="0" destOrd="0" parTransId="{9A742050-D41D-4A8B-9DE2-035E0BD0FA33}" sibTransId="{698C5E11-40B5-4E3E-8AEE-3E557D6423FD}"/>
    <dgm:cxn modelId="{2729BE88-7586-4DF6-961A-2AAF7D0CD391}" type="presOf" srcId="{C4FD2384-9CBC-4C11-8F90-95212188C6D4}" destId="{D1CC0D26-8909-4285-AD99-F185A0E2296F}" srcOrd="0" destOrd="0" presId="urn:microsoft.com/office/officeart/2005/8/layout/vList2"/>
    <dgm:cxn modelId="{DDA94DF0-6476-48F2-835E-120A485CE9EB}" type="presParOf" srcId="{F402625E-7EFE-42A6-9440-6CE2814B930C}" destId="{05AA4229-2A07-4AA0-91B2-22A9874E8A89}" srcOrd="0" destOrd="0" presId="urn:microsoft.com/office/officeart/2005/8/layout/vList2"/>
    <dgm:cxn modelId="{EADCBB05-F8BB-4711-BAFB-068409F4355B}" type="presParOf" srcId="{F402625E-7EFE-42A6-9440-6CE2814B930C}" destId="{65835D67-078B-44DC-AD26-C12D46C227D1}" srcOrd="1" destOrd="0" presId="urn:microsoft.com/office/officeart/2005/8/layout/vList2"/>
    <dgm:cxn modelId="{CF0B4DE6-8E87-4BC9-826E-4FF79413712D}" type="presParOf" srcId="{F402625E-7EFE-42A6-9440-6CE2814B930C}" destId="{FCA74A83-30BC-465C-A3C3-F101CF441540}" srcOrd="2" destOrd="0" presId="urn:microsoft.com/office/officeart/2005/8/layout/vList2"/>
    <dgm:cxn modelId="{809FC042-B02C-458F-A923-FF0BC53B3F95}" type="presParOf" srcId="{F402625E-7EFE-42A6-9440-6CE2814B930C}" destId="{D1CC0D26-8909-4285-AD99-F185A0E2296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9DE11-967F-4E44-B30B-D7A171454D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93CFD5-1928-4C80-A293-76807186061D}">
      <dgm:prSet/>
      <dgm:spPr/>
      <dgm:t>
        <a:bodyPr/>
        <a:lstStyle/>
        <a:p>
          <a:r>
            <a:rPr lang="en-US" b="1"/>
            <a:t>Advantages</a:t>
          </a:r>
          <a:endParaRPr lang="en-US"/>
        </a:p>
      </dgm:t>
    </dgm:pt>
    <dgm:pt modelId="{9CAD1F2E-94D5-4276-BC61-47308D60E973}" type="parTrans" cxnId="{7CE17202-6CA1-4943-AEC1-6B458BF92282}">
      <dgm:prSet/>
      <dgm:spPr/>
      <dgm:t>
        <a:bodyPr/>
        <a:lstStyle/>
        <a:p>
          <a:endParaRPr lang="en-US"/>
        </a:p>
      </dgm:t>
    </dgm:pt>
    <dgm:pt modelId="{FB84CBAE-1D47-4FC7-83EE-5F651AB51902}" type="sibTrans" cxnId="{7CE17202-6CA1-4943-AEC1-6B458BF92282}">
      <dgm:prSet/>
      <dgm:spPr/>
      <dgm:t>
        <a:bodyPr/>
        <a:lstStyle/>
        <a:p>
          <a:endParaRPr lang="en-US"/>
        </a:p>
      </dgm:t>
    </dgm:pt>
    <dgm:pt modelId="{A3DB7EC5-44FA-4DAF-9F0B-C4FF31B92A4C}">
      <dgm:prSet/>
      <dgm:spPr/>
      <dgm:t>
        <a:bodyPr/>
        <a:lstStyle/>
        <a:p>
          <a:r>
            <a:rPr lang="en-US"/>
            <a:t>The contractor’s risk is minimal</a:t>
          </a:r>
        </a:p>
      </dgm:t>
    </dgm:pt>
    <dgm:pt modelId="{8BCFFD44-B0AA-4A96-B4AD-DD5012A0C1BD}" type="parTrans" cxnId="{D1F57F1A-3D53-4F4A-8873-36FD5E5B3602}">
      <dgm:prSet/>
      <dgm:spPr/>
      <dgm:t>
        <a:bodyPr/>
        <a:lstStyle/>
        <a:p>
          <a:endParaRPr lang="en-US"/>
        </a:p>
      </dgm:t>
    </dgm:pt>
    <dgm:pt modelId="{C5C1A581-32F4-488E-B67A-A7658CAB5926}" type="sibTrans" cxnId="{D1F57F1A-3D53-4F4A-8873-36FD5E5B3602}">
      <dgm:prSet/>
      <dgm:spPr/>
      <dgm:t>
        <a:bodyPr/>
        <a:lstStyle/>
        <a:p>
          <a:endParaRPr lang="en-US"/>
        </a:p>
      </dgm:t>
    </dgm:pt>
    <dgm:pt modelId="{3341C388-E628-4B1A-8895-4A84040B18AB}">
      <dgm:prSet/>
      <dgm:spPr/>
      <dgm:t>
        <a:bodyPr/>
        <a:lstStyle/>
        <a:p>
          <a:r>
            <a:rPr lang="en-US"/>
            <a:t>Valuing of variations orders</a:t>
          </a:r>
        </a:p>
      </dgm:t>
    </dgm:pt>
    <dgm:pt modelId="{AF6B2C32-11BF-4FBD-8153-7542971C0F1B}" type="parTrans" cxnId="{9A460845-9249-44C2-BB17-AB6049C1A79D}">
      <dgm:prSet/>
      <dgm:spPr/>
      <dgm:t>
        <a:bodyPr/>
        <a:lstStyle/>
        <a:p>
          <a:endParaRPr lang="en-US"/>
        </a:p>
      </dgm:t>
    </dgm:pt>
    <dgm:pt modelId="{7EB73AC7-DF54-4F7F-9D66-A1E13669D6A1}" type="sibTrans" cxnId="{9A460845-9249-44C2-BB17-AB6049C1A79D}">
      <dgm:prSet/>
      <dgm:spPr/>
      <dgm:t>
        <a:bodyPr/>
        <a:lstStyle/>
        <a:p>
          <a:endParaRPr lang="en-US"/>
        </a:p>
      </dgm:t>
    </dgm:pt>
    <dgm:pt modelId="{B6924C6B-736E-42D7-8C1E-588F69BF9312}">
      <dgm:prSet/>
      <dgm:spPr/>
      <dgm:t>
        <a:bodyPr/>
        <a:lstStyle/>
        <a:p>
          <a:r>
            <a:rPr lang="en-US" b="1"/>
            <a:t>Disadvantages </a:t>
          </a:r>
          <a:endParaRPr lang="en-US"/>
        </a:p>
      </dgm:t>
    </dgm:pt>
    <dgm:pt modelId="{58BFCCDA-9314-483A-88F7-DC3BAAB8FB38}" type="parTrans" cxnId="{495E5982-398E-48B9-B5AF-359F369827B4}">
      <dgm:prSet/>
      <dgm:spPr/>
      <dgm:t>
        <a:bodyPr/>
        <a:lstStyle/>
        <a:p>
          <a:endParaRPr lang="en-US"/>
        </a:p>
      </dgm:t>
    </dgm:pt>
    <dgm:pt modelId="{47076AD2-F9A2-4DC6-B26D-377D7B008C34}" type="sibTrans" cxnId="{495E5982-398E-48B9-B5AF-359F369827B4}">
      <dgm:prSet/>
      <dgm:spPr/>
      <dgm:t>
        <a:bodyPr/>
        <a:lstStyle/>
        <a:p>
          <a:endParaRPr lang="en-US"/>
        </a:p>
      </dgm:t>
    </dgm:pt>
    <dgm:pt modelId="{D5599779-7846-45B1-A12E-A91F147BFC9E}">
      <dgm:prSet/>
      <dgm:spPr/>
      <dgm:t>
        <a:bodyPr/>
        <a:lstStyle/>
        <a:p>
          <a:r>
            <a:rPr lang="en-US"/>
            <a:t>The client’s risk is high</a:t>
          </a:r>
        </a:p>
      </dgm:t>
    </dgm:pt>
    <dgm:pt modelId="{0BE48399-0A82-42A6-B267-33362E7D191A}" type="parTrans" cxnId="{7AEE0857-C903-4303-B815-8187F593B3A6}">
      <dgm:prSet/>
      <dgm:spPr/>
      <dgm:t>
        <a:bodyPr/>
        <a:lstStyle/>
        <a:p>
          <a:endParaRPr lang="en-US"/>
        </a:p>
      </dgm:t>
    </dgm:pt>
    <dgm:pt modelId="{63AC4094-125C-40D8-9AA9-A9522AFAAF54}" type="sibTrans" cxnId="{7AEE0857-C903-4303-B815-8187F593B3A6}">
      <dgm:prSet/>
      <dgm:spPr/>
      <dgm:t>
        <a:bodyPr/>
        <a:lstStyle/>
        <a:p>
          <a:endParaRPr lang="en-US"/>
        </a:p>
      </dgm:t>
    </dgm:pt>
    <dgm:pt modelId="{FE816B29-48E5-4DDE-B217-436BAC83A91A}">
      <dgm:prSet/>
      <dgm:spPr/>
      <dgm:t>
        <a:bodyPr/>
        <a:lstStyle/>
        <a:p>
          <a:r>
            <a:rPr lang="en-US"/>
            <a:t>It increases the cost and design period in the pre-contract stage.</a:t>
          </a:r>
        </a:p>
      </dgm:t>
    </dgm:pt>
    <dgm:pt modelId="{F8B428B3-8178-4830-83AE-353FC64B9238}" type="parTrans" cxnId="{C0BD3BFA-5E61-46D6-9888-53B2708F9F4D}">
      <dgm:prSet/>
      <dgm:spPr/>
      <dgm:t>
        <a:bodyPr/>
        <a:lstStyle/>
        <a:p>
          <a:endParaRPr lang="en-US"/>
        </a:p>
      </dgm:t>
    </dgm:pt>
    <dgm:pt modelId="{073B4E04-3ADA-40B8-A5A3-DACA12DD5423}" type="sibTrans" cxnId="{C0BD3BFA-5E61-46D6-9888-53B2708F9F4D}">
      <dgm:prSet/>
      <dgm:spPr/>
      <dgm:t>
        <a:bodyPr/>
        <a:lstStyle/>
        <a:p>
          <a:endParaRPr lang="en-US"/>
        </a:p>
      </dgm:t>
    </dgm:pt>
    <dgm:pt modelId="{F2EFF6A6-7B2F-46E1-BE9F-69B873CC3C49}" type="pres">
      <dgm:prSet presAssocID="{78B9DE11-967F-4E44-B30B-D7A171454D86}" presName="linear" presStyleCnt="0">
        <dgm:presLayoutVars>
          <dgm:animLvl val="lvl"/>
          <dgm:resizeHandles val="exact"/>
        </dgm:presLayoutVars>
      </dgm:prSet>
      <dgm:spPr/>
      <dgm:t>
        <a:bodyPr/>
        <a:lstStyle/>
        <a:p>
          <a:endParaRPr lang="en-AU"/>
        </a:p>
      </dgm:t>
    </dgm:pt>
    <dgm:pt modelId="{313AD35B-A7D0-49D1-A816-238A5EE2F7DB}" type="pres">
      <dgm:prSet presAssocID="{8F93CFD5-1928-4C80-A293-76807186061D}" presName="parentText" presStyleLbl="node1" presStyleIdx="0" presStyleCnt="2">
        <dgm:presLayoutVars>
          <dgm:chMax val="0"/>
          <dgm:bulletEnabled val="1"/>
        </dgm:presLayoutVars>
      </dgm:prSet>
      <dgm:spPr/>
      <dgm:t>
        <a:bodyPr/>
        <a:lstStyle/>
        <a:p>
          <a:endParaRPr lang="en-AU"/>
        </a:p>
      </dgm:t>
    </dgm:pt>
    <dgm:pt modelId="{D07C8A95-FA06-4EC9-92DA-35562F1FCFB7}" type="pres">
      <dgm:prSet presAssocID="{8F93CFD5-1928-4C80-A293-76807186061D}" presName="childText" presStyleLbl="revTx" presStyleIdx="0" presStyleCnt="2">
        <dgm:presLayoutVars>
          <dgm:bulletEnabled val="1"/>
        </dgm:presLayoutVars>
      </dgm:prSet>
      <dgm:spPr/>
      <dgm:t>
        <a:bodyPr/>
        <a:lstStyle/>
        <a:p>
          <a:endParaRPr lang="en-AU"/>
        </a:p>
      </dgm:t>
    </dgm:pt>
    <dgm:pt modelId="{416783E8-85B1-4AF8-B4EF-4B4E22ED6C95}" type="pres">
      <dgm:prSet presAssocID="{B6924C6B-736E-42D7-8C1E-588F69BF9312}" presName="parentText" presStyleLbl="node1" presStyleIdx="1" presStyleCnt="2">
        <dgm:presLayoutVars>
          <dgm:chMax val="0"/>
          <dgm:bulletEnabled val="1"/>
        </dgm:presLayoutVars>
      </dgm:prSet>
      <dgm:spPr/>
      <dgm:t>
        <a:bodyPr/>
        <a:lstStyle/>
        <a:p>
          <a:endParaRPr lang="en-AU"/>
        </a:p>
      </dgm:t>
    </dgm:pt>
    <dgm:pt modelId="{DE39F642-31AD-477D-807A-BDE9C6CE91D1}" type="pres">
      <dgm:prSet presAssocID="{B6924C6B-736E-42D7-8C1E-588F69BF9312}" presName="childText" presStyleLbl="revTx" presStyleIdx="1" presStyleCnt="2">
        <dgm:presLayoutVars>
          <dgm:bulletEnabled val="1"/>
        </dgm:presLayoutVars>
      </dgm:prSet>
      <dgm:spPr/>
      <dgm:t>
        <a:bodyPr/>
        <a:lstStyle/>
        <a:p>
          <a:endParaRPr lang="en-AU"/>
        </a:p>
      </dgm:t>
    </dgm:pt>
  </dgm:ptLst>
  <dgm:cxnLst>
    <dgm:cxn modelId="{495E5982-398E-48B9-B5AF-359F369827B4}" srcId="{78B9DE11-967F-4E44-B30B-D7A171454D86}" destId="{B6924C6B-736E-42D7-8C1E-588F69BF9312}" srcOrd="1" destOrd="0" parTransId="{58BFCCDA-9314-483A-88F7-DC3BAAB8FB38}" sibTransId="{47076AD2-F9A2-4DC6-B26D-377D7B008C34}"/>
    <dgm:cxn modelId="{C754E175-E182-4F09-9E6A-3D6E6A326010}" type="presOf" srcId="{3341C388-E628-4B1A-8895-4A84040B18AB}" destId="{D07C8A95-FA06-4EC9-92DA-35562F1FCFB7}" srcOrd="0" destOrd="1" presId="urn:microsoft.com/office/officeart/2005/8/layout/vList2"/>
    <dgm:cxn modelId="{9A460845-9249-44C2-BB17-AB6049C1A79D}" srcId="{8F93CFD5-1928-4C80-A293-76807186061D}" destId="{3341C388-E628-4B1A-8895-4A84040B18AB}" srcOrd="1" destOrd="0" parTransId="{AF6B2C32-11BF-4FBD-8153-7542971C0F1B}" sibTransId="{7EB73AC7-DF54-4F7F-9D66-A1E13669D6A1}"/>
    <dgm:cxn modelId="{7AEE0857-C903-4303-B815-8187F593B3A6}" srcId="{B6924C6B-736E-42D7-8C1E-588F69BF9312}" destId="{D5599779-7846-45B1-A12E-A91F147BFC9E}" srcOrd="0" destOrd="0" parTransId="{0BE48399-0A82-42A6-B267-33362E7D191A}" sibTransId="{63AC4094-125C-40D8-9AA9-A9522AFAAF54}"/>
    <dgm:cxn modelId="{1CE19492-6E05-4511-B014-6C73B7D0F449}" type="presOf" srcId="{B6924C6B-736E-42D7-8C1E-588F69BF9312}" destId="{416783E8-85B1-4AF8-B4EF-4B4E22ED6C95}" srcOrd="0" destOrd="0" presId="urn:microsoft.com/office/officeart/2005/8/layout/vList2"/>
    <dgm:cxn modelId="{D57973B6-246B-4B4E-891D-D0BB068CDF95}" type="presOf" srcId="{D5599779-7846-45B1-A12E-A91F147BFC9E}" destId="{DE39F642-31AD-477D-807A-BDE9C6CE91D1}" srcOrd="0" destOrd="0" presId="urn:microsoft.com/office/officeart/2005/8/layout/vList2"/>
    <dgm:cxn modelId="{D1F57F1A-3D53-4F4A-8873-36FD5E5B3602}" srcId="{8F93CFD5-1928-4C80-A293-76807186061D}" destId="{A3DB7EC5-44FA-4DAF-9F0B-C4FF31B92A4C}" srcOrd="0" destOrd="0" parTransId="{8BCFFD44-B0AA-4A96-B4AD-DD5012A0C1BD}" sibTransId="{C5C1A581-32F4-488E-B67A-A7658CAB5926}"/>
    <dgm:cxn modelId="{7CE17202-6CA1-4943-AEC1-6B458BF92282}" srcId="{78B9DE11-967F-4E44-B30B-D7A171454D86}" destId="{8F93CFD5-1928-4C80-A293-76807186061D}" srcOrd="0" destOrd="0" parTransId="{9CAD1F2E-94D5-4276-BC61-47308D60E973}" sibTransId="{FB84CBAE-1D47-4FC7-83EE-5F651AB51902}"/>
    <dgm:cxn modelId="{59B724FB-2BF4-4118-AEA2-F2381852BD4D}" type="presOf" srcId="{FE816B29-48E5-4DDE-B217-436BAC83A91A}" destId="{DE39F642-31AD-477D-807A-BDE9C6CE91D1}" srcOrd="0" destOrd="1" presId="urn:microsoft.com/office/officeart/2005/8/layout/vList2"/>
    <dgm:cxn modelId="{D9483829-B89F-46C1-B43F-982311366459}" type="presOf" srcId="{A3DB7EC5-44FA-4DAF-9F0B-C4FF31B92A4C}" destId="{D07C8A95-FA06-4EC9-92DA-35562F1FCFB7}" srcOrd="0" destOrd="0" presId="urn:microsoft.com/office/officeart/2005/8/layout/vList2"/>
    <dgm:cxn modelId="{07FE88D2-1BF7-418F-952E-E48BE354AEB9}" type="presOf" srcId="{8F93CFD5-1928-4C80-A293-76807186061D}" destId="{313AD35B-A7D0-49D1-A816-238A5EE2F7DB}" srcOrd="0" destOrd="0" presId="urn:microsoft.com/office/officeart/2005/8/layout/vList2"/>
    <dgm:cxn modelId="{C0BD3BFA-5E61-46D6-9888-53B2708F9F4D}" srcId="{B6924C6B-736E-42D7-8C1E-588F69BF9312}" destId="{FE816B29-48E5-4DDE-B217-436BAC83A91A}" srcOrd="1" destOrd="0" parTransId="{F8B428B3-8178-4830-83AE-353FC64B9238}" sibTransId="{073B4E04-3ADA-40B8-A5A3-DACA12DD5423}"/>
    <dgm:cxn modelId="{4C97E6CC-600A-45C9-9CF5-97F8D79BBF2D}" type="presOf" srcId="{78B9DE11-967F-4E44-B30B-D7A171454D86}" destId="{F2EFF6A6-7B2F-46E1-BE9F-69B873CC3C49}" srcOrd="0" destOrd="0" presId="urn:microsoft.com/office/officeart/2005/8/layout/vList2"/>
    <dgm:cxn modelId="{B76ADFA9-809F-4DD2-B0A3-3A6C356D0363}" type="presParOf" srcId="{F2EFF6A6-7B2F-46E1-BE9F-69B873CC3C49}" destId="{313AD35B-A7D0-49D1-A816-238A5EE2F7DB}" srcOrd="0" destOrd="0" presId="urn:microsoft.com/office/officeart/2005/8/layout/vList2"/>
    <dgm:cxn modelId="{91D69408-011D-46BE-B968-3C15451202ED}" type="presParOf" srcId="{F2EFF6A6-7B2F-46E1-BE9F-69B873CC3C49}" destId="{D07C8A95-FA06-4EC9-92DA-35562F1FCFB7}" srcOrd="1" destOrd="0" presId="urn:microsoft.com/office/officeart/2005/8/layout/vList2"/>
    <dgm:cxn modelId="{4BD666CF-E713-4B9F-8B3C-3C9D427D0036}" type="presParOf" srcId="{F2EFF6A6-7B2F-46E1-BE9F-69B873CC3C49}" destId="{416783E8-85B1-4AF8-B4EF-4B4E22ED6C95}" srcOrd="2" destOrd="0" presId="urn:microsoft.com/office/officeart/2005/8/layout/vList2"/>
    <dgm:cxn modelId="{DC3C2855-0EDD-4FFE-BE21-70C78A141B77}" type="presParOf" srcId="{F2EFF6A6-7B2F-46E1-BE9F-69B873CC3C49}" destId="{DE39F642-31AD-477D-807A-BDE9C6CE91D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4229-2A07-4AA0-91B2-22A9874E8A89}">
      <dsp:nvSpPr>
        <dsp:cNvPr id="0" name=""/>
        <dsp:cNvSpPr/>
      </dsp:nvSpPr>
      <dsp:spPr>
        <a:xfrm>
          <a:off x="0" y="34188"/>
          <a:ext cx="9144000"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b="1" kern="1200"/>
            <a:t>Advantages</a:t>
          </a:r>
          <a:endParaRPr lang="en-US" sz="3700" kern="1200"/>
        </a:p>
      </dsp:txBody>
      <dsp:txXfrm>
        <a:off x="42265" y="76453"/>
        <a:ext cx="9059470" cy="781270"/>
      </dsp:txXfrm>
    </dsp:sp>
    <dsp:sp modelId="{65835D67-078B-44DC-AD26-C12D46C227D1}">
      <dsp:nvSpPr>
        <dsp:cNvPr id="0" name=""/>
        <dsp:cNvSpPr/>
      </dsp:nvSpPr>
      <dsp:spPr>
        <a:xfrm>
          <a:off x="0" y="899988"/>
          <a:ext cx="9144000" cy="14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The client’s risk is minimal</a:t>
          </a:r>
        </a:p>
        <a:p>
          <a:pPr marL="285750" lvl="1" indent="-285750" algn="l" defTabSz="1289050">
            <a:lnSpc>
              <a:spcPct val="90000"/>
            </a:lnSpc>
            <a:spcBef>
              <a:spcPct val="0"/>
            </a:spcBef>
            <a:spcAft>
              <a:spcPct val="20000"/>
            </a:spcAft>
            <a:buChar char="••"/>
          </a:pPr>
          <a:r>
            <a:rPr lang="en-US" sz="2900" kern="1200" dirty="0"/>
            <a:t>Fewer variations</a:t>
          </a:r>
        </a:p>
        <a:p>
          <a:pPr marL="285750" lvl="1" indent="-285750" algn="l" defTabSz="1289050">
            <a:lnSpc>
              <a:spcPct val="90000"/>
            </a:lnSpc>
            <a:spcBef>
              <a:spcPct val="0"/>
            </a:spcBef>
            <a:spcAft>
              <a:spcPct val="20000"/>
            </a:spcAft>
            <a:buChar char="••"/>
          </a:pPr>
          <a:r>
            <a:rPr lang="en-US" sz="2900" kern="1200" dirty="0"/>
            <a:t>contractors have a clear expectation of the scope.</a:t>
          </a:r>
        </a:p>
      </dsp:txBody>
      <dsp:txXfrm>
        <a:off x="0" y="899988"/>
        <a:ext cx="9144000" cy="1416915"/>
      </dsp:txXfrm>
    </dsp:sp>
    <dsp:sp modelId="{FCA74A83-30BC-465C-A3C3-F101CF441540}">
      <dsp:nvSpPr>
        <dsp:cNvPr id="0" name=""/>
        <dsp:cNvSpPr/>
      </dsp:nvSpPr>
      <dsp:spPr>
        <a:xfrm>
          <a:off x="0" y="2316904"/>
          <a:ext cx="9144000"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b="1" kern="1200"/>
            <a:t>Disadvantages </a:t>
          </a:r>
          <a:endParaRPr lang="en-US" sz="3700" kern="1200"/>
        </a:p>
      </dsp:txBody>
      <dsp:txXfrm>
        <a:off x="42265" y="2359169"/>
        <a:ext cx="9059470" cy="781270"/>
      </dsp:txXfrm>
    </dsp:sp>
    <dsp:sp modelId="{D1CC0D26-8909-4285-AD99-F185A0E2296F}">
      <dsp:nvSpPr>
        <dsp:cNvPr id="0" name=""/>
        <dsp:cNvSpPr/>
      </dsp:nvSpPr>
      <dsp:spPr>
        <a:xfrm>
          <a:off x="0" y="3182704"/>
          <a:ext cx="9144000" cy="179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Contractors’ risk is high</a:t>
          </a:r>
        </a:p>
        <a:p>
          <a:pPr marL="285750" lvl="1" indent="-285750" algn="l" defTabSz="1289050">
            <a:lnSpc>
              <a:spcPct val="90000"/>
            </a:lnSpc>
            <a:spcBef>
              <a:spcPct val="0"/>
            </a:spcBef>
            <a:spcAft>
              <a:spcPct val="20000"/>
            </a:spcAft>
            <a:buChar char="••"/>
          </a:pPr>
          <a:r>
            <a:rPr lang="en-US" sz="2900" kern="1200"/>
            <a:t>Budget constraints may limit project outcomes.</a:t>
          </a:r>
        </a:p>
        <a:p>
          <a:pPr marL="285750" lvl="1" indent="-285750" algn="l" defTabSz="1289050">
            <a:lnSpc>
              <a:spcPct val="90000"/>
            </a:lnSpc>
            <a:spcBef>
              <a:spcPct val="0"/>
            </a:spcBef>
            <a:spcAft>
              <a:spcPct val="20000"/>
            </a:spcAft>
            <a:buChar char="••"/>
          </a:pPr>
          <a:r>
            <a:rPr lang="en-US" sz="2900" kern="1200"/>
            <a:t>Improper details in the design can lead project disputes</a:t>
          </a:r>
        </a:p>
      </dsp:txBody>
      <dsp:txXfrm>
        <a:off x="0" y="3182704"/>
        <a:ext cx="9144000" cy="1799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D35B-A7D0-49D1-A816-238A5EE2F7DB}">
      <dsp:nvSpPr>
        <dsp:cNvPr id="0" name=""/>
        <dsp:cNvSpPr/>
      </dsp:nvSpPr>
      <dsp:spPr>
        <a:xfrm>
          <a:off x="0" y="11520"/>
          <a:ext cx="7699513" cy="818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b="1" kern="1200"/>
            <a:t>Advantages</a:t>
          </a:r>
          <a:endParaRPr lang="en-US" sz="3500" kern="1200"/>
        </a:p>
      </dsp:txBody>
      <dsp:txXfrm>
        <a:off x="39980" y="51500"/>
        <a:ext cx="7619553" cy="739039"/>
      </dsp:txXfrm>
    </dsp:sp>
    <dsp:sp modelId="{D07C8A95-FA06-4EC9-92DA-35562F1FCFB7}">
      <dsp:nvSpPr>
        <dsp:cNvPr id="0" name=""/>
        <dsp:cNvSpPr/>
      </dsp:nvSpPr>
      <dsp:spPr>
        <a:xfrm>
          <a:off x="0" y="830520"/>
          <a:ext cx="7699513"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46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The contractor’s risk is minimal</a:t>
          </a:r>
        </a:p>
        <a:p>
          <a:pPr marL="228600" lvl="1" indent="-228600" algn="l" defTabSz="1200150">
            <a:lnSpc>
              <a:spcPct val="90000"/>
            </a:lnSpc>
            <a:spcBef>
              <a:spcPct val="0"/>
            </a:spcBef>
            <a:spcAft>
              <a:spcPct val="20000"/>
            </a:spcAft>
            <a:buChar char="••"/>
          </a:pPr>
          <a:r>
            <a:rPr lang="en-US" sz="2700" kern="1200"/>
            <a:t>Valuing of variations orders</a:t>
          </a:r>
        </a:p>
      </dsp:txBody>
      <dsp:txXfrm>
        <a:off x="0" y="830520"/>
        <a:ext cx="7699513" cy="887512"/>
      </dsp:txXfrm>
    </dsp:sp>
    <dsp:sp modelId="{416783E8-85B1-4AF8-B4EF-4B4E22ED6C95}">
      <dsp:nvSpPr>
        <dsp:cNvPr id="0" name=""/>
        <dsp:cNvSpPr/>
      </dsp:nvSpPr>
      <dsp:spPr>
        <a:xfrm>
          <a:off x="0" y="1718033"/>
          <a:ext cx="7699513" cy="818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b="1" kern="1200"/>
            <a:t>Disadvantages </a:t>
          </a:r>
          <a:endParaRPr lang="en-US" sz="3500" kern="1200"/>
        </a:p>
      </dsp:txBody>
      <dsp:txXfrm>
        <a:off x="39980" y="1758013"/>
        <a:ext cx="7619553" cy="739039"/>
      </dsp:txXfrm>
    </dsp:sp>
    <dsp:sp modelId="{DE39F642-31AD-477D-807A-BDE9C6CE91D1}">
      <dsp:nvSpPr>
        <dsp:cNvPr id="0" name=""/>
        <dsp:cNvSpPr/>
      </dsp:nvSpPr>
      <dsp:spPr>
        <a:xfrm>
          <a:off x="0" y="2537033"/>
          <a:ext cx="7699513"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46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The client’s risk is high</a:t>
          </a:r>
        </a:p>
        <a:p>
          <a:pPr marL="228600" lvl="1" indent="-228600" algn="l" defTabSz="1200150">
            <a:lnSpc>
              <a:spcPct val="90000"/>
            </a:lnSpc>
            <a:spcBef>
              <a:spcPct val="0"/>
            </a:spcBef>
            <a:spcAft>
              <a:spcPct val="20000"/>
            </a:spcAft>
            <a:buChar char="••"/>
          </a:pPr>
          <a:r>
            <a:rPr lang="en-US" sz="2700" kern="1200"/>
            <a:t>It increases the cost and design period in the pre-contract stage.</a:t>
          </a:r>
        </a:p>
      </dsp:txBody>
      <dsp:txXfrm>
        <a:off x="0" y="2537033"/>
        <a:ext cx="7699513" cy="12678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EB46B8FB-F6A2-5F47-A6CD-A7E17E69270F}"/>
              </a:ext>
            </a:extLst>
          </p:cNvPr>
          <p:cNvGrpSpPr/>
          <p:nvPr/>
        </p:nvGrpSpPr>
        <p:grpSpPr>
          <a:xfrm>
            <a:off x="4651041" y="1"/>
            <a:ext cx="4492959" cy="6858001"/>
            <a:chOff x="6201388" y="0"/>
            <a:chExt cx="5990612" cy="6858001"/>
          </a:xfrm>
        </p:grpSpPr>
        <p:sp>
          <p:nvSpPr>
            <p:cNvPr id="45" name="Oval 44">
              <a:extLst>
                <a:ext uri="{FF2B5EF4-FFF2-40B4-BE49-F238E27FC236}">
                  <a16:creationId xmlns:a16="http://schemas.microsoft.com/office/drawing/2014/main" xmlns=""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Freeform 46">
              <a:extLst>
                <a:ext uri="{FF2B5EF4-FFF2-40B4-BE49-F238E27FC236}">
                  <a16:creationId xmlns:a16="http://schemas.microsoft.com/office/drawing/2014/main" xmlns=""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8">
              <a:extLst>
                <a:ext uri="{FF2B5EF4-FFF2-40B4-BE49-F238E27FC236}">
                  <a16:creationId xmlns:a16="http://schemas.microsoft.com/office/drawing/2014/main" xmlns=""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1" name="Oval 50">
              <a:extLst>
                <a:ext uri="{FF2B5EF4-FFF2-40B4-BE49-F238E27FC236}">
                  <a16:creationId xmlns:a16="http://schemas.microsoft.com/office/drawing/2014/main" xmlns=""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val 59">
              <a:extLst>
                <a:ext uri="{FF2B5EF4-FFF2-40B4-BE49-F238E27FC236}">
                  <a16:creationId xmlns:a16="http://schemas.microsoft.com/office/drawing/2014/main" xmlns=""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a:extLst>
                <a:ext uri="{FF2B5EF4-FFF2-40B4-BE49-F238E27FC236}">
                  <a16:creationId xmlns:a16="http://schemas.microsoft.com/office/drawing/2014/main" xmlns=""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Freeform 63">
              <a:extLst>
                <a:ext uri="{FF2B5EF4-FFF2-40B4-BE49-F238E27FC236}">
                  <a16:creationId xmlns:a16="http://schemas.microsoft.com/office/drawing/2014/main" xmlns=""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5" name="Freeform 64">
              <a:extLst>
                <a:ext uri="{FF2B5EF4-FFF2-40B4-BE49-F238E27FC236}">
                  <a16:creationId xmlns:a16="http://schemas.microsoft.com/office/drawing/2014/main" xmlns=""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7" name="Oval 66">
              <a:extLst>
                <a:ext uri="{FF2B5EF4-FFF2-40B4-BE49-F238E27FC236}">
                  <a16:creationId xmlns:a16="http://schemas.microsoft.com/office/drawing/2014/main" xmlns=""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67">
              <a:extLst>
                <a:ext uri="{FF2B5EF4-FFF2-40B4-BE49-F238E27FC236}">
                  <a16:creationId xmlns:a16="http://schemas.microsoft.com/office/drawing/2014/main" xmlns=""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Oval 68">
              <a:extLst>
                <a:ext uri="{FF2B5EF4-FFF2-40B4-BE49-F238E27FC236}">
                  <a16:creationId xmlns:a16="http://schemas.microsoft.com/office/drawing/2014/main" xmlns=""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a:extLst>
                <a:ext uri="{FF2B5EF4-FFF2-40B4-BE49-F238E27FC236}">
                  <a16:creationId xmlns:a16="http://schemas.microsoft.com/office/drawing/2014/main" xmlns=""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a:extLst>
                <a:ext uri="{FF2B5EF4-FFF2-40B4-BE49-F238E27FC236}">
                  <a16:creationId xmlns:a16="http://schemas.microsoft.com/office/drawing/2014/main" xmlns=""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2" name="Freeform 71">
              <a:extLst>
                <a:ext uri="{FF2B5EF4-FFF2-40B4-BE49-F238E27FC236}">
                  <a16:creationId xmlns:a16="http://schemas.microsoft.com/office/drawing/2014/main" xmlns=""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3" name="Oval 72">
              <a:extLst>
                <a:ext uri="{FF2B5EF4-FFF2-40B4-BE49-F238E27FC236}">
                  <a16:creationId xmlns:a16="http://schemas.microsoft.com/office/drawing/2014/main" xmlns=""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Oval 73">
              <a:extLst>
                <a:ext uri="{FF2B5EF4-FFF2-40B4-BE49-F238E27FC236}">
                  <a16:creationId xmlns:a16="http://schemas.microsoft.com/office/drawing/2014/main" xmlns=""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Oval 74">
              <a:extLst>
                <a:ext uri="{FF2B5EF4-FFF2-40B4-BE49-F238E27FC236}">
                  <a16:creationId xmlns:a16="http://schemas.microsoft.com/office/drawing/2014/main" xmlns=""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reeform 75">
              <a:extLst>
                <a:ext uri="{FF2B5EF4-FFF2-40B4-BE49-F238E27FC236}">
                  <a16:creationId xmlns:a16="http://schemas.microsoft.com/office/drawing/2014/main" xmlns=""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7" name="Freeform 76">
              <a:extLst>
                <a:ext uri="{FF2B5EF4-FFF2-40B4-BE49-F238E27FC236}">
                  <a16:creationId xmlns:a16="http://schemas.microsoft.com/office/drawing/2014/main" xmlns=""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8" name="Freeform 77">
              <a:extLst>
                <a:ext uri="{FF2B5EF4-FFF2-40B4-BE49-F238E27FC236}">
                  <a16:creationId xmlns:a16="http://schemas.microsoft.com/office/drawing/2014/main" xmlns=""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9" name="Freeform 78">
              <a:extLst>
                <a:ext uri="{FF2B5EF4-FFF2-40B4-BE49-F238E27FC236}">
                  <a16:creationId xmlns:a16="http://schemas.microsoft.com/office/drawing/2014/main" xmlns=""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0" name="Freeform 79">
              <a:extLst>
                <a:ext uri="{FF2B5EF4-FFF2-40B4-BE49-F238E27FC236}">
                  <a16:creationId xmlns:a16="http://schemas.microsoft.com/office/drawing/2014/main" xmlns=""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1" name="Freeform 80">
              <a:extLst>
                <a:ext uri="{FF2B5EF4-FFF2-40B4-BE49-F238E27FC236}">
                  <a16:creationId xmlns:a16="http://schemas.microsoft.com/office/drawing/2014/main" xmlns=""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2" name="Freeform 81">
              <a:extLst>
                <a:ext uri="{FF2B5EF4-FFF2-40B4-BE49-F238E27FC236}">
                  <a16:creationId xmlns:a16="http://schemas.microsoft.com/office/drawing/2014/main" xmlns=""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CDAB39E9-6F50-3F4B-9DDB-FC0E0CA993A6}"/>
              </a:ext>
            </a:extLst>
          </p:cNvPr>
          <p:cNvSpPr>
            <a:spLocks noGrp="1"/>
          </p:cNvSpPr>
          <p:nvPr>
            <p:ph type="ctrTitle"/>
          </p:nvPr>
        </p:nvSpPr>
        <p:spPr>
          <a:xfrm>
            <a:off x="423863" y="768335"/>
            <a:ext cx="3799501" cy="2866405"/>
          </a:xfrm>
        </p:spPr>
        <p:txBody>
          <a:bodyPr anchor="t"/>
          <a:lstStyle>
            <a:lvl1pPr algn="l">
              <a:defRPr sz="4500"/>
            </a:lvl1pPr>
          </a:lstStyle>
          <a:p>
            <a:r>
              <a:rPr lang="en-US" dirty="0"/>
              <a:t>Click to edit Master title style</a:t>
            </a:r>
          </a:p>
        </p:txBody>
      </p:sp>
      <p:sp>
        <p:nvSpPr>
          <p:cNvPr id="3" name="Subtitle 2">
            <a:extLst>
              <a:ext uri="{FF2B5EF4-FFF2-40B4-BE49-F238E27FC236}">
                <a16:creationId xmlns:a16="http://schemas.microsoft.com/office/drawing/2014/main" xmlns="" id="{A6B2C33E-E9A6-304D-BBCB-97AD0B213CE0}"/>
              </a:ext>
            </a:extLst>
          </p:cNvPr>
          <p:cNvSpPr>
            <a:spLocks noGrp="1"/>
          </p:cNvSpPr>
          <p:nvPr>
            <p:ph type="subTitle" idx="1"/>
          </p:nvPr>
        </p:nvSpPr>
        <p:spPr>
          <a:xfrm>
            <a:off x="423863" y="4283240"/>
            <a:ext cx="3799501" cy="1475177"/>
          </a:xfrm>
        </p:spPr>
        <p:txBody>
          <a:bodyPr anchor="b"/>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xmlns="" id="{C29C75C4-E533-BE48-B528-D1A278BC39A3}"/>
              </a:ext>
            </a:extLst>
          </p:cNvPr>
          <p:cNvSpPr>
            <a:spLocks noGrp="1"/>
          </p:cNvSpPr>
          <p:nvPr>
            <p:ph type="dt" sz="half" idx="10"/>
          </p:nvPr>
        </p:nvSpPr>
        <p:spPr>
          <a:xfrm>
            <a:off x="425196" y="457201"/>
            <a:ext cx="2706154" cy="365125"/>
          </a:xfrm>
        </p:spPr>
        <p:txBody>
          <a:bodyPr/>
          <a:lstStyle>
            <a:lvl1pPr algn="l">
              <a:defRPr/>
            </a:lvl1pPr>
          </a:lstStyle>
          <a:p>
            <a:pPr algn="l"/>
            <a:fld id="{A5B0A250-5CC0-1746-B209-08E8B0DAE6AF}" type="datetimeFigureOut">
              <a:rPr lang="en-US" smtClean="0"/>
              <a:pPr algn="l"/>
              <a:t>5/24/2023</a:t>
            </a:fld>
            <a:endParaRPr lang="en-US" dirty="0"/>
          </a:p>
        </p:txBody>
      </p:sp>
      <p:sp>
        <p:nvSpPr>
          <p:cNvPr id="5" name="Footer Placeholder 4">
            <a:extLst>
              <a:ext uri="{FF2B5EF4-FFF2-40B4-BE49-F238E27FC236}">
                <a16:creationId xmlns:a16="http://schemas.microsoft.com/office/drawing/2014/main" xmlns=""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FCFDDE0-90B9-AD4E-B0EB-E7464FA9CDF2}"/>
              </a:ext>
            </a:extLst>
          </p:cNvPr>
          <p:cNvSpPr>
            <a:spLocks noGrp="1"/>
          </p:cNvSpPr>
          <p:nvPr>
            <p:ph type="sldNum" sz="quarter" idx="12"/>
          </p:nvPr>
        </p:nvSpPr>
        <p:spPr>
          <a:xfrm>
            <a:off x="3613001" y="6141086"/>
            <a:ext cx="610362"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xmlns="" id="{D33A3282-0389-C547-8CA6-7F3E7F27B34D}"/>
              </a:ext>
            </a:extLst>
          </p:cNvPr>
          <p:cNvCxnSpPr>
            <a:cxnSpLocks/>
          </p:cNvCxnSpPr>
          <p:nvPr/>
        </p:nvCxnSpPr>
        <p:spPr>
          <a:xfrm>
            <a:off x="423863" y="6087110"/>
            <a:ext cx="37995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8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7ED46EE4-CE67-DD46-A751-9FEA049A22B8}"/>
              </a:ext>
            </a:extLst>
          </p:cNvPr>
          <p:cNvGrpSpPr/>
          <p:nvPr/>
        </p:nvGrpSpPr>
        <p:grpSpPr>
          <a:xfrm>
            <a:off x="6696396" y="0"/>
            <a:ext cx="2447604" cy="6858000"/>
            <a:chOff x="8928528" y="0"/>
            <a:chExt cx="3263472" cy="6858000"/>
          </a:xfrm>
        </p:grpSpPr>
        <p:sp>
          <p:nvSpPr>
            <p:cNvPr id="23" name="Oval 22">
              <a:extLst>
                <a:ext uri="{FF2B5EF4-FFF2-40B4-BE49-F238E27FC236}">
                  <a16:creationId xmlns:a16="http://schemas.microsoft.com/office/drawing/2014/main" xmlns=""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Freeform 23">
              <a:extLst>
                <a:ext uri="{FF2B5EF4-FFF2-40B4-BE49-F238E27FC236}">
                  <a16:creationId xmlns:a16="http://schemas.microsoft.com/office/drawing/2014/main" xmlns=""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5" name="Freeform 24">
              <a:extLst>
                <a:ext uri="{FF2B5EF4-FFF2-40B4-BE49-F238E27FC236}">
                  <a16:creationId xmlns:a16="http://schemas.microsoft.com/office/drawing/2014/main" xmlns=""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Oval 25">
              <a:extLst>
                <a:ext uri="{FF2B5EF4-FFF2-40B4-BE49-F238E27FC236}">
                  <a16:creationId xmlns:a16="http://schemas.microsoft.com/office/drawing/2014/main" xmlns=""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xmlns=""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a:extLst>
                <a:ext uri="{FF2B5EF4-FFF2-40B4-BE49-F238E27FC236}">
                  <a16:creationId xmlns:a16="http://schemas.microsoft.com/office/drawing/2014/main" xmlns=""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reeform 28">
              <a:extLst>
                <a:ext uri="{FF2B5EF4-FFF2-40B4-BE49-F238E27FC236}">
                  <a16:creationId xmlns:a16="http://schemas.microsoft.com/office/drawing/2014/main" xmlns=""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29">
              <a:extLst>
                <a:ext uri="{FF2B5EF4-FFF2-40B4-BE49-F238E27FC236}">
                  <a16:creationId xmlns:a16="http://schemas.microsoft.com/office/drawing/2014/main" xmlns=""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30">
              <a:extLst>
                <a:ext uri="{FF2B5EF4-FFF2-40B4-BE49-F238E27FC236}">
                  <a16:creationId xmlns:a16="http://schemas.microsoft.com/office/drawing/2014/main" xmlns=""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2" name="Freeform 31">
              <a:extLst>
                <a:ext uri="{FF2B5EF4-FFF2-40B4-BE49-F238E27FC236}">
                  <a16:creationId xmlns:a16="http://schemas.microsoft.com/office/drawing/2014/main" xmlns=""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32">
              <a:extLst>
                <a:ext uri="{FF2B5EF4-FFF2-40B4-BE49-F238E27FC236}">
                  <a16:creationId xmlns:a16="http://schemas.microsoft.com/office/drawing/2014/main" xmlns=""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33">
              <a:extLst>
                <a:ext uri="{FF2B5EF4-FFF2-40B4-BE49-F238E27FC236}">
                  <a16:creationId xmlns:a16="http://schemas.microsoft.com/office/drawing/2014/main" xmlns=""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34">
              <a:extLst>
                <a:ext uri="{FF2B5EF4-FFF2-40B4-BE49-F238E27FC236}">
                  <a16:creationId xmlns:a16="http://schemas.microsoft.com/office/drawing/2014/main" xmlns=""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xmlns=""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D08D72-182D-C947-B3F7-B74948D0849B}"/>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5" name="Footer Placeholder 4">
            <a:extLst>
              <a:ext uri="{FF2B5EF4-FFF2-40B4-BE49-F238E27FC236}">
                <a16:creationId xmlns:a16="http://schemas.microsoft.com/office/drawing/2014/main" xmlns=""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8845B6-87C0-2F4A-8146-00E911CDF70D}"/>
              </a:ext>
            </a:extLst>
          </p:cNvPr>
          <p:cNvSpPr>
            <a:spLocks noGrp="1"/>
          </p:cNvSpPr>
          <p:nvPr>
            <p:ph type="sldNum" sz="quarter" idx="12"/>
          </p:nvPr>
        </p:nvSpPr>
        <p:spPr>
          <a:xfrm>
            <a:off x="5314860" y="6141086"/>
            <a:ext cx="610362"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A78A912D-4325-C449-BF2E-F331A221C695}"/>
              </a:ext>
            </a:extLst>
          </p:cNvPr>
          <p:cNvCxnSpPr>
            <a:cxnSpLocks/>
          </p:cNvCxnSpPr>
          <p:nvPr/>
        </p:nvCxnSpPr>
        <p:spPr>
          <a:xfrm>
            <a:off x="423862" y="6087110"/>
            <a:ext cx="55013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56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C3803ECC-8207-244B-8051-94AA5304EDD9}"/>
              </a:ext>
            </a:extLst>
          </p:cNvPr>
          <p:cNvGrpSpPr/>
          <p:nvPr/>
        </p:nvGrpSpPr>
        <p:grpSpPr>
          <a:xfrm>
            <a:off x="7717736" y="0"/>
            <a:ext cx="1426265" cy="6858000"/>
            <a:chOff x="10290315" y="0"/>
            <a:chExt cx="1901686" cy="6858000"/>
          </a:xfrm>
        </p:grpSpPr>
        <p:sp>
          <p:nvSpPr>
            <p:cNvPr id="17" name="Freeform 16">
              <a:extLst>
                <a:ext uri="{FF2B5EF4-FFF2-40B4-BE49-F238E27FC236}">
                  <a16:creationId xmlns:a16="http://schemas.microsoft.com/office/drawing/2014/main" xmlns=""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Freeform 17">
              <a:extLst>
                <a:ext uri="{FF2B5EF4-FFF2-40B4-BE49-F238E27FC236}">
                  <a16:creationId xmlns:a16="http://schemas.microsoft.com/office/drawing/2014/main" xmlns=""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18">
              <a:extLst>
                <a:ext uri="{FF2B5EF4-FFF2-40B4-BE49-F238E27FC236}">
                  <a16:creationId xmlns:a16="http://schemas.microsoft.com/office/drawing/2014/main" xmlns=""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19">
              <a:extLst>
                <a:ext uri="{FF2B5EF4-FFF2-40B4-BE49-F238E27FC236}">
                  <a16:creationId xmlns:a16="http://schemas.microsoft.com/office/drawing/2014/main" xmlns=""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20">
              <a:extLst>
                <a:ext uri="{FF2B5EF4-FFF2-40B4-BE49-F238E27FC236}">
                  <a16:creationId xmlns:a16="http://schemas.microsoft.com/office/drawing/2014/main" xmlns=""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Vertical Title 1">
            <a:extLst>
              <a:ext uri="{FF2B5EF4-FFF2-40B4-BE49-F238E27FC236}">
                <a16:creationId xmlns:a16="http://schemas.microsoft.com/office/drawing/2014/main" xmlns="" id="{B0407CCA-80EF-2B45-8F8C-7D5796A61BC0}"/>
              </a:ext>
            </a:extLst>
          </p:cNvPr>
          <p:cNvSpPr>
            <a:spLocks noGrp="1"/>
          </p:cNvSpPr>
          <p:nvPr>
            <p:ph type="title" orient="vert"/>
          </p:nvPr>
        </p:nvSpPr>
        <p:spPr>
          <a:xfrm>
            <a:off x="6712572" y="976630"/>
            <a:ext cx="1701380"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A221C3-F2D3-FC4F-938B-4C4CAC7370B1}"/>
              </a:ext>
            </a:extLst>
          </p:cNvPr>
          <p:cNvSpPr>
            <a:spLocks noGrp="1"/>
          </p:cNvSpPr>
          <p:nvPr>
            <p:ph type="body" orient="vert" idx="1"/>
          </p:nvPr>
        </p:nvSpPr>
        <p:spPr>
          <a:xfrm>
            <a:off x="423863" y="976630"/>
            <a:ext cx="6198043"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6B061B46-3E9A-AC48-8C84-5B46EA1EC583}"/>
              </a:ext>
            </a:extLst>
          </p:cNvPr>
          <p:cNvSpPr>
            <a:spLocks noGrp="1"/>
          </p:cNvSpPr>
          <p:nvPr>
            <p:ph type="dt" sz="half" idx="10"/>
          </p:nvPr>
        </p:nvSpPr>
        <p:spPr/>
        <p:txBody>
          <a:bodyPr/>
          <a:lstStyle/>
          <a:p>
            <a:fld id="{A5B0A250-5CC0-1746-B209-08E8B0DAE6AF}" type="datetimeFigureOut">
              <a:rPr lang="en-US" smtClean="0"/>
              <a:t>5/24/2023</a:t>
            </a:fld>
            <a:endParaRPr lang="en-US"/>
          </a:p>
        </p:txBody>
      </p:sp>
      <p:sp>
        <p:nvSpPr>
          <p:cNvPr id="5" name="Footer Placeholder 4">
            <a:extLst>
              <a:ext uri="{FF2B5EF4-FFF2-40B4-BE49-F238E27FC236}">
                <a16:creationId xmlns:a16="http://schemas.microsoft.com/office/drawing/2014/main" xmlns=""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C31B40EC-87DB-A64F-9D4B-98A86F7CEFFF}"/>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0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F0CAFDA3-320A-C24D-A7A1-20C1267EC987}"/>
              </a:ext>
            </a:extLst>
          </p:cNvPr>
          <p:cNvGrpSpPr/>
          <p:nvPr/>
        </p:nvGrpSpPr>
        <p:grpSpPr>
          <a:xfrm>
            <a:off x="6696396" y="0"/>
            <a:ext cx="2447604" cy="6858000"/>
            <a:chOff x="8928528" y="0"/>
            <a:chExt cx="3263472" cy="6858000"/>
          </a:xfrm>
        </p:grpSpPr>
        <p:sp>
          <p:nvSpPr>
            <p:cNvPr id="23" name="Oval 22">
              <a:extLst>
                <a:ext uri="{FF2B5EF4-FFF2-40B4-BE49-F238E27FC236}">
                  <a16:creationId xmlns:a16="http://schemas.microsoft.com/office/drawing/2014/main" xmlns=""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Freeform 23">
              <a:extLst>
                <a:ext uri="{FF2B5EF4-FFF2-40B4-BE49-F238E27FC236}">
                  <a16:creationId xmlns:a16="http://schemas.microsoft.com/office/drawing/2014/main" xmlns=""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5" name="Freeform 24">
              <a:extLst>
                <a:ext uri="{FF2B5EF4-FFF2-40B4-BE49-F238E27FC236}">
                  <a16:creationId xmlns:a16="http://schemas.microsoft.com/office/drawing/2014/main" xmlns=""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Oval 25">
              <a:extLst>
                <a:ext uri="{FF2B5EF4-FFF2-40B4-BE49-F238E27FC236}">
                  <a16:creationId xmlns:a16="http://schemas.microsoft.com/office/drawing/2014/main" xmlns=""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xmlns=""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a:extLst>
                <a:ext uri="{FF2B5EF4-FFF2-40B4-BE49-F238E27FC236}">
                  <a16:creationId xmlns:a16="http://schemas.microsoft.com/office/drawing/2014/main" xmlns=""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reeform 28">
              <a:extLst>
                <a:ext uri="{FF2B5EF4-FFF2-40B4-BE49-F238E27FC236}">
                  <a16:creationId xmlns:a16="http://schemas.microsoft.com/office/drawing/2014/main" xmlns=""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29">
              <a:extLst>
                <a:ext uri="{FF2B5EF4-FFF2-40B4-BE49-F238E27FC236}">
                  <a16:creationId xmlns:a16="http://schemas.microsoft.com/office/drawing/2014/main" xmlns=""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30">
              <a:extLst>
                <a:ext uri="{FF2B5EF4-FFF2-40B4-BE49-F238E27FC236}">
                  <a16:creationId xmlns:a16="http://schemas.microsoft.com/office/drawing/2014/main" xmlns=""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2" name="Freeform 31">
              <a:extLst>
                <a:ext uri="{FF2B5EF4-FFF2-40B4-BE49-F238E27FC236}">
                  <a16:creationId xmlns:a16="http://schemas.microsoft.com/office/drawing/2014/main" xmlns=""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32">
              <a:extLst>
                <a:ext uri="{FF2B5EF4-FFF2-40B4-BE49-F238E27FC236}">
                  <a16:creationId xmlns:a16="http://schemas.microsoft.com/office/drawing/2014/main" xmlns=""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33">
              <a:extLst>
                <a:ext uri="{FF2B5EF4-FFF2-40B4-BE49-F238E27FC236}">
                  <a16:creationId xmlns:a16="http://schemas.microsoft.com/office/drawing/2014/main" xmlns=""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34">
              <a:extLst>
                <a:ext uri="{FF2B5EF4-FFF2-40B4-BE49-F238E27FC236}">
                  <a16:creationId xmlns:a16="http://schemas.microsoft.com/office/drawing/2014/main" xmlns=""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676A1E-2332-684F-BDD2-687C166BDEC0}"/>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5" name="Footer Placeholder 4">
            <a:extLst>
              <a:ext uri="{FF2B5EF4-FFF2-40B4-BE49-F238E27FC236}">
                <a16:creationId xmlns:a16="http://schemas.microsoft.com/office/drawing/2014/main" xmlns=""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3E5A569-A063-8E40-B703-82B11D2A988A}"/>
              </a:ext>
            </a:extLst>
          </p:cNvPr>
          <p:cNvSpPr>
            <a:spLocks noGrp="1"/>
          </p:cNvSpPr>
          <p:nvPr>
            <p:ph type="sldNum" sz="quarter" idx="12"/>
          </p:nvPr>
        </p:nvSpPr>
        <p:spPr>
          <a:xfrm>
            <a:off x="5315377" y="6141086"/>
            <a:ext cx="610362"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xmlns="" id="{8231D73A-BA91-794F-8C09-4F4B41A6D08B}"/>
              </a:ext>
            </a:extLst>
          </p:cNvPr>
          <p:cNvCxnSpPr>
            <a:cxnSpLocks/>
          </p:cNvCxnSpPr>
          <p:nvPr/>
        </p:nvCxnSpPr>
        <p:spPr>
          <a:xfrm>
            <a:off x="423863"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27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3ABDDED5-B489-454D-A72D-46C9473AB018}"/>
              </a:ext>
            </a:extLst>
          </p:cNvPr>
          <p:cNvGrpSpPr/>
          <p:nvPr/>
        </p:nvGrpSpPr>
        <p:grpSpPr>
          <a:xfrm>
            <a:off x="4651041" y="1"/>
            <a:ext cx="4492959" cy="6858001"/>
            <a:chOff x="6201388" y="0"/>
            <a:chExt cx="5990612" cy="6858001"/>
          </a:xfrm>
        </p:grpSpPr>
        <p:sp>
          <p:nvSpPr>
            <p:cNvPr id="40" name="Oval 39">
              <a:extLst>
                <a:ext uri="{FF2B5EF4-FFF2-40B4-BE49-F238E27FC236}">
                  <a16:creationId xmlns:a16="http://schemas.microsoft.com/office/drawing/2014/main" xmlns=""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Freeform 40">
              <a:extLst>
                <a:ext uri="{FF2B5EF4-FFF2-40B4-BE49-F238E27FC236}">
                  <a16:creationId xmlns:a16="http://schemas.microsoft.com/office/drawing/2014/main" xmlns=""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2" name="Freeform 41">
              <a:extLst>
                <a:ext uri="{FF2B5EF4-FFF2-40B4-BE49-F238E27FC236}">
                  <a16:creationId xmlns:a16="http://schemas.microsoft.com/office/drawing/2014/main" xmlns=""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3" name="Oval 42">
              <a:extLst>
                <a:ext uri="{FF2B5EF4-FFF2-40B4-BE49-F238E27FC236}">
                  <a16:creationId xmlns:a16="http://schemas.microsoft.com/office/drawing/2014/main" xmlns=""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xmlns=""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xmlns=""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45">
              <a:extLst>
                <a:ext uri="{FF2B5EF4-FFF2-40B4-BE49-F238E27FC236}">
                  <a16:creationId xmlns:a16="http://schemas.microsoft.com/office/drawing/2014/main" xmlns=""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7" name="Freeform 46">
              <a:extLst>
                <a:ext uri="{FF2B5EF4-FFF2-40B4-BE49-F238E27FC236}">
                  <a16:creationId xmlns:a16="http://schemas.microsoft.com/office/drawing/2014/main" xmlns=""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Oval 47">
              <a:extLst>
                <a:ext uri="{FF2B5EF4-FFF2-40B4-BE49-F238E27FC236}">
                  <a16:creationId xmlns:a16="http://schemas.microsoft.com/office/drawing/2014/main" xmlns=""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xmlns=""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a:extLst>
                <a:ext uri="{FF2B5EF4-FFF2-40B4-BE49-F238E27FC236}">
                  <a16:creationId xmlns:a16="http://schemas.microsoft.com/office/drawing/2014/main" xmlns=""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Oval 50">
              <a:extLst>
                <a:ext uri="{FF2B5EF4-FFF2-40B4-BE49-F238E27FC236}">
                  <a16:creationId xmlns:a16="http://schemas.microsoft.com/office/drawing/2014/main" xmlns=""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reeform 51">
              <a:extLst>
                <a:ext uri="{FF2B5EF4-FFF2-40B4-BE49-F238E27FC236}">
                  <a16:creationId xmlns:a16="http://schemas.microsoft.com/office/drawing/2014/main" xmlns=""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3" name="Freeform 52">
              <a:extLst>
                <a:ext uri="{FF2B5EF4-FFF2-40B4-BE49-F238E27FC236}">
                  <a16:creationId xmlns:a16="http://schemas.microsoft.com/office/drawing/2014/main" xmlns=""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xmlns=""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Oval 54">
              <a:extLst>
                <a:ext uri="{FF2B5EF4-FFF2-40B4-BE49-F238E27FC236}">
                  <a16:creationId xmlns:a16="http://schemas.microsoft.com/office/drawing/2014/main" xmlns=""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val 55">
              <a:extLst>
                <a:ext uri="{FF2B5EF4-FFF2-40B4-BE49-F238E27FC236}">
                  <a16:creationId xmlns:a16="http://schemas.microsoft.com/office/drawing/2014/main" xmlns=""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Freeform 56">
              <a:extLst>
                <a:ext uri="{FF2B5EF4-FFF2-40B4-BE49-F238E27FC236}">
                  <a16:creationId xmlns:a16="http://schemas.microsoft.com/office/drawing/2014/main" xmlns=""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Freeform 57">
              <a:extLst>
                <a:ext uri="{FF2B5EF4-FFF2-40B4-BE49-F238E27FC236}">
                  <a16:creationId xmlns:a16="http://schemas.microsoft.com/office/drawing/2014/main" xmlns=""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9" name="Freeform 58">
              <a:extLst>
                <a:ext uri="{FF2B5EF4-FFF2-40B4-BE49-F238E27FC236}">
                  <a16:creationId xmlns:a16="http://schemas.microsoft.com/office/drawing/2014/main" xmlns=""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0" name="Freeform 59">
              <a:extLst>
                <a:ext uri="{FF2B5EF4-FFF2-40B4-BE49-F238E27FC236}">
                  <a16:creationId xmlns:a16="http://schemas.microsoft.com/office/drawing/2014/main" xmlns=""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1" name="Freeform 60">
              <a:extLst>
                <a:ext uri="{FF2B5EF4-FFF2-40B4-BE49-F238E27FC236}">
                  <a16:creationId xmlns:a16="http://schemas.microsoft.com/office/drawing/2014/main" xmlns=""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2" name="Freeform 61">
              <a:extLst>
                <a:ext uri="{FF2B5EF4-FFF2-40B4-BE49-F238E27FC236}">
                  <a16:creationId xmlns:a16="http://schemas.microsoft.com/office/drawing/2014/main" xmlns=""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3" name="Freeform 62">
              <a:extLst>
                <a:ext uri="{FF2B5EF4-FFF2-40B4-BE49-F238E27FC236}">
                  <a16:creationId xmlns:a16="http://schemas.microsoft.com/office/drawing/2014/main" xmlns=""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B650648E-B4D5-4145-84E7-46B5793EA68B}"/>
              </a:ext>
            </a:extLst>
          </p:cNvPr>
          <p:cNvSpPr>
            <a:spLocks noGrp="1"/>
          </p:cNvSpPr>
          <p:nvPr>
            <p:ph type="title"/>
          </p:nvPr>
        </p:nvSpPr>
        <p:spPr>
          <a:xfrm>
            <a:off x="423863" y="768351"/>
            <a:ext cx="3799501" cy="2334768"/>
          </a:xfrm>
        </p:spPr>
        <p:txBody>
          <a:bodyPr anchor="t"/>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E3B92A6-7558-3148-B855-5BC58B4159C5}"/>
              </a:ext>
            </a:extLst>
          </p:cNvPr>
          <p:cNvSpPr>
            <a:spLocks noGrp="1"/>
          </p:cNvSpPr>
          <p:nvPr>
            <p:ph type="body" idx="1"/>
          </p:nvPr>
        </p:nvSpPr>
        <p:spPr>
          <a:xfrm>
            <a:off x="423863" y="4255454"/>
            <a:ext cx="3799501" cy="1500187"/>
          </a:xfrm>
        </p:spPr>
        <p:txBody>
          <a:bodyPr anchor="b"/>
          <a:lstStyle>
            <a:lvl1pPr marL="0" indent="0">
              <a:buNone/>
              <a:defRPr sz="1800">
                <a:solidFill>
                  <a:schemeClr val="bg1">
                    <a:lumMod val="6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3A0B541-D211-974B-97FE-C1F9473ABE9D}"/>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5" name="Footer Placeholder 4">
            <a:extLst>
              <a:ext uri="{FF2B5EF4-FFF2-40B4-BE49-F238E27FC236}">
                <a16:creationId xmlns:a16="http://schemas.microsoft.com/office/drawing/2014/main" xmlns=""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89C4404-F49D-9F48-A10B-1F60870B4450}"/>
              </a:ext>
            </a:extLst>
          </p:cNvPr>
          <p:cNvSpPr>
            <a:spLocks noGrp="1"/>
          </p:cNvSpPr>
          <p:nvPr>
            <p:ph type="sldNum" sz="quarter" idx="12"/>
          </p:nvPr>
        </p:nvSpPr>
        <p:spPr>
          <a:xfrm>
            <a:off x="3613001" y="6141086"/>
            <a:ext cx="610362"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xmlns="" id="{2D6A1FD1-D82F-3141-8687-8D7C0631C215}"/>
              </a:ext>
            </a:extLst>
          </p:cNvPr>
          <p:cNvCxnSpPr>
            <a:cxnSpLocks/>
          </p:cNvCxnSpPr>
          <p:nvPr/>
        </p:nvCxnSpPr>
        <p:spPr>
          <a:xfrm>
            <a:off x="423863" y="6087110"/>
            <a:ext cx="37995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97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442ECFEB-12CF-4C4F-BC8A-5816C27CA565}"/>
              </a:ext>
            </a:extLst>
          </p:cNvPr>
          <p:cNvGrpSpPr/>
          <p:nvPr/>
        </p:nvGrpSpPr>
        <p:grpSpPr>
          <a:xfrm>
            <a:off x="7717736" y="0"/>
            <a:ext cx="1426265" cy="6858000"/>
            <a:chOff x="10290315" y="0"/>
            <a:chExt cx="1901686" cy="6858000"/>
          </a:xfrm>
        </p:grpSpPr>
        <p:sp>
          <p:nvSpPr>
            <p:cNvPr id="18" name="Oval 17">
              <a:extLst>
                <a:ext uri="{FF2B5EF4-FFF2-40B4-BE49-F238E27FC236}">
                  <a16:creationId xmlns:a16="http://schemas.microsoft.com/office/drawing/2014/main" xmlns=""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18">
              <a:extLst>
                <a:ext uri="{FF2B5EF4-FFF2-40B4-BE49-F238E27FC236}">
                  <a16:creationId xmlns:a16="http://schemas.microsoft.com/office/drawing/2014/main" xmlns=""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19">
              <a:extLst>
                <a:ext uri="{FF2B5EF4-FFF2-40B4-BE49-F238E27FC236}">
                  <a16:creationId xmlns:a16="http://schemas.microsoft.com/office/drawing/2014/main" xmlns=""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20">
              <a:extLst>
                <a:ext uri="{FF2B5EF4-FFF2-40B4-BE49-F238E27FC236}">
                  <a16:creationId xmlns:a16="http://schemas.microsoft.com/office/drawing/2014/main" xmlns=""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 name="Freeform 22">
              <a:extLst>
                <a:ext uri="{FF2B5EF4-FFF2-40B4-BE49-F238E27FC236}">
                  <a16:creationId xmlns:a16="http://schemas.microsoft.com/office/drawing/2014/main" xmlns=""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Freeform 23">
              <a:extLst>
                <a:ext uri="{FF2B5EF4-FFF2-40B4-BE49-F238E27FC236}">
                  <a16:creationId xmlns:a16="http://schemas.microsoft.com/office/drawing/2014/main" xmlns=""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2540E05-0F5F-6243-AD57-66BFC33ADBAC}"/>
              </a:ext>
            </a:extLst>
          </p:cNvPr>
          <p:cNvSpPr>
            <a:spLocks noGrp="1"/>
          </p:cNvSpPr>
          <p:nvPr>
            <p:ph sz="half" idx="1"/>
          </p:nvPr>
        </p:nvSpPr>
        <p:spPr>
          <a:xfrm>
            <a:off x="422138" y="2365756"/>
            <a:ext cx="3929634"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170B3A4-11FE-D94C-9B93-255E36231064}"/>
              </a:ext>
            </a:extLst>
          </p:cNvPr>
          <p:cNvSpPr>
            <a:spLocks noGrp="1"/>
          </p:cNvSpPr>
          <p:nvPr>
            <p:ph sz="half" idx="2"/>
          </p:nvPr>
        </p:nvSpPr>
        <p:spPr>
          <a:xfrm>
            <a:off x="4792229" y="2365756"/>
            <a:ext cx="3929634"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D67BEEAF-F881-6E48-84AF-E5CEEF1C7167}"/>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6" name="Footer Placeholder 5">
            <a:extLst>
              <a:ext uri="{FF2B5EF4-FFF2-40B4-BE49-F238E27FC236}">
                <a16:creationId xmlns:a16="http://schemas.microsoft.com/office/drawing/2014/main" xmlns=""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xmlns="" id="{5FC736C3-88FB-244C-83B8-B2856998D221}"/>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5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7D16A9C-7411-5242-A59C-816B8907E3BE}"/>
              </a:ext>
            </a:extLst>
          </p:cNvPr>
          <p:cNvGrpSpPr/>
          <p:nvPr/>
        </p:nvGrpSpPr>
        <p:grpSpPr>
          <a:xfrm>
            <a:off x="7717736" y="0"/>
            <a:ext cx="1426265" cy="6858000"/>
            <a:chOff x="10290315" y="0"/>
            <a:chExt cx="1901686" cy="6858000"/>
          </a:xfrm>
        </p:grpSpPr>
        <p:sp>
          <p:nvSpPr>
            <p:cNvPr id="20" name="Oval 19">
              <a:extLst>
                <a:ext uri="{FF2B5EF4-FFF2-40B4-BE49-F238E27FC236}">
                  <a16:creationId xmlns:a16="http://schemas.microsoft.com/office/drawing/2014/main" xmlns=""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20">
              <a:extLst>
                <a:ext uri="{FF2B5EF4-FFF2-40B4-BE49-F238E27FC236}">
                  <a16:creationId xmlns:a16="http://schemas.microsoft.com/office/drawing/2014/main" xmlns=""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 name="Freeform 22">
              <a:extLst>
                <a:ext uri="{FF2B5EF4-FFF2-40B4-BE49-F238E27FC236}">
                  <a16:creationId xmlns:a16="http://schemas.microsoft.com/office/drawing/2014/main" xmlns=""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Freeform 23">
              <a:extLst>
                <a:ext uri="{FF2B5EF4-FFF2-40B4-BE49-F238E27FC236}">
                  <a16:creationId xmlns:a16="http://schemas.microsoft.com/office/drawing/2014/main" xmlns=""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5" name="Freeform 24">
              <a:extLst>
                <a:ext uri="{FF2B5EF4-FFF2-40B4-BE49-F238E27FC236}">
                  <a16:creationId xmlns:a16="http://schemas.microsoft.com/office/drawing/2014/main" xmlns=""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Freeform 25">
              <a:extLst>
                <a:ext uri="{FF2B5EF4-FFF2-40B4-BE49-F238E27FC236}">
                  <a16:creationId xmlns:a16="http://schemas.microsoft.com/office/drawing/2014/main" xmlns=""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9058182F-7B5E-FD42-AFC6-A3848D8332AC}"/>
              </a:ext>
            </a:extLst>
          </p:cNvPr>
          <p:cNvSpPr>
            <a:spLocks noGrp="1"/>
          </p:cNvSpPr>
          <p:nvPr>
            <p:ph type="title"/>
          </p:nvPr>
        </p:nvSpPr>
        <p:spPr>
          <a:xfrm>
            <a:off x="425196" y="768096"/>
            <a:ext cx="5500116"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FD9E4DE-75C0-C841-A68D-9D7BBAD76C5E}"/>
              </a:ext>
            </a:extLst>
          </p:cNvPr>
          <p:cNvSpPr>
            <a:spLocks noGrp="1"/>
          </p:cNvSpPr>
          <p:nvPr>
            <p:ph type="body" idx="1"/>
          </p:nvPr>
        </p:nvSpPr>
        <p:spPr>
          <a:xfrm>
            <a:off x="421612" y="2365756"/>
            <a:ext cx="392963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B5C87F7-356E-9E43-97A0-D972B22853DA}"/>
              </a:ext>
            </a:extLst>
          </p:cNvPr>
          <p:cNvSpPr>
            <a:spLocks noGrp="1"/>
          </p:cNvSpPr>
          <p:nvPr>
            <p:ph sz="half" idx="2"/>
          </p:nvPr>
        </p:nvSpPr>
        <p:spPr>
          <a:xfrm>
            <a:off x="421612" y="3189669"/>
            <a:ext cx="3929634" cy="2571557"/>
          </a:xfrm>
        </p:spPr>
        <p:txBody>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0DAB4C28-30CB-CC4E-A25E-F4FEFA49BCA5}"/>
              </a:ext>
            </a:extLst>
          </p:cNvPr>
          <p:cNvSpPr>
            <a:spLocks noGrp="1"/>
          </p:cNvSpPr>
          <p:nvPr>
            <p:ph type="body" sz="quarter" idx="3"/>
          </p:nvPr>
        </p:nvSpPr>
        <p:spPr>
          <a:xfrm>
            <a:off x="4787300" y="2365756"/>
            <a:ext cx="392963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9ED0191-963B-1E4C-BEC5-9B42E39514A3}"/>
              </a:ext>
            </a:extLst>
          </p:cNvPr>
          <p:cNvSpPr>
            <a:spLocks noGrp="1"/>
          </p:cNvSpPr>
          <p:nvPr>
            <p:ph sz="quarter" idx="4"/>
          </p:nvPr>
        </p:nvSpPr>
        <p:spPr>
          <a:xfrm>
            <a:off x="4787300" y="3189669"/>
            <a:ext cx="3929634" cy="2571557"/>
          </a:xfrm>
        </p:spPr>
        <p:txBody>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7F0E0BED-3EB7-BB4A-A556-FA967FB0115F}"/>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8" name="Footer Placeholder 7">
            <a:extLst>
              <a:ext uri="{FF2B5EF4-FFF2-40B4-BE49-F238E27FC236}">
                <a16:creationId xmlns:a16="http://schemas.microsoft.com/office/drawing/2014/main" xmlns=""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xmlns="" id="{75E39200-18D5-014B-BAB8-FF5D0BA15E0C}"/>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69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D7DF52F6-A06E-0343-95B8-DAAC38DB4B8C}"/>
              </a:ext>
            </a:extLst>
          </p:cNvPr>
          <p:cNvGrpSpPr/>
          <p:nvPr/>
        </p:nvGrpSpPr>
        <p:grpSpPr>
          <a:xfrm>
            <a:off x="7717736" y="0"/>
            <a:ext cx="1426265" cy="6858000"/>
            <a:chOff x="10290315" y="0"/>
            <a:chExt cx="1901686" cy="6858000"/>
          </a:xfrm>
        </p:grpSpPr>
        <p:sp>
          <p:nvSpPr>
            <p:cNvPr id="16" name="Oval 15">
              <a:extLst>
                <a:ext uri="{FF2B5EF4-FFF2-40B4-BE49-F238E27FC236}">
                  <a16:creationId xmlns:a16="http://schemas.microsoft.com/office/drawing/2014/main" xmlns=""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16">
              <a:extLst>
                <a:ext uri="{FF2B5EF4-FFF2-40B4-BE49-F238E27FC236}">
                  <a16:creationId xmlns:a16="http://schemas.microsoft.com/office/drawing/2014/main" xmlns=""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Freeform 17">
              <a:extLst>
                <a:ext uri="{FF2B5EF4-FFF2-40B4-BE49-F238E27FC236}">
                  <a16:creationId xmlns:a16="http://schemas.microsoft.com/office/drawing/2014/main" xmlns=""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18">
              <a:extLst>
                <a:ext uri="{FF2B5EF4-FFF2-40B4-BE49-F238E27FC236}">
                  <a16:creationId xmlns:a16="http://schemas.microsoft.com/office/drawing/2014/main" xmlns=""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19">
              <a:extLst>
                <a:ext uri="{FF2B5EF4-FFF2-40B4-BE49-F238E27FC236}">
                  <a16:creationId xmlns:a16="http://schemas.microsoft.com/office/drawing/2014/main" xmlns=""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20">
              <a:extLst>
                <a:ext uri="{FF2B5EF4-FFF2-40B4-BE49-F238E27FC236}">
                  <a16:creationId xmlns:a16="http://schemas.microsoft.com/office/drawing/2014/main" xmlns=""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B6359D05-C08D-7747-B2FC-3F62B3357315}"/>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4" name="Footer Placeholder 3">
            <a:extLst>
              <a:ext uri="{FF2B5EF4-FFF2-40B4-BE49-F238E27FC236}">
                <a16:creationId xmlns:a16="http://schemas.microsoft.com/office/drawing/2014/main" xmlns=""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xmlns="" id="{1DCFAAB9-2B6B-8D4C-A748-433E2C393EA6}"/>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96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798BCA70-D63D-40F6-B9B3-4E49B96E27FB}"/>
              </a:ext>
            </a:extLst>
          </p:cNvPr>
          <p:cNvSpPr>
            <a:spLocks noGrp="1"/>
          </p:cNvSpPr>
          <p:nvPr>
            <p:ph type="dt" sz="half" idx="10"/>
          </p:nvPr>
        </p:nvSpPr>
        <p:spPr/>
        <p:txBody>
          <a:bodyPr/>
          <a:lstStyle/>
          <a:p>
            <a:fld id="{A5B0A250-5CC0-1746-B209-08E8B0DAE6AF}" type="datetimeFigureOut">
              <a:rPr lang="en-US" smtClean="0"/>
              <a:pPr/>
              <a:t>5/24/2023</a:t>
            </a:fld>
            <a:endParaRPr lang="en-US" dirty="0"/>
          </a:p>
        </p:txBody>
      </p:sp>
      <p:sp>
        <p:nvSpPr>
          <p:cNvPr id="6" name="Footer Placeholder 5">
            <a:extLst>
              <a:ext uri="{FF2B5EF4-FFF2-40B4-BE49-F238E27FC236}">
                <a16:creationId xmlns:a16="http://schemas.microsoft.com/office/drawing/2014/main" xmlns=""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80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D0914A35-7AAF-4B42-9C68-47A633EFD9D0}"/>
              </a:ext>
            </a:extLst>
          </p:cNvPr>
          <p:cNvGrpSpPr/>
          <p:nvPr/>
        </p:nvGrpSpPr>
        <p:grpSpPr>
          <a:xfrm>
            <a:off x="7717736" y="0"/>
            <a:ext cx="1426265" cy="6858000"/>
            <a:chOff x="10290315" y="0"/>
            <a:chExt cx="1901686" cy="6858000"/>
          </a:xfrm>
        </p:grpSpPr>
        <p:sp>
          <p:nvSpPr>
            <p:cNvPr id="18" name="Freeform 17">
              <a:extLst>
                <a:ext uri="{FF2B5EF4-FFF2-40B4-BE49-F238E27FC236}">
                  <a16:creationId xmlns:a16="http://schemas.microsoft.com/office/drawing/2014/main" xmlns=""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18">
              <a:extLst>
                <a:ext uri="{FF2B5EF4-FFF2-40B4-BE49-F238E27FC236}">
                  <a16:creationId xmlns:a16="http://schemas.microsoft.com/office/drawing/2014/main" xmlns=""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19">
              <a:extLst>
                <a:ext uri="{FF2B5EF4-FFF2-40B4-BE49-F238E27FC236}">
                  <a16:creationId xmlns:a16="http://schemas.microsoft.com/office/drawing/2014/main" xmlns=""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20">
              <a:extLst>
                <a:ext uri="{FF2B5EF4-FFF2-40B4-BE49-F238E27FC236}">
                  <a16:creationId xmlns:a16="http://schemas.microsoft.com/office/drawing/2014/main" xmlns=""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 name="Freeform 22">
              <a:extLst>
                <a:ext uri="{FF2B5EF4-FFF2-40B4-BE49-F238E27FC236}">
                  <a16:creationId xmlns:a16="http://schemas.microsoft.com/office/drawing/2014/main" xmlns=""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3637BBE1-2C82-4E45-B5C5-35E07B05EA4E}"/>
              </a:ext>
            </a:extLst>
          </p:cNvPr>
          <p:cNvSpPr>
            <a:spLocks noGrp="1"/>
          </p:cNvSpPr>
          <p:nvPr>
            <p:ph type="title"/>
          </p:nvPr>
        </p:nvSpPr>
        <p:spPr>
          <a:xfrm>
            <a:off x="423863" y="764974"/>
            <a:ext cx="2707487" cy="1395043"/>
          </a:xfrm>
        </p:spPr>
        <p:txBody>
          <a:bodyPr anchor="t"/>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xmlns="" id="{54201F2E-A734-364B-8A7D-990D6B8893D0}"/>
              </a:ext>
            </a:extLst>
          </p:cNvPr>
          <p:cNvSpPr>
            <a:spLocks noGrp="1"/>
          </p:cNvSpPr>
          <p:nvPr>
            <p:ph idx="1"/>
          </p:nvPr>
        </p:nvSpPr>
        <p:spPr>
          <a:xfrm>
            <a:off x="3828624" y="770890"/>
            <a:ext cx="4584388" cy="4800570"/>
          </a:xfrm>
        </p:spPr>
        <p:txBody>
          <a:bodyPr/>
          <a:lstStyle>
            <a:lvl1pPr>
              <a:defRPr sz="2100"/>
            </a:lvl1pPr>
            <a:lvl2pPr>
              <a:defRPr sz="180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D57CBAD9-5515-1748-8E77-F48160F4ED1C}"/>
              </a:ext>
            </a:extLst>
          </p:cNvPr>
          <p:cNvSpPr>
            <a:spLocks noGrp="1"/>
          </p:cNvSpPr>
          <p:nvPr>
            <p:ph type="body" sz="half" idx="2"/>
          </p:nvPr>
        </p:nvSpPr>
        <p:spPr>
          <a:xfrm>
            <a:off x="423863" y="2160016"/>
            <a:ext cx="2707487" cy="370897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12A6C22B-80D4-AA42-9999-401E37B469C0}"/>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6" name="Footer Placeholder 5">
            <a:extLst>
              <a:ext uri="{FF2B5EF4-FFF2-40B4-BE49-F238E27FC236}">
                <a16:creationId xmlns:a16="http://schemas.microsoft.com/office/drawing/2014/main" xmlns=""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xmlns="" id="{BEF966AA-D7DF-F84D-80D4-E216A641B005}"/>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44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210D391A-F01E-4947-8A01-95438AA0B323}"/>
              </a:ext>
            </a:extLst>
          </p:cNvPr>
          <p:cNvGrpSpPr/>
          <p:nvPr/>
        </p:nvGrpSpPr>
        <p:grpSpPr>
          <a:xfrm>
            <a:off x="7717736" y="0"/>
            <a:ext cx="1426265" cy="6858000"/>
            <a:chOff x="10290315" y="0"/>
            <a:chExt cx="1901686" cy="6858000"/>
          </a:xfrm>
        </p:grpSpPr>
        <p:sp>
          <p:nvSpPr>
            <p:cNvPr id="17" name="Oval 16">
              <a:extLst>
                <a:ext uri="{FF2B5EF4-FFF2-40B4-BE49-F238E27FC236}">
                  <a16:creationId xmlns:a16="http://schemas.microsoft.com/office/drawing/2014/main" xmlns=""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17">
              <a:extLst>
                <a:ext uri="{FF2B5EF4-FFF2-40B4-BE49-F238E27FC236}">
                  <a16:creationId xmlns:a16="http://schemas.microsoft.com/office/drawing/2014/main" xmlns=""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18">
              <a:extLst>
                <a:ext uri="{FF2B5EF4-FFF2-40B4-BE49-F238E27FC236}">
                  <a16:creationId xmlns:a16="http://schemas.microsoft.com/office/drawing/2014/main" xmlns=""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19">
              <a:extLst>
                <a:ext uri="{FF2B5EF4-FFF2-40B4-BE49-F238E27FC236}">
                  <a16:creationId xmlns:a16="http://schemas.microsoft.com/office/drawing/2014/main" xmlns=""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20">
              <a:extLst>
                <a:ext uri="{FF2B5EF4-FFF2-40B4-BE49-F238E27FC236}">
                  <a16:creationId xmlns:a16="http://schemas.microsoft.com/office/drawing/2014/main" xmlns=""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21">
              <a:extLst>
                <a:ext uri="{FF2B5EF4-FFF2-40B4-BE49-F238E27FC236}">
                  <a16:creationId xmlns:a16="http://schemas.microsoft.com/office/drawing/2014/main" xmlns=""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 name="Freeform 22">
              <a:extLst>
                <a:ext uri="{FF2B5EF4-FFF2-40B4-BE49-F238E27FC236}">
                  <a16:creationId xmlns:a16="http://schemas.microsoft.com/office/drawing/2014/main" xmlns=""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2" name="Title 1">
            <a:extLst>
              <a:ext uri="{FF2B5EF4-FFF2-40B4-BE49-F238E27FC236}">
                <a16:creationId xmlns:a16="http://schemas.microsoft.com/office/drawing/2014/main" xmlns="" id="{64CEE63B-B967-0A48-9623-2203767609F4}"/>
              </a:ext>
            </a:extLst>
          </p:cNvPr>
          <p:cNvSpPr>
            <a:spLocks noGrp="1"/>
          </p:cNvSpPr>
          <p:nvPr>
            <p:ph type="title"/>
          </p:nvPr>
        </p:nvSpPr>
        <p:spPr>
          <a:xfrm>
            <a:off x="423863" y="770890"/>
            <a:ext cx="2707487" cy="1389127"/>
          </a:xfrm>
        </p:spPr>
        <p:txBody>
          <a:bodyPr anchor="t"/>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xmlns="" id="{9211F680-28C8-FA44-9CD5-20709DA02EA0}"/>
              </a:ext>
            </a:extLst>
          </p:cNvPr>
          <p:cNvSpPr>
            <a:spLocks noGrp="1"/>
          </p:cNvSpPr>
          <p:nvPr>
            <p:ph type="pic" idx="1"/>
          </p:nvPr>
        </p:nvSpPr>
        <p:spPr>
          <a:xfrm>
            <a:off x="3917879" y="890817"/>
            <a:ext cx="4545102" cy="4870411"/>
          </a:xfrm>
          <a:solidFill>
            <a:schemeClr val="bg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xmlns="" id="{CBD507CD-197E-BB4C-83A6-DA3FC97A22C2}"/>
              </a:ext>
            </a:extLst>
          </p:cNvPr>
          <p:cNvSpPr>
            <a:spLocks noGrp="1"/>
          </p:cNvSpPr>
          <p:nvPr>
            <p:ph type="body" sz="half" idx="2"/>
          </p:nvPr>
        </p:nvSpPr>
        <p:spPr>
          <a:xfrm>
            <a:off x="423863" y="2160017"/>
            <a:ext cx="2707487" cy="360121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59E00AC-DF6C-D548-8A06-D6269BDB0A41}"/>
              </a:ext>
            </a:extLst>
          </p:cNvPr>
          <p:cNvSpPr>
            <a:spLocks noGrp="1"/>
          </p:cNvSpPr>
          <p:nvPr>
            <p:ph type="dt" sz="half" idx="10"/>
          </p:nvPr>
        </p:nvSpPr>
        <p:spPr/>
        <p:txBody>
          <a:bodyPr/>
          <a:lstStyle/>
          <a:p>
            <a:fld id="{A5B0A250-5CC0-1746-B209-08E8B0DAE6AF}" type="datetimeFigureOut">
              <a:rPr lang="en-US" smtClean="0"/>
              <a:t>5/24/2023</a:t>
            </a:fld>
            <a:endParaRPr lang="en-US" dirty="0"/>
          </a:p>
        </p:txBody>
      </p:sp>
      <p:sp>
        <p:nvSpPr>
          <p:cNvPr id="6" name="Footer Placeholder 5">
            <a:extLst>
              <a:ext uri="{FF2B5EF4-FFF2-40B4-BE49-F238E27FC236}">
                <a16:creationId xmlns:a16="http://schemas.microsoft.com/office/drawing/2014/main" xmlns=""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xmlns="" id="{5E3EB25D-2379-5040-B990-1C99B0B7D931}"/>
              </a:ext>
            </a:extLst>
          </p:cNvPr>
          <p:cNvCxnSpPr>
            <a:cxnSpLocks/>
          </p:cNvCxnSpPr>
          <p:nvPr/>
        </p:nvCxnSpPr>
        <p:spPr>
          <a:xfrm>
            <a:off x="423863"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64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0D98E2-86CE-4D4F-9F8F-17C83D19A271}"/>
              </a:ext>
            </a:extLst>
          </p:cNvPr>
          <p:cNvSpPr>
            <a:spLocks noGrp="1"/>
          </p:cNvSpPr>
          <p:nvPr>
            <p:ph type="title"/>
          </p:nvPr>
        </p:nvSpPr>
        <p:spPr>
          <a:xfrm>
            <a:off x="423863" y="770890"/>
            <a:ext cx="5501876"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8804B4F2-48A4-A140-B59B-7A2ED9FD4653}"/>
              </a:ext>
            </a:extLst>
          </p:cNvPr>
          <p:cNvSpPr>
            <a:spLocks noGrp="1"/>
          </p:cNvSpPr>
          <p:nvPr>
            <p:ph type="body" idx="1"/>
          </p:nvPr>
        </p:nvSpPr>
        <p:spPr>
          <a:xfrm>
            <a:off x="423863" y="2160016"/>
            <a:ext cx="5501876"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FCF4A7E-D5FF-BF48-8E01-8F46150ABFD5}"/>
              </a:ext>
            </a:extLst>
          </p:cNvPr>
          <p:cNvSpPr>
            <a:spLocks noGrp="1"/>
          </p:cNvSpPr>
          <p:nvPr>
            <p:ph type="dt" sz="half" idx="2"/>
          </p:nvPr>
        </p:nvSpPr>
        <p:spPr>
          <a:xfrm>
            <a:off x="425196" y="457201"/>
            <a:ext cx="2706154" cy="365125"/>
          </a:xfrm>
          <a:prstGeom prst="rect">
            <a:avLst/>
          </a:prstGeom>
        </p:spPr>
        <p:txBody>
          <a:bodyPr vert="horz" lIns="91440" tIns="45720" rIns="91440" bIns="45720" rtlCol="0" anchor="ctr"/>
          <a:lstStyle>
            <a:lvl1pPr algn="l">
              <a:defRPr sz="788" b="0" i="0">
                <a:solidFill>
                  <a:schemeClr val="tx1">
                    <a:tint val="75000"/>
                  </a:schemeClr>
                </a:solidFill>
                <a:latin typeface="+mn-lt"/>
              </a:defRPr>
            </a:lvl1pPr>
          </a:lstStyle>
          <a:p>
            <a:fld id="{A5B0A250-5CC0-1746-B209-08E8B0DAE6AF}" type="datetimeFigureOut">
              <a:rPr lang="en-US" smtClean="0"/>
              <a:pPr/>
              <a:t>5/24/2023</a:t>
            </a:fld>
            <a:endParaRPr lang="en-US" dirty="0"/>
          </a:p>
        </p:txBody>
      </p:sp>
      <p:sp>
        <p:nvSpPr>
          <p:cNvPr id="5" name="Footer Placeholder 4">
            <a:extLst>
              <a:ext uri="{FF2B5EF4-FFF2-40B4-BE49-F238E27FC236}">
                <a16:creationId xmlns:a16="http://schemas.microsoft.com/office/drawing/2014/main" xmlns="" id="{CA131757-5039-BF46-B47A-50DA8FFBC078}"/>
              </a:ext>
            </a:extLst>
          </p:cNvPr>
          <p:cNvSpPr>
            <a:spLocks noGrp="1"/>
          </p:cNvSpPr>
          <p:nvPr>
            <p:ph type="ftr" sz="quarter" idx="3"/>
          </p:nvPr>
        </p:nvSpPr>
        <p:spPr>
          <a:xfrm>
            <a:off x="423863" y="6141086"/>
            <a:ext cx="2706154" cy="365125"/>
          </a:xfrm>
          <a:prstGeom prst="rect">
            <a:avLst/>
          </a:prstGeom>
        </p:spPr>
        <p:txBody>
          <a:bodyPr vert="horz" lIns="91440" tIns="45720" rIns="91440" bIns="45720" rtlCol="0" anchor="ctr"/>
          <a:lstStyle>
            <a:lvl1pPr algn="l">
              <a:defRPr sz="788"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AA83FD16-4337-B940-905E-D20A26FD483A}"/>
              </a:ext>
            </a:extLst>
          </p:cNvPr>
          <p:cNvSpPr>
            <a:spLocks noGrp="1"/>
          </p:cNvSpPr>
          <p:nvPr>
            <p:ph type="sldNum" sz="quarter" idx="4"/>
          </p:nvPr>
        </p:nvSpPr>
        <p:spPr>
          <a:xfrm>
            <a:off x="8107259" y="6141086"/>
            <a:ext cx="610362" cy="365125"/>
          </a:xfrm>
          <a:prstGeom prst="rect">
            <a:avLst/>
          </a:prstGeom>
        </p:spPr>
        <p:txBody>
          <a:bodyPr vert="horz" lIns="91440" tIns="45720" rIns="91440" bIns="45720" rtlCol="0" anchor="ctr"/>
          <a:lstStyle>
            <a:lvl1pPr algn="r">
              <a:defRPr sz="788"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3919866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100000"/>
        </a:lnSpc>
        <a:spcBef>
          <a:spcPct val="0"/>
        </a:spcBef>
        <a:buNone/>
        <a:defRPr sz="3000" b="1" i="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675"/>
        </a:spcBef>
        <a:buFont typeface="Arial" panose="020B0604020202020204" pitchFamily="34" charset="0"/>
        <a:buChar char="•"/>
        <a:defRPr sz="1800" b="0" i="0" kern="1200">
          <a:solidFill>
            <a:schemeClr val="tx1"/>
          </a:solidFill>
          <a:latin typeface="+mn-lt"/>
          <a:ea typeface="+mn-ea"/>
          <a:cs typeface="+mn-cs"/>
        </a:defRPr>
      </a:lvl1pPr>
      <a:lvl2pPr marL="514350" indent="-171450" algn="l" defTabSz="685800" rtl="0" eaLnBrk="1" latinLnBrk="0" hangingPunct="1">
        <a:lnSpc>
          <a:spcPct val="100000"/>
        </a:lnSpc>
        <a:spcBef>
          <a:spcPts val="675"/>
        </a:spcBef>
        <a:buFont typeface="Arial" panose="020B0604020202020204" pitchFamily="34" charset="0"/>
        <a:buChar char="•"/>
        <a:defRPr sz="1500" b="0" i="0" kern="1200">
          <a:solidFill>
            <a:schemeClr val="tx1"/>
          </a:solidFill>
          <a:latin typeface="+mn-lt"/>
          <a:ea typeface="+mn-ea"/>
          <a:cs typeface="+mn-cs"/>
        </a:defRPr>
      </a:lvl2pPr>
      <a:lvl3pPr marL="857250" indent="-171450" algn="l" defTabSz="685800" rtl="0" eaLnBrk="1" latinLnBrk="0" hangingPunct="1">
        <a:lnSpc>
          <a:spcPct val="100000"/>
        </a:lnSpc>
        <a:spcBef>
          <a:spcPts val="675"/>
        </a:spcBef>
        <a:buFont typeface="Arial" panose="020B0604020202020204" pitchFamily="34" charset="0"/>
        <a:buChar char="•"/>
        <a:defRPr sz="1350" b="0" i="0" kern="1200">
          <a:solidFill>
            <a:schemeClr val="tx1"/>
          </a:solidFill>
          <a:latin typeface="+mn-lt"/>
          <a:ea typeface="+mn-ea"/>
          <a:cs typeface="+mn-cs"/>
        </a:defRPr>
      </a:lvl3pPr>
      <a:lvl4pPr marL="1200150" indent="-171450" algn="l" defTabSz="685800" rtl="0" eaLnBrk="1" latinLnBrk="0" hangingPunct="1">
        <a:lnSpc>
          <a:spcPct val="100000"/>
        </a:lnSpc>
        <a:spcBef>
          <a:spcPts val="675"/>
        </a:spcBef>
        <a:buFont typeface="Arial" panose="020B0604020202020204" pitchFamily="34" charset="0"/>
        <a:buChar char="•"/>
        <a:defRPr sz="1200" b="0" i="0" kern="1200">
          <a:solidFill>
            <a:schemeClr val="tx1"/>
          </a:solidFill>
          <a:latin typeface="+mn-lt"/>
          <a:ea typeface="+mn-ea"/>
          <a:cs typeface="+mn-cs"/>
        </a:defRPr>
      </a:lvl4pPr>
      <a:lvl5pPr marL="1543050" indent="-171450" algn="l" defTabSz="685800" rtl="0" eaLnBrk="1" latinLnBrk="0" hangingPunct="1">
        <a:lnSpc>
          <a:spcPct val="100000"/>
        </a:lnSpc>
        <a:spcBef>
          <a:spcPts val="675"/>
        </a:spcBef>
        <a:buFont typeface="Arial" panose="020B0604020202020204" pitchFamily="34" charset="0"/>
        <a:buChar char="•"/>
        <a:defRPr sz="1050" b="0" i="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Close-up of hands shaking&#10;&#10;Description automatically generated">
            <a:extLst>
              <a:ext uri="{FF2B5EF4-FFF2-40B4-BE49-F238E27FC236}">
                <a16:creationId xmlns:a16="http://schemas.microsoft.com/office/drawing/2014/main" xmlns="" id="{E96DDD36-C999-A824-0EA7-103F94324F98}"/>
              </a:ext>
            </a:extLst>
          </p:cNvPr>
          <p:cNvPicPr>
            <a:picLocks noChangeAspect="1"/>
          </p:cNvPicPr>
          <p:nvPr/>
        </p:nvPicPr>
        <p:blipFill rotWithShape="1">
          <a:blip r:embed="rId2"/>
          <a:srcRect l="17069" r="15241" b="4"/>
          <a:stretch/>
        </p:blipFill>
        <p:spPr>
          <a:xfrm>
            <a:off x="2456807" y="3796137"/>
            <a:ext cx="1968246" cy="1968245"/>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pic>
        <p:nvPicPr>
          <p:cNvPr id="27" name="Picture 26" descr="A pen on top of a piece of paper&#10;&#10;Description automatically generated with low confidence">
            <a:extLst>
              <a:ext uri="{FF2B5EF4-FFF2-40B4-BE49-F238E27FC236}">
                <a16:creationId xmlns:a16="http://schemas.microsoft.com/office/drawing/2014/main" xmlns="" id="{CC28AE1C-0E2D-DD1F-C63C-667D2A74B740}"/>
              </a:ext>
            </a:extLst>
          </p:cNvPr>
          <p:cNvPicPr>
            <a:picLocks noChangeAspect="1"/>
          </p:cNvPicPr>
          <p:nvPr/>
        </p:nvPicPr>
        <p:blipFill rotWithShape="1">
          <a:blip r:embed="rId3">
            <a:extLst>
              <a:ext uri="{28A0092B-C50C-407E-A947-70E740481C1C}">
                <a14:useLocalDpi xmlns:a14="http://schemas.microsoft.com/office/drawing/2010/main" val="0"/>
              </a:ext>
            </a:extLst>
          </a:blip>
          <a:srcRect l="29471" r="4227" b="3"/>
          <a:stretch/>
        </p:blipFill>
        <p:spPr>
          <a:xfrm>
            <a:off x="279618" y="3796136"/>
            <a:ext cx="1968247" cy="1968246"/>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pic>
        <p:nvPicPr>
          <p:cNvPr id="8" name="Picture 7" descr="A picture containing shape&#10;&#10;Description automatically generated">
            <a:extLst>
              <a:ext uri="{FF2B5EF4-FFF2-40B4-BE49-F238E27FC236}">
                <a16:creationId xmlns:a16="http://schemas.microsoft.com/office/drawing/2014/main" xmlns="" id="{B4F1F203-70BE-079F-37C6-AC262AE189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 b="3"/>
          <a:stretch/>
        </p:blipFill>
        <p:spPr>
          <a:xfrm>
            <a:off x="4543514" y="3936813"/>
            <a:ext cx="1968246" cy="1968246"/>
          </a:xfrm>
          <a:custGeom>
            <a:avLst/>
            <a:gdLst/>
            <a:ahLst/>
            <a:cxnLst/>
            <a:rect l="l" t="t" r="r" b="b"/>
            <a:pathLst>
              <a:path w="3059914" h="3059914">
                <a:moveTo>
                  <a:pt x="1529957" y="0"/>
                </a:moveTo>
                <a:cubicBezTo>
                  <a:pt x="2374929" y="0"/>
                  <a:pt x="3059914" y="684985"/>
                  <a:pt x="3059914" y="1529957"/>
                </a:cubicBezTo>
                <a:cubicBezTo>
                  <a:pt x="3059914" y="2374929"/>
                  <a:pt x="2374929" y="3059914"/>
                  <a:pt x="1529957" y="3059914"/>
                </a:cubicBezTo>
                <a:cubicBezTo>
                  <a:pt x="684985" y="3059914"/>
                  <a:pt x="0" y="2374929"/>
                  <a:pt x="0" y="1529957"/>
                </a:cubicBezTo>
                <a:cubicBezTo>
                  <a:pt x="0" y="684985"/>
                  <a:pt x="684985" y="0"/>
                  <a:pt x="1529957" y="0"/>
                </a:cubicBezTo>
                <a:close/>
              </a:path>
            </a:pathLst>
          </a:custGeom>
        </p:spPr>
      </p:pic>
      <p:pic>
        <p:nvPicPr>
          <p:cNvPr id="12" name="Picture 11" descr="Text&#10;&#10;Description automatically generated with low confidence">
            <a:extLst>
              <a:ext uri="{FF2B5EF4-FFF2-40B4-BE49-F238E27FC236}">
                <a16:creationId xmlns:a16="http://schemas.microsoft.com/office/drawing/2014/main" xmlns="" id="{64329858-556B-A090-D8C1-42A57CBC133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464" r="9782" b="-5"/>
          <a:stretch/>
        </p:blipFill>
        <p:spPr>
          <a:xfrm flipV="1">
            <a:off x="6945514" y="3796136"/>
            <a:ext cx="1968246" cy="1968246"/>
          </a:xfrm>
          <a:custGeom>
            <a:avLst/>
            <a:gdLst/>
            <a:ahLst/>
            <a:cxnLst/>
            <a:rect l="l" t="t" r="r" b="b"/>
            <a:pathLst>
              <a:path w="3059914" h="3059914">
                <a:moveTo>
                  <a:pt x="1529957" y="0"/>
                </a:moveTo>
                <a:cubicBezTo>
                  <a:pt x="2374929" y="0"/>
                  <a:pt x="3059914" y="684985"/>
                  <a:pt x="3059914" y="1529957"/>
                </a:cubicBezTo>
                <a:cubicBezTo>
                  <a:pt x="3059914" y="2374929"/>
                  <a:pt x="2374929" y="3059914"/>
                  <a:pt x="1529957" y="3059914"/>
                </a:cubicBezTo>
                <a:cubicBezTo>
                  <a:pt x="684985" y="3059914"/>
                  <a:pt x="0" y="2374929"/>
                  <a:pt x="0" y="1529957"/>
                </a:cubicBezTo>
                <a:cubicBezTo>
                  <a:pt x="0" y="684985"/>
                  <a:pt x="684985" y="0"/>
                  <a:pt x="1529957" y="0"/>
                </a:cubicBezTo>
                <a:close/>
              </a:path>
            </a:pathLst>
          </a:custGeom>
        </p:spPr>
      </p:pic>
      <p:sp>
        <p:nvSpPr>
          <p:cNvPr id="29" name="Rectangle 28">
            <a:extLst>
              <a:ext uri="{FF2B5EF4-FFF2-40B4-BE49-F238E27FC236}">
                <a16:creationId xmlns:a16="http://schemas.microsoft.com/office/drawing/2014/main" xmlns="" id="{F09E9930-A3F9-0A76-00CD-16E3C43289E4}"/>
              </a:ext>
            </a:extLst>
          </p:cNvPr>
          <p:cNvSpPr/>
          <p:nvPr/>
        </p:nvSpPr>
        <p:spPr>
          <a:xfrm>
            <a:off x="1772000" y="2250509"/>
            <a:ext cx="5072543" cy="1084912"/>
          </a:xfrm>
          <a:prstGeom prst="rect">
            <a:avLst/>
          </a:prstGeom>
          <a:noFill/>
        </p:spPr>
        <p:txBody>
          <a:bodyPr wrap="non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300" b="1" dirty="0" smtClean="0">
                <a:ln/>
                <a:gradFill>
                  <a:gsLst>
                    <a:gs pos="70000">
                      <a:schemeClr val="accent1"/>
                    </a:gs>
                    <a:gs pos="22000">
                      <a:schemeClr val="tx1"/>
                    </a:gs>
                  </a:gsLst>
                  <a:lin ang="5400000" scaled="1"/>
                </a:gradFill>
                <a:effectLst>
                  <a:reflection stA="29000" endPos="58000" dist="25400" dir="5400000" sy="-100000" algn="bl" rotWithShape="0"/>
                </a:effectLst>
              </a:rPr>
              <a:t>CONTRACTS</a:t>
            </a:r>
            <a:r>
              <a:rPr lang="en-US" sz="3300" b="1" dirty="0" smtClean="0">
                <a:ln/>
                <a:gradFill>
                  <a:gsLst>
                    <a:gs pos="98000">
                      <a:srgbClr val="FF0000"/>
                    </a:gs>
                    <a:gs pos="22000">
                      <a:schemeClr val="tx1"/>
                    </a:gs>
                  </a:gsLst>
                  <a:lin ang="5400000" scaled="1"/>
                </a:gradFill>
                <a:effectLst>
                  <a:reflection stA="29000" endPos="58000" dist="25400" dir="5400000" sy="-100000" algn="bl" rotWithShape="0"/>
                </a:effectLst>
              </a:rPr>
              <a:t> </a:t>
            </a:r>
            <a:r>
              <a:rPr lang="en-US" sz="3300" b="1" dirty="0" smtClean="0">
                <a:ln/>
                <a:gradFill>
                  <a:gsLst>
                    <a:gs pos="73000">
                      <a:schemeClr val="accent1"/>
                    </a:gs>
                    <a:gs pos="22000">
                      <a:schemeClr val="tx1"/>
                    </a:gs>
                  </a:gsLst>
                  <a:lin ang="5400000" scaled="1"/>
                </a:gradFill>
                <a:effectLst>
                  <a:reflection stA="29000" endPos="58000" dist="25400" dir="5400000" sy="-100000" algn="bl" rotWithShape="0"/>
                </a:effectLst>
              </a:rPr>
              <a:t>AND</a:t>
            </a:r>
            <a:r>
              <a:rPr lang="en-US" sz="3300" b="1" dirty="0" smtClean="0">
                <a:ln/>
                <a:gradFill>
                  <a:gsLst>
                    <a:gs pos="98000">
                      <a:srgbClr val="FF0000"/>
                    </a:gs>
                    <a:gs pos="22000">
                      <a:schemeClr val="tx1"/>
                    </a:gs>
                  </a:gsLst>
                  <a:lin ang="5400000" scaled="1"/>
                </a:gradFill>
                <a:effectLst>
                  <a:reflection stA="29000" endPos="58000" dist="25400" dir="5400000" sy="-100000" algn="bl" rotWithShape="0"/>
                </a:effectLst>
              </a:rPr>
              <a:t> </a:t>
            </a:r>
          </a:p>
          <a:p>
            <a:pPr algn="ctr"/>
            <a:r>
              <a:rPr lang="en-US" sz="3300" b="1" dirty="0" smtClean="0">
                <a:ln/>
                <a:gradFill>
                  <a:gsLst>
                    <a:gs pos="78012">
                      <a:srgbClr val="33827E"/>
                    </a:gs>
                    <a:gs pos="98000">
                      <a:schemeClr val="accent1"/>
                    </a:gs>
                    <a:gs pos="39000">
                      <a:schemeClr val="tx1"/>
                    </a:gs>
                  </a:gsLst>
                  <a:lin ang="5400000" scaled="1"/>
                </a:gradFill>
                <a:effectLst>
                  <a:reflection stA="29000" endPos="58000" dist="25400" dir="5400000" sy="-100000" algn="bl" rotWithShape="0"/>
                </a:effectLst>
              </a:rPr>
              <a:t>PAYMENT</a:t>
            </a:r>
            <a:r>
              <a:rPr lang="en-US" sz="3300" b="1" dirty="0" smtClean="0">
                <a:ln/>
                <a:gradFill>
                  <a:gsLst>
                    <a:gs pos="98000">
                      <a:srgbClr val="FF0000"/>
                    </a:gs>
                    <a:gs pos="22000">
                      <a:schemeClr val="tx1"/>
                    </a:gs>
                  </a:gsLst>
                  <a:lin ang="5400000" scaled="1"/>
                </a:gradFill>
                <a:effectLst>
                  <a:reflection stA="29000" endPos="58000" dist="25400" dir="5400000" sy="-100000" algn="bl" rotWithShape="0"/>
                </a:effectLst>
              </a:rPr>
              <a:t> </a:t>
            </a:r>
            <a:r>
              <a:rPr lang="en-US" sz="3300" b="1" dirty="0" smtClean="0">
                <a:ln/>
                <a:gradFill>
                  <a:gsLst>
                    <a:gs pos="98000">
                      <a:schemeClr val="accent1"/>
                    </a:gs>
                    <a:gs pos="22000">
                      <a:schemeClr val="tx1"/>
                    </a:gs>
                  </a:gsLst>
                  <a:lin ang="5400000" scaled="1"/>
                </a:gradFill>
                <a:effectLst>
                  <a:reflection stA="29000" endPos="58000" dist="25400" dir="5400000" sy="-100000" algn="bl" rotWithShape="0"/>
                </a:effectLst>
              </a:rPr>
              <a:t>STRUCTURE</a:t>
            </a:r>
            <a:endParaRPr lang="en-US" sz="3300" b="1" dirty="0">
              <a:ln/>
              <a:gradFill>
                <a:gsLst>
                  <a:gs pos="98000">
                    <a:schemeClr val="accent1"/>
                  </a:gs>
                  <a:gs pos="22000">
                    <a:schemeClr val="tx1"/>
                  </a:gs>
                </a:gsLst>
                <a:lin ang="5400000" scaled="1"/>
              </a:gradFill>
              <a:effectLst>
                <a:reflection stA="29000" endPos="58000" dist="25400" dir="5400000" sy="-100000" algn="bl" rotWithShape="0"/>
              </a:effectLst>
            </a:endParaRPr>
          </a:p>
        </p:txBody>
      </p:sp>
      <p:sp>
        <p:nvSpPr>
          <p:cNvPr id="33" name="Rectangle 32">
            <a:extLst>
              <a:ext uri="{FF2B5EF4-FFF2-40B4-BE49-F238E27FC236}">
                <a16:creationId xmlns:a16="http://schemas.microsoft.com/office/drawing/2014/main" xmlns="" id="{59DB226A-7DF1-B34B-7448-013A7B0A63BA}"/>
              </a:ext>
            </a:extLst>
          </p:cNvPr>
          <p:cNvSpPr/>
          <p:nvPr/>
        </p:nvSpPr>
        <p:spPr>
          <a:xfrm>
            <a:off x="2104784" y="727530"/>
            <a:ext cx="440697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CHAPTER EIGHT</a:t>
            </a:r>
          </a:p>
        </p:txBody>
      </p:sp>
    </p:spTree>
    <p:extLst>
      <p:ext uri="{BB962C8B-B14F-4D97-AF65-F5344CB8AC3E}">
        <p14:creationId xmlns:p14="http://schemas.microsoft.com/office/powerpoint/2010/main" val="152505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8" name="Oval 7">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2" name="Straight Connector 21">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D896EB3-4893-7D48-2915-693744F81585}"/>
              </a:ext>
            </a:extLst>
          </p:cNvPr>
          <p:cNvSpPr txBox="1"/>
          <p:nvPr/>
        </p:nvSpPr>
        <p:spPr>
          <a:xfrm>
            <a:off x="577412" y="1070737"/>
            <a:ext cx="8162471" cy="4468651"/>
          </a:xfrm>
          <a:prstGeom prst="rect">
            <a:avLst/>
          </a:prstGeom>
        </p:spPr>
        <p:txBody>
          <a:bodyPr vert="horz" lIns="91440" tIns="45720" rIns="91440" bIns="45720" rtlCol="0">
            <a:noAutofit/>
          </a:bodyPr>
          <a:lstStyle/>
          <a:p>
            <a:pPr marL="457200"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On a single contract, the different ways may be combined. The choice of which way to price the work depends on the amount of information the purchaser can provide the contractor at the time of tendering, the conditions under which the work will be carried out, and the risk which it is sensible to expect the contractor to accept.</a:t>
            </a:r>
          </a:p>
        </p:txBody>
      </p:sp>
      <p:grpSp>
        <p:nvGrpSpPr>
          <p:cNvPr id="26" name="Group 25">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7"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3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396C87-6A60-B8AD-C7B0-DF377F4BEC02}"/>
              </a:ext>
            </a:extLst>
          </p:cNvPr>
          <p:cNvSpPr txBox="1"/>
          <p:nvPr/>
        </p:nvSpPr>
        <p:spPr>
          <a:xfrm>
            <a:off x="609600" y="357818"/>
            <a:ext cx="7807568" cy="5796797"/>
          </a:xfrm>
          <a:prstGeom prst="rect">
            <a:avLst/>
          </a:prstGeom>
        </p:spPr>
        <p:txBody>
          <a:bodyPr vert="horz" lIns="91440" tIns="45720" rIns="91440" bIns="45720" rtlCol="0">
            <a:noAutofit/>
          </a:bodyPr>
          <a:lstStyle/>
          <a:p>
            <a:pPr indent="-228600" algn="just">
              <a:lnSpc>
                <a:spcPct val="90000"/>
              </a:lnSpc>
              <a:spcBef>
                <a:spcPts val="9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LUMP SUM/ FIXED PRICE</a:t>
            </a:r>
          </a:p>
          <a:p>
            <a:pPr indent="-228600" algn="just">
              <a:lnSpc>
                <a:spcPct val="90000"/>
              </a:lnSpc>
              <a:spcBef>
                <a:spcPts val="900"/>
              </a:spcBef>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228600" algn="just">
              <a:lnSpc>
                <a:spcPct val="90000"/>
              </a:lnSpc>
              <a:spcBef>
                <a:spcPts val="9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purchaser’s financier viewpoint, the ideal is a firm lump sum with the minimum provisions for variations or claims. It establishes the amount of the commitment in advance, it provides the maximum incentive to the contractor to complete the work on time.</a:t>
            </a:r>
          </a:p>
          <a:p>
            <a:pPr marL="457200" indent="-228600" algn="just">
              <a:lnSpc>
                <a:spcPct val="90000"/>
              </a:lnSpc>
              <a:spcBef>
                <a:spcPts val="9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The purchaser must give complete and accurate information before a lump sum price can be produced. </a:t>
            </a:r>
          </a:p>
          <a:p>
            <a:pPr indent="-228600" algn="just">
              <a:lnSpc>
                <a:spcPct val="90000"/>
              </a:lnSpc>
              <a:spcBef>
                <a:spcPts val="900"/>
              </a:spcBef>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91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8" name="Oval 7">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2" name="Straight Connector 21">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EEB268AD-2AE8-AD2D-4F50-9333FF16C675}"/>
              </a:ext>
            </a:extLst>
          </p:cNvPr>
          <p:cNvSpPr txBox="1"/>
          <p:nvPr/>
        </p:nvSpPr>
        <p:spPr>
          <a:xfrm>
            <a:off x="75816" y="212041"/>
            <a:ext cx="8895905" cy="6175506"/>
          </a:xfrm>
          <a:prstGeom prst="rect">
            <a:avLst/>
          </a:prstGeom>
        </p:spPr>
        <p:txBody>
          <a:bodyPr vert="horz" lIns="91440" tIns="45720" rIns="91440" bIns="45720" rtlCol="0">
            <a:noAutofit/>
          </a:bodyPr>
          <a:lstStyle/>
          <a:p>
            <a:pPr algn="ctr">
              <a:spcBef>
                <a:spcPts val="900"/>
              </a:spcBef>
            </a:pPr>
            <a:r>
              <a:rPr lang="en-US" sz="3200" dirty="0" err="1">
                <a:latin typeface="Arial" panose="020B0604020202020204" pitchFamily="34" charset="0"/>
                <a:cs typeface="Arial" panose="020B0604020202020204" pitchFamily="34" charset="0"/>
              </a:rPr>
              <a:t>Con’t</a:t>
            </a:r>
            <a:endParaRPr lang="en-US" sz="3200" dirty="0">
              <a:latin typeface="Arial" panose="020B0604020202020204" pitchFamily="34" charset="0"/>
              <a:cs typeface="Arial" panose="020B0604020202020204" pitchFamily="34" charset="0"/>
            </a:endParaRPr>
          </a:p>
          <a:p>
            <a:pPr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Generally suitable where the project is well defined, and vital changes to requirements are not expected. This means that the contractor can perfectly price the works they are being asked to execute.</a:t>
            </a:r>
          </a:p>
          <a:p>
            <a:pPr marL="0"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Features of Lump sum contract</a:t>
            </a:r>
          </a:p>
          <a:p>
            <a:pPr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Fixed budget (no extra cost)</a:t>
            </a:r>
          </a:p>
          <a:p>
            <a:pPr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Specified quality</a:t>
            </a:r>
          </a:p>
          <a:p>
            <a:pPr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Contractor’s risk</a:t>
            </a:r>
          </a:p>
          <a:p>
            <a:pPr indent="-228600">
              <a:spcBef>
                <a:spcPts val="900"/>
              </a:spcBef>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7"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2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xmlns="" id="{4880DA5F-DD0C-C3C6-9F9D-9A5DDE3955CF}"/>
              </a:ext>
            </a:extLst>
          </p:cNvPr>
          <p:cNvGraphicFramePr/>
          <p:nvPr/>
        </p:nvGraphicFramePr>
        <p:xfrm>
          <a:off x="0" y="954157"/>
          <a:ext cx="9144000"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50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E8B45DC-C30A-AB9B-C955-C9EB6C0FF7F6}"/>
              </a:ext>
            </a:extLst>
          </p:cNvPr>
          <p:cNvSpPr txBox="1"/>
          <p:nvPr/>
        </p:nvSpPr>
        <p:spPr>
          <a:xfrm>
            <a:off x="106017" y="79522"/>
            <a:ext cx="8076691" cy="6334530"/>
          </a:xfrm>
          <a:prstGeom prst="rect">
            <a:avLst/>
          </a:prstGeom>
        </p:spPr>
        <p:txBody>
          <a:bodyPr vert="horz" lIns="91440" tIns="45720" rIns="91440" bIns="45720" rtlCol="0">
            <a:noAutofit/>
          </a:bodyPr>
          <a:lstStyle/>
          <a:p>
            <a:pPr algn="just">
              <a:lnSpc>
                <a:spcPct val="90000"/>
              </a:lnSpc>
              <a:spcBef>
                <a:spcPts val="900"/>
              </a:spcBef>
            </a:pPr>
            <a:r>
              <a:rPr lang="en-US" sz="2800" dirty="0">
                <a:solidFill>
                  <a:schemeClr val="accent1"/>
                </a:solidFill>
                <a:latin typeface="Arial" panose="020B0604020202020204" pitchFamily="34" charset="0"/>
                <a:cs typeface="Arial" panose="020B0604020202020204" pitchFamily="34" charset="0"/>
              </a:rPr>
              <a:t>BILL OF QUANTITY</a:t>
            </a:r>
          </a:p>
          <a:p>
            <a:pPr marL="457200" indent="-228600" algn="just">
              <a:lnSpc>
                <a:spcPct val="90000"/>
              </a:lnSpc>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A bill of quantities is a document used in tendering in the construction industry in which materials, parts, and labor are itemized. It defines the quality and quantity of work required to be carried out by the contractor to complete a project.</a:t>
            </a:r>
          </a:p>
          <a:p>
            <a:pPr marL="457200" indent="-228600" algn="just">
              <a:lnSpc>
                <a:spcPct val="90000"/>
              </a:lnSpc>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These quantities are an accurate estimation of the work to be performed by the contractor except where any quantity is stated to be</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approximate.</a:t>
            </a:r>
          </a:p>
        </p:txBody>
      </p:sp>
    </p:spTree>
    <p:extLst>
      <p:ext uri="{BB962C8B-B14F-4D97-AF65-F5344CB8AC3E}">
        <p14:creationId xmlns:p14="http://schemas.microsoft.com/office/powerpoint/2010/main" val="285624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8" name="Oval 7">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2" name="Straight Connector 21">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6A37C13-46B3-B953-F36E-32B777A0DB75}"/>
              </a:ext>
            </a:extLst>
          </p:cNvPr>
          <p:cNvSpPr txBox="1"/>
          <p:nvPr/>
        </p:nvSpPr>
        <p:spPr>
          <a:xfrm>
            <a:off x="423059" y="450579"/>
            <a:ext cx="8142725" cy="5636507"/>
          </a:xfrm>
          <a:prstGeom prst="rect">
            <a:avLst/>
          </a:prstGeom>
        </p:spPr>
        <p:txBody>
          <a:bodyPr vert="horz" lIns="91440" tIns="45720" rIns="91440" bIns="45720" rtlCol="0">
            <a:noAutofit/>
          </a:bodyPr>
          <a:lstStyle/>
          <a:p>
            <a:pPr algn="ctr">
              <a:spcBef>
                <a:spcPts val="900"/>
              </a:spcBef>
            </a:pPr>
            <a:r>
              <a:rPr lang="en-US" sz="3200" dirty="0" err="1">
                <a:latin typeface="Arial" panose="020B0604020202020204" pitchFamily="34" charset="0"/>
                <a:cs typeface="Arial" panose="020B0604020202020204" pitchFamily="34" charset="0"/>
              </a:rPr>
              <a:t>Con’t</a:t>
            </a:r>
            <a:endParaRPr lang="en-US" sz="3200" dirty="0">
              <a:latin typeface="Arial" panose="020B0604020202020204" pitchFamily="34" charset="0"/>
              <a:cs typeface="Arial" panose="020B0604020202020204" pitchFamily="34" charset="0"/>
            </a:endParaRPr>
          </a:p>
          <a:p>
            <a:pPr marL="457200" indent="-228600" algn="just">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If greater quantities of work are necessary to complete the works, then the contractor is entitled to be paid extra under the variations</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the clause in the contract. </a:t>
            </a:r>
          </a:p>
          <a:p>
            <a:pPr marL="457200" indent="-228600">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It is the client who essentially bears the risk that the quantities are not an accurate estimation of the work, although the contractor takes the risk of an error in pricing.</a:t>
            </a:r>
          </a:p>
        </p:txBody>
      </p:sp>
      <p:grpSp>
        <p:nvGrpSpPr>
          <p:cNvPr id="26" name="Group 25">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7"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17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xmlns="" id="{ECAA18C0-57DE-219F-B5D4-9E87EA6FDBD5}"/>
              </a:ext>
            </a:extLst>
          </p:cNvPr>
          <p:cNvGraphicFramePr/>
          <p:nvPr/>
        </p:nvGraphicFramePr>
        <p:xfrm>
          <a:off x="119270" y="530087"/>
          <a:ext cx="7699513" cy="3816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14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0" name="Oval 9">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41A6A6C0-EC32-A7AE-AF4C-970B74CA5EEA}"/>
              </a:ext>
            </a:extLst>
          </p:cNvPr>
          <p:cNvSpPr txBox="1"/>
          <p:nvPr/>
        </p:nvSpPr>
        <p:spPr>
          <a:xfrm>
            <a:off x="238538" y="543346"/>
            <a:ext cx="7063409" cy="5543746"/>
          </a:xfrm>
          <a:prstGeom prst="rect">
            <a:avLst/>
          </a:prstGeom>
        </p:spPr>
        <p:txBody>
          <a:bodyPr vert="horz" lIns="91440" tIns="45720" rIns="91440" bIns="45720" rtlCol="0">
            <a:normAutofit/>
          </a:bodyPr>
          <a:lstStyle/>
          <a:p>
            <a:pPr>
              <a:lnSpc>
                <a:spcPct val="90000"/>
              </a:lnSpc>
              <a:spcBef>
                <a:spcPts val="900"/>
              </a:spcBef>
            </a:pPr>
            <a:r>
              <a:rPr lang="en-US" sz="2400" b="1" dirty="0">
                <a:solidFill>
                  <a:schemeClr val="accent1"/>
                </a:solidFill>
                <a:latin typeface="Arial" panose="020B0604020202020204" pitchFamily="34" charset="0"/>
                <a:cs typeface="Arial" panose="020B0604020202020204" pitchFamily="34" charset="0"/>
              </a:rPr>
              <a:t>COST REIMBURSEMENT</a:t>
            </a:r>
          </a:p>
          <a:p>
            <a:pPr marL="45720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In some projects finishing by the earliest possible date is regarded as more important than obtaining the lowest capital cost.</a:t>
            </a:r>
          </a:p>
          <a:p>
            <a:pPr marL="45720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Problem of CR paying the contractor the actual costs of carrying out the work provides no incentive for the contractor to minimize the costs.</a:t>
            </a:r>
          </a:p>
          <a:p>
            <a:pPr marL="45720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many contractors do not like cost reimbursement because of the inefficiencies which it can raise within their own organizations.</a:t>
            </a:r>
          </a:p>
          <a:p>
            <a:pPr indent="-228600">
              <a:lnSpc>
                <a:spcPct val="90000"/>
              </a:lnSpc>
              <a:spcBef>
                <a:spcPts val="900"/>
              </a:spcBef>
              <a:buFont typeface="Arial" panose="020B0604020202020204" pitchFamily="34" charset="0"/>
              <a:buChar char="•"/>
            </a:pPr>
            <a:r>
              <a:rPr lang="en-US" sz="2400" dirty="0"/>
              <a:t>  There are various types of incentive or target cost contracts associated with cost reimbursement.</a:t>
            </a:r>
          </a:p>
          <a:p>
            <a:pPr indent="-228600">
              <a:lnSpc>
                <a:spcPct val="90000"/>
              </a:lnSpc>
              <a:spcBef>
                <a:spcPts val="9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pSp>
        <p:nvGrpSpPr>
          <p:cNvPr id="28" name="Group 27">
            <a:extLst>
              <a:ext uri="{FF2B5EF4-FFF2-40B4-BE49-F238E27FC236}">
                <a16:creationId xmlns:a16="http://schemas.microsoft.com/office/drawing/2014/main" xmlns="" id="{1B5E71B3-7269-894E-A00B-31D341365F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29" name="Freeform 85">
              <a:extLst>
                <a:ext uri="{FF2B5EF4-FFF2-40B4-BE49-F238E27FC236}">
                  <a16:creationId xmlns:a16="http://schemas.microsoft.com/office/drawing/2014/main" xmlns="" id="{FFFA3A20-1539-CC4A-9BE1-7415FE5A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7">
              <a:extLst>
                <a:ext uri="{FF2B5EF4-FFF2-40B4-BE49-F238E27FC236}">
                  <a16:creationId xmlns:a16="http://schemas.microsoft.com/office/drawing/2014/main" xmlns="" id="{44EBCCFB-8EAB-2442-8E02-293F08D50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9">
              <a:extLst>
                <a:ext uri="{FF2B5EF4-FFF2-40B4-BE49-F238E27FC236}">
                  <a16:creationId xmlns:a16="http://schemas.microsoft.com/office/drawing/2014/main" xmlns="" id="{AFD14830-CC36-D64E-8173-398042563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97">
              <a:extLst>
                <a:ext uri="{FF2B5EF4-FFF2-40B4-BE49-F238E27FC236}">
                  <a16:creationId xmlns:a16="http://schemas.microsoft.com/office/drawing/2014/main" xmlns="" id="{FAA40AB8-EB6E-A44D-B3CA-7D25B64F5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32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Dollar">
            <a:extLst>
              <a:ext uri="{FF2B5EF4-FFF2-40B4-BE49-F238E27FC236}">
                <a16:creationId xmlns:a16="http://schemas.microsoft.com/office/drawing/2014/main" xmlns="" id="{A3707860-03A0-4E90-1936-7648D61E1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216821" y="1395700"/>
            <a:ext cx="3001842" cy="3001842"/>
          </a:xfrm>
          <a:prstGeom prst="rect">
            <a:avLst/>
          </a:prstGeom>
        </p:spPr>
      </p:pic>
    </p:spTree>
    <p:extLst>
      <p:ext uri="{BB962C8B-B14F-4D97-AF65-F5344CB8AC3E}">
        <p14:creationId xmlns:p14="http://schemas.microsoft.com/office/powerpoint/2010/main" val="152612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1"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5D9C95D9-424E-4443-853F-3DD0375223F0}"/>
              </a:ext>
            </a:extLst>
          </p:cNvPr>
          <p:cNvSpPr txBox="1"/>
          <p:nvPr/>
        </p:nvSpPr>
        <p:spPr>
          <a:xfrm>
            <a:off x="941042" y="942631"/>
            <a:ext cx="4800749" cy="3601212"/>
          </a:xfrm>
          <a:prstGeom prst="rect">
            <a:avLst/>
          </a:prstGeom>
        </p:spPr>
        <p:txBody>
          <a:bodyPr vert="horz" lIns="91440" tIns="45720" rIns="91440" bIns="45720" rtlCol="0">
            <a:noAutofit/>
          </a:bodyPr>
          <a:lstStyle/>
          <a:p>
            <a:pPr>
              <a:lnSpc>
                <a:spcPct val="90000"/>
              </a:lnSpc>
              <a:spcBef>
                <a:spcPts val="900"/>
              </a:spcBef>
            </a:pPr>
            <a:r>
              <a:rPr lang="en-US" sz="2400" dirty="0">
                <a:latin typeface="Arial" panose="020B0604020202020204" pitchFamily="34" charset="0"/>
                <a:cs typeface="Arial" panose="020B0604020202020204" pitchFamily="34" charset="0"/>
              </a:rPr>
              <a:t>Features  contract  forms </a:t>
            </a:r>
          </a:p>
          <a:p>
            <a:pPr marL="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All these forms of contract have certain features in common: </a:t>
            </a:r>
          </a:p>
          <a:p>
            <a:pPr marL="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 1. The principle of design and construction being conducted in parallel rather than in series.</a:t>
            </a:r>
          </a:p>
          <a:p>
            <a:pPr marL="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2. The tendering by the contractor of its fee inclusive of profit and overheads. </a:t>
            </a:r>
          </a:p>
          <a:p>
            <a:pPr marL="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3. The recording of the actual costs which should exclude any costs associated with defective work or re-work to remedy defects.</a:t>
            </a:r>
          </a:p>
          <a:p>
            <a:pPr marL="457200" indent="-228600">
              <a:lnSpc>
                <a:spcPct val="90000"/>
              </a:lnSpc>
              <a:spcBef>
                <a:spcPts val="9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pSp>
        <p:nvGrpSpPr>
          <p:cNvPr id="29" name="Group 28">
            <a:extLst>
              <a:ext uri="{FF2B5EF4-FFF2-40B4-BE49-F238E27FC236}">
                <a16:creationId xmlns:a16="http://schemas.microsoft.com/office/drawing/2014/main" xmlns="" id="{1B5E71B3-7269-894E-A00B-31D341365F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30" name="Freeform 85">
              <a:extLst>
                <a:ext uri="{FF2B5EF4-FFF2-40B4-BE49-F238E27FC236}">
                  <a16:creationId xmlns:a16="http://schemas.microsoft.com/office/drawing/2014/main" xmlns="" id="{FFFA3A20-1539-CC4A-9BE1-7415FE5A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7">
              <a:extLst>
                <a:ext uri="{FF2B5EF4-FFF2-40B4-BE49-F238E27FC236}">
                  <a16:creationId xmlns:a16="http://schemas.microsoft.com/office/drawing/2014/main" xmlns="" id="{44EBCCFB-8EAB-2442-8E02-293F08D50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9">
              <a:extLst>
                <a:ext uri="{FF2B5EF4-FFF2-40B4-BE49-F238E27FC236}">
                  <a16:creationId xmlns:a16="http://schemas.microsoft.com/office/drawing/2014/main" xmlns="" id="{AFD14830-CC36-D64E-8173-398042563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7">
              <a:extLst>
                <a:ext uri="{FF2B5EF4-FFF2-40B4-BE49-F238E27FC236}">
                  <a16:creationId xmlns:a16="http://schemas.microsoft.com/office/drawing/2014/main" xmlns="" id="{FAA40AB8-EB6E-A44D-B3CA-7D25B64F5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32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ommitments">
            <a:extLst>
              <a:ext uri="{FF2B5EF4-FFF2-40B4-BE49-F238E27FC236}">
                <a16:creationId xmlns:a16="http://schemas.microsoft.com/office/drawing/2014/main" xmlns="" id="{59882A74-E585-D9E3-6D22-9BA59B09C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216821" y="1798666"/>
            <a:ext cx="3001842" cy="3001842"/>
          </a:xfrm>
          <a:prstGeom prst="rect">
            <a:avLst/>
          </a:prstGeom>
        </p:spPr>
      </p:pic>
    </p:spTree>
    <p:extLst>
      <p:ext uri="{BB962C8B-B14F-4D97-AF65-F5344CB8AC3E}">
        <p14:creationId xmlns:p14="http://schemas.microsoft.com/office/powerpoint/2010/main" val="16107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D6D28E-6319-D542-6ABB-92D1AFACA2D2}"/>
              </a:ext>
            </a:extLst>
          </p:cNvPr>
          <p:cNvSpPr txBox="1"/>
          <p:nvPr/>
        </p:nvSpPr>
        <p:spPr>
          <a:xfrm>
            <a:off x="423862" y="806362"/>
            <a:ext cx="8427061" cy="5090346"/>
          </a:xfrm>
          <a:prstGeom prst="rect">
            <a:avLst/>
          </a:prstGeom>
        </p:spPr>
        <p:txBody>
          <a:bodyPr vert="horz" lIns="91440" tIns="45720" rIns="91440" bIns="45720" rtlCol="0">
            <a:noAutofit/>
          </a:bodyPr>
          <a:lstStyle/>
          <a:p>
            <a:pPr algn="just">
              <a:spcBef>
                <a:spcPts val="900"/>
              </a:spcBef>
            </a:pPr>
            <a:r>
              <a:rPr lang="en-US" sz="3200" dirty="0">
                <a:latin typeface="Arial" panose="020B0604020202020204" pitchFamily="34" charset="0"/>
                <a:cs typeface="Arial" panose="020B0604020202020204" pitchFamily="34" charset="0"/>
              </a:rPr>
              <a:t>4.At the end of the contract the making of a comparison between the target and the actual costs</a:t>
            </a:r>
          </a:p>
          <a:p>
            <a:pPr algn="just">
              <a:spcBef>
                <a:spcPts val="900"/>
              </a:spcBef>
            </a:pPr>
            <a:r>
              <a:rPr lang="en-US" sz="3200" dirty="0" smtClean="0">
                <a:latin typeface="Arial" panose="020B0604020202020204" pitchFamily="34" charset="0"/>
                <a:cs typeface="Arial" panose="020B0604020202020204" pitchFamily="34" charset="0"/>
              </a:rPr>
              <a:t>5.The </a:t>
            </a:r>
            <a:r>
              <a:rPr lang="en-US" sz="3200" dirty="0">
                <a:latin typeface="Arial" panose="020B0604020202020204" pitchFamily="34" charset="0"/>
                <a:cs typeface="Arial" panose="020B0604020202020204" pitchFamily="34" charset="0"/>
              </a:rPr>
              <a:t>sharing between the purchaser and the contractor of the difference between the adjusted target and the actual costs in proportions set out in the contract treatment of the contractor’s management fee.</a:t>
            </a:r>
          </a:p>
          <a:p>
            <a:pPr marL="0" indent="-228600" algn="just">
              <a:spcBef>
                <a:spcPts val="900"/>
              </a:spcBef>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220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1"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E7821B0A-ADA0-07AA-ECB0-C22C13AA63B7}"/>
              </a:ext>
            </a:extLst>
          </p:cNvPr>
          <p:cNvSpPr txBox="1"/>
          <p:nvPr/>
        </p:nvSpPr>
        <p:spPr>
          <a:xfrm>
            <a:off x="423862" y="450579"/>
            <a:ext cx="5695121" cy="5310649"/>
          </a:xfrm>
          <a:prstGeom prst="rect">
            <a:avLst/>
          </a:prstGeom>
        </p:spPr>
        <p:txBody>
          <a:bodyPr vert="horz" lIns="91440" tIns="45720" rIns="91440" bIns="45720" rtlCol="0">
            <a:noAutofit/>
          </a:bodyPr>
          <a:lstStyle/>
          <a:p>
            <a:pPr>
              <a:spcBef>
                <a:spcPts val="900"/>
              </a:spcBef>
            </a:pPr>
            <a:r>
              <a:rPr lang="en-US" altLang="en-US" sz="2800" dirty="0">
                <a:solidFill>
                  <a:schemeClr val="accent1"/>
                </a:solidFill>
                <a:latin typeface="Arial" panose="020B0604020202020204" pitchFamily="34" charset="0"/>
                <a:cs typeface="Arial" panose="020B0604020202020204" pitchFamily="34" charset="0"/>
              </a:rPr>
              <a:t>8.1. Introduction </a:t>
            </a:r>
          </a:p>
          <a:p>
            <a:pPr marL="457200" indent="-228600">
              <a:spcBef>
                <a:spcPts val="900"/>
              </a:spcBef>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The nature of the contract between the purchaser and the contractor can take one of a variety of forms. </a:t>
            </a:r>
          </a:p>
          <a:p>
            <a:pPr marL="457200" indent="-228600">
              <a:spcBef>
                <a:spcPts val="900"/>
              </a:spcBef>
              <a:buFont typeface="Arial" panose="020B0604020202020204" pitchFamily="34" charset="0"/>
              <a:buChar char="•"/>
            </a:pPr>
            <a:endParaRPr lang="en-US" altLang="en-US" sz="2800" dirty="0">
              <a:latin typeface="Arial" panose="020B0604020202020204" pitchFamily="34" charset="0"/>
              <a:cs typeface="Arial" panose="020B0604020202020204" pitchFamily="34" charset="0"/>
            </a:endParaRPr>
          </a:p>
          <a:p>
            <a:pPr marL="457200" indent="-228600">
              <a:spcBef>
                <a:spcPts val="900"/>
              </a:spcBef>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The nature of the contract depends on a range of issues, including the scope of the work, the responsibility of the contractor, the risk involved, and the urgency. </a:t>
            </a:r>
          </a:p>
        </p:txBody>
      </p:sp>
      <p:grpSp>
        <p:nvGrpSpPr>
          <p:cNvPr id="29" name="Group 28">
            <a:extLst>
              <a:ext uri="{FF2B5EF4-FFF2-40B4-BE49-F238E27FC236}">
                <a16:creationId xmlns:a16="http://schemas.microsoft.com/office/drawing/2014/main" xmlns="" id="{1B5E71B3-7269-894E-A00B-31D341365F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30" name="Freeform 85">
              <a:extLst>
                <a:ext uri="{FF2B5EF4-FFF2-40B4-BE49-F238E27FC236}">
                  <a16:creationId xmlns:a16="http://schemas.microsoft.com/office/drawing/2014/main" xmlns="" id="{FFFA3A20-1539-CC4A-9BE1-7415FE5A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7">
              <a:extLst>
                <a:ext uri="{FF2B5EF4-FFF2-40B4-BE49-F238E27FC236}">
                  <a16:creationId xmlns:a16="http://schemas.microsoft.com/office/drawing/2014/main" xmlns="" id="{44EBCCFB-8EAB-2442-8E02-293F08D50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9">
              <a:extLst>
                <a:ext uri="{FF2B5EF4-FFF2-40B4-BE49-F238E27FC236}">
                  <a16:creationId xmlns:a16="http://schemas.microsoft.com/office/drawing/2014/main" xmlns="" id="{AFD14830-CC36-D64E-8173-398042563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7">
              <a:extLst>
                <a:ext uri="{FF2B5EF4-FFF2-40B4-BE49-F238E27FC236}">
                  <a16:creationId xmlns:a16="http://schemas.microsoft.com/office/drawing/2014/main" xmlns="" id="{FAA40AB8-EB6E-A44D-B3CA-7D25B64F5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32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ommitments">
            <a:extLst>
              <a:ext uri="{FF2B5EF4-FFF2-40B4-BE49-F238E27FC236}">
                <a16:creationId xmlns:a16="http://schemas.microsoft.com/office/drawing/2014/main" xmlns="" id="{A1839825-D54A-EACA-6A23-416434654E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50992" y="1923753"/>
            <a:ext cx="3001842" cy="3001842"/>
          </a:xfrm>
          <a:prstGeom prst="rect">
            <a:avLst/>
          </a:prstGeom>
        </p:spPr>
      </p:pic>
      <p:sp>
        <p:nvSpPr>
          <p:cNvPr id="2" name="TextBox 1">
            <a:extLst>
              <a:ext uri="{FF2B5EF4-FFF2-40B4-BE49-F238E27FC236}">
                <a16:creationId xmlns:a16="http://schemas.microsoft.com/office/drawing/2014/main" xmlns="" id="{8BF5760E-561B-7F62-A667-64CA1DC220EA}"/>
              </a:ext>
            </a:extLst>
          </p:cNvPr>
          <p:cNvSpPr txBox="1"/>
          <p:nvPr/>
        </p:nvSpPr>
        <p:spPr>
          <a:xfrm>
            <a:off x="4114800" y="2975113"/>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98173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B27918-7321-094E-C94D-4017ECA6A487}"/>
              </a:ext>
            </a:extLst>
          </p:cNvPr>
          <p:cNvSpPr txBox="1"/>
          <p:nvPr/>
        </p:nvSpPr>
        <p:spPr>
          <a:xfrm>
            <a:off x="508180" y="731420"/>
            <a:ext cx="8015857" cy="5259072"/>
          </a:xfrm>
          <a:prstGeom prst="rect">
            <a:avLst/>
          </a:prstGeom>
        </p:spPr>
        <p:txBody>
          <a:bodyPr vert="horz" lIns="91440" tIns="45720" rIns="91440" bIns="45720" rtlCol="0">
            <a:noAutofit/>
          </a:bodyPr>
          <a:lstStyle/>
          <a:p>
            <a:pPr>
              <a:spcBef>
                <a:spcPts val="900"/>
              </a:spcBef>
            </a:pPr>
            <a:r>
              <a:rPr lang="en-US" sz="2800" dirty="0">
                <a:solidFill>
                  <a:schemeClr val="accent1"/>
                </a:solidFill>
                <a:latin typeface="Arial" panose="020B0604020202020204" pitchFamily="34" charset="0"/>
                <a:cs typeface="Arial" panose="020B0604020202020204" pitchFamily="34" charset="0"/>
              </a:rPr>
              <a:t>Difference’s in CR contract forms </a:t>
            </a:r>
          </a:p>
          <a:p>
            <a:pPr marL="457200" indent="-228600">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(ICE 1995) provides for this to be a percentage of the actual cost and to be included within the comparison between target and actual cost.</a:t>
            </a:r>
          </a:p>
          <a:p>
            <a:pPr marL="457200" indent="-228600">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In other forms the contractor’s fee is a lump sum and is not made part of the comparison.</a:t>
            </a:r>
          </a:p>
          <a:p>
            <a:pPr marL="457200" indent="-228600">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the management fee is to be a lump sum</a:t>
            </a:r>
          </a:p>
        </p:txBody>
      </p:sp>
    </p:spTree>
    <p:extLst>
      <p:ext uri="{BB962C8B-B14F-4D97-AF65-F5344CB8AC3E}">
        <p14:creationId xmlns:p14="http://schemas.microsoft.com/office/powerpoint/2010/main" val="224232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9" name="Oval 8">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B76C63C-D896-7943-B80E-66335FE5B843}"/>
              </a:ext>
            </a:extLst>
          </p:cNvPr>
          <p:cNvSpPr txBox="1"/>
          <p:nvPr/>
        </p:nvSpPr>
        <p:spPr>
          <a:xfrm>
            <a:off x="159026" y="225288"/>
            <a:ext cx="7805531" cy="6321286"/>
          </a:xfrm>
          <a:prstGeom prst="rect">
            <a:avLst/>
          </a:prstGeom>
        </p:spPr>
        <p:txBody>
          <a:bodyPr vert="horz" lIns="91440" tIns="45720" rIns="91440" bIns="45720" rtlCol="0">
            <a:noAutofit/>
          </a:bodyPr>
          <a:lstStyle/>
          <a:p>
            <a:pPr algn="ctr">
              <a:spcBef>
                <a:spcPts val="900"/>
              </a:spcBef>
            </a:pPr>
            <a:r>
              <a:rPr lang="en-US" sz="2800" dirty="0">
                <a:solidFill>
                  <a:schemeClr val="accent1"/>
                </a:solidFill>
                <a:latin typeface="Arial" panose="020B0604020202020204" pitchFamily="34" charset="0"/>
                <a:cs typeface="Arial" panose="020B0604020202020204" pitchFamily="34" charset="0"/>
              </a:rPr>
              <a:t>Noted</a:t>
            </a:r>
          </a:p>
          <a:p>
            <a:pPr marL="0"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As to the percentage sharing arrangements between the contractor and the employer, various alternatives are available. (arrangements should be kept as simple as possible).</a:t>
            </a:r>
          </a:p>
          <a:p>
            <a:pPr marL="0"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The arrangements have two objectives:</a:t>
            </a:r>
          </a:p>
          <a:p>
            <a:pPr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To provide the contractor with a genuine incentive to complete the work for a cost below the target.</a:t>
            </a:r>
          </a:p>
          <a:p>
            <a:pPr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To protect the purchaser from the worst effects of a substantial cost overrun. </a:t>
            </a:r>
          </a:p>
        </p:txBody>
      </p:sp>
      <p:cxnSp>
        <p:nvCxnSpPr>
          <p:cNvPr id="27" name="Straight Connector 26">
            <a:extLst>
              <a:ext uri="{FF2B5EF4-FFF2-40B4-BE49-F238E27FC236}">
                <a16:creationId xmlns:a16="http://schemas.microsoft.com/office/drawing/2014/main" xmlns="" id="{BA7C2670-8081-9C42-82A1-23BBFAEAAA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68990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75BEF7CB-BB00-3345-8542-8F0FAFE1C4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30" name="Oval 29">
              <a:extLst>
                <a:ext uri="{FF2B5EF4-FFF2-40B4-BE49-F238E27FC236}">
                  <a16:creationId xmlns:a16="http://schemas.microsoft.com/office/drawing/2014/main" xmlns="" id="{4E633967-4EB4-9A43-9984-7E0C7DCE8F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4">
              <a:extLst>
                <a:ext uri="{FF2B5EF4-FFF2-40B4-BE49-F238E27FC236}">
                  <a16:creationId xmlns:a16="http://schemas.microsoft.com/office/drawing/2014/main" xmlns="" id="{80BB32CE-B79D-9449-AEBB-EC9F56A9A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5">
              <a:extLst>
                <a:ext uri="{FF2B5EF4-FFF2-40B4-BE49-F238E27FC236}">
                  <a16:creationId xmlns:a16="http://schemas.microsoft.com/office/drawing/2014/main" xmlns="" id="{AFE8EC8C-9217-6E47-ACFA-7B2148F1B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xmlns="" id="{8BEA612E-5CC4-DA4D-8A68-0598644399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xmlns="" id="{59DC8CDB-7B92-E848-AA26-43105184E7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8">
              <a:extLst>
                <a:ext uri="{FF2B5EF4-FFF2-40B4-BE49-F238E27FC236}">
                  <a16:creationId xmlns:a16="http://schemas.microsoft.com/office/drawing/2014/main" xmlns="" id="{876EC8B8-C9EB-A84A-858B-ADF81A5B76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9">
              <a:extLst>
                <a:ext uri="{FF2B5EF4-FFF2-40B4-BE49-F238E27FC236}">
                  <a16:creationId xmlns:a16="http://schemas.microsoft.com/office/drawing/2014/main" xmlns="" id="{078C5DEE-08C1-D546-BF9B-933B8419E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9484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0" name="Oval 9">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xmlns="" id="{7A00BDF4-7643-A942-A588-F24E4E09AAD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29" name="Freeform 32">
              <a:extLst>
                <a:ext uri="{FF2B5EF4-FFF2-40B4-BE49-F238E27FC236}">
                  <a16:creationId xmlns:a16="http://schemas.microsoft.com/office/drawing/2014/main" xmlns="" id="{90B25A21-16B9-8D47-928B-2367A0B8C0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4">
              <a:extLst>
                <a:ext uri="{FF2B5EF4-FFF2-40B4-BE49-F238E27FC236}">
                  <a16:creationId xmlns:a16="http://schemas.microsoft.com/office/drawing/2014/main" xmlns="" id="{E5E64190-3AC0-0A48-9917-5FAE935A85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xmlns="" id="{AE71CDB8-B430-F14E-99C8-E6AAB8E21C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xmlns="" id="{DCA37B0A-FCCC-7642-B70D-56AD50049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xmlns="" id="{42B16528-CCF5-1291-2598-67C432F36C46}"/>
              </a:ext>
            </a:extLst>
          </p:cNvPr>
          <p:cNvSpPr txBox="1"/>
          <p:nvPr/>
        </p:nvSpPr>
        <p:spPr>
          <a:xfrm>
            <a:off x="423862" y="562788"/>
            <a:ext cx="8571022" cy="5486035"/>
          </a:xfrm>
          <a:prstGeom prst="rect">
            <a:avLst/>
          </a:prstGeom>
        </p:spPr>
        <p:txBody>
          <a:bodyPr vert="horz" lIns="91440" tIns="45720" rIns="91440" bIns="45720" rtlCol="0">
            <a:normAutofit/>
          </a:bodyPr>
          <a:lstStyle/>
          <a:p>
            <a:pPr>
              <a:lnSpc>
                <a:spcPct val="90000"/>
              </a:lnSpc>
              <a:spcBef>
                <a:spcPts val="900"/>
              </a:spcBef>
            </a:pPr>
            <a:r>
              <a:rPr lang="en-US" sz="2400" dirty="0">
                <a:solidFill>
                  <a:schemeClr val="accent1"/>
                </a:solidFill>
                <a:latin typeface="Arial" panose="020B0604020202020204" pitchFamily="34" charset="0"/>
                <a:cs typeface="Arial" panose="020B0604020202020204" pitchFamily="34" charset="0"/>
              </a:rPr>
              <a:t>Problems with target cost contracts</a:t>
            </a:r>
          </a:p>
          <a:p>
            <a:pPr>
              <a:lnSpc>
                <a:spcPct val="90000"/>
              </a:lnSpc>
              <a:spcBef>
                <a:spcPts val="900"/>
              </a:spcBef>
            </a:pPr>
            <a:r>
              <a:rPr lang="en-US" sz="2400" dirty="0">
                <a:latin typeface="Arial" panose="020B0604020202020204" pitchFamily="34" charset="0"/>
                <a:cs typeface="Arial" panose="020B0604020202020204" pitchFamily="34" charset="0"/>
              </a:rPr>
              <a:t>A. The setting of the target itself</a:t>
            </a:r>
          </a:p>
          <a:p>
            <a:pPr indent="-228600">
              <a:lnSpc>
                <a:spcPct val="90000"/>
              </a:lnSpc>
              <a:spcBef>
                <a:spcPts val="9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Target </a:t>
            </a:r>
            <a:r>
              <a:rPr lang="en-US" sz="2400" dirty="0">
                <a:latin typeface="Arial" panose="020B0604020202020204" pitchFamily="34" charset="0"/>
                <a:cs typeface="Arial" panose="020B0604020202020204" pitchFamily="34" charset="0"/>
              </a:rPr>
              <a:t>must be realistic (not to be either beaten or exceeded by significant amounts).</a:t>
            </a:r>
          </a:p>
          <a:p>
            <a:pPr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Also not be far outside the normal limits of estimating accuracy.</a:t>
            </a:r>
          </a:p>
          <a:p>
            <a:pPr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However, the target cost form of the contract has been chosen because the uncertainties and risks involved in the contract do not allow the tendering of a lump sum price.</a:t>
            </a:r>
          </a:p>
          <a:p>
            <a:pPr indent="-228600">
              <a:lnSpc>
                <a:spcPct val="90000"/>
              </a:lnSpc>
              <a:spcBef>
                <a:spcPts val="9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xmlns="" id="{BF3CF3DF-4809-5B42-9F22-9813913792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18182" y="6087110"/>
            <a:ext cx="480074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91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1"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9F9A93C7-FE99-93F9-4800-B725E477EDA7}"/>
              </a:ext>
            </a:extLst>
          </p:cNvPr>
          <p:cNvSpPr txBox="1"/>
          <p:nvPr/>
        </p:nvSpPr>
        <p:spPr>
          <a:xfrm>
            <a:off x="423862" y="940906"/>
            <a:ext cx="6073378" cy="4820322"/>
          </a:xfrm>
          <a:prstGeom prst="rect">
            <a:avLst/>
          </a:prstGeom>
        </p:spPr>
        <p:txBody>
          <a:bodyPr vert="horz" lIns="91440" tIns="45720" rIns="91440" bIns="45720" rtlCol="0">
            <a:noAutofit/>
          </a:bodyPr>
          <a:lstStyle/>
          <a:p>
            <a:pPr>
              <a:spcBef>
                <a:spcPts val="900"/>
              </a:spcBef>
            </a:pPr>
            <a:r>
              <a:rPr lang="en-US" sz="2800" dirty="0">
                <a:latin typeface="Arial" panose="020B0604020202020204" pitchFamily="34" charset="0"/>
                <a:cs typeface="Arial" panose="020B0604020202020204" pitchFamily="34" charset="0"/>
              </a:rPr>
              <a:t>B. Because of the risks and uncertainties, including those arising from the lack of design definition.</a:t>
            </a:r>
          </a:p>
          <a:p>
            <a:pPr indent="-228600">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there is a real chance of substantial variations. </a:t>
            </a:r>
          </a:p>
          <a:p>
            <a:pPr>
              <a:spcBef>
                <a:spcPts val="900"/>
              </a:spcBef>
            </a:pPr>
            <a:r>
              <a:rPr lang="en-US" sz="2800" dirty="0">
                <a:latin typeface="Arial" panose="020B0604020202020204" pitchFamily="34" charset="0"/>
                <a:cs typeface="Arial" panose="020B0604020202020204" pitchFamily="34" charset="0"/>
              </a:rPr>
              <a:t>C. The use of a target cost contract imposes a substantial administrative and supervisory burden on the client in checking the contractor’s actual costs.</a:t>
            </a:r>
          </a:p>
        </p:txBody>
      </p:sp>
      <p:pic>
        <p:nvPicPr>
          <p:cNvPr id="7" name="Graphic 6" descr="Question mark">
            <a:extLst>
              <a:ext uri="{FF2B5EF4-FFF2-40B4-BE49-F238E27FC236}">
                <a16:creationId xmlns:a16="http://schemas.microsoft.com/office/drawing/2014/main" xmlns="" id="{022726EB-29A4-2E05-12AE-BE3AC3562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92327" y="1803585"/>
            <a:ext cx="3250829" cy="3250829"/>
          </a:xfrm>
          <a:prstGeom prst="rect">
            <a:avLst/>
          </a:prstGeom>
        </p:spPr>
      </p:pic>
      <p:grpSp>
        <p:nvGrpSpPr>
          <p:cNvPr id="29" name="Group 28">
            <a:extLst>
              <a:ext uri="{FF2B5EF4-FFF2-40B4-BE49-F238E27FC236}">
                <a16:creationId xmlns:a16="http://schemas.microsoft.com/office/drawing/2014/main" xmlns="" id="{97620302-BEE8-1447-8324-5F4178AA169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30" name="Freeform 37">
              <a:extLst>
                <a:ext uri="{FF2B5EF4-FFF2-40B4-BE49-F238E27FC236}">
                  <a16:creationId xmlns:a16="http://schemas.microsoft.com/office/drawing/2014/main" xmlns="" id="{075332F5-EA0C-8B40-ADC9-D024EBD771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9">
              <a:extLst>
                <a:ext uri="{FF2B5EF4-FFF2-40B4-BE49-F238E27FC236}">
                  <a16:creationId xmlns:a16="http://schemas.microsoft.com/office/drawing/2014/main" xmlns="" id="{2619F114-DF39-F544-B487-5430D00E13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1">
              <a:extLst>
                <a:ext uri="{FF2B5EF4-FFF2-40B4-BE49-F238E27FC236}">
                  <a16:creationId xmlns:a16="http://schemas.microsoft.com/office/drawing/2014/main" xmlns="" id="{5CDF6368-32C4-A64F-8D2E-11DE400CD9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2">
              <a:extLst>
                <a:ext uri="{FF2B5EF4-FFF2-40B4-BE49-F238E27FC236}">
                  <a16:creationId xmlns:a16="http://schemas.microsoft.com/office/drawing/2014/main" xmlns="" id="{148F19D8-49E5-0945-BC17-56044D43D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68C50EA3-7CF1-9542-A21D-5B3EBACC500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86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1"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97C31E2D-BF57-04D8-7093-FC0AC5CDEC31}"/>
              </a:ext>
            </a:extLst>
          </p:cNvPr>
          <p:cNvSpPr txBox="1"/>
          <p:nvPr/>
        </p:nvSpPr>
        <p:spPr>
          <a:xfrm>
            <a:off x="423862" y="450575"/>
            <a:ext cx="7969861" cy="5310653"/>
          </a:xfrm>
          <a:prstGeom prst="rect">
            <a:avLst/>
          </a:prstGeom>
        </p:spPr>
        <p:txBody>
          <a:bodyPr vert="horz" lIns="91440" tIns="45720" rIns="91440" bIns="45720" rtlCol="0">
            <a:normAutofit/>
          </a:bodyPr>
          <a:lstStyle/>
          <a:p>
            <a:pPr>
              <a:lnSpc>
                <a:spcPct val="90000"/>
              </a:lnSpc>
              <a:spcBef>
                <a:spcPts val="900"/>
              </a:spcBef>
            </a:pPr>
            <a:r>
              <a:rPr lang="en-US" sz="2400" dirty="0">
                <a:solidFill>
                  <a:schemeClr val="accent1"/>
                </a:solidFill>
                <a:latin typeface="Arial" panose="020B0604020202020204" pitchFamily="34" charset="0"/>
                <a:cs typeface="Arial" panose="020B0604020202020204" pitchFamily="34" charset="0"/>
              </a:rPr>
              <a:t>TERMS OF PAYMENT </a:t>
            </a:r>
          </a:p>
          <a:p>
            <a:pPr marL="45720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Terms of payment are typically associated with invoice payments. They are agreements that set expectations for payment when the client needs to pay you and the penalties for missing a payment.</a:t>
            </a:r>
          </a:p>
          <a:p>
            <a:pPr marL="457200" indent="-228600">
              <a:lnSpc>
                <a:spcPct val="90000"/>
              </a:lnSpc>
              <a:spcBef>
                <a:spcPts val="900"/>
              </a:spcBef>
              <a:buFont typeface="Arial" panose="020B0604020202020204" pitchFamily="34" charset="0"/>
              <a:buChar char="•"/>
            </a:pPr>
            <a:r>
              <a:rPr lang="en-US" sz="2400" dirty="0">
                <a:latin typeface="Arial" panose="020B0604020202020204" pitchFamily="34" charset="0"/>
                <a:cs typeface="Arial" panose="020B0604020202020204" pitchFamily="34" charset="0"/>
              </a:rPr>
              <a:t>Terms of payment are a matter on which the commercial, technical, and financial sides of the employer’s business may find themselves pulling in different directions. </a:t>
            </a:r>
          </a:p>
        </p:txBody>
      </p:sp>
      <p:pic>
        <p:nvPicPr>
          <p:cNvPr id="7" name="Graphic 6" descr="Contract">
            <a:extLst>
              <a:ext uri="{FF2B5EF4-FFF2-40B4-BE49-F238E27FC236}">
                <a16:creationId xmlns:a16="http://schemas.microsoft.com/office/drawing/2014/main" xmlns="" id="{6AECB5E3-6557-FF64-4DDA-AE36639BB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68572" y="2219433"/>
            <a:ext cx="3298339" cy="3298339"/>
          </a:xfrm>
          <a:prstGeom prst="rect">
            <a:avLst/>
          </a:prstGeom>
        </p:spPr>
      </p:pic>
      <p:grpSp>
        <p:nvGrpSpPr>
          <p:cNvPr id="29" name="Group 28">
            <a:extLst>
              <a:ext uri="{FF2B5EF4-FFF2-40B4-BE49-F238E27FC236}">
                <a16:creationId xmlns:a16="http://schemas.microsoft.com/office/drawing/2014/main" xmlns="" id="{97620302-BEE8-1447-8324-5F4178AA169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30" name="Freeform 37">
              <a:extLst>
                <a:ext uri="{FF2B5EF4-FFF2-40B4-BE49-F238E27FC236}">
                  <a16:creationId xmlns:a16="http://schemas.microsoft.com/office/drawing/2014/main" xmlns="" id="{075332F5-EA0C-8B40-ADC9-D024EBD771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9">
              <a:extLst>
                <a:ext uri="{FF2B5EF4-FFF2-40B4-BE49-F238E27FC236}">
                  <a16:creationId xmlns:a16="http://schemas.microsoft.com/office/drawing/2014/main" xmlns="" id="{2619F114-DF39-F544-B487-5430D00E13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1">
              <a:extLst>
                <a:ext uri="{FF2B5EF4-FFF2-40B4-BE49-F238E27FC236}">
                  <a16:creationId xmlns:a16="http://schemas.microsoft.com/office/drawing/2014/main" xmlns="" id="{5CDF6368-32C4-A64F-8D2E-11DE400CD9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2">
              <a:extLst>
                <a:ext uri="{FF2B5EF4-FFF2-40B4-BE49-F238E27FC236}">
                  <a16:creationId xmlns:a16="http://schemas.microsoft.com/office/drawing/2014/main" xmlns="" id="{148F19D8-49E5-0945-BC17-56044D43D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68C50EA3-7CF1-9542-A21D-5B3EBACC500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18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56ACC6D-95E9-78E4-E4F0-8C02FFF950ED}"/>
              </a:ext>
            </a:extLst>
          </p:cNvPr>
          <p:cNvSpPr txBox="1"/>
          <p:nvPr/>
        </p:nvSpPr>
        <p:spPr>
          <a:xfrm>
            <a:off x="269631" y="716644"/>
            <a:ext cx="8534400" cy="5443170"/>
          </a:xfrm>
          <a:prstGeom prst="rect">
            <a:avLst/>
          </a:prstGeom>
        </p:spPr>
        <p:txBody>
          <a:bodyPr vert="horz" lIns="91440" tIns="45720" rIns="91440" bIns="45720" rtlCol="0">
            <a:noAutofit/>
          </a:bodyPr>
          <a:lstStyle/>
          <a:p>
            <a:pPr algn="just">
              <a:lnSpc>
                <a:spcPct val="90000"/>
              </a:lnSpc>
              <a:spcBef>
                <a:spcPts val="900"/>
              </a:spcBef>
            </a:pPr>
            <a:r>
              <a:rPr lang="en-US" sz="2800" dirty="0">
                <a:latin typeface="Arial" panose="020B0604020202020204" pitchFamily="34" charset="0"/>
                <a:cs typeface="Arial" panose="020B0604020202020204" pitchFamily="34" charset="0"/>
              </a:rPr>
              <a:t>The employer may attain the best commercial and technical result if they offer the tenderers terms of payment with reasonable contractual safeguards .There are a number of advantages to this approach</a:t>
            </a:r>
          </a:p>
          <a:p>
            <a:pPr lvl="0" algn="just">
              <a:lnSpc>
                <a:spcPct val="90000"/>
              </a:lnSpc>
              <a:spcBef>
                <a:spcPts val="900"/>
              </a:spcBef>
            </a:pPr>
            <a:r>
              <a:rPr lang="en-US" sz="2800" dirty="0">
                <a:latin typeface="Arial" panose="020B0604020202020204" pitchFamily="34" charset="0"/>
                <a:cs typeface="Arial" panose="020B0604020202020204" pitchFamily="34" charset="0"/>
              </a:rPr>
              <a:t>1.The employer avoids having to restrict the tender </a:t>
            </a:r>
            <a:r>
              <a:rPr lang="en-US" sz="2800" dirty="0" smtClean="0">
                <a:latin typeface="Arial" panose="020B0604020202020204" pitchFamily="34" charset="0"/>
                <a:cs typeface="Arial" panose="020B0604020202020204" pitchFamily="34" charset="0"/>
              </a:rPr>
              <a:t>list </a:t>
            </a:r>
            <a:r>
              <a:rPr lang="en-US" sz="2800" dirty="0">
                <a:latin typeface="Arial" panose="020B0604020202020204" pitchFamily="34" charset="0"/>
                <a:cs typeface="Arial" panose="020B0604020202020204" pitchFamily="34" charset="0"/>
              </a:rPr>
              <a:t>to large firms possessing the resources to </a:t>
            </a:r>
            <a:r>
              <a:rPr lang="en-US" sz="2800" dirty="0" smtClean="0">
                <a:latin typeface="Arial" panose="020B0604020202020204" pitchFamily="34" charset="0"/>
                <a:cs typeface="Arial" panose="020B0604020202020204" pitchFamily="34" charset="0"/>
              </a:rPr>
              <a:t>finance </a:t>
            </a:r>
            <a:r>
              <a:rPr lang="en-US" sz="2800" dirty="0">
                <a:latin typeface="Arial" panose="020B0604020202020204" pitchFamily="34" charset="0"/>
                <a:cs typeface="Arial" panose="020B0604020202020204" pitchFamily="34" charset="0"/>
              </a:rPr>
              <a:t>the contract, whose overheads and prices </a:t>
            </a:r>
            <a:r>
              <a:rPr lang="en-US" sz="2800" dirty="0" smtClean="0">
                <a:latin typeface="Arial" panose="020B0604020202020204" pitchFamily="34" charset="0"/>
                <a:cs typeface="Arial" panose="020B0604020202020204" pitchFamily="34" charset="0"/>
              </a:rPr>
              <a:t>are </a:t>
            </a:r>
            <a:r>
              <a:rPr lang="en-US" sz="2800" dirty="0">
                <a:latin typeface="Arial" panose="020B0604020202020204" pitchFamily="34" charset="0"/>
                <a:cs typeface="Arial" panose="020B0604020202020204" pitchFamily="34" charset="0"/>
              </a:rPr>
              <a:t>likely to be higher than those of smaller </a:t>
            </a:r>
            <a:r>
              <a:rPr lang="en-US" sz="2800" dirty="0" smtClean="0">
                <a:latin typeface="Arial" panose="020B0604020202020204" pitchFamily="34" charset="0"/>
                <a:cs typeface="Arial" panose="020B0604020202020204" pitchFamily="34" charset="0"/>
              </a:rPr>
              <a:t>companies</a:t>
            </a:r>
            <a:endParaRPr lang="en-US" sz="2800" dirty="0">
              <a:latin typeface="Arial" panose="020B0604020202020204" pitchFamily="34" charset="0"/>
              <a:cs typeface="Arial" panose="020B0604020202020204" pitchFamily="34" charset="0"/>
            </a:endParaRPr>
          </a:p>
          <a:p>
            <a:pPr lvl="0" algn="just">
              <a:lnSpc>
                <a:spcPct val="90000"/>
              </a:lnSpc>
              <a:spcBef>
                <a:spcPts val="900"/>
              </a:spcBef>
            </a:pPr>
            <a:r>
              <a:rPr lang="en-US" sz="2800" dirty="0">
                <a:latin typeface="Arial" panose="020B0604020202020204" pitchFamily="34" charset="0"/>
                <a:cs typeface="Arial" panose="020B0604020202020204" pitchFamily="34" charset="0"/>
              </a:rPr>
              <a:t>2. It ensures that the tenderers do not have to inflate </a:t>
            </a:r>
            <a:r>
              <a:rPr lang="en-US" sz="2800" dirty="0" smtClean="0">
                <a:latin typeface="Arial" panose="020B0604020202020204" pitchFamily="34" charset="0"/>
                <a:cs typeface="Arial" panose="020B0604020202020204" pitchFamily="34" charset="0"/>
              </a:rPr>
              <a:t>their </a:t>
            </a:r>
            <a:r>
              <a:rPr lang="en-US" sz="2800" dirty="0">
                <a:latin typeface="Arial" panose="020B0604020202020204" pitchFamily="34" charset="0"/>
                <a:cs typeface="Arial" panose="020B0604020202020204" pitchFamily="34" charset="0"/>
              </a:rPr>
              <a:t>tender prices by financing charges</a:t>
            </a:r>
          </a:p>
        </p:txBody>
      </p:sp>
    </p:spTree>
    <p:extLst>
      <p:ext uri="{BB962C8B-B14F-4D97-AF65-F5344CB8AC3E}">
        <p14:creationId xmlns:p14="http://schemas.microsoft.com/office/powerpoint/2010/main" val="3184671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9" name="Oval 8">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97F845C2-CD98-5A53-4F83-A14A33C60210}"/>
              </a:ext>
            </a:extLst>
          </p:cNvPr>
          <p:cNvSpPr txBox="1"/>
          <p:nvPr/>
        </p:nvSpPr>
        <p:spPr>
          <a:xfrm>
            <a:off x="291548" y="768094"/>
            <a:ext cx="8627165" cy="4758061"/>
          </a:xfrm>
          <a:prstGeom prst="rect">
            <a:avLst/>
          </a:prstGeom>
        </p:spPr>
        <p:txBody>
          <a:bodyPr vert="horz" lIns="91440" tIns="45720" rIns="91440" bIns="45720" rtlCol="0">
            <a:noAutofit/>
          </a:bodyPr>
          <a:lstStyle/>
          <a:p>
            <a:pPr lvl="0">
              <a:spcBef>
                <a:spcPts val="900"/>
              </a:spcBef>
            </a:pPr>
            <a:r>
              <a:rPr lang="en-US" sz="2800" dirty="0">
                <a:latin typeface="Arial" panose="020B0604020202020204" pitchFamily="34" charset="0"/>
                <a:cs typeface="Arial" panose="020B0604020202020204" pitchFamily="34" charset="0"/>
              </a:rPr>
              <a:t>3. It gives encouragement to and allows the employer to take advantage of firms possessing technical initiative that would otherwise be held back from expanding by a lack of liquid cash.</a:t>
            </a:r>
          </a:p>
          <a:p>
            <a:pPr lvl="0">
              <a:spcBef>
                <a:spcPts val="900"/>
              </a:spcBef>
            </a:pPr>
            <a:r>
              <a:rPr lang="en-US" sz="2800" dirty="0">
                <a:latin typeface="Arial" panose="020B0604020202020204" pitchFamily="34" charset="0"/>
                <a:cs typeface="Arial" panose="020B0604020202020204" pitchFamily="34" charset="0"/>
              </a:rPr>
              <a:t>4. The employer minimizes the risk of being saddled with a contractor who has insufficient cash with which to carry out the contract and of having therefore to either support the contractor financially or terminate the contract.</a:t>
            </a:r>
          </a:p>
        </p:txBody>
      </p:sp>
      <p:grpSp>
        <p:nvGrpSpPr>
          <p:cNvPr id="27" name="Group 26">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8"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0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9" name="Oval 8">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B54749BA-6797-4B5F-C276-51562CABFAE9}"/>
              </a:ext>
            </a:extLst>
          </p:cNvPr>
          <p:cNvSpPr txBox="1"/>
          <p:nvPr/>
        </p:nvSpPr>
        <p:spPr>
          <a:xfrm>
            <a:off x="675861" y="806361"/>
            <a:ext cx="7693714" cy="4613775"/>
          </a:xfrm>
          <a:prstGeom prst="rect">
            <a:avLst/>
          </a:prstGeom>
        </p:spPr>
        <p:txBody>
          <a:bodyPr vert="horz" lIns="91440" tIns="45720" rIns="91440" bIns="45720" rtlCol="0">
            <a:noAutofit/>
          </a:bodyPr>
          <a:lstStyle/>
          <a:p>
            <a:pPr marL="0" lvl="0" indent="-228600" algn="just">
              <a:spcBef>
                <a:spcPts val="900"/>
              </a:spcBef>
              <a:buFont typeface="Arial" panose="020B0604020202020204" pitchFamily="34" charset="0"/>
              <a:buChar char="•"/>
            </a:pPr>
            <a:r>
              <a:rPr lang="en-US" sz="3200" dirty="0">
                <a:latin typeface="Arial" panose="020B0604020202020204" pitchFamily="34" charset="0"/>
                <a:cs typeface="Arial" panose="020B0604020202020204" pitchFamily="34" charset="0"/>
              </a:rPr>
              <a:t>There are also two other arguments that are often used to support the case for only paying at the end when the contract is complete. </a:t>
            </a:r>
          </a:p>
          <a:p>
            <a:pPr lvl="0" algn="just">
              <a:spcBef>
                <a:spcPts val="900"/>
              </a:spcBef>
            </a:pPr>
            <a:r>
              <a:rPr lang="en-US" sz="3200" dirty="0">
                <a:latin typeface="Arial" panose="020B0604020202020204" pitchFamily="34" charset="0"/>
                <a:cs typeface="Arial" panose="020B0604020202020204" pitchFamily="34" charset="0"/>
              </a:rPr>
              <a:t>1. Payment on completion provides the contractor with the best possible incentive to finish the whole of the work by the date for completion. It is far more effective than imposing liquidated damages for delay.</a:t>
            </a:r>
          </a:p>
          <a:p>
            <a:pPr indent="-228600" algn="just">
              <a:spcBef>
                <a:spcPts val="900"/>
              </a:spcBef>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8"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29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E604E7-F04C-7AE8-5447-80A1DE0C3BDC}"/>
              </a:ext>
            </a:extLst>
          </p:cNvPr>
          <p:cNvSpPr txBox="1"/>
          <p:nvPr/>
        </p:nvSpPr>
        <p:spPr>
          <a:xfrm>
            <a:off x="771907" y="839768"/>
            <a:ext cx="7597668" cy="4904540"/>
          </a:xfrm>
          <a:prstGeom prst="rect">
            <a:avLst/>
          </a:prstGeom>
        </p:spPr>
        <p:txBody>
          <a:bodyPr vert="horz" lIns="91440" tIns="45720" rIns="91440" bIns="45720" rtlCol="0">
            <a:noAutofit/>
          </a:bodyPr>
          <a:lstStyle/>
          <a:p>
            <a:pPr lvl="0" algn="just">
              <a:spcBef>
                <a:spcPts val="900"/>
              </a:spcBef>
            </a:pPr>
            <a:r>
              <a:rPr lang="en-US" sz="3200" dirty="0"/>
              <a:t>2. Paying monthly as the work proceeds, as is normal in building and civil engineering contracts, has encouraged the establishment of small contractors who do not possess the technical and managerial competence to undertake the work, tender low, 	uneconomic prices, and lack the cash resources to fund the work when they run into difficulties.</a:t>
            </a:r>
          </a:p>
          <a:p>
            <a:pPr indent="-228600" algn="just">
              <a:spcBef>
                <a:spcPts val="900"/>
              </a:spcBef>
              <a:buFont typeface="Arial" panose="020B0604020202020204" pitchFamily="34" charset="0"/>
              <a:buChar char="•"/>
            </a:pPr>
            <a:endParaRPr lang="en-US" sz="3200" dirty="0"/>
          </a:p>
        </p:txBody>
      </p:sp>
    </p:spTree>
    <p:extLst>
      <p:ext uri="{BB962C8B-B14F-4D97-AF65-F5344CB8AC3E}">
        <p14:creationId xmlns:p14="http://schemas.microsoft.com/office/powerpoint/2010/main" val="160451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50" name="Oval 49">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52">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53">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54">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4" name="Straight Connector 63">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A8B1BEF9-035F-3378-95B4-370B28B65681}"/>
              </a:ext>
            </a:extLst>
          </p:cNvPr>
          <p:cNvSpPr txBox="1"/>
          <p:nvPr/>
        </p:nvSpPr>
        <p:spPr>
          <a:xfrm>
            <a:off x="160802" y="879657"/>
            <a:ext cx="7474434" cy="4852315"/>
          </a:xfrm>
          <a:prstGeom prst="rect">
            <a:avLst/>
          </a:prstGeom>
        </p:spPr>
        <p:txBody>
          <a:bodyPr vert="horz" lIns="91440" tIns="45720" rIns="91440" bIns="45720" rtlCol="0">
            <a:noAutofit/>
          </a:bodyPr>
          <a:lstStyle/>
          <a:p>
            <a:pPr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 There is some truth in both these arguments, but the practice in the construction industry is too well established. It is recommended that payments should be related to the completion of milestones or activities.  It is important to note that payment is only made for completed activities or, where they are grouped, against the completion of the group. There is no payment for a percentage complete. </a:t>
            </a:r>
          </a:p>
        </p:txBody>
      </p:sp>
      <p:cxnSp>
        <p:nvCxnSpPr>
          <p:cNvPr id="68" name="Straight Connector 67">
            <a:extLst>
              <a:ext uri="{FF2B5EF4-FFF2-40B4-BE49-F238E27FC236}">
                <a16:creationId xmlns:a16="http://schemas.microsoft.com/office/drawing/2014/main" xmlns="" id="{BA7C2670-8081-9C42-82A1-23BBFAEAAA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68990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4" name="Group 69">
            <a:extLst>
              <a:ext uri="{FF2B5EF4-FFF2-40B4-BE49-F238E27FC236}">
                <a16:creationId xmlns:a16="http://schemas.microsoft.com/office/drawing/2014/main" xmlns="" id="{75BEF7CB-BB00-3345-8542-8F0FAFE1C4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85" name="Oval 70">
              <a:extLst>
                <a:ext uri="{FF2B5EF4-FFF2-40B4-BE49-F238E27FC236}">
                  <a16:creationId xmlns:a16="http://schemas.microsoft.com/office/drawing/2014/main" xmlns="" id="{4E633967-4EB4-9A43-9984-7E0C7DCE8F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24">
              <a:extLst>
                <a:ext uri="{FF2B5EF4-FFF2-40B4-BE49-F238E27FC236}">
                  <a16:creationId xmlns:a16="http://schemas.microsoft.com/office/drawing/2014/main" xmlns="" id="{80BB32CE-B79D-9449-AEBB-EC9F56A9A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25">
              <a:extLst>
                <a:ext uri="{FF2B5EF4-FFF2-40B4-BE49-F238E27FC236}">
                  <a16:creationId xmlns:a16="http://schemas.microsoft.com/office/drawing/2014/main" xmlns="" id="{AFE8EC8C-9217-6E47-ACFA-7B2148F1B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6">
              <a:extLst>
                <a:ext uri="{FF2B5EF4-FFF2-40B4-BE49-F238E27FC236}">
                  <a16:creationId xmlns:a16="http://schemas.microsoft.com/office/drawing/2014/main" xmlns="" id="{8BEA612E-5CC4-DA4D-8A68-0598644399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7">
              <a:extLst>
                <a:ext uri="{FF2B5EF4-FFF2-40B4-BE49-F238E27FC236}">
                  <a16:creationId xmlns:a16="http://schemas.microsoft.com/office/drawing/2014/main" xmlns="" id="{59DC8CDB-7B92-E848-AA26-43105184E7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28">
              <a:extLst>
                <a:ext uri="{FF2B5EF4-FFF2-40B4-BE49-F238E27FC236}">
                  <a16:creationId xmlns:a16="http://schemas.microsoft.com/office/drawing/2014/main" xmlns="" id="{876EC8B8-C9EB-A84A-858B-ADF81A5B76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9">
              <a:extLst>
                <a:ext uri="{FF2B5EF4-FFF2-40B4-BE49-F238E27FC236}">
                  <a16:creationId xmlns:a16="http://schemas.microsoft.com/office/drawing/2014/main" xmlns="" id="{078C5DEE-08C1-D546-BF9B-933B8419E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7444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8" name="Oval 7">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2" name="Straight Connector 21">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C3A6F905-AFE4-D5B6-BC3F-9315547FDA64}"/>
              </a:ext>
            </a:extLst>
          </p:cNvPr>
          <p:cNvSpPr txBox="1"/>
          <p:nvPr/>
        </p:nvSpPr>
        <p:spPr>
          <a:xfrm>
            <a:off x="225287" y="770878"/>
            <a:ext cx="8340498" cy="4157315"/>
          </a:xfrm>
          <a:prstGeom prst="rect">
            <a:avLst/>
          </a:prstGeom>
        </p:spPr>
        <p:txBody>
          <a:bodyPr vert="horz" lIns="91440" tIns="45720" rIns="91440" bIns="45720" rtlCol="0">
            <a:normAutofit/>
          </a:bodyPr>
          <a:lstStyle/>
          <a:p>
            <a:pPr>
              <a:spcBef>
                <a:spcPts val="900"/>
              </a:spcBef>
              <a:defRPr/>
            </a:pPr>
            <a:r>
              <a:rPr lang="en-US" sz="2800" b="1" dirty="0">
                <a:solidFill>
                  <a:schemeClr val="accent1"/>
                </a:solidFill>
                <a:latin typeface="Arial" panose="020B0604020202020204" pitchFamily="34" charset="0"/>
                <a:cs typeface="Arial" panose="020B0604020202020204" pitchFamily="34" charset="0"/>
              </a:rPr>
              <a:t>8.2. CONTRACT STRUCTURES</a:t>
            </a:r>
          </a:p>
          <a:p>
            <a:pPr>
              <a:spcBef>
                <a:spcPts val="900"/>
              </a:spcBef>
              <a:defRPr/>
            </a:pPr>
            <a:r>
              <a:rPr lang="en-US" sz="2800" dirty="0">
                <a:latin typeface="Arial" panose="020B0604020202020204" pitchFamily="34" charset="0"/>
                <a:cs typeface="Arial" panose="020B0604020202020204" pitchFamily="34" charset="0"/>
              </a:rPr>
              <a:t>When choosing to use contractors, the purchaser may follow one of several procurement routes, distinguished by the following features:</a:t>
            </a:r>
          </a:p>
          <a:p>
            <a:pPr marL="457200" indent="-228600">
              <a:spcBef>
                <a:spcPts val="900"/>
              </a:spcBef>
              <a:buFont typeface="Arial" panose="020B0604020202020204" pitchFamily="34" charset="0"/>
              <a:buChar char="•"/>
              <a:defRPr/>
            </a:pPr>
            <a:r>
              <a:rPr lang="en-US" sz="2800" dirty="0">
                <a:latin typeface="Arial" panose="020B0604020202020204" pitchFamily="34" charset="0"/>
                <a:cs typeface="Arial" panose="020B0604020202020204" pitchFamily="34" charset="0"/>
              </a:rPr>
              <a:t>Responsibility for the design procurement</a:t>
            </a:r>
          </a:p>
          <a:p>
            <a:pPr marL="457200" indent="-228600">
              <a:spcBef>
                <a:spcPts val="900"/>
              </a:spcBef>
              <a:buFont typeface="Arial" panose="020B0604020202020204" pitchFamily="34" charset="0"/>
              <a:buChar char="•"/>
              <a:defRPr/>
            </a:pPr>
            <a:r>
              <a:rPr lang="en-US" sz="2800" dirty="0">
                <a:latin typeface="Arial" panose="020B0604020202020204" pitchFamily="34" charset="0"/>
                <a:cs typeface="Arial" panose="020B0604020202020204" pitchFamily="34" charset="0"/>
              </a:rPr>
              <a:t>construction and commissioning is placed with one organization or is to be divided between several, separate organizations. </a:t>
            </a:r>
          </a:p>
          <a:p>
            <a:pPr indent="-228600">
              <a:spcBef>
                <a:spcPts val="900"/>
              </a:spcBef>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7"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22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52F5B7-D84D-FA43-AD68-8A977F0CD264}"/>
              </a:ext>
            </a:extLst>
          </p:cNvPr>
          <p:cNvSpPr txBox="1"/>
          <p:nvPr/>
        </p:nvSpPr>
        <p:spPr>
          <a:xfrm>
            <a:off x="86924" y="586154"/>
            <a:ext cx="8951568" cy="6126072"/>
          </a:xfrm>
          <a:prstGeom prst="rect">
            <a:avLst/>
          </a:prstGeom>
        </p:spPr>
        <p:txBody>
          <a:bodyPr vert="horz" lIns="91440" tIns="45720" rIns="91440" bIns="45720" rtlCol="0">
            <a:noAutofit/>
          </a:bodyPr>
          <a:lstStyle/>
          <a:p>
            <a:pPr indent="-228600">
              <a:spcBef>
                <a:spcPts val="900"/>
              </a:spcBef>
              <a:buFont typeface="Arial" panose="020B0604020202020204" pitchFamily="34" charset="0"/>
              <a:buChar char="•"/>
            </a:pPr>
            <a:r>
              <a:rPr lang="en-US" sz="2800" dirty="0"/>
              <a:t>This method is suitable for building, mechanical, and electrical engineering and process plant </a:t>
            </a:r>
            <a:r>
              <a:rPr lang="en-US" sz="2800" dirty="0" smtClean="0"/>
              <a:t>contracts.</a:t>
            </a:r>
          </a:p>
          <a:p>
            <a:pPr indent="-228600">
              <a:spcBef>
                <a:spcPts val="900"/>
              </a:spcBef>
              <a:buFont typeface="Arial" panose="020B0604020202020204" pitchFamily="34" charset="0"/>
              <a:buChar char="•"/>
            </a:pPr>
            <a:r>
              <a:rPr lang="en-US" sz="2800" dirty="0" smtClean="0"/>
              <a:t>The </a:t>
            </a:r>
            <a:r>
              <a:rPr lang="en-US" sz="2800" dirty="0"/>
              <a:t>possibility should always be considered of tying in payment with the completion of certain milestones which can be identified by the programmer. </a:t>
            </a:r>
            <a:endParaRPr lang="en-US" sz="2800" dirty="0" smtClean="0"/>
          </a:p>
          <a:p>
            <a:pPr indent="-228600">
              <a:spcBef>
                <a:spcPts val="900"/>
              </a:spcBef>
              <a:buFont typeface="Arial" panose="020B0604020202020204" pitchFamily="34" charset="0"/>
              <a:buChar char="•"/>
            </a:pPr>
            <a:r>
              <a:rPr lang="en-US" sz="2800" dirty="0" smtClean="0"/>
              <a:t>The </a:t>
            </a:r>
            <a:r>
              <a:rPr lang="en-US" sz="2800" dirty="0"/>
              <a:t>milestone could be, for example, the construction of a foundation for a particular item of mechanical plant. </a:t>
            </a:r>
            <a:endParaRPr lang="en-US" sz="2800" dirty="0" smtClean="0"/>
          </a:p>
          <a:p>
            <a:pPr indent="-228600">
              <a:spcBef>
                <a:spcPts val="900"/>
              </a:spcBef>
              <a:buFont typeface="Arial" panose="020B0604020202020204" pitchFamily="34" charset="0"/>
              <a:buChar char="•"/>
            </a:pPr>
            <a:r>
              <a:rPr lang="en-US" sz="2800" dirty="0" smtClean="0"/>
              <a:t>Payment </a:t>
            </a:r>
            <a:r>
              <a:rPr lang="en-US" sz="2800" dirty="0"/>
              <a:t>would then be made only against the completion of that item ready to receive the plant.</a:t>
            </a:r>
          </a:p>
        </p:txBody>
      </p:sp>
    </p:spTree>
    <p:extLst>
      <p:ext uri="{BB962C8B-B14F-4D97-AF65-F5344CB8AC3E}">
        <p14:creationId xmlns:p14="http://schemas.microsoft.com/office/powerpoint/2010/main" val="996796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9" name="Oval 8">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3" name="Straight Connector 22">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3288216D-367F-CC62-CC8B-81906BA8FCC5}"/>
              </a:ext>
            </a:extLst>
          </p:cNvPr>
          <p:cNvSpPr txBox="1"/>
          <p:nvPr/>
        </p:nvSpPr>
        <p:spPr>
          <a:xfrm>
            <a:off x="424667" y="918516"/>
            <a:ext cx="8141923" cy="3540671"/>
          </a:xfrm>
          <a:prstGeom prst="rect">
            <a:avLst/>
          </a:prstGeom>
        </p:spPr>
        <p:txBody>
          <a:bodyPr vert="horz" lIns="91440" tIns="45720" rIns="91440" bIns="45720" rtlCol="0">
            <a:normAutofit/>
          </a:bodyPr>
          <a:lstStyle/>
          <a:p>
            <a:pPr marL="457200" indent="-228600" algn="just">
              <a:spcBef>
                <a:spcPts val="900"/>
              </a:spcBef>
              <a:buFont typeface="Arial" panose="020B0604020202020204" pitchFamily="34" charset="0"/>
              <a:buChar char="•"/>
            </a:pPr>
            <a:r>
              <a:rPr lang="en-US" sz="2800" dirty="0">
                <a:latin typeface="Arial" panose="020B0604020202020204" pitchFamily="34" charset="0"/>
                <a:cs typeface="Arial" panose="020B0604020202020204" pitchFamily="34" charset="0"/>
              </a:rPr>
              <a:t>Two problems particularly associated with a monthly payment of measurement contracts are the practice of contractors to over-measure during the early months of the contract and to front-end load by artificially increasing the rates for items of work carried out early.</a:t>
            </a:r>
          </a:p>
        </p:txBody>
      </p:sp>
      <p:grpSp>
        <p:nvGrpSpPr>
          <p:cNvPr id="27" name="Group 26">
            <a:extLst>
              <a:ext uri="{FF2B5EF4-FFF2-40B4-BE49-F238E27FC236}">
                <a16:creationId xmlns:a16="http://schemas.microsoft.com/office/drawing/2014/main" xmlns=""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6858000"/>
            <a:chOff x="10290315" y="0"/>
            <a:chExt cx="1901686" cy="6858000"/>
          </a:xfrm>
        </p:grpSpPr>
        <p:sp>
          <p:nvSpPr>
            <p:cNvPr id="28" name="Freeform 43">
              <a:extLst>
                <a:ext uri="{FF2B5EF4-FFF2-40B4-BE49-F238E27FC236}">
                  <a16:creationId xmlns:a16="http://schemas.microsoft.com/office/drawing/2014/main" xmlns=""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4">
              <a:extLst>
                <a:ext uri="{FF2B5EF4-FFF2-40B4-BE49-F238E27FC236}">
                  <a16:creationId xmlns:a16="http://schemas.microsoft.com/office/drawing/2014/main" xmlns=""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5">
              <a:extLst>
                <a:ext uri="{FF2B5EF4-FFF2-40B4-BE49-F238E27FC236}">
                  <a16:creationId xmlns:a16="http://schemas.microsoft.com/office/drawing/2014/main" xmlns=""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6">
              <a:extLst>
                <a:ext uri="{FF2B5EF4-FFF2-40B4-BE49-F238E27FC236}">
                  <a16:creationId xmlns:a16="http://schemas.microsoft.com/office/drawing/2014/main" xmlns=""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7">
              <a:extLst>
                <a:ext uri="{FF2B5EF4-FFF2-40B4-BE49-F238E27FC236}">
                  <a16:creationId xmlns:a16="http://schemas.microsoft.com/office/drawing/2014/main" xmlns=""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8">
              <a:extLst>
                <a:ext uri="{FF2B5EF4-FFF2-40B4-BE49-F238E27FC236}">
                  <a16:creationId xmlns:a16="http://schemas.microsoft.com/office/drawing/2014/main" xmlns=""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8293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1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E52F0D-E656-6150-8698-AE9E98F098CB}"/>
              </a:ext>
            </a:extLst>
          </p:cNvPr>
          <p:cNvSpPr txBox="1"/>
          <p:nvPr/>
        </p:nvSpPr>
        <p:spPr>
          <a:xfrm>
            <a:off x="304800" y="492369"/>
            <a:ext cx="8628184" cy="6365629"/>
          </a:xfrm>
          <a:prstGeom prst="rect">
            <a:avLst/>
          </a:prstGeom>
        </p:spPr>
        <p:txBody>
          <a:bodyPr vert="horz" lIns="91440" tIns="45720" rIns="91440" bIns="45720" rtlCol="0">
            <a:noAutofit/>
          </a:bodyPr>
          <a:lstStyle/>
          <a:p>
            <a:pPr algn="ctr">
              <a:lnSpc>
                <a:spcPct val="90000"/>
              </a:lnSpc>
              <a:spcBef>
                <a:spcPts val="900"/>
              </a:spcBef>
            </a:pPr>
            <a:r>
              <a:rPr lang="en-US" altLang="en-US" sz="2800" dirty="0">
                <a:solidFill>
                  <a:schemeClr val="accent1"/>
                </a:solidFill>
                <a:latin typeface="Arial" panose="020B0604020202020204" pitchFamily="34" charset="0"/>
                <a:cs typeface="Arial" panose="020B0604020202020204" pitchFamily="34" charset="0"/>
              </a:rPr>
              <a:t>Delayed Payment</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Delaying payment is a common thing.</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Late payment is an act of breaking the agreement.</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Contractors have the right to suspend the contract if payment is delayed.</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If the contract doesn’t compensate for the wasted time, the commercial low allows the contractor to take 8% above the base rate.</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This law is applicable to both small and large businesses.</a:t>
            </a:r>
          </a:p>
          <a:p>
            <a:pPr marL="342900" indent="-228600" algn="just">
              <a:lnSpc>
                <a:spcPct val="90000"/>
              </a:lnSpc>
              <a:spcBef>
                <a:spcPts val="900"/>
              </a:spcBef>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Even if the law doesn’t state a specific period for delayed payment, one month above the due date is considered a late payment.</a:t>
            </a:r>
          </a:p>
          <a:p>
            <a:pPr indent="-228600" algn="just">
              <a:lnSpc>
                <a:spcPct val="90000"/>
              </a:lnSpc>
              <a:spcBef>
                <a:spcPts val="900"/>
              </a:spcBef>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1386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75" name="Oval 74">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9" name="Straight Connector 88">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xmlns="" id="{7A00BDF4-7643-A942-A588-F24E4E09AAD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94" name="Freeform 32">
              <a:extLst>
                <a:ext uri="{FF2B5EF4-FFF2-40B4-BE49-F238E27FC236}">
                  <a16:creationId xmlns:a16="http://schemas.microsoft.com/office/drawing/2014/main" xmlns="" id="{90B25A21-16B9-8D47-928B-2367A0B8C0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4">
              <a:extLst>
                <a:ext uri="{FF2B5EF4-FFF2-40B4-BE49-F238E27FC236}">
                  <a16:creationId xmlns:a16="http://schemas.microsoft.com/office/drawing/2014/main" xmlns="" id="{E5E64190-3AC0-0A48-9917-5FAE935A85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7">
              <a:extLst>
                <a:ext uri="{FF2B5EF4-FFF2-40B4-BE49-F238E27FC236}">
                  <a16:creationId xmlns:a16="http://schemas.microsoft.com/office/drawing/2014/main" xmlns="" id="{AE71CDB8-B430-F14E-99C8-E6AAB8E21C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8">
              <a:extLst>
                <a:ext uri="{FF2B5EF4-FFF2-40B4-BE49-F238E27FC236}">
                  <a16:creationId xmlns:a16="http://schemas.microsoft.com/office/drawing/2014/main" xmlns="" id="{DCA37B0A-FCCC-7642-B70D-56AD50049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xmlns="" id="{D04D791C-D786-708B-7F3E-5AD2FC30DB47}"/>
              </a:ext>
            </a:extLst>
          </p:cNvPr>
          <p:cNvSpPr txBox="1"/>
          <p:nvPr/>
        </p:nvSpPr>
        <p:spPr>
          <a:xfrm>
            <a:off x="820616" y="282786"/>
            <a:ext cx="8035378" cy="5599011"/>
          </a:xfrm>
          <a:prstGeom prst="rect">
            <a:avLst/>
          </a:prstGeom>
        </p:spPr>
        <p:txBody>
          <a:bodyPr vert="horz" lIns="91440" tIns="45720" rIns="91440" bIns="45720" rtlCol="0">
            <a:normAutofit fontScale="25000" lnSpcReduction="20000"/>
          </a:bodyPr>
          <a:lstStyle/>
          <a:p>
            <a:pPr>
              <a:spcBef>
                <a:spcPts val="900"/>
              </a:spcBef>
            </a:pPr>
            <a:r>
              <a:rPr lang="en-US" altLang="en-US" sz="12800" b="1" dirty="0">
                <a:solidFill>
                  <a:schemeClr val="accent1"/>
                </a:solidFill>
                <a:latin typeface="Arial" panose="020B0604020202020204" pitchFamily="34" charset="0"/>
                <a:cs typeface="Arial" panose="020B0604020202020204" pitchFamily="34" charset="0"/>
              </a:rPr>
              <a:t>Advanced Payment</a:t>
            </a:r>
          </a:p>
          <a:p>
            <a:pPr indent="-228600" fontAlgn="auto">
              <a:spcBef>
                <a:spcPts val="900"/>
              </a:spcBef>
              <a:spcAft>
                <a:spcPts val="0"/>
              </a:spcAft>
              <a:buFont typeface="Arial" panose="020B0604020202020204" pitchFamily="34" charset="0"/>
              <a:buChar char="•"/>
              <a:defRPr/>
            </a:pPr>
            <a:r>
              <a:rPr lang="en-US" sz="12800" dirty="0">
                <a:latin typeface="Arial" panose="020B0604020202020204" pitchFamily="34" charset="0"/>
                <a:cs typeface="Arial" panose="020B0604020202020204" pitchFamily="34" charset="0"/>
              </a:rPr>
              <a:t>It is recommended that advanced payments are avoided as much as possible.</a:t>
            </a:r>
          </a:p>
          <a:p>
            <a:pPr indent="-228600" fontAlgn="auto">
              <a:spcBef>
                <a:spcPts val="900"/>
              </a:spcBef>
              <a:spcAft>
                <a:spcPts val="0"/>
              </a:spcAft>
              <a:buFont typeface="Arial" panose="020B0604020202020204" pitchFamily="34" charset="0"/>
              <a:buChar char="•"/>
              <a:defRPr/>
            </a:pPr>
            <a:r>
              <a:rPr lang="en-US" sz="12800" dirty="0">
                <a:latin typeface="Arial" panose="020B0604020202020204" pitchFamily="34" charset="0"/>
                <a:cs typeface="Arial" panose="020B0604020202020204" pitchFamily="34" charset="0"/>
              </a:rPr>
              <a:t>If it’s must to pay in advance, it’s better if it’s secured by a bond.</a:t>
            </a:r>
          </a:p>
          <a:p>
            <a:pPr indent="-228600" fontAlgn="auto">
              <a:spcBef>
                <a:spcPts val="900"/>
              </a:spcBef>
              <a:spcAft>
                <a:spcPts val="0"/>
              </a:spcAft>
              <a:buFont typeface="Arial" panose="020B0604020202020204" pitchFamily="34" charset="0"/>
              <a:buChar char="•"/>
              <a:defRPr/>
            </a:pPr>
            <a:r>
              <a:rPr lang="en-US" sz="12800" dirty="0">
                <a:latin typeface="Arial" panose="020B0604020202020204" pitchFamily="34" charset="0"/>
                <a:cs typeface="Arial" panose="020B0604020202020204" pitchFamily="34" charset="0"/>
              </a:rPr>
              <a:t>If such payments have to be made for commercial reasons, then they should always be secured by a bond. </a:t>
            </a:r>
          </a:p>
          <a:p>
            <a:pPr indent="-228600">
              <a:spcBef>
                <a:spcPts val="900"/>
              </a:spcBef>
              <a:buFont typeface="Arial" panose="020B0604020202020204" pitchFamily="34" charset="0"/>
              <a:buChar char="•"/>
            </a:pPr>
            <a:endParaRPr lang="en-US" dirty="0"/>
          </a:p>
        </p:txBody>
      </p:sp>
      <p:cxnSp>
        <p:nvCxnSpPr>
          <p:cNvPr id="99" name="Straight Connector 98">
            <a:extLst>
              <a:ext uri="{FF2B5EF4-FFF2-40B4-BE49-F238E27FC236}">
                <a16:creationId xmlns:a16="http://schemas.microsoft.com/office/drawing/2014/main" xmlns="" id="{BF3CF3DF-4809-5B42-9F22-9813913792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18182" y="6087110"/>
            <a:ext cx="480074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27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70" name="Oval 69">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xmlns="" id="{7A00BDF4-7643-A942-A588-F24E4E09AAD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89" name="Freeform 32">
              <a:extLst>
                <a:ext uri="{FF2B5EF4-FFF2-40B4-BE49-F238E27FC236}">
                  <a16:creationId xmlns:a16="http://schemas.microsoft.com/office/drawing/2014/main" xmlns="" id="{90B25A21-16B9-8D47-928B-2367A0B8C0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34">
              <a:extLst>
                <a:ext uri="{FF2B5EF4-FFF2-40B4-BE49-F238E27FC236}">
                  <a16:creationId xmlns:a16="http://schemas.microsoft.com/office/drawing/2014/main" xmlns="" id="{E5E64190-3AC0-0A48-9917-5FAE935A85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7">
              <a:extLst>
                <a:ext uri="{FF2B5EF4-FFF2-40B4-BE49-F238E27FC236}">
                  <a16:creationId xmlns:a16="http://schemas.microsoft.com/office/drawing/2014/main" xmlns="" id="{AE71CDB8-B430-F14E-99C8-E6AAB8E21C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8">
              <a:extLst>
                <a:ext uri="{FF2B5EF4-FFF2-40B4-BE49-F238E27FC236}">
                  <a16:creationId xmlns:a16="http://schemas.microsoft.com/office/drawing/2014/main" xmlns="" id="{DCA37B0A-FCCC-7642-B70D-56AD50049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TextBox 2">
            <a:extLst>
              <a:ext uri="{FF2B5EF4-FFF2-40B4-BE49-F238E27FC236}">
                <a16:creationId xmlns:a16="http://schemas.microsoft.com/office/drawing/2014/main" xmlns="" id="{C98C02C7-4C83-307A-4891-B3B0F4A2B8A5}"/>
              </a:ext>
            </a:extLst>
          </p:cNvPr>
          <p:cNvSpPr txBox="1"/>
          <p:nvPr/>
        </p:nvSpPr>
        <p:spPr>
          <a:xfrm>
            <a:off x="550985" y="141107"/>
            <a:ext cx="8484787" cy="6308029"/>
          </a:xfrm>
          <a:prstGeom prst="rect">
            <a:avLst/>
          </a:prstGeom>
        </p:spPr>
        <p:txBody>
          <a:bodyPr vert="horz" lIns="91440" tIns="45720" rIns="91440" bIns="45720" rtlCol="0">
            <a:noAutofit/>
          </a:bodyPr>
          <a:lstStyle/>
          <a:p>
            <a:pPr indent="-228600" fontAlgn="auto">
              <a:lnSpc>
                <a:spcPct val="90000"/>
              </a:lnSpc>
              <a:spcBef>
                <a:spcPts val="900"/>
              </a:spcBef>
              <a:spcAft>
                <a:spcPts val="0"/>
              </a:spcAft>
              <a:buFont typeface="Arial" panose="020B0604020202020204" pitchFamily="34" charset="0"/>
              <a:buChar char="•"/>
              <a:defRPr/>
            </a:pPr>
            <a:r>
              <a:rPr lang="en-US" sz="2800" dirty="0">
                <a:latin typeface="Arial" panose="020B0604020202020204" pitchFamily="34" charset="0"/>
                <a:cs typeface="Arial" panose="020B0604020202020204" pitchFamily="34" charset="0"/>
              </a:rPr>
              <a:t>This avoidance of advanced payment is applicable also to manufacturing plants.</a:t>
            </a:r>
          </a:p>
          <a:p>
            <a:pPr indent="-228600" fontAlgn="auto">
              <a:lnSpc>
                <a:spcPct val="90000"/>
              </a:lnSpc>
              <a:spcBef>
                <a:spcPts val="900"/>
              </a:spcBef>
              <a:spcAft>
                <a:spcPts val="0"/>
              </a:spcAft>
              <a:buFont typeface="Arial" panose="020B0604020202020204" pitchFamily="34" charset="0"/>
              <a:buChar char="•"/>
              <a:defRPr/>
            </a:pPr>
            <a:r>
              <a:rPr lang="en-US" sz="2800" dirty="0">
                <a:latin typeface="Arial" panose="020B0604020202020204" pitchFamily="34" charset="0"/>
                <a:cs typeface="Arial" panose="020B0604020202020204" pitchFamily="34" charset="0"/>
              </a:rPr>
              <a:t>If the manufacturer failed financially, recovering advanced payment is almost impossible.</a:t>
            </a:r>
          </a:p>
          <a:p>
            <a:pPr indent="-228600" fontAlgn="auto">
              <a:lnSpc>
                <a:spcPct val="90000"/>
              </a:lnSpc>
              <a:spcBef>
                <a:spcPts val="900"/>
              </a:spcBef>
              <a:spcAft>
                <a:spcPts val="0"/>
              </a:spcAft>
              <a:buFont typeface="Arial" panose="020B0604020202020204" pitchFamily="34" charset="0"/>
              <a:buChar char="•"/>
              <a:defRPr/>
            </a:pPr>
            <a:r>
              <a:rPr lang="en-US" sz="2800" dirty="0">
                <a:latin typeface="Arial" panose="020B0604020202020204" pitchFamily="34" charset="0"/>
                <a:cs typeface="Arial" panose="020B0604020202020204" pitchFamily="34" charset="0"/>
              </a:rPr>
              <a:t>If it becomes necessary to make such payments for commercial reasons, it should be identified and stated as the property of the purchaser.</a:t>
            </a:r>
            <a:endParaRPr lang="en-US" altLang="en-US" sz="2800" dirty="0">
              <a:latin typeface="Arial" panose="020B0604020202020204" pitchFamily="34" charset="0"/>
              <a:cs typeface="Arial" panose="020B0604020202020204" pitchFamily="34" charset="0"/>
            </a:endParaRPr>
          </a:p>
          <a:p>
            <a:pPr>
              <a:lnSpc>
                <a:spcPct val="90000"/>
              </a:lnSpc>
              <a:spcBef>
                <a:spcPts val="900"/>
              </a:spcBef>
            </a:pPr>
            <a:r>
              <a:rPr lang="en-US" altLang="en-US" sz="2800" b="1" dirty="0">
                <a:solidFill>
                  <a:schemeClr val="accent1"/>
                </a:solidFill>
                <a:latin typeface="Arial" panose="020B0604020202020204" pitchFamily="34" charset="0"/>
                <a:cs typeface="Arial" panose="020B0604020202020204" pitchFamily="34" charset="0"/>
              </a:rPr>
              <a:t>Retention Money</a:t>
            </a:r>
          </a:p>
          <a:p>
            <a:pPr indent="-228600" fontAlgn="auto">
              <a:lnSpc>
                <a:spcPct val="90000"/>
              </a:lnSpc>
              <a:spcBef>
                <a:spcPts val="900"/>
              </a:spcBef>
              <a:spcAft>
                <a:spcPts val="0"/>
              </a:spcAft>
              <a:buFont typeface="Arial" panose="020B0604020202020204" pitchFamily="34" charset="0"/>
              <a:buChar char="•"/>
              <a:defRPr/>
            </a:pPr>
            <a:r>
              <a:rPr lang="en-US" sz="2800" dirty="0">
                <a:latin typeface="Arial" panose="020B0604020202020204" pitchFamily="34" charset="0"/>
                <a:cs typeface="Arial" panose="020B0604020202020204" pitchFamily="34" charset="0"/>
              </a:rPr>
              <a:t>It is better for the purchaser to retain a proportion of the contract price until the work has been completed.</a:t>
            </a:r>
          </a:p>
          <a:p>
            <a:pPr indent="-228600" fontAlgn="auto">
              <a:lnSpc>
                <a:spcPct val="90000"/>
              </a:lnSpc>
              <a:spcBef>
                <a:spcPts val="900"/>
              </a:spcBef>
              <a:spcAft>
                <a:spcPts val="0"/>
              </a:spcAft>
              <a:buFont typeface="Arial" panose="020B0604020202020204" pitchFamily="34" charset="0"/>
              <a:buChar char="•"/>
              <a:defRPr/>
            </a:pPr>
            <a:r>
              <a:rPr lang="en-US" sz="2800" dirty="0">
                <a:latin typeface="Arial" panose="020B0604020202020204" pitchFamily="34" charset="0"/>
                <a:cs typeface="Arial" panose="020B0604020202020204" pitchFamily="34" charset="0"/>
              </a:rPr>
              <a:t>Usually, it is up to 10%-20%.</a:t>
            </a:r>
          </a:p>
          <a:p>
            <a:pPr indent="-228600">
              <a:lnSpc>
                <a:spcPct val="90000"/>
              </a:lnSpc>
              <a:spcBef>
                <a:spcPts val="900"/>
              </a:spcBef>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xmlns="" id="{BF3CF3DF-4809-5B42-9F22-9813913792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18182" y="6087110"/>
            <a:ext cx="480074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68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automatically generated">
            <a:extLst>
              <a:ext uri="{FF2B5EF4-FFF2-40B4-BE49-F238E27FC236}">
                <a16:creationId xmlns:a16="http://schemas.microsoft.com/office/drawing/2014/main" xmlns="" id="{9214B3B0-E1F1-15BD-8E37-7617A907F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22" y="1482477"/>
            <a:ext cx="8070809" cy="4176644"/>
          </a:xfrm>
          <a:prstGeom prst="rect">
            <a:avLst/>
          </a:prstGeom>
        </p:spPr>
      </p:pic>
    </p:spTree>
    <p:extLst>
      <p:ext uri="{BB962C8B-B14F-4D97-AF65-F5344CB8AC3E}">
        <p14:creationId xmlns:p14="http://schemas.microsoft.com/office/powerpoint/2010/main" val="195356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38">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72" name="Oval 39">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42">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43">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44">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5" name="Straight Connector 53">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55">
            <a:extLst>
              <a:ext uri="{FF2B5EF4-FFF2-40B4-BE49-F238E27FC236}">
                <a16:creationId xmlns:a16="http://schemas.microsoft.com/office/drawing/2014/main" xmlns="" id="{C7F2E4D6-EF46-1C43-8F3E-3620C3C83F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57">
            <a:extLst>
              <a:ext uri="{FF2B5EF4-FFF2-40B4-BE49-F238E27FC236}">
                <a16:creationId xmlns:a16="http://schemas.microsoft.com/office/drawing/2014/main" xmlns="" id="{8E67A6F5-F47F-BD4C-9336-30E0A60EB9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22209" y="0"/>
            <a:ext cx="1426265" cy="4677439"/>
            <a:chOff x="10290315" y="0"/>
            <a:chExt cx="1901686" cy="4677439"/>
          </a:xfrm>
        </p:grpSpPr>
        <p:sp>
          <p:nvSpPr>
            <p:cNvPr id="59" name="Freeform 19">
              <a:extLst>
                <a:ext uri="{FF2B5EF4-FFF2-40B4-BE49-F238E27FC236}">
                  <a16:creationId xmlns:a16="http://schemas.microsoft.com/office/drawing/2014/main" xmlns="" id="{DA710708-67E0-194C-9A96-FD528D207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21">
              <a:extLst>
                <a:ext uri="{FF2B5EF4-FFF2-40B4-BE49-F238E27FC236}">
                  <a16:creationId xmlns:a16="http://schemas.microsoft.com/office/drawing/2014/main" xmlns="" id="{2B6DA887-E216-1245-8F6F-B21233D94B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23">
              <a:extLst>
                <a:ext uri="{FF2B5EF4-FFF2-40B4-BE49-F238E27FC236}">
                  <a16:creationId xmlns:a16="http://schemas.microsoft.com/office/drawing/2014/main" xmlns="" id="{2AE2F0EF-0001-F243-85DC-2B8812AB48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24">
              <a:extLst>
                <a:ext uri="{FF2B5EF4-FFF2-40B4-BE49-F238E27FC236}">
                  <a16:creationId xmlns:a16="http://schemas.microsoft.com/office/drawing/2014/main" xmlns="" id="{1491B174-1F11-D548-A885-7F98AF742C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xmlns="" id="{3E17153D-0B24-D28C-F09B-61C440CE41C0}"/>
              </a:ext>
            </a:extLst>
          </p:cNvPr>
          <p:cNvSpPr txBox="1"/>
          <p:nvPr/>
        </p:nvSpPr>
        <p:spPr>
          <a:xfrm>
            <a:off x="140061" y="819611"/>
            <a:ext cx="6321288" cy="6857998"/>
          </a:xfrm>
          <a:prstGeom prst="rect">
            <a:avLst/>
          </a:prstGeom>
        </p:spPr>
        <p:txBody>
          <a:bodyPr vert="horz" lIns="91440" tIns="45720" rIns="91440" bIns="45720" rtlCol="0">
            <a:noAutofit/>
          </a:bodyPr>
          <a:lstStyle/>
          <a:p>
            <a:pPr algn="just">
              <a:spcBef>
                <a:spcPts val="900"/>
              </a:spcBef>
              <a:defRPr/>
            </a:pPr>
            <a:r>
              <a:rPr lang="en-US" sz="2800" dirty="0">
                <a:latin typeface="Arial" panose="020B0604020202020204" pitchFamily="34" charset="0"/>
                <a:cs typeface="Arial" panose="020B0604020202020204" pitchFamily="34" charset="0"/>
              </a:rPr>
              <a:t>There are several procurement routes commonly in use: </a:t>
            </a:r>
          </a:p>
          <a:p>
            <a:pPr algn="just">
              <a:spcBef>
                <a:spcPts val="900"/>
              </a:spcBef>
              <a:defRPr/>
            </a:pPr>
            <a:r>
              <a:rPr lang="en-US" sz="2800" dirty="0">
                <a:latin typeface="Arial" panose="020B0604020202020204" pitchFamily="34" charset="0"/>
                <a:cs typeface="Arial" panose="020B0604020202020204" pitchFamily="34" charset="0"/>
              </a:rPr>
              <a:t>    </a:t>
            </a:r>
            <a:r>
              <a:rPr lang="en-US" sz="2800" dirty="0">
                <a:solidFill>
                  <a:schemeClr val="accent1"/>
                </a:solidFill>
                <a:latin typeface="Arial" panose="020B0604020202020204" pitchFamily="34" charset="0"/>
                <a:cs typeface="Arial" panose="020B0604020202020204" pitchFamily="34" charset="0"/>
              </a:rPr>
              <a:t>1. The traditional system: </a:t>
            </a:r>
            <a:r>
              <a:rPr lang="en-US" sz="2800" dirty="0">
                <a:latin typeface="Arial" panose="020B0604020202020204" pitchFamily="34" charset="0"/>
                <a:cs typeface="Arial" panose="020B0604020202020204" pitchFamily="34" charset="0"/>
              </a:rPr>
              <a:t>With the traditional method, the risks are divided between the Owner and the Contractor. where the design responsibility is primarily that of the architect or engineer employed by the client and the contractor or contractors are primarily responsible for construction only.</a:t>
            </a:r>
          </a:p>
        </p:txBody>
      </p:sp>
      <p:cxnSp>
        <p:nvCxnSpPr>
          <p:cNvPr id="90" name="Straight Connector 63">
            <a:extLst>
              <a:ext uri="{FF2B5EF4-FFF2-40B4-BE49-F238E27FC236}">
                <a16:creationId xmlns:a16="http://schemas.microsoft.com/office/drawing/2014/main" xmlns="" id="{BF3CF3DF-4809-5B42-9F22-9813913792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074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Draft drawing of a floor plan">
            <a:extLst>
              <a:ext uri="{FF2B5EF4-FFF2-40B4-BE49-F238E27FC236}">
                <a16:creationId xmlns:a16="http://schemas.microsoft.com/office/drawing/2014/main" xmlns="" id="{C0CE5733-7B86-8622-639E-F04412322E4F}"/>
              </a:ext>
            </a:extLst>
          </p:cNvPr>
          <p:cNvPicPr>
            <a:picLocks noChangeAspect="1"/>
          </p:cNvPicPr>
          <p:nvPr/>
        </p:nvPicPr>
        <p:blipFill rotWithShape="1">
          <a:blip r:embed="rId2"/>
          <a:srcRect l="52133" r="12723" b="1"/>
          <a:stretch/>
        </p:blipFill>
        <p:spPr>
          <a:xfrm>
            <a:off x="6601410" y="0"/>
            <a:ext cx="2542590" cy="6858001"/>
          </a:xfrm>
          <a:prstGeom prst="rect">
            <a:avLst/>
          </a:prstGeom>
        </p:spPr>
      </p:pic>
    </p:spTree>
    <p:extLst>
      <p:ext uri="{BB962C8B-B14F-4D97-AF65-F5344CB8AC3E}">
        <p14:creationId xmlns:p14="http://schemas.microsoft.com/office/powerpoint/2010/main" val="180936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B97B0F-F1EE-64B8-EC2E-9CF5B7A76FF5}"/>
              </a:ext>
            </a:extLst>
          </p:cNvPr>
          <p:cNvSpPr txBox="1"/>
          <p:nvPr/>
        </p:nvSpPr>
        <p:spPr>
          <a:xfrm>
            <a:off x="511180" y="1269367"/>
            <a:ext cx="7847374" cy="3601212"/>
          </a:xfrm>
          <a:prstGeom prst="rect">
            <a:avLst/>
          </a:prstGeom>
        </p:spPr>
        <p:txBody>
          <a:bodyPr vert="horz" lIns="91440" tIns="45720" rIns="91440" bIns="45720" rtlCol="0">
            <a:noAutofit/>
          </a:bodyPr>
          <a:lstStyle/>
          <a:p>
            <a:pPr>
              <a:spcBef>
                <a:spcPts val="900"/>
              </a:spcBef>
            </a:pPr>
            <a:r>
              <a:rPr lang="en-US" sz="3200" dirty="0">
                <a:solidFill>
                  <a:schemeClr val="accent1"/>
                </a:solidFill>
                <a:latin typeface="Arial" panose="020B0604020202020204" pitchFamily="34" charset="0"/>
                <a:cs typeface="Arial" panose="020B0604020202020204" pitchFamily="34" charset="0"/>
              </a:rPr>
              <a:t>2. The turnkey contract: </a:t>
            </a:r>
            <a:r>
              <a:rPr lang="en-US" sz="3200" dirty="0">
                <a:latin typeface="Arial" panose="020B0604020202020204" pitchFamily="34" charset="0"/>
                <a:cs typeface="Arial" panose="020B0604020202020204" pitchFamily="34" charset="0"/>
              </a:rPr>
              <a:t>where a single firm is employed by the client to undertake the design, procurement, construction, and commissioning of the entire works, including managing the process. </a:t>
            </a:r>
          </a:p>
        </p:txBody>
      </p:sp>
    </p:spTree>
    <p:extLst>
      <p:ext uri="{BB962C8B-B14F-4D97-AF65-F5344CB8AC3E}">
        <p14:creationId xmlns:p14="http://schemas.microsoft.com/office/powerpoint/2010/main" val="369212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DB6B31-1CEE-C76D-70EB-475C16F14006}"/>
              </a:ext>
            </a:extLst>
          </p:cNvPr>
          <p:cNvSpPr txBox="1"/>
          <p:nvPr/>
        </p:nvSpPr>
        <p:spPr>
          <a:xfrm>
            <a:off x="185329" y="785445"/>
            <a:ext cx="8817994" cy="4818185"/>
          </a:xfrm>
          <a:prstGeom prst="rect">
            <a:avLst/>
          </a:prstGeom>
        </p:spPr>
        <p:txBody>
          <a:bodyPr vert="horz" lIns="91440" tIns="45720" rIns="91440" bIns="45720" rtlCol="0">
            <a:noAutofit/>
          </a:bodyPr>
          <a:lstStyle/>
          <a:p>
            <a:pPr fontAlgn="auto">
              <a:spcBef>
                <a:spcPts val="900"/>
              </a:spcBef>
              <a:spcAft>
                <a:spcPts val="0"/>
              </a:spcAft>
              <a:defRPr/>
            </a:pPr>
            <a:r>
              <a:rPr lang="en-US" sz="3200" dirty="0">
                <a:solidFill>
                  <a:schemeClr val="accent1"/>
                </a:solidFill>
                <a:latin typeface="Arial" panose="020B0604020202020204" pitchFamily="34" charset="0"/>
                <a:cs typeface="Arial" panose="020B0604020202020204" pitchFamily="34" charset="0"/>
              </a:rPr>
              <a:t>3. The design and build contract: </a:t>
            </a:r>
            <a:r>
              <a:rPr lang="en-US" sz="3200" dirty="0">
                <a:latin typeface="Arial" panose="020B0604020202020204" pitchFamily="34" charset="0"/>
                <a:cs typeface="Arial" panose="020B0604020202020204" pitchFamily="34" charset="0"/>
              </a:rPr>
              <a:t>the contractor is responsible for design as well as construction. </a:t>
            </a:r>
          </a:p>
          <a:p>
            <a:pPr marL="457200" indent="-457200" fontAlgn="auto">
              <a:spcBef>
                <a:spcPts val="900"/>
              </a:spcBef>
              <a:spcAft>
                <a:spcPts val="0"/>
              </a:spcAft>
              <a:buFont typeface="Wingdings" pitchFamily="2" charset="2"/>
              <a:buChar char="§"/>
              <a:defRPr/>
            </a:pPr>
            <a:r>
              <a:rPr lang="en-US" sz="3200" dirty="0">
                <a:latin typeface="Arial" panose="020B0604020202020204" pitchFamily="34" charset="0"/>
                <a:cs typeface="Arial" panose="020B0604020202020204" pitchFamily="34" charset="0"/>
              </a:rPr>
              <a:t>The contractor’s detailed design is often developed from a conceptual design prepared by the client’s designers prior to tender. </a:t>
            </a:r>
            <a:endParaRPr lang="en-US" sz="3200" dirty="0" smtClean="0">
              <a:latin typeface="Arial" panose="020B0604020202020204" pitchFamily="34" charset="0"/>
              <a:cs typeface="Arial" panose="020B0604020202020204" pitchFamily="34" charset="0"/>
            </a:endParaRPr>
          </a:p>
          <a:p>
            <a:pPr marL="457200" indent="-457200" fontAlgn="auto">
              <a:spcBef>
                <a:spcPts val="900"/>
              </a:spcBef>
              <a:spcAft>
                <a:spcPts val="0"/>
              </a:spcAft>
              <a:buFont typeface="Wingdings" pitchFamily="2" charset="2"/>
              <a:buChar char="§"/>
              <a:defRPr/>
            </a:pPr>
            <a:r>
              <a:rPr lang="en-US" sz="3200" dirty="0" smtClean="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client’s design team is often seconded to work for the contractor after contract award. </a:t>
            </a:r>
          </a:p>
        </p:txBody>
      </p:sp>
    </p:spTree>
    <p:extLst>
      <p:ext uri="{BB962C8B-B14F-4D97-AF65-F5344CB8AC3E}">
        <p14:creationId xmlns:p14="http://schemas.microsoft.com/office/powerpoint/2010/main" val="52651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38"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26">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8754ED1-2687-C066-6DAB-F72E47CD37DF}"/>
              </a:ext>
            </a:extLst>
          </p:cNvPr>
          <p:cNvSpPr txBox="1"/>
          <p:nvPr/>
        </p:nvSpPr>
        <p:spPr>
          <a:xfrm>
            <a:off x="175846" y="562788"/>
            <a:ext cx="8766500" cy="5198440"/>
          </a:xfrm>
          <a:prstGeom prst="rect">
            <a:avLst/>
          </a:prstGeom>
        </p:spPr>
        <p:txBody>
          <a:bodyPr vert="horz" lIns="91440" tIns="45720" rIns="91440" bIns="45720" rtlCol="0">
            <a:normAutofit/>
          </a:bodyPr>
          <a:lstStyle/>
          <a:p>
            <a:pPr fontAlgn="auto">
              <a:spcBef>
                <a:spcPts val="900"/>
              </a:spcBef>
              <a:spcAft>
                <a:spcPts val="0"/>
              </a:spcAft>
              <a:defRPr/>
            </a:pPr>
            <a:r>
              <a:rPr lang="en-US" sz="3200" dirty="0">
                <a:solidFill>
                  <a:schemeClr val="accent1"/>
                </a:solidFill>
                <a:latin typeface="Arial" panose="020B0604020202020204" pitchFamily="34" charset="0"/>
                <a:cs typeface="Arial" panose="020B0604020202020204" pitchFamily="34" charset="0"/>
              </a:rPr>
              <a:t>4. Construction management and management contracting: </a:t>
            </a:r>
          </a:p>
          <a:p>
            <a:pPr indent="-228600" fontAlgn="auto">
              <a:spcBef>
                <a:spcPts val="900"/>
              </a:spcBef>
              <a:spcAft>
                <a:spcPts val="0"/>
              </a:spcAft>
              <a:buFont typeface="Arial" panose="020B0604020202020204" pitchFamily="34" charset="0"/>
              <a:buChar char="•"/>
              <a:defRPr/>
            </a:pPr>
            <a:r>
              <a:rPr lang="en-US" sz="3200" dirty="0">
                <a:latin typeface="Arial" panose="020B0604020202020204" pitchFamily="34" charset="0"/>
                <a:cs typeface="Arial" panose="020B0604020202020204" pitchFamily="34" charset="0"/>
              </a:rPr>
              <a:t>The contractor is responsible only for the management of the contract, with all construction work done by others. </a:t>
            </a:r>
          </a:p>
        </p:txBody>
      </p:sp>
      <p:grpSp>
        <p:nvGrpSpPr>
          <p:cNvPr id="53" name="Group 28">
            <a:extLst>
              <a:ext uri="{FF2B5EF4-FFF2-40B4-BE49-F238E27FC236}">
                <a16:creationId xmlns:a16="http://schemas.microsoft.com/office/drawing/2014/main" xmlns="" id="{1B5E71B3-7269-894E-A00B-31D341365F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54" name="Freeform 85">
              <a:extLst>
                <a:ext uri="{FF2B5EF4-FFF2-40B4-BE49-F238E27FC236}">
                  <a16:creationId xmlns:a16="http://schemas.microsoft.com/office/drawing/2014/main" xmlns="" id="{FFFA3A20-1539-CC4A-9BE1-7415FE5A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87">
              <a:extLst>
                <a:ext uri="{FF2B5EF4-FFF2-40B4-BE49-F238E27FC236}">
                  <a16:creationId xmlns:a16="http://schemas.microsoft.com/office/drawing/2014/main" xmlns="" id="{44EBCCFB-8EAB-2442-8E02-293F08D50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89">
              <a:extLst>
                <a:ext uri="{FF2B5EF4-FFF2-40B4-BE49-F238E27FC236}">
                  <a16:creationId xmlns:a16="http://schemas.microsoft.com/office/drawing/2014/main" xmlns="" id="{AFD14830-CC36-D64E-8173-398042563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7">
              <a:extLst>
                <a:ext uri="{FF2B5EF4-FFF2-40B4-BE49-F238E27FC236}">
                  <a16:creationId xmlns:a16="http://schemas.microsoft.com/office/drawing/2014/main" xmlns="" id="{FAA40AB8-EB6E-A44D-B3CA-7D25B64F5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8" name="Straight Connector 34">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32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 name="Graphic 6" descr="Construction Worker">
            <a:extLst>
              <a:ext uri="{FF2B5EF4-FFF2-40B4-BE49-F238E27FC236}">
                <a16:creationId xmlns:a16="http://schemas.microsoft.com/office/drawing/2014/main" xmlns="" id="{24190746-9DBB-192E-F354-8B33428EF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50992" y="1923753"/>
            <a:ext cx="3001842" cy="3001842"/>
          </a:xfrm>
          <a:prstGeom prst="rect">
            <a:avLst/>
          </a:prstGeom>
        </p:spPr>
      </p:pic>
    </p:spTree>
    <p:extLst>
      <p:ext uri="{BB962C8B-B14F-4D97-AF65-F5344CB8AC3E}">
        <p14:creationId xmlns:p14="http://schemas.microsoft.com/office/powerpoint/2010/main" val="254076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0CAFDA3-320A-C24D-A7A1-20C1267EC9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96396" y="0"/>
            <a:ext cx="2447604" cy="6858000"/>
            <a:chOff x="8928528" y="0"/>
            <a:chExt cx="3263472" cy="6858000"/>
          </a:xfrm>
        </p:grpSpPr>
        <p:sp>
          <p:nvSpPr>
            <p:cNvPr id="11" name="Oval 10">
              <a:extLst>
                <a:ext uri="{FF2B5EF4-FFF2-40B4-BE49-F238E27FC236}">
                  <a16:creationId xmlns:a16="http://schemas.microsoft.com/office/drawing/2014/main" xmlns="" id="{D2411669-6E2C-2243-99CD-6BC9D724F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xmlns="" id="{C4E0C522-0F40-ED44-A700-F1BCD1CF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xmlns="" id="{B79B4380-CBEC-C341-A10E-5EF9A8597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xmlns="" id="{F04AD70E-5490-4C4E-A05D-D67949C51A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28A8883-9F24-0047-92B7-45B3D2E7D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AAC3A3BB-FD2C-FB44-9478-FA87EF229D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xmlns="" id="{BF46B3B1-E981-BB40-B916-51A6D38519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xmlns="" id="{EA7DAE92-7D6B-B042-83BE-047C8EC32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xmlns="" id="{06AADCE6-4277-EA49-AF23-63B53CA677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xmlns="" id="{58CEA343-047B-DF4E-A7A8-881C7740EA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xmlns="" id="{FCCBAA07-17CE-2740-AA04-AEDA5EAD27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xmlns="" id="{BF15C430-7951-6040-BD4C-4E996E9448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xmlns="" id="{0B3467F9-370D-5C4C-9EDE-E0CA0E4015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xmlns="" id="{8231D73A-BA91-794F-8C09-4F4B41A6D0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550187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xmlns=""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7B0EC62F-51B1-9C1A-D8E7-78DCBF641B48}"/>
              </a:ext>
            </a:extLst>
          </p:cNvPr>
          <p:cNvSpPr txBox="1"/>
          <p:nvPr/>
        </p:nvSpPr>
        <p:spPr>
          <a:xfrm>
            <a:off x="423862" y="806362"/>
            <a:ext cx="5781368" cy="4954866"/>
          </a:xfrm>
          <a:prstGeom prst="rect">
            <a:avLst/>
          </a:prstGeom>
        </p:spPr>
        <p:txBody>
          <a:bodyPr vert="horz" lIns="91440" tIns="45720" rIns="91440" bIns="45720" rtlCol="0">
            <a:noAutofit/>
          </a:bodyPr>
          <a:lstStyle/>
          <a:p>
            <a:pPr>
              <a:spcBef>
                <a:spcPts val="900"/>
              </a:spcBef>
              <a:defRPr/>
            </a:pPr>
            <a:r>
              <a:rPr lang="en-US" sz="3200" dirty="0">
                <a:solidFill>
                  <a:schemeClr val="accent1"/>
                </a:solidFill>
                <a:latin typeface="Arial" panose="020B0604020202020204" pitchFamily="34" charset="0"/>
                <a:cs typeface="Arial" panose="020B0604020202020204" pitchFamily="34" charset="0"/>
              </a:rPr>
              <a:t>5. Guaranteed maximum price: </a:t>
            </a:r>
            <a:r>
              <a:rPr lang="en-US" sz="3200" dirty="0">
                <a:latin typeface="Arial" panose="020B0604020202020204" pitchFamily="34" charset="0"/>
                <a:cs typeface="Arial" panose="020B0604020202020204" pitchFamily="34" charset="0"/>
              </a:rPr>
              <a:t>Combines construction management with design and build. T</a:t>
            </a:r>
            <a:r>
              <a:rPr lang="en-US" sz="3200" dirty="0">
                <a:effectLst/>
                <a:latin typeface="Arial" panose="020B0604020202020204" pitchFamily="34" charset="0"/>
                <a:cs typeface="Arial" panose="020B0604020202020204" pitchFamily="34" charset="0"/>
              </a:rPr>
              <a:t>he client and contractor agree on a maximum price for the project, with the contractor responsible for any costs above that amount.</a:t>
            </a:r>
            <a:endParaRPr lang="en-US" sz="3200" dirty="0">
              <a:latin typeface="Arial" panose="020B0604020202020204" pitchFamily="34" charset="0"/>
              <a:cs typeface="Arial" panose="020B0604020202020204" pitchFamily="34" charset="0"/>
            </a:endParaRPr>
          </a:p>
          <a:p>
            <a:pPr indent="-228600">
              <a:spcBef>
                <a:spcPts val="900"/>
              </a:spcBef>
              <a:buFont typeface="Arial" panose="020B0604020202020204" pitchFamily="34" charset="0"/>
              <a:buChar char="•"/>
              <a:defRPr/>
            </a:pPr>
            <a:endParaRPr lang="en-US" sz="3200" dirty="0">
              <a:latin typeface="Arial" panose="020B0604020202020204" pitchFamily="34" charset="0"/>
              <a:cs typeface="Arial" panose="020B0604020202020204" pitchFamily="34" charset="0"/>
            </a:endParaRPr>
          </a:p>
          <a:p>
            <a:pPr indent="-228600">
              <a:spcBef>
                <a:spcPts val="900"/>
              </a:spcBef>
              <a:buFont typeface="Arial" panose="020B0604020202020204" pitchFamily="34" charset="0"/>
              <a:buChar char="•"/>
              <a:defRPr/>
            </a:pPr>
            <a:endParaRPr lang="en-US" sz="3200" dirty="0">
              <a:latin typeface="Arial" panose="020B0604020202020204" pitchFamily="34" charset="0"/>
              <a:cs typeface="Arial" panose="020B0604020202020204" pitchFamily="34" charset="0"/>
            </a:endParaRPr>
          </a:p>
        </p:txBody>
      </p:sp>
      <p:grpSp>
        <p:nvGrpSpPr>
          <p:cNvPr id="29" name="Group 28">
            <a:extLst>
              <a:ext uri="{FF2B5EF4-FFF2-40B4-BE49-F238E27FC236}">
                <a16:creationId xmlns:a16="http://schemas.microsoft.com/office/drawing/2014/main" xmlns="" id="{1B5E71B3-7269-894E-A00B-31D341365F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717742" y="0"/>
            <a:ext cx="1426265" cy="4677439"/>
            <a:chOff x="10290315" y="0"/>
            <a:chExt cx="1901686" cy="4677439"/>
          </a:xfrm>
        </p:grpSpPr>
        <p:sp>
          <p:nvSpPr>
            <p:cNvPr id="30" name="Freeform 85">
              <a:extLst>
                <a:ext uri="{FF2B5EF4-FFF2-40B4-BE49-F238E27FC236}">
                  <a16:creationId xmlns:a16="http://schemas.microsoft.com/office/drawing/2014/main" xmlns="" id="{FFFA3A20-1539-CC4A-9BE1-7415FE5A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7">
              <a:extLst>
                <a:ext uri="{FF2B5EF4-FFF2-40B4-BE49-F238E27FC236}">
                  <a16:creationId xmlns:a16="http://schemas.microsoft.com/office/drawing/2014/main" xmlns="" id="{44EBCCFB-8EAB-2442-8E02-293F08D50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9">
              <a:extLst>
                <a:ext uri="{FF2B5EF4-FFF2-40B4-BE49-F238E27FC236}">
                  <a16:creationId xmlns:a16="http://schemas.microsoft.com/office/drawing/2014/main" xmlns="" id="{AFD14830-CC36-D64E-8173-3980425632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7">
              <a:extLst>
                <a:ext uri="{FF2B5EF4-FFF2-40B4-BE49-F238E27FC236}">
                  <a16:creationId xmlns:a16="http://schemas.microsoft.com/office/drawing/2014/main" xmlns="" id="{FAA40AB8-EB6E-A44D-B3CA-7D25B64F5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xmlns="" id="{EEA70831-9A8D-3B4D-8EA5-EE32F93E94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3862" y="6087110"/>
            <a:ext cx="48032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Laptop Secure">
            <a:extLst>
              <a:ext uri="{FF2B5EF4-FFF2-40B4-BE49-F238E27FC236}">
                <a16:creationId xmlns:a16="http://schemas.microsoft.com/office/drawing/2014/main" xmlns="" id="{BC0E6243-794E-38AD-3C6A-0890E8729A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50992" y="1923753"/>
            <a:ext cx="3001842" cy="3001842"/>
          </a:xfrm>
          <a:prstGeom prst="rect">
            <a:avLst/>
          </a:prstGeom>
        </p:spPr>
      </p:pic>
    </p:spTree>
    <p:extLst>
      <p:ext uri="{BB962C8B-B14F-4D97-AF65-F5344CB8AC3E}">
        <p14:creationId xmlns:p14="http://schemas.microsoft.com/office/powerpoint/2010/main" val="293706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CB0792-D61D-F3AF-68AA-78D55A8009B9}"/>
              </a:ext>
            </a:extLst>
          </p:cNvPr>
          <p:cNvSpPr txBox="1"/>
          <p:nvPr/>
        </p:nvSpPr>
        <p:spPr>
          <a:xfrm>
            <a:off x="231913" y="238539"/>
            <a:ext cx="8680174" cy="4462760"/>
          </a:xfrm>
          <a:prstGeom prst="rect">
            <a:avLst/>
          </a:prstGeom>
          <a:noFill/>
        </p:spPr>
        <p:txBody>
          <a:bodyPr wrap="square" rtlCol="0">
            <a:spAutoFit/>
          </a:bodyPr>
          <a:lstStyle/>
          <a:p>
            <a:pPr marL="0" indent="0" algn="ctr">
              <a:buNone/>
            </a:pPr>
            <a:r>
              <a:rPr lang="en-US" sz="3200" dirty="0">
                <a:solidFill>
                  <a:schemeClr val="accent1"/>
                </a:solidFill>
                <a:latin typeface="Arial" panose="020B0604020202020204" pitchFamily="34" charset="0"/>
                <a:cs typeface="Arial" panose="020B0604020202020204" pitchFamily="34" charset="0"/>
              </a:rPr>
              <a:t>8.3. THE CONTRACT PRICE </a:t>
            </a:r>
          </a:p>
          <a:p>
            <a:pPr marL="0" indent="0">
              <a:buNone/>
            </a:pPr>
            <a:r>
              <a:rPr lang="en-US" sz="3200" dirty="0">
                <a:latin typeface="Arial" panose="020B0604020202020204" pitchFamily="34" charset="0"/>
                <a:cs typeface="Arial" panose="020B0604020202020204" pitchFamily="34" charset="0"/>
              </a:rPr>
              <a:t>There are 3 main ways in which the contract is calculated:</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1. Lump sum.</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2. Remeasurement, schedule of rates, or bill of quantities.</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3. Cost reimbursement. </a:t>
            </a:r>
          </a:p>
          <a:p>
            <a:pPr marL="0" indent="0">
              <a:buNone/>
            </a:pPr>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6675971"/>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141"/>
      </a:dk2>
      <a:lt2>
        <a:srgbClr val="E8E2E2"/>
      </a:lt2>
      <a:accent1>
        <a:srgbClr val="45B0AB"/>
      </a:accent1>
      <a:accent2>
        <a:srgbClr val="3BB17B"/>
      </a:accent2>
      <a:accent3>
        <a:srgbClr val="47B454"/>
      </a:accent3>
      <a:accent4>
        <a:srgbClr val="5EB13B"/>
      </a:accent4>
      <a:accent5>
        <a:srgbClr val="8DAC43"/>
      </a:accent5>
      <a:accent6>
        <a:srgbClr val="B1A23B"/>
      </a:accent6>
      <a:hlink>
        <a:srgbClr val="628C2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
  <TotalTime>780</TotalTime>
  <Words>1841</Words>
  <Application>Microsoft Office PowerPoint</Application>
  <PresentationFormat>On-screen Show (4:3)</PresentationFormat>
  <Paragraphs>117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PunchcardVTI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dc:title>
  <dc:creator>Jerry</dc:creator>
  <cp:lastModifiedBy>HAB!</cp:lastModifiedBy>
  <cp:revision>23</cp:revision>
  <cp:lastPrinted>2023-05-03T20:32:03Z</cp:lastPrinted>
  <dcterms:created xsi:type="dcterms:W3CDTF">2023-05-01T17:38:00Z</dcterms:created>
  <dcterms:modified xsi:type="dcterms:W3CDTF">2023-05-24T15:57:36Z</dcterms:modified>
</cp:coreProperties>
</file>