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6"/>
  </p:notesMasterIdLst>
  <p:handoutMasterIdLst>
    <p:handoutMasterId r:id="rId307"/>
  </p:handoutMasterIdLst>
  <p:sldIdLst>
    <p:sldId id="574" r:id="rId2"/>
    <p:sldId id="542" r:id="rId3"/>
    <p:sldId id="543" r:id="rId4"/>
    <p:sldId id="545" r:id="rId5"/>
    <p:sldId id="583" r:id="rId6"/>
    <p:sldId id="546" r:id="rId7"/>
    <p:sldId id="712" r:id="rId8"/>
    <p:sldId id="713" r:id="rId9"/>
    <p:sldId id="714" r:id="rId10"/>
    <p:sldId id="715" r:id="rId11"/>
    <p:sldId id="716" r:id="rId12"/>
    <p:sldId id="585" r:id="rId13"/>
    <p:sldId id="586" r:id="rId14"/>
    <p:sldId id="575" r:id="rId15"/>
    <p:sldId id="345" r:id="rId16"/>
    <p:sldId id="337" r:id="rId17"/>
    <p:sldId id="338" r:id="rId18"/>
    <p:sldId id="280" r:id="rId19"/>
    <p:sldId id="344" r:id="rId20"/>
    <p:sldId id="302" r:id="rId21"/>
    <p:sldId id="283" r:id="rId22"/>
    <p:sldId id="315" r:id="rId23"/>
    <p:sldId id="284" r:id="rId24"/>
    <p:sldId id="339" r:id="rId25"/>
    <p:sldId id="584" r:id="rId26"/>
    <p:sldId id="340" r:id="rId27"/>
    <p:sldId id="341" r:id="rId28"/>
    <p:sldId id="704" r:id="rId29"/>
    <p:sldId id="286" r:id="rId30"/>
    <p:sldId id="287" r:id="rId31"/>
    <p:sldId id="288" r:id="rId32"/>
    <p:sldId id="289" r:id="rId33"/>
    <p:sldId id="290" r:id="rId34"/>
    <p:sldId id="304" r:id="rId35"/>
    <p:sldId id="317" r:id="rId36"/>
    <p:sldId id="318" r:id="rId37"/>
    <p:sldId id="292" r:id="rId38"/>
    <p:sldId id="319" r:id="rId39"/>
    <p:sldId id="343" r:id="rId40"/>
    <p:sldId id="293" r:id="rId41"/>
    <p:sldId id="320" r:id="rId42"/>
    <p:sldId id="346" r:id="rId43"/>
    <p:sldId id="322" r:id="rId44"/>
    <p:sldId id="323" r:id="rId45"/>
    <p:sldId id="348" r:id="rId46"/>
    <p:sldId id="349" r:id="rId47"/>
    <p:sldId id="350" r:id="rId48"/>
    <p:sldId id="577" r:id="rId49"/>
    <p:sldId id="351" r:id="rId50"/>
    <p:sldId id="352" r:id="rId51"/>
    <p:sldId id="353" r:id="rId52"/>
    <p:sldId id="354" r:id="rId53"/>
    <p:sldId id="355" r:id="rId54"/>
    <p:sldId id="356" r:id="rId55"/>
    <p:sldId id="357" r:id="rId56"/>
    <p:sldId id="358" r:id="rId57"/>
    <p:sldId id="578" r:id="rId58"/>
    <p:sldId id="579" r:id="rId59"/>
    <p:sldId id="580" r:id="rId60"/>
    <p:sldId id="582" r:id="rId61"/>
    <p:sldId id="702" r:id="rId62"/>
    <p:sldId id="703" r:id="rId63"/>
    <p:sldId id="363" r:id="rId64"/>
    <p:sldId id="364" r:id="rId65"/>
    <p:sldId id="365" r:id="rId66"/>
    <p:sldId id="366" r:id="rId67"/>
    <p:sldId id="367" r:id="rId68"/>
    <p:sldId id="595" r:id="rId69"/>
    <p:sldId id="603" r:id="rId70"/>
    <p:sldId id="604" r:id="rId71"/>
    <p:sldId id="605" r:id="rId72"/>
    <p:sldId id="619" r:id="rId73"/>
    <p:sldId id="620" r:id="rId74"/>
    <p:sldId id="621" r:id="rId75"/>
    <p:sldId id="622" r:id="rId76"/>
    <p:sldId id="623" r:id="rId77"/>
    <p:sldId id="624" r:id="rId78"/>
    <p:sldId id="625" r:id="rId79"/>
    <p:sldId id="626" r:id="rId80"/>
    <p:sldId id="627" r:id="rId81"/>
    <p:sldId id="628" r:id="rId82"/>
    <p:sldId id="629" r:id="rId83"/>
    <p:sldId id="630" r:id="rId84"/>
    <p:sldId id="631" r:id="rId85"/>
    <p:sldId id="632" r:id="rId86"/>
    <p:sldId id="633" r:id="rId87"/>
    <p:sldId id="634" r:id="rId88"/>
    <p:sldId id="635" r:id="rId89"/>
    <p:sldId id="636" r:id="rId90"/>
    <p:sldId id="637" r:id="rId91"/>
    <p:sldId id="638" r:id="rId92"/>
    <p:sldId id="639" r:id="rId93"/>
    <p:sldId id="640" r:id="rId94"/>
    <p:sldId id="641" r:id="rId95"/>
    <p:sldId id="642" r:id="rId96"/>
    <p:sldId id="643" r:id="rId97"/>
    <p:sldId id="644" r:id="rId98"/>
    <p:sldId id="645" r:id="rId99"/>
    <p:sldId id="646" r:id="rId100"/>
    <p:sldId id="647" r:id="rId101"/>
    <p:sldId id="648" r:id="rId102"/>
    <p:sldId id="649" r:id="rId103"/>
    <p:sldId id="650" r:id="rId104"/>
    <p:sldId id="651" r:id="rId105"/>
    <p:sldId id="652" r:id="rId106"/>
    <p:sldId id="653" r:id="rId107"/>
    <p:sldId id="654" r:id="rId108"/>
    <p:sldId id="657" r:id="rId109"/>
    <p:sldId id="658" r:id="rId110"/>
    <p:sldId id="659" r:id="rId111"/>
    <p:sldId id="660" r:id="rId112"/>
    <p:sldId id="661" r:id="rId113"/>
    <p:sldId id="662" r:id="rId114"/>
    <p:sldId id="663" r:id="rId115"/>
    <p:sldId id="664" r:id="rId116"/>
    <p:sldId id="665" r:id="rId117"/>
    <p:sldId id="666" r:id="rId118"/>
    <p:sldId id="693" r:id="rId119"/>
    <p:sldId id="694" r:id="rId120"/>
    <p:sldId id="695" r:id="rId121"/>
    <p:sldId id="696" r:id="rId122"/>
    <p:sldId id="697" r:id="rId123"/>
    <p:sldId id="698" r:id="rId124"/>
    <p:sldId id="699" r:id="rId125"/>
    <p:sldId id="700" r:id="rId126"/>
    <p:sldId id="701" r:id="rId127"/>
    <p:sldId id="368" r:id="rId128"/>
    <p:sldId id="369" r:id="rId129"/>
    <p:sldId id="370" r:id="rId130"/>
    <p:sldId id="371" r:id="rId131"/>
    <p:sldId id="372" r:id="rId132"/>
    <p:sldId id="373" r:id="rId133"/>
    <p:sldId id="374" r:id="rId134"/>
    <p:sldId id="375" r:id="rId135"/>
    <p:sldId id="376" r:id="rId136"/>
    <p:sldId id="377" r:id="rId137"/>
    <p:sldId id="378" r:id="rId138"/>
    <p:sldId id="379" r:id="rId139"/>
    <p:sldId id="380" r:id="rId140"/>
    <p:sldId id="381" r:id="rId141"/>
    <p:sldId id="382" r:id="rId142"/>
    <p:sldId id="383" r:id="rId143"/>
    <p:sldId id="587" r:id="rId144"/>
    <p:sldId id="384" r:id="rId145"/>
    <p:sldId id="385" r:id="rId146"/>
    <p:sldId id="386" r:id="rId147"/>
    <p:sldId id="387" r:id="rId148"/>
    <p:sldId id="388" r:id="rId149"/>
    <p:sldId id="389" r:id="rId150"/>
    <p:sldId id="390" r:id="rId151"/>
    <p:sldId id="391" r:id="rId152"/>
    <p:sldId id="392" r:id="rId153"/>
    <p:sldId id="394" r:id="rId154"/>
    <p:sldId id="395" r:id="rId155"/>
    <p:sldId id="396" r:id="rId156"/>
    <p:sldId id="397" r:id="rId157"/>
    <p:sldId id="591" r:id="rId158"/>
    <p:sldId id="398" r:id="rId159"/>
    <p:sldId id="399" r:id="rId160"/>
    <p:sldId id="400" r:id="rId161"/>
    <p:sldId id="401" r:id="rId162"/>
    <p:sldId id="402" r:id="rId163"/>
    <p:sldId id="403" r:id="rId164"/>
    <p:sldId id="404" r:id="rId165"/>
    <p:sldId id="405" r:id="rId166"/>
    <p:sldId id="406" r:id="rId167"/>
    <p:sldId id="407" r:id="rId168"/>
    <p:sldId id="408" r:id="rId169"/>
    <p:sldId id="409" r:id="rId170"/>
    <p:sldId id="410" r:id="rId171"/>
    <p:sldId id="411" r:id="rId172"/>
    <p:sldId id="412" r:id="rId173"/>
    <p:sldId id="413" r:id="rId174"/>
    <p:sldId id="414" r:id="rId175"/>
    <p:sldId id="415" r:id="rId176"/>
    <p:sldId id="416" r:id="rId177"/>
    <p:sldId id="417" r:id="rId178"/>
    <p:sldId id="418" r:id="rId179"/>
    <p:sldId id="419" r:id="rId180"/>
    <p:sldId id="420" r:id="rId181"/>
    <p:sldId id="421" r:id="rId182"/>
    <p:sldId id="422" r:id="rId183"/>
    <p:sldId id="423" r:id="rId184"/>
    <p:sldId id="424" r:id="rId185"/>
    <p:sldId id="425" r:id="rId186"/>
    <p:sldId id="426" r:id="rId187"/>
    <p:sldId id="427" r:id="rId188"/>
    <p:sldId id="428" r:id="rId189"/>
    <p:sldId id="429" r:id="rId190"/>
    <p:sldId id="588" r:id="rId191"/>
    <p:sldId id="430" r:id="rId192"/>
    <p:sldId id="431" r:id="rId193"/>
    <p:sldId id="432" r:id="rId194"/>
    <p:sldId id="433" r:id="rId195"/>
    <p:sldId id="434" r:id="rId196"/>
    <p:sldId id="435" r:id="rId197"/>
    <p:sldId id="436" r:id="rId198"/>
    <p:sldId id="437" r:id="rId199"/>
    <p:sldId id="438" r:id="rId200"/>
    <p:sldId id="439" r:id="rId201"/>
    <p:sldId id="440" r:id="rId202"/>
    <p:sldId id="441" r:id="rId203"/>
    <p:sldId id="442" r:id="rId204"/>
    <p:sldId id="443" r:id="rId205"/>
    <p:sldId id="444" r:id="rId206"/>
    <p:sldId id="445" r:id="rId207"/>
    <p:sldId id="446" r:id="rId208"/>
    <p:sldId id="447" r:id="rId209"/>
    <p:sldId id="448" r:id="rId210"/>
    <p:sldId id="449" r:id="rId211"/>
    <p:sldId id="450" r:id="rId212"/>
    <p:sldId id="451" r:id="rId213"/>
    <p:sldId id="452" r:id="rId214"/>
    <p:sldId id="453" r:id="rId215"/>
    <p:sldId id="454" r:id="rId216"/>
    <p:sldId id="455" r:id="rId217"/>
    <p:sldId id="456" r:id="rId218"/>
    <p:sldId id="457" r:id="rId219"/>
    <p:sldId id="458" r:id="rId220"/>
    <p:sldId id="459" r:id="rId221"/>
    <p:sldId id="460" r:id="rId222"/>
    <p:sldId id="461" r:id="rId223"/>
    <p:sldId id="462"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479" r:id="rId241"/>
    <p:sldId id="480" r:id="rId242"/>
    <p:sldId id="481" r:id="rId243"/>
    <p:sldId id="482" r:id="rId244"/>
    <p:sldId id="483" r:id="rId245"/>
    <p:sldId id="484" r:id="rId246"/>
    <p:sldId id="485" r:id="rId247"/>
    <p:sldId id="486" r:id="rId248"/>
    <p:sldId id="487" r:id="rId249"/>
    <p:sldId id="488" r:id="rId250"/>
    <p:sldId id="489" r:id="rId251"/>
    <p:sldId id="490" r:id="rId252"/>
    <p:sldId id="491" r:id="rId253"/>
    <p:sldId id="492" r:id="rId254"/>
    <p:sldId id="493" r:id="rId255"/>
    <p:sldId id="494" r:id="rId256"/>
    <p:sldId id="495" r:id="rId257"/>
    <p:sldId id="496" r:id="rId258"/>
    <p:sldId id="497" r:id="rId259"/>
    <p:sldId id="498" r:id="rId260"/>
    <p:sldId id="499" r:id="rId261"/>
    <p:sldId id="500" r:id="rId262"/>
    <p:sldId id="501" r:id="rId263"/>
    <p:sldId id="502" r:id="rId264"/>
    <p:sldId id="503" r:id="rId265"/>
    <p:sldId id="504" r:id="rId266"/>
    <p:sldId id="505" r:id="rId267"/>
    <p:sldId id="506" r:id="rId268"/>
    <p:sldId id="507" r:id="rId269"/>
    <p:sldId id="508" r:id="rId270"/>
    <p:sldId id="509" r:id="rId271"/>
    <p:sldId id="510" r:id="rId272"/>
    <p:sldId id="511" r:id="rId273"/>
    <p:sldId id="512" r:id="rId274"/>
    <p:sldId id="513" r:id="rId275"/>
    <p:sldId id="514" r:id="rId276"/>
    <p:sldId id="515" r:id="rId277"/>
    <p:sldId id="516" r:id="rId278"/>
    <p:sldId id="517" r:id="rId279"/>
    <p:sldId id="518" r:id="rId280"/>
    <p:sldId id="519" r:id="rId281"/>
    <p:sldId id="520" r:id="rId282"/>
    <p:sldId id="521" r:id="rId283"/>
    <p:sldId id="522" r:id="rId284"/>
    <p:sldId id="523" r:id="rId285"/>
    <p:sldId id="524" r:id="rId286"/>
    <p:sldId id="525" r:id="rId287"/>
    <p:sldId id="526" r:id="rId288"/>
    <p:sldId id="527" r:id="rId289"/>
    <p:sldId id="528" r:id="rId290"/>
    <p:sldId id="529" r:id="rId291"/>
    <p:sldId id="530" r:id="rId292"/>
    <p:sldId id="531" r:id="rId293"/>
    <p:sldId id="532" r:id="rId294"/>
    <p:sldId id="533" r:id="rId295"/>
    <p:sldId id="534" r:id="rId296"/>
    <p:sldId id="535" r:id="rId297"/>
    <p:sldId id="536" r:id="rId298"/>
    <p:sldId id="537" r:id="rId299"/>
    <p:sldId id="538" r:id="rId300"/>
    <p:sldId id="539" r:id="rId301"/>
    <p:sldId id="540" r:id="rId302"/>
    <p:sldId id="541" r:id="rId303"/>
    <p:sldId id="590" r:id="rId304"/>
    <p:sldId id="589" r:id="rId30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commentAuthors" Target="commentAuthor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viewProps" Target="view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1-21T13:14:57.131" idx="1">
    <p:pos x="5548" y="360"/>
    <p:text>I can't seem to read the final art files for this chapter. This figure is the same as what should be here except for the dates.  OK as is, or can someone put in the proper art file?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370A7-B94B-40E5-8E73-481B69A1A810}" type="doc">
      <dgm:prSet loTypeId="urn:microsoft.com/office/officeart/2005/8/layout/orgChart1" loCatId="hierarchy" qsTypeId="urn:microsoft.com/office/officeart/2005/8/quickstyle/simple1" qsCatId="simple" csTypeId="urn:microsoft.com/office/officeart/2005/8/colors/accent1_2" csCatId="accent1"/>
      <dgm:spPr/>
    </dgm:pt>
    <dgm:pt modelId="{32E387C4-3DDE-4081-8E33-1416CED261B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IT Project</a:t>
          </a:r>
        </a:p>
      </dgm:t>
    </dgm:pt>
    <dgm:pt modelId="{E217CC86-DCAA-4D1C-BED7-616C113CA33A}" type="parTrans" cxnId="{82913907-B5D6-43A9-979F-5645B7AF4809}">
      <dgm:prSet/>
      <dgm:spPr/>
    </dgm:pt>
    <dgm:pt modelId="{21BFAFDB-0CCB-47BB-8D55-06AA629460F1}" type="sibTrans" cxnId="{82913907-B5D6-43A9-979F-5645B7AF4809}">
      <dgm:prSet/>
      <dgm:spPr/>
    </dgm:pt>
    <dgm:pt modelId="{16D5E6A8-C364-481C-A98F-C1DC7068AE4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Business</a:t>
          </a:r>
        </a:p>
      </dgm:t>
    </dgm:pt>
    <dgm:pt modelId="{CD8CC9B0-CF5B-44F0-91D5-58F7FCD0D207}" type="parTrans" cxnId="{82E1EC06-1A49-480B-A122-80613CA2485D}">
      <dgm:prSet/>
      <dgm:spPr/>
    </dgm:pt>
    <dgm:pt modelId="{41F87142-7508-464B-B92E-160B9D46A120}" type="sibTrans" cxnId="{82E1EC06-1A49-480B-A122-80613CA2485D}">
      <dgm:prSet/>
      <dgm:spPr/>
    </dgm:pt>
    <dgm:pt modelId="{44D4858A-7108-4B0F-B68F-13EAE8F093F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Competitors</a:t>
          </a:r>
        </a:p>
      </dgm:t>
    </dgm:pt>
    <dgm:pt modelId="{DBBEA6D7-BE05-4813-BACB-89D808E2FB81}" type="parTrans" cxnId="{B964E212-33B7-4193-980A-0E87EE814513}">
      <dgm:prSet/>
      <dgm:spPr/>
    </dgm:pt>
    <dgm:pt modelId="{DD6D1C59-68B9-4D3B-9910-B49538D3A3EC}" type="sibTrans" cxnId="{B964E212-33B7-4193-980A-0E87EE814513}">
      <dgm:prSet/>
      <dgm:spPr/>
    </dgm:pt>
    <dgm:pt modelId="{3A170539-7602-4B65-9A05-403AFF8C2F9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Suppliers</a:t>
          </a:r>
        </a:p>
      </dgm:t>
    </dgm:pt>
    <dgm:pt modelId="{6D5F9649-5F8A-4587-866A-7674D47F98F5}" type="parTrans" cxnId="{DF00EEF7-A283-4D6F-BE08-7DF9FCEAB520}">
      <dgm:prSet/>
      <dgm:spPr/>
    </dgm:pt>
    <dgm:pt modelId="{0678F20C-74A1-4187-AABF-2EC1BE9905A8}" type="sibTrans" cxnId="{DF00EEF7-A283-4D6F-BE08-7DF9FCEAB520}">
      <dgm:prSet/>
      <dgm:spPr/>
    </dgm:pt>
    <dgm:pt modelId="{ED76AF53-C0AE-48C5-B15E-508DB3D58A7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Cash flow</a:t>
          </a:r>
        </a:p>
      </dgm:t>
    </dgm:pt>
    <dgm:pt modelId="{89227D2D-7C13-4597-A60A-C490FD7392CD}" type="parTrans" cxnId="{B436BC9C-E303-4361-A862-8672566736FF}">
      <dgm:prSet/>
      <dgm:spPr/>
    </dgm:pt>
    <dgm:pt modelId="{6CA2D075-F960-48EB-AB0A-17F9818D22FE}" type="sibTrans" cxnId="{B436BC9C-E303-4361-A862-8672566736FF}">
      <dgm:prSet/>
      <dgm:spPr/>
    </dgm:pt>
    <dgm:pt modelId="{319EA8FE-805A-402E-91AE-F28EEB97294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Technical</a:t>
          </a:r>
        </a:p>
      </dgm:t>
    </dgm:pt>
    <dgm:pt modelId="{D77D71B0-E27D-48B7-910F-55023F35167B}" type="parTrans" cxnId="{BD614865-042D-45EC-836D-ACB809FB090C}">
      <dgm:prSet/>
      <dgm:spPr/>
    </dgm:pt>
    <dgm:pt modelId="{BDBC57B9-A5CF-4E11-BFD8-6EACF1B80329}" type="sibTrans" cxnId="{BD614865-042D-45EC-836D-ACB809FB090C}">
      <dgm:prSet/>
      <dgm:spPr/>
    </dgm:pt>
    <dgm:pt modelId="{3AF045B7-AE68-4338-8479-C6B9FE987E0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Hardware</a:t>
          </a:r>
        </a:p>
      </dgm:t>
    </dgm:pt>
    <dgm:pt modelId="{D549E3EC-646B-4606-9F5E-A0C2C709C572}" type="parTrans" cxnId="{508665A4-9F52-4FFF-B95A-53481AB56CD3}">
      <dgm:prSet/>
      <dgm:spPr/>
    </dgm:pt>
    <dgm:pt modelId="{94D95FA2-65B1-45B1-93DA-188E2BD844A1}" type="sibTrans" cxnId="{508665A4-9F52-4FFF-B95A-53481AB56CD3}">
      <dgm:prSet/>
      <dgm:spPr/>
    </dgm:pt>
    <dgm:pt modelId="{FB5FB348-252F-4226-B991-0080CEFA28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Software</a:t>
          </a:r>
        </a:p>
      </dgm:t>
    </dgm:pt>
    <dgm:pt modelId="{287CCCC8-367C-4C31-AF06-F3155F107032}" type="parTrans" cxnId="{BFAA3DA4-E359-4A15-8A20-06411D0EC51F}">
      <dgm:prSet/>
      <dgm:spPr/>
    </dgm:pt>
    <dgm:pt modelId="{F621BCFC-565B-4654-8609-CA9AA2B15DDF}" type="sibTrans" cxnId="{BFAA3DA4-E359-4A15-8A20-06411D0EC51F}">
      <dgm:prSet/>
      <dgm:spPr/>
    </dgm:pt>
    <dgm:pt modelId="{8643FE1E-8430-4824-A551-326E35A8D3F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Network</a:t>
          </a:r>
        </a:p>
      </dgm:t>
    </dgm:pt>
    <dgm:pt modelId="{499224A9-811C-4470-9BB7-1FC38E89AD9D}" type="parTrans" cxnId="{D84C80F7-EF4D-4AAF-8C50-BB2B19569A9F}">
      <dgm:prSet/>
      <dgm:spPr/>
    </dgm:pt>
    <dgm:pt modelId="{BB69DF40-329C-4962-9ACA-2328AABC73E1}" type="sibTrans" cxnId="{D84C80F7-EF4D-4AAF-8C50-BB2B19569A9F}">
      <dgm:prSet/>
      <dgm:spPr/>
    </dgm:pt>
    <dgm:pt modelId="{85A05282-E762-4249-B436-E77C620D89E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Organizational</a:t>
          </a:r>
        </a:p>
      </dgm:t>
    </dgm:pt>
    <dgm:pt modelId="{866FFB7D-026C-41AF-9B5C-5CE66A7D4112}" type="parTrans" cxnId="{36D64C04-922B-422E-BA63-4996184754E4}">
      <dgm:prSet/>
      <dgm:spPr/>
    </dgm:pt>
    <dgm:pt modelId="{D13E4E43-6E2A-48B9-B591-7D3A957571B1}" type="sibTrans" cxnId="{36D64C04-922B-422E-BA63-4996184754E4}">
      <dgm:prSet/>
      <dgm:spPr/>
    </dgm:pt>
    <dgm:pt modelId="{E5D2A1FE-EFEE-491C-B2C7-68EB5CA17C5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  Executive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support</a:t>
          </a:r>
        </a:p>
      </dgm:t>
    </dgm:pt>
    <dgm:pt modelId="{0394C0B1-9B75-4DF2-B9E2-BBD34E3CD2C3}" type="parTrans" cxnId="{E4779843-A0EF-4551-BACA-277D34AF9E43}">
      <dgm:prSet/>
      <dgm:spPr/>
    </dgm:pt>
    <dgm:pt modelId="{184E85FB-FAED-40C8-9C32-C20BC43A1247}" type="sibTrans" cxnId="{E4779843-A0EF-4551-BACA-277D34AF9E43}">
      <dgm:prSet/>
      <dgm:spPr/>
    </dgm:pt>
    <dgm:pt modelId="{DE33D9E2-B8A5-4808-8284-ADF9A54C5C7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User support</a:t>
          </a:r>
        </a:p>
      </dgm:t>
    </dgm:pt>
    <dgm:pt modelId="{770B3FE9-1817-47C8-A431-9A32F0476881}" type="parTrans" cxnId="{5CB37ED8-F5C2-4990-8F70-EAC1E7C6B81C}">
      <dgm:prSet/>
      <dgm:spPr/>
    </dgm:pt>
    <dgm:pt modelId="{AE773E4D-1E79-41E8-B819-95055F175647}" type="sibTrans" cxnId="{5CB37ED8-F5C2-4990-8F70-EAC1E7C6B81C}">
      <dgm:prSet/>
      <dgm:spPr/>
    </dgm:pt>
    <dgm:pt modelId="{0F873E2C-6790-43CA-8A2F-FD6BBF6828E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Team support</a:t>
          </a:r>
        </a:p>
      </dgm:t>
    </dgm:pt>
    <dgm:pt modelId="{03BF42CB-C42F-41DC-8DE0-165FFE91518B}" type="parTrans" cxnId="{42268520-09C7-4458-8D26-1F08955F195F}">
      <dgm:prSet/>
      <dgm:spPr/>
    </dgm:pt>
    <dgm:pt modelId="{7070ADD9-A1FA-46BF-B6B6-C7449CD5269A}" type="sibTrans" cxnId="{42268520-09C7-4458-8D26-1F08955F195F}">
      <dgm:prSet/>
      <dgm:spPr/>
    </dgm:pt>
    <dgm:pt modelId="{EA0DD3E9-57BC-4ED5-BFB4-07320AAC62D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Project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Management</a:t>
          </a:r>
        </a:p>
      </dgm:t>
    </dgm:pt>
    <dgm:pt modelId="{69DC4196-8F13-4351-A49C-1607F4906130}" type="parTrans" cxnId="{C28CEC55-61E7-47DF-BDD5-4A13E2CF41FB}">
      <dgm:prSet/>
      <dgm:spPr/>
    </dgm:pt>
    <dgm:pt modelId="{AC1D6C8B-B740-4862-AA8D-75FFF050DEF9}" type="sibTrans" cxnId="{C28CEC55-61E7-47DF-BDD5-4A13E2CF41FB}">
      <dgm:prSet/>
      <dgm:spPr/>
    </dgm:pt>
    <dgm:pt modelId="{99601418-68CF-4EC2-B169-303CD38C534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Estimates</a:t>
          </a:r>
        </a:p>
      </dgm:t>
    </dgm:pt>
    <dgm:pt modelId="{5C764295-8CF2-459B-A614-BB65D351FE9A}" type="parTrans" cxnId="{F4BE1969-E3BB-4D3E-90C3-A99941C04252}">
      <dgm:prSet/>
      <dgm:spPr/>
    </dgm:pt>
    <dgm:pt modelId="{70D81CC8-F0C9-4278-9348-BEA9A71B4B13}" type="sibTrans" cxnId="{F4BE1969-E3BB-4D3E-90C3-A99941C04252}">
      <dgm:prSet/>
      <dgm:spPr/>
    </dgm:pt>
    <dgm:pt modelId="{5E140222-553E-46FF-932E-9915BC798C4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Communication</a:t>
          </a:r>
        </a:p>
      </dgm:t>
    </dgm:pt>
    <dgm:pt modelId="{2E78B7FC-D3FC-4DB7-82A7-0CC7D3D9C2FE}" type="parTrans" cxnId="{6650DAE6-45D9-4E09-AA57-EAAAF10C4A37}">
      <dgm:prSet/>
      <dgm:spPr/>
    </dgm:pt>
    <dgm:pt modelId="{318A13D4-D0EE-4D22-ABA1-97A7BF6BB160}" type="sibTrans" cxnId="{6650DAE6-45D9-4E09-AA57-EAAAF10C4A37}">
      <dgm:prSet/>
      <dgm:spPr/>
    </dgm:pt>
    <dgm:pt modelId="{62E42B0A-3E8C-4310-9FFD-22B8DF24DB0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Resources</a:t>
          </a:r>
        </a:p>
      </dgm:t>
    </dgm:pt>
    <dgm:pt modelId="{FE7A1542-390E-4396-83D0-2733F0E46067}" type="parTrans" cxnId="{9A1AB8D2-7A74-43FC-8ECA-9D793CA6FC29}">
      <dgm:prSet/>
      <dgm:spPr/>
    </dgm:pt>
    <dgm:pt modelId="{9C7EBE71-0BEB-4EEF-B69D-B7B4B7B0976A}" type="sibTrans" cxnId="{9A1AB8D2-7A74-43FC-8ECA-9D793CA6FC29}">
      <dgm:prSet/>
      <dgm:spPr/>
    </dgm:pt>
    <dgm:pt modelId="{DFC20DAC-30D6-40EF-8738-B48F108DBF64}" type="pres">
      <dgm:prSet presAssocID="{ED5370A7-B94B-40E5-8E73-481B69A1A810}" presName="hierChild1" presStyleCnt="0">
        <dgm:presLayoutVars>
          <dgm:orgChart val="1"/>
          <dgm:chPref val="1"/>
          <dgm:dir/>
          <dgm:animOne val="branch"/>
          <dgm:animLvl val="lvl"/>
          <dgm:resizeHandles/>
        </dgm:presLayoutVars>
      </dgm:prSet>
      <dgm:spPr/>
    </dgm:pt>
    <dgm:pt modelId="{CFC266E8-C7BB-4FBD-A7A4-05D2F681205E}" type="pres">
      <dgm:prSet presAssocID="{32E387C4-3DDE-4081-8E33-1416CED261BA}" presName="hierRoot1" presStyleCnt="0">
        <dgm:presLayoutVars>
          <dgm:hierBranch/>
        </dgm:presLayoutVars>
      </dgm:prSet>
      <dgm:spPr/>
    </dgm:pt>
    <dgm:pt modelId="{26B4CCC1-2F2B-4E7E-85B5-04685F1ADC1B}" type="pres">
      <dgm:prSet presAssocID="{32E387C4-3DDE-4081-8E33-1416CED261BA}" presName="rootComposite1" presStyleCnt="0"/>
      <dgm:spPr/>
    </dgm:pt>
    <dgm:pt modelId="{9621D5E1-69EF-4045-B526-EB77FD72577E}" type="pres">
      <dgm:prSet presAssocID="{32E387C4-3DDE-4081-8E33-1416CED261BA}" presName="rootText1" presStyleLbl="node0" presStyleIdx="0" presStyleCnt="1">
        <dgm:presLayoutVars>
          <dgm:chPref val="3"/>
        </dgm:presLayoutVars>
      </dgm:prSet>
      <dgm:spPr/>
      <dgm:t>
        <a:bodyPr/>
        <a:lstStyle/>
        <a:p>
          <a:endParaRPr lang="en-US"/>
        </a:p>
      </dgm:t>
    </dgm:pt>
    <dgm:pt modelId="{FDACB661-B2A6-43C5-9715-96D33E3F99FD}" type="pres">
      <dgm:prSet presAssocID="{32E387C4-3DDE-4081-8E33-1416CED261BA}" presName="rootConnector1" presStyleLbl="node1" presStyleIdx="0" presStyleCnt="0"/>
      <dgm:spPr/>
      <dgm:t>
        <a:bodyPr/>
        <a:lstStyle/>
        <a:p>
          <a:endParaRPr lang="en-US"/>
        </a:p>
      </dgm:t>
    </dgm:pt>
    <dgm:pt modelId="{A21D7791-0C2E-4B61-8813-D64DBEFEAA75}" type="pres">
      <dgm:prSet presAssocID="{32E387C4-3DDE-4081-8E33-1416CED261BA}" presName="hierChild2" presStyleCnt="0"/>
      <dgm:spPr/>
    </dgm:pt>
    <dgm:pt modelId="{3D80A1DE-1EEE-4CEB-BD2E-1E3DCB180967}" type="pres">
      <dgm:prSet presAssocID="{CD8CC9B0-CF5B-44F0-91D5-58F7FCD0D207}" presName="Name35" presStyleLbl="parChTrans1D2" presStyleIdx="0" presStyleCnt="4"/>
      <dgm:spPr/>
    </dgm:pt>
    <dgm:pt modelId="{694502EB-9771-4282-920D-7510A4E89B2C}" type="pres">
      <dgm:prSet presAssocID="{16D5E6A8-C364-481C-A98F-C1DC7068AE42}" presName="hierRoot2" presStyleCnt="0">
        <dgm:presLayoutVars>
          <dgm:hierBranch val="r"/>
        </dgm:presLayoutVars>
      </dgm:prSet>
      <dgm:spPr/>
    </dgm:pt>
    <dgm:pt modelId="{7B8B3813-3A66-4300-B026-47C3D77059E1}" type="pres">
      <dgm:prSet presAssocID="{16D5E6A8-C364-481C-A98F-C1DC7068AE42}" presName="rootComposite" presStyleCnt="0"/>
      <dgm:spPr/>
    </dgm:pt>
    <dgm:pt modelId="{2B28F642-B2BC-4EB0-8D13-DE4AE8B617A9}" type="pres">
      <dgm:prSet presAssocID="{16D5E6A8-C364-481C-A98F-C1DC7068AE42}" presName="rootText" presStyleLbl="node2" presStyleIdx="0" presStyleCnt="4">
        <dgm:presLayoutVars>
          <dgm:chPref val="3"/>
        </dgm:presLayoutVars>
      </dgm:prSet>
      <dgm:spPr/>
      <dgm:t>
        <a:bodyPr/>
        <a:lstStyle/>
        <a:p>
          <a:endParaRPr lang="en-US"/>
        </a:p>
      </dgm:t>
    </dgm:pt>
    <dgm:pt modelId="{134BC78E-DE5C-4639-95BF-96BB2CDFB38C}" type="pres">
      <dgm:prSet presAssocID="{16D5E6A8-C364-481C-A98F-C1DC7068AE42}" presName="rootConnector" presStyleLbl="node2" presStyleIdx="0" presStyleCnt="4"/>
      <dgm:spPr/>
      <dgm:t>
        <a:bodyPr/>
        <a:lstStyle/>
        <a:p>
          <a:endParaRPr lang="en-US"/>
        </a:p>
      </dgm:t>
    </dgm:pt>
    <dgm:pt modelId="{A8440F4F-E434-4909-974C-C15A11F3D95D}" type="pres">
      <dgm:prSet presAssocID="{16D5E6A8-C364-481C-A98F-C1DC7068AE42}" presName="hierChild4" presStyleCnt="0"/>
      <dgm:spPr/>
    </dgm:pt>
    <dgm:pt modelId="{3E3DAA90-9151-447B-81B4-8D3459FCA5C7}" type="pres">
      <dgm:prSet presAssocID="{DBBEA6D7-BE05-4813-BACB-89D808E2FB81}" presName="Name50" presStyleLbl="parChTrans1D3" presStyleIdx="0" presStyleCnt="12"/>
      <dgm:spPr/>
    </dgm:pt>
    <dgm:pt modelId="{9CABA1EA-9827-4642-B382-C1B2FA85666F}" type="pres">
      <dgm:prSet presAssocID="{44D4858A-7108-4B0F-B68F-13EAE8F093F3}" presName="hierRoot2" presStyleCnt="0">
        <dgm:presLayoutVars>
          <dgm:hierBranch val="r"/>
        </dgm:presLayoutVars>
      </dgm:prSet>
      <dgm:spPr/>
    </dgm:pt>
    <dgm:pt modelId="{D95E0854-5F1E-43D5-8848-1B93AAE4E55E}" type="pres">
      <dgm:prSet presAssocID="{44D4858A-7108-4B0F-B68F-13EAE8F093F3}" presName="rootComposite" presStyleCnt="0"/>
      <dgm:spPr/>
    </dgm:pt>
    <dgm:pt modelId="{1309850F-115F-4520-B21D-E2F0183C85AD}" type="pres">
      <dgm:prSet presAssocID="{44D4858A-7108-4B0F-B68F-13EAE8F093F3}" presName="rootText" presStyleLbl="node3" presStyleIdx="0" presStyleCnt="12">
        <dgm:presLayoutVars>
          <dgm:chPref val="3"/>
        </dgm:presLayoutVars>
      </dgm:prSet>
      <dgm:spPr/>
      <dgm:t>
        <a:bodyPr/>
        <a:lstStyle/>
        <a:p>
          <a:endParaRPr lang="en-US"/>
        </a:p>
      </dgm:t>
    </dgm:pt>
    <dgm:pt modelId="{BC7F89B4-87FA-40C8-A647-9A6FB2980E11}" type="pres">
      <dgm:prSet presAssocID="{44D4858A-7108-4B0F-B68F-13EAE8F093F3}" presName="rootConnector" presStyleLbl="node3" presStyleIdx="0" presStyleCnt="12"/>
      <dgm:spPr/>
      <dgm:t>
        <a:bodyPr/>
        <a:lstStyle/>
        <a:p>
          <a:endParaRPr lang="en-US"/>
        </a:p>
      </dgm:t>
    </dgm:pt>
    <dgm:pt modelId="{F743B959-BD2E-440A-B834-1926CE86A4B4}" type="pres">
      <dgm:prSet presAssocID="{44D4858A-7108-4B0F-B68F-13EAE8F093F3}" presName="hierChild4" presStyleCnt="0"/>
      <dgm:spPr/>
    </dgm:pt>
    <dgm:pt modelId="{0F311170-BB3F-43A7-92C7-B25ACEA4EF84}" type="pres">
      <dgm:prSet presAssocID="{44D4858A-7108-4B0F-B68F-13EAE8F093F3}" presName="hierChild5" presStyleCnt="0"/>
      <dgm:spPr/>
    </dgm:pt>
    <dgm:pt modelId="{D5D19EBA-E9EA-424B-99C0-0C301953AC0F}" type="pres">
      <dgm:prSet presAssocID="{6D5F9649-5F8A-4587-866A-7674D47F98F5}" presName="Name50" presStyleLbl="parChTrans1D3" presStyleIdx="1" presStyleCnt="12"/>
      <dgm:spPr/>
    </dgm:pt>
    <dgm:pt modelId="{0AD1683A-7620-4526-B4FF-C026FC087292}" type="pres">
      <dgm:prSet presAssocID="{3A170539-7602-4B65-9A05-403AFF8C2F98}" presName="hierRoot2" presStyleCnt="0">
        <dgm:presLayoutVars>
          <dgm:hierBranch val="r"/>
        </dgm:presLayoutVars>
      </dgm:prSet>
      <dgm:spPr/>
    </dgm:pt>
    <dgm:pt modelId="{90ECE927-42D0-4E27-9486-C0916CDBC863}" type="pres">
      <dgm:prSet presAssocID="{3A170539-7602-4B65-9A05-403AFF8C2F98}" presName="rootComposite" presStyleCnt="0"/>
      <dgm:spPr/>
    </dgm:pt>
    <dgm:pt modelId="{290703B6-D8B1-4756-AB5B-CCDDF853E063}" type="pres">
      <dgm:prSet presAssocID="{3A170539-7602-4B65-9A05-403AFF8C2F98}" presName="rootText" presStyleLbl="node3" presStyleIdx="1" presStyleCnt="12">
        <dgm:presLayoutVars>
          <dgm:chPref val="3"/>
        </dgm:presLayoutVars>
      </dgm:prSet>
      <dgm:spPr/>
      <dgm:t>
        <a:bodyPr/>
        <a:lstStyle/>
        <a:p>
          <a:endParaRPr lang="en-US"/>
        </a:p>
      </dgm:t>
    </dgm:pt>
    <dgm:pt modelId="{9D253BB4-11E5-4E75-8624-E5AD474DFB01}" type="pres">
      <dgm:prSet presAssocID="{3A170539-7602-4B65-9A05-403AFF8C2F98}" presName="rootConnector" presStyleLbl="node3" presStyleIdx="1" presStyleCnt="12"/>
      <dgm:spPr/>
      <dgm:t>
        <a:bodyPr/>
        <a:lstStyle/>
        <a:p>
          <a:endParaRPr lang="en-US"/>
        </a:p>
      </dgm:t>
    </dgm:pt>
    <dgm:pt modelId="{B3A038B1-6A66-41A0-A6B4-A50710EF21B3}" type="pres">
      <dgm:prSet presAssocID="{3A170539-7602-4B65-9A05-403AFF8C2F98}" presName="hierChild4" presStyleCnt="0"/>
      <dgm:spPr/>
    </dgm:pt>
    <dgm:pt modelId="{DCE99FD4-4E2C-4BB4-8468-7D780EE3205B}" type="pres">
      <dgm:prSet presAssocID="{3A170539-7602-4B65-9A05-403AFF8C2F98}" presName="hierChild5" presStyleCnt="0"/>
      <dgm:spPr/>
    </dgm:pt>
    <dgm:pt modelId="{14183AB6-C07D-47E3-9E38-EC251D5DBD4F}" type="pres">
      <dgm:prSet presAssocID="{89227D2D-7C13-4597-A60A-C490FD7392CD}" presName="Name50" presStyleLbl="parChTrans1D3" presStyleIdx="2" presStyleCnt="12"/>
      <dgm:spPr/>
    </dgm:pt>
    <dgm:pt modelId="{50AFF21B-8EE6-4EB6-A994-5B17814FCE1E}" type="pres">
      <dgm:prSet presAssocID="{ED76AF53-C0AE-48C5-B15E-508DB3D58A77}" presName="hierRoot2" presStyleCnt="0">
        <dgm:presLayoutVars>
          <dgm:hierBranch val="r"/>
        </dgm:presLayoutVars>
      </dgm:prSet>
      <dgm:spPr/>
    </dgm:pt>
    <dgm:pt modelId="{BD51C80C-053E-4C24-8408-9269B21CBD53}" type="pres">
      <dgm:prSet presAssocID="{ED76AF53-C0AE-48C5-B15E-508DB3D58A77}" presName="rootComposite" presStyleCnt="0"/>
      <dgm:spPr/>
    </dgm:pt>
    <dgm:pt modelId="{44826777-A321-4F7A-89A3-7AF907529928}" type="pres">
      <dgm:prSet presAssocID="{ED76AF53-C0AE-48C5-B15E-508DB3D58A77}" presName="rootText" presStyleLbl="node3" presStyleIdx="2" presStyleCnt="12">
        <dgm:presLayoutVars>
          <dgm:chPref val="3"/>
        </dgm:presLayoutVars>
      </dgm:prSet>
      <dgm:spPr/>
      <dgm:t>
        <a:bodyPr/>
        <a:lstStyle/>
        <a:p>
          <a:endParaRPr lang="en-US"/>
        </a:p>
      </dgm:t>
    </dgm:pt>
    <dgm:pt modelId="{B58E8601-19FA-4DBA-A27F-AABC519751D5}" type="pres">
      <dgm:prSet presAssocID="{ED76AF53-C0AE-48C5-B15E-508DB3D58A77}" presName="rootConnector" presStyleLbl="node3" presStyleIdx="2" presStyleCnt="12"/>
      <dgm:spPr/>
      <dgm:t>
        <a:bodyPr/>
        <a:lstStyle/>
        <a:p>
          <a:endParaRPr lang="en-US"/>
        </a:p>
      </dgm:t>
    </dgm:pt>
    <dgm:pt modelId="{93835696-5508-430D-8E68-6775EA29DADF}" type="pres">
      <dgm:prSet presAssocID="{ED76AF53-C0AE-48C5-B15E-508DB3D58A77}" presName="hierChild4" presStyleCnt="0"/>
      <dgm:spPr/>
    </dgm:pt>
    <dgm:pt modelId="{FDB5BA33-CAA0-4F00-86E5-F80E41709D02}" type="pres">
      <dgm:prSet presAssocID="{ED76AF53-C0AE-48C5-B15E-508DB3D58A77}" presName="hierChild5" presStyleCnt="0"/>
      <dgm:spPr/>
    </dgm:pt>
    <dgm:pt modelId="{57075F82-6878-465E-8564-C8FF00AE73F8}" type="pres">
      <dgm:prSet presAssocID="{16D5E6A8-C364-481C-A98F-C1DC7068AE42}" presName="hierChild5" presStyleCnt="0"/>
      <dgm:spPr/>
    </dgm:pt>
    <dgm:pt modelId="{F8F1F560-D95D-4A3A-AF3D-A77CB4A807F0}" type="pres">
      <dgm:prSet presAssocID="{D77D71B0-E27D-48B7-910F-55023F35167B}" presName="Name35" presStyleLbl="parChTrans1D2" presStyleIdx="1" presStyleCnt="4"/>
      <dgm:spPr/>
    </dgm:pt>
    <dgm:pt modelId="{4A780EC6-9797-40C3-8A55-FE375A2B5066}" type="pres">
      <dgm:prSet presAssocID="{319EA8FE-805A-402E-91AE-F28EEB97294D}" presName="hierRoot2" presStyleCnt="0">
        <dgm:presLayoutVars>
          <dgm:hierBranch val="r"/>
        </dgm:presLayoutVars>
      </dgm:prSet>
      <dgm:spPr/>
    </dgm:pt>
    <dgm:pt modelId="{BF6915E4-BB5E-44E2-AC9E-B3E411E2778A}" type="pres">
      <dgm:prSet presAssocID="{319EA8FE-805A-402E-91AE-F28EEB97294D}" presName="rootComposite" presStyleCnt="0"/>
      <dgm:spPr/>
    </dgm:pt>
    <dgm:pt modelId="{A228D31B-A0B0-4DC1-801C-A34049DB573D}" type="pres">
      <dgm:prSet presAssocID="{319EA8FE-805A-402E-91AE-F28EEB97294D}" presName="rootText" presStyleLbl="node2" presStyleIdx="1" presStyleCnt="4">
        <dgm:presLayoutVars>
          <dgm:chPref val="3"/>
        </dgm:presLayoutVars>
      </dgm:prSet>
      <dgm:spPr/>
      <dgm:t>
        <a:bodyPr/>
        <a:lstStyle/>
        <a:p>
          <a:endParaRPr lang="en-US"/>
        </a:p>
      </dgm:t>
    </dgm:pt>
    <dgm:pt modelId="{4D5B6BD4-C977-4B5E-8B73-CF1519F439A8}" type="pres">
      <dgm:prSet presAssocID="{319EA8FE-805A-402E-91AE-F28EEB97294D}" presName="rootConnector" presStyleLbl="node2" presStyleIdx="1" presStyleCnt="4"/>
      <dgm:spPr/>
      <dgm:t>
        <a:bodyPr/>
        <a:lstStyle/>
        <a:p>
          <a:endParaRPr lang="en-US"/>
        </a:p>
      </dgm:t>
    </dgm:pt>
    <dgm:pt modelId="{D30EDAD4-FBD3-486B-A16D-E2902A530096}" type="pres">
      <dgm:prSet presAssocID="{319EA8FE-805A-402E-91AE-F28EEB97294D}" presName="hierChild4" presStyleCnt="0"/>
      <dgm:spPr/>
    </dgm:pt>
    <dgm:pt modelId="{10712E3A-3C8F-4811-A14F-1D552C7DEAA4}" type="pres">
      <dgm:prSet presAssocID="{D549E3EC-646B-4606-9F5E-A0C2C709C572}" presName="Name50" presStyleLbl="parChTrans1D3" presStyleIdx="3" presStyleCnt="12"/>
      <dgm:spPr/>
    </dgm:pt>
    <dgm:pt modelId="{A36659CA-CC4C-4B60-A26C-6DACBC451EF4}" type="pres">
      <dgm:prSet presAssocID="{3AF045B7-AE68-4338-8479-C6B9FE987E03}" presName="hierRoot2" presStyleCnt="0">
        <dgm:presLayoutVars>
          <dgm:hierBranch val="r"/>
        </dgm:presLayoutVars>
      </dgm:prSet>
      <dgm:spPr/>
    </dgm:pt>
    <dgm:pt modelId="{08597EF1-292B-4E82-BC86-BBFE6A19BDE1}" type="pres">
      <dgm:prSet presAssocID="{3AF045B7-AE68-4338-8479-C6B9FE987E03}" presName="rootComposite" presStyleCnt="0"/>
      <dgm:spPr/>
    </dgm:pt>
    <dgm:pt modelId="{8D02F531-1D31-4228-92E8-0249DFDCDC81}" type="pres">
      <dgm:prSet presAssocID="{3AF045B7-AE68-4338-8479-C6B9FE987E03}" presName="rootText" presStyleLbl="node3" presStyleIdx="3" presStyleCnt="12">
        <dgm:presLayoutVars>
          <dgm:chPref val="3"/>
        </dgm:presLayoutVars>
      </dgm:prSet>
      <dgm:spPr/>
      <dgm:t>
        <a:bodyPr/>
        <a:lstStyle/>
        <a:p>
          <a:endParaRPr lang="en-US"/>
        </a:p>
      </dgm:t>
    </dgm:pt>
    <dgm:pt modelId="{C87C9C71-6268-4414-80FA-22659ACF2046}" type="pres">
      <dgm:prSet presAssocID="{3AF045B7-AE68-4338-8479-C6B9FE987E03}" presName="rootConnector" presStyleLbl="node3" presStyleIdx="3" presStyleCnt="12"/>
      <dgm:spPr/>
      <dgm:t>
        <a:bodyPr/>
        <a:lstStyle/>
        <a:p>
          <a:endParaRPr lang="en-US"/>
        </a:p>
      </dgm:t>
    </dgm:pt>
    <dgm:pt modelId="{1977FA6C-C79F-4D04-9D08-D1D8029EDCE0}" type="pres">
      <dgm:prSet presAssocID="{3AF045B7-AE68-4338-8479-C6B9FE987E03}" presName="hierChild4" presStyleCnt="0"/>
      <dgm:spPr/>
    </dgm:pt>
    <dgm:pt modelId="{D9664054-CE3C-4980-83E9-7AD9400BBF9D}" type="pres">
      <dgm:prSet presAssocID="{3AF045B7-AE68-4338-8479-C6B9FE987E03}" presName="hierChild5" presStyleCnt="0"/>
      <dgm:spPr/>
    </dgm:pt>
    <dgm:pt modelId="{AF240A18-CB05-425F-9D14-A567250BC4EF}" type="pres">
      <dgm:prSet presAssocID="{287CCCC8-367C-4C31-AF06-F3155F107032}" presName="Name50" presStyleLbl="parChTrans1D3" presStyleIdx="4" presStyleCnt="12"/>
      <dgm:spPr/>
    </dgm:pt>
    <dgm:pt modelId="{213E92EF-4A7F-4BF9-85FD-73683E3ABFF4}" type="pres">
      <dgm:prSet presAssocID="{FB5FB348-252F-4226-B991-0080CEFA28DB}" presName="hierRoot2" presStyleCnt="0">
        <dgm:presLayoutVars>
          <dgm:hierBranch val="r"/>
        </dgm:presLayoutVars>
      </dgm:prSet>
      <dgm:spPr/>
    </dgm:pt>
    <dgm:pt modelId="{8AF2A109-7F82-45E7-B9FA-85B96BE93972}" type="pres">
      <dgm:prSet presAssocID="{FB5FB348-252F-4226-B991-0080CEFA28DB}" presName="rootComposite" presStyleCnt="0"/>
      <dgm:spPr/>
    </dgm:pt>
    <dgm:pt modelId="{30C6B2AF-9CA8-4A51-B8DA-72AEEEA645C5}" type="pres">
      <dgm:prSet presAssocID="{FB5FB348-252F-4226-B991-0080CEFA28DB}" presName="rootText" presStyleLbl="node3" presStyleIdx="4" presStyleCnt="12">
        <dgm:presLayoutVars>
          <dgm:chPref val="3"/>
        </dgm:presLayoutVars>
      </dgm:prSet>
      <dgm:spPr/>
      <dgm:t>
        <a:bodyPr/>
        <a:lstStyle/>
        <a:p>
          <a:endParaRPr lang="en-US"/>
        </a:p>
      </dgm:t>
    </dgm:pt>
    <dgm:pt modelId="{F7CF037C-6253-4376-9420-6DECA4A59C63}" type="pres">
      <dgm:prSet presAssocID="{FB5FB348-252F-4226-B991-0080CEFA28DB}" presName="rootConnector" presStyleLbl="node3" presStyleIdx="4" presStyleCnt="12"/>
      <dgm:spPr/>
      <dgm:t>
        <a:bodyPr/>
        <a:lstStyle/>
        <a:p>
          <a:endParaRPr lang="en-US"/>
        </a:p>
      </dgm:t>
    </dgm:pt>
    <dgm:pt modelId="{7EF645E2-2925-4A98-8AF1-76EF8A5FCBAE}" type="pres">
      <dgm:prSet presAssocID="{FB5FB348-252F-4226-B991-0080CEFA28DB}" presName="hierChild4" presStyleCnt="0"/>
      <dgm:spPr/>
    </dgm:pt>
    <dgm:pt modelId="{A0C81432-CAD2-4257-A603-2159F55EA7D7}" type="pres">
      <dgm:prSet presAssocID="{FB5FB348-252F-4226-B991-0080CEFA28DB}" presName="hierChild5" presStyleCnt="0"/>
      <dgm:spPr/>
    </dgm:pt>
    <dgm:pt modelId="{2F6E6652-CE81-436E-B415-FCAAE5A69514}" type="pres">
      <dgm:prSet presAssocID="{499224A9-811C-4470-9BB7-1FC38E89AD9D}" presName="Name50" presStyleLbl="parChTrans1D3" presStyleIdx="5" presStyleCnt="12"/>
      <dgm:spPr/>
    </dgm:pt>
    <dgm:pt modelId="{07AE5366-A3C1-441C-8502-3C4E12238CD9}" type="pres">
      <dgm:prSet presAssocID="{8643FE1E-8430-4824-A551-326E35A8D3F9}" presName="hierRoot2" presStyleCnt="0">
        <dgm:presLayoutVars>
          <dgm:hierBranch val="r"/>
        </dgm:presLayoutVars>
      </dgm:prSet>
      <dgm:spPr/>
    </dgm:pt>
    <dgm:pt modelId="{3F0DAC2E-9EA7-4AFE-8A81-DB5F81639C23}" type="pres">
      <dgm:prSet presAssocID="{8643FE1E-8430-4824-A551-326E35A8D3F9}" presName="rootComposite" presStyleCnt="0"/>
      <dgm:spPr/>
    </dgm:pt>
    <dgm:pt modelId="{14B99D98-30D8-4D9E-BC59-D065868A9BE8}" type="pres">
      <dgm:prSet presAssocID="{8643FE1E-8430-4824-A551-326E35A8D3F9}" presName="rootText" presStyleLbl="node3" presStyleIdx="5" presStyleCnt="12">
        <dgm:presLayoutVars>
          <dgm:chPref val="3"/>
        </dgm:presLayoutVars>
      </dgm:prSet>
      <dgm:spPr/>
      <dgm:t>
        <a:bodyPr/>
        <a:lstStyle/>
        <a:p>
          <a:endParaRPr lang="en-US"/>
        </a:p>
      </dgm:t>
    </dgm:pt>
    <dgm:pt modelId="{81854558-DCB0-4D5C-96AA-84CCF4550529}" type="pres">
      <dgm:prSet presAssocID="{8643FE1E-8430-4824-A551-326E35A8D3F9}" presName="rootConnector" presStyleLbl="node3" presStyleIdx="5" presStyleCnt="12"/>
      <dgm:spPr/>
      <dgm:t>
        <a:bodyPr/>
        <a:lstStyle/>
        <a:p>
          <a:endParaRPr lang="en-US"/>
        </a:p>
      </dgm:t>
    </dgm:pt>
    <dgm:pt modelId="{2D43F8D4-681B-4F65-92D3-EBEE86BD099E}" type="pres">
      <dgm:prSet presAssocID="{8643FE1E-8430-4824-A551-326E35A8D3F9}" presName="hierChild4" presStyleCnt="0"/>
      <dgm:spPr/>
    </dgm:pt>
    <dgm:pt modelId="{02FF5222-C6AF-48B0-B866-7DC2DF332F92}" type="pres">
      <dgm:prSet presAssocID="{8643FE1E-8430-4824-A551-326E35A8D3F9}" presName="hierChild5" presStyleCnt="0"/>
      <dgm:spPr/>
    </dgm:pt>
    <dgm:pt modelId="{33D9C069-72F4-450B-B4A2-18FC36831F17}" type="pres">
      <dgm:prSet presAssocID="{319EA8FE-805A-402E-91AE-F28EEB97294D}" presName="hierChild5" presStyleCnt="0"/>
      <dgm:spPr/>
    </dgm:pt>
    <dgm:pt modelId="{7A70EA70-A392-4323-910A-005321A627ED}" type="pres">
      <dgm:prSet presAssocID="{866FFB7D-026C-41AF-9B5C-5CE66A7D4112}" presName="Name35" presStyleLbl="parChTrans1D2" presStyleIdx="2" presStyleCnt="4"/>
      <dgm:spPr/>
    </dgm:pt>
    <dgm:pt modelId="{ED8CA462-ECFD-4C8A-AD59-D6F7220F17D9}" type="pres">
      <dgm:prSet presAssocID="{85A05282-E762-4249-B436-E77C620D89E4}" presName="hierRoot2" presStyleCnt="0">
        <dgm:presLayoutVars>
          <dgm:hierBranch val="r"/>
        </dgm:presLayoutVars>
      </dgm:prSet>
      <dgm:spPr/>
    </dgm:pt>
    <dgm:pt modelId="{8BF70318-213E-49C1-9678-386B68408FF4}" type="pres">
      <dgm:prSet presAssocID="{85A05282-E762-4249-B436-E77C620D89E4}" presName="rootComposite" presStyleCnt="0"/>
      <dgm:spPr/>
    </dgm:pt>
    <dgm:pt modelId="{82961AB3-2342-4B8C-A76C-003CC17C9F13}" type="pres">
      <dgm:prSet presAssocID="{85A05282-E762-4249-B436-E77C620D89E4}" presName="rootText" presStyleLbl="node2" presStyleIdx="2" presStyleCnt="4">
        <dgm:presLayoutVars>
          <dgm:chPref val="3"/>
        </dgm:presLayoutVars>
      </dgm:prSet>
      <dgm:spPr/>
      <dgm:t>
        <a:bodyPr/>
        <a:lstStyle/>
        <a:p>
          <a:endParaRPr lang="en-US"/>
        </a:p>
      </dgm:t>
    </dgm:pt>
    <dgm:pt modelId="{22085596-1C54-491B-A172-C7C68886870F}" type="pres">
      <dgm:prSet presAssocID="{85A05282-E762-4249-B436-E77C620D89E4}" presName="rootConnector" presStyleLbl="node2" presStyleIdx="2" presStyleCnt="4"/>
      <dgm:spPr/>
      <dgm:t>
        <a:bodyPr/>
        <a:lstStyle/>
        <a:p>
          <a:endParaRPr lang="en-US"/>
        </a:p>
      </dgm:t>
    </dgm:pt>
    <dgm:pt modelId="{B198036C-5C01-444C-8DE1-2CCE4A25175F}" type="pres">
      <dgm:prSet presAssocID="{85A05282-E762-4249-B436-E77C620D89E4}" presName="hierChild4" presStyleCnt="0"/>
      <dgm:spPr/>
    </dgm:pt>
    <dgm:pt modelId="{248D0B8E-FEC9-4F07-80DB-FB584254AB14}" type="pres">
      <dgm:prSet presAssocID="{0394C0B1-9B75-4DF2-B9E2-BBD34E3CD2C3}" presName="Name50" presStyleLbl="parChTrans1D3" presStyleIdx="6" presStyleCnt="12"/>
      <dgm:spPr/>
    </dgm:pt>
    <dgm:pt modelId="{677CB61E-0C46-4289-A1F9-08115A89C834}" type="pres">
      <dgm:prSet presAssocID="{E5D2A1FE-EFEE-491C-B2C7-68EB5CA17C55}" presName="hierRoot2" presStyleCnt="0">
        <dgm:presLayoutVars>
          <dgm:hierBranch val="r"/>
        </dgm:presLayoutVars>
      </dgm:prSet>
      <dgm:spPr/>
    </dgm:pt>
    <dgm:pt modelId="{BB37243F-4E70-44CD-A166-069846D25223}" type="pres">
      <dgm:prSet presAssocID="{E5D2A1FE-EFEE-491C-B2C7-68EB5CA17C55}" presName="rootComposite" presStyleCnt="0"/>
      <dgm:spPr/>
    </dgm:pt>
    <dgm:pt modelId="{33F08FFA-4007-4D5F-A6A5-66D110F29C24}" type="pres">
      <dgm:prSet presAssocID="{E5D2A1FE-EFEE-491C-B2C7-68EB5CA17C55}" presName="rootText" presStyleLbl="node3" presStyleIdx="6" presStyleCnt="12">
        <dgm:presLayoutVars>
          <dgm:chPref val="3"/>
        </dgm:presLayoutVars>
      </dgm:prSet>
      <dgm:spPr/>
      <dgm:t>
        <a:bodyPr/>
        <a:lstStyle/>
        <a:p>
          <a:endParaRPr lang="en-US"/>
        </a:p>
      </dgm:t>
    </dgm:pt>
    <dgm:pt modelId="{407A9B49-7198-457B-AE2C-73DB5F041429}" type="pres">
      <dgm:prSet presAssocID="{E5D2A1FE-EFEE-491C-B2C7-68EB5CA17C55}" presName="rootConnector" presStyleLbl="node3" presStyleIdx="6" presStyleCnt="12"/>
      <dgm:spPr/>
      <dgm:t>
        <a:bodyPr/>
        <a:lstStyle/>
        <a:p>
          <a:endParaRPr lang="en-US"/>
        </a:p>
      </dgm:t>
    </dgm:pt>
    <dgm:pt modelId="{C1656136-FEBE-43B9-A408-78D61DBB47BA}" type="pres">
      <dgm:prSet presAssocID="{E5D2A1FE-EFEE-491C-B2C7-68EB5CA17C55}" presName="hierChild4" presStyleCnt="0"/>
      <dgm:spPr/>
    </dgm:pt>
    <dgm:pt modelId="{8C982924-A189-4E4F-AFC9-3592B43AB304}" type="pres">
      <dgm:prSet presAssocID="{E5D2A1FE-EFEE-491C-B2C7-68EB5CA17C55}" presName="hierChild5" presStyleCnt="0"/>
      <dgm:spPr/>
    </dgm:pt>
    <dgm:pt modelId="{38AF55FF-78DD-4825-8BD0-2C18F72AFAC0}" type="pres">
      <dgm:prSet presAssocID="{770B3FE9-1817-47C8-A431-9A32F0476881}" presName="Name50" presStyleLbl="parChTrans1D3" presStyleIdx="7" presStyleCnt="12"/>
      <dgm:spPr/>
    </dgm:pt>
    <dgm:pt modelId="{A3EB5240-52F6-446F-BE46-A3A04404F28D}" type="pres">
      <dgm:prSet presAssocID="{DE33D9E2-B8A5-4808-8284-ADF9A54C5C7D}" presName="hierRoot2" presStyleCnt="0">
        <dgm:presLayoutVars>
          <dgm:hierBranch val="r"/>
        </dgm:presLayoutVars>
      </dgm:prSet>
      <dgm:spPr/>
    </dgm:pt>
    <dgm:pt modelId="{026384AB-89FB-49F3-A2F6-A791D760A844}" type="pres">
      <dgm:prSet presAssocID="{DE33D9E2-B8A5-4808-8284-ADF9A54C5C7D}" presName="rootComposite" presStyleCnt="0"/>
      <dgm:spPr/>
    </dgm:pt>
    <dgm:pt modelId="{61402A75-8861-4C78-AD69-AA505E0C9A82}" type="pres">
      <dgm:prSet presAssocID="{DE33D9E2-B8A5-4808-8284-ADF9A54C5C7D}" presName="rootText" presStyleLbl="node3" presStyleIdx="7" presStyleCnt="12">
        <dgm:presLayoutVars>
          <dgm:chPref val="3"/>
        </dgm:presLayoutVars>
      </dgm:prSet>
      <dgm:spPr/>
      <dgm:t>
        <a:bodyPr/>
        <a:lstStyle/>
        <a:p>
          <a:endParaRPr lang="en-US"/>
        </a:p>
      </dgm:t>
    </dgm:pt>
    <dgm:pt modelId="{7D45DDF9-5E3D-47E1-9C7C-A793F6719EED}" type="pres">
      <dgm:prSet presAssocID="{DE33D9E2-B8A5-4808-8284-ADF9A54C5C7D}" presName="rootConnector" presStyleLbl="node3" presStyleIdx="7" presStyleCnt="12"/>
      <dgm:spPr/>
      <dgm:t>
        <a:bodyPr/>
        <a:lstStyle/>
        <a:p>
          <a:endParaRPr lang="en-US"/>
        </a:p>
      </dgm:t>
    </dgm:pt>
    <dgm:pt modelId="{EF641113-B97C-4D6B-A5A4-00CB4EA25E7C}" type="pres">
      <dgm:prSet presAssocID="{DE33D9E2-B8A5-4808-8284-ADF9A54C5C7D}" presName="hierChild4" presStyleCnt="0"/>
      <dgm:spPr/>
    </dgm:pt>
    <dgm:pt modelId="{B9A4BD19-B449-402C-B13E-D2B4DB460CBE}" type="pres">
      <dgm:prSet presAssocID="{DE33D9E2-B8A5-4808-8284-ADF9A54C5C7D}" presName="hierChild5" presStyleCnt="0"/>
      <dgm:spPr/>
    </dgm:pt>
    <dgm:pt modelId="{4F48BE34-E0E5-4835-9141-54F51A057C9D}" type="pres">
      <dgm:prSet presAssocID="{03BF42CB-C42F-41DC-8DE0-165FFE91518B}" presName="Name50" presStyleLbl="parChTrans1D3" presStyleIdx="8" presStyleCnt="12"/>
      <dgm:spPr/>
    </dgm:pt>
    <dgm:pt modelId="{DA6779BE-9724-4FEF-89C7-C5C4DBF943CB}" type="pres">
      <dgm:prSet presAssocID="{0F873E2C-6790-43CA-8A2F-FD6BBF6828EF}" presName="hierRoot2" presStyleCnt="0">
        <dgm:presLayoutVars>
          <dgm:hierBranch val="r"/>
        </dgm:presLayoutVars>
      </dgm:prSet>
      <dgm:spPr/>
    </dgm:pt>
    <dgm:pt modelId="{A8EAE441-31A2-4D6B-BF0C-30CE845D16EE}" type="pres">
      <dgm:prSet presAssocID="{0F873E2C-6790-43CA-8A2F-FD6BBF6828EF}" presName="rootComposite" presStyleCnt="0"/>
      <dgm:spPr/>
    </dgm:pt>
    <dgm:pt modelId="{C6C90D02-9CAC-446D-ACD0-4E774900892A}" type="pres">
      <dgm:prSet presAssocID="{0F873E2C-6790-43CA-8A2F-FD6BBF6828EF}" presName="rootText" presStyleLbl="node3" presStyleIdx="8" presStyleCnt="12">
        <dgm:presLayoutVars>
          <dgm:chPref val="3"/>
        </dgm:presLayoutVars>
      </dgm:prSet>
      <dgm:spPr/>
      <dgm:t>
        <a:bodyPr/>
        <a:lstStyle/>
        <a:p>
          <a:endParaRPr lang="en-US"/>
        </a:p>
      </dgm:t>
    </dgm:pt>
    <dgm:pt modelId="{D001AF98-D018-4CCE-90F3-EB84773997F2}" type="pres">
      <dgm:prSet presAssocID="{0F873E2C-6790-43CA-8A2F-FD6BBF6828EF}" presName="rootConnector" presStyleLbl="node3" presStyleIdx="8" presStyleCnt="12"/>
      <dgm:spPr/>
      <dgm:t>
        <a:bodyPr/>
        <a:lstStyle/>
        <a:p>
          <a:endParaRPr lang="en-US"/>
        </a:p>
      </dgm:t>
    </dgm:pt>
    <dgm:pt modelId="{A7255D4F-89CB-4159-B64B-655076D87015}" type="pres">
      <dgm:prSet presAssocID="{0F873E2C-6790-43CA-8A2F-FD6BBF6828EF}" presName="hierChild4" presStyleCnt="0"/>
      <dgm:spPr/>
    </dgm:pt>
    <dgm:pt modelId="{36BDD894-4F0E-4ADA-9C22-7BB791D81385}" type="pres">
      <dgm:prSet presAssocID="{0F873E2C-6790-43CA-8A2F-FD6BBF6828EF}" presName="hierChild5" presStyleCnt="0"/>
      <dgm:spPr/>
    </dgm:pt>
    <dgm:pt modelId="{351AF62F-208F-4904-BCC2-75EE70CACF92}" type="pres">
      <dgm:prSet presAssocID="{85A05282-E762-4249-B436-E77C620D89E4}" presName="hierChild5" presStyleCnt="0"/>
      <dgm:spPr/>
    </dgm:pt>
    <dgm:pt modelId="{D854E3AE-4089-4F6F-9C51-F88505F759D6}" type="pres">
      <dgm:prSet presAssocID="{69DC4196-8F13-4351-A49C-1607F4906130}" presName="Name35" presStyleLbl="parChTrans1D2" presStyleIdx="3" presStyleCnt="4"/>
      <dgm:spPr/>
    </dgm:pt>
    <dgm:pt modelId="{856385EA-0E5B-4752-83C7-9CB72B82132F}" type="pres">
      <dgm:prSet presAssocID="{EA0DD3E9-57BC-4ED5-BFB4-07320AAC62D7}" presName="hierRoot2" presStyleCnt="0">
        <dgm:presLayoutVars>
          <dgm:hierBranch val="r"/>
        </dgm:presLayoutVars>
      </dgm:prSet>
      <dgm:spPr/>
    </dgm:pt>
    <dgm:pt modelId="{A8917BE1-8CD5-4EC9-9BC7-102E302B0CEE}" type="pres">
      <dgm:prSet presAssocID="{EA0DD3E9-57BC-4ED5-BFB4-07320AAC62D7}" presName="rootComposite" presStyleCnt="0"/>
      <dgm:spPr/>
    </dgm:pt>
    <dgm:pt modelId="{998E6772-6796-47D7-9F9F-065A497D9505}" type="pres">
      <dgm:prSet presAssocID="{EA0DD3E9-57BC-4ED5-BFB4-07320AAC62D7}" presName="rootText" presStyleLbl="node2" presStyleIdx="3" presStyleCnt="4">
        <dgm:presLayoutVars>
          <dgm:chPref val="3"/>
        </dgm:presLayoutVars>
      </dgm:prSet>
      <dgm:spPr/>
      <dgm:t>
        <a:bodyPr/>
        <a:lstStyle/>
        <a:p>
          <a:endParaRPr lang="en-US"/>
        </a:p>
      </dgm:t>
    </dgm:pt>
    <dgm:pt modelId="{3FC1EC1C-0F32-44DC-8AF3-1C92BB8B4651}" type="pres">
      <dgm:prSet presAssocID="{EA0DD3E9-57BC-4ED5-BFB4-07320AAC62D7}" presName="rootConnector" presStyleLbl="node2" presStyleIdx="3" presStyleCnt="4"/>
      <dgm:spPr/>
      <dgm:t>
        <a:bodyPr/>
        <a:lstStyle/>
        <a:p>
          <a:endParaRPr lang="en-US"/>
        </a:p>
      </dgm:t>
    </dgm:pt>
    <dgm:pt modelId="{034869AE-110C-4EBC-8A64-F0AF76D28357}" type="pres">
      <dgm:prSet presAssocID="{EA0DD3E9-57BC-4ED5-BFB4-07320AAC62D7}" presName="hierChild4" presStyleCnt="0"/>
      <dgm:spPr/>
    </dgm:pt>
    <dgm:pt modelId="{F4ECE9E1-D4B7-47D6-9581-8894C35BCD4D}" type="pres">
      <dgm:prSet presAssocID="{5C764295-8CF2-459B-A614-BB65D351FE9A}" presName="Name50" presStyleLbl="parChTrans1D3" presStyleIdx="9" presStyleCnt="12"/>
      <dgm:spPr/>
    </dgm:pt>
    <dgm:pt modelId="{87DB4778-3BEB-4FC1-8CD8-826904D411A0}" type="pres">
      <dgm:prSet presAssocID="{99601418-68CF-4EC2-B169-303CD38C534D}" presName="hierRoot2" presStyleCnt="0">
        <dgm:presLayoutVars>
          <dgm:hierBranch val="r"/>
        </dgm:presLayoutVars>
      </dgm:prSet>
      <dgm:spPr/>
    </dgm:pt>
    <dgm:pt modelId="{84EA6B34-44EA-4D73-8101-1B87CC987D87}" type="pres">
      <dgm:prSet presAssocID="{99601418-68CF-4EC2-B169-303CD38C534D}" presName="rootComposite" presStyleCnt="0"/>
      <dgm:spPr/>
    </dgm:pt>
    <dgm:pt modelId="{C200D6DF-3CF2-4575-98E3-DB8D091CE129}" type="pres">
      <dgm:prSet presAssocID="{99601418-68CF-4EC2-B169-303CD38C534D}" presName="rootText" presStyleLbl="node3" presStyleIdx="9" presStyleCnt="12">
        <dgm:presLayoutVars>
          <dgm:chPref val="3"/>
        </dgm:presLayoutVars>
      </dgm:prSet>
      <dgm:spPr/>
      <dgm:t>
        <a:bodyPr/>
        <a:lstStyle/>
        <a:p>
          <a:endParaRPr lang="en-US"/>
        </a:p>
      </dgm:t>
    </dgm:pt>
    <dgm:pt modelId="{947D8C93-7B19-448A-9223-D6B4210FCBAF}" type="pres">
      <dgm:prSet presAssocID="{99601418-68CF-4EC2-B169-303CD38C534D}" presName="rootConnector" presStyleLbl="node3" presStyleIdx="9" presStyleCnt="12"/>
      <dgm:spPr/>
      <dgm:t>
        <a:bodyPr/>
        <a:lstStyle/>
        <a:p>
          <a:endParaRPr lang="en-US"/>
        </a:p>
      </dgm:t>
    </dgm:pt>
    <dgm:pt modelId="{4D3B17EE-32E6-4551-988F-08078A086EE4}" type="pres">
      <dgm:prSet presAssocID="{99601418-68CF-4EC2-B169-303CD38C534D}" presName="hierChild4" presStyleCnt="0"/>
      <dgm:spPr/>
    </dgm:pt>
    <dgm:pt modelId="{0E4380AE-0170-442B-B0F2-B65AE7F658D7}" type="pres">
      <dgm:prSet presAssocID="{99601418-68CF-4EC2-B169-303CD38C534D}" presName="hierChild5" presStyleCnt="0"/>
      <dgm:spPr/>
    </dgm:pt>
    <dgm:pt modelId="{C7CF53B7-5A48-4482-8611-A3060C7F844D}" type="pres">
      <dgm:prSet presAssocID="{2E78B7FC-D3FC-4DB7-82A7-0CC7D3D9C2FE}" presName="Name50" presStyleLbl="parChTrans1D3" presStyleIdx="10" presStyleCnt="12"/>
      <dgm:spPr/>
    </dgm:pt>
    <dgm:pt modelId="{C3CB2298-BB64-41F7-97CD-9FBA4F2C2ECA}" type="pres">
      <dgm:prSet presAssocID="{5E140222-553E-46FF-932E-9915BC798C4B}" presName="hierRoot2" presStyleCnt="0">
        <dgm:presLayoutVars>
          <dgm:hierBranch val="r"/>
        </dgm:presLayoutVars>
      </dgm:prSet>
      <dgm:spPr/>
    </dgm:pt>
    <dgm:pt modelId="{5A93FF60-E77A-4BB0-BEDA-64B5BD28B884}" type="pres">
      <dgm:prSet presAssocID="{5E140222-553E-46FF-932E-9915BC798C4B}" presName="rootComposite" presStyleCnt="0"/>
      <dgm:spPr/>
    </dgm:pt>
    <dgm:pt modelId="{181CF2A4-56C5-4520-BF19-6B4DA3E2EE53}" type="pres">
      <dgm:prSet presAssocID="{5E140222-553E-46FF-932E-9915BC798C4B}" presName="rootText" presStyleLbl="node3" presStyleIdx="10" presStyleCnt="12">
        <dgm:presLayoutVars>
          <dgm:chPref val="3"/>
        </dgm:presLayoutVars>
      </dgm:prSet>
      <dgm:spPr/>
      <dgm:t>
        <a:bodyPr/>
        <a:lstStyle/>
        <a:p>
          <a:endParaRPr lang="en-US"/>
        </a:p>
      </dgm:t>
    </dgm:pt>
    <dgm:pt modelId="{57FFFFC3-C277-4B3F-88D5-C6F693FF5CA5}" type="pres">
      <dgm:prSet presAssocID="{5E140222-553E-46FF-932E-9915BC798C4B}" presName="rootConnector" presStyleLbl="node3" presStyleIdx="10" presStyleCnt="12"/>
      <dgm:spPr/>
      <dgm:t>
        <a:bodyPr/>
        <a:lstStyle/>
        <a:p>
          <a:endParaRPr lang="en-US"/>
        </a:p>
      </dgm:t>
    </dgm:pt>
    <dgm:pt modelId="{64BFEE40-9070-4256-A727-F85FF3C50A13}" type="pres">
      <dgm:prSet presAssocID="{5E140222-553E-46FF-932E-9915BC798C4B}" presName="hierChild4" presStyleCnt="0"/>
      <dgm:spPr/>
    </dgm:pt>
    <dgm:pt modelId="{E24E6586-B038-4DCD-B493-B8424C184B65}" type="pres">
      <dgm:prSet presAssocID="{5E140222-553E-46FF-932E-9915BC798C4B}" presName="hierChild5" presStyleCnt="0"/>
      <dgm:spPr/>
    </dgm:pt>
    <dgm:pt modelId="{7B775A09-B6E0-46B9-A1E1-B3038B73F915}" type="pres">
      <dgm:prSet presAssocID="{FE7A1542-390E-4396-83D0-2733F0E46067}" presName="Name50" presStyleLbl="parChTrans1D3" presStyleIdx="11" presStyleCnt="12"/>
      <dgm:spPr/>
    </dgm:pt>
    <dgm:pt modelId="{FCF6C285-EA3C-4F53-A0C7-E6D8E800ADCC}" type="pres">
      <dgm:prSet presAssocID="{62E42B0A-3E8C-4310-9FFD-22B8DF24DB0B}" presName="hierRoot2" presStyleCnt="0">
        <dgm:presLayoutVars>
          <dgm:hierBranch val="r"/>
        </dgm:presLayoutVars>
      </dgm:prSet>
      <dgm:spPr/>
    </dgm:pt>
    <dgm:pt modelId="{BE3CE6B0-FE1B-4E47-B869-956B04AB7B1C}" type="pres">
      <dgm:prSet presAssocID="{62E42B0A-3E8C-4310-9FFD-22B8DF24DB0B}" presName="rootComposite" presStyleCnt="0"/>
      <dgm:spPr/>
    </dgm:pt>
    <dgm:pt modelId="{EACD4E86-FFF1-49ED-9E16-0942717ACFDA}" type="pres">
      <dgm:prSet presAssocID="{62E42B0A-3E8C-4310-9FFD-22B8DF24DB0B}" presName="rootText" presStyleLbl="node3" presStyleIdx="11" presStyleCnt="12">
        <dgm:presLayoutVars>
          <dgm:chPref val="3"/>
        </dgm:presLayoutVars>
      </dgm:prSet>
      <dgm:spPr/>
      <dgm:t>
        <a:bodyPr/>
        <a:lstStyle/>
        <a:p>
          <a:endParaRPr lang="en-US"/>
        </a:p>
      </dgm:t>
    </dgm:pt>
    <dgm:pt modelId="{D7AB3835-7F1A-44AF-A720-898274BCBD09}" type="pres">
      <dgm:prSet presAssocID="{62E42B0A-3E8C-4310-9FFD-22B8DF24DB0B}" presName="rootConnector" presStyleLbl="node3" presStyleIdx="11" presStyleCnt="12"/>
      <dgm:spPr/>
      <dgm:t>
        <a:bodyPr/>
        <a:lstStyle/>
        <a:p>
          <a:endParaRPr lang="en-US"/>
        </a:p>
      </dgm:t>
    </dgm:pt>
    <dgm:pt modelId="{3F081206-CFB2-445C-A745-F5C0860A18B1}" type="pres">
      <dgm:prSet presAssocID="{62E42B0A-3E8C-4310-9FFD-22B8DF24DB0B}" presName="hierChild4" presStyleCnt="0"/>
      <dgm:spPr/>
    </dgm:pt>
    <dgm:pt modelId="{181F0738-B36F-489B-AC37-22CF4E4F2322}" type="pres">
      <dgm:prSet presAssocID="{62E42B0A-3E8C-4310-9FFD-22B8DF24DB0B}" presName="hierChild5" presStyleCnt="0"/>
      <dgm:spPr/>
    </dgm:pt>
    <dgm:pt modelId="{C328614F-6538-430F-B735-2C0B61ECBD0E}" type="pres">
      <dgm:prSet presAssocID="{EA0DD3E9-57BC-4ED5-BFB4-07320AAC62D7}" presName="hierChild5" presStyleCnt="0"/>
      <dgm:spPr/>
    </dgm:pt>
    <dgm:pt modelId="{453F443E-BA32-4142-ACB7-4B0A4B16E10E}" type="pres">
      <dgm:prSet presAssocID="{32E387C4-3DDE-4081-8E33-1416CED261BA}" presName="hierChild3" presStyleCnt="0"/>
      <dgm:spPr/>
    </dgm:pt>
  </dgm:ptLst>
  <dgm:cxnLst>
    <dgm:cxn modelId="{7AD0F22F-5B36-44E4-BE1A-1ED52E72C375}" type="presOf" srcId="{85A05282-E762-4249-B436-E77C620D89E4}" destId="{22085596-1C54-491B-A172-C7C68886870F}" srcOrd="1" destOrd="0" presId="urn:microsoft.com/office/officeart/2005/8/layout/orgChart1"/>
    <dgm:cxn modelId="{991772AC-9058-4DF1-8338-FDFB2887F087}" type="presOf" srcId="{16D5E6A8-C364-481C-A98F-C1DC7068AE42}" destId="{2B28F642-B2BC-4EB0-8D13-DE4AE8B617A9}" srcOrd="0" destOrd="0" presId="urn:microsoft.com/office/officeart/2005/8/layout/orgChart1"/>
    <dgm:cxn modelId="{0E720E29-13FD-4087-A6A1-6625CC4E381D}" type="presOf" srcId="{0F873E2C-6790-43CA-8A2F-FD6BBF6828EF}" destId="{C6C90D02-9CAC-446D-ACD0-4E774900892A}" srcOrd="0" destOrd="0" presId="urn:microsoft.com/office/officeart/2005/8/layout/orgChart1"/>
    <dgm:cxn modelId="{183F53CA-EA14-449D-AD43-1918ECF5E98E}" type="presOf" srcId="{ED5370A7-B94B-40E5-8E73-481B69A1A810}" destId="{DFC20DAC-30D6-40EF-8738-B48F108DBF64}" srcOrd="0" destOrd="0" presId="urn:microsoft.com/office/officeart/2005/8/layout/orgChart1"/>
    <dgm:cxn modelId="{A3284D73-B9A9-4918-B667-7595CE27DBAE}" type="presOf" srcId="{E5D2A1FE-EFEE-491C-B2C7-68EB5CA17C55}" destId="{33F08FFA-4007-4D5F-A6A5-66D110F29C24}" srcOrd="0" destOrd="0" presId="urn:microsoft.com/office/officeart/2005/8/layout/orgChart1"/>
    <dgm:cxn modelId="{E4779843-A0EF-4551-BACA-277D34AF9E43}" srcId="{85A05282-E762-4249-B436-E77C620D89E4}" destId="{E5D2A1FE-EFEE-491C-B2C7-68EB5CA17C55}" srcOrd="0" destOrd="0" parTransId="{0394C0B1-9B75-4DF2-B9E2-BBD34E3CD2C3}" sibTransId="{184E85FB-FAED-40C8-9C32-C20BC43A1247}"/>
    <dgm:cxn modelId="{82913907-B5D6-43A9-979F-5645B7AF4809}" srcId="{ED5370A7-B94B-40E5-8E73-481B69A1A810}" destId="{32E387C4-3DDE-4081-8E33-1416CED261BA}" srcOrd="0" destOrd="0" parTransId="{E217CC86-DCAA-4D1C-BED7-616C113CA33A}" sibTransId="{21BFAFDB-0CCB-47BB-8D55-06AA629460F1}"/>
    <dgm:cxn modelId="{73493D0B-A579-4289-95B6-CF758F5B2027}" type="presOf" srcId="{5E140222-553E-46FF-932E-9915BC798C4B}" destId="{57FFFFC3-C277-4B3F-88D5-C6F693FF5CA5}" srcOrd="1" destOrd="0" presId="urn:microsoft.com/office/officeart/2005/8/layout/orgChart1"/>
    <dgm:cxn modelId="{B436BC9C-E303-4361-A862-8672566736FF}" srcId="{16D5E6A8-C364-481C-A98F-C1DC7068AE42}" destId="{ED76AF53-C0AE-48C5-B15E-508DB3D58A77}" srcOrd="2" destOrd="0" parTransId="{89227D2D-7C13-4597-A60A-C490FD7392CD}" sibTransId="{6CA2D075-F960-48EB-AB0A-17F9818D22FE}"/>
    <dgm:cxn modelId="{64F85F37-5A63-45BC-9CC0-08085A80C7C2}" type="presOf" srcId="{0394C0B1-9B75-4DF2-B9E2-BBD34E3CD2C3}" destId="{248D0B8E-FEC9-4F07-80DB-FB584254AB14}" srcOrd="0" destOrd="0" presId="urn:microsoft.com/office/officeart/2005/8/layout/orgChart1"/>
    <dgm:cxn modelId="{527CB333-5F7A-485A-9BF3-27ABFFD590AF}" type="presOf" srcId="{5C764295-8CF2-459B-A614-BB65D351FE9A}" destId="{F4ECE9E1-D4B7-47D6-9581-8894C35BCD4D}" srcOrd="0" destOrd="0" presId="urn:microsoft.com/office/officeart/2005/8/layout/orgChart1"/>
    <dgm:cxn modelId="{5E47BC6C-C1F2-48C0-A28F-6C759553B0E0}" type="presOf" srcId="{DBBEA6D7-BE05-4813-BACB-89D808E2FB81}" destId="{3E3DAA90-9151-447B-81B4-8D3459FCA5C7}" srcOrd="0" destOrd="0" presId="urn:microsoft.com/office/officeart/2005/8/layout/orgChart1"/>
    <dgm:cxn modelId="{B964E212-33B7-4193-980A-0E87EE814513}" srcId="{16D5E6A8-C364-481C-A98F-C1DC7068AE42}" destId="{44D4858A-7108-4B0F-B68F-13EAE8F093F3}" srcOrd="0" destOrd="0" parTransId="{DBBEA6D7-BE05-4813-BACB-89D808E2FB81}" sibTransId="{DD6D1C59-68B9-4D3B-9910-B49538D3A3EC}"/>
    <dgm:cxn modelId="{00A00C63-7DC9-4922-BD41-D4B057059AEB}" type="presOf" srcId="{3A170539-7602-4B65-9A05-403AFF8C2F98}" destId="{290703B6-D8B1-4756-AB5B-CCDDF853E063}" srcOrd="0" destOrd="0" presId="urn:microsoft.com/office/officeart/2005/8/layout/orgChart1"/>
    <dgm:cxn modelId="{5CB37ED8-F5C2-4990-8F70-EAC1E7C6B81C}" srcId="{85A05282-E762-4249-B436-E77C620D89E4}" destId="{DE33D9E2-B8A5-4808-8284-ADF9A54C5C7D}" srcOrd="1" destOrd="0" parTransId="{770B3FE9-1817-47C8-A431-9A32F0476881}" sibTransId="{AE773E4D-1E79-41E8-B819-95055F175647}"/>
    <dgm:cxn modelId="{CDD479D0-5047-4CCC-BFA4-9D47B5512479}" type="presOf" srcId="{44D4858A-7108-4B0F-B68F-13EAE8F093F3}" destId="{BC7F89B4-87FA-40C8-A647-9A6FB2980E11}" srcOrd="1" destOrd="0" presId="urn:microsoft.com/office/officeart/2005/8/layout/orgChart1"/>
    <dgm:cxn modelId="{48128125-47FE-45A5-B6FD-CE1C08670F08}" type="presOf" srcId="{44D4858A-7108-4B0F-B68F-13EAE8F093F3}" destId="{1309850F-115F-4520-B21D-E2F0183C85AD}" srcOrd="0" destOrd="0" presId="urn:microsoft.com/office/officeart/2005/8/layout/orgChart1"/>
    <dgm:cxn modelId="{AD831423-D541-4216-A0FF-27985B8058E1}" type="presOf" srcId="{03BF42CB-C42F-41DC-8DE0-165FFE91518B}" destId="{4F48BE34-E0E5-4835-9141-54F51A057C9D}" srcOrd="0" destOrd="0" presId="urn:microsoft.com/office/officeart/2005/8/layout/orgChart1"/>
    <dgm:cxn modelId="{58317AF8-34BD-4275-91DC-E906B0A456DD}" type="presOf" srcId="{319EA8FE-805A-402E-91AE-F28EEB97294D}" destId="{A228D31B-A0B0-4DC1-801C-A34049DB573D}" srcOrd="0" destOrd="0" presId="urn:microsoft.com/office/officeart/2005/8/layout/orgChart1"/>
    <dgm:cxn modelId="{C05D3A81-7526-4B76-9557-9545D905DB4E}" type="presOf" srcId="{DE33D9E2-B8A5-4808-8284-ADF9A54C5C7D}" destId="{61402A75-8861-4C78-AD69-AA505E0C9A82}" srcOrd="0" destOrd="0" presId="urn:microsoft.com/office/officeart/2005/8/layout/orgChart1"/>
    <dgm:cxn modelId="{BF26FBC2-41E3-404F-BC4D-FA61294123B3}" type="presOf" srcId="{62E42B0A-3E8C-4310-9FFD-22B8DF24DB0B}" destId="{EACD4E86-FFF1-49ED-9E16-0942717ACFDA}" srcOrd="0" destOrd="0" presId="urn:microsoft.com/office/officeart/2005/8/layout/orgChart1"/>
    <dgm:cxn modelId="{7CB3ED60-FBEC-45BD-8DE1-02E4D477CBE5}" type="presOf" srcId="{16D5E6A8-C364-481C-A98F-C1DC7068AE42}" destId="{134BC78E-DE5C-4639-95BF-96BB2CDFB38C}" srcOrd="1" destOrd="0" presId="urn:microsoft.com/office/officeart/2005/8/layout/orgChart1"/>
    <dgm:cxn modelId="{EAE02983-FF45-4B87-9FF3-730EF5B8A174}" type="presOf" srcId="{6D5F9649-5F8A-4587-866A-7674D47F98F5}" destId="{D5D19EBA-E9EA-424B-99C0-0C301953AC0F}" srcOrd="0" destOrd="0" presId="urn:microsoft.com/office/officeart/2005/8/layout/orgChart1"/>
    <dgm:cxn modelId="{27A739BA-2B6D-43D9-B8EB-FA75F46AA9E9}" type="presOf" srcId="{D549E3EC-646B-4606-9F5E-A0C2C709C572}" destId="{10712E3A-3C8F-4811-A14F-1D552C7DEAA4}" srcOrd="0" destOrd="0" presId="urn:microsoft.com/office/officeart/2005/8/layout/orgChart1"/>
    <dgm:cxn modelId="{C8D7564B-4600-405B-84A5-BB3768B778F2}" type="presOf" srcId="{CD8CC9B0-CF5B-44F0-91D5-58F7FCD0D207}" destId="{3D80A1DE-1EEE-4CEB-BD2E-1E3DCB180967}" srcOrd="0" destOrd="0" presId="urn:microsoft.com/office/officeart/2005/8/layout/orgChart1"/>
    <dgm:cxn modelId="{28B8877F-F36B-4C3F-8428-C0370FACDCBE}" type="presOf" srcId="{DE33D9E2-B8A5-4808-8284-ADF9A54C5C7D}" destId="{7D45DDF9-5E3D-47E1-9C7C-A793F6719EED}" srcOrd="1" destOrd="0" presId="urn:microsoft.com/office/officeart/2005/8/layout/orgChart1"/>
    <dgm:cxn modelId="{C49BD194-6C28-49A7-B932-62B3C729F101}" type="presOf" srcId="{EA0DD3E9-57BC-4ED5-BFB4-07320AAC62D7}" destId="{998E6772-6796-47D7-9F9F-065A497D9505}" srcOrd="0" destOrd="0" presId="urn:microsoft.com/office/officeart/2005/8/layout/orgChart1"/>
    <dgm:cxn modelId="{6CE939F2-BCC3-4734-9F9D-24A3E1F2C498}" type="presOf" srcId="{ED76AF53-C0AE-48C5-B15E-508DB3D58A77}" destId="{44826777-A321-4F7A-89A3-7AF907529928}" srcOrd="0" destOrd="0" presId="urn:microsoft.com/office/officeart/2005/8/layout/orgChart1"/>
    <dgm:cxn modelId="{508665A4-9F52-4FFF-B95A-53481AB56CD3}" srcId="{319EA8FE-805A-402E-91AE-F28EEB97294D}" destId="{3AF045B7-AE68-4338-8479-C6B9FE987E03}" srcOrd="0" destOrd="0" parTransId="{D549E3EC-646B-4606-9F5E-A0C2C709C572}" sibTransId="{94D95FA2-65B1-45B1-93DA-188E2BD844A1}"/>
    <dgm:cxn modelId="{41A5F2A6-4F00-45AD-A5E8-E70ECBCF985B}" type="presOf" srcId="{8643FE1E-8430-4824-A551-326E35A8D3F9}" destId="{81854558-DCB0-4D5C-96AA-84CCF4550529}" srcOrd="1" destOrd="0" presId="urn:microsoft.com/office/officeart/2005/8/layout/orgChart1"/>
    <dgm:cxn modelId="{EC08287E-BA7E-4ABA-99DA-4CE0DBE46826}" type="presOf" srcId="{8643FE1E-8430-4824-A551-326E35A8D3F9}" destId="{14B99D98-30D8-4D9E-BC59-D065868A9BE8}" srcOrd="0" destOrd="0" presId="urn:microsoft.com/office/officeart/2005/8/layout/orgChart1"/>
    <dgm:cxn modelId="{BD16C6FB-851B-47F0-92A8-DFBEC7A6EDA4}" type="presOf" srcId="{3A170539-7602-4B65-9A05-403AFF8C2F98}" destId="{9D253BB4-11E5-4E75-8624-E5AD474DFB01}" srcOrd="1" destOrd="0" presId="urn:microsoft.com/office/officeart/2005/8/layout/orgChart1"/>
    <dgm:cxn modelId="{F89D62DE-2CD7-4144-B457-2388DBC7FC6E}" type="presOf" srcId="{69DC4196-8F13-4351-A49C-1607F4906130}" destId="{D854E3AE-4089-4F6F-9C51-F88505F759D6}" srcOrd="0" destOrd="0" presId="urn:microsoft.com/office/officeart/2005/8/layout/orgChart1"/>
    <dgm:cxn modelId="{F9DC65FF-1AC5-44DB-A4F1-CD2E8D2BB07F}" type="presOf" srcId="{287CCCC8-367C-4C31-AF06-F3155F107032}" destId="{AF240A18-CB05-425F-9D14-A567250BC4EF}" srcOrd="0" destOrd="0" presId="urn:microsoft.com/office/officeart/2005/8/layout/orgChart1"/>
    <dgm:cxn modelId="{DF00EEF7-A283-4D6F-BE08-7DF9FCEAB520}" srcId="{16D5E6A8-C364-481C-A98F-C1DC7068AE42}" destId="{3A170539-7602-4B65-9A05-403AFF8C2F98}" srcOrd="1" destOrd="0" parTransId="{6D5F9649-5F8A-4587-866A-7674D47F98F5}" sibTransId="{0678F20C-74A1-4187-AABF-2EC1BE9905A8}"/>
    <dgm:cxn modelId="{E503A39D-14C6-44D9-B146-98BE7DABE4A8}" type="presOf" srcId="{ED76AF53-C0AE-48C5-B15E-508DB3D58A77}" destId="{B58E8601-19FA-4DBA-A27F-AABC519751D5}" srcOrd="1" destOrd="0" presId="urn:microsoft.com/office/officeart/2005/8/layout/orgChart1"/>
    <dgm:cxn modelId="{87A987EF-DF79-41ED-B209-C051C57B676E}" type="presOf" srcId="{E5D2A1FE-EFEE-491C-B2C7-68EB5CA17C55}" destId="{407A9B49-7198-457B-AE2C-73DB5F041429}" srcOrd="1" destOrd="0" presId="urn:microsoft.com/office/officeart/2005/8/layout/orgChart1"/>
    <dgm:cxn modelId="{FD0DF801-859A-446F-944F-930E97F5EA9D}" type="presOf" srcId="{2E78B7FC-D3FC-4DB7-82A7-0CC7D3D9C2FE}" destId="{C7CF53B7-5A48-4482-8611-A3060C7F844D}" srcOrd="0" destOrd="0" presId="urn:microsoft.com/office/officeart/2005/8/layout/orgChart1"/>
    <dgm:cxn modelId="{6650DAE6-45D9-4E09-AA57-EAAAF10C4A37}" srcId="{EA0DD3E9-57BC-4ED5-BFB4-07320AAC62D7}" destId="{5E140222-553E-46FF-932E-9915BC798C4B}" srcOrd="1" destOrd="0" parTransId="{2E78B7FC-D3FC-4DB7-82A7-0CC7D3D9C2FE}" sibTransId="{318A13D4-D0EE-4D22-ABA1-97A7BF6BB160}"/>
    <dgm:cxn modelId="{728CC5F6-1EE1-4C2B-B0E0-1DC393C0CD1B}" type="presOf" srcId="{32E387C4-3DDE-4081-8E33-1416CED261BA}" destId="{FDACB661-B2A6-43C5-9715-96D33E3F99FD}" srcOrd="1" destOrd="0" presId="urn:microsoft.com/office/officeart/2005/8/layout/orgChart1"/>
    <dgm:cxn modelId="{F4BE1969-E3BB-4D3E-90C3-A99941C04252}" srcId="{EA0DD3E9-57BC-4ED5-BFB4-07320AAC62D7}" destId="{99601418-68CF-4EC2-B169-303CD38C534D}" srcOrd="0" destOrd="0" parTransId="{5C764295-8CF2-459B-A614-BB65D351FE9A}" sibTransId="{70D81CC8-F0C9-4278-9348-BEA9A71B4B13}"/>
    <dgm:cxn modelId="{532D6556-C5E4-4B4B-8ACB-636B7796C4C9}" type="presOf" srcId="{FB5FB348-252F-4226-B991-0080CEFA28DB}" destId="{30C6B2AF-9CA8-4A51-B8DA-72AEEEA645C5}" srcOrd="0" destOrd="0" presId="urn:microsoft.com/office/officeart/2005/8/layout/orgChart1"/>
    <dgm:cxn modelId="{3D975EA1-3D86-4CA1-9E67-D51FBEEA389D}" type="presOf" srcId="{EA0DD3E9-57BC-4ED5-BFB4-07320AAC62D7}" destId="{3FC1EC1C-0F32-44DC-8AF3-1C92BB8B4651}" srcOrd="1" destOrd="0" presId="urn:microsoft.com/office/officeart/2005/8/layout/orgChart1"/>
    <dgm:cxn modelId="{C28CEC55-61E7-47DF-BDD5-4A13E2CF41FB}" srcId="{32E387C4-3DDE-4081-8E33-1416CED261BA}" destId="{EA0DD3E9-57BC-4ED5-BFB4-07320AAC62D7}" srcOrd="3" destOrd="0" parTransId="{69DC4196-8F13-4351-A49C-1607F4906130}" sibTransId="{AC1D6C8B-B740-4862-AA8D-75FFF050DEF9}"/>
    <dgm:cxn modelId="{18FC924D-6B81-4DE9-BDA7-8C4C6C9CE6CC}" type="presOf" srcId="{FE7A1542-390E-4396-83D0-2733F0E46067}" destId="{7B775A09-B6E0-46B9-A1E1-B3038B73F915}" srcOrd="0" destOrd="0" presId="urn:microsoft.com/office/officeart/2005/8/layout/orgChart1"/>
    <dgm:cxn modelId="{4161D78A-8DD3-450B-96C0-7044342C2A58}" type="presOf" srcId="{3AF045B7-AE68-4338-8479-C6B9FE987E03}" destId="{8D02F531-1D31-4228-92E8-0249DFDCDC81}" srcOrd="0" destOrd="0" presId="urn:microsoft.com/office/officeart/2005/8/layout/orgChart1"/>
    <dgm:cxn modelId="{42268520-09C7-4458-8D26-1F08955F195F}" srcId="{85A05282-E762-4249-B436-E77C620D89E4}" destId="{0F873E2C-6790-43CA-8A2F-FD6BBF6828EF}" srcOrd="2" destOrd="0" parTransId="{03BF42CB-C42F-41DC-8DE0-165FFE91518B}" sibTransId="{7070ADD9-A1FA-46BF-B6B6-C7449CD5269A}"/>
    <dgm:cxn modelId="{36D64C04-922B-422E-BA63-4996184754E4}" srcId="{32E387C4-3DDE-4081-8E33-1416CED261BA}" destId="{85A05282-E762-4249-B436-E77C620D89E4}" srcOrd="2" destOrd="0" parTransId="{866FFB7D-026C-41AF-9B5C-5CE66A7D4112}" sibTransId="{D13E4E43-6E2A-48B9-B591-7D3A957571B1}"/>
    <dgm:cxn modelId="{A1F34121-B893-43CF-8C82-3FBBF6154F8C}" type="presOf" srcId="{D77D71B0-E27D-48B7-910F-55023F35167B}" destId="{F8F1F560-D95D-4A3A-AF3D-A77CB4A807F0}" srcOrd="0" destOrd="0" presId="urn:microsoft.com/office/officeart/2005/8/layout/orgChart1"/>
    <dgm:cxn modelId="{BD614865-042D-45EC-836D-ACB809FB090C}" srcId="{32E387C4-3DDE-4081-8E33-1416CED261BA}" destId="{319EA8FE-805A-402E-91AE-F28EEB97294D}" srcOrd="1" destOrd="0" parTransId="{D77D71B0-E27D-48B7-910F-55023F35167B}" sibTransId="{BDBC57B9-A5CF-4E11-BFD8-6EACF1B80329}"/>
    <dgm:cxn modelId="{6504B9E1-E388-404A-8F45-2DF9E91D5AAA}" type="presOf" srcId="{99601418-68CF-4EC2-B169-303CD38C534D}" destId="{947D8C93-7B19-448A-9223-D6B4210FCBAF}" srcOrd="1" destOrd="0" presId="urn:microsoft.com/office/officeart/2005/8/layout/orgChart1"/>
    <dgm:cxn modelId="{D84C80F7-EF4D-4AAF-8C50-BB2B19569A9F}" srcId="{319EA8FE-805A-402E-91AE-F28EEB97294D}" destId="{8643FE1E-8430-4824-A551-326E35A8D3F9}" srcOrd="2" destOrd="0" parTransId="{499224A9-811C-4470-9BB7-1FC38E89AD9D}" sibTransId="{BB69DF40-329C-4962-9ACA-2328AABC73E1}"/>
    <dgm:cxn modelId="{5FA2481D-BF71-4CA0-B9CD-00B195CF1120}" type="presOf" srcId="{319EA8FE-805A-402E-91AE-F28EEB97294D}" destId="{4D5B6BD4-C977-4B5E-8B73-CF1519F439A8}" srcOrd="1" destOrd="0" presId="urn:microsoft.com/office/officeart/2005/8/layout/orgChart1"/>
    <dgm:cxn modelId="{1D15DE23-CA69-4D5E-BEBD-A1090F5830EF}" type="presOf" srcId="{89227D2D-7C13-4597-A60A-C490FD7392CD}" destId="{14183AB6-C07D-47E3-9E38-EC251D5DBD4F}" srcOrd="0" destOrd="0" presId="urn:microsoft.com/office/officeart/2005/8/layout/orgChart1"/>
    <dgm:cxn modelId="{1ED07378-6FA2-463E-9175-3221EE75F4C7}" type="presOf" srcId="{99601418-68CF-4EC2-B169-303CD38C534D}" destId="{C200D6DF-3CF2-4575-98E3-DB8D091CE129}" srcOrd="0" destOrd="0" presId="urn:microsoft.com/office/officeart/2005/8/layout/orgChart1"/>
    <dgm:cxn modelId="{F595C337-E6EF-4E4D-982E-B1C3BAFA50C5}" type="presOf" srcId="{499224A9-811C-4470-9BB7-1FC38E89AD9D}" destId="{2F6E6652-CE81-436E-B415-FCAAE5A69514}" srcOrd="0" destOrd="0" presId="urn:microsoft.com/office/officeart/2005/8/layout/orgChart1"/>
    <dgm:cxn modelId="{76D2F42C-FF41-46C2-83CB-C0927ABE5B02}" type="presOf" srcId="{0F873E2C-6790-43CA-8A2F-FD6BBF6828EF}" destId="{D001AF98-D018-4CCE-90F3-EB84773997F2}" srcOrd="1" destOrd="0" presId="urn:microsoft.com/office/officeart/2005/8/layout/orgChart1"/>
    <dgm:cxn modelId="{82E1EC06-1A49-480B-A122-80613CA2485D}" srcId="{32E387C4-3DDE-4081-8E33-1416CED261BA}" destId="{16D5E6A8-C364-481C-A98F-C1DC7068AE42}" srcOrd="0" destOrd="0" parTransId="{CD8CC9B0-CF5B-44F0-91D5-58F7FCD0D207}" sibTransId="{41F87142-7508-464B-B92E-160B9D46A120}"/>
    <dgm:cxn modelId="{E83A0221-B593-414A-8229-29B597FFD079}" type="presOf" srcId="{62E42B0A-3E8C-4310-9FFD-22B8DF24DB0B}" destId="{D7AB3835-7F1A-44AF-A720-898274BCBD09}" srcOrd="1" destOrd="0" presId="urn:microsoft.com/office/officeart/2005/8/layout/orgChart1"/>
    <dgm:cxn modelId="{84A847EE-78E8-4C01-BC00-410B1C92B307}" type="presOf" srcId="{32E387C4-3DDE-4081-8E33-1416CED261BA}" destId="{9621D5E1-69EF-4045-B526-EB77FD72577E}" srcOrd="0" destOrd="0" presId="urn:microsoft.com/office/officeart/2005/8/layout/orgChart1"/>
    <dgm:cxn modelId="{16D6B635-F38D-4F31-A795-F70C5041A29E}" type="presOf" srcId="{5E140222-553E-46FF-932E-9915BC798C4B}" destId="{181CF2A4-56C5-4520-BF19-6B4DA3E2EE53}" srcOrd="0" destOrd="0" presId="urn:microsoft.com/office/officeart/2005/8/layout/orgChart1"/>
    <dgm:cxn modelId="{67BCC7D0-88AB-4C48-80F1-3AA3AC52145E}" type="presOf" srcId="{3AF045B7-AE68-4338-8479-C6B9FE987E03}" destId="{C87C9C71-6268-4414-80FA-22659ACF2046}" srcOrd="1" destOrd="0" presId="urn:microsoft.com/office/officeart/2005/8/layout/orgChart1"/>
    <dgm:cxn modelId="{BFAA3DA4-E359-4A15-8A20-06411D0EC51F}" srcId="{319EA8FE-805A-402E-91AE-F28EEB97294D}" destId="{FB5FB348-252F-4226-B991-0080CEFA28DB}" srcOrd="1" destOrd="0" parTransId="{287CCCC8-367C-4C31-AF06-F3155F107032}" sibTransId="{F621BCFC-565B-4654-8609-CA9AA2B15DDF}"/>
    <dgm:cxn modelId="{FAA01EF8-FF6B-4456-8697-C53E22032844}" type="presOf" srcId="{770B3FE9-1817-47C8-A431-9A32F0476881}" destId="{38AF55FF-78DD-4825-8BD0-2C18F72AFAC0}" srcOrd="0" destOrd="0" presId="urn:microsoft.com/office/officeart/2005/8/layout/orgChart1"/>
    <dgm:cxn modelId="{71AD7793-63B7-4CF4-95D8-255E3761A43A}" type="presOf" srcId="{85A05282-E762-4249-B436-E77C620D89E4}" destId="{82961AB3-2342-4B8C-A76C-003CC17C9F13}" srcOrd="0" destOrd="0" presId="urn:microsoft.com/office/officeart/2005/8/layout/orgChart1"/>
    <dgm:cxn modelId="{7B4B5E0C-705D-45AE-8B27-92AA848ED45F}" type="presOf" srcId="{FB5FB348-252F-4226-B991-0080CEFA28DB}" destId="{F7CF037C-6253-4376-9420-6DECA4A59C63}" srcOrd="1" destOrd="0" presId="urn:microsoft.com/office/officeart/2005/8/layout/orgChart1"/>
    <dgm:cxn modelId="{9A1AB8D2-7A74-43FC-8ECA-9D793CA6FC29}" srcId="{EA0DD3E9-57BC-4ED5-BFB4-07320AAC62D7}" destId="{62E42B0A-3E8C-4310-9FFD-22B8DF24DB0B}" srcOrd="2" destOrd="0" parTransId="{FE7A1542-390E-4396-83D0-2733F0E46067}" sibTransId="{9C7EBE71-0BEB-4EEF-B69D-B7B4B7B0976A}"/>
    <dgm:cxn modelId="{DB918B79-994D-42AE-B092-E23050C59244}" type="presOf" srcId="{866FFB7D-026C-41AF-9B5C-5CE66A7D4112}" destId="{7A70EA70-A392-4323-910A-005321A627ED}" srcOrd="0" destOrd="0" presId="urn:microsoft.com/office/officeart/2005/8/layout/orgChart1"/>
    <dgm:cxn modelId="{E4C258B3-3C7C-4D73-90B9-02A512DD88ED}" type="presParOf" srcId="{DFC20DAC-30D6-40EF-8738-B48F108DBF64}" destId="{CFC266E8-C7BB-4FBD-A7A4-05D2F681205E}" srcOrd="0" destOrd="0" presId="urn:microsoft.com/office/officeart/2005/8/layout/orgChart1"/>
    <dgm:cxn modelId="{B40E3EB7-C9CE-44CF-BD36-6158FD81F1AA}" type="presParOf" srcId="{CFC266E8-C7BB-4FBD-A7A4-05D2F681205E}" destId="{26B4CCC1-2F2B-4E7E-85B5-04685F1ADC1B}" srcOrd="0" destOrd="0" presId="urn:microsoft.com/office/officeart/2005/8/layout/orgChart1"/>
    <dgm:cxn modelId="{87A78BC5-225A-40D9-9030-5A47069D54CE}" type="presParOf" srcId="{26B4CCC1-2F2B-4E7E-85B5-04685F1ADC1B}" destId="{9621D5E1-69EF-4045-B526-EB77FD72577E}" srcOrd="0" destOrd="0" presId="urn:microsoft.com/office/officeart/2005/8/layout/orgChart1"/>
    <dgm:cxn modelId="{F8FD8E5F-89FC-4215-8236-44941B4EBDD5}" type="presParOf" srcId="{26B4CCC1-2F2B-4E7E-85B5-04685F1ADC1B}" destId="{FDACB661-B2A6-43C5-9715-96D33E3F99FD}" srcOrd="1" destOrd="0" presId="urn:microsoft.com/office/officeart/2005/8/layout/orgChart1"/>
    <dgm:cxn modelId="{77473D79-72F4-4691-B917-6745359A37E8}" type="presParOf" srcId="{CFC266E8-C7BB-4FBD-A7A4-05D2F681205E}" destId="{A21D7791-0C2E-4B61-8813-D64DBEFEAA75}" srcOrd="1" destOrd="0" presId="urn:microsoft.com/office/officeart/2005/8/layout/orgChart1"/>
    <dgm:cxn modelId="{2D81B93C-2933-4C52-AAB2-ACFF9C34703D}" type="presParOf" srcId="{A21D7791-0C2E-4B61-8813-D64DBEFEAA75}" destId="{3D80A1DE-1EEE-4CEB-BD2E-1E3DCB180967}" srcOrd="0" destOrd="0" presId="urn:microsoft.com/office/officeart/2005/8/layout/orgChart1"/>
    <dgm:cxn modelId="{E55FC4A5-DDBC-4EC0-8958-92546916EB6E}" type="presParOf" srcId="{A21D7791-0C2E-4B61-8813-D64DBEFEAA75}" destId="{694502EB-9771-4282-920D-7510A4E89B2C}" srcOrd="1" destOrd="0" presId="urn:microsoft.com/office/officeart/2005/8/layout/orgChart1"/>
    <dgm:cxn modelId="{BC7ECBD4-2B56-4224-B3FA-0D438D706A8C}" type="presParOf" srcId="{694502EB-9771-4282-920D-7510A4E89B2C}" destId="{7B8B3813-3A66-4300-B026-47C3D77059E1}" srcOrd="0" destOrd="0" presId="urn:microsoft.com/office/officeart/2005/8/layout/orgChart1"/>
    <dgm:cxn modelId="{6A00E2CE-72F1-4276-A53B-9E8407E21EA6}" type="presParOf" srcId="{7B8B3813-3A66-4300-B026-47C3D77059E1}" destId="{2B28F642-B2BC-4EB0-8D13-DE4AE8B617A9}" srcOrd="0" destOrd="0" presId="urn:microsoft.com/office/officeart/2005/8/layout/orgChart1"/>
    <dgm:cxn modelId="{95A26DEC-8276-4212-A667-C4247BC21229}" type="presParOf" srcId="{7B8B3813-3A66-4300-B026-47C3D77059E1}" destId="{134BC78E-DE5C-4639-95BF-96BB2CDFB38C}" srcOrd="1" destOrd="0" presId="urn:microsoft.com/office/officeart/2005/8/layout/orgChart1"/>
    <dgm:cxn modelId="{6C064177-EE2B-43E4-86BE-9D9EAD240403}" type="presParOf" srcId="{694502EB-9771-4282-920D-7510A4E89B2C}" destId="{A8440F4F-E434-4909-974C-C15A11F3D95D}" srcOrd="1" destOrd="0" presId="urn:microsoft.com/office/officeart/2005/8/layout/orgChart1"/>
    <dgm:cxn modelId="{D41FE3ED-69BC-4846-B147-812C8631B73F}" type="presParOf" srcId="{A8440F4F-E434-4909-974C-C15A11F3D95D}" destId="{3E3DAA90-9151-447B-81B4-8D3459FCA5C7}" srcOrd="0" destOrd="0" presId="urn:microsoft.com/office/officeart/2005/8/layout/orgChart1"/>
    <dgm:cxn modelId="{F3610F01-F323-493C-9CD2-33756AAB7ABD}" type="presParOf" srcId="{A8440F4F-E434-4909-974C-C15A11F3D95D}" destId="{9CABA1EA-9827-4642-B382-C1B2FA85666F}" srcOrd="1" destOrd="0" presId="urn:microsoft.com/office/officeart/2005/8/layout/orgChart1"/>
    <dgm:cxn modelId="{29B6FB9B-3700-42C6-9BF3-15AD1A113C1F}" type="presParOf" srcId="{9CABA1EA-9827-4642-B382-C1B2FA85666F}" destId="{D95E0854-5F1E-43D5-8848-1B93AAE4E55E}" srcOrd="0" destOrd="0" presId="urn:microsoft.com/office/officeart/2005/8/layout/orgChart1"/>
    <dgm:cxn modelId="{F2C2F6EE-5B6B-4E97-A775-906DB4833800}" type="presParOf" srcId="{D95E0854-5F1E-43D5-8848-1B93AAE4E55E}" destId="{1309850F-115F-4520-B21D-E2F0183C85AD}" srcOrd="0" destOrd="0" presId="urn:microsoft.com/office/officeart/2005/8/layout/orgChart1"/>
    <dgm:cxn modelId="{033CDF0D-1481-4A7B-8A94-318E3201ABAF}" type="presParOf" srcId="{D95E0854-5F1E-43D5-8848-1B93AAE4E55E}" destId="{BC7F89B4-87FA-40C8-A647-9A6FB2980E11}" srcOrd="1" destOrd="0" presId="urn:microsoft.com/office/officeart/2005/8/layout/orgChart1"/>
    <dgm:cxn modelId="{196AC691-6D22-45EF-B4F8-E8C5DB4AD0EB}" type="presParOf" srcId="{9CABA1EA-9827-4642-B382-C1B2FA85666F}" destId="{F743B959-BD2E-440A-B834-1926CE86A4B4}" srcOrd="1" destOrd="0" presId="urn:microsoft.com/office/officeart/2005/8/layout/orgChart1"/>
    <dgm:cxn modelId="{E27DA4AB-F1F8-4F8F-89BE-00E24301DF83}" type="presParOf" srcId="{9CABA1EA-9827-4642-B382-C1B2FA85666F}" destId="{0F311170-BB3F-43A7-92C7-B25ACEA4EF84}" srcOrd="2" destOrd="0" presId="urn:microsoft.com/office/officeart/2005/8/layout/orgChart1"/>
    <dgm:cxn modelId="{88CC0DBA-DA7A-4EE2-B0A1-06E10CB5A715}" type="presParOf" srcId="{A8440F4F-E434-4909-974C-C15A11F3D95D}" destId="{D5D19EBA-E9EA-424B-99C0-0C301953AC0F}" srcOrd="2" destOrd="0" presId="urn:microsoft.com/office/officeart/2005/8/layout/orgChart1"/>
    <dgm:cxn modelId="{101147BB-0BF6-44C2-B17C-D5C361E2FDED}" type="presParOf" srcId="{A8440F4F-E434-4909-974C-C15A11F3D95D}" destId="{0AD1683A-7620-4526-B4FF-C026FC087292}" srcOrd="3" destOrd="0" presId="urn:microsoft.com/office/officeart/2005/8/layout/orgChart1"/>
    <dgm:cxn modelId="{4B67A739-A9B6-4D92-B706-D10AADDA4734}" type="presParOf" srcId="{0AD1683A-7620-4526-B4FF-C026FC087292}" destId="{90ECE927-42D0-4E27-9486-C0916CDBC863}" srcOrd="0" destOrd="0" presId="urn:microsoft.com/office/officeart/2005/8/layout/orgChart1"/>
    <dgm:cxn modelId="{67769469-97B5-4480-A7F3-49132170E409}" type="presParOf" srcId="{90ECE927-42D0-4E27-9486-C0916CDBC863}" destId="{290703B6-D8B1-4756-AB5B-CCDDF853E063}" srcOrd="0" destOrd="0" presId="urn:microsoft.com/office/officeart/2005/8/layout/orgChart1"/>
    <dgm:cxn modelId="{BE6EA10B-DFF5-4513-9B28-FF7D0C10FD29}" type="presParOf" srcId="{90ECE927-42D0-4E27-9486-C0916CDBC863}" destId="{9D253BB4-11E5-4E75-8624-E5AD474DFB01}" srcOrd="1" destOrd="0" presId="urn:microsoft.com/office/officeart/2005/8/layout/orgChart1"/>
    <dgm:cxn modelId="{A7A066B6-05C0-4845-AB84-44379C3A1275}" type="presParOf" srcId="{0AD1683A-7620-4526-B4FF-C026FC087292}" destId="{B3A038B1-6A66-41A0-A6B4-A50710EF21B3}" srcOrd="1" destOrd="0" presId="urn:microsoft.com/office/officeart/2005/8/layout/orgChart1"/>
    <dgm:cxn modelId="{D5D46F82-19C8-43B3-9CDD-A2C52DE0A6EF}" type="presParOf" srcId="{0AD1683A-7620-4526-B4FF-C026FC087292}" destId="{DCE99FD4-4E2C-4BB4-8468-7D780EE3205B}" srcOrd="2" destOrd="0" presId="urn:microsoft.com/office/officeart/2005/8/layout/orgChart1"/>
    <dgm:cxn modelId="{899ADB33-FC9E-40FC-BF8F-A9525F24621C}" type="presParOf" srcId="{A8440F4F-E434-4909-974C-C15A11F3D95D}" destId="{14183AB6-C07D-47E3-9E38-EC251D5DBD4F}" srcOrd="4" destOrd="0" presId="urn:microsoft.com/office/officeart/2005/8/layout/orgChart1"/>
    <dgm:cxn modelId="{39745CCB-A819-42D8-AD1F-8BDF6C31A5A6}" type="presParOf" srcId="{A8440F4F-E434-4909-974C-C15A11F3D95D}" destId="{50AFF21B-8EE6-4EB6-A994-5B17814FCE1E}" srcOrd="5" destOrd="0" presId="urn:microsoft.com/office/officeart/2005/8/layout/orgChart1"/>
    <dgm:cxn modelId="{25D70E3F-E224-4173-9D1E-60BA2DF5E67C}" type="presParOf" srcId="{50AFF21B-8EE6-4EB6-A994-5B17814FCE1E}" destId="{BD51C80C-053E-4C24-8408-9269B21CBD53}" srcOrd="0" destOrd="0" presId="urn:microsoft.com/office/officeart/2005/8/layout/orgChart1"/>
    <dgm:cxn modelId="{9F90F375-D5E8-45FE-83CD-C28FD36B28D4}" type="presParOf" srcId="{BD51C80C-053E-4C24-8408-9269B21CBD53}" destId="{44826777-A321-4F7A-89A3-7AF907529928}" srcOrd="0" destOrd="0" presId="urn:microsoft.com/office/officeart/2005/8/layout/orgChart1"/>
    <dgm:cxn modelId="{BA9627D9-D9F4-4D02-AD5D-99487EF355A8}" type="presParOf" srcId="{BD51C80C-053E-4C24-8408-9269B21CBD53}" destId="{B58E8601-19FA-4DBA-A27F-AABC519751D5}" srcOrd="1" destOrd="0" presId="urn:microsoft.com/office/officeart/2005/8/layout/orgChart1"/>
    <dgm:cxn modelId="{3F3C7666-89C8-4541-BAF4-51AC13F2A83D}" type="presParOf" srcId="{50AFF21B-8EE6-4EB6-A994-5B17814FCE1E}" destId="{93835696-5508-430D-8E68-6775EA29DADF}" srcOrd="1" destOrd="0" presId="urn:microsoft.com/office/officeart/2005/8/layout/orgChart1"/>
    <dgm:cxn modelId="{6E0E6C5A-3E15-4DD9-97D6-AE91949AB056}" type="presParOf" srcId="{50AFF21B-8EE6-4EB6-A994-5B17814FCE1E}" destId="{FDB5BA33-CAA0-4F00-86E5-F80E41709D02}" srcOrd="2" destOrd="0" presId="urn:microsoft.com/office/officeart/2005/8/layout/orgChart1"/>
    <dgm:cxn modelId="{60721D73-DC23-4986-B96A-E0BCE81ED1B8}" type="presParOf" srcId="{694502EB-9771-4282-920D-7510A4E89B2C}" destId="{57075F82-6878-465E-8564-C8FF00AE73F8}" srcOrd="2" destOrd="0" presId="urn:microsoft.com/office/officeart/2005/8/layout/orgChart1"/>
    <dgm:cxn modelId="{66C3942D-8A2E-4994-B6F2-510EAB661FFD}" type="presParOf" srcId="{A21D7791-0C2E-4B61-8813-D64DBEFEAA75}" destId="{F8F1F560-D95D-4A3A-AF3D-A77CB4A807F0}" srcOrd="2" destOrd="0" presId="urn:microsoft.com/office/officeart/2005/8/layout/orgChart1"/>
    <dgm:cxn modelId="{B78DFD5B-F1F0-4281-BD5E-B6023F9C3C27}" type="presParOf" srcId="{A21D7791-0C2E-4B61-8813-D64DBEFEAA75}" destId="{4A780EC6-9797-40C3-8A55-FE375A2B5066}" srcOrd="3" destOrd="0" presId="urn:microsoft.com/office/officeart/2005/8/layout/orgChart1"/>
    <dgm:cxn modelId="{D6F573EF-C9ED-4788-B641-C16C8E735DCC}" type="presParOf" srcId="{4A780EC6-9797-40C3-8A55-FE375A2B5066}" destId="{BF6915E4-BB5E-44E2-AC9E-B3E411E2778A}" srcOrd="0" destOrd="0" presId="urn:microsoft.com/office/officeart/2005/8/layout/orgChart1"/>
    <dgm:cxn modelId="{E1F87935-2D3E-49B3-A8A0-C64256792480}" type="presParOf" srcId="{BF6915E4-BB5E-44E2-AC9E-B3E411E2778A}" destId="{A228D31B-A0B0-4DC1-801C-A34049DB573D}" srcOrd="0" destOrd="0" presId="urn:microsoft.com/office/officeart/2005/8/layout/orgChart1"/>
    <dgm:cxn modelId="{A163C28A-C01F-455F-A232-A89329D7D92F}" type="presParOf" srcId="{BF6915E4-BB5E-44E2-AC9E-B3E411E2778A}" destId="{4D5B6BD4-C977-4B5E-8B73-CF1519F439A8}" srcOrd="1" destOrd="0" presId="urn:microsoft.com/office/officeart/2005/8/layout/orgChart1"/>
    <dgm:cxn modelId="{72E4F2E5-86C5-4C26-8131-3B3BACB5E93E}" type="presParOf" srcId="{4A780EC6-9797-40C3-8A55-FE375A2B5066}" destId="{D30EDAD4-FBD3-486B-A16D-E2902A530096}" srcOrd="1" destOrd="0" presId="urn:microsoft.com/office/officeart/2005/8/layout/orgChart1"/>
    <dgm:cxn modelId="{66E437F2-644B-4BA7-AEA0-019F75C9C2B5}" type="presParOf" srcId="{D30EDAD4-FBD3-486B-A16D-E2902A530096}" destId="{10712E3A-3C8F-4811-A14F-1D552C7DEAA4}" srcOrd="0" destOrd="0" presId="urn:microsoft.com/office/officeart/2005/8/layout/orgChart1"/>
    <dgm:cxn modelId="{AB46FDB6-9C8D-49B1-B0B7-8D759EA0BF0A}" type="presParOf" srcId="{D30EDAD4-FBD3-486B-A16D-E2902A530096}" destId="{A36659CA-CC4C-4B60-A26C-6DACBC451EF4}" srcOrd="1" destOrd="0" presId="urn:microsoft.com/office/officeart/2005/8/layout/orgChart1"/>
    <dgm:cxn modelId="{668290A9-CEE4-4F93-9854-514AF61AF711}" type="presParOf" srcId="{A36659CA-CC4C-4B60-A26C-6DACBC451EF4}" destId="{08597EF1-292B-4E82-BC86-BBFE6A19BDE1}" srcOrd="0" destOrd="0" presId="urn:microsoft.com/office/officeart/2005/8/layout/orgChart1"/>
    <dgm:cxn modelId="{51303A55-0415-472B-8304-C3EAE0E8C6B7}" type="presParOf" srcId="{08597EF1-292B-4E82-BC86-BBFE6A19BDE1}" destId="{8D02F531-1D31-4228-92E8-0249DFDCDC81}" srcOrd="0" destOrd="0" presId="urn:microsoft.com/office/officeart/2005/8/layout/orgChart1"/>
    <dgm:cxn modelId="{B05B2EF4-FA57-4BF9-ABAA-77178C76003C}" type="presParOf" srcId="{08597EF1-292B-4E82-BC86-BBFE6A19BDE1}" destId="{C87C9C71-6268-4414-80FA-22659ACF2046}" srcOrd="1" destOrd="0" presId="urn:microsoft.com/office/officeart/2005/8/layout/orgChart1"/>
    <dgm:cxn modelId="{92E69A30-813B-426C-B858-73E0C3C08DC4}" type="presParOf" srcId="{A36659CA-CC4C-4B60-A26C-6DACBC451EF4}" destId="{1977FA6C-C79F-4D04-9D08-D1D8029EDCE0}" srcOrd="1" destOrd="0" presId="urn:microsoft.com/office/officeart/2005/8/layout/orgChart1"/>
    <dgm:cxn modelId="{AE74BAC2-FDEB-4B28-897F-83B5B557E708}" type="presParOf" srcId="{A36659CA-CC4C-4B60-A26C-6DACBC451EF4}" destId="{D9664054-CE3C-4980-83E9-7AD9400BBF9D}" srcOrd="2" destOrd="0" presId="urn:microsoft.com/office/officeart/2005/8/layout/orgChart1"/>
    <dgm:cxn modelId="{CA99F20F-FB61-4C19-AA0E-B7ACC744BD2F}" type="presParOf" srcId="{D30EDAD4-FBD3-486B-A16D-E2902A530096}" destId="{AF240A18-CB05-425F-9D14-A567250BC4EF}" srcOrd="2" destOrd="0" presId="urn:microsoft.com/office/officeart/2005/8/layout/orgChart1"/>
    <dgm:cxn modelId="{EF02CA53-8E29-49E3-8727-1F638C8F2B0D}" type="presParOf" srcId="{D30EDAD4-FBD3-486B-A16D-E2902A530096}" destId="{213E92EF-4A7F-4BF9-85FD-73683E3ABFF4}" srcOrd="3" destOrd="0" presId="urn:microsoft.com/office/officeart/2005/8/layout/orgChart1"/>
    <dgm:cxn modelId="{DD245604-47AB-404A-94C7-4106DA87AC62}" type="presParOf" srcId="{213E92EF-4A7F-4BF9-85FD-73683E3ABFF4}" destId="{8AF2A109-7F82-45E7-B9FA-85B96BE93972}" srcOrd="0" destOrd="0" presId="urn:microsoft.com/office/officeart/2005/8/layout/orgChart1"/>
    <dgm:cxn modelId="{375C5ABC-66D2-4BC7-8101-9D8BE6F17657}" type="presParOf" srcId="{8AF2A109-7F82-45E7-B9FA-85B96BE93972}" destId="{30C6B2AF-9CA8-4A51-B8DA-72AEEEA645C5}" srcOrd="0" destOrd="0" presId="urn:microsoft.com/office/officeart/2005/8/layout/orgChart1"/>
    <dgm:cxn modelId="{0209AF40-D0BD-4ADF-9BB4-DDB7B3A01671}" type="presParOf" srcId="{8AF2A109-7F82-45E7-B9FA-85B96BE93972}" destId="{F7CF037C-6253-4376-9420-6DECA4A59C63}" srcOrd="1" destOrd="0" presId="urn:microsoft.com/office/officeart/2005/8/layout/orgChart1"/>
    <dgm:cxn modelId="{8437EEEA-C5EB-4436-9F47-E954C6514C4B}" type="presParOf" srcId="{213E92EF-4A7F-4BF9-85FD-73683E3ABFF4}" destId="{7EF645E2-2925-4A98-8AF1-76EF8A5FCBAE}" srcOrd="1" destOrd="0" presId="urn:microsoft.com/office/officeart/2005/8/layout/orgChart1"/>
    <dgm:cxn modelId="{889947E5-D3C1-4B42-9143-9E18E36B387E}" type="presParOf" srcId="{213E92EF-4A7F-4BF9-85FD-73683E3ABFF4}" destId="{A0C81432-CAD2-4257-A603-2159F55EA7D7}" srcOrd="2" destOrd="0" presId="urn:microsoft.com/office/officeart/2005/8/layout/orgChart1"/>
    <dgm:cxn modelId="{4A7BEE65-4DE9-4C48-9A77-C7537E25878D}" type="presParOf" srcId="{D30EDAD4-FBD3-486B-A16D-E2902A530096}" destId="{2F6E6652-CE81-436E-B415-FCAAE5A69514}" srcOrd="4" destOrd="0" presId="urn:microsoft.com/office/officeart/2005/8/layout/orgChart1"/>
    <dgm:cxn modelId="{4264EA6E-4750-46E2-9FB0-C4ECFAC301E7}" type="presParOf" srcId="{D30EDAD4-FBD3-486B-A16D-E2902A530096}" destId="{07AE5366-A3C1-441C-8502-3C4E12238CD9}" srcOrd="5" destOrd="0" presId="urn:microsoft.com/office/officeart/2005/8/layout/orgChart1"/>
    <dgm:cxn modelId="{FC277FD0-C399-4F90-8B6C-3390FD0954EA}" type="presParOf" srcId="{07AE5366-A3C1-441C-8502-3C4E12238CD9}" destId="{3F0DAC2E-9EA7-4AFE-8A81-DB5F81639C23}" srcOrd="0" destOrd="0" presId="urn:microsoft.com/office/officeart/2005/8/layout/orgChart1"/>
    <dgm:cxn modelId="{CE96D291-8910-45DB-B006-CC6D472E6232}" type="presParOf" srcId="{3F0DAC2E-9EA7-4AFE-8A81-DB5F81639C23}" destId="{14B99D98-30D8-4D9E-BC59-D065868A9BE8}" srcOrd="0" destOrd="0" presId="urn:microsoft.com/office/officeart/2005/8/layout/orgChart1"/>
    <dgm:cxn modelId="{E5FD95EA-7FDE-45CB-A60F-122320EE4CDD}" type="presParOf" srcId="{3F0DAC2E-9EA7-4AFE-8A81-DB5F81639C23}" destId="{81854558-DCB0-4D5C-96AA-84CCF4550529}" srcOrd="1" destOrd="0" presId="urn:microsoft.com/office/officeart/2005/8/layout/orgChart1"/>
    <dgm:cxn modelId="{F710B480-76D3-4E54-8DA8-2C6B3CF657FE}" type="presParOf" srcId="{07AE5366-A3C1-441C-8502-3C4E12238CD9}" destId="{2D43F8D4-681B-4F65-92D3-EBEE86BD099E}" srcOrd="1" destOrd="0" presId="urn:microsoft.com/office/officeart/2005/8/layout/orgChart1"/>
    <dgm:cxn modelId="{6D825DAF-56C5-4680-9979-3BF325779FE0}" type="presParOf" srcId="{07AE5366-A3C1-441C-8502-3C4E12238CD9}" destId="{02FF5222-C6AF-48B0-B866-7DC2DF332F92}" srcOrd="2" destOrd="0" presId="urn:microsoft.com/office/officeart/2005/8/layout/orgChart1"/>
    <dgm:cxn modelId="{FC1C746D-FC0E-4C16-A222-3F5B592BD464}" type="presParOf" srcId="{4A780EC6-9797-40C3-8A55-FE375A2B5066}" destId="{33D9C069-72F4-450B-B4A2-18FC36831F17}" srcOrd="2" destOrd="0" presId="urn:microsoft.com/office/officeart/2005/8/layout/orgChart1"/>
    <dgm:cxn modelId="{1081092E-AE61-4B3A-A220-7CA84892B898}" type="presParOf" srcId="{A21D7791-0C2E-4B61-8813-D64DBEFEAA75}" destId="{7A70EA70-A392-4323-910A-005321A627ED}" srcOrd="4" destOrd="0" presId="urn:microsoft.com/office/officeart/2005/8/layout/orgChart1"/>
    <dgm:cxn modelId="{F78EB22A-8330-47D8-8A69-C1C065F050BF}" type="presParOf" srcId="{A21D7791-0C2E-4B61-8813-D64DBEFEAA75}" destId="{ED8CA462-ECFD-4C8A-AD59-D6F7220F17D9}" srcOrd="5" destOrd="0" presId="urn:microsoft.com/office/officeart/2005/8/layout/orgChart1"/>
    <dgm:cxn modelId="{877028EC-80D3-4636-B502-37EB1F1B882F}" type="presParOf" srcId="{ED8CA462-ECFD-4C8A-AD59-D6F7220F17D9}" destId="{8BF70318-213E-49C1-9678-386B68408FF4}" srcOrd="0" destOrd="0" presId="urn:microsoft.com/office/officeart/2005/8/layout/orgChart1"/>
    <dgm:cxn modelId="{8992B383-02E8-43F4-91CC-2170C3D578AE}" type="presParOf" srcId="{8BF70318-213E-49C1-9678-386B68408FF4}" destId="{82961AB3-2342-4B8C-A76C-003CC17C9F13}" srcOrd="0" destOrd="0" presId="urn:microsoft.com/office/officeart/2005/8/layout/orgChart1"/>
    <dgm:cxn modelId="{13B92512-61EF-43B1-94BF-07BD98A57604}" type="presParOf" srcId="{8BF70318-213E-49C1-9678-386B68408FF4}" destId="{22085596-1C54-491B-A172-C7C68886870F}" srcOrd="1" destOrd="0" presId="urn:microsoft.com/office/officeart/2005/8/layout/orgChart1"/>
    <dgm:cxn modelId="{4F5DE593-F5EA-402A-8A4A-BC57BBA8673C}" type="presParOf" srcId="{ED8CA462-ECFD-4C8A-AD59-D6F7220F17D9}" destId="{B198036C-5C01-444C-8DE1-2CCE4A25175F}" srcOrd="1" destOrd="0" presId="urn:microsoft.com/office/officeart/2005/8/layout/orgChart1"/>
    <dgm:cxn modelId="{0F5F266A-1BF3-4D9E-9FDC-8403A15C1024}" type="presParOf" srcId="{B198036C-5C01-444C-8DE1-2CCE4A25175F}" destId="{248D0B8E-FEC9-4F07-80DB-FB584254AB14}" srcOrd="0" destOrd="0" presId="urn:microsoft.com/office/officeart/2005/8/layout/orgChart1"/>
    <dgm:cxn modelId="{006B5CD2-78DE-4ABF-97DF-B60F96EA905C}" type="presParOf" srcId="{B198036C-5C01-444C-8DE1-2CCE4A25175F}" destId="{677CB61E-0C46-4289-A1F9-08115A89C834}" srcOrd="1" destOrd="0" presId="urn:microsoft.com/office/officeart/2005/8/layout/orgChart1"/>
    <dgm:cxn modelId="{256132EC-B867-4871-82B9-78FBD17CB308}" type="presParOf" srcId="{677CB61E-0C46-4289-A1F9-08115A89C834}" destId="{BB37243F-4E70-44CD-A166-069846D25223}" srcOrd="0" destOrd="0" presId="urn:microsoft.com/office/officeart/2005/8/layout/orgChart1"/>
    <dgm:cxn modelId="{41667BB1-24FD-4BDA-8197-D3A9B695F139}" type="presParOf" srcId="{BB37243F-4E70-44CD-A166-069846D25223}" destId="{33F08FFA-4007-4D5F-A6A5-66D110F29C24}" srcOrd="0" destOrd="0" presId="urn:microsoft.com/office/officeart/2005/8/layout/orgChart1"/>
    <dgm:cxn modelId="{9CED44C2-96AB-4B8F-A41F-C283407D1504}" type="presParOf" srcId="{BB37243F-4E70-44CD-A166-069846D25223}" destId="{407A9B49-7198-457B-AE2C-73DB5F041429}" srcOrd="1" destOrd="0" presId="urn:microsoft.com/office/officeart/2005/8/layout/orgChart1"/>
    <dgm:cxn modelId="{71CCD3FE-1B50-4600-A472-0D8CE86B3059}" type="presParOf" srcId="{677CB61E-0C46-4289-A1F9-08115A89C834}" destId="{C1656136-FEBE-43B9-A408-78D61DBB47BA}" srcOrd="1" destOrd="0" presId="urn:microsoft.com/office/officeart/2005/8/layout/orgChart1"/>
    <dgm:cxn modelId="{6A46C074-E748-44F2-91C5-7C5442C93FF9}" type="presParOf" srcId="{677CB61E-0C46-4289-A1F9-08115A89C834}" destId="{8C982924-A189-4E4F-AFC9-3592B43AB304}" srcOrd="2" destOrd="0" presId="urn:microsoft.com/office/officeart/2005/8/layout/orgChart1"/>
    <dgm:cxn modelId="{64DC72CC-0F47-4475-8A3F-88FC879D8E20}" type="presParOf" srcId="{B198036C-5C01-444C-8DE1-2CCE4A25175F}" destId="{38AF55FF-78DD-4825-8BD0-2C18F72AFAC0}" srcOrd="2" destOrd="0" presId="urn:microsoft.com/office/officeart/2005/8/layout/orgChart1"/>
    <dgm:cxn modelId="{6976900A-1FE0-4114-8E09-9D452CE6D9DF}" type="presParOf" srcId="{B198036C-5C01-444C-8DE1-2CCE4A25175F}" destId="{A3EB5240-52F6-446F-BE46-A3A04404F28D}" srcOrd="3" destOrd="0" presId="urn:microsoft.com/office/officeart/2005/8/layout/orgChart1"/>
    <dgm:cxn modelId="{0D0A6198-9AEC-46B3-8B08-35B0118CCEBE}" type="presParOf" srcId="{A3EB5240-52F6-446F-BE46-A3A04404F28D}" destId="{026384AB-89FB-49F3-A2F6-A791D760A844}" srcOrd="0" destOrd="0" presId="urn:microsoft.com/office/officeart/2005/8/layout/orgChart1"/>
    <dgm:cxn modelId="{9A1249E7-4FA8-4B1A-9663-FA7DA8361FB4}" type="presParOf" srcId="{026384AB-89FB-49F3-A2F6-A791D760A844}" destId="{61402A75-8861-4C78-AD69-AA505E0C9A82}" srcOrd="0" destOrd="0" presId="urn:microsoft.com/office/officeart/2005/8/layout/orgChart1"/>
    <dgm:cxn modelId="{80D2FD03-315A-477A-AA5E-1AE24B102E7D}" type="presParOf" srcId="{026384AB-89FB-49F3-A2F6-A791D760A844}" destId="{7D45DDF9-5E3D-47E1-9C7C-A793F6719EED}" srcOrd="1" destOrd="0" presId="urn:microsoft.com/office/officeart/2005/8/layout/orgChart1"/>
    <dgm:cxn modelId="{8B7B2B57-73F4-46FA-B0E5-13BD77DB11FE}" type="presParOf" srcId="{A3EB5240-52F6-446F-BE46-A3A04404F28D}" destId="{EF641113-B97C-4D6B-A5A4-00CB4EA25E7C}" srcOrd="1" destOrd="0" presId="urn:microsoft.com/office/officeart/2005/8/layout/orgChart1"/>
    <dgm:cxn modelId="{13EDC6D4-3765-4F17-940E-5AFBE5EA48E3}" type="presParOf" srcId="{A3EB5240-52F6-446F-BE46-A3A04404F28D}" destId="{B9A4BD19-B449-402C-B13E-D2B4DB460CBE}" srcOrd="2" destOrd="0" presId="urn:microsoft.com/office/officeart/2005/8/layout/orgChart1"/>
    <dgm:cxn modelId="{76A0AB09-AD89-4612-B433-8F23F0B27034}" type="presParOf" srcId="{B198036C-5C01-444C-8DE1-2CCE4A25175F}" destId="{4F48BE34-E0E5-4835-9141-54F51A057C9D}" srcOrd="4" destOrd="0" presId="urn:microsoft.com/office/officeart/2005/8/layout/orgChart1"/>
    <dgm:cxn modelId="{AF5EF0EE-AA62-4F6A-B374-DDE22482D90D}" type="presParOf" srcId="{B198036C-5C01-444C-8DE1-2CCE4A25175F}" destId="{DA6779BE-9724-4FEF-89C7-C5C4DBF943CB}" srcOrd="5" destOrd="0" presId="urn:microsoft.com/office/officeart/2005/8/layout/orgChart1"/>
    <dgm:cxn modelId="{924C310D-C6EF-4D0B-A906-75568CBCB9FB}" type="presParOf" srcId="{DA6779BE-9724-4FEF-89C7-C5C4DBF943CB}" destId="{A8EAE441-31A2-4D6B-BF0C-30CE845D16EE}" srcOrd="0" destOrd="0" presId="urn:microsoft.com/office/officeart/2005/8/layout/orgChart1"/>
    <dgm:cxn modelId="{791A83A2-8060-4C48-BC44-93500CA6E955}" type="presParOf" srcId="{A8EAE441-31A2-4D6B-BF0C-30CE845D16EE}" destId="{C6C90D02-9CAC-446D-ACD0-4E774900892A}" srcOrd="0" destOrd="0" presId="urn:microsoft.com/office/officeart/2005/8/layout/orgChart1"/>
    <dgm:cxn modelId="{0E39569F-94BF-4E07-ADE3-8309421D7342}" type="presParOf" srcId="{A8EAE441-31A2-4D6B-BF0C-30CE845D16EE}" destId="{D001AF98-D018-4CCE-90F3-EB84773997F2}" srcOrd="1" destOrd="0" presId="urn:microsoft.com/office/officeart/2005/8/layout/orgChart1"/>
    <dgm:cxn modelId="{35C99AA7-27D9-486A-884F-CBA85E566829}" type="presParOf" srcId="{DA6779BE-9724-4FEF-89C7-C5C4DBF943CB}" destId="{A7255D4F-89CB-4159-B64B-655076D87015}" srcOrd="1" destOrd="0" presId="urn:microsoft.com/office/officeart/2005/8/layout/orgChart1"/>
    <dgm:cxn modelId="{C65B6486-D3D9-4D4D-B066-3661BBD8E0B7}" type="presParOf" srcId="{DA6779BE-9724-4FEF-89C7-C5C4DBF943CB}" destId="{36BDD894-4F0E-4ADA-9C22-7BB791D81385}" srcOrd="2" destOrd="0" presId="urn:microsoft.com/office/officeart/2005/8/layout/orgChart1"/>
    <dgm:cxn modelId="{2FDE1C4C-9604-406D-83D7-3FD9AE6E894B}" type="presParOf" srcId="{ED8CA462-ECFD-4C8A-AD59-D6F7220F17D9}" destId="{351AF62F-208F-4904-BCC2-75EE70CACF92}" srcOrd="2" destOrd="0" presId="urn:microsoft.com/office/officeart/2005/8/layout/orgChart1"/>
    <dgm:cxn modelId="{01964F08-8699-4E5E-A8BF-16E9E356504C}" type="presParOf" srcId="{A21D7791-0C2E-4B61-8813-D64DBEFEAA75}" destId="{D854E3AE-4089-4F6F-9C51-F88505F759D6}" srcOrd="6" destOrd="0" presId="urn:microsoft.com/office/officeart/2005/8/layout/orgChart1"/>
    <dgm:cxn modelId="{9AFB9F74-0A2E-49B6-9087-739500B688F1}" type="presParOf" srcId="{A21D7791-0C2E-4B61-8813-D64DBEFEAA75}" destId="{856385EA-0E5B-4752-83C7-9CB72B82132F}" srcOrd="7" destOrd="0" presId="urn:microsoft.com/office/officeart/2005/8/layout/orgChart1"/>
    <dgm:cxn modelId="{F8E1BDEF-F093-4E46-B454-ED7BF013DC30}" type="presParOf" srcId="{856385EA-0E5B-4752-83C7-9CB72B82132F}" destId="{A8917BE1-8CD5-4EC9-9BC7-102E302B0CEE}" srcOrd="0" destOrd="0" presId="urn:microsoft.com/office/officeart/2005/8/layout/orgChart1"/>
    <dgm:cxn modelId="{614DABD7-7A23-4494-AB1C-7C40BD62BD30}" type="presParOf" srcId="{A8917BE1-8CD5-4EC9-9BC7-102E302B0CEE}" destId="{998E6772-6796-47D7-9F9F-065A497D9505}" srcOrd="0" destOrd="0" presId="urn:microsoft.com/office/officeart/2005/8/layout/orgChart1"/>
    <dgm:cxn modelId="{D4A690B5-FED4-47E1-8256-055638853AB7}" type="presParOf" srcId="{A8917BE1-8CD5-4EC9-9BC7-102E302B0CEE}" destId="{3FC1EC1C-0F32-44DC-8AF3-1C92BB8B4651}" srcOrd="1" destOrd="0" presId="urn:microsoft.com/office/officeart/2005/8/layout/orgChart1"/>
    <dgm:cxn modelId="{9C13B4C2-A2D3-4FBC-8DAE-89A779871A24}" type="presParOf" srcId="{856385EA-0E5B-4752-83C7-9CB72B82132F}" destId="{034869AE-110C-4EBC-8A64-F0AF76D28357}" srcOrd="1" destOrd="0" presId="urn:microsoft.com/office/officeart/2005/8/layout/orgChart1"/>
    <dgm:cxn modelId="{F220D172-7ADC-436C-B72B-0E86A6DE5DA1}" type="presParOf" srcId="{034869AE-110C-4EBC-8A64-F0AF76D28357}" destId="{F4ECE9E1-D4B7-47D6-9581-8894C35BCD4D}" srcOrd="0" destOrd="0" presId="urn:microsoft.com/office/officeart/2005/8/layout/orgChart1"/>
    <dgm:cxn modelId="{9261956C-4E94-4C60-90F4-6DE794DE0925}" type="presParOf" srcId="{034869AE-110C-4EBC-8A64-F0AF76D28357}" destId="{87DB4778-3BEB-4FC1-8CD8-826904D411A0}" srcOrd="1" destOrd="0" presId="urn:microsoft.com/office/officeart/2005/8/layout/orgChart1"/>
    <dgm:cxn modelId="{E6D72516-832F-4F88-9223-F0811806C6C2}" type="presParOf" srcId="{87DB4778-3BEB-4FC1-8CD8-826904D411A0}" destId="{84EA6B34-44EA-4D73-8101-1B87CC987D87}" srcOrd="0" destOrd="0" presId="urn:microsoft.com/office/officeart/2005/8/layout/orgChart1"/>
    <dgm:cxn modelId="{4D12F5FB-5612-4C4E-AC40-9559C49BEF56}" type="presParOf" srcId="{84EA6B34-44EA-4D73-8101-1B87CC987D87}" destId="{C200D6DF-3CF2-4575-98E3-DB8D091CE129}" srcOrd="0" destOrd="0" presId="urn:microsoft.com/office/officeart/2005/8/layout/orgChart1"/>
    <dgm:cxn modelId="{2257E82D-6965-4B27-AE5E-9ED553BE9B76}" type="presParOf" srcId="{84EA6B34-44EA-4D73-8101-1B87CC987D87}" destId="{947D8C93-7B19-448A-9223-D6B4210FCBAF}" srcOrd="1" destOrd="0" presId="urn:microsoft.com/office/officeart/2005/8/layout/orgChart1"/>
    <dgm:cxn modelId="{E768C16E-4974-4152-8D24-55CF7B47C20D}" type="presParOf" srcId="{87DB4778-3BEB-4FC1-8CD8-826904D411A0}" destId="{4D3B17EE-32E6-4551-988F-08078A086EE4}" srcOrd="1" destOrd="0" presId="urn:microsoft.com/office/officeart/2005/8/layout/orgChart1"/>
    <dgm:cxn modelId="{2F4DB6B4-47E6-42EF-BD64-8D2B52A9B7C3}" type="presParOf" srcId="{87DB4778-3BEB-4FC1-8CD8-826904D411A0}" destId="{0E4380AE-0170-442B-B0F2-B65AE7F658D7}" srcOrd="2" destOrd="0" presId="urn:microsoft.com/office/officeart/2005/8/layout/orgChart1"/>
    <dgm:cxn modelId="{AC1169A9-C4E5-4D77-9659-EBB22F268E9E}" type="presParOf" srcId="{034869AE-110C-4EBC-8A64-F0AF76D28357}" destId="{C7CF53B7-5A48-4482-8611-A3060C7F844D}" srcOrd="2" destOrd="0" presId="urn:microsoft.com/office/officeart/2005/8/layout/orgChart1"/>
    <dgm:cxn modelId="{BC2B7AB8-140F-45A0-9124-117FF2A87488}" type="presParOf" srcId="{034869AE-110C-4EBC-8A64-F0AF76D28357}" destId="{C3CB2298-BB64-41F7-97CD-9FBA4F2C2ECA}" srcOrd="3" destOrd="0" presId="urn:microsoft.com/office/officeart/2005/8/layout/orgChart1"/>
    <dgm:cxn modelId="{240B943A-5DD5-45C1-9FA3-4D0C2E0D92BD}" type="presParOf" srcId="{C3CB2298-BB64-41F7-97CD-9FBA4F2C2ECA}" destId="{5A93FF60-E77A-4BB0-BEDA-64B5BD28B884}" srcOrd="0" destOrd="0" presId="urn:microsoft.com/office/officeart/2005/8/layout/orgChart1"/>
    <dgm:cxn modelId="{2E221276-C4CB-4589-8DE8-D70A7B118F62}" type="presParOf" srcId="{5A93FF60-E77A-4BB0-BEDA-64B5BD28B884}" destId="{181CF2A4-56C5-4520-BF19-6B4DA3E2EE53}" srcOrd="0" destOrd="0" presId="urn:microsoft.com/office/officeart/2005/8/layout/orgChart1"/>
    <dgm:cxn modelId="{A5B538DE-94C8-44AF-A690-79836E2579B7}" type="presParOf" srcId="{5A93FF60-E77A-4BB0-BEDA-64B5BD28B884}" destId="{57FFFFC3-C277-4B3F-88D5-C6F693FF5CA5}" srcOrd="1" destOrd="0" presId="urn:microsoft.com/office/officeart/2005/8/layout/orgChart1"/>
    <dgm:cxn modelId="{85DCA19A-96EB-4C33-A1F4-5A0993CCAFC1}" type="presParOf" srcId="{C3CB2298-BB64-41F7-97CD-9FBA4F2C2ECA}" destId="{64BFEE40-9070-4256-A727-F85FF3C50A13}" srcOrd="1" destOrd="0" presId="urn:microsoft.com/office/officeart/2005/8/layout/orgChart1"/>
    <dgm:cxn modelId="{EDD3781F-0C5C-4E75-A8AD-00801FD4E423}" type="presParOf" srcId="{C3CB2298-BB64-41F7-97CD-9FBA4F2C2ECA}" destId="{E24E6586-B038-4DCD-B493-B8424C184B65}" srcOrd="2" destOrd="0" presId="urn:microsoft.com/office/officeart/2005/8/layout/orgChart1"/>
    <dgm:cxn modelId="{A58D1BCF-2804-4C51-B825-0B93BE7BD5F5}" type="presParOf" srcId="{034869AE-110C-4EBC-8A64-F0AF76D28357}" destId="{7B775A09-B6E0-46B9-A1E1-B3038B73F915}" srcOrd="4" destOrd="0" presId="urn:microsoft.com/office/officeart/2005/8/layout/orgChart1"/>
    <dgm:cxn modelId="{6369A015-8F60-4816-844F-F64667688F85}" type="presParOf" srcId="{034869AE-110C-4EBC-8A64-F0AF76D28357}" destId="{FCF6C285-EA3C-4F53-A0C7-E6D8E800ADCC}" srcOrd="5" destOrd="0" presId="urn:microsoft.com/office/officeart/2005/8/layout/orgChart1"/>
    <dgm:cxn modelId="{428C8C89-FAAA-4DB3-8818-22BF344C626B}" type="presParOf" srcId="{FCF6C285-EA3C-4F53-A0C7-E6D8E800ADCC}" destId="{BE3CE6B0-FE1B-4E47-B869-956B04AB7B1C}" srcOrd="0" destOrd="0" presId="urn:microsoft.com/office/officeart/2005/8/layout/orgChart1"/>
    <dgm:cxn modelId="{E88E617C-243B-4FD6-B50F-A4D4E941973C}" type="presParOf" srcId="{BE3CE6B0-FE1B-4E47-B869-956B04AB7B1C}" destId="{EACD4E86-FFF1-49ED-9E16-0942717ACFDA}" srcOrd="0" destOrd="0" presId="urn:microsoft.com/office/officeart/2005/8/layout/orgChart1"/>
    <dgm:cxn modelId="{B73CE532-2B3A-40EA-9242-52BD2FD705B7}" type="presParOf" srcId="{BE3CE6B0-FE1B-4E47-B869-956B04AB7B1C}" destId="{D7AB3835-7F1A-44AF-A720-898274BCBD09}" srcOrd="1" destOrd="0" presId="urn:microsoft.com/office/officeart/2005/8/layout/orgChart1"/>
    <dgm:cxn modelId="{40BAE8E6-7470-4B5F-B66A-829F449C3528}" type="presParOf" srcId="{FCF6C285-EA3C-4F53-A0C7-E6D8E800ADCC}" destId="{3F081206-CFB2-445C-A745-F5C0860A18B1}" srcOrd="1" destOrd="0" presId="urn:microsoft.com/office/officeart/2005/8/layout/orgChart1"/>
    <dgm:cxn modelId="{DAD86130-3BC1-4B6B-BEAD-0D5C84A0F2BA}" type="presParOf" srcId="{FCF6C285-EA3C-4F53-A0C7-E6D8E800ADCC}" destId="{181F0738-B36F-489B-AC37-22CF4E4F2322}" srcOrd="2" destOrd="0" presId="urn:microsoft.com/office/officeart/2005/8/layout/orgChart1"/>
    <dgm:cxn modelId="{76D871AD-5A6A-4E07-A72B-1C10BCD88121}" type="presParOf" srcId="{856385EA-0E5B-4752-83C7-9CB72B82132F}" destId="{C328614F-6538-430F-B735-2C0B61ECBD0E}" srcOrd="2" destOrd="0" presId="urn:microsoft.com/office/officeart/2005/8/layout/orgChart1"/>
    <dgm:cxn modelId="{6E8E28BA-BF4D-4BAB-B310-0D9C57A35FB1}" type="presParOf" srcId="{CFC266E8-C7BB-4FBD-A7A4-05D2F681205E}" destId="{453F443E-BA32-4142-ACB7-4B0A4B16E1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69635"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69636"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9637"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3AA2072-0116-496E-91E3-2684D3A1675B}" type="slidenum">
              <a:rPr lang="en-US" altLang="en-US"/>
              <a:pPr>
                <a:defRPr/>
              </a:pPr>
              <a:t>‹#›</a:t>
            </a:fld>
            <a:endParaRPr lang="en-US" altLang="en-US"/>
          </a:p>
        </p:txBody>
      </p:sp>
    </p:spTree>
    <p:extLst>
      <p:ext uri="{BB962C8B-B14F-4D97-AF65-F5344CB8AC3E}">
        <p14:creationId xmlns:p14="http://schemas.microsoft.com/office/powerpoint/2010/main" val="2889542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6656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18E1AB-6C8F-456F-89EC-C75A4C0F6FDD}" type="slidenum">
              <a:rPr lang="en-US" altLang="en-US"/>
              <a:pPr>
                <a:defRPr/>
              </a:pPr>
              <a:t>‹#›</a:t>
            </a:fld>
            <a:endParaRPr lang="en-US" altLang="en-US"/>
          </a:p>
        </p:txBody>
      </p:sp>
    </p:spTree>
    <p:extLst>
      <p:ext uri="{BB962C8B-B14F-4D97-AF65-F5344CB8AC3E}">
        <p14:creationId xmlns:p14="http://schemas.microsoft.com/office/powerpoint/2010/main" val="4270116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4028038-FBFB-420E-A579-89DCB1FD3FC9}" type="slidenum">
              <a:rPr lang="en-US" smtClean="0"/>
              <a:pPr/>
              <a:t>67</a:t>
            </a:fld>
            <a:endParaRPr lang="en-US"/>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695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9389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29389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9389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93894" name="Rectangle 6"/>
          <p:cNvSpPr>
            <a:spLocks noGrp="1" noRot="1" noChangeAspect="1" noChangeArrowheads="1" noTextEdit="1"/>
          </p:cNvSpPr>
          <p:nvPr>
            <p:ph type="sldImg"/>
          </p:nvPr>
        </p:nvSpPr>
        <p:spPr>
          <a:ln cap="flat"/>
        </p:spPr>
      </p:sp>
      <p:sp>
        <p:nvSpPr>
          <p:cNvPr id="2938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4073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6656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31</a:t>
            </a:r>
          </a:p>
        </p:txBody>
      </p:sp>
      <p:sp>
        <p:nvSpPr>
          <p:cNvPr id="6656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66566" name="Rectangle 6"/>
          <p:cNvSpPr>
            <a:spLocks noGrp="1" noRot="1" noChangeAspect="1" noChangeArrowheads="1" noTextEdit="1"/>
          </p:cNvSpPr>
          <p:nvPr>
            <p:ph type="sldImg"/>
          </p:nvPr>
        </p:nvSpPr>
        <p:spPr>
          <a:ln cap="flat"/>
        </p:spPr>
      </p:sp>
      <p:sp>
        <p:nvSpPr>
          <p:cNvPr id="6656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9580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6861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6861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6861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68614" name="Rectangle 6"/>
          <p:cNvSpPr>
            <a:spLocks noGrp="1" noRot="1" noChangeAspect="1" noChangeArrowheads="1" noTextEdit="1"/>
          </p:cNvSpPr>
          <p:nvPr>
            <p:ph type="sldImg"/>
          </p:nvPr>
        </p:nvSpPr>
        <p:spPr>
          <a:ln cap="flat"/>
        </p:spPr>
      </p:sp>
      <p:sp>
        <p:nvSpPr>
          <p:cNvPr id="6861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24235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9593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29594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9594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95942" name="Rectangle 6"/>
          <p:cNvSpPr>
            <a:spLocks noGrp="1" noRot="1" noChangeAspect="1" noChangeArrowheads="1" noTextEdit="1"/>
          </p:cNvSpPr>
          <p:nvPr>
            <p:ph type="sldImg"/>
          </p:nvPr>
        </p:nvSpPr>
        <p:spPr>
          <a:ln cap="flat"/>
        </p:spPr>
      </p:sp>
      <p:sp>
        <p:nvSpPr>
          <p:cNvPr id="295943" name="Rectangle 7"/>
          <p:cNvSpPr>
            <a:spLocks noGrp="1" noChangeArrowheads="1"/>
          </p:cNvSpPr>
          <p:nvPr>
            <p:ph type="body" idx="1"/>
          </p:nvPr>
        </p:nvSpPr>
        <p:spPr>
          <a:noFill/>
          <a:ln/>
        </p:spPr>
        <p:txBody>
          <a:bodyPr/>
          <a:lstStyle/>
          <a:p>
            <a:r>
              <a:rPr lang="en-US"/>
              <a:t>We start with the completed project as shown in Figure 4.4.</a:t>
            </a:r>
          </a:p>
        </p:txBody>
      </p:sp>
    </p:spTree>
    <p:extLst>
      <p:ext uri="{BB962C8B-B14F-4D97-AF65-F5344CB8AC3E}">
        <p14:creationId xmlns:p14="http://schemas.microsoft.com/office/powerpoint/2010/main" val="88110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9798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29798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9798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97990" name="Rectangle 6"/>
          <p:cNvSpPr>
            <a:spLocks noGrp="1" noRot="1" noChangeAspect="1" noChangeArrowheads="1" noTextEdit="1"/>
          </p:cNvSpPr>
          <p:nvPr>
            <p:ph type="sldImg"/>
          </p:nvPr>
        </p:nvSpPr>
        <p:spPr>
          <a:ln cap="flat"/>
        </p:spPr>
      </p:sp>
      <p:sp>
        <p:nvSpPr>
          <p:cNvPr id="297991" name="Rectangle 7"/>
          <p:cNvSpPr>
            <a:spLocks noGrp="1" noChangeArrowheads="1"/>
          </p:cNvSpPr>
          <p:nvPr>
            <p:ph type="body" idx="1"/>
          </p:nvPr>
        </p:nvSpPr>
        <p:spPr>
          <a:noFill/>
          <a:ln/>
        </p:spPr>
        <p:txBody>
          <a:bodyPr/>
          <a:lstStyle/>
          <a:p>
            <a:r>
              <a:rPr lang="en-US"/>
              <a:t>We can then trace all the possible paths through the project.</a:t>
            </a:r>
          </a:p>
          <a:p>
            <a:endParaRPr lang="en-US"/>
          </a:p>
          <a:p>
            <a:r>
              <a:rPr lang="en-US"/>
              <a:t>This sequence is not shown in the text but can be a useful learning tool for students.</a:t>
            </a:r>
          </a:p>
        </p:txBody>
      </p:sp>
    </p:spTree>
    <p:extLst>
      <p:ext uri="{BB962C8B-B14F-4D97-AF65-F5344CB8AC3E}">
        <p14:creationId xmlns:p14="http://schemas.microsoft.com/office/powerpoint/2010/main" val="422094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0003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30003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0003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00038" name="Rectangle 6"/>
          <p:cNvSpPr>
            <a:spLocks noGrp="1" noRot="1" noChangeAspect="1" noChangeArrowheads="1" noTextEdit="1"/>
          </p:cNvSpPr>
          <p:nvPr>
            <p:ph type="sldImg"/>
          </p:nvPr>
        </p:nvSpPr>
        <p:spPr>
          <a:ln cap="flat"/>
        </p:spPr>
      </p:sp>
      <p:sp>
        <p:nvSpPr>
          <p:cNvPr id="30003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00774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0208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30208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0208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02086" name="Rectangle 6"/>
          <p:cNvSpPr>
            <a:spLocks noGrp="1" noRot="1" noChangeAspect="1" noChangeArrowheads="1" noTextEdit="1"/>
          </p:cNvSpPr>
          <p:nvPr>
            <p:ph type="sldImg"/>
          </p:nvPr>
        </p:nvSpPr>
        <p:spPr>
          <a:ln cap="flat"/>
        </p:spPr>
      </p:sp>
      <p:sp>
        <p:nvSpPr>
          <p:cNvPr id="30208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4478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8294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8294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82950" name="Rectangle 6"/>
          <p:cNvSpPr>
            <a:spLocks noGrp="1" noRot="1" noChangeAspect="1" noChangeArrowheads="1" noTextEdit="1"/>
          </p:cNvSpPr>
          <p:nvPr>
            <p:ph type="sldImg"/>
          </p:nvPr>
        </p:nvSpPr>
        <p:spPr>
          <a:ln cap="flat"/>
        </p:spPr>
      </p:sp>
      <p:sp>
        <p:nvSpPr>
          <p:cNvPr id="829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7975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1232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31232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1232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12326" name="Rectangle 6"/>
          <p:cNvSpPr>
            <a:spLocks noGrp="1" noRot="1" noChangeAspect="1" noChangeArrowheads="1" noTextEdit="1"/>
          </p:cNvSpPr>
          <p:nvPr>
            <p:ph type="sldImg"/>
          </p:nvPr>
        </p:nvSpPr>
        <p:spPr>
          <a:ln cap="flat"/>
        </p:spPr>
      </p:sp>
      <p:sp>
        <p:nvSpPr>
          <p:cNvPr id="31232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5515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0413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30413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0413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04134" name="Rectangle 6"/>
          <p:cNvSpPr>
            <a:spLocks noGrp="1" noRot="1" noChangeAspect="1" noChangeArrowheads="1" noTextEdit="1"/>
          </p:cNvSpPr>
          <p:nvPr>
            <p:ph type="sldImg"/>
          </p:nvPr>
        </p:nvSpPr>
        <p:spPr>
          <a:ln cap="flat"/>
        </p:spPr>
      </p:sp>
      <p:sp>
        <p:nvSpPr>
          <p:cNvPr id="304135" name="Rectangle 7"/>
          <p:cNvSpPr>
            <a:spLocks noGrp="1" noChangeArrowheads="1"/>
          </p:cNvSpPr>
          <p:nvPr>
            <p:ph type="body" idx="1"/>
          </p:nvPr>
        </p:nvSpPr>
        <p:spPr>
          <a:noFill/>
          <a:ln/>
        </p:spPr>
        <p:txBody>
          <a:bodyPr/>
          <a:lstStyle/>
          <a:p>
            <a:r>
              <a:rPr lang="en-US"/>
              <a:t>The path with the longest time, B-D-H-J-K, is the critical path.</a:t>
            </a:r>
          </a:p>
        </p:txBody>
      </p:sp>
    </p:spTree>
    <p:extLst>
      <p:ext uri="{BB962C8B-B14F-4D97-AF65-F5344CB8AC3E}">
        <p14:creationId xmlns:p14="http://schemas.microsoft.com/office/powerpoint/2010/main" val="277965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9</a:t>
            </a:r>
          </a:p>
        </p:txBody>
      </p:sp>
      <p:sp>
        <p:nvSpPr>
          <p:cNvPr id="2150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150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1510" name="Rectangle 6"/>
          <p:cNvSpPr>
            <a:spLocks noGrp="1" noRot="1" noChangeAspect="1" noChangeArrowheads="1" noTextEdit="1"/>
          </p:cNvSpPr>
          <p:nvPr>
            <p:ph type="sldImg"/>
          </p:nvPr>
        </p:nvSpPr>
        <p:spPr>
          <a:ln cap="flat"/>
        </p:spPr>
      </p:sp>
      <p:sp>
        <p:nvSpPr>
          <p:cNvPr id="21511" name="Rectangle 7"/>
          <p:cNvSpPr>
            <a:spLocks noGrp="1" noChangeArrowheads="1"/>
          </p:cNvSpPr>
          <p:nvPr>
            <p:ph type="body" idx="1"/>
          </p:nvPr>
        </p:nvSpPr>
        <p:spPr>
          <a:noFill/>
          <a:ln/>
        </p:spPr>
        <p:txBody>
          <a:bodyPr/>
          <a:lstStyle/>
          <a:p>
            <a:r>
              <a:rPr lang="en-US">
                <a:latin typeface="Times" charset="0"/>
                <a:cs typeface="Times" charset="0"/>
              </a:rPr>
              <a:t>The next series of slides presents Example 4.1. The series builds in steps to the conclusion of the Example showing the development of key equations along the way.</a:t>
            </a:r>
          </a:p>
          <a:p>
            <a:endParaRPr lang="en-US">
              <a:latin typeface="Times" charset="0"/>
              <a:cs typeface="Times" charset="0"/>
            </a:endParaRPr>
          </a:p>
          <a:p>
            <a:r>
              <a:rPr lang="en-US">
                <a:latin typeface="Times" charset="0"/>
                <a:cs typeface="Times" charset="0"/>
              </a:rPr>
              <a:t>This slide advances automatically.</a:t>
            </a:r>
          </a:p>
        </p:txBody>
      </p:sp>
    </p:spTree>
    <p:extLst>
      <p:ext uri="{BB962C8B-B14F-4D97-AF65-F5344CB8AC3E}">
        <p14:creationId xmlns:p14="http://schemas.microsoft.com/office/powerpoint/2010/main" val="3250868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0617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30618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0618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06182" name="Rectangle 6"/>
          <p:cNvSpPr>
            <a:spLocks noGrp="1" noRot="1" noChangeAspect="1" noChangeArrowheads="1" noTextEdit="1"/>
          </p:cNvSpPr>
          <p:nvPr>
            <p:ph type="sldImg"/>
          </p:nvPr>
        </p:nvSpPr>
        <p:spPr>
          <a:ln cap="flat"/>
        </p:spPr>
      </p:sp>
      <p:sp>
        <p:nvSpPr>
          <p:cNvPr id="306183" name="Rectangle 7"/>
          <p:cNvSpPr>
            <a:spLocks noGrp="1" noChangeArrowheads="1"/>
          </p:cNvSpPr>
          <p:nvPr>
            <p:ph type="body" idx="1"/>
          </p:nvPr>
        </p:nvSpPr>
        <p:spPr>
          <a:noFill/>
          <a:ln/>
        </p:spPr>
        <p:txBody>
          <a:bodyPr/>
          <a:lstStyle/>
          <a:p>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48415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56115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39</a:t>
            </a:r>
          </a:p>
        </p:txBody>
      </p:sp>
      <p:sp>
        <p:nvSpPr>
          <p:cNvPr id="56115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56115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561158" name="Rectangle 6"/>
          <p:cNvSpPr>
            <a:spLocks noGrp="1" noRot="1" noChangeAspect="1" noChangeArrowheads="1" noTextEdit="1"/>
          </p:cNvSpPr>
          <p:nvPr>
            <p:ph type="sldImg"/>
          </p:nvPr>
        </p:nvSpPr>
        <p:spPr>
          <a:ln cap="flat"/>
        </p:spPr>
      </p:sp>
      <p:sp>
        <p:nvSpPr>
          <p:cNvPr id="561159" name="Rectangle 7"/>
          <p:cNvSpPr>
            <a:spLocks noGrp="1" noChangeArrowheads="1"/>
          </p:cNvSpPr>
          <p:nvPr>
            <p:ph type="body" idx="1"/>
          </p:nvPr>
        </p:nvSpPr>
        <p:spPr>
          <a:noFill/>
          <a:ln/>
        </p:spPr>
        <p:txBody>
          <a:bodyPr/>
          <a:lstStyle/>
          <a:p>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582564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1437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44</a:t>
            </a:r>
          </a:p>
        </p:txBody>
      </p:sp>
      <p:sp>
        <p:nvSpPr>
          <p:cNvPr id="31437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1437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14374" name="Rectangle 6"/>
          <p:cNvSpPr>
            <a:spLocks noGrp="1" noRot="1" noChangeAspect="1" noChangeArrowheads="1" noTextEdit="1"/>
          </p:cNvSpPr>
          <p:nvPr>
            <p:ph type="sldImg"/>
          </p:nvPr>
        </p:nvSpPr>
        <p:spPr>
          <a:ln cap="flat"/>
        </p:spPr>
      </p:sp>
      <p:sp>
        <p:nvSpPr>
          <p:cNvPr id="314375" name="Rectangle 7"/>
          <p:cNvSpPr>
            <a:spLocks noGrp="1" noChangeArrowheads="1"/>
          </p:cNvSpPr>
          <p:nvPr>
            <p:ph type="body" idx="1"/>
          </p:nvPr>
        </p:nvSpPr>
        <p:spPr>
          <a:noFill/>
          <a:ln/>
        </p:spPr>
        <p:txBody>
          <a:bodyPr/>
          <a:lstStyle/>
          <a:p>
            <a:r>
              <a:rPr lang="en-US">
                <a:latin typeface="Times" charset="0"/>
                <a:cs typeface="Times" charset="0"/>
              </a:rPr>
              <a:t>The next series of slides presents Example 4.2. The series builds in steps to the conclusion of the Example showing the development of key equations along the way.</a:t>
            </a:r>
          </a:p>
          <a:p>
            <a:endParaRPr lang="en-US">
              <a:latin typeface="Times" charset="0"/>
              <a:cs typeface="Times" charset="0"/>
            </a:endParaRPr>
          </a:p>
          <a:p>
            <a:r>
              <a:rPr lang="en-US">
                <a:latin typeface="Times" charset="0"/>
                <a:cs typeface="Times" charset="0"/>
              </a:rPr>
              <a:t>This slide advances automatically.</a:t>
            </a:r>
          </a:p>
          <a:p>
            <a:endParaRPr lang="en-US">
              <a:latin typeface="Times" charset="0"/>
              <a:cs typeface="Times" charset="0"/>
            </a:endParaRPr>
          </a:p>
        </p:txBody>
      </p:sp>
    </p:spTree>
    <p:extLst>
      <p:ext uri="{BB962C8B-B14F-4D97-AF65-F5344CB8AC3E}">
        <p14:creationId xmlns:p14="http://schemas.microsoft.com/office/powerpoint/2010/main" val="130333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1641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45</a:t>
            </a:r>
          </a:p>
        </p:txBody>
      </p:sp>
      <p:sp>
        <p:nvSpPr>
          <p:cNvPr id="31642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1642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16422" name="Rectangle 6"/>
          <p:cNvSpPr>
            <a:spLocks noGrp="1" noRot="1" noChangeAspect="1" noChangeArrowheads="1" noTextEdit="1"/>
          </p:cNvSpPr>
          <p:nvPr>
            <p:ph type="sldImg"/>
          </p:nvPr>
        </p:nvSpPr>
        <p:spPr>
          <a:ln cap="flat"/>
        </p:spPr>
      </p:sp>
      <p:sp>
        <p:nvSpPr>
          <p:cNvPr id="316423" name="Rectangle 7"/>
          <p:cNvSpPr>
            <a:spLocks noGrp="1" noChangeArrowheads="1"/>
          </p:cNvSpPr>
          <p:nvPr>
            <p:ph type="body" idx="1"/>
          </p:nvPr>
        </p:nvSpPr>
        <p:spPr>
          <a:noFill/>
          <a:ln/>
        </p:spPr>
        <p:txBody>
          <a:bodyPr/>
          <a:lstStyle/>
          <a:p>
            <a:r>
              <a:rPr lang="en-US"/>
              <a:t>We can calculate the earliest possible starting times and earliest possible finishing times for each activity.</a:t>
            </a:r>
          </a:p>
        </p:txBody>
      </p:sp>
    </p:spTree>
    <p:extLst>
      <p:ext uri="{BB962C8B-B14F-4D97-AF65-F5344CB8AC3E}">
        <p14:creationId xmlns:p14="http://schemas.microsoft.com/office/powerpoint/2010/main" val="1897229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1846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46</a:t>
            </a:r>
          </a:p>
        </p:txBody>
      </p:sp>
      <p:sp>
        <p:nvSpPr>
          <p:cNvPr id="31846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1846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18470" name="Rectangle 6"/>
          <p:cNvSpPr>
            <a:spLocks noGrp="1" noRot="1" noChangeAspect="1" noChangeArrowheads="1" noTextEdit="1"/>
          </p:cNvSpPr>
          <p:nvPr>
            <p:ph type="sldImg"/>
          </p:nvPr>
        </p:nvSpPr>
        <p:spPr>
          <a:ln cap="flat"/>
        </p:spPr>
      </p:sp>
      <p:sp>
        <p:nvSpPr>
          <p:cNvPr id="3184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3447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2051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47</a:t>
            </a:r>
          </a:p>
        </p:txBody>
      </p:sp>
      <p:sp>
        <p:nvSpPr>
          <p:cNvPr id="32051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2051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20518" name="Rectangle 6"/>
          <p:cNvSpPr>
            <a:spLocks noGrp="1" noRot="1" noChangeAspect="1" noChangeArrowheads="1" noTextEdit="1"/>
          </p:cNvSpPr>
          <p:nvPr>
            <p:ph type="sldImg"/>
          </p:nvPr>
        </p:nvSpPr>
        <p:spPr>
          <a:ln cap="flat"/>
        </p:spPr>
      </p:sp>
      <p:sp>
        <p:nvSpPr>
          <p:cNvPr id="32051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04976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2256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48</a:t>
            </a:r>
          </a:p>
        </p:txBody>
      </p:sp>
      <p:sp>
        <p:nvSpPr>
          <p:cNvPr id="32256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2256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22566" name="Rectangle 6"/>
          <p:cNvSpPr>
            <a:spLocks noGrp="1" noRot="1" noChangeAspect="1" noChangeArrowheads="1" noTextEdit="1"/>
          </p:cNvSpPr>
          <p:nvPr>
            <p:ph type="sldImg"/>
          </p:nvPr>
        </p:nvSpPr>
        <p:spPr>
          <a:ln cap="flat"/>
        </p:spPr>
      </p:sp>
      <p:sp>
        <p:nvSpPr>
          <p:cNvPr id="32256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99176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2461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49</a:t>
            </a:r>
          </a:p>
        </p:txBody>
      </p:sp>
      <p:sp>
        <p:nvSpPr>
          <p:cNvPr id="32461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2461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24614" name="Rectangle 6"/>
          <p:cNvSpPr>
            <a:spLocks noGrp="1" noRot="1" noChangeAspect="1" noChangeArrowheads="1" noTextEdit="1"/>
          </p:cNvSpPr>
          <p:nvPr>
            <p:ph type="sldImg"/>
          </p:nvPr>
        </p:nvSpPr>
        <p:spPr>
          <a:ln cap="flat"/>
        </p:spPr>
      </p:sp>
      <p:sp>
        <p:nvSpPr>
          <p:cNvPr id="324615" name="Rectangle 7"/>
          <p:cNvSpPr>
            <a:spLocks noGrp="1" noChangeArrowheads="1"/>
          </p:cNvSpPr>
          <p:nvPr>
            <p:ph type="body" idx="1"/>
          </p:nvPr>
        </p:nvSpPr>
        <p:spPr>
          <a:noFill/>
          <a:ln/>
        </p:spPr>
        <p:txBody>
          <a:bodyPr/>
          <a:lstStyle/>
          <a:p>
            <a:r>
              <a:rPr lang="en-US" dirty="0"/>
              <a:t>The calculations must proceed through the network after earlier activities are calculated. For example, activity D can not start until activity B is complete.</a:t>
            </a:r>
          </a:p>
        </p:txBody>
      </p:sp>
    </p:spTree>
    <p:extLst>
      <p:ext uri="{BB962C8B-B14F-4D97-AF65-F5344CB8AC3E}">
        <p14:creationId xmlns:p14="http://schemas.microsoft.com/office/powerpoint/2010/main" val="113025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2665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50</a:t>
            </a:r>
          </a:p>
        </p:txBody>
      </p:sp>
      <p:sp>
        <p:nvSpPr>
          <p:cNvPr id="32666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2666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26662" name="Rectangle 6"/>
          <p:cNvSpPr>
            <a:spLocks noGrp="1" noRot="1" noChangeAspect="1" noChangeArrowheads="1" noTextEdit="1"/>
          </p:cNvSpPr>
          <p:nvPr>
            <p:ph type="sldImg"/>
          </p:nvPr>
        </p:nvSpPr>
        <p:spPr>
          <a:ln cap="flat"/>
        </p:spPr>
      </p:sp>
      <p:sp>
        <p:nvSpPr>
          <p:cNvPr id="32666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70729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2870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51</a:t>
            </a:r>
          </a:p>
        </p:txBody>
      </p:sp>
      <p:sp>
        <p:nvSpPr>
          <p:cNvPr id="32870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2870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28710" name="Rectangle 6"/>
          <p:cNvSpPr>
            <a:spLocks noGrp="1" noRot="1" noChangeAspect="1" noChangeArrowheads="1" noTextEdit="1"/>
          </p:cNvSpPr>
          <p:nvPr>
            <p:ph type="sldImg"/>
          </p:nvPr>
        </p:nvSpPr>
        <p:spPr>
          <a:ln cap="flat"/>
        </p:spPr>
      </p:sp>
      <p:sp>
        <p:nvSpPr>
          <p:cNvPr id="32871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3610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355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10</a:t>
            </a:r>
          </a:p>
        </p:txBody>
      </p:sp>
      <p:sp>
        <p:nvSpPr>
          <p:cNvPr id="2355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355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3558" name="Rectangle 6"/>
          <p:cNvSpPr>
            <a:spLocks noGrp="1" noRot="1" noChangeAspect="1" noChangeArrowheads="1" noTextEdit="1"/>
          </p:cNvSpPr>
          <p:nvPr>
            <p:ph type="sldImg"/>
          </p:nvPr>
        </p:nvSpPr>
        <p:spPr>
          <a:ln cap="flat"/>
        </p:spPr>
      </p:sp>
      <p:sp>
        <p:nvSpPr>
          <p:cNvPr id="23559" name="Rectangle 7"/>
          <p:cNvSpPr>
            <a:spLocks noGrp="1" noChangeArrowheads="1"/>
          </p:cNvSpPr>
          <p:nvPr>
            <p:ph type="body" idx="1"/>
          </p:nvPr>
        </p:nvSpPr>
        <p:spPr>
          <a:noFill/>
          <a:ln/>
        </p:spPr>
        <p:txBody>
          <a:bodyPr/>
          <a:lstStyle/>
          <a:p>
            <a:r>
              <a:rPr lang="en-US"/>
              <a:t>The first step is to create the list of activities and the required predecessors.</a:t>
            </a:r>
          </a:p>
        </p:txBody>
      </p:sp>
    </p:spTree>
    <p:extLst>
      <p:ext uri="{BB962C8B-B14F-4D97-AF65-F5344CB8AC3E}">
        <p14:creationId xmlns:p14="http://schemas.microsoft.com/office/powerpoint/2010/main" val="1747561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3075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52</a:t>
            </a:r>
          </a:p>
        </p:txBody>
      </p:sp>
      <p:sp>
        <p:nvSpPr>
          <p:cNvPr id="33075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3075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30758" name="Rectangle 6"/>
          <p:cNvSpPr>
            <a:spLocks noGrp="1" noRot="1" noChangeAspect="1" noChangeArrowheads="1" noTextEdit="1"/>
          </p:cNvSpPr>
          <p:nvPr>
            <p:ph type="sldImg"/>
          </p:nvPr>
        </p:nvSpPr>
        <p:spPr>
          <a:ln cap="flat"/>
        </p:spPr>
      </p:sp>
      <p:sp>
        <p:nvSpPr>
          <p:cNvPr id="33075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15797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3280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53</a:t>
            </a:r>
          </a:p>
        </p:txBody>
      </p:sp>
      <p:sp>
        <p:nvSpPr>
          <p:cNvPr id="33280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3280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32806" name="Rectangle 6"/>
          <p:cNvSpPr>
            <a:spLocks noGrp="1" noRot="1" noChangeAspect="1" noChangeArrowheads="1" noTextEdit="1"/>
          </p:cNvSpPr>
          <p:nvPr>
            <p:ph type="sldImg"/>
          </p:nvPr>
        </p:nvSpPr>
        <p:spPr>
          <a:ln cap="flat"/>
        </p:spPr>
      </p:sp>
      <p:sp>
        <p:nvSpPr>
          <p:cNvPr id="33280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05597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3485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54</a:t>
            </a:r>
          </a:p>
        </p:txBody>
      </p:sp>
      <p:sp>
        <p:nvSpPr>
          <p:cNvPr id="33485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3485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34854" name="Rectangle 6"/>
          <p:cNvSpPr>
            <a:spLocks noGrp="1" noRot="1" noChangeAspect="1" noChangeArrowheads="1" noTextEdit="1"/>
          </p:cNvSpPr>
          <p:nvPr>
            <p:ph type="sldImg"/>
          </p:nvPr>
        </p:nvSpPr>
        <p:spPr>
          <a:ln cap="flat"/>
        </p:spPr>
      </p:sp>
      <p:sp>
        <p:nvSpPr>
          <p:cNvPr id="334855" name="Rectangle 7"/>
          <p:cNvSpPr>
            <a:spLocks noGrp="1" noChangeArrowheads="1"/>
          </p:cNvSpPr>
          <p:nvPr>
            <p:ph type="body" idx="1"/>
          </p:nvPr>
        </p:nvSpPr>
        <p:spPr>
          <a:noFill/>
          <a:ln/>
        </p:spPr>
        <p:txBody>
          <a:bodyPr/>
          <a:lstStyle/>
          <a:p>
            <a:r>
              <a:rPr lang="en-US"/>
              <a:t>In this way ES and EF times can be completed for the entire network.</a:t>
            </a:r>
          </a:p>
        </p:txBody>
      </p:sp>
    </p:spTree>
    <p:extLst>
      <p:ext uri="{BB962C8B-B14F-4D97-AF65-F5344CB8AC3E}">
        <p14:creationId xmlns:p14="http://schemas.microsoft.com/office/powerpoint/2010/main" val="1416009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3689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55</a:t>
            </a:r>
          </a:p>
        </p:txBody>
      </p:sp>
      <p:sp>
        <p:nvSpPr>
          <p:cNvPr id="33690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3690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36902" name="Rectangle 6"/>
          <p:cNvSpPr>
            <a:spLocks noGrp="1" noRot="1" noChangeAspect="1" noChangeArrowheads="1" noTextEdit="1"/>
          </p:cNvSpPr>
          <p:nvPr>
            <p:ph type="sldImg"/>
          </p:nvPr>
        </p:nvSpPr>
        <p:spPr>
          <a:ln cap="flat"/>
        </p:spPr>
      </p:sp>
      <p:sp>
        <p:nvSpPr>
          <p:cNvPr id="336903" name="Rectangle 7"/>
          <p:cNvSpPr>
            <a:spLocks noGrp="1" noChangeArrowheads="1"/>
          </p:cNvSpPr>
          <p:nvPr>
            <p:ph type="body" idx="1"/>
          </p:nvPr>
        </p:nvSpPr>
        <p:spPr>
          <a:noFill/>
          <a:ln/>
        </p:spPr>
        <p:txBody>
          <a:bodyPr/>
          <a:lstStyle/>
          <a:p>
            <a:r>
              <a:rPr lang="en-US"/>
              <a:t>In much the same fashion, late start and late finish times can be calculated working backward through the network. This is Example 4.3 in the text.</a:t>
            </a:r>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281634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3894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56</a:t>
            </a:r>
          </a:p>
        </p:txBody>
      </p:sp>
      <p:sp>
        <p:nvSpPr>
          <p:cNvPr id="33894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3894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38950" name="Rectangle 6"/>
          <p:cNvSpPr>
            <a:spLocks noGrp="1" noRot="1" noChangeAspect="1" noChangeArrowheads="1" noTextEdit="1"/>
          </p:cNvSpPr>
          <p:nvPr>
            <p:ph type="sldImg"/>
          </p:nvPr>
        </p:nvSpPr>
        <p:spPr>
          <a:ln cap="flat"/>
        </p:spPr>
      </p:sp>
      <p:sp>
        <p:nvSpPr>
          <p:cNvPr id="3389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6658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4099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57</a:t>
            </a:r>
          </a:p>
        </p:txBody>
      </p:sp>
      <p:sp>
        <p:nvSpPr>
          <p:cNvPr id="34099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4099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40998" name="Rectangle 6"/>
          <p:cNvSpPr>
            <a:spLocks noGrp="1" noRot="1" noChangeAspect="1" noChangeArrowheads="1" noTextEdit="1"/>
          </p:cNvSpPr>
          <p:nvPr>
            <p:ph type="sldImg"/>
          </p:nvPr>
        </p:nvSpPr>
        <p:spPr>
          <a:ln cap="flat"/>
        </p:spPr>
      </p:sp>
      <p:sp>
        <p:nvSpPr>
          <p:cNvPr id="34099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81833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4304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58</a:t>
            </a:r>
          </a:p>
        </p:txBody>
      </p:sp>
      <p:sp>
        <p:nvSpPr>
          <p:cNvPr id="34304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4304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43046" name="Rectangle 6"/>
          <p:cNvSpPr>
            <a:spLocks noGrp="1" noRot="1" noChangeAspect="1" noChangeArrowheads="1" noTextEdit="1"/>
          </p:cNvSpPr>
          <p:nvPr>
            <p:ph type="sldImg"/>
          </p:nvPr>
        </p:nvSpPr>
        <p:spPr>
          <a:ln cap="flat"/>
        </p:spPr>
      </p:sp>
      <p:sp>
        <p:nvSpPr>
          <p:cNvPr id="3430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43000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4509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59</a:t>
            </a:r>
          </a:p>
        </p:txBody>
      </p:sp>
      <p:sp>
        <p:nvSpPr>
          <p:cNvPr id="34509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4509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45094" name="Rectangle 6"/>
          <p:cNvSpPr>
            <a:spLocks noGrp="1" noRot="1" noChangeAspect="1" noChangeArrowheads="1" noTextEdit="1"/>
          </p:cNvSpPr>
          <p:nvPr>
            <p:ph type="sldImg"/>
          </p:nvPr>
        </p:nvSpPr>
        <p:spPr>
          <a:ln cap="flat"/>
        </p:spPr>
      </p:sp>
      <p:sp>
        <p:nvSpPr>
          <p:cNvPr id="34509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78906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4713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60</a:t>
            </a:r>
          </a:p>
        </p:txBody>
      </p:sp>
      <p:sp>
        <p:nvSpPr>
          <p:cNvPr id="34714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4714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47142" name="Rectangle 6"/>
          <p:cNvSpPr>
            <a:spLocks noGrp="1" noRot="1" noChangeAspect="1" noChangeArrowheads="1" noTextEdit="1"/>
          </p:cNvSpPr>
          <p:nvPr>
            <p:ph type="sldImg"/>
          </p:nvPr>
        </p:nvSpPr>
        <p:spPr>
          <a:ln cap="flat"/>
        </p:spPr>
      </p:sp>
      <p:sp>
        <p:nvSpPr>
          <p:cNvPr id="34714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78254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4918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61</a:t>
            </a:r>
          </a:p>
        </p:txBody>
      </p:sp>
      <p:sp>
        <p:nvSpPr>
          <p:cNvPr id="34918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4918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49190" name="Rectangle 6"/>
          <p:cNvSpPr>
            <a:spLocks noGrp="1" noRot="1" noChangeAspect="1" noChangeArrowheads="1" noTextEdit="1"/>
          </p:cNvSpPr>
          <p:nvPr>
            <p:ph type="sldImg"/>
          </p:nvPr>
        </p:nvSpPr>
        <p:spPr>
          <a:ln cap="flat"/>
        </p:spPr>
      </p:sp>
      <p:sp>
        <p:nvSpPr>
          <p:cNvPr id="34919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35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11</a:t>
            </a:r>
          </a:p>
        </p:txBody>
      </p:sp>
      <p:sp>
        <p:nvSpPr>
          <p:cNvPr id="2560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560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5606" name="Rectangle 6"/>
          <p:cNvSpPr>
            <a:spLocks noGrp="1" noRot="1" noChangeAspect="1" noChangeArrowheads="1" noTextEdit="1"/>
          </p:cNvSpPr>
          <p:nvPr>
            <p:ph type="sldImg"/>
          </p:nvPr>
        </p:nvSpPr>
        <p:spPr>
          <a:ln cap="flat"/>
        </p:spPr>
      </p:sp>
      <p:sp>
        <p:nvSpPr>
          <p:cNvPr id="2560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63067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49664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61</a:t>
            </a:r>
          </a:p>
        </p:txBody>
      </p:sp>
      <p:sp>
        <p:nvSpPr>
          <p:cNvPr id="49664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49664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496646" name="Rectangle 6"/>
          <p:cNvSpPr>
            <a:spLocks noGrp="1" noRot="1" noChangeAspect="1" noChangeArrowheads="1"/>
          </p:cNvSpPr>
          <p:nvPr>
            <p:ph type="sldImg"/>
          </p:nvPr>
        </p:nvSpPr>
        <p:spPr bwMode="auto">
          <a:xfrm>
            <a:off x="1144588" y="687388"/>
            <a:ext cx="4568825" cy="3425825"/>
          </a:xfrm>
          <a:prstGeom prst="rect">
            <a:avLst/>
          </a:prstGeom>
          <a:noFill/>
          <a:ln w="12700" cap="flat">
            <a:solidFill>
              <a:schemeClr val="tx1"/>
            </a:solidFill>
            <a:miter lim="800000"/>
            <a:headEnd/>
            <a:tailEnd/>
          </a:ln>
        </p:spPr>
      </p:sp>
      <p:sp>
        <p:nvSpPr>
          <p:cNvPr id="496647" name="Rectangle 7"/>
          <p:cNvSpPr>
            <a:spLocks noGrp="1" noChangeArrowheads="1"/>
          </p:cNvSpPr>
          <p:nvPr>
            <p:ph type="body" idx="1"/>
          </p:nvPr>
        </p:nvSpPr>
        <p:spPr bwMode="auto">
          <a:xfrm>
            <a:off x="912813" y="4356100"/>
            <a:ext cx="5029200" cy="4062413"/>
          </a:xfrm>
          <a:prstGeom prst="rect">
            <a:avLst/>
          </a:prstGeom>
          <a:noFill/>
          <a:ln w="12700">
            <a:miter lim="800000"/>
            <a:headEnd/>
            <a:tailEnd/>
          </a:ln>
        </p:spPr>
        <p:txBody>
          <a:bodyPr lIns="90487" tIns="44450" rIns="90487" bIns="44450"/>
          <a:lstStyle/>
          <a:p>
            <a:r>
              <a:rPr lang="en-US"/>
              <a:t>Figure 4.8 is a screen shot from Project showing a Gantt chart for Example 4.3.</a:t>
            </a:r>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3102957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5123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62</a:t>
            </a:r>
          </a:p>
        </p:txBody>
      </p:sp>
      <p:sp>
        <p:nvSpPr>
          <p:cNvPr id="35123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5123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51238" name="Rectangle 6"/>
          <p:cNvSpPr>
            <a:spLocks noGrp="1" noRot="1" noChangeAspect="1" noChangeArrowheads="1" noTextEdit="1"/>
          </p:cNvSpPr>
          <p:nvPr>
            <p:ph type="sldImg"/>
          </p:nvPr>
        </p:nvSpPr>
        <p:spPr>
          <a:ln cap="flat"/>
        </p:spPr>
      </p:sp>
      <p:sp>
        <p:nvSpPr>
          <p:cNvPr id="351239" name="Rectangle 7"/>
          <p:cNvSpPr>
            <a:spLocks noGrp="1" noChangeArrowheads="1"/>
          </p:cNvSpPr>
          <p:nvPr>
            <p:ph type="body" idx="1"/>
          </p:nvPr>
        </p:nvSpPr>
        <p:spPr>
          <a:noFill/>
          <a:ln/>
        </p:spPr>
        <p:txBody>
          <a:bodyPr/>
          <a:lstStyle/>
          <a:p>
            <a:r>
              <a:rPr lang="en-US"/>
              <a:t>Having these sets of times it is possible to analyze slack for the network. This starts the presentation of Example 4.4. The series first shows the manual development of activity slack and then presents the screen shot of the Project output, Figure 4.9.</a:t>
            </a:r>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28816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5328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5328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5328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53286" name="Rectangle 6"/>
          <p:cNvSpPr>
            <a:spLocks noGrp="1" noRot="1" noChangeAspect="1" noChangeArrowheads="1" noTextEdit="1"/>
          </p:cNvSpPr>
          <p:nvPr>
            <p:ph type="sldImg"/>
          </p:nvPr>
        </p:nvSpPr>
        <p:spPr>
          <a:ln cap="flat"/>
        </p:spPr>
      </p:sp>
      <p:sp>
        <p:nvSpPr>
          <p:cNvPr id="35328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6210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5533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5533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5533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55334" name="Rectangle 6"/>
          <p:cNvSpPr>
            <a:spLocks noGrp="1" noRot="1" noChangeAspect="1" noChangeArrowheads="1" noTextEdit="1"/>
          </p:cNvSpPr>
          <p:nvPr>
            <p:ph type="sldImg"/>
          </p:nvPr>
        </p:nvSpPr>
        <p:spPr>
          <a:ln cap="flat"/>
        </p:spPr>
      </p:sp>
      <p:sp>
        <p:nvSpPr>
          <p:cNvPr id="35533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79237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5737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5738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5738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57382" name="Rectangle 6"/>
          <p:cNvSpPr>
            <a:spLocks noGrp="1" noRot="1" noChangeAspect="1" noChangeArrowheads="1" noTextEdit="1"/>
          </p:cNvSpPr>
          <p:nvPr>
            <p:ph type="sldImg"/>
          </p:nvPr>
        </p:nvSpPr>
        <p:spPr>
          <a:ln cap="flat"/>
        </p:spPr>
      </p:sp>
      <p:sp>
        <p:nvSpPr>
          <p:cNvPr id="357383" name="Rectangle 7"/>
          <p:cNvSpPr>
            <a:spLocks noGrp="1" noChangeArrowheads="1"/>
          </p:cNvSpPr>
          <p:nvPr>
            <p:ph type="body" idx="1"/>
          </p:nvPr>
        </p:nvSpPr>
        <p:spPr>
          <a:noFill/>
          <a:ln/>
        </p:spPr>
        <p:txBody>
          <a:bodyPr/>
          <a:lstStyle/>
          <a:p>
            <a:r>
              <a:rPr lang="en-US"/>
              <a:t>Using either the ES/LS or EF/LF pairs results in the same analysis.</a:t>
            </a:r>
          </a:p>
        </p:txBody>
      </p:sp>
    </p:spTree>
    <p:extLst>
      <p:ext uri="{BB962C8B-B14F-4D97-AF65-F5344CB8AC3E}">
        <p14:creationId xmlns:p14="http://schemas.microsoft.com/office/powerpoint/2010/main" val="900784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5942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5942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5942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59430" name="Rectangle 6"/>
          <p:cNvSpPr>
            <a:spLocks noGrp="1" noRot="1" noChangeAspect="1" noChangeArrowheads="1" noTextEdit="1"/>
          </p:cNvSpPr>
          <p:nvPr>
            <p:ph type="sldImg"/>
          </p:nvPr>
        </p:nvSpPr>
        <p:spPr>
          <a:ln cap="flat"/>
        </p:spPr>
      </p:sp>
      <p:sp>
        <p:nvSpPr>
          <p:cNvPr id="35943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79722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6147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6147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6147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61478" name="Rectangle 6"/>
          <p:cNvSpPr>
            <a:spLocks noGrp="1" noRot="1" noChangeAspect="1" noChangeArrowheads="1" noTextEdit="1"/>
          </p:cNvSpPr>
          <p:nvPr>
            <p:ph type="sldImg"/>
          </p:nvPr>
        </p:nvSpPr>
        <p:spPr>
          <a:ln cap="flat"/>
        </p:spPr>
      </p:sp>
      <p:sp>
        <p:nvSpPr>
          <p:cNvPr id="361479" name="Rectangle 7"/>
          <p:cNvSpPr>
            <a:spLocks noGrp="1" noChangeArrowheads="1"/>
          </p:cNvSpPr>
          <p:nvPr>
            <p:ph type="body" idx="1"/>
          </p:nvPr>
        </p:nvSpPr>
        <p:spPr>
          <a:noFill/>
          <a:ln/>
        </p:spPr>
        <p:txBody>
          <a:bodyPr/>
          <a:lstStyle/>
          <a:p>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19300548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6352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6352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6352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63526" name="Rectangle 6"/>
          <p:cNvSpPr>
            <a:spLocks noGrp="1" noRot="1" noChangeAspect="1" noChangeArrowheads="1" noTextEdit="1"/>
          </p:cNvSpPr>
          <p:nvPr>
            <p:ph type="sldImg"/>
          </p:nvPr>
        </p:nvSpPr>
        <p:spPr>
          <a:ln cap="flat"/>
        </p:spPr>
      </p:sp>
      <p:sp>
        <p:nvSpPr>
          <p:cNvPr id="363527" name="Rectangle 7"/>
          <p:cNvSpPr>
            <a:spLocks noGrp="1" noChangeArrowheads="1"/>
          </p:cNvSpPr>
          <p:nvPr>
            <p:ph type="body" idx="1"/>
          </p:nvPr>
        </p:nvSpPr>
        <p:spPr>
          <a:noFill/>
          <a:ln/>
        </p:spPr>
        <p:txBody>
          <a:bodyPr/>
          <a:lstStyle/>
          <a:p>
            <a:r>
              <a:rPr lang="en-US"/>
              <a:t>Completing the analysis for the entire network, these are the results.</a:t>
            </a:r>
          </a:p>
        </p:txBody>
      </p:sp>
    </p:spTree>
    <p:extLst>
      <p:ext uri="{BB962C8B-B14F-4D97-AF65-F5344CB8AC3E}">
        <p14:creationId xmlns:p14="http://schemas.microsoft.com/office/powerpoint/2010/main" val="1995930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6557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68</a:t>
            </a:r>
          </a:p>
        </p:txBody>
      </p:sp>
      <p:sp>
        <p:nvSpPr>
          <p:cNvPr id="36557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6557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65574" name="Rectangle 6"/>
          <p:cNvSpPr>
            <a:spLocks noGrp="1" noRot="1" noChangeAspect="1" noChangeArrowheads="1" noTextEdit="1"/>
          </p:cNvSpPr>
          <p:nvPr>
            <p:ph type="sldImg"/>
          </p:nvPr>
        </p:nvSpPr>
        <p:spPr>
          <a:ln cap="flat"/>
        </p:spPr>
      </p:sp>
      <p:sp>
        <p:nvSpPr>
          <p:cNvPr id="36557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70967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6761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69</a:t>
            </a:r>
          </a:p>
        </p:txBody>
      </p:sp>
      <p:sp>
        <p:nvSpPr>
          <p:cNvPr id="36762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6762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67622" name="Rectangle 6"/>
          <p:cNvSpPr>
            <a:spLocks noGrp="1" noRot="1" noChangeAspect="1" noChangeArrowheads="1" noTextEdit="1"/>
          </p:cNvSpPr>
          <p:nvPr>
            <p:ph type="sldImg"/>
          </p:nvPr>
        </p:nvSpPr>
        <p:spPr>
          <a:ln cap="flat"/>
        </p:spPr>
      </p:sp>
      <p:sp>
        <p:nvSpPr>
          <p:cNvPr id="367623" name="Rectangle 7"/>
          <p:cNvSpPr>
            <a:spLocks noGrp="1" noChangeArrowheads="1"/>
          </p:cNvSpPr>
          <p:nvPr>
            <p:ph type="body" idx="1"/>
          </p:nvPr>
        </p:nvSpPr>
        <p:spPr>
          <a:noFill/>
          <a:ln/>
        </p:spPr>
        <p:txBody>
          <a:bodyPr/>
          <a:lstStyle/>
          <a:p>
            <a:r>
              <a:rPr lang="en-US"/>
              <a:t>The critical path will be the path with zero slack.</a:t>
            </a:r>
          </a:p>
        </p:txBody>
      </p:sp>
    </p:spTree>
    <p:extLst>
      <p:ext uri="{BB962C8B-B14F-4D97-AF65-F5344CB8AC3E}">
        <p14:creationId xmlns:p14="http://schemas.microsoft.com/office/powerpoint/2010/main" val="110545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25</a:t>
            </a:r>
          </a:p>
        </p:txBody>
      </p:sp>
      <p:sp>
        <p:nvSpPr>
          <p:cNvPr id="5427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5427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54278" name="Rectangle 6"/>
          <p:cNvSpPr>
            <a:spLocks noGrp="1" noRot="1" noChangeAspect="1" noChangeArrowheads="1" noTextEdit="1"/>
          </p:cNvSpPr>
          <p:nvPr>
            <p:ph type="sldImg"/>
          </p:nvPr>
        </p:nvSpPr>
        <p:spPr>
          <a:ln cap="flat"/>
        </p:spPr>
      </p:sp>
      <p:sp>
        <p:nvSpPr>
          <p:cNvPr id="54279" name="Rectangle 7"/>
          <p:cNvSpPr>
            <a:spLocks noGrp="1" noChangeArrowheads="1"/>
          </p:cNvSpPr>
          <p:nvPr>
            <p:ph type="body" idx="1"/>
          </p:nvPr>
        </p:nvSpPr>
        <p:spPr>
          <a:noFill/>
          <a:ln/>
        </p:spPr>
        <p:txBody>
          <a:bodyPr/>
          <a:lstStyle/>
          <a:p>
            <a:r>
              <a:rPr lang="en-US"/>
              <a:t>For comparison we build an AOA network of the same project.</a:t>
            </a:r>
          </a:p>
          <a:p>
            <a:endParaRPr lang="en-US"/>
          </a:p>
          <a:p>
            <a:r>
              <a:rPr lang="en-US"/>
              <a:t>This series builds Figure 4.3.</a:t>
            </a:r>
            <a:endParaRPr lang="en-US">
              <a:latin typeface="Times" charset="0"/>
              <a:cs typeface="Times" charset="0"/>
            </a:endParaRPr>
          </a:p>
          <a:p>
            <a:endParaRPr lang="en-US">
              <a:latin typeface="Times" charset="0"/>
              <a:cs typeface="Times" charset="0"/>
            </a:endParaRPr>
          </a:p>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40538940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6966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69</a:t>
            </a:r>
          </a:p>
        </p:txBody>
      </p:sp>
      <p:sp>
        <p:nvSpPr>
          <p:cNvPr id="36966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6966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69670" name="Rectangle 6"/>
          <p:cNvSpPr>
            <a:spLocks noGrp="1" noRot="1" noChangeAspect="1" noChangeArrowheads="1" noTextEdit="1"/>
          </p:cNvSpPr>
          <p:nvPr>
            <p:ph type="sldImg"/>
          </p:nvPr>
        </p:nvSpPr>
        <p:spPr>
          <a:ln cap="flat"/>
        </p:spPr>
      </p:sp>
      <p:sp>
        <p:nvSpPr>
          <p:cNvPr id="3696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052190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8195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75</a:t>
            </a:r>
          </a:p>
        </p:txBody>
      </p:sp>
      <p:sp>
        <p:nvSpPr>
          <p:cNvPr id="38195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8195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81958" name="Rectangle 6"/>
          <p:cNvSpPr>
            <a:spLocks noGrp="1" noRot="1" noChangeAspect="1" noChangeArrowheads="1" noTextEdit="1"/>
          </p:cNvSpPr>
          <p:nvPr>
            <p:ph type="sldImg"/>
          </p:nvPr>
        </p:nvSpPr>
        <p:spPr>
          <a:ln cap="flat"/>
        </p:spPr>
      </p:sp>
      <p:sp>
        <p:nvSpPr>
          <p:cNvPr id="381959" name="Rectangle 7"/>
          <p:cNvSpPr>
            <a:spLocks noGrp="1" noChangeArrowheads="1"/>
          </p:cNvSpPr>
          <p:nvPr>
            <p:ph type="body" idx="1"/>
          </p:nvPr>
        </p:nvSpPr>
        <p:spPr>
          <a:noFill/>
          <a:ln/>
        </p:spPr>
        <p:txBody>
          <a:bodyPr/>
          <a:lstStyle/>
          <a:p>
            <a:r>
              <a:rPr lang="en-US"/>
              <a:t>Often referred to as the PERT technique, the use of probabilistic time estimates allows for additional analysis of the project network.</a:t>
            </a:r>
          </a:p>
        </p:txBody>
      </p:sp>
    </p:spTree>
    <p:extLst>
      <p:ext uri="{BB962C8B-B14F-4D97-AF65-F5344CB8AC3E}">
        <p14:creationId xmlns:p14="http://schemas.microsoft.com/office/powerpoint/2010/main" val="3144189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56832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75</a:t>
            </a:r>
          </a:p>
        </p:txBody>
      </p:sp>
      <p:sp>
        <p:nvSpPr>
          <p:cNvPr id="56832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56832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568326" name="Rectangle 6"/>
          <p:cNvSpPr>
            <a:spLocks noGrp="1" noRot="1" noChangeAspect="1" noChangeArrowheads="1" noTextEdit="1"/>
          </p:cNvSpPr>
          <p:nvPr>
            <p:ph type="sldImg"/>
          </p:nvPr>
        </p:nvSpPr>
        <p:spPr>
          <a:ln cap="flat"/>
        </p:spPr>
      </p:sp>
      <p:sp>
        <p:nvSpPr>
          <p:cNvPr id="568327" name="Rectangle 7"/>
          <p:cNvSpPr>
            <a:spLocks noGrp="1" noChangeArrowheads="1"/>
          </p:cNvSpPr>
          <p:nvPr>
            <p:ph type="body" idx="1"/>
          </p:nvPr>
        </p:nvSpPr>
        <p:spPr>
          <a:noFill/>
          <a:ln/>
        </p:spPr>
        <p:txBody>
          <a:bodyPr/>
          <a:lstStyle/>
          <a:p>
            <a:r>
              <a:rPr lang="en-US"/>
              <a:t>Often referred to as the PERT technique, the use of probabilistic time estimates allows for additional analysis of the project network.</a:t>
            </a:r>
          </a:p>
        </p:txBody>
      </p:sp>
    </p:spTree>
    <p:extLst>
      <p:ext uri="{BB962C8B-B14F-4D97-AF65-F5344CB8AC3E}">
        <p14:creationId xmlns:p14="http://schemas.microsoft.com/office/powerpoint/2010/main" val="19556532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8605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77</a:t>
            </a:r>
          </a:p>
        </p:txBody>
      </p:sp>
      <p:sp>
        <p:nvSpPr>
          <p:cNvPr id="38605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8605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86054" name="Rectangle 6"/>
          <p:cNvSpPr>
            <a:spLocks noGrp="1" noRot="1" noChangeAspect="1" noChangeArrowheads="1" noTextEdit="1"/>
          </p:cNvSpPr>
          <p:nvPr>
            <p:ph type="sldImg"/>
          </p:nvPr>
        </p:nvSpPr>
        <p:spPr>
          <a:ln cap="flat"/>
        </p:spPr>
      </p:sp>
      <p:sp>
        <p:nvSpPr>
          <p:cNvPr id="38605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300206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9014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79</a:t>
            </a:r>
          </a:p>
        </p:txBody>
      </p:sp>
      <p:sp>
        <p:nvSpPr>
          <p:cNvPr id="39014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9014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90150" name="Rectangle 6"/>
          <p:cNvSpPr>
            <a:spLocks noGrp="1" noRot="1" noChangeAspect="1" noChangeArrowheads="1" noTextEdit="1"/>
          </p:cNvSpPr>
          <p:nvPr>
            <p:ph type="sldImg"/>
          </p:nvPr>
        </p:nvSpPr>
        <p:spPr>
          <a:ln cap="flat"/>
        </p:spPr>
      </p:sp>
      <p:sp>
        <p:nvSpPr>
          <p:cNvPr id="390151" name="Rectangle 7"/>
          <p:cNvSpPr>
            <a:spLocks noGrp="1" noChangeArrowheads="1"/>
          </p:cNvSpPr>
          <p:nvPr>
            <p:ph type="body" idx="1"/>
          </p:nvPr>
        </p:nvSpPr>
        <p:spPr>
          <a:noFill/>
          <a:ln/>
        </p:spPr>
        <p:txBody>
          <a:bodyPr/>
          <a:lstStyle/>
          <a:p>
            <a:r>
              <a:rPr lang="en-US"/>
              <a:t>This table shows all the expected task times and variances for use in the probabilistic calculations.</a:t>
            </a:r>
          </a:p>
        </p:txBody>
      </p:sp>
    </p:spTree>
    <p:extLst>
      <p:ext uri="{BB962C8B-B14F-4D97-AF65-F5344CB8AC3E}">
        <p14:creationId xmlns:p14="http://schemas.microsoft.com/office/powerpoint/2010/main" val="3970389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39833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83</a:t>
            </a:r>
          </a:p>
        </p:txBody>
      </p:sp>
      <p:sp>
        <p:nvSpPr>
          <p:cNvPr id="39834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39834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398342" name="Rectangle 6"/>
          <p:cNvSpPr>
            <a:spLocks noGrp="1" noRot="1" noChangeAspect="1" noChangeArrowheads="1" noTextEdit="1"/>
          </p:cNvSpPr>
          <p:nvPr>
            <p:ph type="sldImg"/>
          </p:nvPr>
        </p:nvSpPr>
        <p:spPr>
          <a:ln cap="flat"/>
        </p:spPr>
      </p:sp>
      <p:sp>
        <p:nvSpPr>
          <p:cNvPr id="398343" name="Rectangle 7"/>
          <p:cNvSpPr>
            <a:spLocks noGrp="1" noChangeArrowheads="1"/>
          </p:cNvSpPr>
          <p:nvPr>
            <p:ph type="body" idx="1"/>
          </p:nvPr>
        </p:nvSpPr>
        <p:spPr>
          <a:noFill/>
          <a:ln/>
        </p:spPr>
        <p:txBody>
          <a:bodyPr/>
          <a:lstStyle/>
          <a:p>
            <a:r>
              <a:rPr lang="en-US">
                <a:latin typeface="Times" charset="0"/>
                <a:cs typeface="Times" charset="0"/>
              </a:rPr>
              <a:t>This slide advances automatically.</a:t>
            </a:r>
          </a:p>
          <a:p>
            <a:endParaRPr lang="en-US"/>
          </a:p>
        </p:txBody>
      </p:sp>
    </p:spTree>
    <p:extLst>
      <p:ext uri="{BB962C8B-B14F-4D97-AF65-F5344CB8AC3E}">
        <p14:creationId xmlns:p14="http://schemas.microsoft.com/office/powerpoint/2010/main" val="3183297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40243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85</a:t>
            </a:r>
          </a:p>
        </p:txBody>
      </p:sp>
      <p:sp>
        <p:nvSpPr>
          <p:cNvPr id="40243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40243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402438" name="Rectangle 6"/>
          <p:cNvSpPr>
            <a:spLocks noGrp="1" noRot="1" noChangeAspect="1" noChangeArrowheads="1" noTextEdit="1"/>
          </p:cNvSpPr>
          <p:nvPr>
            <p:ph type="sldImg"/>
          </p:nvPr>
        </p:nvSpPr>
        <p:spPr>
          <a:ln cap="flat"/>
        </p:spPr>
      </p:sp>
      <p:sp>
        <p:nvSpPr>
          <p:cNvPr id="40243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366859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40448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86</a:t>
            </a:r>
          </a:p>
        </p:txBody>
      </p:sp>
      <p:sp>
        <p:nvSpPr>
          <p:cNvPr id="40448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40448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404486" name="Rectangle 6"/>
          <p:cNvSpPr>
            <a:spLocks noGrp="1" noRot="1" noChangeAspect="1" noChangeArrowheads="1" noTextEdit="1"/>
          </p:cNvSpPr>
          <p:nvPr>
            <p:ph type="sldImg"/>
          </p:nvPr>
        </p:nvSpPr>
        <p:spPr>
          <a:ln cap="flat"/>
        </p:spPr>
      </p:sp>
      <p:sp>
        <p:nvSpPr>
          <p:cNvPr id="404487" name="Rectangle 7"/>
          <p:cNvSpPr>
            <a:spLocks noGrp="1" noChangeArrowheads="1"/>
          </p:cNvSpPr>
          <p:nvPr>
            <p:ph type="body" idx="1"/>
          </p:nvPr>
        </p:nvSpPr>
        <p:spPr>
          <a:noFill/>
          <a:ln/>
        </p:spPr>
        <p:txBody>
          <a:bodyPr/>
          <a:lstStyle/>
          <a:p>
            <a:r>
              <a:rPr lang="en-US"/>
              <a:t>Here Figure 18.9 is overlaid to illustrate the current analysis.</a:t>
            </a:r>
          </a:p>
        </p:txBody>
      </p:sp>
    </p:spTree>
    <p:extLst>
      <p:ext uri="{BB962C8B-B14F-4D97-AF65-F5344CB8AC3E}">
        <p14:creationId xmlns:p14="http://schemas.microsoft.com/office/powerpoint/2010/main" val="20509611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406531"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87</a:t>
            </a:r>
          </a:p>
        </p:txBody>
      </p:sp>
      <p:sp>
        <p:nvSpPr>
          <p:cNvPr id="406532"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406533"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406534" name="Rectangle 6"/>
          <p:cNvSpPr>
            <a:spLocks noGrp="1" noRot="1" noChangeAspect="1" noChangeArrowheads="1" noTextEdit="1"/>
          </p:cNvSpPr>
          <p:nvPr>
            <p:ph type="sldImg"/>
          </p:nvPr>
        </p:nvSpPr>
        <p:spPr>
          <a:ln cap="flat"/>
        </p:spPr>
      </p:sp>
      <p:sp>
        <p:nvSpPr>
          <p:cNvPr id="406535"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95528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55398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87</a:t>
            </a:r>
          </a:p>
        </p:txBody>
      </p:sp>
      <p:sp>
        <p:nvSpPr>
          <p:cNvPr id="55398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55398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553990" name="Rectangle 6"/>
          <p:cNvSpPr>
            <a:spLocks noGrp="1" noRot="1" noChangeAspect="1" noChangeArrowheads="1"/>
          </p:cNvSpPr>
          <p:nvPr>
            <p:ph type="sldImg"/>
          </p:nvPr>
        </p:nvSpPr>
        <p:spPr bwMode="auto">
          <a:xfrm>
            <a:off x="1144588" y="687388"/>
            <a:ext cx="4568825" cy="3425825"/>
          </a:xfrm>
          <a:prstGeom prst="rect">
            <a:avLst/>
          </a:prstGeom>
          <a:noFill/>
          <a:ln w="12700" cap="flat">
            <a:solidFill>
              <a:schemeClr val="tx1"/>
            </a:solidFill>
            <a:miter lim="800000"/>
            <a:headEnd/>
            <a:tailEnd/>
          </a:ln>
        </p:spPr>
      </p:sp>
      <p:sp>
        <p:nvSpPr>
          <p:cNvPr id="553991" name="Rectangle 7"/>
          <p:cNvSpPr>
            <a:spLocks noGrp="1" noChangeArrowheads="1"/>
          </p:cNvSpPr>
          <p:nvPr>
            <p:ph type="body" idx="1"/>
          </p:nvPr>
        </p:nvSpPr>
        <p:spPr bwMode="auto">
          <a:xfrm>
            <a:off x="912813" y="4356100"/>
            <a:ext cx="5029200" cy="4062413"/>
          </a:xfrm>
          <a:prstGeom prst="rect">
            <a:avLst/>
          </a:prstGeom>
          <a:noFill/>
          <a:ln w="12700">
            <a:miter lim="800000"/>
            <a:headEnd/>
            <a:tailEnd/>
          </a:ln>
        </p:spPr>
        <p:txBody>
          <a:bodyPr lIns="90487" tIns="44450" rIns="90487" bIns="44450"/>
          <a:lstStyle/>
          <a:p>
            <a:r>
              <a:rPr lang="en-US"/>
              <a:t>This series of slides present Table 4.2 from the text showing the slack calculations after Activities A and B have been completed with longer than expected times.</a:t>
            </a:r>
          </a:p>
        </p:txBody>
      </p:sp>
    </p:spTree>
    <p:extLst>
      <p:ext uri="{BB962C8B-B14F-4D97-AF65-F5344CB8AC3E}">
        <p14:creationId xmlns:p14="http://schemas.microsoft.com/office/powerpoint/2010/main" val="107365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85699"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285700"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85701"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85702" name="Rectangle 6"/>
          <p:cNvSpPr>
            <a:spLocks noGrp="1" noRot="1" noChangeAspect="1" noChangeArrowheads="1" noTextEdit="1"/>
          </p:cNvSpPr>
          <p:nvPr>
            <p:ph type="sldImg"/>
          </p:nvPr>
        </p:nvSpPr>
        <p:spPr>
          <a:ln cap="flat"/>
        </p:spPr>
      </p:sp>
      <p:sp>
        <p:nvSpPr>
          <p:cNvPr id="28570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238812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66835CD-735C-4A73-A445-D5CBED39DD72}" type="slidenum">
              <a:rPr lang="en-US"/>
              <a:pPr/>
              <a:t>204</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34790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9A8DA24-BE5A-4BB7-8303-BA8CD96966F8}" type="slidenum">
              <a:rPr lang="en-US" smtClean="0"/>
              <a:pPr/>
              <a:t>303</a:t>
            </a:fld>
            <a:endParaRPr lang="en-US"/>
          </a:p>
        </p:txBody>
      </p:sp>
      <p:sp>
        <p:nvSpPr>
          <p:cNvPr id="33795" name="Rectangle 2"/>
          <p:cNvSpPr>
            <a:spLocks noGrp="1" noRot="1" noChangeAspect="1" noChangeArrowheads="1" noTextEdit="1"/>
          </p:cNvSpPr>
          <p:nvPr>
            <p:ph type="sldImg"/>
          </p:nvPr>
        </p:nvSpPr>
        <p:spPr>
          <a:ln cap="flat"/>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160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87747"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287748"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87749"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87750" name="Rectangle 6"/>
          <p:cNvSpPr>
            <a:spLocks noGrp="1" noRot="1" noChangeAspect="1" noChangeArrowheads="1" noTextEdit="1"/>
          </p:cNvSpPr>
          <p:nvPr>
            <p:ph type="sldImg"/>
          </p:nvPr>
        </p:nvSpPr>
        <p:spPr>
          <a:ln cap="flat"/>
        </p:spPr>
      </p:sp>
      <p:sp>
        <p:nvSpPr>
          <p:cNvPr id="2877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2879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89795"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289796"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89797"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89798" name="Rectangle 6"/>
          <p:cNvSpPr>
            <a:spLocks noGrp="1" noRot="1" noChangeAspect="1" noChangeArrowheads="1" noTextEdit="1"/>
          </p:cNvSpPr>
          <p:nvPr>
            <p:ph type="sldImg"/>
          </p:nvPr>
        </p:nvSpPr>
        <p:spPr>
          <a:ln cap="flat"/>
        </p:spPr>
      </p:sp>
      <p:sp>
        <p:nvSpPr>
          <p:cNvPr id="289799"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0054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3884613" y="9525"/>
            <a:ext cx="2973387" cy="425450"/>
          </a:xfrm>
          <a:prstGeom prst="rect">
            <a:avLst/>
          </a:prstGeom>
          <a:noFill/>
          <a:ln w="12700">
            <a:noFill/>
            <a:miter lim="800000"/>
            <a:headEnd/>
            <a:tailEnd/>
          </a:ln>
          <a:effectLst/>
        </p:spPr>
        <p:txBody>
          <a:bodyPr wrap="none" anchor="ctr"/>
          <a:lstStyle/>
          <a:p>
            <a:endParaRPr lang="en-US"/>
          </a:p>
        </p:txBody>
      </p:sp>
      <p:sp>
        <p:nvSpPr>
          <p:cNvPr id="291843" name="Rectangle 3"/>
          <p:cNvSpPr>
            <a:spLocks noChangeArrowheads="1"/>
          </p:cNvSpPr>
          <p:nvPr/>
        </p:nvSpPr>
        <p:spPr bwMode="auto">
          <a:xfrm>
            <a:off x="3884613" y="8707438"/>
            <a:ext cx="2973387" cy="425450"/>
          </a:xfrm>
          <a:prstGeom prst="rect">
            <a:avLst/>
          </a:prstGeom>
          <a:noFill/>
          <a:ln w="12700">
            <a:noFill/>
            <a:miter lim="800000"/>
            <a:headEnd/>
            <a:tailEnd/>
          </a:ln>
          <a:effectLst/>
        </p:spPr>
        <p:txBody>
          <a:bodyPr lIns="19050" tIns="0" rIns="19050" bIns="0" anchor="b"/>
          <a:lstStyle/>
          <a:p>
            <a:pPr algn="r" defTabSz="762000" eaLnBrk="0" hangingPunct="0"/>
            <a:r>
              <a:rPr lang="en-US" sz="1000" b="0">
                <a:effectLst/>
                <a:latin typeface="Times New Roman" pitchFamily="18" charset="0"/>
              </a:rPr>
              <a:t>32</a:t>
            </a:r>
          </a:p>
        </p:txBody>
      </p:sp>
      <p:sp>
        <p:nvSpPr>
          <p:cNvPr id="291844" name="Rectangle 4"/>
          <p:cNvSpPr>
            <a:spLocks noChangeArrowheads="1"/>
          </p:cNvSpPr>
          <p:nvPr/>
        </p:nvSpPr>
        <p:spPr bwMode="auto">
          <a:xfrm>
            <a:off x="-1588" y="8707438"/>
            <a:ext cx="2971801" cy="425450"/>
          </a:xfrm>
          <a:prstGeom prst="rect">
            <a:avLst/>
          </a:prstGeom>
          <a:noFill/>
          <a:ln w="12700">
            <a:noFill/>
            <a:miter lim="800000"/>
            <a:headEnd/>
            <a:tailEnd/>
          </a:ln>
          <a:effectLst/>
        </p:spPr>
        <p:txBody>
          <a:bodyPr wrap="none" anchor="ctr"/>
          <a:lstStyle/>
          <a:p>
            <a:endParaRPr lang="en-US"/>
          </a:p>
        </p:txBody>
      </p:sp>
      <p:sp>
        <p:nvSpPr>
          <p:cNvPr id="291845" name="Rectangle 5"/>
          <p:cNvSpPr>
            <a:spLocks noChangeArrowheads="1"/>
          </p:cNvSpPr>
          <p:nvPr/>
        </p:nvSpPr>
        <p:spPr bwMode="auto">
          <a:xfrm>
            <a:off x="-1588" y="9525"/>
            <a:ext cx="2971801" cy="425450"/>
          </a:xfrm>
          <a:prstGeom prst="rect">
            <a:avLst/>
          </a:prstGeom>
          <a:noFill/>
          <a:ln w="12700">
            <a:noFill/>
            <a:miter lim="800000"/>
            <a:headEnd/>
            <a:tailEnd/>
          </a:ln>
          <a:effectLst/>
        </p:spPr>
        <p:txBody>
          <a:bodyPr wrap="none" anchor="ctr"/>
          <a:lstStyle/>
          <a:p>
            <a:endParaRPr lang="en-US"/>
          </a:p>
        </p:txBody>
      </p:sp>
      <p:sp>
        <p:nvSpPr>
          <p:cNvPr id="291846" name="Rectangle 6"/>
          <p:cNvSpPr>
            <a:spLocks noGrp="1" noRot="1" noChangeAspect="1" noChangeArrowheads="1" noTextEdit="1"/>
          </p:cNvSpPr>
          <p:nvPr>
            <p:ph type="sldImg"/>
          </p:nvPr>
        </p:nvSpPr>
        <p:spPr>
          <a:ln cap="flat"/>
        </p:spPr>
      </p:sp>
      <p:sp>
        <p:nvSpPr>
          <p:cNvPr id="2918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33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977145D0-AA11-4FD2-94CD-DFBEC31CAD1B}"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D61D29-BCEB-4105-AC5A-DA75FD697655}"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D41FC70-2FA1-4644-8097-4DF163E99818}"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a:t>Click to edit Master title style</a:t>
            </a:r>
          </a:p>
        </p:txBody>
      </p:sp>
      <p:sp>
        <p:nvSpPr>
          <p:cNvPr id="3" name="SmartArt Placeholder 2"/>
          <p:cNvSpPr>
            <a:spLocks noGrp="1"/>
          </p:cNvSpPr>
          <p:nvPr>
            <p:ph type="dgm" idx="1"/>
          </p:nvPr>
        </p:nvSpPr>
        <p:spPr>
          <a:xfrm>
            <a:off x="381000" y="1371600"/>
            <a:ext cx="8458200" cy="47244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47FAC1DE-8172-445E-8265-D4B9D6D29455}"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529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1529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FC48F257-891D-46A2-8BF6-557EE378A73A}"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a:t>Click to edit Master title style</a:t>
            </a:r>
          </a:p>
        </p:txBody>
      </p:sp>
      <p:sp>
        <p:nvSpPr>
          <p:cNvPr id="3" name="Table Placeholder 2"/>
          <p:cNvSpPr>
            <a:spLocks noGrp="1"/>
          </p:cNvSpPr>
          <p:nvPr>
            <p:ph type="tbl" idx="1"/>
          </p:nvPr>
        </p:nvSpPr>
        <p:spPr>
          <a:xfrm>
            <a:off x="381000" y="1371600"/>
            <a:ext cx="8458200" cy="47244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DC1D9960-2748-42D5-BE37-43A659C6906D}"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bg>
      <p:bgPr>
        <a:solidFill>
          <a:srgbClr val="FFFFE1"/>
        </a:solidFill>
        <a:effectLst/>
      </p:bgPr>
    </p:bg>
    <p:spTree>
      <p:nvGrpSpPr>
        <p:cNvPr id="1" name=""/>
        <p:cNvGrpSpPr/>
        <p:nvPr/>
      </p:nvGrpSpPr>
      <p:grpSpPr>
        <a:xfrm>
          <a:off x="0" y="0"/>
          <a:ext cx="0" cy="0"/>
          <a:chOff x="0" y="0"/>
          <a:chExt cx="0" cy="0"/>
        </a:xfrm>
      </p:grpSpPr>
      <p:sp>
        <p:nvSpPr>
          <p:cNvPr id="8194" name="Rectangle 8193"/>
          <p:cNvSpPr>
            <a:spLocks/>
          </p:cNvSpPr>
          <p:nvPr/>
        </p:nvSpPr>
        <p:spPr>
          <a:xfrm>
            <a:off x="0" y="0"/>
            <a:ext cx="609600" cy="4876800"/>
          </a:xfrm>
          <a:prstGeom prst="rect">
            <a:avLst/>
          </a:prstGeom>
          <a:solidFill>
            <a:srgbClr val="CCCC99"/>
          </a:solidFill>
          <a:ln>
            <a:noFill/>
          </a:ln>
        </p:spPr>
        <p:txBody>
          <a:bodyPr wrap="none" anchor="ctr"/>
          <a:lstStyle/>
          <a:p>
            <a:pPr algn="ctr">
              <a:buClr>
                <a:srgbClr val="FFFFE1"/>
              </a:buClr>
              <a:buFont typeface="Times New Roman" charset="0"/>
            </a:pPr>
            <a:endParaRPr lang="en-US" sz="2400" dirty="0">
              <a:latin typeface="Times New Roman" charset="0"/>
            </a:endParaRPr>
          </a:p>
        </p:txBody>
      </p:sp>
      <p:grpSp>
        <p:nvGrpSpPr>
          <p:cNvPr id="8195" name="Group 8194"/>
          <p:cNvGrpSpPr>
            <a:grpSpLocks/>
          </p:cNvGrpSpPr>
          <p:nvPr/>
        </p:nvGrpSpPr>
        <p:grpSpPr>
          <a:xfrm>
            <a:off x="381000" y="1066800"/>
            <a:ext cx="8305800" cy="182563"/>
            <a:chOff x="240" y="893"/>
            <a:chExt cx="5232" cy="115"/>
          </a:xfrm>
        </p:grpSpPr>
        <p:sp>
          <p:nvSpPr>
            <p:cNvPr id="8196" name="Rectangle 8195"/>
            <p:cNvSpPr>
              <a:spLocks/>
            </p:cNvSpPr>
            <p:nvPr/>
          </p:nvSpPr>
          <p:spPr>
            <a:xfrm>
              <a:off x="4320" y="893"/>
              <a:ext cx="1152" cy="115"/>
            </a:xfrm>
            <a:prstGeom prst="rect">
              <a:avLst/>
            </a:prstGeom>
            <a:solidFill>
              <a:srgbClr val="B2B2B2"/>
            </a:solidFill>
            <a:ln>
              <a:noFill/>
            </a:ln>
          </p:spPr>
          <p:txBody>
            <a:bodyPr wrap="none" anchor="ctr"/>
            <a:lstStyle/>
            <a:p>
              <a:pPr algn="ctr">
                <a:buClr>
                  <a:srgbClr val="FFFFE1"/>
                </a:buClr>
                <a:buFont typeface="Times New Roman" charset="0"/>
              </a:pPr>
              <a:endParaRPr lang="en-US" sz="2400" dirty="0">
                <a:latin typeface="Times New Roman" charset="0"/>
              </a:endParaRPr>
            </a:p>
          </p:txBody>
        </p:sp>
        <p:sp>
          <p:nvSpPr>
            <p:cNvPr id="8197" name="Straight Connector 8196"/>
            <p:cNvSpPr>
              <a:spLocks/>
            </p:cNvSpPr>
            <p:nvPr/>
          </p:nvSpPr>
          <p:spPr>
            <a:xfrm>
              <a:off x="240" y="941"/>
              <a:ext cx="5232" cy="0"/>
            </a:xfrm>
            <a:prstGeom prst="line">
              <a:avLst/>
            </a:prstGeom>
            <a:noFill/>
            <a:ln w="19050">
              <a:solidFill>
                <a:srgbClr val="330033"/>
              </a:solidFill>
            </a:ln>
          </p:spPr>
          <p:txBody>
            <a:bodyPr wrap="none" rtlCol="0" anchor="ctr"/>
            <a:lstStyle/>
            <a:p>
              <a:pPr algn="ctr"/>
              <a:endParaRPr lang="zh-CN" altLang="en-US"/>
            </a:p>
          </p:txBody>
        </p:sp>
      </p:grpSp>
      <p:sp>
        <p:nvSpPr>
          <p:cNvPr id="8198" name="Title 8197"/>
          <p:cNvSpPr>
            <a:spLocks noGrp="1"/>
          </p:cNvSpPr>
          <p:nvPr>
            <p:ph type="title" idx="4294967295"/>
          </p:nvPr>
        </p:nvSpPr>
        <p:spPr>
          <a:xfrm>
            <a:off x="914400" y="165100"/>
            <a:ext cx="6781800" cy="762000"/>
          </a:xfrm>
          <a:prstGeom prst="rect">
            <a:avLst/>
          </a:prstGeom>
          <a:noFill/>
          <a:ln>
            <a:noFill/>
          </a:ln>
        </p:spPr>
        <p:txBody>
          <a:bodyPr anchor="ctr"/>
          <a:lstStyle/>
          <a:p>
            <a:pPr lvl="0"/>
            <a:r>
              <a:rPr lang="en-US" altLang="en-US" dirty="0"/>
              <a:t>Click to edit Master title style</a:t>
            </a:r>
          </a:p>
        </p:txBody>
      </p:sp>
      <p:sp>
        <p:nvSpPr>
          <p:cNvPr id="8199" name="Text Placeholder 8198"/>
          <p:cNvSpPr>
            <a:spLocks noGrp="1"/>
          </p:cNvSpPr>
          <p:nvPr>
            <p:ph type="body" idx="1"/>
          </p:nvPr>
        </p:nvSpPr>
        <p:spPr>
          <a:xfrm>
            <a:off x="914400" y="1219200"/>
            <a:ext cx="7772400" cy="4759325"/>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200" name="Date Placeholder 8199"/>
          <p:cNvSpPr>
            <a:spLocks noGrp="1"/>
          </p:cNvSpPr>
          <p:nvPr>
            <p:ph type="dt" sz="half" idx="2"/>
          </p:nvPr>
        </p:nvSpPr>
        <p:spPr>
          <a:xfrm>
            <a:off x="914400" y="6251575"/>
            <a:ext cx="1981200" cy="457200"/>
          </a:xfrm>
          <a:prstGeom prst="rect">
            <a:avLst/>
          </a:prstGeom>
          <a:noFill/>
          <a:ln>
            <a:noFill/>
          </a:ln>
        </p:spPr>
        <p:txBody>
          <a:bodyPr/>
          <a:lstStyle/>
          <a:p>
            <a:fld id="{12FF1C42-D199-1008-1003-587298610EC3}" type="datetime15">
              <a:rPr lang="en-US" sz="1000" dirty="0"/>
              <a:pPr/>
              <a:t>15</a:t>
            </a:fld>
            <a:endParaRPr lang="en-US" sz="1000" dirty="0"/>
          </a:p>
        </p:txBody>
      </p:sp>
      <p:sp>
        <p:nvSpPr>
          <p:cNvPr id="8201" name="Footer Placeholder 8200"/>
          <p:cNvSpPr>
            <a:spLocks noGrp="1"/>
          </p:cNvSpPr>
          <p:nvPr>
            <p:ph type="ftr" sz="quarter" idx="3"/>
          </p:nvPr>
        </p:nvSpPr>
        <p:spPr>
          <a:xfrm>
            <a:off x="3352800" y="6248400"/>
            <a:ext cx="2971800" cy="457200"/>
          </a:xfrm>
          <a:prstGeom prst="rect">
            <a:avLst/>
          </a:prstGeom>
          <a:noFill/>
          <a:ln>
            <a:noFill/>
          </a:ln>
        </p:spPr>
        <p:txBody>
          <a:bodyPr/>
          <a:lstStyle/>
          <a:p>
            <a:pPr algn="ctr"/>
            <a:r>
              <a:rPr lang="en-US" sz="1000" dirty="0"/>
              <a:t>*</a:t>
            </a:r>
          </a:p>
        </p:txBody>
      </p:sp>
      <p:sp>
        <p:nvSpPr>
          <p:cNvPr id="8202" name="Slide Number Placeholder 8201"/>
          <p:cNvSpPr>
            <a:spLocks noGrp="1"/>
          </p:cNvSpPr>
          <p:nvPr>
            <p:ph type="sldNum" sz="quarter" idx="4"/>
          </p:nvPr>
        </p:nvSpPr>
        <p:spPr>
          <a:xfrm>
            <a:off x="6781800" y="6248400"/>
            <a:ext cx="1905000" cy="457200"/>
          </a:xfrm>
          <a:prstGeom prst="rect">
            <a:avLst/>
          </a:prstGeom>
          <a:noFill/>
          <a:ln>
            <a:noFill/>
          </a:ln>
        </p:spPr>
        <p:txBody>
          <a:bodyPr/>
          <a:lstStyle/>
          <a:p>
            <a:pPr algn="r"/>
            <a:fld id="{12FF1C42-D199-1010-1003-587298610EC3}" type="slidenum">
              <a:rPr lang="en-US" sz="1000" dirty="0"/>
              <a:pPr algn="r"/>
              <a:t>‹#›</a:t>
            </a:fld>
            <a:endParaRPr lang="en-US" sz="1000" dirty="0"/>
          </a:p>
        </p:txBody>
      </p:sp>
      <p:sp>
        <p:nvSpPr>
          <p:cNvPr id="8203" name="Straight Connector 8202"/>
          <p:cNvSpPr>
            <a:spLocks/>
          </p:cNvSpPr>
          <p:nvPr/>
        </p:nvSpPr>
        <p:spPr>
          <a:xfrm>
            <a:off x="0" y="4876800"/>
            <a:ext cx="609600" cy="0"/>
          </a:xfrm>
          <a:prstGeom prst="line">
            <a:avLst/>
          </a:prstGeom>
          <a:noFill/>
          <a:ln w="44450">
            <a:solidFill>
              <a:srgbClr val="330033"/>
            </a:solidFill>
          </a:ln>
        </p:spPr>
        <p:txBody>
          <a:bodyPr wrap="none" rtlCol="0" anchor="ctr"/>
          <a:lstStyle/>
          <a:p>
            <a:pPr algn="ctr"/>
            <a:endParaRPr lang="zh-CN" altLang="en-US"/>
          </a:p>
        </p:txBody>
      </p:sp>
      <p:pic>
        <p:nvPicPr>
          <p:cNvPr id="8204" name="Picture 8203"/>
          <p:cNvPicPr>
            <a:picLocks/>
          </p:cNvPicPr>
          <p:nvPr/>
        </p:nvPicPr>
        <p:blipFill rotWithShape="0">
          <a:blip r:embed="rId2"/>
          <a:srcRect t="5101" b="6262"/>
          <a:stretch>
            <a:fillRect/>
          </a:stretch>
        </p:blipFill>
        <p:spPr>
          <a:xfrm>
            <a:off x="7696200" y="76200"/>
            <a:ext cx="1028700" cy="911225"/>
          </a:xfrm>
          <a:prstGeom prst="rect">
            <a:avLst/>
          </a:prstGeom>
          <a:noFill/>
          <a:ln>
            <a:noFill/>
          </a:ln>
        </p:spPr>
      </p:pic>
      <p:pic>
        <p:nvPicPr>
          <p:cNvPr id="8205" name="Picture 8204"/>
          <p:cNvPicPr>
            <a:picLocks noChangeAspect="1"/>
          </p:cNvPicPr>
          <p:nvPr/>
        </p:nvPicPr>
        <p:blipFill>
          <a:blip r:embed="rId3"/>
          <a:srcRect/>
          <a:stretch>
            <a:fillRect/>
          </a:stretch>
        </p:blipFill>
        <p:spPr>
          <a:xfrm>
            <a:off x="7162800" y="6324600"/>
            <a:ext cx="1524000" cy="323850"/>
          </a:xfrm>
          <a:prstGeom prst="rect">
            <a:avLst/>
          </a:prstGeom>
          <a:ln/>
        </p:spPr>
      </p:pic>
      <p:sp>
        <p:nvSpPr>
          <p:cNvPr id="8206" name="Rectangle 8205"/>
          <p:cNvSpPr>
            <a:spLocks/>
          </p:cNvSpPr>
          <p:nvPr/>
        </p:nvSpPr>
        <p:spPr>
          <a:xfrm>
            <a:off x="812800" y="6553200"/>
            <a:ext cx="184150" cy="304800"/>
          </a:xfrm>
          <a:prstGeom prst="rect">
            <a:avLst/>
          </a:prstGeom>
          <a:noFill/>
          <a:ln>
            <a:noFill/>
          </a:ln>
          <a:effectLst/>
        </p:spPr>
        <p:txBody>
          <a:bodyPr wrap="none">
            <a:spAutoFit/>
          </a:bodyPr>
          <a:lstStyle/>
          <a:p>
            <a:pPr algn="ctr">
              <a:buClr>
                <a:srgbClr val="FFFFE1"/>
              </a:buClr>
              <a:buFont typeface="Tahoma" charset="0"/>
            </a:pPr>
            <a:endParaRPr lang="en-US" sz="1400" dirty="0">
              <a:latin typeface="Tahoma" charset="0"/>
            </a:endParaRPr>
          </a:p>
        </p:txBody>
      </p:sp>
    </p:spTree>
    <p:extLst>
      <p:ext uri="{BB962C8B-B14F-4D97-AF65-F5344CB8AC3E}">
        <p14:creationId xmlns:p14="http://schemas.microsoft.com/office/powerpoint/2010/main" val="7787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0250493-D46D-4FA2-BF76-57F252D2583B}"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ADDC613-B0D0-48E0-A0E7-4631C9D58F28}"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445747A1-8EF4-4588-87A6-A094BEE9CF1C}"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85ED8E4-2FC9-4425-8A2B-33F88288A91B}" type="slidenum">
              <a:rPr lang="en-US" altLang="en-US"/>
              <a:pPr>
                <a:defRPr/>
              </a:pPr>
              <a:t>‹#›</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3A9DE6B-CFB6-46A7-9CE7-E72B1108AA2E}" type="slidenum">
              <a:rPr lang="en-US" altLang="en-US"/>
              <a:pPr>
                <a:defRPr/>
              </a:pPr>
              <a:t>‹#›</a:t>
            </a:fld>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403FB3E-E8CD-4929-9004-0A251B9E6210}" type="slidenum">
              <a:rPr lang="en-US" altLang="en-US"/>
              <a:pPr>
                <a:defRPr/>
              </a:pPr>
              <a:t>‹#›</a:t>
            </a:fld>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7DC243B-BC07-4F69-BFD1-44510DE4A043}"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21828F4-53B1-46C4-B86C-DB2F7E207FA0}"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524000"/>
            <a:ext cx="8458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153400" y="6553200"/>
            <a:ext cx="9906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30D2EF4-93AE-4CDF-933F-B61A7AD89196}" type="slidenum">
              <a:rPr lang="en-US" altLang="en-US"/>
              <a:pPr>
                <a:defRPr/>
              </a:pPr>
              <a:t>‹#›</a:t>
            </a:fld>
            <a:endParaRPr lang="en-US" altLang="en-US"/>
          </a:p>
        </p:txBody>
      </p:sp>
      <p:sp>
        <p:nvSpPr>
          <p:cNvPr id="1034" name="Rectangle 10"/>
          <p:cNvSpPr>
            <a:spLocks noGrp="1" noChangeArrowheads="1"/>
          </p:cNvSpPr>
          <p:nvPr>
            <p:ph type="ftr" sz="quarter" idx="3"/>
          </p:nvPr>
        </p:nvSpPr>
        <p:spPr bwMode="auto">
          <a:xfrm>
            <a:off x="0" y="6553200"/>
            <a:ext cx="51816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48" r:id="rId12"/>
    <p:sldLayoutId id="2147483949" r:id="rId13"/>
    <p:sldLayoutId id="2147483950" r:id="rId14"/>
    <p:sldLayoutId id="2147483951" r:id="rId15"/>
  </p:sldLayoutIdLst>
  <p:hf hdr="0"/>
  <p:txStyles>
    <p:titleStyle>
      <a:lvl1pPr algn="ctr" rtl="0" eaLnBrk="0" fontAlgn="base" hangingPunct="0">
        <a:spcBef>
          <a:spcPct val="0"/>
        </a:spcBef>
        <a:spcAft>
          <a:spcPct val="0"/>
        </a:spcAft>
        <a:defRPr sz="4400">
          <a:solidFill>
            <a:srgbClr val="666699"/>
          </a:solidFill>
          <a:latin typeface="+mj-lt"/>
          <a:ea typeface="+mj-ea"/>
          <a:cs typeface="+mj-cs"/>
        </a:defRPr>
      </a:lvl1pPr>
      <a:lvl2pPr algn="ctr" rtl="0" eaLnBrk="0" fontAlgn="base" hangingPunct="0">
        <a:spcBef>
          <a:spcPct val="0"/>
        </a:spcBef>
        <a:spcAft>
          <a:spcPct val="0"/>
        </a:spcAft>
        <a:defRPr sz="4400">
          <a:solidFill>
            <a:srgbClr val="666699"/>
          </a:solidFill>
          <a:latin typeface="Garamond" pitchFamily="18" charset="0"/>
        </a:defRPr>
      </a:lvl2pPr>
      <a:lvl3pPr algn="ctr" rtl="0" eaLnBrk="0" fontAlgn="base" hangingPunct="0">
        <a:spcBef>
          <a:spcPct val="0"/>
        </a:spcBef>
        <a:spcAft>
          <a:spcPct val="0"/>
        </a:spcAft>
        <a:defRPr sz="4400">
          <a:solidFill>
            <a:srgbClr val="666699"/>
          </a:solidFill>
          <a:latin typeface="Garamond" pitchFamily="18" charset="0"/>
        </a:defRPr>
      </a:lvl3pPr>
      <a:lvl4pPr algn="ctr" rtl="0" eaLnBrk="0" fontAlgn="base" hangingPunct="0">
        <a:spcBef>
          <a:spcPct val="0"/>
        </a:spcBef>
        <a:spcAft>
          <a:spcPct val="0"/>
        </a:spcAft>
        <a:defRPr sz="4400">
          <a:solidFill>
            <a:srgbClr val="666699"/>
          </a:solidFill>
          <a:latin typeface="Garamond" pitchFamily="18" charset="0"/>
        </a:defRPr>
      </a:lvl4pPr>
      <a:lvl5pPr algn="ctr" rtl="0" eaLnBrk="0" fontAlgn="base" hangingPunct="0">
        <a:spcBef>
          <a:spcPct val="0"/>
        </a:spcBef>
        <a:spcAft>
          <a:spcPct val="0"/>
        </a:spcAft>
        <a:defRPr sz="4400">
          <a:solidFill>
            <a:srgbClr val="666699"/>
          </a:solidFill>
          <a:latin typeface="Garamond" pitchFamily="18" charset="0"/>
        </a:defRPr>
      </a:lvl5pPr>
      <a:lvl6pPr marL="457200" algn="ctr" rtl="0" fontAlgn="base">
        <a:spcBef>
          <a:spcPct val="0"/>
        </a:spcBef>
        <a:spcAft>
          <a:spcPct val="0"/>
        </a:spcAft>
        <a:defRPr sz="4400">
          <a:solidFill>
            <a:srgbClr val="666699"/>
          </a:solidFill>
          <a:latin typeface="Garamond" pitchFamily="18" charset="0"/>
        </a:defRPr>
      </a:lvl6pPr>
      <a:lvl7pPr marL="914400" algn="ctr" rtl="0" fontAlgn="base">
        <a:spcBef>
          <a:spcPct val="0"/>
        </a:spcBef>
        <a:spcAft>
          <a:spcPct val="0"/>
        </a:spcAft>
        <a:defRPr sz="4400">
          <a:solidFill>
            <a:srgbClr val="666699"/>
          </a:solidFill>
          <a:latin typeface="Garamond" pitchFamily="18" charset="0"/>
        </a:defRPr>
      </a:lvl7pPr>
      <a:lvl8pPr marL="1371600" algn="ctr" rtl="0" fontAlgn="base">
        <a:spcBef>
          <a:spcPct val="0"/>
        </a:spcBef>
        <a:spcAft>
          <a:spcPct val="0"/>
        </a:spcAft>
        <a:defRPr sz="4400">
          <a:solidFill>
            <a:srgbClr val="666699"/>
          </a:solidFill>
          <a:latin typeface="Garamond" pitchFamily="18" charset="0"/>
        </a:defRPr>
      </a:lvl8pPr>
      <a:lvl9pPr marL="1828800" algn="ctr" rtl="0" fontAlgn="base">
        <a:spcBef>
          <a:spcPct val="0"/>
        </a:spcBef>
        <a:spcAft>
          <a:spcPct val="0"/>
        </a:spcAft>
        <a:defRPr sz="4400">
          <a:solidFill>
            <a:srgbClr val="666699"/>
          </a:solidFill>
          <a:latin typeface="Garamond" pitchFamily="18" charset="0"/>
        </a:defRPr>
      </a:lvl9pPr>
    </p:titleStyle>
    <p:bodyStyle>
      <a:lvl1pPr marL="342900" indent="-342900" algn="l" rtl="0" eaLnBrk="0" fontAlgn="base" hangingPunct="0">
        <a:spcBef>
          <a:spcPct val="20000"/>
        </a:spcBef>
        <a:spcAft>
          <a:spcPct val="0"/>
        </a:spcAft>
        <a:buClr>
          <a:srgbClr val="666699"/>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rgbClr val="666699"/>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666699"/>
        </a:buClr>
        <a:buFont typeface="Wingdings" pitchFamily="2" charset="2"/>
        <a:buChar char="§"/>
        <a:defRPr sz="2200">
          <a:solidFill>
            <a:schemeClr val="tx1"/>
          </a:solidFill>
          <a:latin typeface="+mn-lt"/>
        </a:defRPr>
      </a:lvl4pPr>
      <a:lvl5pPr marL="2057400" indent="-228600" algn="l" rtl="0" eaLnBrk="0" fontAlgn="base" hangingPunct="0">
        <a:spcBef>
          <a:spcPct val="20000"/>
        </a:spcBef>
        <a:spcAft>
          <a:spcPct val="0"/>
        </a:spcAft>
        <a:buClr>
          <a:srgbClr val="666699"/>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9.wmf"/><Relationship Id="rId4" Type="http://schemas.openxmlformats.org/officeDocument/2006/relationships/oleObject" Target="../embeddings/oleObject32.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9.wmf"/><Relationship Id="rId4" Type="http://schemas.openxmlformats.org/officeDocument/2006/relationships/oleObject" Target="../embeddings/oleObject33.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9.wmf"/><Relationship Id="rId4" Type="http://schemas.openxmlformats.org/officeDocument/2006/relationships/oleObject" Target="../embeddings/oleObject34.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9.wmf"/><Relationship Id="rId4" Type="http://schemas.openxmlformats.org/officeDocument/2006/relationships/oleObject" Target="../embeddings/oleObject35.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19.wmf"/><Relationship Id="rId4" Type="http://schemas.openxmlformats.org/officeDocument/2006/relationships/oleObject" Target="../embeddings/oleObject36.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9.wmf"/><Relationship Id="rId4" Type="http://schemas.openxmlformats.org/officeDocument/2006/relationships/oleObject" Target="../embeddings/oleObject37.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19.wmf"/><Relationship Id="rId4" Type="http://schemas.openxmlformats.org/officeDocument/2006/relationships/oleObject" Target="../embeddings/oleObject38.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20.jpeg"/><Relationship Id="rId5" Type="http://schemas.openxmlformats.org/officeDocument/2006/relationships/image" Target="../media/image19.wmf"/><Relationship Id="rId4" Type="http://schemas.openxmlformats.org/officeDocument/2006/relationships/oleObject" Target="../embeddings/oleObject39.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9.wmf"/><Relationship Id="rId4" Type="http://schemas.openxmlformats.org/officeDocument/2006/relationships/oleObject" Target="../embeddings/oleObject40.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19.wmf"/><Relationship Id="rId4"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19.wmf"/><Relationship Id="rId4" Type="http://schemas.openxmlformats.org/officeDocument/2006/relationships/oleObject" Target="../embeddings/oleObject42.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19.wmf"/><Relationship Id="rId4" Type="http://schemas.openxmlformats.org/officeDocument/2006/relationships/oleObject" Target="../embeddings/oleObject43.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19.wmf"/><Relationship Id="rId4" Type="http://schemas.openxmlformats.org/officeDocument/2006/relationships/oleObject" Target="../embeddings/oleObject44.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19.wmf"/><Relationship Id="rId4" Type="http://schemas.openxmlformats.org/officeDocument/2006/relationships/oleObject" Target="../embeddings/oleObject45.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19.wmf"/><Relationship Id="rId4" Type="http://schemas.openxmlformats.org/officeDocument/2006/relationships/oleObject" Target="../embeddings/oleObject46.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image" Target="../media/image19.wmf"/><Relationship Id="rId4" Type="http://schemas.openxmlformats.org/officeDocument/2006/relationships/oleObject" Target="../embeddings/oleObject47.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50.vml"/><Relationship Id="rId5" Type="http://schemas.openxmlformats.org/officeDocument/2006/relationships/image" Target="../media/image19.wmf"/><Relationship Id="rId4" Type="http://schemas.openxmlformats.org/officeDocument/2006/relationships/oleObject" Target="../embeddings/oleObject48.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19.wmf"/><Relationship Id="rId4" Type="http://schemas.openxmlformats.org/officeDocument/2006/relationships/oleObject" Target="../embeddings/oleObject49.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52.vml"/><Relationship Id="rId5" Type="http://schemas.openxmlformats.org/officeDocument/2006/relationships/image" Target="../media/image19.wmf"/><Relationship Id="rId4" Type="http://schemas.openxmlformats.org/officeDocument/2006/relationships/oleObject" Target="../embeddings/oleObject50.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53.vml"/><Relationship Id="rId5" Type="http://schemas.openxmlformats.org/officeDocument/2006/relationships/image" Target="../media/image19.wmf"/><Relationship Id="rId4" Type="http://schemas.openxmlformats.org/officeDocument/2006/relationships/oleObject" Target="../embeddings/oleObject5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54.vml"/><Relationship Id="rId5" Type="http://schemas.openxmlformats.org/officeDocument/2006/relationships/image" Target="../media/image19.wmf"/><Relationship Id="rId4" Type="http://schemas.openxmlformats.org/officeDocument/2006/relationships/oleObject" Target="../embeddings/oleObject52.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55.vml"/><Relationship Id="rId5" Type="http://schemas.openxmlformats.org/officeDocument/2006/relationships/image" Target="../media/image19.wmf"/><Relationship Id="rId4" Type="http://schemas.openxmlformats.org/officeDocument/2006/relationships/oleObject" Target="../embeddings/oleObject5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vmlDrawing" Target="../drawings/vmlDrawing56.vml"/><Relationship Id="rId5" Type="http://schemas.openxmlformats.org/officeDocument/2006/relationships/image" Target="../media/image19.wmf"/><Relationship Id="rId4" Type="http://schemas.openxmlformats.org/officeDocument/2006/relationships/oleObject" Target="../embeddings/oleObject54.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57.vml"/><Relationship Id="rId5" Type="http://schemas.openxmlformats.org/officeDocument/2006/relationships/image" Target="../media/image19.wmf"/><Relationship Id="rId4" Type="http://schemas.openxmlformats.org/officeDocument/2006/relationships/oleObject" Target="../embeddings/oleObject5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58.vml"/><Relationship Id="rId5" Type="http://schemas.openxmlformats.org/officeDocument/2006/relationships/image" Target="../media/image19.wmf"/><Relationship Id="rId4" Type="http://schemas.openxmlformats.org/officeDocument/2006/relationships/oleObject" Target="../embeddings/oleObject56.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59.vml"/><Relationship Id="rId5" Type="http://schemas.openxmlformats.org/officeDocument/2006/relationships/image" Target="../media/image19.wmf"/><Relationship Id="rId4" Type="http://schemas.openxmlformats.org/officeDocument/2006/relationships/oleObject" Target="../embeddings/oleObject57.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vmlDrawing" Target="../drawings/vmlDrawing60.vml"/><Relationship Id="rId5" Type="http://schemas.openxmlformats.org/officeDocument/2006/relationships/image" Target="../media/image19.wmf"/><Relationship Id="rId4" Type="http://schemas.openxmlformats.org/officeDocument/2006/relationships/oleObject" Target="../embeddings/oleObject58.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29.e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62.vml"/><Relationship Id="rId4" Type="http://schemas.openxmlformats.org/officeDocument/2006/relationships/image" Target="../media/image36.wmf"/></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63.vml"/><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64.vml"/><Relationship Id="rId4" Type="http://schemas.openxmlformats.org/officeDocument/2006/relationships/image" Target="../media/image46.wmf"/></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3rd%20edition/3eIM/3eslides/myslides/Fig4-7.mpp"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9.wmf"/><Relationship Id="rId4" Type="http://schemas.openxmlformats.org/officeDocument/2006/relationships/oleObject" Target="../embeddings/oleObject22.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19.wmf"/><Relationship Id="rId4" Type="http://schemas.openxmlformats.org/officeDocument/2006/relationships/oleObject" Target="../embeddings/oleObject23.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9.wmf"/><Relationship Id="rId4" Type="http://schemas.openxmlformats.org/officeDocument/2006/relationships/oleObject" Target="../embeddings/oleObject24.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9.wmf"/><Relationship Id="rId4" Type="http://schemas.openxmlformats.org/officeDocument/2006/relationships/oleObject" Target="../embeddings/oleObject25.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9.wmf"/><Relationship Id="rId4" Type="http://schemas.openxmlformats.org/officeDocument/2006/relationships/oleObject" Target="../embeddings/oleObject26.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19.wmf"/><Relationship Id="rId4" Type="http://schemas.openxmlformats.org/officeDocument/2006/relationships/oleObject" Target="../embeddings/oleObject27.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9.wmf"/><Relationship Id="rId4" Type="http://schemas.openxmlformats.org/officeDocument/2006/relationships/oleObject" Target="../embeddings/oleObject28.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9.wmf"/><Relationship Id="rId4" Type="http://schemas.openxmlformats.org/officeDocument/2006/relationships/oleObject" Target="../embeddings/oleObject29.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9.wmf"/><Relationship Id="rId4" Type="http://schemas.openxmlformats.org/officeDocument/2006/relationships/oleObject" Target="../embeddings/oleObject30.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9.wmf"/><Relationship Id="rId4"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458200" cy="2590800"/>
          </a:xfrm>
          <a:solidFill>
            <a:srgbClr val="7030A0"/>
          </a:solidFill>
        </p:spPr>
        <p:txBody>
          <a:bodyPr/>
          <a:lstStyle/>
          <a:p>
            <a:pPr algn="ctr">
              <a:buNone/>
            </a:pPr>
            <a:r>
              <a:rPr lang="en-US" altLang="en-US" sz="4400" b="1" dirty="0">
                <a:solidFill>
                  <a:srgbClr val="FFFF00"/>
                </a:solidFill>
              </a:rPr>
              <a:t>Project Management and Planning </a:t>
            </a:r>
            <a:endParaRPr lang="en-US" sz="4400"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93185"/>
          <p:cNvSpPr>
            <a:spLocks noGrp="1"/>
          </p:cNvSpPr>
          <p:nvPr>
            <p:ph type="title" idx="4294967295"/>
          </p:nvPr>
        </p:nvSpPr>
        <p:spPr>
          <a:xfrm>
            <a:off x="914400" y="165100"/>
            <a:ext cx="6781800" cy="762000"/>
          </a:xfrm>
          <a:ln/>
        </p:spPr>
        <p:txBody>
          <a:bodyPr/>
          <a:lstStyle/>
          <a:p>
            <a:r>
              <a:rPr lang="en-US" dirty="0"/>
              <a:t>Project Execution Phase</a:t>
            </a:r>
          </a:p>
        </p:txBody>
      </p:sp>
      <p:sp>
        <p:nvSpPr>
          <p:cNvPr id="93187" name="Text Placeholder 93186"/>
          <p:cNvSpPr>
            <a:spLocks noGrp="1"/>
          </p:cNvSpPr>
          <p:nvPr>
            <p:ph type="body" idx="1"/>
          </p:nvPr>
        </p:nvSpPr>
        <p:spPr>
          <a:xfrm>
            <a:off x="914400" y="1219200"/>
            <a:ext cx="7772400" cy="4759325"/>
          </a:xfrm>
          <a:ln/>
        </p:spPr>
        <p:txBody>
          <a:bodyPr/>
          <a:lstStyle/>
          <a:p>
            <a:r>
              <a:rPr lang="en-US" dirty="0"/>
              <a:t>Execute the Project Plan
Manage the Project Plan
Implement the project’s results
Sign off on project’s completion</a:t>
            </a:r>
          </a:p>
        </p:txBody>
      </p:sp>
    </p:spTree>
    <p:extLst>
      <p:ext uri="{BB962C8B-B14F-4D97-AF65-F5344CB8AC3E}">
        <p14:creationId xmlns:p14="http://schemas.microsoft.com/office/powerpoint/2010/main" val="10294424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35874"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481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5875"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0"/>
          <p:cNvGrpSpPr>
            <a:grpSpLocks/>
          </p:cNvGrpSpPr>
          <p:nvPr/>
        </p:nvGrpSpPr>
        <p:grpSpPr bwMode="auto">
          <a:xfrm>
            <a:off x="2716213" y="960438"/>
            <a:ext cx="5381625" cy="5489575"/>
            <a:chOff x="1711" y="605"/>
            <a:chExt cx="3390" cy="3458"/>
          </a:xfrm>
        </p:grpSpPr>
        <p:grpSp>
          <p:nvGrpSpPr>
            <p:cNvPr id="3" name="Group 11"/>
            <p:cNvGrpSpPr>
              <a:grpSpLocks/>
            </p:cNvGrpSpPr>
            <p:nvPr/>
          </p:nvGrpSpPr>
          <p:grpSpPr bwMode="auto">
            <a:xfrm>
              <a:off x="1711" y="1009"/>
              <a:ext cx="3390" cy="2634"/>
              <a:chOff x="1711" y="1009"/>
              <a:chExt cx="3390" cy="2634"/>
            </a:xfrm>
          </p:grpSpPr>
          <p:sp>
            <p:nvSpPr>
              <p:cNvPr id="335884" name="Line 12"/>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85" name="Line 13"/>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86" name="Line 14"/>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87" name="Line 15"/>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88" name="Line 16"/>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89" name="Line 17"/>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0" name="Line 18"/>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1" name="Line 19"/>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2" name="Line 20"/>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3" name="Line 21"/>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4" name="Line 22"/>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5" name="Line 23"/>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6" name="Line 24"/>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7" name="Line 25"/>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8" name="Line 26"/>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5899" name="Line 27"/>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8"/>
            <p:cNvGrpSpPr>
              <a:grpSpLocks/>
            </p:cNvGrpSpPr>
            <p:nvPr/>
          </p:nvGrpSpPr>
          <p:grpSpPr bwMode="auto">
            <a:xfrm>
              <a:off x="2775" y="1325"/>
              <a:ext cx="557" cy="557"/>
              <a:chOff x="2775" y="1325"/>
              <a:chExt cx="557" cy="557"/>
            </a:xfrm>
          </p:grpSpPr>
          <p:sp>
            <p:nvSpPr>
              <p:cNvPr id="335901" name="Oval 29"/>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5902" name="Freeform 30"/>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03" name="Oval 31"/>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5904" name="Line 32"/>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35905" name="Line 33"/>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35906" name="Line 34"/>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35907" name="Line 35"/>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6"/>
            <p:cNvGrpSpPr>
              <a:grpSpLocks/>
            </p:cNvGrpSpPr>
            <p:nvPr/>
          </p:nvGrpSpPr>
          <p:grpSpPr bwMode="auto">
            <a:xfrm>
              <a:off x="4218" y="2763"/>
              <a:ext cx="557" cy="557"/>
              <a:chOff x="4218" y="2763"/>
              <a:chExt cx="557" cy="557"/>
            </a:xfrm>
          </p:grpSpPr>
          <p:sp>
            <p:nvSpPr>
              <p:cNvPr id="335909" name="Oval 37"/>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5910" name="Freeform 38"/>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11" name="Oval 39"/>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5912" name="Line 40"/>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35913" name="Line 41"/>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35914" name="Line 42"/>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35915" name="Line 43"/>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4"/>
            <p:cNvGrpSpPr>
              <a:grpSpLocks/>
            </p:cNvGrpSpPr>
            <p:nvPr/>
          </p:nvGrpSpPr>
          <p:grpSpPr bwMode="auto">
            <a:xfrm>
              <a:off x="2775" y="2038"/>
              <a:ext cx="557" cy="557"/>
              <a:chOff x="2775" y="2038"/>
              <a:chExt cx="557" cy="557"/>
            </a:xfrm>
          </p:grpSpPr>
          <p:sp>
            <p:nvSpPr>
              <p:cNvPr id="335917" name="Oval 45"/>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5918" name="Freeform 46"/>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19" name="Oval 47"/>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5920" name="Line 48"/>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35921" name="Line 49"/>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35922" name="Line 50"/>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35923" name="Line 51"/>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2"/>
            <p:cNvGrpSpPr>
              <a:grpSpLocks/>
            </p:cNvGrpSpPr>
            <p:nvPr/>
          </p:nvGrpSpPr>
          <p:grpSpPr bwMode="auto">
            <a:xfrm>
              <a:off x="3498" y="2038"/>
              <a:ext cx="557" cy="557"/>
              <a:chOff x="3498" y="2038"/>
              <a:chExt cx="557" cy="557"/>
            </a:xfrm>
          </p:grpSpPr>
          <p:sp>
            <p:nvSpPr>
              <p:cNvPr id="335925" name="Oval 53"/>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5926" name="Freeform 54"/>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27" name="Oval 55"/>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5928" name="Line 56"/>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35929" name="Line 57"/>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35930" name="Line 58"/>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35931" name="Line 59"/>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0"/>
            <p:cNvGrpSpPr>
              <a:grpSpLocks/>
            </p:cNvGrpSpPr>
            <p:nvPr/>
          </p:nvGrpSpPr>
          <p:grpSpPr bwMode="auto">
            <a:xfrm>
              <a:off x="2775" y="3506"/>
              <a:ext cx="557" cy="557"/>
              <a:chOff x="2775" y="3506"/>
              <a:chExt cx="557" cy="557"/>
            </a:xfrm>
          </p:grpSpPr>
          <p:sp>
            <p:nvSpPr>
              <p:cNvPr id="335933" name="Oval 61"/>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35934" name="Freeform 62"/>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35" name="Oval 63"/>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35936" name="Line 64"/>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35937" name="Line 65"/>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35938" name="Line 66"/>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35939" name="Line 67"/>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8"/>
            <p:cNvGrpSpPr>
              <a:grpSpLocks/>
            </p:cNvGrpSpPr>
            <p:nvPr/>
          </p:nvGrpSpPr>
          <p:grpSpPr bwMode="auto">
            <a:xfrm>
              <a:off x="3498" y="2763"/>
              <a:ext cx="557" cy="557"/>
              <a:chOff x="3498" y="2763"/>
              <a:chExt cx="557" cy="557"/>
            </a:xfrm>
          </p:grpSpPr>
          <p:sp>
            <p:nvSpPr>
              <p:cNvPr id="335941" name="Oval 69"/>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5942" name="Freeform 70"/>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43" name="Oval 71"/>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5944" name="Line 7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35945" name="Line 7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35946" name="Line 7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35947" name="Line 7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6"/>
            <p:cNvGrpSpPr>
              <a:grpSpLocks/>
            </p:cNvGrpSpPr>
            <p:nvPr/>
          </p:nvGrpSpPr>
          <p:grpSpPr bwMode="auto">
            <a:xfrm>
              <a:off x="2775" y="2763"/>
              <a:ext cx="557" cy="557"/>
              <a:chOff x="2775" y="2763"/>
              <a:chExt cx="557" cy="557"/>
            </a:xfrm>
          </p:grpSpPr>
          <p:sp>
            <p:nvSpPr>
              <p:cNvPr id="335949" name="Oval 77"/>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5950" name="Freeform 78"/>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51" name="Oval 79"/>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5952" name="Line 80"/>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35953" name="Line 81"/>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35954" name="Line 82"/>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35955" name="Line 83"/>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4"/>
            <p:cNvGrpSpPr>
              <a:grpSpLocks/>
            </p:cNvGrpSpPr>
            <p:nvPr/>
          </p:nvGrpSpPr>
          <p:grpSpPr bwMode="auto">
            <a:xfrm>
              <a:off x="2053" y="2763"/>
              <a:ext cx="557" cy="557"/>
              <a:chOff x="2053" y="2763"/>
              <a:chExt cx="557" cy="557"/>
            </a:xfrm>
          </p:grpSpPr>
          <p:sp>
            <p:nvSpPr>
              <p:cNvPr id="335957" name="Oval 85"/>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5958" name="Freeform 86"/>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59" name="Oval 87"/>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5960" name="Line 88"/>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35961" name="Line 89"/>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35962" name="Line 90"/>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35963" name="Line 91"/>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2"/>
            <p:cNvGrpSpPr>
              <a:grpSpLocks/>
            </p:cNvGrpSpPr>
            <p:nvPr/>
          </p:nvGrpSpPr>
          <p:grpSpPr bwMode="auto">
            <a:xfrm>
              <a:off x="2053" y="1325"/>
              <a:ext cx="557" cy="557"/>
              <a:chOff x="2053" y="1325"/>
              <a:chExt cx="557" cy="557"/>
            </a:xfrm>
          </p:grpSpPr>
          <p:sp>
            <p:nvSpPr>
              <p:cNvPr id="335965" name="Oval 93"/>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5966" name="Freeform 94"/>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67" name="Oval 95"/>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5968" name="Line 96"/>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35969" name="Line 97"/>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35970" name="Line 98"/>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35971" name="Line 99"/>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0"/>
            <p:cNvGrpSpPr>
              <a:grpSpLocks/>
            </p:cNvGrpSpPr>
            <p:nvPr/>
          </p:nvGrpSpPr>
          <p:grpSpPr bwMode="auto">
            <a:xfrm>
              <a:off x="4218" y="1325"/>
              <a:ext cx="557" cy="557"/>
              <a:chOff x="4218" y="1325"/>
              <a:chExt cx="557" cy="557"/>
            </a:xfrm>
          </p:grpSpPr>
          <p:sp>
            <p:nvSpPr>
              <p:cNvPr id="335973" name="Oval 101"/>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5974" name="Freeform 102"/>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75" name="Oval 103"/>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5976" name="Line 10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35977" name="Line 10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35978" name="Line 10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35979" name="Line 10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8"/>
            <p:cNvGrpSpPr>
              <a:grpSpLocks/>
            </p:cNvGrpSpPr>
            <p:nvPr/>
          </p:nvGrpSpPr>
          <p:grpSpPr bwMode="auto">
            <a:xfrm>
              <a:off x="2775" y="605"/>
              <a:ext cx="557" cy="557"/>
              <a:chOff x="2775" y="605"/>
              <a:chExt cx="557" cy="557"/>
            </a:xfrm>
          </p:grpSpPr>
          <p:sp>
            <p:nvSpPr>
              <p:cNvPr id="335981" name="Oval 109"/>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35982" name="Freeform 110"/>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5983" name="Oval 111"/>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35984" name="Line 112"/>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35985" name="Line 113"/>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35986" name="Line 114"/>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35987" name="Line 115"/>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35988"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35989"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35990"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5991"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35992"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35993"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35994"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35995"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5996"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35997"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35998"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35999"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6000"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36001"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6002"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36003"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36004"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36005"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36006"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36007"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36008"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36009"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grpSp>
      <p:sp>
        <p:nvSpPr>
          <p:cNvPr id="336010" name="Rectangle 138"/>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sp>
        <p:nvSpPr>
          <p:cNvPr id="336011" name="Text Box 139"/>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336012" name="Rectangle 140"/>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36013" name="Rectangle 141"/>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42"/>
          <p:cNvGrpSpPr>
            <a:grpSpLocks/>
          </p:cNvGrpSpPr>
          <p:nvPr/>
        </p:nvGrpSpPr>
        <p:grpSpPr bwMode="auto">
          <a:xfrm>
            <a:off x="7624763" y="280988"/>
            <a:ext cx="1109662" cy="1022350"/>
            <a:chOff x="1457" y="1853"/>
            <a:chExt cx="2382" cy="2108"/>
          </a:xfrm>
        </p:grpSpPr>
        <p:sp>
          <p:nvSpPr>
            <p:cNvPr id="336015" name="Line 143"/>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36016" name="Line 144"/>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36017" name="Line 145"/>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36018" name="Line 146"/>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36019" name="Line 147"/>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36020" name="Line 148"/>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36021" name="Line 149"/>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36022" name="Line 150"/>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36023" name="Line 151"/>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36024" name="Line 152"/>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36025" name="Line 153"/>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36026" name="Line 154"/>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36027" name="Line 155"/>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36028" name="Line 156"/>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36029" name="Line 157"/>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36030" name="Line 158"/>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36031" name="Oval 159"/>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2" name="Oval 160"/>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3" name="Oval 161"/>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4" name="Oval 162"/>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5" name="Oval 163"/>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6" name="Oval 164"/>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7" name="Oval 165"/>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8" name="Oval 166"/>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39" name="Oval 167"/>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40" name="Oval 168"/>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41" name="Oval 169"/>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6042" name="Freeform 170"/>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36043" name="Freeform 171"/>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167" name="Slide Number Placeholder 166"/>
          <p:cNvSpPr>
            <a:spLocks noGrp="1"/>
          </p:cNvSpPr>
          <p:nvPr>
            <p:ph type="sldNum" sz="quarter" idx="10"/>
          </p:nvPr>
        </p:nvSpPr>
        <p:spPr/>
        <p:txBody>
          <a:bodyPr/>
          <a:lstStyle/>
          <a:p>
            <a:pPr>
              <a:defRPr/>
            </a:pPr>
            <a:fld id="{60250493-D46D-4FA2-BF76-57F252D2583B}" type="slidenum">
              <a:rPr lang="en-US" altLang="en-US" smtClean="0"/>
              <a:pPr>
                <a:defRPr/>
              </a:pPr>
              <a:t>100</a:t>
            </a:fld>
            <a:endParaRPr lang="en-US" altLang="en-US"/>
          </a:p>
        </p:txBody>
      </p:sp>
    </p:spTree>
  </p:cSld>
  <p:clrMapOvr>
    <a:masterClrMapping/>
  </p:clrMapOvr>
  <p:transition spd="med" advTm="2000">
    <p:strips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37922"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584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23"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37924" name="Rectangle 4"/>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grpSp>
        <p:nvGrpSpPr>
          <p:cNvPr id="2" name="Group 11"/>
          <p:cNvGrpSpPr>
            <a:grpSpLocks/>
          </p:cNvGrpSpPr>
          <p:nvPr/>
        </p:nvGrpSpPr>
        <p:grpSpPr bwMode="auto">
          <a:xfrm>
            <a:off x="2716213" y="960438"/>
            <a:ext cx="6048375" cy="5489575"/>
            <a:chOff x="1711" y="605"/>
            <a:chExt cx="3810" cy="3458"/>
          </a:xfrm>
        </p:grpSpPr>
        <p:grpSp>
          <p:nvGrpSpPr>
            <p:cNvPr id="3" name="Group 12"/>
            <p:cNvGrpSpPr>
              <a:grpSpLocks/>
            </p:cNvGrpSpPr>
            <p:nvPr/>
          </p:nvGrpSpPr>
          <p:grpSpPr bwMode="auto">
            <a:xfrm>
              <a:off x="1711" y="1009"/>
              <a:ext cx="3390" cy="2634"/>
              <a:chOff x="1711" y="1009"/>
              <a:chExt cx="3390" cy="2634"/>
            </a:xfrm>
          </p:grpSpPr>
          <p:sp>
            <p:nvSpPr>
              <p:cNvPr id="337933" name="Line 13"/>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4" name="Line 14"/>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5" name="Line 15"/>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6" name="Line 16"/>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7" name="Line 17"/>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8" name="Line 18"/>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39" name="Line 19"/>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0" name="Line 20"/>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1" name="Line 21"/>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2" name="Line 22"/>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3" name="Line 23"/>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4" name="Line 24"/>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5" name="Line 25"/>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6" name="Line 26"/>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7" name="Line 27"/>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7948" name="Line 28"/>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9"/>
            <p:cNvGrpSpPr>
              <a:grpSpLocks/>
            </p:cNvGrpSpPr>
            <p:nvPr/>
          </p:nvGrpSpPr>
          <p:grpSpPr bwMode="auto">
            <a:xfrm>
              <a:off x="2775" y="1325"/>
              <a:ext cx="557" cy="557"/>
              <a:chOff x="2775" y="1325"/>
              <a:chExt cx="557" cy="557"/>
            </a:xfrm>
          </p:grpSpPr>
          <p:sp>
            <p:nvSpPr>
              <p:cNvPr id="337950" name="Oval 30"/>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7951" name="Freeform 31"/>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52" name="Oval 32"/>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7953" name="Line 33"/>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37954" name="Line 34"/>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37955" name="Line 35"/>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37956" name="Line 36"/>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7"/>
            <p:cNvGrpSpPr>
              <a:grpSpLocks/>
            </p:cNvGrpSpPr>
            <p:nvPr/>
          </p:nvGrpSpPr>
          <p:grpSpPr bwMode="auto">
            <a:xfrm>
              <a:off x="4218" y="2763"/>
              <a:ext cx="557" cy="557"/>
              <a:chOff x="4218" y="2763"/>
              <a:chExt cx="557" cy="557"/>
            </a:xfrm>
          </p:grpSpPr>
          <p:sp>
            <p:nvSpPr>
              <p:cNvPr id="337958" name="Oval 38"/>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7959" name="Freeform 39"/>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60" name="Oval 40"/>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7961" name="Line 41"/>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37962" name="Line 42"/>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37963" name="Line 43"/>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37964" name="Line 44"/>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5"/>
            <p:cNvGrpSpPr>
              <a:grpSpLocks/>
            </p:cNvGrpSpPr>
            <p:nvPr/>
          </p:nvGrpSpPr>
          <p:grpSpPr bwMode="auto">
            <a:xfrm>
              <a:off x="2775" y="2038"/>
              <a:ext cx="557" cy="557"/>
              <a:chOff x="2775" y="2038"/>
              <a:chExt cx="557" cy="557"/>
            </a:xfrm>
          </p:grpSpPr>
          <p:sp>
            <p:nvSpPr>
              <p:cNvPr id="337966" name="Oval 46"/>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7967" name="Freeform 47"/>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68" name="Oval 48"/>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7969" name="Line 49"/>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37970" name="Line 50"/>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37971" name="Line 51"/>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37972" name="Line 52"/>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3"/>
            <p:cNvGrpSpPr>
              <a:grpSpLocks/>
            </p:cNvGrpSpPr>
            <p:nvPr/>
          </p:nvGrpSpPr>
          <p:grpSpPr bwMode="auto">
            <a:xfrm>
              <a:off x="3498" y="2038"/>
              <a:ext cx="557" cy="557"/>
              <a:chOff x="3498" y="2038"/>
              <a:chExt cx="557" cy="557"/>
            </a:xfrm>
          </p:grpSpPr>
          <p:sp>
            <p:nvSpPr>
              <p:cNvPr id="337974" name="Oval 54"/>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7975" name="Freeform 55"/>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76" name="Oval 56"/>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7977" name="Line 57"/>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37978" name="Line 58"/>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37979" name="Line 59"/>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37980" name="Line 60"/>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1"/>
            <p:cNvGrpSpPr>
              <a:grpSpLocks/>
            </p:cNvGrpSpPr>
            <p:nvPr/>
          </p:nvGrpSpPr>
          <p:grpSpPr bwMode="auto">
            <a:xfrm>
              <a:off x="2775" y="3506"/>
              <a:ext cx="557" cy="557"/>
              <a:chOff x="2775" y="3506"/>
              <a:chExt cx="557" cy="557"/>
            </a:xfrm>
          </p:grpSpPr>
          <p:sp>
            <p:nvSpPr>
              <p:cNvPr id="337982" name="Oval 62"/>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37983" name="Freeform 63"/>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84" name="Oval 64"/>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37985" name="Line 65"/>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37986" name="Line 66"/>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37987" name="Line 67"/>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37988" name="Line 68"/>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9"/>
            <p:cNvGrpSpPr>
              <a:grpSpLocks/>
            </p:cNvGrpSpPr>
            <p:nvPr/>
          </p:nvGrpSpPr>
          <p:grpSpPr bwMode="auto">
            <a:xfrm>
              <a:off x="3498" y="2763"/>
              <a:ext cx="557" cy="557"/>
              <a:chOff x="3498" y="2763"/>
              <a:chExt cx="557" cy="557"/>
            </a:xfrm>
          </p:grpSpPr>
          <p:sp>
            <p:nvSpPr>
              <p:cNvPr id="337990" name="Oval 70"/>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7991" name="Freeform 71"/>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7992" name="Oval 72"/>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7993" name="Line 73"/>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37994" name="Line 74"/>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37995" name="Line 75"/>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37996" name="Line 76"/>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7"/>
            <p:cNvGrpSpPr>
              <a:grpSpLocks/>
            </p:cNvGrpSpPr>
            <p:nvPr/>
          </p:nvGrpSpPr>
          <p:grpSpPr bwMode="auto">
            <a:xfrm>
              <a:off x="2775" y="2763"/>
              <a:ext cx="557" cy="557"/>
              <a:chOff x="2775" y="2763"/>
              <a:chExt cx="557" cy="557"/>
            </a:xfrm>
          </p:grpSpPr>
          <p:sp>
            <p:nvSpPr>
              <p:cNvPr id="337998" name="Oval 78"/>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7999" name="Freeform 79"/>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8000" name="Oval 80"/>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8001" name="Line 81"/>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38002" name="Line 82"/>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38003" name="Line 83"/>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38004" name="Line 84"/>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5"/>
            <p:cNvGrpSpPr>
              <a:grpSpLocks/>
            </p:cNvGrpSpPr>
            <p:nvPr/>
          </p:nvGrpSpPr>
          <p:grpSpPr bwMode="auto">
            <a:xfrm>
              <a:off x="2053" y="2763"/>
              <a:ext cx="557" cy="557"/>
              <a:chOff x="2053" y="2763"/>
              <a:chExt cx="557" cy="557"/>
            </a:xfrm>
          </p:grpSpPr>
          <p:sp>
            <p:nvSpPr>
              <p:cNvPr id="338006" name="Oval 86"/>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8007" name="Freeform 87"/>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8008" name="Oval 88"/>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8009" name="Line 89"/>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38010" name="Line 90"/>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38011" name="Line 91"/>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38012" name="Line 92"/>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3"/>
            <p:cNvGrpSpPr>
              <a:grpSpLocks/>
            </p:cNvGrpSpPr>
            <p:nvPr/>
          </p:nvGrpSpPr>
          <p:grpSpPr bwMode="auto">
            <a:xfrm>
              <a:off x="2053" y="1325"/>
              <a:ext cx="557" cy="557"/>
              <a:chOff x="2053" y="1325"/>
              <a:chExt cx="557" cy="557"/>
            </a:xfrm>
          </p:grpSpPr>
          <p:sp>
            <p:nvSpPr>
              <p:cNvPr id="338014" name="Oval 94"/>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8015" name="Freeform 95"/>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8016" name="Oval 96"/>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8017" name="Line 97"/>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38018" name="Line 98"/>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38019" name="Line 99"/>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38020" name="Line 100"/>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1"/>
            <p:cNvGrpSpPr>
              <a:grpSpLocks/>
            </p:cNvGrpSpPr>
            <p:nvPr/>
          </p:nvGrpSpPr>
          <p:grpSpPr bwMode="auto">
            <a:xfrm>
              <a:off x="4218" y="1325"/>
              <a:ext cx="557" cy="557"/>
              <a:chOff x="4218" y="1325"/>
              <a:chExt cx="557" cy="557"/>
            </a:xfrm>
          </p:grpSpPr>
          <p:sp>
            <p:nvSpPr>
              <p:cNvPr id="338022" name="Oval 102"/>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8023" name="Freeform 103"/>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8024" name="Oval 104"/>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8025" name="Line 105"/>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38026" name="Line 106"/>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38027" name="Line 107"/>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38028" name="Line 108"/>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9"/>
            <p:cNvGrpSpPr>
              <a:grpSpLocks/>
            </p:cNvGrpSpPr>
            <p:nvPr/>
          </p:nvGrpSpPr>
          <p:grpSpPr bwMode="auto">
            <a:xfrm>
              <a:off x="2775" y="605"/>
              <a:ext cx="557" cy="557"/>
              <a:chOff x="2775" y="605"/>
              <a:chExt cx="557" cy="557"/>
            </a:xfrm>
          </p:grpSpPr>
          <p:sp>
            <p:nvSpPr>
              <p:cNvPr id="338030" name="Oval 110"/>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38031" name="Freeform 111"/>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8032" name="Oval 112"/>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38033" name="Line 113"/>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38034" name="Line 114"/>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38035" name="Line 115"/>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38036" name="Line 116"/>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38037"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38038"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38039"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8040"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38041"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38042"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38043"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38044"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8045"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38046" name="Rectangle 126"/>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38047" name="Rectangle 127"/>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38048" name="Rectangle 128"/>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8049" name="Rectangle 129"/>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38050" name="Rectangle 130"/>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8051" name="Rectangle 131"/>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38052" name="Rectangle 132"/>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38053" name="Rectangle 133"/>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38054" name="Rectangle 134"/>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38055" name="Rectangle 135"/>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38056" name="Rectangle 136"/>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38057" name="Rectangle 137"/>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38058" name="Rectangle 138"/>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8059" name="Rectangle 139"/>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38060" name="Rectangle 140"/>
            <p:cNvSpPr>
              <a:spLocks noChangeArrowheads="1"/>
            </p:cNvSpPr>
            <p:nvPr/>
          </p:nvSpPr>
          <p:spPr bwMode="auto">
            <a:xfrm>
              <a:off x="4936" y="1546"/>
              <a:ext cx="585" cy="632"/>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2000" i="0">
                  <a:solidFill>
                    <a:srgbClr val="00FFFF"/>
                  </a:solidFill>
                  <a:effectLst/>
                </a:rPr>
                <a:t>Latest</a:t>
              </a:r>
            </a:p>
            <a:p>
              <a:pPr algn="ctr" defTabSz="762000" eaLnBrk="0" hangingPunct="0"/>
              <a:r>
                <a:rPr lang="en-US" sz="2000" i="0">
                  <a:solidFill>
                    <a:srgbClr val="00FFFF"/>
                  </a:solidFill>
                  <a:effectLst/>
                </a:rPr>
                <a:t>finish</a:t>
              </a:r>
            </a:p>
            <a:p>
              <a:pPr algn="ctr" defTabSz="762000" eaLnBrk="0" hangingPunct="0"/>
              <a:r>
                <a:rPr lang="en-US" sz="2000" i="0">
                  <a:solidFill>
                    <a:srgbClr val="00FFFF"/>
                  </a:solidFill>
                  <a:effectLst/>
                </a:rPr>
                <a:t>time</a:t>
              </a:r>
            </a:p>
          </p:txBody>
        </p:sp>
        <p:sp>
          <p:nvSpPr>
            <p:cNvPr id="338061" name="Line 141"/>
            <p:cNvSpPr>
              <a:spLocks noChangeShapeType="1"/>
            </p:cNvSpPr>
            <p:nvPr/>
          </p:nvSpPr>
          <p:spPr bwMode="auto">
            <a:xfrm flipH="1" flipV="1">
              <a:off x="4757" y="1723"/>
              <a:ext cx="213" cy="138"/>
            </a:xfrm>
            <a:prstGeom prst="line">
              <a:avLst/>
            </a:prstGeom>
            <a:noFill/>
            <a:ln w="38100">
              <a:solidFill>
                <a:srgbClr val="00FFFF"/>
              </a:solidFill>
              <a:round/>
              <a:headEnd/>
              <a:tailEnd/>
            </a:ln>
            <a:effectLst/>
          </p:spPr>
          <p:txBody>
            <a:bodyPr wrap="none" anchor="ctr"/>
            <a:lstStyle/>
            <a:p>
              <a:endParaRPr lang="en-US"/>
            </a:p>
          </p:txBody>
        </p:sp>
        <p:sp>
          <p:nvSpPr>
            <p:cNvPr id="338062" name="Freeform 142"/>
            <p:cNvSpPr>
              <a:spLocks/>
            </p:cNvSpPr>
            <p:nvPr/>
          </p:nvSpPr>
          <p:spPr bwMode="auto">
            <a:xfrm>
              <a:off x="4240" y="1620"/>
              <a:ext cx="161" cy="206"/>
            </a:xfrm>
            <a:custGeom>
              <a:avLst/>
              <a:gdLst/>
              <a:ahLst/>
              <a:cxnLst>
                <a:cxn ang="0">
                  <a:pos x="160" y="205"/>
                </a:cxn>
                <a:cxn ang="0">
                  <a:pos x="160" y="0"/>
                </a:cxn>
                <a:cxn ang="0">
                  <a:pos x="0" y="0"/>
                </a:cxn>
                <a:cxn ang="0">
                  <a:pos x="2" y="5"/>
                </a:cxn>
                <a:cxn ang="0">
                  <a:pos x="7" y="42"/>
                </a:cxn>
                <a:cxn ang="0">
                  <a:pos x="22" y="90"/>
                </a:cxn>
                <a:cxn ang="0">
                  <a:pos x="56" y="144"/>
                </a:cxn>
                <a:cxn ang="0">
                  <a:pos x="115" y="192"/>
                </a:cxn>
                <a:cxn ang="0">
                  <a:pos x="160" y="205"/>
                </a:cxn>
              </a:cxnLst>
              <a:rect l="0" t="0" r="r" b="b"/>
              <a:pathLst>
                <a:path w="161" h="206">
                  <a:moveTo>
                    <a:pt x="160" y="205"/>
                  </a:moveTo>
                  <a:lnTo>
                    <a:pt x="160" y="0"/>
                  </a:lnTo>
                  <a:lnTo>
                    <a:pt x="0" y="0"/>
                  </a:lnTo>
                  <a:lnTo>
                    <a:pt x="2" y="5"/>
                  </a:lnTo>
                  <a:lnTo>
                    <a:pt x="7" y="42"/>
                  </a:lnTo>
                  <a:lnTo>
                    <a:pt x="22" y="90"/>
                  </a:lnTo>
                  <a:lnTo>
                    <a:pt x="56" y="144"/>
                  </a:lnTo>
                  <a:lnTo>
                    <a:pt x="115" y="192"/>
                  </a:lnTo>
                  <a:lnTo>
                    <a:pt x="160" y="205"/>
                  </a:lnTo>
                </a:path>
              </a:pathLst>
            </a:custGeom>
            <a:solidFill>
              <a:srgbClr val="EEFFFF"/>
            </a:solidFill>
            <a:ln w="12700" cap="rnd" cmpd="sng">
              <a:noFill/>
              <a:prstDash val="solid"/>
              <a:round/>
              <a:headEnd type="none" w="med" len="med"/>
              <a:tailEnd type="none" w="med" len="med"/>
            </a:ln>
            <a:effectLst/>
          </p:spPr>
          <p:txBody>
            <a:bodyPr/>
            <a:lstStyle/>
            <a:p>
              <a:endParaRPr lang="en-US"/>
            </a:p>
          </p:txBody>
        </p:sp>
      </p:grpSp>
      <p:sp>
        <p:nvSpPr>
          <p:cNvPr id="338065" name="Rectangle 145"/>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38066" name="Rectangle 146"/>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47"/>
          <p:cNvGrpSpPr>
            <a:grpSpLocks/>
          </p:cNvGrpSpPr>
          <p:nvPr/>
        </p:nvGrpSpPr>
        <p:grpSpPr bwMode="auto">
          <a:xfrm>
            <a:off x="7624763" y="280988"/>
            <a:ext cx="1109662" cy="1022350"/>
            <a:chOff x="1457" y="1853"/>
            <a:chExt cx="2382" cy="2108"/>
          </a:xfrm>
        </p:grpSpPr>
        <p:sp>
          <p:nvSpPr>
            <p:cNvPr id="338068" name="Line 148"/>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38069" name="Line 149"/>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38070" name="Line 150"/>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38071" name="Line 151"/>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38072" name="Line 152"/>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38073" name="Line 153"/>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38074" name="Line 154"/>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38075" name="Line 155"/>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38076" name="Line 156"/>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38077" name="Line 157"/>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38078" name="Line 158"/>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38079" name="Line 159"/>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38080" name="Line 160"/>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38081" name="Line 161"/>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38082" name="Line 162"/>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38083" name="Line 163"/>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38084" name="Oval 164"/>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85" name="Oval 165"/>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86" name="Oval 166"/>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87" name="Oval 167"/>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88" name="Oval 168"/>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89" name="Oval 169"/>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0" name="Oval 170"/>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1" name="Oval 171"/>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2" name="Oval 172"/>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3" name="Oval 173"/>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4" name="Oval 174"/>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8095" name="Freeform 175"/>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38096" name="Freeform 176"/>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338097" name="Text Box 177"/>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171" name="Slide Number Placeholder 170"/>
          <p:cNvSpPr>
            <a:spLocks noGrp="1"/>
          </p:cNvSpPr>
          <p:nvPr>
            <p:ph type="sldNum" sz="quarter" idx="10"/>
          </p:nvPr>
        </p:nvSpPr>
        <p:spPr/>
        <p:txBody>
          <a:bodyPr/>
          <a:lstStyle/>
          <a:p>
            <a:pPr>
              <a:defRPr/>
            </a:pPr>
            <a:fld id="{60250493-D46D-4FA2-BF76-57F252D2583B}" type="slidenum">
              <a:rPr lang="en-US" altLang="en-US" smtClean="0"/>
              <a:pPr>
                <a:defRPr/>
              </a:pPr>
              <a:t>101</a:t>
            </a:fld>
            <a:endParaRPr lang="en-US" altLang="en-US"/>
          </a:p>
        </p:txBody>
      </p:sp>
    </p:spTree>
  </p:cSld>
  <p:clrMapOvr>
    <a:masterClrMapping/>
  </p:clrMapOvr>
  <p:transition spd="med">
    <p:strips/>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39970"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686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9971"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39972" name="Rectangle 4"/>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grpSp>
        <p:nvGrpSpPr>
          <p:cNvPr id="2" name="Group 11"/>
          <p:cNvGrpSpPr>
            <a:grpSpLocks/>
          </p:cNvGrpSpPr>
          <p:nvPr/>
        </p:nvGrpSpPr>
        <p:grpSpPr bwMode="auto">
          <a:xfrm>
            <a:off x="2716213" y="960438"/>
            <a:ext cx="6048375" cy="5489575"/>
            <a:chOff x="1711" y="605"/>
            <a:chExt cx="3810" cy="3458"/>
          </a:xfrm>
        </p:grpSpPr>
        <p:grpSp>
          <p:nvGrpSpPr>
            <p:cNvPr id="3" name="Group 12"/>
            <p:cNvGrpSpPr>
              <a:grpSpLocks/>
            </p:cNvGrpSpPr>
            <p:nvPr/>
          </p:nvGrpSpPr>
          <p:grpSpPr bwMode="auto">
            <a:xfrm>
              <a:off x="1711" y="1009"/>
              <a:ext cx="3390" cy="2634"/>
              <a:chOff x="1711" y="1009"/>
              <a:chExt cx="3390" cy="2634"/>
            </a:xfrm>
          </p:grpSpPr>
          <p:sp>
            <p:nvSpPr>
              <p:cNvPr id="339981" name="Line 13"/>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2" name="Line 14"/>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3" name="Line 15"/>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4" name="Line 16"/>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5" name="Line 17"/>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6" name="Line 18"/>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7" name="Line 19"/>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8" name="Line 20"/>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89" name="Line 21"/>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0" name="Line 22"/>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1" name="Line 23"/>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2" name="Line 24"/>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3" name="Line 25"/>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4" name="Line 26"/>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5" name="Line 27"/>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9996" name="Line 28"/>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9"/>
            <p:cNvGrpSpPr>
              <a:grpSpLocks/>
            </p:cNvGrpSpPr>
            <p:nvPr/>
          </p:nvGrpSpPr>
          <p:grpSpPr bwMode="auto">
            <a:xfrm>
              <a:off x="2775" y="1325"/>
              <a:ext cx="557" cy="557"/>
              <a:chOff x="2775" y="1325"/>
              <a:chExt cx="557" cy="557"/>
            </a:xfrm>
          </p:grpSpPr>
          <p:sp>
            <p:nvSpPr>
              <p:cNvPr id="339998" name="Oval 30"/>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9999" name="Freeform 31"/>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00" name="Oval 32"/>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0001" name="Line 33"/>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40002" name="Line 34"/>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40003" name="Line 35"/>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40004" name="Line 36"/>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7"/>
            <p:cNvGrpSpPr>
              <a:grpSpLocks/>
            </p:cNvGrpSpPr>
            <p:nvPr/>
          </p:nvGrpSpPr>
          <p:grpSpPr bwMode="auto">
            <a:xfrm>
              <a:off x="4218" y="2763"/>
              <a:ext cx="557" cy="557"/>
              <a:chOff x="4218" y="2763"/>
              <a:chExt cx="557" cy="557"/>
            </a:xfrm>
          </p:grpSpPr>
          <p:sp>
            <p:nvSpPr>
              <p:cNvPr id="340006" name="Oval 38"/>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0007" name="Freeform 39"/>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08" name="Oval 40"/>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0009" name="Line 41"/>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40010" name="Line 42"/>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40011" name="Line 43"/>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40012" name="Line 44"/>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5"/>
            <p:cNvGrpSpPr>
              <a:grpSpLocks/>
            </p:cNvGrpSpPr>
            <p:nvPr/>
          </p:nvGrpSpPr>
          <p:grpSpPr bwMode="auto">
            <a:xfrm>
              <a:off x="2775" y="2038"/>
              <a:ext cx="557" cy="557"/>
              <a:chOff x="2775" y="2038"/>
              <a:chExt cx="557" cy="557"/>
            </a:xfrm>
          </p:grpSpPr>
          <p:sp>
            <p:nvSpPr>
              <p:cNvPr id="340014" name="Oval 46"/>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0015" name="Freeform 47"/>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16" name="Oval 48"/>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0017" name="Line 49"/>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40018" name="Line 50"/>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40019" name="Line 51"/>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40020" name="Line 52"/>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3"/>
            <p:cNvGrpSpPr>
              <a:grpSpLocks/>
            </p:cNvGrpSpPr>
            <p:nvPr/>
          </p:nvGrpSpPr>
          <p:grpSpPr bwMode="auto">
            <a:xfrm>
              <a:off x="3498" y="2038"/>
              <a:ext cx="557" cy="557"/>
              <a:chOff x="3498" y="2038"/>
              <a:chExt cx="557" cy="557"/>
            </a:xfrm>
          </p:grpSpPr>
          <p:sp>
            <p:nvSpPr>
              <p:cNvPr id="340022" name="Oval 54"/>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0023" name="Freeform 55"/>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24" name="Oval 56"/>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0025" name="Line 57"/>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40026" name="Line 58"/>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40027" name="Line 59"/>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40028" name="Line 60"/>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1"/>
            <p:cNvGrpSpPr>
              <a:grpSpLocks/>
            </p:cNvGrpSpPr>
            <p:nvPr/>
          </p:nvGrpSpPr>
          <p:grpSpPr bwMode="auto">
            <a:xfrm>
              <a:off x="2775" y="3506"/>
              <a:ext cx="557" cy="557"/>
              <a:chOff x="2775" y="3506"/>
              <a:chExt cx="557" cy="557"/>
            </a:xfrm>
          </p:grpSpPr>
          <p:sp>
            <p:nvSpPr>
              <p:cNvPr id="340030" name="Oval 62"/>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40031" name="Freeform 63"/>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32" name="Oval 64"/>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40033" name="Line 65"/>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40034" name="Line 66"/>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40035" name="Line 67"/>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40036" name="Line 68"/>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9"/>
            <p:cNvGrpSpPr>
              <a:grpSpLocks/>
            </p:cNvGrpSpPr>
            <p:nvPr/>
          </p:nvGrpSpPr>
          <p:grpSpPr bwMode="auto">
            <a:xfrm>
              <a:off x="3498" y="2763"/>
              <a:ext cx="557" cy="557"/>
              <a:chOff x="3498" y="2763"/>
              <a:chExt cx="557" cy="557"/>
            </a:xfrm>
          </p:grpSpPr>
          <p:sp>
            <p:nvSpPr>
              <p:cNvPr id="340038" name="Oval 70"/>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0039" name="Freeform 71"/>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40" name="Oval 72"/>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0041" name="Line 73"/>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40042" name="Line 74"/>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40043" name="Line 75"/>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40044" name="Line 76"/>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7"/>
            <p:cNvGrpSpPr>
              <a:grpSpLocks/>
            </p:cNvGrpSpPr>
            <p:nvPr/>
          </p:nvGrpSpPr>
          <p:grpSpPr bwMode="auto">
            <a:xfrm>
              <a:off x="2775" y="2763"/>
              <a:ext cx="557" cy="557"/>
              <a:chOff x="2775" y="2763"/>
              <a:chExt cx="557" cy="557"/>
            </a:xfrm>
          </p:grpSpPr>
          <p:sp>
            <p:nvSpPr>
              <p:cNvPr id="340046" name="Oval 78"/>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0047" name="Freeform 79"/>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48" name="Oval 80"/>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0049" name="Line 81"/>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40050" name="Line 82"/>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40051" name="Line 83"/>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40052" name="Line 84"/>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5"/>
            <p:cNvGrpSpPr>
              <a:grpSpLocks/>
            </p:cNvGrpSpPr>
            <p:nvPr/>
          </p:nvGrpSpPr>
          <p:grpSpPr bwMode="auto">
            <a:xfrm>
              <a:off x="2053" y="2763"/>
              <a:ext cx="557" cy="557"/>
              <a:chOff x="2053" y="2763"/>
              <a:chExt cx="557" cy="557"/>
            </a:xfrm>
          </p:grpSpPr>
          <p:sp>
            <p:nvSpPr>
              <p:cNvPr id="340054" name="Oval 86"/>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0055" name="Freeform 87"/>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56" name="Oval 88"/>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0057" name="Line 89"/>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40058" name="Line 90"/>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40059" name="Line 91"/>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40060" name="Line 92"/>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3"/>
            <p:cNvGrpSpPr>
              <a:grpSpLocks/>
            </p:cNvGrpSpPr>
            <p:nvPr/>
          </p:nvGrpSpPr>
          <p:grpSpPr bwMode="auto">
            <a:xfrm>
              <a:off x="2053" y="1325"/>
              <a:ext cx="557" cy="557"/>
              <a:chOff x="2053" y="1325"/>
              <a:chExt cx="557" cy="557"/>
            </a:xfrm>
          </p:grpSpPr>
          <p:sp>
            <p:nvSpPr>
              <p:cNvPr id="340062" name="Oval 94"/>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0063" name="Freeform 95"/>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64" name="Oval 96"/>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0065" name="Line 97"/>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40066" name="Line 98"/>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40067" name="Line 99"/>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40068" name="Line 100"/>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1"/>
            <p:cNvGrpSpPr>
              <a:grpSpLocks/>
            </p:cNvGrpSpPr>
            <p:nvPr/>
          </p:nvGrpSpPr>
          <p:grpSpPr bwMode="auto">
            <a:xfrm>
              <a:off x="4218" y="1325"/>
              <a:ext cx="557" cy="557"/>
              <a:chOff x="4218" y="1325"/>
              <a:chExt cx="557" cy="557"/>
            </a:xfrm>
          </p:grpSpPr>
          <p:sp>
            <p:nvSpPr>
              <p:cNvPr id="340070" name="Oval 102"/>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0071" name="Freeform 103"/>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72" name="Oval 104"/>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0073" name="Line 105"/>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40074" name="Line 106"/>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40075" name="Line 107"/>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40076" name="Line 108"/>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9"/>
            <p:cNvGrpSpPr>
              <a:grpSpLocks/>
            </p:cNvGrpSpPr>
            <p:nvPr/>
          </p:nvGrpSpPr>
          <p:grpSpPr bwMode="auto">
            <a:xfrm>
              <a:off x="2775" y="605"/>
              <a:ext cx="557" cy="557"/>
              <a:chOff x="2775" y="605"/>
              <a:chExt cx="557" cy="557"/>
            </a:xfrm>
          </p:grpSpPr>
          <p:sp>
            <p:nvSpPr>
              <p:cNvPr id="340078" name="Oval 110"/>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40079" name="Freeform 111"/>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0080" name="Oval 112"/>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40081" name="Line 113"/>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40082" name="Line 114"/>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40083" name="Line 115"/>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40084" name="Line 116"/>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40085"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40086"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40087"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0088"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40089"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40090"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40091"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40092"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0093"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40094" name="Rectangle 126"/>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40095" name="Rectangle 127"/>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40096" name="Rectangle 128"/>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0097" name="Rectangle 129"/>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40098" name="Rectangle 130"/>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0099" name="Rectangle 131"/>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0100" name="Rectangle 132"/>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40101" name="Rectangle 133"/>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0102" name="Rectangle 134"/>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0103" name="Rectangle 135"/>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40104" name="Rectangle 136"/>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0105" name="Rectangle 137"/>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0106" name="Rectangle 138"/>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0107" name="Rectangle 139"/>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0108" name="Rectangle 140"/>
            <p:cNvSpPr>
              <a:spLocks noChangeArrowheads="1"/>
            </p:cNvSpPr>
            <p:nvPr/>
          </p:nvSpPr>
          <p:spPr bwMode="auto">
            <a:xfrm>
              <a:off x="3356" y="1376"/>
              <a:ext cx="585" cy="632"/>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2000" i="0">
                  <a:solidFill>
                    <a:srgbClr val="00FFFF"/>
                  </a:solidFill>
                  <a:effectLst/>
                </a:rPr>
                <a:t>Latest</a:t>
              </a:r>
            </a:p>
            <a:p>
              <a:pPr algn="ctr" defTabSz="762000" eaLnBrk="0" hangingPunct="0"/>
              <a:r>
                <a:rPr lang="en-US" sz="2000" i="0">
                  <a:solidFill>
                    <a:srgbClr val="00FFFF"/>
                  </a:solidFill>
                  <a:effectLst/>
                </a:rPr>
                <a:t>start</a:t>
              </a:r>
            </a:p>
            <a:p>
              <a:pPr algn="ctr" defTabSz="762000" eaLnBrk="0" hangingPunct="0"/>
              <a:r>
                <a:rPr lang="en-US" sz="2000" i="0">
                  <a:solidFill>
                    <a:srgbClr val="00FFFF"/>
                  </a:solidFill>
                  <a:effectLst/>
                </a:rPr>
                <a:t>time</a:t>
              </a:r>
            </a:p>
          </p:txBody>
        </p:sp>
        <p:sp>
          <p:nvSpPr>
            <p:cNvPr id="340109" name="Line 141"/>
            <p:cNvSpPr>
              <a:spLocks noChangeShapeType="1"/>
            </p:cNvSpPr>
            <p:nvPr/>
          </p:nvSpPr>
          <p:spPr bwMode="auto">
            <a:xfrm flipV="1">
              <a:off x="3880" y="1701"/>
              <a:ext cx="357" cy="128"/>
            </a:xfrm>
            <a:prstGeom prst="line">
              <a:avLst/>
            </a:prstGeom>
            <a:noFill/>
            <a:ln w="38100">
              <a:solidFill>
                <a:srgbClr val="00FFFF"/>
              </a:solidFill>
              <a:round/>
              <a:headEnd/>
              <a:tailEnd/>
            </a:ln>
            <a:effectLst/>
          </p:spPr>
          <p:txBody>
            <a:bodyPr wrap="none" anchor="ctr"/>
            <a:lstStyle/>
            <a:p>
              <a:endParaRPr lang="en-US"/>
            </a:p>
          </p:txBody>
        </p:sp>
        <p:sp>
          <p:nvSpPr>
            <p:cNvPr id="340110" name="Rectangle 142"/>
            <p:cNvSpPr>
              <a:spLocks noChangeArrowheads="1"/>
            </p:cNvSpPr>
            <p:nvPr/>
          </p:nvSpPr>
          <p:spPr bwMode="auto">
            <a:xfrm>
              <a:off x="4936" y="1546"/>
              <a:ext cx="585" cy="632"/>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2000" i="0">
                  <a:solidFill>
                    <a:srgbClr val="00FFFF"/>
                  </a:solidFill>
                  <a:effectLst/>
                </a:rPr>
                <a:t>Latest</a:t>
              </a:r>
            </a:p>
            <a:p>
              <a:pPr algn="ctr" defTabSz="762000" eaLnBrk="0" hangingPunct="0"/>
              <a:r>
                <a:rPr lang="en-US" sz="2000" i="0">
                  <a:solidFill>
                    <a:srgbClr val="00FFFF"/>
                  </a:solidFill>
                  <a:effectLst/>
                </a:rPr>
                <a:t>finish</a:t>
              </a:r>
            </a:p>
            <a:p>
              <a:pPr algn="ctr" defTabSz="762000" eaLnBrk="0" hangingPunct="0"/>
              <a:r>
                <a:rPr lang="en-US" sz="2000" i="0">
                  <a:solidFill>
                    <a:srgbClr val="00FFFF"/>
                  </a:solidFill>
                  <a:effectLst/>
                </a:rPr>
                <a:t>time</a:t>
              </a:r>
            </a:p>
          </p:txBody>
        </p:sp>
        <p:sp>
          <p:nvSpPr>
            <p:cNvPr id="340111" name="Line 143"/>
            <p:cNvSpPr>
              <a:spLocks noChangeShapeType="1"/>
            </p:cNvSpPr>
            <p:nvPr/>
          </p:nvSpPr>
          <p:spPr bwMode="auto">
            <a:xfrm flipH="1" flipV="1">
              <a:off x="4757" y="1723"/>
              <a:ext cx="213" cy="138"/>
            </a:xfrm>
            <a:prstGeom prst="line">
              <a:avLst/>
            </a:prstGeom>
            <a:noFill/>
            <a:ln w="38100">
              <a:solidFill>
                <a:srgbClr val="00FFFF"/>
              </a:solidFill>
              <a:round/>
              <a:headEnd/>
              <a:tailEnd/>
            </a:ln>
            <a:effectLst/>
          </p:spPr>
          <p:txBody>
            <a:bodyPr wrap="none" anchor="ctr"/>
            <a:lstStyle/>
            <a:p>
              <a:endParaRPr lang="en-US"/>
            </a:p>
          </p:txBody>
        </p:sp>
      </p:grpSp>
      <p:sp>
        <p:nvSpPr>
          <p:cNvPr id="340114" name="Rectangle 146"/>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40115" name="Rectangle 147"/>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48"/>
          <p:cNvGrpSpPr>
            <a:grpSpLocks/>
          </p:cNvGrpSpPr>
          <p:nvPr/>
        </p:nvGrpSpPr>
        <p:grpSpPr bwMode="auto">
          <a:xfrm>
            <a:off x="7624763" y="280988"/>
            <a:ext cx="1109662" cy="1022350"/>
            <a:chOff x="1457" y="1853"/>
            <a:chExt cx="2382" cy="2108"/>
          </a:xfrm>
        </p:grpSpPr>
        <p:sp>
          <p:nvSpPr>
            <p:cNvPr id="340117" name="Line 14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40118" name="Line 15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40119" name="Line 15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40120" name="Line 15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40121" name="Line 15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40122" name="Line 15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40123" name="Line 15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40124" name="Line 15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40125" name="Line 15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40126" name="Line 15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40127" name="Line 15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40128" name="Line 16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40129" name="Line 16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40130" name="Line 16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40131" name="Line 16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40132" name="Line 16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40133" name="Oval 16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4" name="Oval 16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5" name="Oval 16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6" name="Oval 16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7" name="Oval 16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8" name="Oval 17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39" name="Oval 17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40" name="Oval 17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41" name="Oval 17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42" name="Oval 17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43" name="Oval 17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0144" name="Freeform 17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40145" name="Freeform 17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340146" name="Text Box 178"/>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172" name="Slide Number Placeholder 171"/>
          <p:cNvSpPr>
            <a:spLocks noGrp="1"/>
          </p:cNvSpPr>
          <p:nvPr>
            <p:ph type="sldNum" sz="quarter" idx="10"/>
          </p:nvPr>
        </p:nvSpPr>
        <p:spPr/>
        <p:txBody>
          <a:bodyPr/>
          <a:lstStyle/>
          <a:p>
            <a:pPr>
              <a:defRPr/>
            </a:pPr>
            <a:fld id="{60250493-D46D-4FA2-BF76-57F252D2583B}" type="slidenum">
              <a:rPr lang="en-US" altLang="en-US" smtClean="0"/>
              <a:pPr>
                <a:defRPr/>
              </a:pPr>
              <a:t>102</a:t>
            </a:fld>
            <a:endParaRPr lang="en-US" altLang="en-US"/>
          </a:p>
        </p:txBody>
      </p:sp>
    </p:spTree>
  </p:cSld>
  <p:clrMapOvr>
    <a:masterClrMapping/>
  </p:clrMapOvr>
  <p:transition spd="med">
    <p:strips dir="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42018"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789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201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0"/>
          <p:cNvGrpSpPr>
            <a:grpSpLocks/>
          </p:cNvGrpSpPr>
          <p:nvPr/>
        </p:nvGrpSpPr>
        <p:grpSpPr bwMode="auto">
          <a:xfrm>
            <a:off x="2716213" y="960438"/>
            <a:ext cx="5381625" cy="5489575"/>
            <a:chOff x="1711" y="605"/>
            <a:chExt cx="3390" cy="3458"/>
          </a:xfrm>
        </p:grpSpPr>
        <p:grpSp>
          <p:nvGrpSpPr>
            <p:cNvPr id="3" name="Group 11"/>
            <p:cNvGrpSpPr>
              <a:grpSpLocks/>
            </p:cNvGrpSpPr>
            <p:nvPr/>
          </p:nvGrpSpPr>
          <p:grpSpPr bwMode="auto">
            <a:xfrm>
              <a:off x="1711" y="1009"/>
              <a:ext cx="3390" cy="2634"/>
              <a:chOff x="1711" y="1009"/>
              <a:chExt cx="3390" cy="2634"/>
            </a:xfrm>
          </p:grpSpPr>
          <p:sp>
            <p:nvSpPr>
              <p:cNvPr id="342028" name="Line 12"/>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29" name="Line 13"/>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0" name="Line 14"/>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1" name="Line 15"/>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2" name="Line 16"/>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3" name="Line 17"/>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4" name="Line 18"/>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5" name="Line 19"/>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6" name="Line 20"/>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7" name="Line 21"/>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8" name="Line 22"/>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39" name="Line 23"/>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40" name="Line 24"/>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41" name="Line 25"/>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42" name="Line 26"/>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2043" name="Line 27"/>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8"/>
            <p:cNvGrpSpPr>
              <a:grpSpLocks/>
            </p:cNvGrpSpPr>
            <p:nvPr/>
          </p:nvGrpSpPr>
          <p:grpSpPr bwMode="auto">
            <a:xfrm>
              <a:off x="2775" y="1325"/>
              <a:ext cx="557" cy="557"/>
              <a:chOff x="2775" y="1325"/>
              <a:chExt cx="557" cy="557"/>
            </a:xfrm>
          </p:grpSpPr>
          <p:sp>
            <p:nvSpPr>
              <p:cNvPr id="342045" name="Oval 29"/>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2046" name="Freeform 30"/>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47" name="Oval 31"/>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2048" name="Line 32"/>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42049" name="Line 33"/>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42050" name="Line 34"/>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42051" name="Line 35"/>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6"/>
            <p:cNvGrpSpPr>
              <a:grpSpLocks/>
            </p:cNvGrpSpPr>
            <p:nvPr/>
          </p:nvGrpSpPr>
          <p:grpSpPr bwMode="auto">
            <a:xfrm>
              <a:off x="4218" y="2763"/>
              <a:ext cx="557" cy="557"/>
              <a:chOff x="4218" y="2763"/>
              <a:chExt cx="557" cy="557"/>
            </a:xfrm>
          </p:grpSpPr>
          <p:sp>
            <p:nvSpPr>
              <p:cNvPr id="342053" name="Oval 37"/>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2054" name="Freeform 38"/>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55" name="Oval 39"/>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2056" name="Line 40"/>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42057" name="Line 41"/>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42058" name="Line 42"/>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42059" name="Line 43"/>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4"/>
            <p:cNvGrpSpPr>
              <a:grpSpLocks/>
            </p:cNvGrpSpPr>
            <p:nvPr/>
          </p:nvGrpSpPr>
          <p:grpSpPr bwMode="auto">
            <a:xfrm>
              <a:off x="2775" y="2038"/>
              <a:ext cx="557" cy="557"/>
              <a:chOff x="2775" y="2038"/>
              <a:chExt cx="557" cy="557"/>
            </a:xfrm>
          </p:grpSpPr>
          <p:sp>
            <p:nvSpPr>
              <p:cNvPr id="342061" name="Oval 45"/>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2062" name="Freeform 46"/>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63" name="Oval 47"/>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2064" name="Line 48"/>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42065" name="Line 49"/>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42066" name="Line 50"/>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42067" name="Line 51"/>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2"/>
            <p:cNvGrpSpPr>
              <a:grpSpLocks/>
            </p:cNvGrpSpPr>
            <p:nvPr/>
          </p:nvGrpSpPr>
          <p:grpSpPr bwMode="auto">
            <a:xfrm>
              <a:off x="3498" y="2038"/>
              <a:ext cx="557" cy="557"/>
              <a:chOff x="3498" y="2038"/>
              <a:chExt cx="557" cy="557"/>
            </a:xfrm>
          </p:grpSpPr>
          <p:sp>
            <p:nvSpPr>
              <p:cNvPr id="342069" name="Oval 53"/>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2070" name="Freeform 54"/>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71" name="Oval 55"/>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2072" name="Line 56"/>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42073" name="Line 57"/>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42074" name="Line 58"/>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42075" name="Line 59"/>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0"/>
            <p:cNvGrpSpPr>
              <a:grpSpLocks/>
            </p:cNvGrpSpPr>
            <p:nvPr/>
          </p:nvGrpSpPr>
          <p:grpSpPr bwMode="auto">
            <a:xfrm>
              <a:off x="2775" y="3506"/>
              <a:ext cx="557" cy="557"/>
              <a:chOff x="2775" y="3506"/>
              <a:chExt cx="557" cy="557"/>
            </a:xfrm>
          </p:grpSpPr>
          <p:sp>
            <p:nvSpPr>
              <p:cNvPr id="342077" name="Oval 61"/>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42078" name="Freeform 62"/>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79" name="Oval 63"/>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42080" name="Line 64"/>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42081" name="Line 65"/>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42082" name="Line 66"/>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42083" name="Line 67"/>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8"/>
            <p:cNvGrpSpPr>
              <a:grpSpLocks/>
            </p:cNvGrpSpPr>
            <p:nvPr/>
          </p:nvGrpSpPr>
          <p:grpSpPr bwMode="auto">
            <a:xfrm>
              <a:off x="3498" y="2763"/>
              <a:ext cx="557" cy="557"/>
              <a:chOff x="3498" y="2763"/>
              <a:chExt cx="557" cy="557"/>
            </a:xfrm>
          </p:grpSpPr>
          <p:sp>
            <p:nvSpPr>
              <p:cNvPr id="342085" name="Oval 69"/>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2086" name="Freeform 70"/>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87" name="Oval 71"/>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2088" name="Line 7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42089" name="Line 7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42090" name="Line 7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42091" name="Line 7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6"/>
            <p:cNvGrpSpPr>
              <a:grpSpLocks/>
            </p:cNvGrpSpPr>
            <p:nvPr/>
          </p:nvGrpSpPr>
          <p:grpSpPr bwMode="auto">
            <a:xfrm>
              <a:off x="2775" y="2763"/>
              <a:ext cx="557" cy="557"/>
              <a:chOff x="2775" y="2763"/>
              <a:chExt cx="557" cy="557"/>
            </a:xfrm>
          </p:grpSpPr>
          <p:sp>
            <p:nvSpPr>
              <p:cNvPr id="342093" name="Oval 77"/>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2094" name="Freeform 78"/>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095" name="Oval 79"/>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2096" name="Line 80"/>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42097" name="Line 81"/>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42098" name="Line 82"/>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42099" name="Line 83"/>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4"/>
            <p:cNvGrpSpPr>
              <a:grpSpLocks/>
            </p:cNvGrpSpPr>
            <p:nvPr/>
          </p:nvGrpSpPr>
          <p:grpSpPr bwMode="auto">
            <a:xfrm>
              <a:off x="2053" y="2763"/>
              <a:ext cx="557" cy="557"/>
              <a:chOff x="2053" y="2763"/>
              <a:chExt cx="557" cy="557"/>
            </a:xfrm>
          </p:grpSpPr>
          <p:sp>
            <p:nvSpPr>
              <p:cNvPr id="342101" name="Oval 85"/>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2102" name="Freeform 86"/>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103" name="Oval 87"/>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2104" name="Line 88"/>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42105" name="Line 89"/>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42106" name="Line 90"/>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42107" name="Line 91"/>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2"/>
            <p:cNvGrpSpPr>
              <a:grpSpLocks/>
            </p:cNvGrpSpPr>
            <p:nvPr/>
          </p:nvGrpSpPr>
          <p:grpSpPr bwMode="auto">
            <a:xfrm>
              <a:off x="2053" y="1325"/>
              <a:ext cx="557" cy="557"/>
              <a:chOff x="2053" y="1325"/>
              <a:chExt cx="557" cy="557"/>
            </a:xfrm>
          </p:grpSpPr>
          <p:sp>
            <p:nvSpPr>
              <p:cNvPr id="342109" name="Oval 93"/>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2110" name="Freeform 94"/>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111" name="Oval 95"/>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2112" name="Line 96"/>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42113" name="Line 97"/>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42114" name="Line 98"/>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42115" name="Line 99"/>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0"/>
            <p:cNvGrpSpPr>
              <a:grpSpLocks/>
            </p:cNvGrpSpPr>
            <p:nvPr/>
          </p:nvGrpSpPr>
          <p:grpSpPr bwMode="auto">
            <a:xfrm>
              <a:off x="4218" y="1325"/>
              <a:ext cx="557" cy="557"/>
              <a:chOff x="4218" y="1325"/>
              <a:chExt cx="557" cy="557"/>
            </a:xfrm>
          </p:grpSpPr>
          <p:sp>
            <p:nvSpPr>
              <p:cNvPr id="342117" name="Oval 101"/>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2118" name="Freeform 102"/>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119" name="Oval 103"/>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2120" name="Line 10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42121" name="Line 10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42122" name="Line 10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42123" name="Line 10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8"/>
            <p:cNvGrpSpPr>
              <a:grpSpLocks/>
            </p:cNvGrpSpPr>
            <p:nvPr/>
          </p:nvGrpSpPr>
          <p:grpSpPr bwMode="auto">
            <a:xfrm>
              <a:off x="2775" y="605"/>
              <a:ext cx="557" cy="557"/>
              <a:chOff x="2775" y="605"/>
              <a:chExt cx="557" cy="557"/>
            </a:xfrm>
          </p:grpSpPr>
          <p:sp>
            <p:nvSpPr>
              <p:cNvPr id="342125" name="Oval 109"/>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42126" name="Freeform 110"/>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2127" name="Oval 111"/>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42128" name="Line 112"/>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42129" name="Line 113"/>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42130" name="Line 114"/>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42131" name="Line 115"/>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42132"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42133"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42134"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2135"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42136"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42137"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42138"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42139"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2140"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42141"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42142"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42143"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2144"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42145"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2146"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2147"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42148"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2149"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2150"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42151"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2152"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2153"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2154"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42155" name="Rectangle 139"/>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42156" name="Rectangle 140"/>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2157" name="Rectangle 141"/>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grpSp>
      <p:sp>
        <p:nvSpPr>
          <p:cNvPr id="342158" name="Rectangle 142"/>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sp>
        <p:nvSpPr>
          <p:cNvPr id="342161" name="Rectangle 145"/>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42162" name="Rectangle 146"/>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47"/>
          <p:cNvGrpSpPr>
            <a:grpSpLocks/>
          </p:cNvGrpSpPr>
          <p:nvPr/>
        </p:nvGrpSpPr>
        <p:grpSpPr bwMode="auto">
          <a:xfrm>
            <a:off x="7624763" y="280988"/>
            <a:ext cx="1109662" cy="1022350"/>
            <a:chOff x="1457" y="1853"/>
            <a:chExt cx="2382" cy="2108"/>
          </a:xfrm>
        </p:grpSpPr>
        <p:sp>
          <p:nvSpPr>
            <p:cNvPr id="342164" name="Line 148"/>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42165" name="Line 149"/>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42166" name="Line 150"/>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42167" name="Line 151"/>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42168" name="Line 152"/>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42169" name="Line 153"/>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42170" name="Line 154"/>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42171" name="Line 155"/>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42172" name="Line 156"/>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42173" name="Line 157"/>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42174" name="Line 158"/>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42175" name="Line 159"/>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42176" name="Line 160"/>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42177" name="Line 161"/>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42178" name="Line 162"/>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42179" name="Line 163"/>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42180" name="Oval 164"/>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1" name="Oval 165"/>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2" name="Oval 166"/>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3" name="Oval 167"/>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4" name="Oval 168"/>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5" name="Oval 169"/>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6" name="Oval 170"/>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7" name="Oval 171"/>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8" name="Oval 172"/>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89" name="Oval 173"/>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90" name="Oval 174"/>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2191" name="Freeform 175"/>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42192" name="Freeform 176"/>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342193" name="Text Box 177"/>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171" name="Slide Number Placeholder 170"/>
          <p:cNvSpPr>
            <a:spLocks noGrp="1"/>
          </p:cNvSpPr>
          <p:nvPr>
            <p:ph type="sldNum" sz="quarter" idx="10"/>
          </p:nvPr>
        </p:nvSpPr>
        <p:spPr/>
        <p:txBody>
          <a:bodyPr/>
          <a:lstStyle/>
          <a:p>
            <a:pPr>
              <a:defRPr/>
            </a:pPr>
            <a:fld id="{60250493-D46D-4FA2-BF76-57F252D2583B}" type="slidenum">
              <a:rPr lang="en-US" altLang="en-US" smtClean="0"/>
              <a:pPr>
                <a:defRPr/>
              </a:pPr>
              <a:t>103</a:t>
            </a:fld>
            <a:endParaRPr lang="en-US" altLang="en-US"/>
          </a:p>
        </p:txBody>
      </p:sp>
    </p:spTree>
  </p:cSld>
  <p:clrMapOvr>
    <a:masterClrMapping/>
  </p:clrMapOvr>
  <p:transition spd="med">
    <p:strips dir="l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44066"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891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6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0"/>
          <p:cNvGrpSpPr>
            <a:grpSpLocks/>
          </p:cNvGrpSpPr>
          <p:nvPr/>
        </p:nvGrpSpPr>
        <p:grpSpPr bwMode="auto">
          <a:xfrm>
            <a:off x="2716213" y="960438"/>
            <a:ext cx="5381625" cy="5489575"/>
            <a:chOff x="1711" y="605"/>
            <a:chExt cx="3390" cy="3458"/>
          </a:xfrm>
        </p:grpSpPr>
        <p:grpSp>
          <p:nvGrpSpPr>
            <p:cNvPr id="3" name="Group 11"/>
            <p:cNvGrpSpPr>
              <a:grpSpLocks/>
            </p:cNvGrpSpPr>
            <p:nvPr/>
          </p:nvGrpSpPr>
          <p:grpSpPr bwMode="auto">
            <a:xfrm>
              <a:off x="1711" y="1009"/>
              <a:ext cx="3390" cy="2634"/>
              <a:chOff x="1711" y="1009"/>
              <a:chExt cx="3390" cy="2634"/>
            </a:xfrm>
          </p:grpSpPr>
          <p:sp>
            <p:nvSpPr>
              <p:cNvPr id="344076" name="Line 12"/>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77" name="Line 13"/>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78" name="Line 14"/>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79" name="Line 15"/>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0" name="Line 16"/>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1" name="Line 17"/>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2" name="Line 18"/>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3" name="Line 19"/>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4" name="Line 20"/>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5" name="Line 21"/>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6" name="Line 22"/>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7" name="Line 23"/>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8" name="Line 24"/>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89" name="Line 25"/>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90" name="Line 26"/>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4091" name="Line 27"/>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8"/>
            <p:cNvGrpSpPr>
              <a:grpSpLocks/>
            </p:cNvGrpSpPr>
            <p:nvPr/>
          </p:nvGrpSpPr>
          <p:grpSpPr bwMode="auto">
            <a:xfrm>
              <a:off x="2775" y="1325"/>
              <a:ext cx="557" cy="557"/>
              <a:chOff x="2775" y="1325"/>
              <a:chExt cx="557" cy="557"/>
            </a:xfrm>
          </p:grpSpPr>
          <p:sp>
            <p:nvSpPr>
              <p:cNvPr id="344093" name="Oval 29"/>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4094" name="Freeform 30"/>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095" name="Oval 31"/>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4096" name="Line 32"/>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44097" name="Line 33"/>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44098" name="Line 34"/>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44099" name="Line 35"/>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6"/>
            <p:cNvGrpSpPr>
              <a:grpSpLocks/>
            </p:cNvGrpSpPr>
            <p:nvPr/>
          </p:nvGrpSpPr>
          <p:grpSpPr bwMode="auto">
            <a:xfrm>
              <a:off x="4218" y="2763"/>
              <a:ext cx="557" cy="557"/>
              <a:chOff x="4218" y="2763"/>
              <a:chExt cx="557" cy="557"/>
            </a:xfrm>
          </p:grpSpPr>
          <p:sp>
            <p:nvSpPr>
              <p:cNvPr id="344101" name="Oval 37"/>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4102" name="Freeform 38"/>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03" name="Oval 39"/>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4104" name="Line 40"/>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44105" name="Line 41"/>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44106" name="Line 42"/>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44107" name="Line 43"/>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4"/>
            <p:cNvGrpSpPr>
              <a:grpSpLocks/>
            </p:cNvGrpSpPr>
            <p:nvPr/>
          </p:nvGrpSpPr>
          <p:grpSpPr bwMode="auto">
            <a:xfrm>
              <a:off x="2775" y="2038"/>
              <a:ext cx="557" cy="557"/>
              <a:chOff x="2775" y="2038"/>
              <a:chExt cx="557" cy="557"/>
            </a:xfrm>
          </p:grpSpPr>
          <p:sp>
            <p:nvSpPr>
              <p:cNvPr id="344109" name="Oval 45"/>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4110" name="Freeform 46"/>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11" name="Oval 47"/>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4112" name="Line 48"/>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44113" name="Line 49"/>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44114" name="Line 50"/>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44115" name="Line 51"/>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2"/>
            <p:cNvGrpSpPr>
              <a:grpSpLocks/>
            </p:cNvGrpSpPr>
            <p:nvPr/>
          </p:nvGrpSpPr>
          <p:grpSpPr bwMode="auto">
            <a:xfrm>
              <a:off x="3498" y="2038"/>
              <a:ext cx="557" cy="557"/>
              <a:chOff x="3498" y="2038"/>
              <a:chExt cx="557" cy="557"/>
            </a:xfrm>
          </p:grpSpPr>
          <p:sp>
            <p:nvSpPr>
              <p:cNvPr id="344117" name="Oval 53"/>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4118" name="Freeform 54"/>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19" name="Oval 55"/>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4120" name="Line 56"/>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44121" name="Line 57"/>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44122" name="Line 58"/>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44123" name="Line 59"/>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0"/>
            <p:cNvGrpSpPr>
              <a:grpSpLocks/>
            </p:cNvGrpSpPr>
            <p:nvPr/>
          </p:nvGrpSpPr>
          <p:grpSpPr bwMode="auto">
            <a:xfrm>
              <a:off x="2775" y="3506"/>
              <a:ext cx="557" cy="557"/>
              <a:chOff x="2775" y="3506"/>
              <a:chExt cx="557" cy="557"/>
            </a:xfrm>
          </p:grpSpPr>
          <p:sp>
            <p:nvSpPr>
              <p:cNvPr id="344125" name="Oval 61"/>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44126" name="Freeform 62"/>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27" name="Oval 63"/>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44128" name="Line 64"/>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44129" name="Line 65"/>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44130" name="Line 66"/>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44131" name="Line 67"/>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8"/>
            <p:cNvGrpSpPr>
              <a:grpSpLocks/>
            </p:cNvGrpSpPr>
            <p:nvPr/>
          </p:nvGrpSpPr>
          <p:grpSpPr bwMode="auto">
            <a:xfrm>
              <a:off x="3498" y="2763"/>
              <a:ext cx="557" cy="557"/>
              <a:chOff x="3498" y="2763"/>
              <a:chExt cx="557" cy="557"/>
            </a:xfrm>
          </p:grpSpPr>
          <p:sp>
            <p:nvSpPr>
              <p:cNvPr id="344133" name="Oval 69"/>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4134" name="Freeform 70"/>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35" name="Oval 71"/>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4136" name="Line 7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44137" name="Line 7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44138" name="Line 7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44139" name="Line 7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6"/>
            <p:cNvGrpSpPr>
              <a:grpSpLocks/>
            </p:cNvGrpSpPr>
            <p:nvPr/>
          </p:nvGrpSpPr>
          <p:grpSpPr bwMode="auto">
            <a:xfrm>
              <a:off x="2775" y="2763"/>
              <a:ext cx="557" cy="557"/>
              <a:chOff x="2775" y="2763"/>
              <a:chExt cx="557" cy="557"/>
            </a:xfrm>
          </p:grpSpPr>
          <p:sp>
            <p:nvSpPr>
              <p:cNvPr id="344141" name="Oval 77"/>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4142" name="Freeform 78"/>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43" name="Oval 79"/>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4144" name="Line 80"/>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44145" name="Line 81"/>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44146" name="Line 82"/>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44147" name="Line 83"/>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4"/>
            <p:cNvGrpSpPr>
              <a:grpSpLocks/>
            </p:cNvGrpSpPr>
            <p:nvPr/>
          </p:nvGrpSpPr>
          <p:grpSpPr bwMode="auto">
            <a:xfrm>
              <a:off x="2053" y="2763"/>
              <a:ext cx="557" cy="557"/>
              <a:chOff x="2053" y="2763"/>
              <a:chExt cx="557" cy="557"/>
            </a:xfrm>
          </p:grpSpPr>
          <p:sp>
            <p:nvSpPr>
              <p:cNvPr id="344149" name="Oval 85"/>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4150" name="Freeform 86"/>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51" name="Oval 87"/>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4152" name="Line 88"/>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44153" name="Line 89"/>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44154" name="Line 90"/>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44155" name="Line 91"/>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2"/>
            <p:cNvGrpSpPr>
              <a:grpSpLocks/>
            </p:cNvGrpSpPr>
            <p:nvPr/>
          </p:nvGrpSpPr>
          <p:grpSpPr bwMode="auto">
            <a:xfrm>
              <a:off x="2053" y="1325"/>
              <a:ext cx="557" cy="557"/>
              <a:chOff x="2053" y="1325"/>
              <a:chExt cx="557" cy="557"/>
            </a:xfrm>
          </p:grpSpPr>
          <p:sp>
            <p:nvSpPr>
              <p:cNvPr id="344157" name="Oval 93"/>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4158" name="Freeform 94"/>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59" name="Oval 95"/>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4160" name="Line 96"/>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44161" name="Line 97"/>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44162" name="Line 98"/>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44163" name="Line 99"/>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0"/>
            <p:cNvGrpSpPr>
              <a:grpSpLocks/>
            </p:cNvGrpSpPr>
            <p:nvPr/>
          </p:nvGrpSpPr>
          <p:grpSpPr bwMode="auto">
            <a:xfrm>
              <a:off x="4218" y="1325"/>
              <a:ext cx="557" cy="557"/>
              <a:chOff x="4218" y="1325"/>
              <a:chExt cx="557" cy="557"/>
            </a:xfrm>
          </p:grpSpPr>
          <p:sp>
            <p:nvSpPr>
              <p:cNvPr id="344165" name="Oval 101"/>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4166" name="Freeform 102"/>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67" name="Oval 103"/>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4168" name="Line 10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44169" name="Line 10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44170" name="Line 10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44171" name="Line 10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8"/>
            <p:cNvGrpSpPr>
              <a:grpSpLocks/>
            </p:cNvGrpSpPr>
            <p:nvPr/>
          </p:nvGrpSpPr>
          <p:grpSpPr bwMode="auto">
            <a:xfrm>
              <a:off x="2775" y="605"/>
              <a:ext cx="557" cy="557"/>
              <a:chOff x="2775" y="605"/>
              <a:chExt cx="557" cy="557"/>
            </a:xfrm>
          </p:grpSpPr>
          <p:sp>
            <p:nvSpPr>
              <p:cNvPr id="344173" name="Oval 109"/>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44174" name="Freeform 110"/>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4175" name="Oval 111"/>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44176" name="Line 112"/>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44177" name="Line 113"/>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44178" name="Line 114"/>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44179" name="Line 115"/>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44180"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44181"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44182"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4183"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44184"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44185"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44186"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44187"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4188"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44189"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44190"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44191"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4192"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44193"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4194"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4195"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44196"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4197"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4198"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44199"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4200"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4201"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4202"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44203" name="Rectangle 139"/>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44204" name="Rectangle 140"/>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4205" name="Rectangle 141"/>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44206" name="Rectangle 142"/>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4207" name="Rectangle 143"/>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44208" name="Rectangle 144"/>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grpSp>
      <p:sp>
        <p:nvSpPr>
          <p:cNvPr id="344209" name="Rectangle 145"/>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sp>
        <p:nvSpPr>
          <p:cNvPr id="344212" name="Rectangle 148"/>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44213" name="Rectangle 149"/>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50"/>
          <p:cNvGrpSpPr>
            <a:grpSpLocks/>
          </p:cNvGrpSpPr>
          <p:nvPr/>
        </p:nvGrpSpPr>
        <p:grpSpPr bwMode="auto">
          <a:xfrm>
            <a:off x="7624763" y="280988"/>
            <a:ext cx="1109662" cy="1022350"/>
            <a:chOff x="1457" y="1853"/>
            <a:chExt cx="2382" cy="2108"/>
          </a:xfrm>
        </p:grpSpPr>
        <p:sp>
          <p:nvSpPr>
            <p:cNvPr id="344215" name="Line 15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44216" name="Line 15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44217" name="Line 15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44218" name="Line 15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44219" name="Line 15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44220" name="Line 15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44221" name="Line 15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44222" name="Line 15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44223" name="Line 15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44224" name="Line 16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44225" name="Line 16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44226" name="Line 16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44227" name="Line 16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44228" name="Line 16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44229" name="Line 16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44230" name="Line 16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44231" name="Oval 16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2" name="Oval 16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3" name="Oval 16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4" name="Oval 17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5" name="Oval 17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6" name="Oval 17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7" name="Oval 17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8" name="Oval 17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39" name="Oval 17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40" name="Oval 17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41" name="Oval 17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4242" name="Freeform 17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44243" name="Freeform 17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344244" name="Text Box 180"/>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174" name="Slide Number Placeholder 173"/>
          <p:cNvSpPr>
            <a:spLocks noGrp="1"/>
          </p:cNvSpPr>
          <p:nvPr>
            <p:ph type="sldNum" sz="quarter" idx="10"/>
          </p:nvPr>
        </p:nvSpPr>
        <p:spPr/>
        <p:txBody>
          <a:bodyPr/>
          <a:lstStyle/>
          <a:p>
            <a:pPr>
              <a:defRPr/>
            </a:pPr>
            <a:fld id="{60250493-D46D-4FA2-BF76-57F252D2583B}" type="slidenum">
              <a:rPr lang="en-US" altLang="en-US" smtClean="0"/>
              <a:pPr>
                <a:defRPr/>
              </a:pPr>
              <a:t>104</a:t>
            </a:fld>
            <a:endParaRPr lang="en-US" altLang="en-US"/>
          </a:p>
        </p:txBody>
      </p:sp>
    </p:spTree>
  </p:cSld>
  <p:clrMapOvr>
    <a:masterClrMapping/>
  </p:clrMapOvr>
  <p:transition spd="med">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aphicFrame>
        <p:nvGraphicFramePr>
          <p:cNvPr id="346114" name="Object 2"/>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3993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115"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0"/>
          <p:cNvGrpSpPr>
            <a:grpSpLocks/>
          </p:cNvGrpSpPr>
          <p:nvPr/>
        </p:nvGrpSpPr>
        <p:grpSpPr bwMode="auto">
          <a:xfrm>
            <a:off x="2716213" y="960438"/>
            <a:ext cx="5381625" cy="5489575"/>
            <a:chOff x="1711" y="605"/>
            <a:chExt cx="3390" cy="3458"/>
          </a:xfrm>
        </p:grpSpPr>
        <p:grpSp>
          <p:nvGrpSpPr>
            <p:cNvPr id="3" name="Group 11"/>
            <p:cNvGrpSpPr>
              <a:grpSpLocks/>
            </p:cNvGrpSpPr>
            <p:nvPr/>
          </p:nvGrpSpPr>
          <p:grpSpPr bwMode="auto">
            <a:xfrm>
              <a:off x="1711" y="1009"/>
              <a:ext cx="3390" cy="2634"/>
              <a:chOff x="1711" y="1009"/>
              <a:chExt cx="3390" cy="2634"/>
            </a:xfrm>
          </p:grpSpPr>
          <p:sp>
            <p:nvSpPr>
              <p:cNvPr id="346124" name="Line 12"/>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25" name="Line 13"/>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26" name="Line 14"/>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27" name="Line 15"/>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28" name="Line 16"/>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29" name="Line 17"/>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0" name="Line 18"/>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1" name="Line 19"/>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2" name="Line 20"/>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3" name="Line 21"/>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4" name="Line 22"/>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5" name="Line 23"/>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6" name="Line 24"/>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7" name="Line 25"/>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8" name="Line 26"/>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6139" name="Line 27"/>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8"/>
            <p:cNvGrpSpPr>
              <a:grpSpLocks/>
            </p:cNvGrpSpPr>
            <p:nvPr/>
          </p:nvGrpSpPr>
          <p:grpSpPr bwMode="auto">
            <a:xfrm>
              <a:off x="2775" y="1325"/>
              <a:ext cx="557" cy="557"/>
              <a:chOff x="2775" y="1325"/>
              <a:chExt cx="557" cy="557"/>
            </a:xfrm>
          </p:grpSpPr>
          <p:sp>
            <p:nvSpPr>
              <p:cNvPr id="346141" name="Oval 29"/>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6142" name="Freeform 30"/>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43" name="Oval 31"/>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6144" name="Line 32"/>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46145" name="Line 33"/>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46146" name="Line 34"/>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46147" name="Line 35"/>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6"/>
            <p:cNvGrpSpPr>
              <a:grpSpLocks/>
            </p:cNvGrpSpPr>
            <p:nvPr/>
          </p:nvGrpSpPr>
          <p:grpSpPr bwMode="auto">
            <a:xfrm>
              <a:off x="4218" y="2763"/>
              <a:ext cx="557" cy="557"/>
              <a:chOff x="4218" y="2763"/>
              <a:chExt cx="557" cy="557"/>
            </a:xfrm>
          </p:grpSpPr>
          <p:sp>
            <p:nvSpPr>
              <p:cNvPr id="346149" name="Oval 37"/>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6150" name="Freeform 38"/>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51" name="Oval 39"/>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6152" name="Line 40"/>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46153" name="Line 41"/>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46154" name="Line 42"/>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46155" name="Line 43"/>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4"/>
            <p:cNvGrpSpPr>
              <a:grpSpLocks/>
            </p:cNvGrpSpPr>
            <p:nvPr/>
          </p:nvGrpSpPr>
          <p:grpSpPr bwMode="auto">
            <a:xfrm>
              <a:off x="2775" y="2038"/>
              <a:ext cx="557" cy="557"/>
              <a:chOff x="2775" y="2038"/>
              <a:chExt cx="557" cy="557"/>
            </a:xfrm>
          </p:grpSpPr>
          <p:sp>
            <p:nvSpPr>
              <p:cNvPr id="346157" name="Oval 45"/>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6158" name="Freeform 46"/>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59" name="Oval 47"/>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6160" name="Line 48"/>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46161" name="Line 49"/>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46162" name="Line 50"/>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46163" name="Line 51"/>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2"/>
            <p:cNvGrpSpPr>
              <a:grpSpLocks/>
            </p:cNvGrpSpPr>
            <p:nvPr/>
          </p:nvGrpSpPr>
          <p:grpSpPr bwMode="auto">
            <a:xfrm>
              <a:off x="3498" y="2038"/>
              <a:ext cx="557" cy="557"/>
              <a:chOff x="3498" y="2038"/>
              <a:chExt cx="557" cy="557"/>
            </a:xfrm>
          </p:grpSpPr>
          <p:sp>
            <p:nvSpPr>
              <p:cNvPr id="346165" name="Oval 53"/>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6166" name="Freeform 54"/>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67" name="Oval 55"/>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6168" name="Line 56"/>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46169" name="Line 57"/>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46170" name="Line 58"/>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46171" name="Line 59"/>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0"/>
            <p:cNvGrpSpPr>
              <a:grpSpLocks/>
            </p:cNvGrpSpPr>
            <p:nvPr/>
          </p:nvGrpSpPr>
          <p:grpSpPr bwMode="auto">
            <a:xfrm>
              <a:off x="2775" y="3506"/>
              <a:ext cx="557" cy="557"/>
              <a:chOff x="2775" y="3506"/>
              <a:chExt cx="557" cy="557"/>
            </a:xfrm>
          </p:grpSpPr>
          <p:sp>
            <p:nvSpPr>
              <p:cNvPr id="346173" name="Oval 61"/>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46174" name="Freeform 62"/>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75" name="Oval 63"/>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46176" name="Line 64"/>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46177" name="Line 65"/>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46178" name="Line 66"/>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46179" name="Line 67"/>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8"/>
            <p:cNvGrpSpPr>
              <a:grpSpLocks/>
            </p:cNvGrpSpPr>
            <p:nvPr/>
          </p:nvGrpSpPr>
          <p:grpSpPr bwMode="auto">
            <a:xfrm>
              <a:off x="3498" y="2763"/>
              <a:ext cx="557" cy="557"/>
              <a:chOff x="3498" y="2763"/>
              <a:chExt cx="557" cy="557"/>
            </a:xfrm>
          </p:grpSpPr>
          <p:sp>
            <p:nvSpPr>
              <p:cNvPr id="346181" name="Oval 69"/>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6182" name="Freeform 70"/>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83" name="Oval 71"/>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6184" name="Line 7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46185" name="Line 7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46186" name="Line 7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46187" name="Line 7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6"/>
            <p:cNvGrpSpPr>
              <a:grpSpLocks/>
            </p:cNvGrpSpPr>
            <p:nvPr/>
          </p:nvGrpSpPr>
          <p:grpSpPr bwMode="auto">
            <a:xfrm>
              <a:off x="2775" y="2763"/>
              <a:ext cx="557" cy="557"/>
              <a:chOff x="2775" y="2763"/>
              <a:chExt cx="557" cy="557"/>
            </a:xfrm>
          </p:grpSpPr>
          <p:sp>
            <p:nvSpPr>
              <p:cNvPr id="346189" name="Oval 77"/>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6190" name="Freeform 78"/>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91" name="Oval 79"/>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6192" name="Line 80"/>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46193" name="Line 81"/>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46194" name="Line 82"/>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46195" name="Line 83"/>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4"/>
            <p:cNvGrpSpPr>
              <a:grpSpLocks/>
            </p:cNvGrpSpPr>
            <p:nvPr/>
          </p:nvGrpSpPr>
          <p:grpSpPr bwMode="auto">
            <a:xfrm>
              <a:off x="2053" y="2763"/>
              <a:ext cx="557" cy="557"/>
              <a:chOff x="2053" y="2763"/>
              <a:chExt cx="557" cy="557"/>
            </a:xfrm>
          </p:grpSpPr>
          <p:sp>
            <p:nvSpPr>
              <p:cNvPr id="346197" name="Oval 85"/>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6198" name="Freeform 86"/>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199" name="Oval 87"/>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46200" name="Line 88"/>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46201" name="Line 89"/>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46202" name="Line 90"/>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46203" name="Line 91"/>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2"/>
            <p:cNvGrpSpPr>
              <a:grpSpLocks/>
            </p:cNvGrpSpPr>
            <p:nvPr/>
          </p:nvGrpSpPr>
          <p:grpSpPr bwMode="auto">
            <a:xfrm>
              <a:off x="2053" y="1325"/>
              <a:ext cx="557" cy="557"/>
              <a:chOff x="2053" y="1325"/>
              <a:chExt cx="557" cy="557"/>
            </a:xfrm>
          </p:grpSpPr>
          <p:sp>
            <p:nvSpPr>
              <p:cNvPr id="346205" name="Oval 93"/>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6206" name="Freeform 94"/>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207" name="Oval 95"/>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6208" name="Line 96"/>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46209" name="Line 97"/>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46210" name="Line 98"/>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46211" name="Line 99"/>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0"/>
            <p:cNvGrpSpPr>
              <a:grpSpLocks/>
            </p:cNvGrpSpPr>
            <p:nvPr/>
          </p:nvGrpSpPr>
          <p:grpSpPr bwMode="auto">
            <a:xfrm>
              <a:off x="4218" y="1325"/>
              <a:ext cx="557" cy="557"/>
              <a:chOff x="4218" y="1325"/>
              <a:chExt cx="557" cy="557"/>
            </a:xfrm>
          </p:grpSpPr>
          <p:sp>
            <p:nvSpPr>
              <p:cNvPr id="346213" name="Oval 101"/>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6214" name="Freeform 102"/>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215" name="Oval 103"/>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6216" name="Line 10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46217" name="Line 10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46218" name="Line 10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46219" name="Line 10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8"/>
            <p:cNvGrpSpPr>
              <a:grpSpLocks/>
            </p:cNvGrpSpPr>
            <p:nvPr/>
          </p:nvGrpSpPr>
          <p:grpSpPr bwMode="auto">
            <a:xfrm>
              <a:off x="2775" y="605"/>
              <a:ext cx="557" cy="557"/>
              <a:chOff x="2775" y="605"/>
              <a:chExt cx="557" cy="557"/>
            </a:xfrm>
          </p:grpSpPr>
          <p:sp>
            <p:nvSpPr>
              <p:cNvPr id="346221" name="Oval 109"/>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46222" name="Freeform 110"/>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6223" name="Oval 111"/>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46224" name="Line 112"/>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46225" name="Line 113"/>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46226" name="Line 114"/>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46227" name="Line 115"/>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46228"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46229"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46230"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6231"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46232"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46233"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46234"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46235"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6236"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46237"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46238"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46239"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6240"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46241"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6242"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6243"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46244"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6245"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6246"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46247"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6248"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6249"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6250"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46251" name="Rectangle 139"/>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46252" name="Rectangle 140"/>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6253" name="Rectangle 141"/>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46254" name="Rectangle 142"/>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46255" name="Rectangle 143"/>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6256" name="Rectangle 144"/>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6257" name="Rectangle 145"/>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46258" name="Rectangle 146"/>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grpSp>
      <p:sp>
        <p:nvSpPr>
          <p:cNvPr id="346259" name="Rectangle 147"/>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sp>
        <p:nvSpPr>
          <p:cNvPr id="346262" name="Rectangle 150"/>
          <p:cNvSpPr>
            <a:spLocks noChangeArrowheads="1"/>
          </p:cNvSpPr>
          <p:nvPr/>
        </p:nvSpPr>
        <p:spPr bwMode="auto">
          <a:xfrm>
            <a:off x="7883525" y="3536950"/>
            <a:ext cx="866775" cy="376238"/>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46263" name="Rectangle 151"/>
          <p:cNvSpPr>
            <a:spLocks noChangeArrowheads="1"/>
          </p:cNvSpPr>
          <p:nvPr/>
        </p:nvSpPr>
        <p:spPr bwMode="auto">
          <a:xfrm>
            <a:off x="2036763" y="3490913"/>
            <a:ext cx="714375" cy="376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nvGrpSpPr>
          <p:cNvPr id="15" name="Group 152"/>
          <p:cNvGrpSpPr>
            <a:grpSpLocks/>
          </p:cNvGrpSpPr>
          <p:nvPr/>
        </p:nvGrpSpPr>
        <p:grpSpPr bwMode="auto">
          <a:xfrm>
            <a:off x="7624763" y="280988"/>
            <a:ext cx="1109662" cy="1022350"/>
            <a:chOff x="1457" y="1853"/>
            <a:chExt cx="2382" cy="2108"/>
          </a:xfrm>
        </p:grpSpPr>
        <p:sp>
          <p:nvSpPr>
            <p:cNvPr id="346265" name="Line 153"/>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46266" name="Line 154"/>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46267" name="Line 155"/>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46268" name="Line 156"/>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46269" name="Line 157"/>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46270" name="Line 158"/>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46271" name="Line 159"/>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46272" name="Line 160"/>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46273" name="Line 161"/>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46274" name="Line 162"/>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46275" name="Line 163"/>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46276" name="Line 164"/>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46277" name="Line 165"/>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46278" name="Line 166"/>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46279" name="Line 167"/>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46280" name="Line 168"/>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46281" name="Oval 169"/>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2" name="Oval 170"/>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3" name="Oval 171"/>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4" name="Oval 172"/>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5" name="Oval 173"/>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6" name="Oval 174"/>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7" name="Oval 175"/>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8" name="Oval 176"/>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89" name="Oval 177"/>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90" name="Oval 178"/>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91" name="Oval 179"/>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6292" name="Freeform 180"/>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46293" name="Freeform 181"/>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346294" name="Text Box 182"/>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8.3</a:t>
            </a:r>
          </a:p>
        </p:txBody>
      </p:sp>
      <p:sp>
        <p:nvSpPr>
          <p:cNvPr id="176" name="Slide Number Placeholder 175"/>
          <p:cNvSpPr>
            <a:spLocks noGrp="1"/>
          </p:cNvSpPr>
          <p:nvPr>
            <p:ph type="sldNum" sz="quarter" idx="10"/>
          </p:nvPr>
        </p:nvSpPr>
        <p:spPr/>
        <p:txBody>
          <a:bodyPr/>
          <a:lstStyle/>
          <a:p>
            <a:pPr>
              <a:defRPr/>
            </a:pPr>
            <a:fld id="{60250493-D46D-4FA2-BF76-57F252D2583B}" type="slidenum">
              <a:rPr lang="en-US" altLang="en-US" smtClean="0"/>
              <a:pPr>
                <a:defRPr/>
              </a:pPr>
              <a:t>105</a:t>
            </a:fld>
            <a:endParaRPr lang="en-US" altLang="en-US"/>
          </a:p>
        </p:txBody>
      </p:sp>
    </p:spTree>
  </p:cSld>
  <p:clrMapOvr>
    <a:masterClrMapping/>
  </p:clrMapOvr>
  <p:transition spd="med">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48163"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48310" name="Rectangle 150"/>
          <p:cNvSpPr>
            <a:spLocks noChangeArrowheads="1"/>
          </p:cNvSpPr>
          <p:nvPr/>
        </p:nvSpPr>
        <p:spPr bwMode="auto">
          <a:xfrm>
            <a:off x="465138" y="4868863"/>
            <a:ext cx="350520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Latest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Latest Finish Times</a:t>
            </a:r>
          </a:p>
        </p:txBody>
      </p:sp>
      <p:grpSp>
        <p:nvGrpSpPr>
          <p:cNvPr id="2" name="Group 196"/>
          <p:cNvGrpSpPr>
            <a:grpSpLocks/>
          </p:cNvGrpSpPr>
          <p:nvPr/>
        </p:nvGrpSpPr>
        <p:grpSpPr bwMode="auto">
          <a:xfrm>
            <a:off x="1720850" y="476250"/>
            <a:ext cx="7029450" cy="5973763"/>
            <a:chOff x="1084" y="300"/>
            <a:chExt cx="4428" cy="3763"/>
          </a:xfrm>
        </p:grpSpPr>
        <p:graphicFrame>
          <p:nvGraphicFramePr>
            <p:cNvPr id="348162"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096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73" name="Line 13"/>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74" name="Line 14"/>
            <p:cNvSpPr>
              <a:spLocks noChangeShapeType="1"/>
            </p:cNvSpPr>
            <p:nvPr/>
          </p:nvSpPr>
          <p:spPr bwMode="auto">
            <a:xfrm>
              <a:off x="1711" y="2423"/>
              <a:ext cx="411" cy="418"/>
            </a:xfrm>
            <a:prstGeom prst="line">
              <a:avLst/>
            </a:prstGeom>
            <a:noFill/>
            <a:ln w="57150">
              <a:solidFill>
                <a:srgbClr val="F05C3F"/>
              </a:solidFill>
              <a:round/>
              <a:headEnd/>
              <a:tailEnd type="triangle" w="med" len="sm"/>
            </a:ln>
            <a:effectLst/>
          </p:spPr>
          <p:txBody>
            <a:bodyPr wrap="none" anchor="ctr"/>
            <a:lstStyle/>
            <a:p>
              <a:endParaRPr lang="en-US"/>
            </a:p>
          </p:txBody>
        </p:sp>
        <p:sp>
          <p:nvSpPr>
            <p:cNvPr id="348175" name="Line 15"/>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76" name="Line 16"/>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77" name="Line 17"/>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78" name="Line 18"/>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79" name="Line 19"/>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80" name="Line 20"/>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81" name="Line 21"/>
            <p:cNvSpPr>
              <a:spLocks noChangeShapeType="1"/>
            </p:cNvSpPr>
            <p:nvPr/>
          </p:nvSpPr>
          <p:spPr bwMode="auto">
            <a:xfrm>
              <a:off x="4690" y="1808"/>
              <a:ext cx="411" cy="419"/>
            </a:xfrm>
            <a:prstGeom prst="line">
              <a:avLst/>
            </a:prstGeom>
            <a:noFill/>
            <a:ln w="57150">
              <a:solidFill>
                <a:srgbClr val="F05C3F"/>
              </a:solidFill>
              <a:round/>
              <a:headEnd/>
              <a:tailEnd type="triangle" w="med" len="med"/>
            </a:ln>
            <a:effectLst/>
          </p:spPr>
          <p:txBody>
            <a:bodyPr wrap="none" anchor="ctr"/>
            <a:lstStyle/>
            <a:p>
              <a:endParaRPr lang="en-US"/>
            </a:p>
          </p:txBody>
        </p:sp>
        <p:sp>
          <p:nvSpPr>
            <p:cNvPr id="348182" name="Line 22"/>
            <p:cNvSpPr>
              <a:spLocks noChangeShapeType="1"/>
            </p:cNvSpPr>
            <p:nvPr/>
          </p:nvSpPr>
          <p:spPr bwMode="auto">
            <a:xfrm flipV="1">
              <a:off x="4490" y="1882"/>
              <a:ext cx="0" cy="893"/>
            </a:xfrm>
            <a:prstGeom prst="line">
              <a:avLst/>
            </a:prstGeom>
            <a:noFill/>
            <a:ln w="57150">
              <a:solidFill>
                <a:srgbClr val="F05C3F"/>
              </a:solidFill>
              <a:round/>
              <a:headEnd/>
              <a:tailEnd type="triangle" w="med" len="med"/>
            </a:ln>
            <a:effectLst/>
          </p:spPr>
          <p:txBody>
            <a:bodyPr wrap="none" anchor="ctr"/>
            <a:lstStyle/>
            <a:p>
              <a:endParaRPr lang="en-US"/>
            </a:p>
          </p:txBody>
        </p:sp>
        <p:sp>
          <p:nvSpPr>
            <p:cNvPr id="348183" name="Line 23"/>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84" name="Line 24"/>
            <p:cNvSpPr>
              <a:spLocks noChangeShapeType="1"/>
            </p:cNvSpPr>
            <p:nvPr/>
          </p:nvSpPr>
          <p:spPr bwMode="auto">
            <a:xfrm>
              <a:off x="3329" y="3041"/>
              <a:ext cx="161"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48185" name="Line 25"/>
            <p:cNvSpPr>
              <a:spLocks noChangeShapeType="1"/>
            </p:cNvSpPr>
            <p:nvPr/>
          </p:nvSpPr>
          <p:spPr bwMode="auto">
            <a:xfrm>
              <a:off x="4051" y="3043"/>
              <a:ext cx="157"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48186" name="Line 26"/>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87" name="Line 27"/>
            <p:cNvSpPr>
              <a:spLocks noChangeShapeType="1"/>
            </p:cNvSpPr>
            <p:nvPr/>
          </p:nvSpPr>
          <p:spPr bwMode="auto">
            <a:xfrm>
              <a:off x="2611" y="3041"/>
              <a:ext cx="155"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48188" name="Line 28"/>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190" name="Oval 30"/>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8191" name="Freeform 31"/>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192" name="Oval 32"/>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8193" name="Line 33"/>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48194" name="Line 34"/>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48195" name="Line 35"/>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48196" name="Line 36"/>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48198" name="Oval 38"/>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8199" name="Freeform 39"/>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01" name="Line 41"/>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48202" name="Line 42"/>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48203" name="Line 43"/>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48204" name="Line 44"/>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48206" name="Oval 46"/>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8207" name="Freeform 47"/>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08" name="Oval 48"/>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8209" name="Line 49"/>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48210" name="Line 50"/>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48211" name="Line 51"/>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48212" name="Line 52"/>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48214" name="Oval 54"/>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48215" name="Freeform 55"/>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16" name="Oval 56"/>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48217" name="Line 57"/>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48218" name="Line 58"/>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48219" name="Line 59"/>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48220" name="Line 60"/>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48222" name="Oval 62"/>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48223" name="Freeform 63"/>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24" name="Oval 64"/>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48225" name="Line 65"/>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48226" name="Line 66"/>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48227" name="Line 67"/>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48228" name="Line 68"/>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48230" name="Oval 70"/>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8231" name="Freeform 71"/>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33" name="Line 73"/>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48234" name="Line 74"/>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48235" name="Line 75"/>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48236" name="Line 76"/>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48238" name="Oval 78"/>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8239" name="Freeform 79"/>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41" name="Line 81"/>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48242" name="Line 82"/>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48243" name="Line 83"/>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48244" name="Line 84"/>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48246" name="Oval 86"/>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48247" name="Freeform 87"/>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49" name="Line 89"/>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48250" name="Line 90"/>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48251" name="Line 91"/>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48252" name="Line 92"/>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48254" name="Oval 94"/>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8255" name="Freeform 95"/>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56" name="Oval 96"/>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48257" name="Line 97"/>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48258" name="Line 98"/>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48259" name="Line 99"/>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48260" name="Line 100"/>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48262" name="Oval 102"/>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48263" name="Freeform 103"/>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65" name="Line 105"/>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48266" name="Line 106"/>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48267" name="Line 107"/>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48268" name="Line 108"/>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48270" name="Oval 110"/>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48271" name="Freeform 111"/>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48272" name="Oval 112"/>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48273" name="Line 113"/>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48274" name="Line 114"/>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48275" name="Line 115"/>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48276" name="Line 116"/>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48277"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48278"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48279"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8280"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48281"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48282"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48283"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48284"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8285"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48286" name="Rectangle 126"/>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48287" name="Rectangle 127"/>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48288" name="Rectangle 128"/>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48289" name="Rectangle 129"/>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48290" name="Rectangle 130"/>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8291" name="Rectangle 131"/>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8292" name="Rectangle 132"/>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48293" name="Rectangle 133"/>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8294" name="Rectangle 134"/>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8295" name="Rectangle 135"/>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48296" name="Rectangle 136"/>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8297" name="Rectangle 137"/>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8298" name="Rectangle 138"/>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48299" name="Rectangle 139"/>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48300" name="Rectangle 140"/>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48301" name="Rectangle 141"/>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48302" name="Rectangle 142"/>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48303" name="Rectangle 143"/>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48304" name="Rectangle 144"/>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48305" name="Rectangle 145"/>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48306" name="Rectangle 146"/>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48307" name="Rectangle 147"/>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48308" name="Rectangle 148"/>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48309" name="Rectangle 149"/>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48311" name="Text Box 151"/>
            <p:cNvSpPr txBox="1">
              <a:spLocks noChangeArrowheads="1"/>
            </p:cNvSpPr>
            <p:nvPr/>
          </p:nvSpPr>
          <p:spPr bwMode="auto">
            <a:xfrm>
              <a:off x="4576" y="3840"/>
              <a:ext cx="721" cy="212"/>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Figure 8.8</a:t>
              </a:r>
            </a:p>
          </p:txBody>
        </p:sp>
        <p:grpSp>
          <p:nvGrpSpPr>
            <p:cNvPr id="3" name="Group 152"/>
            <p:cNvGrpSpPr>
              <a:grpSpLocks/>
            </p:cNvGrpSpPr>
            <p:nvPr/>
          </p:nvGrpSpPr>
          <p:grpSpPr bwMode="auto">
            <a:xfrm>
              <a:off x="1084" y="741"/>
              <a:ext cx="4137" cy="527"/>
              <a:chOff x="1084" y="741"/>
              <a:chExt cx="4137" cy="527"/>
            </a:xfrm>
          </p:grpSpPr>
          <p:sp>
            <p:nvSpPr>
              <p:cNvPr id="348313" name="Rectangle 153"/>
              <p:cNvSpPr>
                <a:spLocks noChangeArrowheads="1"/>
              </p:cNvSpPr>
              <p:nvPr/>
            </p:nvSpPr>
            <p:spPr bwMode="auto">
              <a:xfrm>
                <a:off x="1084" y="741"/>
                <a:ext cx="145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start time</a:t>
                </a:r>
              </a:p>
            </p:txBody>
          </p:sp>
          <p:sp>
            <p:nvSpPr>
              <p:cNvPr id="348314" name="Line 154"/>
              <p:cNvSpPr>
                <a:spLocks noChangeShapeType="1"/>
              </p:cNvSpPr>
              <p:nvPr/>
            </p:nvSpPr>
            <p:spPr bwMode="auto">
              <a:xfrm flipV="1">
                <a:off x="2512" y="843"/>
                <a:ext cx="303" cy="39"/>
              </a:xfrm>
              <a:prstGeom prst="line">
                <a:avLst/>
              </a:prstGeom>
              <a:noFill/>
              <a:ln w="38100">
                <a:solidFill>
                  <a:srgbClr val="00FFFF"/>
                </a:solidFill>
                <a:round/>
                <a:headEnd/>
                <a:tailEnd/>
              </a:ln>
              <a:effectLst/>
            </p:spPr>
            <p:txBody>
              <a:bodyPr wrap="none" anchor="ctr"/>
              <a:lstStyle/>
              <a:p>
                <a:endParaRPr lang="en-US"/>
              </a:p>
            </p:txBody>
          </p:sp>
          <p:sp>
            <p:nvSpPr>
              <p:cNvPr id="348315" name="Rectangle 155"/>
              <p:cNvSpPr>
                <a:spLocks noChangeArrowheads="1"/>
              </p:cNvSpPr>
              <p:nvPr/>
            </p:nvSpPr>
            <p:spPr bwMode="auto">
              <a:xfrm>
                <a:off x="3632" y="773"/>
                <a:ext cx="153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finish time</a:t>
                </a:r>
              </a:p>
            </p:txBody>
          </p:sp>
          <p:sp>
            <p:nvSpPr>
              <p:cNvPr id="348316" name="Line 156"/>
              <p:cNvSpPr>
                <a:spLocks noChangeShapeType="1"/>
              </p:cNvSpPr>
              <p:nvPr/>
            </p:nvSpPr>
            <p:spPr bwMode="auto">
              <a:xfrm flipH="1" flipV="1">
                <a:off x="3275" y="844"/>
                <a:ext cx="402" cy="58"/>
              </a:xfrm>
              <a:prstGeom prst="line">
                <a:avLst/>
              </a:prstGeom>
              <a:noFill/>
              <a:ln w="38100">
                <a:solidFill>
                  <a:srgbClr val="00FFFF"/>
                </a:solidFill>
                <a:round/>
                <a:headEnd/>
                <a:tailEnd/>
              </a:ln>
              <a:effectLst/>
            </p:spPr>
            <p:txBody>
              <a:bodyPr wrap="none" anchor="ctr"/>
              <a:lstStyle/>
              <a:p>
                <a:endParaRPr lang="en-US"/>
              </a:p>
            </p:txBody>
          </p:sp>
          <p:sp>
            <p:nvSpPr>
              <p:cNvPr id="348317" name="Rectangle 157"/>
              <p:cNvSpPr>
                <a:spLocks noChangeArrowheads="1"/>
              </p:cNvSpPr>
              <p:nvPr/>
            </p:nvSpPr>
            <p:spPr bwMode="auto">
              <a:xfrm>
                <a:off x="1142" y="988"/>
                <a:ext cx="1347"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Latest start time</a:t>
                </a:r>
              </a:p>
            </p:txBody>
          </p:sp>
          <p:sp>
            <p:nvSpPr>
              <p:cNvPr id="348318" name="Line 158"/>
              <p:cNvSpPr>
                <a:spLocks noChangeShapeType="1"/>
              </p:cNvSpPr>
              <p:nvPr/>
            </p:nvSpPr>
            <p:spPr bwMode="auto">
              <a:xfrm flipV="1">
                <a:off x="2464" y="1015"/>
                <a:ext cx="356" cy="91"/>
              </a:xfrm>
              <a:prstGeom prst="line">
                <a:avLst/>
              </a:prstGeom>
              <a:noFill/>
              <a:ln w="38100">
                <a:solidFill>
                  <a:srgbClr val="00FFFF"/>
                </a:solidFill>
                <a:round/>
                <a:headEnd/>
                <a:tailEnd/>
              </a:ln>
              <a:effectLst/>
            </p:spPr>
            <p:txBody>
              <a:bodyPr wrap="none" anchor="ctr"/>
              <a:lstStyle/>
              <a:p>
                <a:endParaRPr lang="en-US"/>
              </a:p>
            </p:txBody>
          </p:sp>
          <p:sp>
            <p:nvSpPr>
              <p:cNvPr id="348319" name="Rectangle 159"/>
              <p:cNvSpPr>
                <a:spLocks noChangeArrowheads="1"/>
              </p:cNvSpPr>
              <p:nvPr/>
            </p:nvSpPr>
            <p:spPr bwMode="auto">
              <a:xfrm>
                <a:off x="3794" y="1020"/>
                <a:ext cx="1427"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Latest finish time</a:t>
                </a:r>
              </a:p>
            </p:txBody>
          </p:sp>
          <p:sp>
            <p:nvSpPr>
              <p:cNvPr id="348320" name="Line 160"/>
              <p:cNvSpPr>
                <a:spLocks noChangeShapeType="1"/>
              </p:cNvSpPr>
              <p:nvPr/>
            </p:nvSpPr>
            <p:spPr bwMode="auto">
              <a:xfrm flipH="1" flipV="1">
                <a:off x="3273" y="971"/>
                <a:ext cx="553" cy="164"/>
              </a:xfrm>
              <a:prstGeom prst="line">
                <a:avLst/>
              </a:prstGeom>
              <a:noFill/>
              <a:ln w="38100">
                <a:solidFill>
                  <a:srgbClr val="00FFFF"/>
                </a:solidFill>
                <a:round/>
                <a:headEnd/>
                <a:tailEnd/>
              </a:ln>
              <a:effectLst/>
            </p:spPr>
            <p:txBody>
              <a:bodyPr wrap="none" anchor="ctr"/>
              <a:lstStyle/>
              <a:p>
                <a:endParaRPr lang="en-US"/>
              </a:p>
            </p:txBody>
          </p:sp>
        </p:grpSp>
        <p:sp>
          <p:nvSpPr>
            <p:cNvPr id="348321" name="Text Box 161"/>
            <p:cNvSpPr txBox="1">
              <a:spLocks noChangeArrowheads="1"/>
            </p:cNvSpPr>
            <p:nvPr/>
          </p:nvSpPr>
          <p:spPr bwMode="auto">
            <a:xfrm>
              <a:off x="2171" y="2336"/>
              <a:ext cx="641" cy="404"/>
            </a:xfrm>
            <a:prstGeom prst="rect">
              <a:avLst/>
            </a:prstGeom>
            <a:noFill/>
            <a:ln w="12700">
              <a:noFill/>
              <a:miter lim="800000"/>
              <a:headEnd/>
              <a:tailEnd/>
            </a:ln>
            <a:effectLst/>
          </p:spPr>
          <p:txBody>
            <a:bodyPr>
              <a:spAutoFit/>
            </a:bodyPr>
            <a:lstStyle/>
            <a:p>
              <a:pPr defTabSz="762000" eaLnBrk="0" hangingPunct="0"/>
              <a:r>
                <a:rPr lang="en-US" sz="1800" i="0">
                  <a:solidFill>
                    <a:srgbClr val="F05C3F"/>
                  </a:solidFill>
                  <a:effectLst/>
                </a:rPr>
                <a:t>Critical path</a:t>
              </a:r>
            </a:p>
          </p:txBody>
        </p:sp>
        <p:sp>
          <p:nvSpPr>
            <p:cNvPr id="348322" name="Line 162"/>
            <p:cNvSpPr>
              <a:spLocks noChangeShapeType="1"/>
            </p:cNvSpPr>
            <p:nvPr/>
          </p:nvSpPr>
          <p:spPr bwMode="auto">
            <a:xfrm flipH="1" flipV="1">
              <a:off x="2573" y="2679"/>
              <a:ext cx="68" cy="340"/>
            </a:xfrm>
            <a:prstGeom prst="line">
              <a:avLst/>
            </a:prstGeom>
            <a:noFill/>
            <a:ln w="38100">
              <a:solidFill>
                <a:srgbClr val="F05C3F"/>
              </a:solidFill>
              <a:round/>
              <a:headEnd/>
              <a:tailEnd/>
            </a:ln>
            <a:effectLst/>
          </p:spPr>
          <p:txBody>
            <a:bodyPr wrap="none" anchor="ctr"/>
            <a:lstStyle/>
            <a:p>
              <a:endParaRPr lang="en-US"/>
            </a:p>
          </p:txBody>
        </p:sp>
        <p:sp>
          <p:nvSpPr>
            <p:cNvPr id="348323" name="Rectangle 163"/>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48324" name="Rectangle 164"/>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sp>
          <p:nvSpPr>
            <p:cNvPr id="348248" name="Oval 88"/>
            <p:cNvSpPr>
              <a:spLocks noChangeArrowheads="1"/>
            </p:cNvSpPr>
            <p:nvPr/>
          </p:nvSpPr>
          <p:spPr bwMode="auto">
            <a:xfrm>
              <a:off x="2061"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48240" name="Oval 80"/>
            <p:cNvSpPr>
              <a:spLocks noChangeArrowheads="1"/>
            </p:cNvSpPr>
            <p:nvPr/>
          </p:nvSpPr>
          <p:spPr bwMode="auto">
            <a:xfrm>
              <a:off x="2783"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48232" name="Oval 72"/>
            <p:cNvSpPr>
              <a:spLocks noChangeArrowheads="1"/>
            </p:cNvSpPr>
            <p:nvPr/>
          </p:nvSpPr>
          <p:spPr bwMode="auto">
            <a:xfrm>
              <a:off x="3506"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48200" name="Oval 40"/>
            <p:cNvSpPr>
              <a:spLocks noChangeArrowheads="1"/>
            </p:cNvSpPr>
            <p:nvPr/>
          </p:nvSpPr>
          <p:spPr bwMode="auto">
            <a:xfrm>
              <a:off x="4226"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48264" name="Oval 104"/>
            <p:cNvSpPr>
              <a:spLocks noChangeArrowheads="1"/>
            </p:cNvSpPr>
            <p:nvPr/>
          </p:nvSpPr>
          <p:spPr bwMode="auto">
            <a:xfrm>
              <a:off x="4226" y="1335"/>
              <a:ext cx="541" cy="541"/>
            </a:xfrm>
            <a:prstGeom prst="ellipse">
              <a:avLst/>
            </a:prstGeom>
            <a:noFill/>
            <a:ln w="57150">
              <a:solidFill>
                <a:srgbClr val="F05C3F"/>
              </a:solidFill>
              <a:round/>
              <a:headEnd/>
              <a:tailEnd/>
            </a:ln>
            <a:effectLst/>
          </p:spPr>
          <p:txBody>
            <a:bodyPr wrap="none" anchor="ctr"/>
            <a:lstStyle/>
            <a:p>
              <a:endParaRPr lang="en-US"/>
            </a:p>
          </p:txBody>
        </p:sp>
      </p:grpSp>
      <p:grpSp>
        <p:nvGrpSpPr>
          <p:cNvPr id="4" name="Group 166"/>
          <p:cNvGrpSpPr>
            <a:grpSpLocks/>
          </p:cNvGrpSpPr>
          <p:nvPr/>
        </p:nvGrpSpPr>
        <p:grpSpPr bwMode="auto">
          <a:xfrm>
            <a:off x="7624763" y="280988"/>
            <a:ext cx="1109662" cy="1022350"/>
            <a:chOff x="1457" y="1853"/>
            <a:chExt cx="2382" cy="2108"/>
          </a:xfrm>
        </p:grpSpPr>
        <p:sp>
          <p:nvSpPr>
            <p:cNvPr id="348327" name="Line 167"/>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48328" name="Line 168"/>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48329" name="Line 169"/>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48330" name="Line 170"/>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48331" name="Line 171"/>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48332" name="Line 172"/>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48333" name="Line 173"/>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48334" name="Line 174"/>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48335" name="Line 175"/>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48336" name="Line 176"/>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48337" name="Line 177"/>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48338" name="Line 178"/>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48339" name="Line 179"/>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48340" name="Line 180"/>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48341" name="Line 181"/>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48342" name="Line 182"/>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48343" name="Oval 183"/>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4" name="Oval 184"/>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5" name="Oval 185"/>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6" name="Oval 186"/>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7" name="Oval 187"/>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8" name="Oval 188"/>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49" name="Oval 189"/>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50" name="Oval 190"/>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51" name="Oval 191"/>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52" name="Oval 192"/>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53" name="Oval 193"/>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48354" name="Freeform 194"/>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48355" name="Freeform 195"/>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
        <p:nvSpPr>
          <p:cNvPr id="177" name="Slide Number Placeholder 176"/>
          <p:cNvSpPr>
            <a:spLocks noGrp="1"/>
          </p:cNvSpPr>
          <p:nvPr>
            <p:ph type="sldNum" sz="quarter" idx="10"/>
          </p:nvPr>
        </p:nvSpPr>
        <p:spPr/>
        <p:txBody>
          <a:bodyPr/>
          <a:lstStyle/>
          <a:p>
            <a:pPr>
              <a:defRPr/>
            </a:pPr>
            <a:fld id="{60250493-D46D-4FA2-BF76-57F252D2583B}" type="slidenum">
              <a:rPr lang="en-US" altLang="en-US" smtClean="0"/>
              <a:pPr>
                <a:defRPr/>
              </a:pPr>
              <a:t>106</a:t>
            </a:fld>
            <a:endParaRPr lang="en-US" altLang="en-US"/>
          </a:p>
        </p:txBody>
      </p:sp>
    </p:spTree>
  </p:cSld>
  <p:clrMapOvr>
    <a:masterClrMapping/>
  </p:clrMapOvr>
  <p:transition spd="med">
    <p:wipe/>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49561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495762" name="Text Box 146"/>
          <p:cNvSpPr txBox="1">
            <a:spLocks noChangeArrowheads="1"/>
          </p:cNvSpPr>
          <p:nvPr/>
        </p:nvSpPr>
        <p:spPr bwMode="auto">
          <a:xfrm>
            <a:off x="700088" y="1404938"/>
            <a:ext cx="1393825" cy="946150"/>
          </a:xfrm>
          <a:prstGeom prst="rect">
            <a:avLst/>
          </a:prstGeom>
          <a:noFill/>
          <a:ln w="12700">
            <a:noFill/>
            <a:miter lim="800000"/>
            <a:headEnd/>
            <a:tailEnd/>
          </a:ln>
          <a:effectLst/>
        </p:spPr>
        <p:txBody>
          <a:bodyPr>
            <a:spAutoFit/>
          </a:bodyPr>
          <a:lstStyle/>
          <a:p>
            <a:pPr defTabSz="762000" eaLnBrk="0" hangingPunct="0"/>
            <a:r>
              <a:rPr lang="en-AU" sz="2800">
                <a:effectLst/>
              </a:rPr>
              <a:t>Gantt Charts</a:t>
            </a:r>
          </a:p>
        </p:txBody>
      </p:sp>
      <p:grpSp>
        <p:nvGrpSpPr>
          <p:cNvPr id="2" name="Group 179"/>
          <p:cNvGrpSpPr>
            <a:grpSpLocks/>
          </p:cNvGrpSpPr>
          <p:nvPr/>
        </p:nvGrpSpPr>
        <p:grpSpPr bwMode="auto">
          <a:xfrm>
            <a:off x="6778625" y="280988"/>
            <a:ext cx="1955800" cy="1022350"/>
            <a:chOff x="4270" y="177"/>
            <a:chExt cx="1232" cy="644"/>
          </a:xfrm>
        </p:grpSpPr>
        <p:graphicFrame>
          <p:nvGraphicFramePr>
            <p:cNvPr id="495618"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198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7"/>
            <p:cNvGrpSpPr>
              <a:grpSpLocks/>
            </p:cNvGrpSpPr>
            <p:nvPr/>
          </p:nvGrpSpPr>
          <p:grpSpPr bwMode="auto">
            <a:xfrm>
              <a:off x="4803" y="177"/>
              <a:ext cx="699" cy="644"/>
              <a:chOff x="1457" y="1853"/>
              <a:chExt cx="2382" cy="2108"/>
            </a:xfrm>
          </p:grpSpPr>
          <p:sp>
            <p:nvSpPr>
              <p:cNvPr id="495764" name="Line 148"/>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495765" name="Line 149"/>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495766" name="Line 150"/>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495767" name="Line 151"/>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495768" name="Line 152"/>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495769" name="Line 153"/>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495770" name="Line 154"/>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495771" name="Line 155"/>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495772" name="Line 156"/>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495773" name="Line 157"/>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495774" name="Line 158"/>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495775" name="Line 159"/>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495776" name="Line 160"/>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495777" name="Line 161"/>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495778" name="Line 162"/>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495779" name="Line 163"/>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495780" name="Oval 164"/>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1" name="Oval 165"/>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2" name="Oval 166"/>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3" name="Oval 167"/>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4" name="Oval 168"/>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5" name="Oval 169"/>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6" name="Oval 170"/>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7" name="Oval 171"/>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8" name="Oval 172"/>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89" name="Oval 173"/>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90" name="Oval 174"/>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95791" name="Freeform 175"/>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495792" name="Freeform 176"/>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pic>
        <p:nvPicPr>
          <p:cNvPr id="495793" name="Picture 177" descr="C:\Documents and Settings\Jeff Heyl\My Documents\K&amp;R 2003 Power Points\Art\Fig 8.9 Part A.jpg"/>
          <p:cNvPicPr>
            <a:picLocks noChangeAspect="1" noChangeArrowheads="1"/>
          </p:cNvPicPr>
          <p:nvPr/>
        </p:nvPicPr>
        <p:blipFill>
          <a:blip r:embed="rId6" cstate="print"/>
          <a:srcRect/>
          <a:stretch>
            <a:fillRect/>
          </a:stretch>
        </p:blipFill>
        <p:spPr bwMode="auto">
          <a:xfrm>
            <a:off x="1993900" y="1343025"/>
            <a:ext cx="6946900" cy="5210175"/>
          </a:xfrm>
          <a:prstGeom prst="rect">
            <a:avLst/>
          </a:prstGeom>
          <a:noFill/>
        </p:spPr>
      </p:pic>
      <p:sp>
        <p:nvSpPr>
          <p:cNvPr id="495794" name="Text Box 178"/>
          <p:cNvSpPr txBox="1">
            <a:spLocks noChangeArrowheads="1"/>
          </p:cNvSpPr>
          <p:nvPr/>
        </p:nvSpPr>
        <p:spPr bwMode="auto">
          <a:xfrm>
            <a:off x="385763" y="6162675"/>
            <a:ext cx="1393825"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Figure 8.9(a)</a:t>
            </a:r>
          </a:p>
        </p:txBody>
      </p:sp>
      <p:sp>
        <p:nvSpPr>
          <p:cNvPr id="39" name="Slide Number Placeholder 38"/>
          <p:cNvSpPr>
            <a:spLocks noGrp="1"/>
          </p:cNvSpPr>
          <p:nvPr>
            <p:ph type="sldNum" sz="quarter" idx="10"/>
          </p:nvPr>
        </p:nvSpPr>
        <p:spPr/>
        <p:txBody>
          <a:bodyPr/>
          <a:lstStyle/>
          <a:p>
            <a:pPr>
              <a:defRPr/>
            </a:pPr>
            <a:fld id="{60250493-D46D-4FA2-BF76-57F252D2583B}" type="slidenum">
              <a:rPr lang="en-US" altLang="en-US" smtClean="0"/>
              <a:pPr>
                <a:defRPr/>
              </a:pPr>
              <a:t>107</a:t>
            </a:fld>
            <a:endParaRPr lang="en-US" altLang="en-US"/>
          </a:p>
        </p:txBody>
      </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95762"/>
                                        </p:tgtEl>
                                        <p:attrNameLst>
                                          <p:attrName>style.visibility</p:attrName>
                                        </p:attrNameLst>
                                      </p:cBhvr>
                                      <p:to>
                                        <p:strVal val="visible"/>
                                      </p:to>
                                    </p:set>
                                    <p:animEffect transition="in" filter="wipe(left)">
                                      <p:cBhvr>
                                        <p:cTn id="7" dur="500"/>
                                        <p:tgtEl>
                                          <p:spTgt spid="495762"/>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95793"/>
                                        </p:tgtEl>
                                        <p:attrNameLst>
                                          <p:attrName>style.visibility</p:attrName>
                                        </p:attrNameLst>
                                      </p:cBhvr>
                                      <p:to>
                                        <p:strVal val="visible"/>
                                      </p:to>
                                    </p:set>
                                    <p:animEffect transition="in" filter="strips(downRight)">
                                      <p:cBhvr>
                                        <p:cTn id="11" dur="500"/>
                                        <p:tgtEl>
                                          <p:spTgt spid="495793"/>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495794"/>
                                        </p:tgtEl>
                                        <p:attrNameLst>
                                          <p:attrName>style.visibility</p:attrName>
                                        </p:attrNameLst>
                                      </p:cBhvr>
                                      <p:to>
                                        <p:strVal val="visible"/>
                                      </p:to>
                                    </p:set>
                                    <p:animEffect transition="in" filter="wipe(left)">
                                      <p:cBhvr>
                                        <p:cTn id="15" dur="500"/>
                                        <p:tgtEl>
                                          <p:spTgt spid="49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762" grpId="0" autoUpdateAnimBg="0"/>
      <p:bldP spid="49579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title"/>
          </p:nvPr>
        </p:nvSpPr>
        <p:spPr>
          <a:xfrm>
            <a:off x="193675" y="390525"/>
            <a:ext cx="6037263" cy="600075"/>
          </a:xfrm>
          <a:noFill/>
          <a:ln/>
        </p:spPr>
        <p:txBody>
          <a:bodyPr lIns="90487" tIns="44450" rIns="90487" bIns="44450"/>
          <a:lstStyle/>
          <a:p>
            <a:r>
              <a:rPr lang="en-US" sz="3200" b="1" i="1" dirty="0">
                <a:effectLst>
                  <a:outerShdw blurRad="38100" dist="38100" dir="2700000" algn="tl">
                    <a:srgbClr val="000000"/>
                  </a:outerShdw>
                </a:effectLst>
              </a:rPr>
              <a:t>X Hospital</a:t>
            </a:r>
          </a:p>
        </p:txBody>
      </p:sp>
      <p:sp>
        <p:nvSpPr>
          <p:cNvPr id="350357" name="Rectangle 149"/>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grpSp>
        <p:nvGrpSpPr>
          <p:cNvPr id="2" name="Group 184"/>
          <p:cNvGrpSpPr>
            <a:grpSpLocks/>
          </p:cNvGrpSpPr>
          <p:nvPr/>
        </p:nvGrpSpPr>
        <p:grpSpPr bwMode="auto">
          <a:xfrm>
            <a:off x="2036763" y="960438"/>
            <a:ext cx="6713537" cy="5489575"/>
            <a:chOff x="1283" y="605"/>
            <a:chExt cx="4229" cy="3458"/>
          </a:xfrm>
        </p:grpSpPr>
        <p:grpSp>
          <p:nvGrpSpPr>
            <p:cNvPr id="3" name="Group 10"/>
            <p:cNvGrpSpPr>
              <a:grpSpLocks/>
            </p:cNvGrpSpPr>
            <p:nvPr/>
          </p:nvGrpSpPr>
          <p:grpSpPr bwMode="auto">
            <a:xfrm>
              <a:off x="1711" y="605"/>
              <a:ext cx="3390" cy="3458"/>
              <a:chOff x="1711" y="605"/>
              <a:chExt cx="3390" cy="3458"/>
            </a:xfrm>
          </p:grpSpPr>
          <p:grpSp>
            <p:nvGrpSpPr>
              <p:cNvPr id="4" name="Group 11"/>
              <p:cNvGrpSpPr>
                <a:grpSpLocks/>
              </p:cNvGrpSpPr>
              <p:nvPr/>
            </p:nvGrpSpPr>
            <p:grpSpPr bwMode="auto">
              <a:xfrm>
                <a:off x="1711" y="1009"/>
                <a:ext cx="3390" cy="2634"/>
                <a:chOff x="1711" y="1009"/>
                <a:chExt cx="3390" cy="2634"/>
              </a:xfrm>
            </p:grpSpPr>
            <p:sp>
              <p:nvSpPr>
                <p:cNvPr id="350220" name="Line 12"/>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1" name="Line 13"/>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2" name="Line 14"/>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3" name="Line 15"/>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4" name="Line 16"/>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5" name="Line 17"/>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6" name="Line 18"/>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7" name="Line 19"/>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8" name="Line 20"/>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29" name="Line 21"/>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0" name="Line 22"/>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1" name="Line 23"/>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2" name="Line 24"/>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3" name="Line 25"/>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4" name="Line 26"/>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0235" name="Line 27"/>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5" name="Group 28"/>
              <p:cNvGrpSpPr>
                <a:grpSpLocks/>
              </p:cNvGrpSpPr>
              <p:nvPr/>
            </p:nvGrpSpPr>
            <p:grpSpPr bwMode="auto">
              <a:xfrm>
                <a:off x="2775" y="1325"/>
                <a:ext cx="557" cy="557"/>
                <a:chOff x="2775" y="1325"/>
                <a:chExt cx="557" cy="557"/>
              </a:xfrm>
            </p:grpSpPr>
            <p:sp>
              <p:nvSpPr>
                <p:cNvPr id="350237" name="Oval 29"/>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0238" name="Freeform 30"/>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39" name="Oval 31"/>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0240" name="Line 32"/>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50241" name="Line 33"/>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50242" name="Line 34"/>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50243" name="Line 35"/>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36"/>
              <p:cNvGrpSpPr>
                <a:grpSpLocks/>
              </p:cNvGrpSpPr>
              <p:nvPr/>
            </p:nvGrpSpPr>
            <p:grpSpPr bwMode="auto">
              <a:xfrm>
                <a:off x="4218" y="2763"/>
                <a:ext cx="557" cy="557"/>
                <a:chOff x="4218" y="2763"/>
                <a:chExt cx="557" cy="557"/>
              </a:xfrm>
            </p:grpSpPr>
            <p:sp>
              <p:nvSpPr>
                <p:cNvPr id="350245" name="Oval 37"/>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0246" name="Freeform 38"/>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47" name="Oval 39"/>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0248" name="Line 40"/>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50249" name="Line 41"/>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50250" name="Line 42"/>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50251" name="Line 43"/>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44"/>
              <p:cNvGrpSpPr>
                <a:grpSpLocks/>
              </p:cNvGrpSpPr>
              <p:nvPr/>
            </p:nvGrpSpPr>
            <p:grpSpPr bwMode="auto">
              <a:xfrm>
                <a:off x="2775" y="2038"/>
                <a:ext cx="557" cy="557"/>
                <a:chOff x="2775" y="2038"/>
                <a:chExt cx="557" cy="557"/>
              </a:xfrm>
            </p:grpSpPr>
            <p:sp>
              <p:nvSpPr>
                <p:cNvPr id="350253" name="Oval 45"/>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0254" name="Freeform 46"/>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55" name="Oval 47"/>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0256" name="Line 48"/>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50257" name="Line 49"/>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50258" name="Line 50"/>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50259" name="Line 51"/>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52"/>
              <p:cNvGrpSpPr>
                <a:grpSpLocks/>
              </p:cNvGrpSpPr>
              <p:nvPr/>
            </p:nvGrpSpPr>
            <p:grpSpPr bwMode="auto">
              <a:xfrm>
                <a:off x="3498" y="2038"/>
                <a:ext cx="557" cy="557"/>
                <a:chOff x="3498" y="2038"/>
                <a:chExt cx="557" cy="557"/>
              </a:xfrm>
            </p:grpSpPr>
            <p:sp>
              <p:nvSpPr>
                <p:cNvPr id="350261" name="Oval 53"/>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0262" name="Freeform 54"/>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63" name="Oval 55"/>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0264" name="Line 56"/>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50265" name="Line 57"/>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50266" name="Line 58"/>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50267" name="Line 59"/>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0"/>
              <p:cNvGrpSpPr>
                <a:grpSpLocks/>
              </p:cNvGrpSpPr>
              <p:nvPr/>
            </p:nvGrpSpPr>
            <p:grpSpPr bwMode="auto">
              <a:xfrm>
                <a:off x="2775" y="3506"/>
                <a:ext cx="557" cy="557"/>
                <a:chOff x="2775" y="3506"/>
                <a:chExt cx="557" cy="557"/>
              </a:xfrm>
            </p:grpSpPr>
            <p:sp>
              <p:nvSpPr>
                <p:cNvPr id="350269" name="Oval 61"/>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50270" name="Freeform 62"/>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71" name="Oval 63"/>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50272" name="Line 64"/>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50273" name="Line 65"/>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50274" name="Line 66"/>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50275" name="Line 67"/>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68"/>
              <p:cNvGrpSpPr>
                <a:grpSpLocks/>
              </p:cNvGrpSpPr>
              <p:nvPr/>
            </p:nvGrpSpPr>
            <p:grpSpPr bwMode="auto">
              <a:xfrm>
                <a:off x="3498" y="2763"/>
                <a:ext cx="557" cy="557"/>
                <a:chOff x="3498" y="2763"/>
                <a:chExt cx="557" cy="557"/>
              </a:xfrm>
            </p:grpSpPr>
            <p:sp>
              <p:nvSpPr>
                <p:cNvPr id="350277" name="Oval 69"/>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0278" name="Freeform 70"/>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79" name="Oval 71"/>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0280" name="Line 7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50281" name="Line 7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50282" name="Line 7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50283" name="Line 7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76"/>
              <p:cNvGrpSpPr>
                <a:grpSpLocks/>
              </p:cNvGrpSpPr>
              <p:nvPr/>
            </p:nvGrpSpPr>
            <p:grpSpPr bwMode="auto">
              <a:xfrm>
                <a:off x="2775" y="2763"/>
                <a:ext cx="557" cy="557"/>
                <a:chOff x="2775" y="2763"/>
                <a:chExt cx="557" cy="557"/>
              </a:xfrm>
            </p:grpSpPr>
            <p:sp>
              <p:nvSpPr>
                <p:cNvPr id="350285" name="Oval 77"/>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0286" name="Freeform 78"/>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87" name="Oval 79"/>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0288" name="Line 80"/>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50289" name="Line 81"/>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50290" name="Line 82"/>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50291" name="Line 83"/>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84"/>
              <p:cNvGrpSpPr>
                <a:grpSpLocks/>
              </p:cNvGrpSpPr>
              <p:nvPr/>
            </p:nvGrpSpPr>
            <p:grpSpPr bwMode="auto">
              <a:xfrm>
                <a:off x="2053" y="2763"/>
                <a:ext cx="557" cy="557"/>
                <a:chOff x="2053" y="2763"/>
                <a:chExt cx="557" cy="557"/>
              </a:xfrm>
            </p:grpSpPr>
            <p:sp>
              <p:nvSpPr>
                <p:cNvPr id="350293" name="Oval 85"/>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0294" name="Freeform 86"/>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295" name="Oval 87"/>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0296" name="Line 88"/>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50297" name="Line 89"/>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50298" name="Line 90"/>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50299" name="Line 91"/>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92"/>
              <p:cNvGrpSpPr>
                <a:grpSpLocks/>
              </p:cNvGrpSpPr>
              <p:nvPr/>
            </p:nvGrpSpPr>
            <p:grpSpPr bwMode="auto">
              <a:xfrm>
                <a:off x="2053" y="1325"/>
                <a:ext cx="557" cy="557"/>
                <a:chOff x="2053" y="1325"/>
                <a:chExt cx="557" cy="557"/>
              </a:xfrm>
            </p:grpSpPr>
            <p:sp>
              <p:nvSpPr>
                <p:cNvPr id="350301" name="Oval 93"/>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0302" name="Freeform 94"/>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303" name="Oval 95"/>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0304" name="Line 96"/>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50305" name="Line 97"/>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50306" name="Line 98"/>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50307" name="Line 99"/>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0"/>
              <p:cNvGrpSpPr>
                <a:grpSpLocks/>
              </p:cNvGrpSpPr>
              <p:nvPr/>
            </p:nvGrpSpPr>
            <p:grpSpPr bwMode="auto">
              <a:xfrm>
                <a:off x="4218" y="1325"/>
                <a:ext cx="557" cy="557"/>
                <a:chOff x="4218" y="1325"/>
                <a:chExt cx="557" cy="557"/>
              </a:xfrm>
            </p:grpSpPr>
            <p:sp>
              <p:nvSpPr>
                <p:cNvPr id="350309" name="Oval 101"/>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0310" name="Freeform 102"/>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311" name="Oval 103"/>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0312" name="Line 10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50313" name="Line 10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50314" name="Line 10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50315" name="Line 10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5" name="Group 108"/>
              <p:cNvGrpSpPr>
                <a:grpSpLocks/>
              </p:cNvGrpSpPr>
              <p:nvPr/>
            </p:nvGrpSpPr>
            <p:grpSpPr bwMode="auto">
              <a:xfrm>
                <a:off x="2775" y="605"/>
                <a:ext cx="557" cy="557"/>
                <a:chOff x="2775" y="605"/>
                <a:chExt cx="557" cy="557"/>
              </a:xfrm>
            </p:grpSpPr>
            <p:sp>
              <p:nvSpPr>
                <p:cNvPr id="350317" name="Oval 109"/>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50318" name="Freeform 110"/>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0319" name="Oval 111"/>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50320" name="Line 112"/>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50321" name="Line 113"/>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50322" name="Line 114"/>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50323" name="Line 115"/>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50324"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50325"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50326"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0327"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50328"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50329"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50330"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50331"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0332"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50333"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50334"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50335"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0336"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50337"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0338"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0339"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50340"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0341"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0342"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50343"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0344"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0345"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0346"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50347"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50348"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50349"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0350"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50351"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50352"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0353"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0354"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0355"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50356"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grpSp>
        <p:sp>
          <p:nvSpPr>
            <p:cNvPr id="350359" name="Rectangle 151"/>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50360" name="Rectangle 152"/>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16" name="Group 183"/>
          <p:cNvGrpSpPr>
            <a:grpSpLocks/>
          </p:cNvGrpSpPr>
          <p:nvPr/>
        </p:nvGrpSpPr>
        <p:grpSpPr bwMode="auto">
          <a:xfrm>
            <a:off x="6778625" y="280988"/>
            <a:ext cx="1955800" cy="1022350"/>
            <a:chOff x="4270" y="177"/>
            <a:chExt cx="1232" cy="644"/>
          </a:xfrm>
        </p:grpSpPr>
        <p:graphicFrame>
          <p:nvGraphicFramePr>
            <p:cNvPr id="350210"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301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153"/>
            <p:cNvGrpSpPr>
              <a:grpSpLocks/>
            </p:cNvGrpSpPr>
            <p:nvPr/>
          </p:nvGrpSpPr>
          <p:grpSpPr bwMode="auto">
            <a:xfrm>
              <a:off x="4803" y="177"/>
              <a:ext cx="699" cy="644"/>
              <a:chOff x="1457" y="1853"/>
              <a:chExt cx="2382" cy="2108"/>
            </a:xfrm>
          </p:grpSpPr>
          <p:sp>
            <p:nvSpPr>
              <p:cNvPr id="350362" name="Line 154"/>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50363" name="Line 155"/>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50364" name="Line 156"/>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50365" name="Line 157"/>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50366" name="Line 158"/>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50367" name="Line 159"/>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50368" name="Line 160"/>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50369" name="Line 161"/>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50370" name="Line 162"/>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50371" name="Line 163"/>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50372" name="Line 164"/>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50373" name="Line 165"/>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50374" name="Line 166"/>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50375" name="Line 167"/>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50376" name="Line 168"/>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50377" name="Line 169"/>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50378" name="Oval 170"/>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79" name="Oval 171"/>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0" name="Oval 172"/>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1" name="Oval 173"/>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2" name="Oval 174"/>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3" name="Oval 175"/>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4" name="Oval 176"/>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5" name="Oval 177"/>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6" name="Oval 178"/>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7" name="Oval 179"/>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8" name="Oval 180"/>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0389" name="Freeform 181"/>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0390" name="Freeform 182"/>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advTm="1000">
    <p:strip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8"/>
          <p:cNvGrpSpPr>
            <a:grpSpLocks/>
          </p:cNvGrpSpPr>
          <p:nvPr/>
        </p:nvGrpSpPr>
        <p:grpSpPr bwMode="auto">
          <a:xfrm>
            <a:off x="2322513" y="960438"/>
            <a:ext cx="6427787" cy="5489575"/>
            <a:chOff x="1463" y="605"/>
            <a:chExt cx="4049" cy="3458"/>
          </a:xfrm>
        </p:grpSpPr>
        <p:sp>
          <p:nvSpPr>
            <p:cNvPr id="352262"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3"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4"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5"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6"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7"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8"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69"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0"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1"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2"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3"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4"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5"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6"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2277"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52279"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2280"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281"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2282"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52283"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52284"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52285"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52287"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2288"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289"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2290"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52291"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52292"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52293"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52295"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2296"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297"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2298"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52299"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52300"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52301"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52303"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2304"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05"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2306"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52307"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52308"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52309"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52311"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52312"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13"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52314"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52315"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52316"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52317"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52319"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2320"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21"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2322"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52323"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52324"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52325"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52327"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2328"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29"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2330"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52331"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52332"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52333"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52335"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2336"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37"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2338"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52339"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52340"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52341"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52343"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2344"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45"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2346"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52347"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52348"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52349"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52351"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2352"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53"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2354"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52355"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52356"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52357"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52359"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52360"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2361"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52362"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52363"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52364"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52365"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52370"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2371"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52372"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52373"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52374"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2375"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52376"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52377"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52378"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52379"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2380"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52381"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52382"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52383"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2384"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52385"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2386"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2387"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52388"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2389"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2390"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52391"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2392"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2393"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2394"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52395"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52396"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52397"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2398"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52399"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52400"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2401"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2402"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2403"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52404"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2412" name="Rectangle 156"/>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52260"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52406" name="Rectangle 150"/>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52407" name="Text Box 151"/>
          <p:cNvSpPr txBox="1">
            <a:spLocks noChangeArrowheads="1"/>
          </p:cNvSpPr>
          <p:nvPr/>
        </p:nvSpPr>
        <p:spPr bwMode="auto">
          <a:xfrm>
            <a:off x="1322388" y="676275"/>
            <a:ext cx="2166937" cy="457200"/>
          </a:xfrm>
          <a:prstGeom prst="rect">
            <a:avLst/>
          </a:prstGeom>
          <a:noFill/>
          <a:ln w="12700">
            <a:noFill/>
            <a:miter lim="800000"/>
            <a:headEnd/>
            <a:tailEnd/>
          </a:ln>
          <a:effectLst/>
        </p:spPr>
        <p:txBody>
          <a:bodyPr wrap="none">
            <a:spAutoFit/>
          </a:bodyPr>
          <a:lstStyle/>
          <a:p>
            <a:pPr defTabSz="762000" eaLnBrk="0" hangingPunct="0"/>
            <a:r>
              <a:rPr lang="en-US" i="0">
                <a:solidFill>
                  <a:srgbClr val="000000"/>
                </a:solidFill>
                <a:effectLst/>
              </a:rPr>
              <a:t>Activity Slack</a:t>
            </a:r>
          </a:p>
        </p:txBody>
      </p:sp>
      <p:sp>
        <p:nvSpPr>
          <p:cNvPr id="352410" name="Line 154"/>
          <p:cNvSpPr>
            <a:spLocks noChangeShapeType="1"/>
          </p:cNvSpPr>
          <p:nvPr/>
        </p:nvSpPr>
        <p:spPr bwMode="auto">
          <a:xfrm>
            <a:off x="1138238" y="1138238"/>
            <a:ext cx="2455862" cy="0"/>
          </a:xfrm>
          <a:prstGeom prst="line">
            <a:avLst/>
          </a:prstGeom>
          <a:noFill/>
          <a:ln w="38100">
            <a:solidFill>
              <a:srgbClr val="000000"/>
            </a:solidFill>
            <a:round/>
            <a:headEnd/>
            <a:tailEnd/>
          </a:ln>
          <a:effectLst/>
        </p:spPr>
        <p:txBody>
          <a:bodyPr wrap="none" anchor="ctr"/>
          <a:lstStyle/>
          <a:p>
            <a:endParaRPr lang="en-US"/>
          </a:p>
        </p:txBody>
      </p:sp>
      <p:grpSp>
        <p:nvGrpSpPr>
          <p:cNvPr id="15" name="Group 187"/>
          <p:cNvGrpSpPr>
            <a:grpSpLocks/>
          </p:cNvGrpSpPr>
          <p:nvPr/>
        </p:nvGrpSpPr>
        <p:grpSpPr bwMode="auto">
          <a:xfrm>
            <a:off x="6778625" y="280988"/>
            <a:ext cx="1955800" cy="1022350"/>
            <a:chOff x="4270" y="177"/>
            <a:chExt cx="1232" cy="644"/>
          </a:xfrm>
        </p:grpSpPr>
        <p:graphicFrame>
          <p:nvGraphicFramePr>
            <p:cNvPr id="352258"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403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7"/>
            <p:cNvGrpSpPr>
              <a:grpSpLocks/>
            </p:cNvGrpSpPr>
            <p:nvPr/>
          </p:nvGrpSpPr>
          <p:grpSpPr bwMode="auto">
            <a:xfrm>
              <a:off x="4803" y="177"/>
              <a:ext cx="699" cy="644"/>
              <a:chOff x="1457" y="1853"/>
              <a:chExt cx="2382" cy="2108"/>
            </a:xfrm>
          </p:grpSpPr>
          <p:sp>
            <p:nvSpPr>
              <p:cNvPr id="352414" name="Line 158"/>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52415" name="Line 159"/>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52416" name="Line 160"/>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52417" name="Line 161"/>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52418" name="Line 162"/>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52419" name="Line 163"/>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52420" name="Line 164"/>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52421" name="Line 165"/>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52422" name="Line 166"/>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52423" name="Line 167"/>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52424" name="Line 168"/>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52425" name="Line 169"/>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52426" name="Line 170"/>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52427" name="Line 171"/>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52428" name="Line 172"/>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52429" name="Line 173"/>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52430" name="Oval 174"/>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1" name="Oval 175"/>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2" name="Oval 176"/>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3" name="Oval 177"/>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4" name="Oval 178"/>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5" name="Oval 179"/>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6" name="Oval 180"/>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7" name="Oval 181"/>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8" name="Oval 182"/>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39" name="Oval 183"/>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40" name="Oval 184"/>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2441" name="Freeform 185"/>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2442" name="Freeform 186"/>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94209"/>
          <p:cNvSpPr>
            <a:spLocks noGrp="1"/>
          </p:cNvSpPr>
          <p:nvPr>
            <p:ph type="title" idx="4294967295"/>
          </p:nvPr>
        </p:nvSpPr>
        <p:spPr>
          <a:xfrm>
            <a:off x="914400" y="165100"/>
            <a:ext cx="6781800" cy="762000"/>
          </a:xfrm>
          <a:ln/>
        </p:spPr>
        <p:txBody>
          <a:bodyPr/>
          <a:lstStyle/>
          <a:p>
            <a:r>
              <a:rPr lang="en-US" dirty="0"/>
              <a:t>Project Close-out Phase</a:t>
            </a:r>
          </a:p>
        </p:txBody>
      </p:sp>
      <p:sp>
        <p:nvSpPr>
          <p:cNvPr id="94211" name="Text Placeholder 94210"/>
          <p:cNvSpPr>
            <a:spLocks noGrp="1"/>
          </p:cNvSpPr>
          <p:nvPr>
            <p:ph type="body" idx="1"/>
          </p:nvPr>
        </p:nvSpPr>
        <p:spPr>
          <a:xfrm>
            <a:off x="914400" y="1219200"/>
            <a:ext cx="7848600" cy="5257800"/>
          </a:xfrm>
          <a:ln/>
        </p:spPr>
        <p:txBody>
          <a:bodyPr/>
          <a:lstStyle/>
          <a:p>
            <a:r>
              <a:rPr lang="en-US" dirty="0"/>
              <a:t>Document the lessons learned during the project
After-implementation review
Provide performance feedback
Close-out contracts
Complete administrative close-out
Deliver project completion report</a:t>
            </a:r>
          </a:p>
          <a:p>
            <a:endParaRPr lang="en-US" dirty="0"/>
          </a:p>
        </p:txBody>
      </p:sp>
    </p:spTree>
    <p:extLst>
      <p:ext uri="{BB962C8B-B14F-4D97-AF65-F5344CB8AC3E}">
        <p14:creationId xmlns:p14="http://schemas.microsoft.com/office/powerpoint/2010/main" val="14048601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9"/>
          <p:cNvGrpSpPr>
            <a:grpSpLocks/>
          </p:cNvGrpSpPr>
          <p:nvPr/>
        </p:nvGrpSpPr>
        <p:grpSpPr bwMode="auto">
          <a:xfrm>
            <a:off x="2322513" y="960438"/>
            <a:ext cx="6427787" cy="5489575"/>
            <a:chOff x="1463" y="605"/>
            <a:chExt cx="4049" cy="3458"/>
          </a:xfrm>
        </p:grpSpPr>
        <p:sp>
          <p:nvSpPr>
            <p:cNvPr id="354310"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1"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2"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3"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4"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5"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6"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7"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8"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19"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0"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1"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2"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3"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4"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4325"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54327"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4328"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29"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4330"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54331"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54332"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54333"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54335"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4336"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37"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4338"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54339"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54340"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54341"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54343"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4344"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45"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4346"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54347"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54348"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54349"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54351"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4352"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53"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4354"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54355"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54356"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54357"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54359"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54360"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61"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54362"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54363"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54364"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54365"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54367"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4368"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69"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4370"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54371"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54372"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54373"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54375"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4376"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77"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4378"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54379"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54380"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54381"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54383"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4384"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85"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4386"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54387"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54388"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54389"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54391"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4392"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393"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4394"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54395"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54396"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54397"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54399"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4400"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401"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4402"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54403"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54404"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54405"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54407"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54408"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4409"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54410"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54411"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54412"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54413"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54418"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4419"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54420"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54421"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54422"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4423"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54424"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54425"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54426"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54427"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4428"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54429"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54430"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54431"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4432"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54433"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4434"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4435"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54436"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4437"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4438"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54439"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4440"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4441"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4442"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54443"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54444"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54445"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4446"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54447"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54448"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4449"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4450"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4451"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54452"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4461" name="Rectangle 15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54308"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54454" name="Rectangle 150"/>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54455" name="Text Box 151"/>
          <p:cNvSpPr txBox="1">
            <a:spLocks noChangeArrowheads="1"/>
          </p:cNvSpPr>
          <p:nvPr/>
        </p:nvSpPr>
        <p:spPr bwMode="auto">
          <a:xfrm>
            <a:off x="1322388" y="676275"/>
            <a:ext cx="2166937" cy="457200"/>
          </a:xfrm>
          <a:prstGeom prst="rect">
            <a:avLst/>
          </a:prstGeom>
          <a:noFill/>
          <a:ln w="12700">
            <a:noFill/>
            <a:miter lim="800000"/>
            <a:headEnd/>
            <a:tailEnd/>
          </a:ln>
          <a:effectLst/>
        </p:spPr>
        <p:txBody>
          <a:bodyPr wrap="none">
            <a:spAutoFit/>
          </a:bodyPr>
          <a:lstStyle/>
          <a:p>
            <a:pPr defTabSz="762000" eaLnBrk="0" hangingPunct="0"/>
            <a:r>
              <a:rPr lang="en-US" i="0">
                <a:solidFill>
                  <a:srgbClr val="000000"/>
                </a:solidFill>
                <a:effectLst/>
              </a:rPr>
              <a:t>Activity Slack</a:t>
            </a:r>
          </a:p>
        </p:txBody>
      </p:sp>
      <p:sp>
        <p:nvSpPr>
          <p:cNvPr id="354458" name="Text Box 154"/>
          <p:cNvSpPr txBox="1">
            <a:spLocks noChangeArrowheads="1"/>
          </p:cNvSpPr>
          <p:nvPr/>
        </p:nvSpPr>
        <p:spPr bwMode="auto">
          <a:xfrm>
            <a:off x="1165225" y="1574800"/>
            <a:ext cx="2460625" cy="1492250"/>
          </a:xfrm>
          <a:prstGeom prst="rect">
            <a:avLst/>
          </a:prstGeom>
          <a:noFill/>
          <a:ln w="12700">
            <a:noFill/>
            <a:miter lim="800000"/>
            <a:headEnd/>
            <a:tailEnd/>
          </a:ln>
          <a:effectLst/>
        </p:spPr>
        <p:txBody>
          <a:bodyPr wrap="none">
            <a:spAutoFit/>
          </a:bodyPr>
          <a:lstStyle/>
          <a:p>
            <a:pPr defTabSz="762000" eaLnBrk="0" hangingPunct="0">
              <a:tabLst>
                <a:tab pos="911225" algn="l"/>
              </a:tabLst>
            </a:pPr>
            <a:r>
              <a:rPr lang="en-US" i="0">
                <a:solidFill>
                  <a:srgbClr val="000000"/>
                </a:solidFill>
                <a:effectLst/>
              </a:rPr>
              <a:t>Slack = </a:t>
            </a:r>
            <a:r>
              <a:rPr lang="en-US">
                <a:solidFill>
                  <a:srgbClr val="000000"/>
                </a:solidFill>
                <a:effectLst/>
              </a:rPr>
              <a:t>LS</a:t>
            </a:r>
            <a:r>
              <a:rPr lang="en-US" i="0">
                <a:solidFill>
                  <a:srgbClr val="000000"/>
                </a:solidFill>
                <a:effectLst/>
              </a:rPr>
              <a:t> – </a:t>
            </a:r>
            <a:r>
              <a:rPr lang="en-US">
                <a:solidFill>
                  <a:srgbClr val="000000"/>
                </a:solidFill>
                <a:effectLst/>
              </a:rPr>
              <a:t>ES</a:t>
            </a: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	or</a:t>
            </a:r>
            <a:endParaRPr lang="en-US" sz="1000" i="0">
              <a:solidFill>
                <a:srgbClr val="000000"/>
              </a:solidFill>
              <a:effectLst/>
            </a:endParaRP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Slack = </a:t>
            </a:r>
            <a:r>
              <a:rPr lang="en-US">
                <a:solidFill>
                  <a:srgbClr val="000000"/>
                </a:solidFill>
                <a:effectLst/>
              </a:rPr>
              <a:t>LF</a:t>
            </a:r>
            <a:r>
              <a:rPr lang="en-US" i="0">
                <a:solidFill>
                  <a:srgbClr val="000000"/>
                </a:solidFill>
                <a:effectLst/>
              </a:rPr>
              <a:t> – </a:t>
            </a:r>
            <a:r>
              <a:rPr lang="en-US">
                <a:solidFill>
                  <a:srgbClr val="000000"/>
                </a:solidFill>
                <a:effectLst/>
              </a:rPr>
              <a:t>EF</a:t>
            </a:r>
          </a:p>
        </p:txBody>
      </p:sp>
      <p:sp>
        <p:nvSpPr>
          <p:cNvPr id="354459" name="Line 155"/>
          <p:cNvSpPr>
            <a:spLocks noChangeShapeType="1"/>
          </p:cNvSpPr>
          <p:nvPr/>
        </p:nvSpPr>
        <p:spPr bwMode="auto">
          <a:xfrm>
            <a:off x="1138238" y="1138238"/>
            <a:ext cx="2455862" cy="0"/>
          </a:xfrm>
          <a:prstGeom prst="line">
            <a:avLst/>
          </a:prstGeom>
          <a:noFill/>
          <a:ln w="38100">
            <a:solidFill>
              <a:srgbClr val="000000"/>
            </a:solidFill>
            <a:round/>
            <a:headEnd/>
            <a:tailEnd/>
          </a:ln>
          <a:effectLst/>
        </p:spPr>
        <p:txBody>
          <a:bodyPr wrap="none" anchor="ctr"/>
          <a:lstStyle/>
          <a:p>
            <a:endParaRPr lang="en-US"/>
          </a:p>
        </p:txBody>
      </p:sp>
      <p:grpSp>
        <p:nvGrpSpPr>
          <p:cNvPr id="15" name="Group 188"/>
          <p:cNvGrpSpPr>
            <a:grpSpLocks/>
          </p:cNvGrpSpPr>
          <p:nvPr/>
        </p:nvGrpSpPr>
        <p:grpSpPr bwMode="auto">
          <a:xfrm>
            <a:off x="6778625" y="280988"/>
            <a:ext cx="1955800" cy="1022350"/>
            <a:chOff x="4270" y="177"/>
            <a:chExt cx="1232" cy="644"/>
          </a:xfrm>
        </p:grpSpPr>
        <p:graphicFrame>
          <p:nvGraphicFramePr>
            <p:cNvPr id="354306"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505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8"/>
            <p:cNvGrpSpPr>
              <a:grpSpLocks/>
            </p:cNvGrpSpPr>
            <p:nvPr/>
          </p:nvGrpSpPr>
          <p:grpSpPr bwMode="auto">
            <a:xfrm>
              <a:off x="4803" y="177"/>
              <a:ext cx="699" cy="644"/>
              <a:chOff x="1457" y="1853"/>
              <a:chExt cx="2382" cy="2108"/>
            </a:xfrm>
          </p:grpSpPr>
          <p:sp>
            <p:nvSpPr>
              <p:cNvPr id="354463" name="Line 15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54464" name="Line 16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54465" name="Line 16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54466" name="Line 16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54467" name="Line 16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54468" name="Line 16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54469" name="Line 16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54470" name="Line 16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54471" name="Line 16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54472" name="Line 16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54473" name="Line 16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54474" name="Line 17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54475" name="Line 17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54476" name="Line 17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54477" name="Line 17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54478" name="Line 17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54479" name="Oval 17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0" name="Oval 17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1" name="Oval 17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2" name="Oval 17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3" name="Oval 17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4" name="Oval 18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5" name="Oval 18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6" name="Oval 18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7" name="Oval 18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8" name="Oval 18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89" name="Oval 18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4490" name="Freeform 18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4491" name="Freeform 18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93"/>
          <p:cNvGrpSpPr>
            <a:grpSpLocks/>
          </p:cNvGrpSpPr>
          <p:nvPr/>
        </p:nvGrpSpPr>
        <p:grpSpPr bwMode="auto">
          <a:xfrm>
            <a:off x="2322513" y="960438"/>
            <a:ext cx="6427787" cy="5489575"/>
            <a:chOff x="1463" y="605"/>
            <a:chExt cx="4049" cy="3458"/>
          </a:xfrm>
        </p:grpSpPr>
        <p:sp>
          <p:nvSpPr>
            <p:cNvPr id="356358"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59"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0"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1"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2"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3"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4"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5"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6"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7"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8"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69"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70"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71"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72"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6373"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56375"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6376"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377"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6378"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56379"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56380"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56381"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56383"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6384"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385"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6386"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56387"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56388"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56389"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56391"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6392"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393"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6394"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56395"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56396"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56397"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56399"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6400"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01"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6402"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56403"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56404"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56405"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56407"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56408"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09"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56410"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56411"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56412"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56413"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56415"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6416"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17"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6418"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56419"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56420"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56421"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56423"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6424"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25"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6426"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56427"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56428"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56429"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56431"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6432"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33"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6434"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56435"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56436"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56437"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56439"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6440"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41"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6442"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56443"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56444"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56445"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56447"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6448"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49"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6450"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56451"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56452"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56453"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56455"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56456"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6457"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56458"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56459"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56460"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56461"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56466"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6467"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56468"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56469"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56470"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6471"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56472"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56473"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56474"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56475"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6476"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56477"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56478"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56479"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6480"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56481"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6482"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6483"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56484"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6485"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6486"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56487"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6488"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6489"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6490"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56491"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56492"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56493"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6494"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56495"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56496"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6497"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6498"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6499"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56500"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6513" name="Rectangle 161"/>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56356"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56502" name="Rectangle 150"/>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56503" name="Text Box 151"/>
          <p:cNvSpPr txBox="1">
            <a:spLocks noChangeArrowheads="1"/>
          </p:cNvSpPr>
          <p:nvPr/>
        </p:nvSpPr>
        <p:spPr bwMode="auto">
          <a:xfrm>
            <a:off x="1322388" y="676275"/>
            <a:ext cx="2166937" cy="457200"/>
          </a:xfrm>
          <a:prstGeom prst="rect">
            <a:avLst/>
          </a:prstGeom>
          <a:noFill/>
          <a:ln w="12700">
            <a:noFill/>
            <a:miter lim="800000"/>
            <a:headEnd/>
            <a:tailEnd/>
          </a:ln>
          <a:effectLst/>
        </p:spPr>
        <p:txBody>
          <a:bodyPr wrap="none">
            <a:spAutoFit/>
          </a:bodyPr>
          <a:lstStyle/>
          <a:p>
            <a:pPr defTabSz="762000" eaLnBrk="0" hangingPunct="0"/>
            <a:r>
              <a:rPr lang="en-US" i="0">
                <a:solidFill>
                  <a:srgbClr val="000000"/>
                </a:solidFill>
                <a:effectLst/>
              </a:rPr>
              <a:t>Activity Slack</a:t>
            </a:r>
          </a:p>
        </p:txBody>
      </p:sp>
      <p:sp>
        <p:nvSpPr>
          <p:cNvPr id="356506" name="Line 154"/>
          <p:cNvSpPr>
            <a:spLocks noChangeShapeType="1"/>
          </p:cNvSpPr>
          <p:nvPr/>
        </p:nvSpPr>
        <p:spPr bwMode="auto">
          <a:xfrm>
            <a:off x="1138238" y="1138238"/>
            <a:ext cx="2455862" cy="0"/>
          </a:xfrm>
          <a:prstGeom prst="line">
            <a:avLst/>
          </a:prstGeom>
          <a:noFill/>
          <a:ln w="38100">
            <a:solidFill>
              <a:srgbClr val="000000"/>
            </a:solidFill>
            <a:round/>
            <a:headEnd/>
            <a:tailEnd/>
          </a:ln>
          <a:effectLst/>
        </p:spPr>
        <p:txBody>
          <a:bodyPr wrap="none" anchor="ctr"/>
          <a:lstStyle/>
          <a:p>
            <a:endParaRPr lang="en-US"/>
          </a:p>
        </p:txBody>
      </p:sp>
      <p:sp>
        <p:nvSpPr>
          <p:cNvPr id="356511" name="Text Box 159"/>
          <p:cNvSpPr txBox="1">
            <a:spLocks noChangeArrowheads="1"/>
          </p:cNvSpPr>
          <p:nvPr/>
        </p:nvSpPr>
        <p:spPr bwMode="auto">
          <a:xfrm>
            <a:off x="1165225" y="1574800"/>
            <a:ext cx="2490788" cy="1492250"/>
          </a:xfrm>
          <a:prstGeom prst="rect">
            <a:avLst/>
          </a:prstGeom>
          <a:noFill/>
          <a:ln w="12700">
            <a:noFill/>
            <a:miter lim="800000"/>
            <a:headEnd/>
            <a:tailEnd/>
          </a:ln>
          <a:effectLst/>
        </p:spPr>
        <p:txBody>
          <a:bodyPr wrap="none">
            <a:spAutoFit/>
          </a:bodyPr>
          <a:lstStyle/>
          <a:p>
            <a:pPr defTabSz="762000" eaLnBrk="0" hangingPunct="0">
              <a:tabLst>
                <a:tab pos="911225" algn="l"/>
              </a:tabLst>
            </a:pPr>
            <a:r>
              <a:rPr lang="en-US" i="0">
                <a:solidFill>
                  <a:srgbClr val="000000"/>
                </a:solidFill>
                <a:effectLst/>
              </a:rPr>
              <a:t>Slack</a:t>
            </a:r>
            <a:r>
              <a:rPr lang="en-US" baseline="-25000">
                <a:solidFill>
                  <a:srgbClr val="000000"/>
                </a:solidFill>
                <a:effectLst/>
              </a:rPr>
              <a:t>K</a:t>
            </a:r>
            <a:r>
              <a:rPr lang="en-US" i="0">
                <a:solidFill>
                  <a:srgbClr val="000000"/>
                </a:solidFill>
                <a:effectLst/>
              </a:rPr>
              <a:t> = 63 – 63</a:t>
            </a:r>
            <a:endParaRPr lang="en-US" sz="1000" i="0">
              <a:solidFill>
                <a:srgbClr val="000000"/>
              </a:solidFill>
              <a:effectLst/>
            </a:endParaRP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	or</a:t>
            </a:r>
            <a:endParaRPr lang="en-US" sz="1000" i="0">
              <a:solidFill>
                <a:srgbClr val="000000"/>
              </a:solidFill>
              <a:effectLst/>
            </a:endParaRP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Slack</a:t>
            </a:r>
            <a:r>
              <a:rPr lang="en-US" baseline="-25000">
                <a:solidFill>
                  <a:srgbClr val="000000"/>
                </a:solidFill>
                <a:effectLst/>
              </a:rPr>
              <a:t>K</a:t>
            </a:r>
            <a:r>
              <a:rPr lang="en-US" i="0">
                <a:solidFill>
                  <a:srgbClr val="000000"/>
                </a:solidFill>
                <a:effectLst/>
              </a:rPr>
              <a:t> = 69 – 69</a:t>
            </a:r>
          </a:p>
        </p:txBody>
      </p:sp>
      <p:grpSp>
        <p:nvGrpSpPr>
          <p:cNvPr id="15" name="Group 192"/>
          <p:cNvGrpSpPr>
            <a:grpSpLocks/>
          </p:cNvGrpSpPr>
          <p:nvPr/>
        </p:nvGrpSpPr>
        <p:grpSpPr bwMode="auto">
          <a:xfrm>
            <a:off x="6778625" y="280988"/>
            <a:ext cx="1955800" cy="1022350"/>
            <a:chOff x="4270" y="177"/>
            <a:chExt cx="1232" cy="644"/>
          </a:xfrm>
        </p:grpSpPr>
        <p:graphicFrame>
          <p:nvGraphicFramePr>
            <p:cNvPr id="356354"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608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62"/>
            <p:cNvGrpSpPr>
              <a:grpSpLocks/>
            </p:cNvGrpSpPr>
            <p:nvPr/>
          </p:nvGrpSpPr>
          <p:grpSpPr bwMode="auto">
            <a:xfrm>
              <a:off x="4803" y="177"/>
              <a:ext cx="699" cy="644"/>
              <a:chOff x="1457" y="1853"/>
              <a:chExt cx="2382" cy="2108"/>
            </a:xfrm>
          </p:grpSpPr>
          <p:sp>
            <p:nvSpPr>
              <p:cNvPr id="356515" name="Line 163"/>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56516" name="Line 164"/>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56517" name="Line 165"/>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56518" name="Line 166"/>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56519" name="Line 167"/>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56520" name="Line 168"/>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56521" name="Line 169"/>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56522" name="Line 170"/>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56523" name="Line 171"/>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56524" name="Line 172"/>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56525" name="Line 173"/>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56526" name="Line 174"/>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56527" name="Line 175"/>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56528" name="Line 176"/>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56529" name="Line 177"/>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56530" name="Line 178"/>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56531" name="Oval 179"/>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2" name="Oval 180"/>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3" name="Oval 181"/>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4" name="Oval 182"/>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5" name="Oval 183"/>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6" name="Oval 184"/>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7" name="Oval 185"/>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8" name="Oval 186"/>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39" name="Oval 187"/>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40" name="Oval 188"/>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41" name="Oval 189"/>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6542" name="Freeform 190"/>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6543" name="Freeform 191"/>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17" name="Group 198"/>
          <p:cNvGrpSpPr>
            <a:grpSpLocks/>
          </p:cNvGrpSpPr>
          <p:nvPr/>
        </p:nvGrpSpPr>
        <p:grpSpPr bwMode="auto">
          <a:xfrm>
            <a:off x="3282950" y="1389063"/>
            <a:ext cx="4310063" cy="2405062"/>
            <a:chOff x="2068" y="875"/>
            <a:chExt cx="2715" cy="1515"/>
          </a:xfrm>
        </p:grpSpPr>
        <p:sp>
          <p:nvSpPr>
            <p:cNvPr id="356546" name="Freeform 194"/>
            <p:cNvSpPr>
              <a:spLocks/>
            </p:cNvSpPr>
            <p:nvPr/>
          </p:nvSpPr>
          <p:spPr bwMode="auto">
            <a:xfrm>
              <a:off x="2226" y="875"/>
              <a:ext cx="2008" cy="476"/>
            </a:xfrm>
            <a:custGeom>
              <a:avLst/>
              <a:gdLst/>
              <a:ahLst/>
              <a:cxnLst>
                <a:cxn ang="0">
                  <a:pos x="2008" y="476"/>
                </a:cxn>
                <a:cxn ang="0">
                  <a:pos x="1630" y="212"/>
                </a:cxn>
                <a:cxn ang="0">
                  <a:pos x="966" y="31"/>
                </a:cxn>
                <a:cxn ang="0">
                  <a:pos x="400" y="31"/>
                </a:cxn>
                <a:cxn ang="0">
                  <a:pos x="0" y="151"/>
                </a:cxn>
              </a:cxnLst>
              <a:rect l="0" t="0" r="r" b="b"/>
              <a:pathLst>
                <a:path w="2008" h="476">
                  <a:moveTo>
                    <a:pt x="2008" y="476"/>
                  </a:moveTo>
                  <a:cubicBezTo>
                    <a:pt x="1905" y="381"/>
                    <a:pt x="1803" y="286"/>
                    <a:pt x="1630" y="212"/>
                  </a:cubicBezTo>
                  <a:cubicBezTo>
                    <a:pt x="1456" y="137"/>
                    <a:pt x="1170" y="61"/>
                    <a:pt x="966" y="31"/>
                  </a:cubicBezTo>
                  <a:cubicBezTo>
                    <a:pt x="761" y="0"/>
                    <a:pt x="560" y="11"/>
                    <a:pt x="400" y="31"/>
                  </a:cubicBezTo>
                  <a:cubicBezTo>
                    <a:pt x="239" y="50"/>
                    <a:pt x="119" y="100"/>
                    <a:pt x="0" y="151"/>
                  </a:cubicBezTo>
                </a:path>
              </a:pathLst>
            </a:custGeom>
            <a:noFill/>
            <a:ln w="76200" cap="flat" cmpd="sng">
              <a:solidFill>
                <a:srgbClr val="FF0033"/>
              </a:solidFill>
              <a:prstDash val="solid"/>
              <a:round/>
              <a:headEnd type="none" w="med" len="med"/>
              <a:tailEnd type="triangle" w="med" len="med"/>
            </a:ln>
            <a:effectLst/>
          </p:spPr>
          <p:txBody>
            <a:bodyPr wrap="none" anchor="ctr"/>
            <a:lstStyle/>
            <a:p>
              <a:endParaRPr lang="en-US"/>
            </a:p>
          </p:txBody>
        </p:sp>
        <p:sp>
          <p:nvSpPr>
            <p:cNvPr id="356547" name="Freeform 195"/>
            <p:cNvSpPr>
              <a:spLocks/>
            </p:cNvSpPr>
            <p:nvPr/>
          </p:nvSpPr>
          <p:spPr bwMode="auto">
            <a:xfrm>
              <a:off x="2068" y="1804"/>
              <a:ext cx="2528" cy="586"/>
            </a:xfrm>
            <a:custGeom>
              <a:avLst/>
              <a:gdLst/>
              <a:ahLst/>
              <a:cxnLst>
                <a:cxn ang="0">
                  <a:pos x="2528" y="0"/>
                </a:cxn>
                <a:cxn ang="0">
                  <a:pos x="2203" y="294"/>
                </a:cxn>
                <a:cxn ang="0">
                  <a:pos x="1471" y="551"/>
                </a:cxn>
                <a:cxn ang="0">
                  <a:pos x="611" y="506"/>
                </a:cxn>
                <a:cxn ang="0">
                  <a:pos x="0" y="136"/>
                </a:cxn>
              </a:cxnLst>
              <a:rect l="0" t="0" r="r" b="b"/>
              <a:pathLst>
                <a:path w="2528" h="586">
                  <a:moveTo>
                    <a:pt x="2528" y="0"/>
                  </a:moveTo>
                  <a:cubicBezTo>
                    <a:pt x="2473" y="50"/>
                    <a:pt x="2379" y="202"/>
                    <a:pt x="2203" y="294"/>
                  </a:cubicBezTo>
                  <a:cubicBezTo>
                    <a:pt x="2026" y="385"/>
                    <a:pt x="1736" y="515"/>
                    <a:pt x="1471" y="551"/>
                  </a:cubicBezTo>
                  <a:cubicBezTo>
                    <a:pt x="1205" y="586"/>
                    <a:pt x="856" y="575"/>
                    <a:pt x="611" y="506"/>
                  </a:cubicBezTo>
                  <a:cubicBezTo>
                    <a:pt x="365" y="436"/>
                    <a:pt x="182" y="286"/>
                    <a:pt x="0" y="136"/>
                  </a:cubicBezTo>
                </a:path>
              </a:pathLst>
            </a:custGeom>
            <a:noFill/>
            <a:ln w="76200" cap="flat" cmpd="sng">
              <a:solidFill>
                <a:srgbClr val="FF0033"/>
              </a:solidFill>
              <a:prstDash val="solid"/>
              <a:round/>
              <a:headEnd type="none" w="med" len="med"/>
              <a:tailEnd type="triangle" w="med" len="med"/>
            </a:ln>
            <a:effectLst/>
          </p:spPr>
          <p:txBody>
            <a:bodyPr wrap="none" anchor="ctr"/>
            <a:lstStyle/>
            <a:p>
              <a:endParaRPr lang="en-US"/>
            </a:p>
          </p:txBody>
        </p:sp>
        <p:sp>
          <p:nvSpPr>
            <p:cNvPr id="356548" name="Oval 196"/>
            <p:cNvSpPr>
              <a:spLocks noChangeArrowheads="1"/>
            </p:cNvSpPr>
            <p:nvPr/>
          </p:nvSpPr>
          <p:spPr bwMode="auto">
            <a:xfrm>
              <a:off x="4196" y="1359"/>
              <a:ext cx="249" cy="452"/>
            </a:xfrm>
            <a:prstGeom prst="ellipse">
              <a:avLst/>
            </a:prstGeom>
            <a:noFill/>
            <a:ln w="76200">
              <a:solidFill>
                <a:srgbClr val="FF0033"/>
              </a:solidFill>
              <a:round/>
              <a:headEnd/>
              <a:tailEnd/>
            </a:ln>
            <a:effectLst/>
          </p:spPr>
          <p:txBody>
            <a:bodyPr wrap="none" anchor="ctr"/>
            <a:lstStyle/>
            <a:p>
              <a:endParaRPr lang="en-US"/>
            </a:p>
          </p:txBody>
        </p:sp>
        <p:sp>
          <p:nvSpPr>
            <p:cNvPr id="356549" name="Oval 197"/>
            <p:cNvSpPr>
              <a:spLocks noChangeArrowheads="1"/>
            </p:cNvSpPr>
            <p:nvPr/>
          </p:nvSpPr>
          <p:spPr bwMode="auto">
            <a:xfrm>
              <a:off x="4534" y="1349"/>
              <a:ext cx="249" cy="452"/>
            </a:xfrm>
            <a:prstGeom prst="ellipse">
              <a:avLst/>
            </a:prstGeom>
            <a:noFill/>
            <a:ln w="76200">
              <a:solidFill>
                <a:srgbClr val="FF0033"/>
              </a:solidFill>
              <a:round/>
              <a:headEnd/>
              <a:tailEnd/>
            </a:ln>
            <a:effectLst/>
          </p:spPr>
          <p:txBody>
            <a:bodyPr wrap="none" anchor="ctr"/>
            <a:lstStyle/>
            <a:p>
              <a:endParaRPr lang="en-US"/>
            </a:p>
          </p:txBody>
        </p:sp>
      </p:grpSp>
    </p:spTree>
  </p:cSld>
  <p:clrMapOvr>
    <a:masterClrMapping/>
  </p:clrMapOvr>
  <p:transition spd="med">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9"/>
          <p:cNvGrpSpPr>
            <a:grpSpLocks/>
          </p:cNvGrpSpPr>
          <p:nvPr/>
        </p:nvGrpSpPr>
        <p:grpSpPr bwMode="auto">
          <a:xfrm>
            <a:off x="2322513" y="960438"/>
            <a:ext cx="6427787" cy="5489575"/>
            <a:chOff x="1463" y="605"/>
            <a:chExt cx="4049" cy="3458"/>
          </a:xfrm>
        </p:grpSpPr>
        <p:sp>
          <p:nvSpPr>
            <p:cNvPr id="358406"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07"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08"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09"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0"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1"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2"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3"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4"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5"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6"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7"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8"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19"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20"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421"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58423"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8424"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25"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8426"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58427"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58428"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58429"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58431"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8432"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33"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8434"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58435"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58436"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58437"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58439"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8440"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41"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8442"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58443"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58444"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58445"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58447"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58448"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49"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58450"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58451"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58452"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58453"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58455"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58456"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57"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58458"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58459"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58460"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58461"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58463"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8464"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65"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8466"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58467"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58468"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58469"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58471"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8472"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73"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8474"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58475"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58476"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58477"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58479"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58480"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81"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58482"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58483"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58484"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58485"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58487"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8488"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89"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8490"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58491"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58492"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58493"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58495"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58496"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497"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58498"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58499"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58500"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58501"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58503"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58504"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58505"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58506"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58507"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58508"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58509"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58514"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8515"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58516"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58517"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58518"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8519"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58520"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58521"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58522"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58523"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8524"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58525"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58526"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58527"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58528"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58529"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8530"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8531"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58532"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8533"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8534"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58535"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8536"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8537"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58538"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58539"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58540"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58541"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58542"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58543"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58544"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58545"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58546"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58547"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58548"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58557" name="Rectangle 15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58404"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58550" name="Rectangle 150"/>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58551" name="Text Box 151"/>
          <p:cNvSpPr txBox="1">
            <a:spLocks noChangeArrowheads="1"/>
          </p:cNvSpPr>
          <p:nvPr/>
        </p:nvSpPr>
        <p:spPr bwMode="auto">
          <a:xfrm>
            <a:off x="1322388" y="676275"/>
            <a:ext cx="2166937" cy="457200"/>
          </a:xfrm>
          <a:prstGeom prst="rect">
            <a:avLst/>
          </a:prstGeom>
          <a:noFill/>
          <a:ln w="12700">
            <a:noFill/>
            <a:miter lim="800000"/>
            <a:headEnd/>
            <a:tailEnd/>
          </a:ln>
          <a:effectLst/>
        </p:spPr>
        <p:txBody>
          <a:bodyPr wrap="none">
            <a:spAutoFit/>
          </a:bodyPr>
          <a:lstStyle/>
          <a:p>
            <a:pPr defTabSz="762000" eaLnBrk="0" hangingPunct="0"/>
            <a:r>
              <a:rPr lang="en-US" i="0">
                <a:solidFill>
                  <a:srgbClr val="000000"/>
                </a:solidFill>
                <a:effectLst/>
              </a:rPr>
              <a:t>Activity Slack</a:t>
            </a:r>
          </a:p>
        </p:txBody>
      </p:sp>
      <p:sp>
        <p:nvSpPr>
          <p:cNvPr id="358554" name="Line 154"/>
          <p:cNvSpPr>
            <a:spLocks noChangeShapeType="1"/>
          </p:cNvSpPr>
          <p:nvPr/>
        </p:nvSpPr>
        <p:spPr bwMode="auto">
          <a:xfrm>
            <a:off x="1138238" y="1138238"/>
            <a:ext cx="2455862" cy="0"/>
          </a:xfrm>
          <a:prstGeom prst="line">
            <a:avLst/>
          </a:prstGeom>
          <a:noFill/>
          <a:ln w="38100">
            <a:solidFill>
              <a:srgbClr val="000000"/>
            </a:solidFill>
            <a:round/>
            <a:headEnd/>
            <a:tailEnd/>
          </a:ln>
          <a:effectLst/>
        </p:spPr>
        <p:txBody>
          <a:bodyPr wrap="none" anchor="ctr"/>
          <a:lstStyle/>
          <a:p>
            <a:endParaRPr lang="en-US"/>
          </a:p>
        </p:txBody>
      </p:sp>
      <p:sp>
        <p:nvSpPr>
          <p:cNvPr id="358555" name="Text Box 155"/>
          <p:cNvSpPr txBox="1">
            <a:spLocks noChangeArrowheads="1"/>
          </p:cNvSpPr>
          <p:nvPr/>
        </p:nvSpPr>
        <p:spPr bwMode="auto">
          <a:xfrm>
            <a:off x="1165225" y="1574800"/>
            <a:ext cx="1643063" cy="1492250"/>
          </a:xfrm>
          <a:prstGeom prst="rect">
            <a:avLst/>
          </a:prstGeom>
          <a:noFill/>
          <a:ln w="12700">
            <a:noFill/>
            <a:miter lim="800000"/>
            <a:headEnd/>
            <a:tailEnd/>
          </a:ln>
          <a:effectLst/>
        </p:spPr>
        <p:txBody>
          <a:bodyPr wrap="none">
            <a:spAutoFit/>
          </a:bodyPr>
          <a:lstStyle/>
          <a:p>
            <a:pPr defTabSz="762000" eaLnBrk="0" hangingPunct="0">
              <a:tabLst>
                <a:tab pos="911225" algn="l"/>
              </a:tabLst>
            </a:pPr>
            <a:r>
              <a:rPr lang="en-US" i="0">
                <a:solidFill>
                  <a:srgbClr val="000000"/>
                </a:solidFill>
                <a:effectLst/>
              </a:rPr>
              <a:t>Slack</a:t>
            </a:r>
            <a:r>
              <a:rPr lang="en-US" baseline="-25000">
                <a:solidFill>
                  <a:srgbClr val="000000"/>
                </a:solidFill>
                <a:effectLst/>
              </a:rPr>
              <a:t>K</a:t>
            </a:r>
            <a:r>
              <a:rPr lang="en-US" i="0">
                <a:solidFill>
                  <a:srgbClr val="000000"/>
                </a:solidFill>
                <a:effectLst/>
              </a:rPr>
              <a:t> = 0</a:t>
            </a:r>
            <a:endParaRPr lang="en-US" sz="1000" i="0">
              <a:solidFill>
                <a:srgbClr val="000000"/>
              </a:solidFill>
              <a:effectLst/>
            </a:endParaRP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	or</a:t>
            </a:r>
            <a:endParaRPr lang="en-US" sz="1000" i="0">
              <a:solidFill>
                <a:srgbClr val="000000"/>
              </a:solidFill>
              <a:effectLst/>
            </a:endParaRPr>
          </a:p>
          <a:p>
            <a:pPr defTabSz="762000" eaLnBrk="0" hangingPunct="0">
              <a:tabLst>
                <a:tab pos="911225" algn="l"/>
              </a:tabLst>
            </a:pPr>
            <a:endParaRPr lang="en-US" sz="1000" i="0">
              <a:solidFill>
                <a:srgbClr val="000000"/>
              </a:solidFill>
              <a:effectLst/>
            </a:endParaRPr>
          </a:p>
          <a:p>
            <a:pPr defTabSz="762000" eaLnBrk="0" hangingPunct="0">
              <a:tabLst>
                <a:tab pos="911225" algn="l"/>
              </a:tabLst>
            </a:pPr>
            <a:r>
              <a:rPr lang="en-US" i="0">
                <a:solidFill>
                  <a:srgbClr val="000000"/>
                </a:solidFill>
                <a:effectLst/>
              </a:rPr>
              <a:t>Slack</a:t>
            </a:r>
            <a:r>
              <a:rPr lang="en-US" baseline="-25000">
                <a:solidFill>
                  <a:srgbClr val="000000"/>
                </a:solidFill>
                <a:effectLst/>
              </a:rPr>
              <a:t>K</a:t>
            </a:r>
            <a:r>
              <a:rPr lang="en-US" i="0">
                <a:solidFill>
                  <a:srgbClr val="000000"/>
                </a:solidFill>
                <a:effectLst/>
              </a:rPr>
              <a:t> = 0</a:t>
            </a:r>
          </a:p>
        </p:txBody>
      </p:sp>
      <p:grpSp>
        <p:nvGrpSpPr>
          <p:cNvPr id="15" name="Group 188"/>
          <p:cNvGrpSpPr>
            <a:grpSpLocks/>
          </p:cNvGrpSpPr>
          <p:nvPr/>
        </p:nvGrpSpPr>
        <p:grpSpPr bwMode="auto">
          <a:xfrm>
            <a:off x="6778625" y="280988"/>
            <a:ext cx="1955800" cy="1022350"/>
            <a:chOff x="4270" y="177"/>
            <a:chExt cx="1232" cy="644"/>
          </a:xfrm>
        </p:grpSpPr>
        <p:graphicFrame>
          <p:nvGraphicFramePr>
            <p:cNvPr id="358402"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710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8"/>
            <p:cNvGrpSpPr>
              <a:grpSpLocks/>
            </p:cNvGrpSpPr>
            <p:nvPr/>
          </p:nvGrpSpPr>
          <p:grpSpPr bwMode="auto">
            <a:xfrm>
              <a:off x="4803" y="177"/>
              <a:ext cx="699" cy="644"/>
              <a:chOff x="1457" y="1853"/>
              <a:chExt cx="2382" cy="2108"/>
            </a:xfrm>
          </p:grpSpPr>
          <p:sp>
            <p:nvSpPr>
              <p:cNvPr id="358559" name="Line 15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58560" name="Line 16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58561" name="Line 16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58562" name="Line 16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58563" name="Line 16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58564" name="Line 16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58565" name="Line 16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58566" name="Line 16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58567" name="Line 16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58568" name="Line 16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58569" name="Line 16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58570" name="Line 17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58571" name="Line 17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58572" name="Line 17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58573" name="Line 17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58574" name="Line 17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58575" name="Oval 17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76" name="Oval 17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77" name="Oval 17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78" name="Oval 17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79" name="Oval 17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0" name="Oval 18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1" name="Oval 18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2" name="Oval 18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3" name="Oval 18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4" name="Oval 18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5" name="Oval 18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58586" name="Freeform 18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58587" name="Freeform 18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6"/>
          <p:cNvGrpSpPr>
            <a:grpSpLocks/>
          </p:cNvGrpSpPr>
          <p:nvPr/>
        </p:nvGrpSpPr>
        <p:grpSpPr bwMode="auto">
          <a:xfrm>
            <a:off x="2322513" y="960438"/>
            <a:ext cx="6427787" cy="5489575"/>
            <a:chOff x="1463" y="605"/>
            <a:chExt cx="4049" cy="3458"/>
          </a:xfrm>
        </p:grpSpPr>
        <p:sp>
          <p:nvSpPr>
            <p:cNvPr id="360454"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55"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56"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57"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58"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59"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0"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1"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2"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3"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4"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5"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6"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7"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8"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0469"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60471"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0472"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473"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0474"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60475"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60476"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60477"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60479"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0480"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481"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0482"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60483"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60484"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60485"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60487"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0488"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489"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0490"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60491"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60492"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60493"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60495"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0496"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497"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0498"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60499"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60500"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60501"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60503"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60504"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05"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60506"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60507"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60508"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60509"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60511"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0512"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13"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0514"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60515"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60516"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60517"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60519"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0520"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21"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0522"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60523"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60524"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60525"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60527"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0528"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29"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0530"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60531"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60532"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60533"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60535"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0536"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37"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0538"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60539"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60540"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60541"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60543"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0544"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45"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0546"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60547"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60548"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60549"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60551"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60552"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0553"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60554"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60555"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60556"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60557"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60562"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0563"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60564"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60565"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60566"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0567"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60568"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60569"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60570"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60571"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0572"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60573"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60574"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60575"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0576"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60577"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0578"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0579"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60580"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0581"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0582"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60583"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0584"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0585"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0586"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60587"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60588"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60589"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0590"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60591"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60592"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0593"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0594"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0595"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60596"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0602" name="Rectangle 154"/>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60452"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60598" name="Rectangle 150"/>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grpSp>
        <p:nvGrpSpPr>
          <p:cNvPr id="15" name="Group 185"/>
          <p:cNvGrpSpPr>
            <a:grpSpLocks/>
          </p:cNvGrpSpPr>
          <p:nvPr/>
        </p:nvGrpSpPr>
        <p:grpSpPr bwMode="auto">
          <a:xfrm>
            <a:off x="6778625" y="280988"/>
            <a:ext cx="1955800" cy="1022350"/>
            <a:chOff x="4270" y="177"/>
            <a:chExt cx="1232" cy="644"/>
          </a:xfrm>
        </p:grpSpPr>
        <p:graphicFrame>
          <p:nvGraphicFramePr>
            <p:cNvPr id="360450"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813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5"/>
            <p:cNvGrpSpPr>
              <a:grpSpLocks/>
            </p:cNvGrpSpPr>
            <p:nvPr/>
          </p:nvGrpSpPr>
          <p:grpSpPr bwMode="auto">
            <a:xfrm>
              <a:off x="4803" y="177"/>
              <a:ext cx="699" cy="644"/>
              <a:chOff x="1457" y="1853"/>
              <a:chExt cx="2382" cy="2108"/>
            </a:xfrm>
          </p:grpSpPr>
          <p:sp>
            <p:nvSpPr>
              <p:cNvPr id="360604" name="Line 156"/>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60605" name="Line 157"/>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60606" name="Line 158"/>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60607" name="Line 159"/>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60608" name="Line 160"/>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60609" name="Line 161"/>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60610" name="Line 162"/>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60611" name="Line 163"/>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60612" name="Line 164"/>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60613" name="Line 165"/>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60614" name="Line 166"/>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60615" name="Line 167"/>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60616" name="Line 168"/>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60617" name="Line 169"/>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60618" name="Line 170"/>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60619" name="Line 171"/>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60620" name="Oval 17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1" name="Oval 17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2" name="Oval 17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3" name="Oval 17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4" name="Oval 17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5" name="Oval 17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6" name="Oval 17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7" name="Oval 17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8" name="Oval 18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29" name="Oval 18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30" name="Oval 18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0631" name="Freeform 183"/>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0632" name="Freeform 184"/>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advTm="1000">
    <p:strips/>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9"/>
          <p:cNvGrpSpPr>
            <a:grpSpLocks/>
          </p:cNvGrpSpPr>
          <p:nvPr/>
        </p:nvGrpSpPr>
        <p:grpSpPr bwMode="auto">
          <a:xfrm>
            <a:off x="2322513" y="960438"/>
            <a:ext cx="6427787" cy="5489575"/>
            <a:chOff x="1463" y="605"/>
            <a:chExt cx="4049" cy="3458"/>
          </a:xfrm>
        </p:grpSpPr>
        <p:sp>
          <p:nvSpPr>
            <p:cNvPr id="362502"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3"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4"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5"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6"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7"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8"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09"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0"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1"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2"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3"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4"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5"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6"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2517"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62519"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2520"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21"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2522"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62523"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62524"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62525"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62527"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2528"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29"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2530"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62531"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62532"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62533"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62535"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2536"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37"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2538"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62539"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62540"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62541"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62543"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2544"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45"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2546"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62547"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62548"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62549"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62551"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62552"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53"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62554"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62555"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62556"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62557"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62559"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2560"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61"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2562"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62563"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62564"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62565"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62567"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2568"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69"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2570"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62571"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62572"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62573"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62575"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2576"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77"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2578"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62579"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62580"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62581"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62583"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2584"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85"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2586"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62587"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62588"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62589"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62591"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2592"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593"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2594"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62595"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62596"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62597"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62599"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62600"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2601"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62602"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62603"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62604"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62605"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62610"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2611"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62612"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62613"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62614"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2615"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62616"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62617"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62618"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62619"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2620"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62621"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62622"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62623"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2624"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62625"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2626"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2627"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62628"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2629"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2630"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62631"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2632"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2633"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2634"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62635"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62636"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62637"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2638"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62639"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62640"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2641"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2642"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2643"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62644"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2653" name="Rectangle 15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62500"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62649" name="Rectangle 153"/>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62650" name="Text Box 154"/>
          <p:cNvSpPr txBox="1">
            <a:spLocks noChangeArrowheads="1"/>
          </p:cNvSpPr>
          <p:nvPr/>
        </p:nvSpPr>
        <p:spPr bwMode="auto">
          <a:xfrm>
            <a:off x="492125" y="558800"/>
            <a:ext cx="3659188" cy="777875"/>
          </a:xfrm>
          <a:prstGeom prst="rect">
            <a:avLst/>
          </a:prstGeom>
          <a:noFill/>
          <a:ln w="12700">
            <a:noFill/>
            <a:miter lim="800000"/>
            <a:headEnd/>
            <a:tailEnd/>
          </a:ln>
          <a:effectLst/>
        </p:spPr>
        <p:txBody>
          <a:bodyPr wrap="none">
            <a:spAutoFit/>
          </a:bodyPr>
          <a:lstStyle/>
          <a:p>
            <a:pPr defTabSz="762000" eaLnBrk="0" hangingPunct="0">
              <a:tabLst>
                <a:tab pos="455613" algn="r"/>
                <a:tab pos="1257300" algn="r"/>
                <a:tab pos="2060575" algn="r"/>
                <a:tab pos="2624138" algn="r"/>
                <a:tab pos="3198813" algn="r"/>
              </a:tabLst>
            </a:pPr>
            <a:r>
              <a:rPr lang="en-US" sz="1800" i="0">
                <a:solidFill>
                  <a:srgbClr val="000000"/>
                </a:solidFill>
                <a:effectLst/>
              </a:rPr>
              <a:t>	Node	  Duration	</a:t>
            </a:r>
            <a:r>
              <a:rPr lang="en-US" sz="1800">
                <a:solidFill>
                  <a:srgbClr val="000000"/>
                </a:solidFill>
                <a:effectLst/>
              </a:rPr>
              <a:t>ES</a:t>
            </a:r>
            <a:r>
              <a:rPr lang="en-US" sz="1800" i="0">
                <a:solidFill>
                  <a:srgbClr val="000000"/>
                </a:solidFill>
                <a:effectLst/>
              </a:rPr>
              <a:t>	</a:t>
            </a:r>
            <a:r>
              <a:rPr lang="en-US" sz="1800">
                <a:solidFill>
                  <a:srgbClr val="000000"/>
                </a:solidFill>
                <a:effectLst/>
              </a:rPr>
              <a:t>LS</a:t>
            </a:r>
            <a:r>
              <a:rPr lang="en-US" sz="1800" i="0">
                <a:solidFill>
                  <a:srgbClr val="000000"/>
                </a:solidFill>
                <a:effectLst/>
              </a:rPr>
              <a:t>	    Slack</a:t>
            </a:r>
            <a:endParaRPr lang="en-US" sz="900" i="0">
              <a:solidFill>
                <a:srgbClr val="000000"/>
              </a:solidFill>
              <a:effectLst/>
            </a:endParaRPr>
          </a:p>
          <a:p>
            <a:pPr defTabSz="762000" eaLnBrk="0" hangingPunct="0">
              <a:tabLst>
                <a:tab pos="455613" algn="r"/>
                <a:tab pos="1257300" algn="r"/>
                <a:tab pos="2060575" algn="r"/>
                <a:tab pos="2624138" algn="r"/>
                <a:tab pos="3198813" algn="r"/>
              </a:tabLst>
            </a:pPr>
            <a:r>
              <a:rPr lang="en-US" sz="900" i="0">
                <a:solidFill>
                  <a:srgbClr val="000000"/>
                </a:solidFill>
                <a:effectLst/>
              </a:rPr>
              <a:t>	</a:t>
            </a:r>
          </a:p>
          <a:p>
            <a:pPr defTabSz="762000" eaLnBrk="0" hangingPunct="0">
              <a:tabLst>
                <a:tab pos="455613" algn="r"/>
                <a:tab pos="1257300" algn="r"/>
                <a:tab pos="2060575" algn="r"/>
                <a:tab pos="2624138" algn="r"/>
                <a:tab pos="3198813" algn="r"/>
              </a:tabLst>
            </a:pPr>
            <a:r>
              <a:rPr lang="en-US" sz="1800" i="0">
                <a:solidFill>
                  <a:srgbClr val="000000"/>
                </a:solidFill>
                <a:effectLst/>
              </a:rPr>
              <a:t>	</a:t>
            </a:r>
          </a:p>
        </p:txBody>
      </p:sp>
      <p:sp>
        <p:nvSpPr>
          <p:cNvPr id="362651" name="Line 155"/>
          <p:cNvSpPr>
            <a:spLocks noChangeShapeType="1"/>
          </p:cNvSpPr>
          <p:nvPr/>
        </p:nvSpPr>
        <p:spPr bwMode="auto">
          <a:xfrm>
            <a:off x="547688" y="931863"/>
            <a:ext cx="3559175" cy="0"/>
          </a:xfrm>
          <a:prstGeom prst="line">
            <a:avLst/>
          </a:prstGeom>
          <a:noFill/>
          <a:ln w="38100">
            <a:solidFill>
              <a:srgbClr val="000000"/>
            </a:solidFill>
            <a:round/>
            <a:headEnd/>
            <a:tailEnd/>
          </a:ln>
          <a:effectLst/>
        </p:spPr>
        <p:txBody>
          <a:bodyPr wrap="none" anchor="ctr"/>
          <a:lstStyle/>
          <a:p>
            <a:endParaRPr lang="en-US"/>
          </a:p>
        </p:txBody>
      </p:sp>
      <p:grpSp>
        <p:nvGrpSpPr>
          <p:cNvPr id="15" name="Group 188"/>
          <p:cNvGrpSpPr>
            <a:grpSpLocks/>
          </p:cNvGrpSpPr>
          <p:nvPr/>
        </p:nvGrpSpPr>
        <p:grpSpPr bwMode="auto">
          <a:xfrm>
            <a:off x="6778625" y="280988"/>
            <a:ext cx="1955800" cy="1022350"/>
            <a:chOff x="4270" y="177"/>
            <a:chExt cx="1232" cy="644"/>
          </a:xfrm>
        </p:grpSpPr>
        <p:graphicFrame>
          <p:nvGraphicFramePr>
            <p:cNvPr id="362498"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4915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8"/>
            <p:cNvGrpSpPr>
              <a:grpSpLocks/>
            </p:cNvGrpSpPr>
            <p:nvPr/>
          </p:nvGrpSpPr>
          <p:grpSpPr bwMode="auto">
            <a:xfrm>
              <a:off x="4803" y="177"/>
              <a:ext cx="699" cy="644"/>
              <a:chOff x="1457" y="1853"/>
              <a:chExt cx="2382" cy="2108"/>
            </a:xfrm>
          </p:grpSpPr>
          <p:sp>
            <p:nvSpPr>
              <p:cNvPr id="362655" name="Line 15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62656" name="Line 16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62657" name="Line 16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62658" name="Line 16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62659" name="Line 16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62660" name="Line 16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62661" name="Line 16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62662" name="Line 16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62663" name="Line 16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62664" name="Line 16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62665" name="Line 16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62666" name="Line 17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62667" name="Line 17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62668" name="Line 17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62669" name="Line 17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62670" name="Line 17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62671" name="Oval 17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2" name="Oval 17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3" name="Oval 17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4" name="Oval 17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5" name="Oval 17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6" name="Oval 18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7" name="Oval 18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8" name="Oval 18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79" name="Oval 18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80" name="Oval 18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81" name="Oval 18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2682" name="Freeform 18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2683" name="Freeform 18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advTm="2000">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89"/>
          <p:cNvGrpSpPr>
            <a:grpSpLocks/>
          </p:cNvGrpSpPr>
          <p:nvPr/>
        </p:nvGrpSpPr>
        <p:grpSpPr bwMode="auto">
          <a:xfrm>
            <a:off x="2322513" y="960438"/>
            <a:ext cx="6427787" cy="5489575"/>
            <a:chOff x="1463" y="605"/>
            <a:chExt cx="4049" cy="3458"/>
          </a:xfrm>
        </p:grpSpPr>
        <p:sp>
          <p:nvSpPr>
            <p:cNvPr id="364550" name="Line 6"/>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1" name="Line 7"/>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2"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3"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4"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5"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6"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7"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8" name="Line 14"/>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59" name="Line 15"/>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0"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1" name="Line 17"/>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2" name="Line 18"/>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3"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4" name="Line 20"/>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4565"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64567"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4568"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569"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4570"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64571"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64572"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64573"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4218" y="2763"/>
              <a:ext cx="557" cy="557"/>
              <a:chOff x="4218" y="2763"/>
              <a:chExt cx="557" cy="557"/>
            </a:xfrm>
          </p:grpSpPr>
          <p:sp>
            <p:nvSpPr>
              <p:cNvPr id="364575" name="Oval 3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4576" name="Freeform 3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577" name="Oval 33"/>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4578" name="Line 3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64579" name="Line 3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64580" name="Line 3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64581" name="Line 3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2775" y="2038"/>
              <a:ext cx="557" cy="557"/>
              <a:chOff x="2775" y="2038"/>
              <a:chExt cx="557" cy="557"/>
            </a:xfrm>
          </p:grpSpPr>
          <p:sp>
            <p:nvSpPr>
              <p:cNvPr id="364583" name="Oval 39"/>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4584" name="Freeform 40"/>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585" name="Oval 41"/>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4586" name="Line 42"/>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64587" name="Line 43"/>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64588" name="Line 44"/>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64589" name="Line 45"/>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3498" y="2038"/>
              <a:ext cx="557" cy="557"/>
              <a:chOff x="3498" y="2038"/>
              <a:chExt cx="557" cy="557"/>
            </a:xfrm>
          </p:grpSpPr>
          <p:sp>
            <p:nvSpPr>
              <p:cNvPr id="364591" name="Oval 47"/>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4592" name="Freeform 48"/>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593" name="Oval 49"/>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4594" name="Line 50"/>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64595" name="Line 51"/>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64596" name="Line 52"/>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64597" name="Line 53"/>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3506"/>
              <a:ext cx="557" cy="557"/>
              <a:chOff x="2775" y="3506"/>
              <a:chExt cx="557" cy="557"/>
            </a:xfrm>
          </p:grpSpPr>
          <p:sp>
            <p:nvSpPr>
              <p:cNvPr id="364599" name="Oval 55"/>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64600" name="Freeform 56"/>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01" name="Oval 57"/>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64602" name="Line 58"/>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64603" name="Line 59"/>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64604" name="Line 60"/>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64605" name="Line 61"/>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62"/>
            <p:cNvGrpSpPr>
              <a:grpSpLocks/>
            </p:cNvGrpSpPr>
            <p:nvPr/>
          </p:nvGrpSpPr>
          <p:grpSpPr bwMode="auto">
            <a:xfrm>
              <a:off x="3498" y="2763"/>
              <a:ext cx="557" cy="557"/>
              <a:chOff x="3498" y="2763"/>
              <a:chExt cx="557" cy="557"/>
            </a:xfrm>
          </p:grpSpPr>
          <p:sp>
            <p:nvSpPr>
              <p:cNvPr id="364607" name="Oval 63"/>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4608" name="Freeform 64"/>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09" name="Oval 65"/>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4610" name="Line 66"/>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64611" name="Line 67"/>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64612" name="Line 68"/>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64613" name="Line 69"/>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70"/>
            <p:cNvGrpSpPr>
              <a:grpSpLocks/>
            </p:cNvGrpSpPr>
            <p:nvPr/>
          </p:nvGrpSpPr>
          <p:grpSpPr bwMode="auto">
            <a:xfrm>
              <a:off x="2775" y="2763"/>
              <a:ext cx="557" cy="557"/>
              <a:chOff x="2775" y="2763"/>
              <a:chExt cx="557" cy="557"/>
            </a:xfrm>
          </p:grpSpPr>
          <p:sp>
            <p:nvSpPr>
              <p:cNvPr id="364615" name="Oval 71"/>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4616" name="Freeform 72"/>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17" name="Oval 73"/>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4618" name="Line 74"/>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64619" name="Line 75"/>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64620" name="Line 76"/>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64621" name="Line 77"/>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78"/>
            <p:cNvGrpSpPr>
              <a:grpSpLocks/>
            </p:cNvGrpSpPr>
            <p:nvPr/>
          </p:nvGrpSpPr>
          <p:grpSpPr bwMode="auto">
            <a:xfrm>
              <a:off x="2053" y="2763"/>
              <a:ext cx="557" cy="557"/>
              <a:chOff x="2053" y="2763"/>
              <a:chExt cx="557" cy="557"/>
            </a:xfrm>
          </p:grpSpPr>
          <p:sp>
            <p:nvSpPr>
              <p:cNvPr id="364623"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4624"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25" name="Oval 81"/>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64626" name="Line 82"/>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64627" name="Line 83"/>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64628" name="Line 84"/>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64629" name="Line 85"/>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86"/>
            <p:cNvGrpSpPr>
              <a:grpSpLocks/>
            </p:cNvGrpSpPr>
            <p:nvPr/>
          </p:nvGrpSpPr>
          <p:grpSpPr bwMode="auto">
            <a:xfrm>
              <a:off x="2053" y="1325"/>
              <a:ext cx="557" cy="557"/>
              <a:chOff x="2053" y="1325"/>
              <a:chExt cx="557" cy="557"/>
            </a:xfrm>
          </p:grpSpPr>
          <p:sp>
            <p:nvSpPr>
              <p:cNvPr id="364631" name="Oval 87"/>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4632" name="Freeform 88"/>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33" name="Oval 89"/>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4634" name="Line 90"/>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64635" name="Line 91"/>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64636" name="Line 92"/>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64637" name="Line 93"/>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94"/>
            <p:cNvGrpSpPr>
              <a:grpSpLocks/>
            </p:cNvGrpSpPr>
            <p:nvPr/>
          </p:nvGrpSpPr>
          <p:grpSpPr bwMode="auto">
            <a:xfrm>
              <a:off x="4218" y="1325"/>
              <a:ext cx="557" cy="557"/>
              <a:chOff x="4218" y="1325"/>
              <a:chExt cx="557" cy="557"/>
            </a:xfrm>
          </p:grpSpPr>
          <p:sp>
            <p:nvSpPr>
              <p:cNvPr id="364639" name="Oval 95"/>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4640" name="Freeform 96"/>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41" name="Oval 97"/>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4642" name="Line 98"/>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64643" name="Line 99"/>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64644" name="Line 100"/>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64645" name="Line 101"/>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102"/>
            <p:cNvGrpSpPr>
              <a:grpSpLocks/>
            </p:cNvGrpSpPr>
            <p:nvPr/>
          </p:nvGrpSpPr>
          <p:grpSpPr bwMode="auto">
            <a:xfrm>
              <a:off x="2775" y="605"/>
              <a:ext cx="557" cy="557"/>
              <a:chOff x="2775" y="605"/>
              <a:chExt cx="557" cy="557"/>
            </a:xfrm>
          </p:grpSpPr>
          <p:sp>
            <p:nvSpPr>
              <p:cNvPr id="364647" name="Oval 103"/>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64648" name="Freeform 104"/>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4649" name="Oval 105"/>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64650" name="Line 106"/>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64651" name="Line 107"/>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64652" name="Line 108"/>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64653" name="Line 109"/>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13"/>
            <p:cNvGrpSpPr>
              <a:grpSpLocks/>
            </p:cNvGrpSpPr>
            <p:nvPr/>
          </p:nvGrpSpPr>
          <p:grpSpPr bwMode="auto">
            <a:xfrm>
              <a:off x="1463" y="2235"/>
              <a:ext cx="282" cy="181"/>
              <a:chOff x="1463" y="2235"/>
              <a:chExt cx="282" cy="181"/>
            </a:xfrm>
          </p:grpSpPr>
          <p:sp>
            <p:nvSpPr>
              <p:cNvPr id="364658" name="Freeform 114"/>
              <p:cNvSpPr>
                <a:spLocks/>
              </p:cNvSpPr>
              <p:nvPr/>
            </p:nvSpPr>
            <p:spPr bwMode="auto">
              <a:xfrm>
                <a:off x="1470" y="2235"/>
                <a:ext cx="269" cy="181"/>
              </a:xfrm>
              <a:custGeom>
                <a:avLst/>
                <a:gdLst/>
                <a:ahLst/>
                <a:cxnLst>
                  <a:cxn ang="0">
                    <a:pos x="268" y="180"/>
                  </a:cxn>
                  <a:cxn ang="0">
                    <a:pos x="268" y="0"/>
                  </a:cxn>
                  <a:cxn ang="0">
                    <a:pos x="0" y="0"/>
                  </a:cxn>
                  <a:cxn ang="0">
                    <a:pos x="0" y="180"/>
                  </a:cxn>
                  <a:cxn ang="0">
                    <a:pos x="268" y="180"/>
                  </a:cxn>
                </a:cxnLst>
                <a:rect l="0" t="0" r="r" b="b"/>
                <a:pathLst>
                  <a:path w="269" h="181">
                    <a:moveTo>
                      <a:pt x="268" y="180"/>
                    </a:moveTo>
                    <a:lnTo>
                      <a:pt x="268" y="0"/>
                    </a:lnTo>
                    <a:lnTo>
                      <a:pt x="0" y="0"/>
                    </a:lnTo>
                    <a:lnTo>
                      <a:pt x="0" y="180"/>
                    </a:lnTo>
                    <a:lnTo>
                      <a:pt x="268" y="180"/>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4659" name="Rectangle 115"/>
              <p:cNvSpPr>
                <a:spLocks noChangeArrowheads="1"/>
              </p:cNvSpPr>
              <p:nvPr/>
            </p:nvSpPr>
            <p:spPr bwMode="auto">
              <a:xfrm>
                <a:off x="1463" y="2249"/>
                <a:ext cx="282" cy="15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000" b="0" i="0">
                    <a:solidFill>
                      <a:srgbClr val="000000"/>
                    </a:solidFill>
                    <a:effectLst/>
                  </a:rPr>
                  <a:t>Start</a:t>
                </a:r>
              </a:p>
            </p:txBody>
          </p:sp>
        </p:grpSp>
        <p:sp>
          <p:nvSpPr>
            <p:cNvPr id="364660" name="Rectangle 11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64661" name="Rectangle 117"/>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64662" name="Rectangle 118"/>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4663" name="Rectangle 119"/>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64664" name="Rectangle 120"/>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64665" name="Rectangle 121"/>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64666" name="Rectangle 122"/>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64667" name="Rectangle 123"/>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4668" name="Rectangle 12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64669" name="Rectangle 125"/>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64670"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64671"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4672" name="Rectangle 12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64673" name="Rectangle 12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4674"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4675" name="Rectangle 131"/>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64676" name="Rectangle 132"/>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4677" name="Rectangle 133"/>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4678" name="Rectangle 134"/>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64679" name="Rectangle 13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4680" name="Rectangle 13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4681" name="Rectangle 137"/>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4682" name="Rectangle 138"/>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64683" name="Rectangle 139"/>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64684" name="Rectangle 140"/>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64685" name="Rectangle 14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4686" name="Rectangle 142"/>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64687" name="Rectangle 143"/>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64688" name="Rectangle 144"/>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4689" name="Rectangle 145"/>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4690" name="Rectangle 146"/>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4691" name="Rectangle 14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64692" name="Rectangle 148"/>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4701" name="Rectangle 15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64548" name="Rectangle 4"/>
          <p:cNvSpPr>
            <a:spLocks noChangeArrowheads="1"/>
          </p:cNvSpPr>
          <p:nvPr/>
        </p:nvSpPr>
        <p:spPr bwMode="auto">
          <a:xfrm>
            <a:off x="479425" y="5294313"/>
            <a:ext cx="2622550" cy="942975"/>
          </a:xfrm>
          <a:prstGeom prst="rect">
            <a:avLst/>
          </a:prstGeom>
          <a:noFill/>
          <a:ln w="12700">
            <a:noFill/>
            <a:miter lim="800000"/>
            <a:headEnd/>
            <a:tailEnd/>
          </a:ln>
          <a:effectLst/>
        </p:spPr>
        <p:txBody>
          <a:bodyPr lIns="90487" tIns="44450" rIns="90487" bIns="44450">
            <a:spAutoFit/>
          </a:bodyPr>
          <a:lstStyle/>
          <a:p>
            <a:pPr defTabSz="762000" eaLnBrk="0" hangingPunct="0"/>
            <a:r>
              <a:rPr lang="en-US" sz="2800">
                <a:effectLst>
                  <a:outerShdw blurRad="38100" dist="38100" dir="2700000" algn="tl">
                    <a:srgbClr val="000000"/>
                  </a:outerShdw>
                </a:effectLst>
              </a:rPr>
              <a:t>Activity Slack Analysis</a:t>
            </a:r>
          </a:p>
        </p:txBody>
      </p:sp>
      <p:sp>
        <p:nvSpPr>
          <p:cNvPr id="364697" name="Rectangle 153"/>
          <p:cNvSpPr>
            <a:spLocks noChangeArrowheads="1"/>
          </p:cNvSpPr>
          <p:nvPr/>
        </p:nvSpPr>
        <p:spPr bwMode="auto">
          <a:xfrm>
            <a:off x="357188" y="404813"/>
            <a:ext cx="3976687" cy="3811587"/>
          </a:xfrm>
          <a:prstGeom prst="rect">
            <a:avLst/>
          </a:prstGeom>
          <a:solidFill>
            <a:schemeClr val="folHlink"/>
          </a:solidFill>
          <a:ln w="12700">
            <a:noFill/>
            <a:miter lim="800000"/>
            <a:headEnd/>
            <a:tailEnd/>
          </a:ln>
          <a:effectLst/>
        </p:spPr>
        <p:txBody>
          <a:bodyPr wrap="none" anchor="ctr"/>
          <a:lstStyle/>
          <a:p>
            <a:endParaRPr lang="en-US"/>
          </a:p>
        </p:txBody>
      </p:sp>
      <p:sp>
        <p:nvSpPr>
          <p:cNvPr id="364698" name="Text Box 154"/>
          <p:cNvSpPr txBox="1">
            <a:spLocks noChangeArrowheads="1"/>
          </p:cNvSpPr>
          <p:nvPr/>
        </p:nvSpPr>
        <p:spPr bwMode="auto">
          <a:xfrm>
            <a:off x="492125" y="558800"/>
            <a:ext cx="3659188" cy="3524250"/>
          </a:xfrm>
          <a:prstGeom prst="rect">
            <a:avLst/>
          </a:prstGeom>
          <a:noFill/>
          <a:ln w="12700">
            <a:noFill/>
            <a:miter lim="800000"/>
            <a:headEnd/>
            <a:tailEnd/>
          </a:ln>
          <a:effectLst/>
        </p:spPr>
        <p:txBody>
          <a:bodyPr wrap="none">
            <a:spAutoFit/>
          </a:bodyPr>
          <a:lstStyle/>
          <a:p>
            <a:pPr defTabSz="762000" eaLnBrk="0" hangingPunct="0">
              <a:tabLst>
                <a:tab pos="455613" algn="r"/>
                <a:tab pos="1257300" algn="r"/>
                <a:tab pos="2060575" algn="r"/>
                <a:tab pos="2624138" algn="r"/>
                <a:tab pos="3198813" algn="r"/>
              </a:tabLst>
            </a:pPr>
            <a:r>
              <a:rPr lang="en-US" sz="1800" i="0">
                <a:solidFill>
                  <a:srgbClr val="000000"/>
                </a:solidFill>
                <a:effectLst/>
              </a:rPr>
              <a:t>	Node	  Duration	</a:t>
            </a:r>
            <a:r>
              <a:rPr lang="en-US" sz="1800">
                <a:solidFill>
                  <a:srgbClr val="000000"/>
                </a:solidFill>
                <a:effectLst/>
              </a:rPr>
              <a:t>ES</a:t>
            </a:r>
            <a:r>
              <a:rPr lang="en-US" sz="1800" i="0">
                <a:solidFill>
                  <a:srgbClr val="000000"/>
                </a:solidFill>
                <a:effectLst/>
              </a:rPr>
              <a:t>	</a:t>
            </a:r>
            <a:r>
              <a:rPr lang="en-US" sz="1800">
                <a:solidFill>
                  <a:srgbClr val="000000"/>
                </a:solidFill>
                <a:effectLst/>
              </a:rPr>
              <a:t>LS</a:t>
            </a:r>
            <a:r>
              <a:rPr lang="en-US" sz="1800" i="0">
                <a:solidFill>
                  <a:srgbClr val="000000"/>
                </a:solidFill>
                <a:effectLst/>
              </a:rPr>
              <a:t>	    Slack</a:t>
            </a:r>
            <a:endParaRPr lang="en-US" sz="900" i="0">
              <a:solidFill>
                <a:srgbClr val="000000"/>
              </a:solidFill>
              <a:effectLst/>
            </a:endParaRPr>
          </a:p>
          <a:p>
            <a:pPr defTabSz="762000" eaLnBrk="0" hangingPunct="0">
              <a:tabLst>
                <a:tab pos="455613" algn="r"/>
                <a:tab pos="1257300" algn="r"/>
                <a:tab pos="2060575" algn="r"/>
                <a:tab pos="2624138" algn="r"/>
                <a:tab pos="3198813" algn="r"/>
              </a:tabLst>
            </a:pPr>
            <a:r>
              <a:rPr lang="en-US" sz="900" i="0">
                <a:solidFill>
                  <a:srgbClr val="000000"/>
                </a:solidFill>
                <a:effectLst/>
              </a:rPr>
              <a:t>	</a:t>
            </a:r>
          </a:p>
          <a:p>
            <a:pPr defTabSz="762000" eaLnBrk="0" hangingPunct="0">
              <a:tabLst>
                <a:tab pos="455613" algn="r"/>
                <a:tab pos="1257300" algn="r"/>
                <a:tab pos="2060575" algn="r"/>
                <a:tab pos="2624138" algn="r"/>
                <a:tab pos="3198813" algn="r"/>
              </a:tabLst>
            </a:pPr>
            <a:r>
              <a:rPr lang="en-US" sz="1800" i="0">
                <a:solidFill>
                  <a:srgbClr val="000000"/>
                </a:solidFill>
                <a:effectLst/>
              </a:rPr>
              <a:t>	A	12	0	2	2</a:t>
            </a:r>
          </a:p>
          <a:p>
            <a:pPr defTabSz="762000" eaLnBrk="0" hangingPunct="0">
              <a:tabLst>
                <a:tab pos="455613" algn="r"/>
                <a:tab pos="1257300" algn="r"/>
                <a:tab pos="2060575" algn="r"/>
                <a:tab pos="2624138" algn="r"/>
                <a:tab pos="3198813" algn="r"/>
              </a:tabLst>
            </a:pPr>
            <a:r>
              <a:rPr lang="en-US" sz="1800" i="0">
                <a:solidFill>
                  <a:srgbClr val="000000"/>
                </a:solidFill>
                <a:effectLst/>
              </a:rPr>
              <a:t>	B	9	0	0	0</a:t>
            </a:r>
          </a:p>
          <a:p>
            <a:pPr defTabSz="762000" eaLnBrk="0" hangingPunct="0">
              <a:tabLst>
                <a:tab pos="455613" algn="r"/>
                <a:tab pos="1257300" algn="r"/>
                <a:tab pos="2060575" algn="r"/>
                <a:tab pos="2624138" algn="r"/>
                <a:tab pos="3198813" algn="r"/>
              </a:tabLst>
            </a:pPr>
            <a:r>
              <a:rPr lang="en-US" sz="1800" i="0">
                <a:solidFill>
                  <a:srgbClr val="000000"/>
                </a:solidFill>
                <a:effectLst/>
              </a:rPr>
              <a:t>	C	10	12	14	2</a:t>
            </a:r>
          </a:p>
          <a:p>
            <a:pPr defTabSz="762000" eaLnBrk="0" hangingPunct="0">
              <a:tabLst>
                <a:tab pos="455613" algn="r"/>
                <a:tab pos="1257300" algn="r"/>
                <a:tab pos="2060575" algn="r"/>
                <a:tab pos="2624138" algn="r"/>
                <a:tab pos="3198813" algn="r"/>
              </a:tabLst>
            </a:pPr>
            <a:r>
              <a:rPr lang="en-US" sz="1800" i="0">
                <a:solidFill>
                  <a:srgbClr val="000000"/>
                </a:solidFill>
                <a:effectLst/>
              </a:rPr>
              <a:t>	D	10	9	9	0</a:t>
            </a:r>
          </a:p>
          <a:p>
            <a:pPr defTabSz="762000" eaLnBrk="0" hangingPunct="0">
              <a:tabLst>
                <a:tab pos="455613" algn="r"/>
                <a:tab pos="1257300" algn="r"/>
                <a:tab pos="2060575" algn="r"/>
                <a:tab pos="2624138" algn="r"/>
                <a:tab pos="3198813" algn="r"/>
              </a:tabLst>
            </a:pPr>
            <a:r>
              <a:rPr lang="en-US" sz="1800" i="0">
                <a:solidFill>
                  <a:srgbClr val="000000"/>
                </a:solidFill>
                <a:effectLst/>
              </a:rPr>
              <a:t>	E	24	9	35	26</a:t>
            </a:r>
          </a:p>
          <a:p>
            <a:pPr defTabSz="762000" eaLnBrk="0" hangingPunct="0">
              <a:tabLst>
                <a:tab pos="455613" algn="r"/>
                <a:tab pos="1257300" algn="r"/>
                <a:tab pos="2060575" algn="r"/>
                <a:tab pos="2624138" algn="r"/>
                <a:tab pos="3198813" algn="r"/>
              </a:tabLst>
            </a:pPr>
            <a:r>
              <a:rPr lang="en-US" sz="1800" i="0">
                <a:solidFill>
                  <a:srgbClr val="000000"/>
                </a:solidFill>
                <a:effectLst/>
              </a:rPr>
              <a:t>	F	10	12	53	41</a:t>
            </a:r>
          </a:p>
          <a:p>
            <a:pPr defTabSz="762000" eaLnBrk="0" hangingPunct="0">
              <a:tabLst>
                <a:tab pos="455613" algn="r"/>
                <a:tab pos="1257300" algn="r"/>
                <a:tab pos="2060575" algn="r"/>
                <a:tab pos="2624138" algn="r"/>
                <a:tab pos="3198813" algn="r"/>
              </a:tabLst>
            </a:pPr>
            <a:r>
              <a:rPr lang="en-US" sz="1800" i="0">
                <a:solidFill>
                  <a:srgbClr val="000000"/>
                </a:solidFill>
                <a:effectLst/>
              </a:rPr>
              <a:t>	G	35	22	24	2</a:t>
            </a:r>
          </a:p>
          <a:p>
            <a:pPr defTabSz="762000" eaLnBrk="0" hangingPunct="0">
              <a:tabLst>
                <a:tab pos="455613" algn="r"/>
                <a:tab pos="1257300" algn="r"/>
                <a:tab pos="2060575" algn="r"/>
                <a:tab pos="2624138" algn="r"/>
                <a:tab pos="3198813" algn="r"/>
              </a:tabLst>
            </a:pPr>
            <a:r>
              <a:rPr lang="en-US" sz="1800" i="0">
                <a:solidFill>
                  <a:srgbClr val="000000"/>
                </a:solidFill>
                <a:effectLst/>
              </a:rPr>
              <a:t>	H	40	19	19	0</a:t>
            </a:r>
          </a:p>
          <a:p>
            <a:pPr defTabSz="762000" eaLnBrk="0" hangingPunct="0">
              <a:tabLst>
                <a:tab pos="455613" algn="r"/>
                <a:tab pos="1257300" algn="r"/>
                <a:tab pos="2060575" algn="r"/>
                <a:tab pos="2624138" algn="r"/>
                <a:tab pos="3198813" algn="r"/>
              </a:tabLst>
            </a:pPr>
            <a:r>
              <a:rPr lang="en-US" sz="1800" i="0">
                <a:solidFill>
                  <a:srgbClr val="000000"/>
                </a:solidFill>
                <a:effectLst/>
              </a:rPr>
              <a:t>	I	15	12	48	36</a:t>
            </a:r>
          </a:p>
          <a:p>
            <a:pPr defTabSz="762000" eaLnBrk="0" hangingPunct="0">
              <a:tabLst>
                <a:tab pos="455613" algn="r"/>
                <a:tab pos="1257300" algn="r"/>
                <a:tab pos="2060575" algn="r"/>
                <a:tab pos="2624138" algn="r"/>
                <a:tab pos="3198813" algn="r"/>
              </a:tabLst>
            </a:pPr>
            <a:r>
              <a:rPr lang="en-US" sz="1800" i="0">
                <a:solidFill>
                  <a:srgbClr val="000000"/>
                </a:solidFill>
                <a:effectLst/>
              </a:rPr>
              <a:t>	J	4	59	59	0</a:t>
            </a:r>
          </a:p>
          <a:p>
            <a:pPr defTabSz="762000" eaLnBrk="0" hangingPunct="0">
              <a:tabLst>
                <a:tab pos="455613" algn="r"/>
                <a:tab pos="1257300" algn="r"/>
                <a:tab pos="2060575" algn="r"/>
                <a:tab pos="2624138" algn="r"/>
                <a:tab pos="3198813" algn="r"/>
              </a:tabLst>
            </a:pPr>
            <a:r>
              <a:rPr lang="en-US" sz="1800" i="0">
                <a:solidFill>
                  <a:srgbClr val="000000"/>
                </a:solidFill>
                <a:effectLst/>
              </a:rPr>
              <a:t>	K	6	63	63	0</a:t>
            </a:r>
          </a:p>
        </p:txBody>
      </p:sp>
      <p:sp>
        <p:nvSpPr>
          <p:cNvPr id="364699" name="Line 155"/>
          <p:cNvSpPr>
            <a:spLocks noChangeShapeType="1"/>
          </p:cNvSpPr>
          <p:nvPr/>
        </p:nvSpPr>
        <p:spPr bwMode="auto">
          <a:xfrm>
            <a:off x="547688" y="931863"/>
            <a:ext cx="3559175" cy="0"/>
          </a:xfrm>
          <a:prstGeom prst="line">
            <a:avLst/>
          </a:prstGeom>
          <a:noFill/>
          <a:ln w="38100">
            <a:solidFill>
              <a:srgbClr val="000000"/>
            </a:solidFill>
            <a:round/>
            <a:headEnd/>
            <a:tailEnd/>
          </a:ln>
          <a:effectLst/>
        </p:spPr>
        <p:txBody>
          <a:bodyPr wrap="none" anchor="ctr"/>
          <a:lstStyle/>
          <a:p>
            <a:endParaRPr lang="en-US"/>
          </a:p>
        </p:txBody>
      </p:sp>
      <p:grpSp>
        <p:nvGrpSpPr>
          <p:cNvPr id="15" name="Group 188"/>
          <p:cNvGrpSpPr>
            <a:grpSpLocks/>
          </p:cNvGrpSpPr>
          <p:nvPr/>
        </p:nvGrpSpPr>
        <p:grpSpPr bwMode="auto">
          <a:xfrm>
            <a:off x="6778625" y="280988"/>
            <a:ext cx="1955800" cy="1022350"/>
            <a:chOff x="4270" y="177"/>
            <a:chExt cx="1232" cy="644"/>
          </a:xfrm>
        </p:grpSpPr>
        <p:graphicFrame>
          <p:nvGraphicFramePr>
            <p:cNvPr id="364546"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017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8"/>
            <p:cNvGrpSpPr>
              <a:grpSpLocks/>
            </p:cNvGrpSpPr>
            <p:nvPr/>
          </p:nvGrpSpPr>
          <p:grpSpPr bwMode="auto">
            <a:xfrm>
              <a:off x="4803" y="177"/>
              <a:ext cx="699" cy="644"/>
              <a:chOff x="1457" y="1853"/>
              <a:chExt cx="2382" cy="2108"/>
            </a:xfrm>
          </p:grpSpPr>
          <p:sp>
            <p:nvSpPr>
              <p:cNvPr id="364703" name="Line 15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64704" name="Line 16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64705" name="Line 16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64706" name="Line 16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64707" name="Line 16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64708" name="Line 16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64709" name="Line 16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64710" name="Line 16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64711" name="Line 16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64712" name="Line 16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64713" name="Line 16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64714" name="Line 17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64715" name="Line 17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64716" name="Line 17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64717" name="Line 17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64718" name="Line 17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64719" name="Oval 17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0" name="Oval 17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1" name="Oval 17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2" name="Oval 17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3" name="Oval 17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4" name="Oval 18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5" name="Oval 18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6" name="Oval 18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7" name="Oval 18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8" name="Oval 18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29" name="Oval 18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4730" name="Freeform 18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4731" name="Freeform 18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strips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66595"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2" name="Group 173"/>
          <p:cNvGrpSpPr>
            <a:grpSpLocks/>
          </p:cNvGrpSpPr>
          <p:nvPr/>
        </p:nvGrpSpPr>
        <p:grpSpPr bwMode="auto">
          <a:xfrm>
            <a:off x="2728913" y="960438"/>
            <a:ext cx="6021387" cy="5489575"/>
            <a:chOff x="1719" y="605"/>
            <a:chExt cx="3793" cy="3458"/>
          </a:xfrm>
        </p:grpSpPr>
        <p:sp>
          <p:nvSpPr>
            <p:cNvPr id="366599" name="Line 7"/>
            <p:cNvSpPr>
              <a:spLocks noChangeShapeType="1"/>
            </p:cNvSpPr>
            <p:nvPr/>
          </p:nvSpPr>
          <p:spPr bwMode="auto">
            <a:xfrm>
              <a:off x="1719" y="2431"/>
              <a:ext cx="395" cy="402"/>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6600" name="Line 8"/>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1" name="Line 9"/>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2" name="Line 10"/>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3" name="Line 11"/>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4" name="Line 12"/>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5" name="Line 13"/>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6" name="Line 14"/>
            <p:cNvSpPr>
              <a:spLocks noChangeShapeType="1"/>
            </p:cNvSpPr>
            <p:nvPr/>
          </p:nvSpPr>
          <p:spPr bwMode="auto">
            <a:xfrm>
              <a:off x="4698" y="1816"/>
              <a:ext cx="395" cy="403"/>
            </a:xfrm>
            <a:prstGeom prst="line">
              <a:avLst/>
            </a:prstGeom>
            <a:noFill/>
            <a:ln w="50800">
              <a:solidFill>
                <a:srgbClr val="F05C3F"/>
              </a:solidFill>
              <a:round/>
              <a:headEnd/>
              <a:tailEnd type="triangle" w="med" len="med"/>
            </a:ln>
            <a:effectLst/>
          </p:spPr>
          <p:txBody>
            <a:bodyPr wrap="none" anchor="ctr"/>
            <a:lstStyle/>
            <a:p>
              <a:endParaRPr lang="en-US"/>
            </a:p>
          </p:txBody>
        </p:sp>
        <p:sp>
          <p:nvSpPr>
            <p:cNvPr id="366607" name="Line 15"/>
            <p:cNvSpPr>
              <a:spLocks noChangeShapeType="1"/>
            </p:cNvSpPr>
            <p:nvPr/>
          </p:nvSpPr>
          <p:spPr bwMode="auto">
            <a:xfrm flipV="1">
              <a:off x="4490" y="1882"/>
              <a:ext cx="0" cy="893"/>
            </a:xfrm>
            <a:prstGeom prst="line">
              <a:avLst/>
            </a:prstGeom>
            <a:noFill/>
            <a:ln w="50800">
              <a:solidFill>
                <a:srgbClr val="F05C3F"/>
              </a:solidFill>
              <a:round/>
              <a:headEnd/>
              <a:tailEnd type="triangle" w="med" len="med"/>
            </a:ln>
            <a:effectLst/>
          </p:spPr>
          <p:txBody>
            <a:bodyPr wrap="none" anchor="ctr"/>
            <a:lstStyle/>
            <a:p>
              <a:endParaRPr lang="en-US"/>
            </a:p>
          </p:txBody>
        </p:sp>
        <p:sp>
          <p:nvSpPr>
            <p:cNvPr id="366608" name="Line 16"/>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09" name="Line 17"/>
            <p:cNvSpPr>
              <a:spLocks noChangeShapeType="1"/>
            </p:cNvSpPr>
            <p:nvPr/>
          </p:nvSpPr>
          <p:spPr bwMode="auto">
            <a:xfrm>
              <a:off x="3337" y="3041"/>
              <a:ext cx="145"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6610" name="Line 18"/>
            <p:cNvSpPr>
              <a:spLocks noChangeShapeType="1"/>
            </p:cNvSpPr>
            <p:nvPr/>
          </p:nvSpPr>
          <p:spPr bwMode="auto">
            <a:xfrm>
              <a:off x="4059" y="3043"/>
              <a:ext cx="141"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6611" name="Line 19"/>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6612" name="Line 20"/>
            <p:cNvSpPr>
              <a:spLocks noChangeShapeType="1"/>
            </p:cNvSpPr>
            <p:nvPr/>
          </p:nvSpPr>
          <p:spPr bwMode="auto">
            <a:xfrm>
              <a:off x="2619" y="3041"/>
              <a:ext cx="139"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6613" name="Line 21"/>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2"/>
            <p:cNvGrpSpPr>
              <a:grpSpLocks/>
            </p:cNvGrpSpPr>
            <p:nvPr/>
          </p:nvGrpSpPr>
          <p:grpSpPr bwMode="auto">
            <a:xfrm>
              <a:off x="2775" y="1325"/>
              <a:ext cx="557" cy="557"/>
              <a:chOff x="2775" y="1325"/>
              <a:chExt cx="557" cy="557"/>
            </a:xfrm>
          </p:grpSpPr>
          <p:sp>
            <p:nvSpPr>
              <p:cNvPr id="366615" name="Oval 23"/>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6616" name="Freeform 24"/>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17" name="Oval 25"/>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6618" name="Line 26"/>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66619" name="Line 27"/>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66620" name="Line 28"/>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66621" name="Line 29"/>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0"/>
            <p:cNvGrpSpPr>
              <a:grpSpLocks/>
            </p:cNvGrpSpPr>
            <p:nvPr/>
          </p:nvGrpSpPr>
          <p:grpSpPr bwMode="auto">
            <a:xfrm>
              <a:off x="2775" y="2038"/>
              <a:ext cx="557" cy="557"/>
              <a:chOff x="2775" y="2038"/>
              <a:chExt cx="557" cy="557"/>
            </a:xfrm>
          </p:grpSpPr>
          <p:sp>
            <p:nvSpPr>
              <p:cNvPr id="366623" name="Oval 31"/>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6624" name="Freeform 32"/>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25" name="Oval 33"/>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6626" name="Line 34"/>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66627" name="Line 35"/>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66628" name="Line 36"/>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66629" name="Line 37"/>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8"/>
            <p:cNvGrpSpPr>
              <a:grpSpLocks/>
            </p:cNvGrpSpPr>
            <p:nvPr/>
          </p:nvGrpSpPr>
          <p:grpSpPr bwMode="auto">
            <a:xfrm>
              <a:off x="3498" y="2038"/>
              <a:ext cx="557" cy="557"/>
              <a:chOff x="3498" y="2038"/>
              <a:chExt cx="557" cy="557"/>
            </a:xfrm>
          </p:grpSpPr>
          <p:sp>
            <p:nvSpPr>
              <p:cNvPr id="366631" name="Oval 39"/>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6632" name="Freeform 40"/>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33" name="Oval 41"/>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6634" name="Line 42"/>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66635" name="Line 43"/>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66636" name="Line 44"/>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66637" name="Line 45"/>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6"/>
            <p:cNvGrpSpPr>
              <a:grpSpLocks/>
            </p:cNvGrpSpPr>
            <p:nvPr/>
          </p:nvGrpSpPr>
          <p:grpSpPr bwMode="auto">
            <a:xfrm>
              <a:off x="2775" y="3506"/>
              <a:ext cx="557" cy="557"/>
              <a:chOff x="2775" y="3506"/>
              <a:chExt cx="557" cy="557"/>
            </a:xfrm>
          </p:grpSpPr>
          <p:sp>
            <p:nvSpPr>
              <p:cNvPr id="366639" name="Oval 47"/>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66640" name="Freeform 48"/>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41" name="Oval 49"/>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66642" name="Line 50"/>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66643" name="Line 51"/>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66644" name="Line 52"/>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66645" name="Line 53"/>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4"/>
            <p:cNvGrpSpPr>
              <a:grpSpLocks/>
            </p:cNvGrpSpPr>
            <p:nvPr/>
          </p:nvGrpSpPr>
          <p:grpSpPr bwMode="auto">
            <a:xfrm>
              <a:off x="2775" y="605"/>
              <a:ext cx="557" cy="557"/>
              <a:chOff x="2775" y="605"/>
              <a:chExt cx="557" cy="557"/>
            </a:xfrm>
          </p:grpSpPr>
          <p:sp>
            <p:nvSpPr>
              <p:cNvPr id="366647" name="Oval 55"/>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66648" name="Freeform 56"/>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49" name="Oval 57"/>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66650" name="Line 58"/>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66651" name="Line 59"/>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66652" name="Line 60"/>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66653" name="Line 61"/>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66654" name="Rectangle 62"/>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6655" name="Rectangle 63"/>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66656" name="Rectangle 64"/>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66657" name="Rectangle 6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66658" name="Rectangle 6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6659" name="Rectangle 67"/>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66660" name="Rectangle 68"/>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6661" name="Rectangle 69"/>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66662" name="Rectangle 70"/>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66663" name="Rectangle 71"/>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6664" name="Rectangle 72"/>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66665" name="Rectangle 73"/>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66666" name="Rectangle 74"/>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66667" name="Rectangle 75"/>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66668" name="Rectangle 76"/>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66670"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6671"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72" name="Line 80"/>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66673" name="Line 81"/>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66674" name="Line 82"/>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66675" name="Line 83"/>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66676" name="Rectangle 84"/>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66677" name="Rectangle 85"/>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6678" name="Rectangle 86"/>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6679" name="Oval 87"/>
            <p:cNvSpPr>
              <a:spLocks noChangeArrowheads="1"/>
            </p:cNvSpPr>
            <p:nvPr/>
          </p:nvSpPr>
          <p:spPr bwMode="auto">
            <a:xfrm>
              <a:off x="2056" y="2767"/>
              <a:ext cx="552" cy="553"/>
            </a:xfrm>
            <a:prstGeom prst="ellipse">
              <a:avLst/>
            </a:prstGeom>
            <a:noFill/>
            <a:ln w="50800">
              <a:solidFill>
                <a:srgbClr val="F05C3F"/>
              </a:solidFill>
              <a:round/>
              <a:headEnd/>
              <a:tailEnd/>
            </a:ln>
            <a:effectLst/>
          </p:spPr>
          <p:txBody>
            <a:bodyPr wrap="none" anchor="ctr"/>
            <a:lstStyle/>
            <a:p>
              <a:pPr algn="ctr" defTabSz="762000" eaLnBrk="0" hangingPunct="0"/>
              <a:endParaRPr lang="en-US" i="0">
                <a:effectLst/>
              </a:endParaRPr>
            </a:p>
          </p:txBody>
        </p:sp>
        <p:sp>
          <p:nvSpPr>
            <p:cNvPr id="366681" name="Oval 89"/>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6682" name="Freeform 90"/>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83" name="Line 91"/>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66684" name="Line 92"/>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66685" name="Line 93"/>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66686" name="Line 94"/>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66687" name="Rectangle 95"/>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6688" name="Rectangle 96"/>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6689" name="Rectangle 97"/>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6690" name="Oval 98"/>
            <p:cNvSpPr>
              <a:spLocks noChangeArrowheads="1"/>
            </p:cNvSpPr>
            <p:nvPr/>
          </p:nvSpPr>
          <p:spPr bwMode="auto">
            <a:xfrm>
              <a:off x="2777" y="2767"/>
              <a:ext cx="553" cy="553"/>
            </a:xfrm>
            <a:prstGeom prst="ellipse">
              <a:avLst/>
            </a:prstGeom>
            <a:noFill/>
            <a:ln w="50800">
              <a:solidFill>
                <a:srgbClr val="F05C3F"/>
              </a:solidFill>
              <a:round/>
              <a:headEnd/>
              <a:tailEnd/>
            </a:ln>
            <a:effectLst/>
          </p:spPr>
          <p:txBody>
            <a:bodyPr wrap="none" anchor="ctr"/>
            <a:lstStyle/>
            <a:p>
              <a:pPr algn="ctr" defTabSz="762000" eaLnBrk="0" hangingPunct="0"/>
              <a:endParaRPr lang="en-US" i="0">
                <a:effectLst/>
              </a:endParaRPr>
            </a:p>
          </p:txBody>
        </p:sp>
        <p:sp>
          <p:nvSpPr>
            <p:cNvPr id="366692" name="Oval 100"/>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6693" name="Freeform 101"/>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694" name="Line 102"/>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66695" name="Line 103"/>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66696" name="Line 104"/>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66697" name="Line 105"/>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66698" name="Rectangle 106"/>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66699" name="Rectangle 107"/>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6700" name="Rectangle 108"/>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6701" name="Oval 109"/>
            <p:cNvSpPr>
              <a:spLocks noChangeArrowheads="1"/>
            </p:cNvSpPr>
            <p:nvPr/>
          </p:nvSpPr>
          <p:spPr bwMode="auto">
            <a:xfrm>
              <a:off x="3500" y="2767"/>
              <a:ext cx="553" cy="553"/>
            </a:xfrm>
            <a:prstGeom prst="ellipse">
              <a:avLst/>
            </a:prstGeom>
            <a:noFill/>
            <a:ln w="50800">
              <a:solidFill>
                <a:srgbClr val="F05C3F"/>
              </a:solidFill>
              <a:round/>
              <a:headEnd/>
              <a:tailEnd/>
            </a:ln>
            <a:effectLst/>
          </p:spPr>
          <p:txBody>
            <a:bodyPr wrap="none" anchor="ctr"/>
            <a:lstStyle/>
            <a:p>
              <a:endParaRPr lang="en-US"/>
            </a:p>
          </p:txBody>
        </p:sp>
        <p:sp>
          <p:nvSpPr>
            <p:cNvPr id="366703" name="Oval 111"/>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6704" name="Freeform 112"/>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705" name="Line 11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66706" name="Line 11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66707" name="Line 11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66708" name="Line 11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66709" name="Rectangle 117"/>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66710" name="Rectangle 118"/>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6711" name="Rectangle 119"/>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6712" name="Oval 120"/>
            <p:cNvSpPr>
              <a:spLocks noChangeArrowheads="1"/>
            </p:cNvSpPr>
            <p:nvPr/>
          </p:nvSpPr>
          <p:spPr bwMode="auto">
            <a:xfrm>
              <a:off x="4220" y="2767"/>
              <a:ext cx="553" cy="553"/>
            </a:xfrm>
            <a:prstGeom prst="ellipse">
              <a:avLst/>
            </a:prstGeom>
            <a:noFill/>
            <a:ln w="50800">
              <a:solidFill>
                <a:srgbClr val="F05C3F"/>
              </a:solidFill>
              <a:round/>
              <a:headEnd/>
              <a:tailEnd/>
            </a:ln>
            <a:effectLst/>
          </p:spPr>
          <p:txBody>
            <a:bodyPr wrap="none" anchor="ctr"/>
            <a:lstStyle/>
            <a:p>
              <a:endParaRPr lang="en-US"/>
            </a:p>
          </p:txBody>
        </p:sp>
        <p:sp>
          <p:nvSpPr>
            <p:cNvPr id="366714" name="Oval 122"/>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6715" name="Freeform 123"/>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6716" name="Line 124"/>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66717" name="Line 125"/>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66718" name="Line 126"/>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66719" name="Line 127"/>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66720" name="Rectangle 12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66721" name="Rectangle 129"/>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6722" name="Rectangle 130"/>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6723" name="Oval 131"/>
            <p:cNvSpPr>
              <a:spLocks noChangeArrowheads="1"/>
            </p:cNvSpPr>
            <p:nvPr/>
          </p:nvSpPr>
          <p:spPr bwMode="auto">
            <a:xfrm>
              <a:off x="4220" y="1329"/>
              <a:ext cx="553" cy="553"/>
            </a:xfrm>
            <a:prstGeom prst="ellipse">
              <a:avLst/>
            </a:prstGeom>
            <a:noFill/>
            <a:ln w="50800">
              <a:solidFill>
                <a:srgbClr val="F05C3F"/>
              </a:solidFill>
              <a:round/>
              <a:headEnd/>
              <a:tailEnd/>
            </a:ln>
            <a:effectLst/>
          </p:spPr>
          <p:txBody>
            <a:bodyPr wrap="none" anchor="ctr"/>
            <a:lstStyle/>
            <a:p>
              <a:endParaRPr lang="en-US"/>
            </a:p>
          </p:txBody>
        </p:sp>
        <p:sp>
          <p:nvSpPr>
            <p:cNvPr id="366731" name="Rectangle 139"/>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grpSp>
      <p:sp>
        <p:nvSpPr>
          <p:cNvPr id="366724" name="Rectangle 132"/>
          <p:cNvSpPr>
            <a:spLocks noChangeArrowheads="1"/>
          </p:cNvSpPr>
          <p:nvPr/>
        </p:nvSpPr>
        <p:spPr bwMode="auto">
          <a:xfrm>
            <a:off x="477838" y="5722938"/>
            <a:ext cx="2257425" cy="515937"/>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F05C3F"/>
                </a:solidFill>
                <a:effectLst>
                  <a:outerShdw blurRad="38100" dist="38100" dir="2700000" algn="tl">
                    <a:srgbClr val="000000"/>
                  </a:outerShdw>
                </a:effectLst>
              </a:rPr>
              <a:t>Critical Path</a:t>
            </a:r>
          </a:p>
        </p:txBody>
      </p:sp>
      <p:grpSp>
        <p:nvGrpSpPr>
          <p:cNvPr id="8" name="Group 133"/>
          <p:cNvGrpSpPr>
            <a:grpSpLocks/>
          </p:cNvGrpSpPr>
          <p:nvPr/>
        </p:nvGrpSpPr>
        <p:grpSpPr bwMode="auto">
          <a:xfrm>
            <a:off x="357188" y="404813"/>
            <a:ext cx="3976687" cy="3811587"/>
            <a:chOff x="121" y="271"/>
            <a:chExt cx="2505" cy="2401"/>
          </a:xfrm>
        </p:grpSpPr>
        <p:sp>
          <p:nvSpPr>
            <p:cNvPr id="366726" name="Rectangle 134"/>
            <p:cNvSpPr>
              <a:spLocks noChangeArrowheads="1"/>
            </p:cNvSpPr>
            <p:nvPr/>
          </p:nvSpPr>
          <p:spPr bwMode="auto">
            <a:xfrm>
              <a:off x="121" y="271"/>
              <a:ext cx="2505" cy="2401"/>
            </a:xfrm>
            <a:prstGeom prst="rect">
              <a:avLst/>
            </a:prstGeom>
            <a:solidFill>
              <a:schemeClr val="folHlink"/>
            </a:solidFill>
            <a:ln w="12700">
              <a:noFill/>
              <a:miter lim="800000"/>
              <a:headEnd/>
              <a:tailEnd/>
            </a:ln>
            <a:effectLst/>
          </p:spPr>
          <p:txBody>
            <a:bodyPr wrap="none" anchor="ctr"/>
            <a:lstStyle/>
            <a:p>
              <a:endParaRPr lang="en-US"/>
            </a:p>
          </p:txBody>
        </p:sp>
        <p:sp>
          <p:nvSpPr>
            <p:cNvPr id="366727" name="Text Box 135"/>
            <p:cNvSpPr txBox="1">
              <a:spLocks noChangeArrowheads="1"/>
            </p:cNvSpPr>
            <p:nvPr/>
          </p:nvSpPr>
          <p:spPr bwMode="auto">
            <a:xfrm>
              <a:off x="206" y="368"/>
              <a:ext cx="2305" cy="2220"/>
            </a:xfrm>
            <a:prstGeom prst="rect">
              <a:avLst/>
            </a:prstGeom>
            <a:noFill/>
            <a:ln w="12700">
              <a:noFill/>
              <a:miter lim="800000"/>
              <a:headEnd/>
              <a:tailEnd/>
            </a:ln>
            <a:effectLst/>
          </p:spPr>
          <p:txBody>
            <a:bodyPr wrap="none">
              <a:spAutoFit/>
            </a:bodyPr>
            <a:lstStyle/>
            <a:p>
              <a:pPr defTabSz="762000" eaLnBrk="0" hangingPunct="0">
                <a:tabLst>
                  <a:tab pos="455613" algn="r"/>
                  <a:tab pos="1257300" algn="r"/>
                  <a:tab pos="2060575" algn="r"/>
                  <a:tab pos="2624138" algn="r"/>
                  <a:tab pos="3198813" algn="r"/>
                </a:tabLst>
              </a:pPr>
              <a:r>
                <a:rPr lang="en-US" sz="1800" i="0">
                  <a:solidFill>
                    <a:srgbClr val="000000"/>
                  </a:solidFill>
                  <a:effectLst/>
                </a:rPr>
                <a:t>	Node	  Duration	</a:t>
              </a:r>
              <a:r>
                <a:rPr lang="en-US" sz="1800">
                  <a:solidFill>
                    <a:srgbClr val="000000"/>
                  </a:solidFill>
                  <a:effectLst/>
                </a:rPr>
                <a:t>ES</a:t>
              </a:r>
              <a:r>
                <a:rPr lang="en-US" sz="1800" i="0">
                  <a:solidFill>
                    <a:srgbClr val="000000"/>
                  </a:solidFill>
                  <a:effectLst/>
                </a:rPr>
                <a:t>	</a:t>
              </a:r>
              <a:r>
                <a:rPr lang="en-US" sz="1800">
                  <a:solidFill>
                    <a:srgbClr val="000000"/>
                  </a:solidFill>
                  <a:effectLst/>
                </a:rPr>
                <a:t>LS</a:t>
              </a:r>
              <a:r>
                <a:rPr lang="en-US" sz="1800" i="0">
                  <a:solidFill>
                    <a:srgbClr val="000000"/>
                  </a:solidFill>
                  <a:effectLst/>
                </a:rPr>
                <a:t>	    Slack</a:t>
              </a:r>
              <a:endParaRPr lang="en-US" sz="900" i="0">
                <a:solidFill>
                  <a:srgbClr val="000000"/>
                </a:solidFill>
                <a:effectLst/>
              </a:endParaRPr>
            </a:p>
            <a:p>
              <a:pPr defTabSz="762000" eaLnBrk="0" hangingPunct="0">
                <a:tabLst>
                  <a:tab pos="455613" algn="r"/>
                  <a:tab pos="1257300" algn="r"/>
                  <a:tab pos="2060575" algn="r"/>
                  <a:tab pos="2624138" algn="r"/>
                  <a:tab pos="3198813" algn="r"/>
                </a:tabLst>
              </a:pPr>
              <a:r>
                <a:rPr lang="en-US" sz="900" i="0">
                  <a:solidFill>
                    <a:srgbClr val="000000"/>
                  </a:solidFill>
                  <a:effectLst/>
                </a:rPr>
                <a:t>	</a:t>
              </a:r>
            </a:p>
            <a:p>
              <a:pPr defTabSz="762000" eaLnBrk="0" hangingPunct="0">
                <a:tabLst>
                  <a:tab pos="455613" algn="r"/>
                  <a:tab pos="1257300" algn="r"/>
                  <a:tab pos="2060575" algn="r"/>
                  <a:tab pos="2624138" algn="r"/>
                  <a:tab pos="3198813" algn="r"/>
                </a:tabLst>
              </a:pPr>
              <a:r>
                <a:rPr lang="en-US" sz="1800" i="0">
                  <a:solidFill>
                    <a:srgbClr val="000000"/>
                  </a:solidFill>
                  <a:effectLst/>
                </a:rPr>
                <a:t>	A	12	0	2	2</a:t>
              </a:r>
            </a:p>
            <a:p>
              <a:pPr defTabSz="762000" eaLnBrk="0" hangingPunct="0">
                <a:tabLst>
                  <a:tab pos="455613" algn="r"/>
                  <a:tab pos="1257300" algn="r"/>
                  <a:tab pos="2060575" algn="r"/>
                  <a:tab pos="2624138" algn="r"/>
                  <a:tab pos="3198813" algn="r"/>
                </a:tabLst>
              </a:pPr>
              <a:r>
                <a:rPr lang="en-US" sz="1800" i="0">
                  <a:solidFill>
                    <a:srgbClr val="000000"/>
                  </a:solidFill>
                  <a:effectLst/>
                </a:rPr>
                <a:t>	</a:t>
              </a:r>
              <a:r>
                <a:rPr lang="en-US" sz="1800" i="0">
                  <a:solidFill>
                    <a:srgbClr val="F05C3F"/>
                  </a:solidFill>
                  <a:effectLst>
                    <a:outerShdw blurRad="38100" dist="38100" dir="2700000" algn="tl">
                      <a:srgbClr val="000000"/>
                    </a:outerShdw>
                  </a:effectLst>
                </a:rPr>
                <a:t>B	9	0	0	0</a:t>
              </a:r>
              <a:endParaRPr lang="en-US" sz="1800" i="0">
                <a:solidFill>
                  <a:srgbClr val="000000"/>
                </a:solidFill>
                <a:effectLst/>
              </a:endParaRPr>
            </a:p>
            <a:p>
              <a:pPr defTabSz="762000" eaLnBrk="0" hangingPunct="0">
                <a:tabLst>
                  <a:tab pos="455613" algn="r"/>
                  <a:tab pos="1257300" algn="r"/>
                  <a:tab pos="2060575" algn="r"/>
                  <a:tab pos="2624138" algn="r"/>
                  <a:tab pos="3198813" algn="r"/>
                </a:tabLst>
              </a:pPr>
              <a:r>
                <a:rPr lang="en-US" sz="1800" i="0">
                  <a:solidFill>
                    <a:srgbClr val="000000"/>
                  </a:solidFill>
                  <a:effectLst/>
                </a:rPr>
                <a:t>	C	10	12	14	2</a:t>
              </a:r>
            </a:p>
            <a:p>
              <a:pPr defTabSz="762000" eaLnBrk="0" hangingPunct="0">
                <a:tabLst>
                  <a:tab pos="455613" algn="r"/>
                  <a:tab pos="1257300" algn="r"/>
                  <a:tab pos="2060575" algn="r"/>
                  <a:tab pos="2624138" algn="r"/>
                  <a:tab pos="3198813" algn="r"/>
                </a:tabLst>
              </a:pPr>
              <a:r>
                <a:rPr lang="en-US" sz="1800" i="0">
                  <a:solidFill>
                    <a:srgbClr val="000000"/>
                  </a:solidFill>
                  <a:effectLst/>
                </a:rPr>
                <a:t>	</a:t>
              </a:r>
              <a:r>
                <a:rPr lang="en-US" sz="1800" i="0">
                  <a:solidFill>
                    <a:srgbClr val="F05C3F"/>
                  </a:solidFill>
                  <a:effectLst>
                    <a:outerShdw blurRad="38100" dist="38100" dir="2700000" algn="tl">
                      <a:srgbClr val="000000"/>
                    </a:outerShdw>
                  </a:effectLst>
                </a:rPr>
                <a:t>D	10	9	9	0</a:t>
              </a:r>
              <a:endParaRPr lang="en-US" sz="1800" i="0">
                <a:solidFill>
                  <a:srgbClr val="000000"/>
                </a:solidFill>
                <a:effectLst/>
              </a:endParaRPr>
            </a:p>
            <a:p>
              <a:pPr defTabSz="762000" eaLnBrk="0" hangingPunct="0">
                <a:tabLst>
                  <a:tab pos="455613" algn="r"/>
                  <a:tab pos="1257300" algn="r"/>
                  <a:tab pos="2060575" algn="r"/>
                  <a:tab pos="2624138" algn="r"/>
                  <a:tab pos="3198813" algn="r"/>
                </a:tabLst>
              </a:pPr>
              <a:r>
                <a:rPr lang="en-US" sz="1800" i="0">
                  <a:solidFill>
                    <a:srgbClr val="000000"/>
                  </a:solidFill>
                  <a:effectLst/>
                </a:rPr>
                <a:t>	E	24	9	35	26</a:t>
              </a:r>
            </a:p>
            <a:p>
              <a:pPr defTabSz="762000" eaLnBrk="0" hangingPunct="0">
                <a:tabLst>
                  <a:tab pos="455613" algn="r"/>
                  <a:tab pos="1257300" algn="r"/>
                  <a:tab pos="2060575" algn="r"/>
                  <a:tab pos="2624138" algn="r"/>
                  <a:tab pos="3198813" algn="r"/>
                </a:tabLst>
              </a:pPr>
              <a:r>
                <a:rPr lang="en-US" sz="1800" i="0">
                  <a:solidFill>
                    <a:srgbClr val="000000"/>
                  </a:solidFill>
                  <a:effectLst/>
                </a:rPr>
                <a:t>	F	10	12	53	41</a:t>
              </a:r>
            </a:p>
            <a:p>
              <a:pPr defTabSz="762000" eaLnBrk="0" hangingPunct="0">
                <a:tabLst>
                  <a:tab pos="455613" algn="r"/>
                  <a:tab pos="1257300" algn="r"/>
                  <a:tab pos="2060575" algn="r"/>
                  <a:tab pos="2624138" algn="r"/>
                  <a:tab pos="3198813" algn="r"/>
                </a:tabLst>
              </a:pPr>
              <a:r>
                <a:rPr lang="en-US" sz="1800" i="0">
                  <a:solidFill>
                    <a:srgbClr val="000000"/>
                  </a:solidFill>
                  <a:effectLst/>
                </a:rPr>
                <a:t>	G	35	22	24	2</a:t>
              </a:r>
            </a:p>
            <a:p>
              <a:pPr defTabSz="762000" eaLnBrk="0" hangingPunct="0">
                <a:tabLst>
                  <a:tab pos="455613" algn="r"/>
                  <a:tab pos="1257300" algn="r"/>
                  <a:tab pos="2060575" algn="r"/>
                  <a:tab pos="2624138" algn="r"/>
                  <a:tab pos="3198813" algn="r"/>
                </a:tabLst>
              </a:pPr>
              <a:r>
                <a:rPr lang="en-US" sz="1800" i="0">
                  <a:solidFill>
                    <a:srgbClr val="000000"/>
                  </a:solidFill>
                  <a:effectLst/>
                </a:rPr>
                <a:t>	</a:t>
              </a:r>
              <a:r>
                <a:rPr lang="en-US" sz="1800" i="0">
                  <a:solidFill>
                    <a:srgbClr val="F05C3F"/>
                  </a:solidFill>
                  <a:effectLst>
                    <a:outerShdw blurRad="38100" dist="38100" dir="2700000" algn="tl">
                      <a:srgbClr val="000000"/>
                    </a:outerShdw>
                  </a:effectLst>
                </a:rPr>
                <a:t>H	40	19	19	0</a:t>
              </a:r>
              <a:endParaRPr lang="en-US" sz="1800" i="0">
                <a:solidFill>
                  <a:srgbClr val="000000"/>
                </a:solidFill>
                <a:effectLst/>
              </a:endParaRPr>
            </a:p>
            <a:p>
              <a:pPr defTabSz="762000" eaLnBrk="0" hangingPunct="0">
                <a:tabLst>
                  <a:tab pos="455613" algn="r"/>
                  <a:tab pos="1257300" algn="r"/>
                  <a:tab pos="2060575" algn="r"/>
                  <a:tab pos="2624138" algn="r"/>
                  <a:tab pos="3198813" algn="r"/>
                </a:tabLst>
              </a:pPr>
              <a:r>
                <a:rPr lang="en-US" sz="1800" i="0">
                  <a:solidFill>
                    <a:srgbClr val="000000"/>
                  </a:solidFill>
                  <a:effectLst/>
                </a:rPr>
                <a:t>	I	15	12	48	36</a:t>
              </a:r>
            </a:p>
            <a:p>
              <a:pPr defTabSz="762000" eaLnBrk="0" hangingPunct="0">
                <a:tabLst>
                  <a:tab pos="455613" algn="r"/>
                  <a:tab pos="1257300" algn="r"/>
                  <a:tab pos="2060575" algn="r"/>
                  <a:tab pos="2624138" algn="r"/>
                  <a:tab pos="3198813" algn="r"/>
                </a:tabLst>
              </a:pPr>
              <a:r>
                <a:rPr lang="en-US" sz="1800" i="0">
                  <a:solidFill>
                    <a:srgbClr val="000000"/>
                  </a:solidFill>
                  <a:effectLst/>
                </a:rPr>
                <a:t>	</a:t>
              </a:r>
              <a:r>
                <a:rPr lang="en-US" sz="1800" i="0">
                  <a:solidFill>
                    <a:srgbClr val="F05C3F"/>
                  </a:solidFill>
                  <a:effectLst>
                    <a:outerShdw blurRad="38100" dist="38100" dir="2700000" algn="tl">
                      <a:srgbClr val="000000"/>
                    </a:outerShdw>
                  </a:effectLst>
                </a:rPr>
                <a:t>J	4	59	59	0</a:t>
              </a:r>
            </a:p>
            <a:p>
              <a:pPr defTabSz="762000" eaLnBrk="0" hangingPunct="0">
                <a:tabLst>
                  <a:tab pos="455613" algn="r"/>
                  <a:tab pos="1257300" algn="r"/>
                  <a:tab pos="2060575" algn="r"/>
                  <a:tab pos="2624138" algn="r"/>
                  <a:tab pos="3198813" algn="r"/>
                </a:tabLst>
              </a:pPr>
              <a:r>
                <a:rPr lang="en-US" sz="1800" i="0">
                  <a:solidFill>
                    <a:srgbClr val="F05C3F"/>
                  </a:solidFill>
                  <a:effectLst>
                    <a:outerShdw blurRad="38100" dist="38100" dir="2700000" algn="tl">
                      <a:srgbClr val="000000"/>
                    </a:outerShdw>
                  </a:effectLst>
                </a:rPr>
                <a:t>	K	6	63	63	0</a:t>
              </a:r>
              <a:endParaRPr lang="en-US" sz="1800" i="0">
                <a:solidFill>
                  <a:srgbClr val="000000"/>
                </a:solidFill>
                <a:effectLst/>
              </a:endParaRPr>
            </a:p>
          </p:txBody>
        </p:sp>
        <p:sp>
          <p:nvSpPr>
            <p:cNvPr id="366728" name="Line 136"/>
            <p:cNvSpPr>
              <a:spLocks noChangeShapeType="1"/>
            </p:cNvSpPr>
            <p:nvPr/>
          </p:nvSpPr>
          <p:spPr bwMode="auto">
            <a:xfrm>
              <a:off x="241" y="603"/>
              <a:ext cx="2242" cy="0"/>
            </a:xfrm>
            <a:prstGeom prst="line">
              <a:avLst/>
            </a:prstGeom>
            <a:noFill/>
            <a:ln w="38100">
              <a:solidFill>
                <a:srgbClr val="000000"/>
              </a:solidFill>
              <a:round/>
              <a:headEnd/>
              <a:tailEnd/>
            </a:ln>
            <a:effectLst/>
          </p:spPr>
          <p:txBody>
            <a:bodyPr wrap="none" anchor="ctr"/>
            <a:lstStyle/>
            <a:p>
              <a:endParaRPr lang="en-US"/>
            </a:p>
          </p:txBody>
        </p:sp>
      </p:grpSp>
      <p:grpSp>
        <p:nvGrpSpPr>
          <p:cNvPr id="9" name="Group 170"/>
          <p:cNvGrpSpPr>
            <a:grpSpLocks/>
          </p:cNvGrpSpPr>
          <p:nvPr/>
        </p:nvGrpSpPr>
        <p:grpSpPr bwMode="auto">
          <a:xfrm>
            <a:off x="6778625" y="280988"/>
            <a:ext cx="1955800" cy="1022350"/>
            <a:chOff x="4270" y="177"/>
            <a:chExt cx="1232" cy="644"/>
          </a:xfrm>
        </p:grpSpPr>
        <p:graphicFrame>
          <p:nvGraphicFramePr>
            <p:cNvPr id="366594"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120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40"/>
            <p:cNvGrpSpPr>
              <a:grpSpLocks/>
            </p:cNvGrpSpPr>
            <p:nvPr/>
          </p:nvGrpSpPr>
          <p:grpSpPr bwMode="auto">
            <a:xfrm>
              <a:off x="4803" y="177"/>
              <a:ext cx="699" cy="644"/>
              <a:chOff x="1457" y="1853"/>
              <a:chExt cx="2382" cy="2108"/>
            </a:xfrm>
          </p:grpSpPr>
          <p:sp>
            <p:nvSpPr>
              <p:cNvPr id="366733" name="Line 14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66734" name="Line 14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66735" name="Line 14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66736" name="Line 14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66737" name="Line 14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66738" name="Line 14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66739" name="Line 14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66740" name="Line 14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66741" name="Line 14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66742" name="Line 15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66743" name="Line 15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66744" name="Line 15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66745" name="Line 15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66746" name="Line 15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66747" name="Line 15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66748" name="Line 15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66749" name="Oval 15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0" name="Oval 15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1" name="Oval 15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2" name="Oval 16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3" name="Oval 16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4" name="Oval 16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5" name="Oval 16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6" name="Oval 16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7" name="Oval 16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8" name="Oval 16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59" name="Oval 16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6760" name="Freeform 16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6761" name="Freeform 16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66764" name="Text Box 172"/>
          <p:cNvSpPr txBox="1">
            <a:spLocks noChangeArrowheads="1"/>
          </p:cNvSpPr>
          <p:nvPr/>
        </p:nvSpPr>
        <p:spPr bwMode="auto">
          <a:xfrm>
            <a:off x="7359650" y="609600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8.4</a:t>
            </a:r>
          </a:p>
        </p:txBody>
      </p:sp>
      <p:sp>
        <p:nvSpPr>
          <p:cNvPr id="164" name="Slide Number Placeholder 163"/>
          <p:cNvSpPr>
            <a:spLocks noGrp="1"/>
          </p:cNvSpPr>
          <p:nvPr>
            <p:ph type="sldNum" sz="quarter" idx="10"/>
          </p:nvPr>
        </p:nvSpPr>
        <p:spPr/>
        <p:txBody>
          <a:bodyPr/>
          <a:lstStyle/>
          <a:p>
            <a:pPr>
              <a:defRPr/>
            </a:pPr>
            <a:fld id="{60250493-D46D-4FA2-BF76-57F252D2583B}" type="slidenum">
              <a:rPr lang="en-US" altLang="en-US" smtClean="0"/>
              <a:pPr>
                <a:defRPr/>
              </a:pPr>
              <a:t>116</a:t>
            </a:fld>
            <a:endParaRPr lang="en-US" altLang="en-US"/>
          </a:p>
        </p:txBody>
      </p:sp>
    </p:spTree>
  </p:cSld>
  <p:clrMapOvr>
    <a:masterClrMapping/>
  </p:clrMapOvr>
  <p:transition spd="med">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title"/>
          </p:nvPr>
        </p:nvSpPr>
        <p:spPr>
          <a:xfrm>
            <a:off x="193675" y="390525"/>
            <a:ext cx="6037263" cy="523875"/>
          </a:xfrm>
          <a:noFill/>
          <a:ln/>
        </p:spPr>
        <p:txBody>
          <a:bodyPr lIns="90487" tIns="44450" rIns="90487" bIns="44450"/>
          <a:lstStyle/>
          <a:p>
            <a:r>
              <a:rPr lang="en-US" sz="4000" b="1" i="1" dirty="0">
                <a:effectLst>
                  <a:outerShdw blurRad="38100" dist="38100" dir="2700000" algn="tl">
                    <a:srgbClr val="000000"/>
                  </a:outerShdw>
                </a:effectLst>
              </a:rPr>
              <a:t>X Hospital</a:t>
            </a:r>
          </a:p>
        </p:txBody>
      </p:sp>
      <p:grpSp>
        <p:nvGrpSpPr>
          <p:cNvPr id="2" name="Group 186"/>
          <p:cNvGrpSpPr>
            <a:grpSpLocks/>
          </p:cNvGrpSpPr>
          <p:nvPr/>
        </p:nvGrpSpPr>
        <p:grpSpPr bwMode="auto">
          <a:xfrm>
            <a:off x="2036763" y="960438"/>
            <a:ext cx="6713537" cy="5489575"/>
            <a:chOff x="1283" y="605"/>
            <a:chExt cx="4229" cy="3458"/>
          </a:xfrm>
        </p:grpSpPr>
        <p:sp>
          <p:nvSpPr>
            <p:cNvPr id="368648" name="Line 8"/>
            <p:cNvSpPr>
              <a:spLocks noChangeShapeType="1"/>
            </p:cNvSpPr>
            <p:nvPr/>
          </p:nvSpPr>
          <p:spPr bwMode="auto">
            <a:xfrm>
              <a:off x="1719" y="2431"/>
              <a:ext cx="395" cy="402"/>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8649" name="Line 9"/>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0" name="Line 10"/>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1" name="Line 11"/>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2" name="Line 12"/>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3" name="Line 13"/>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4" name="Line 14"/>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5" name="Line 15"/>
            <p:cNvSpPr>
              <a:spLocks noChangeShapeType="1"/>
            </p:cNvSpPr>
            <p:nvPr/>
          </p:nvSpPr>
          <p:spPr bwMode="auto">
            <a:xfrm>
              <a:off x="4698" y="1816"/>
              <a:ext cx="395" cy="403"/>
            </a:xfrm>
            <a:prstGeom prst="line">
              <a:avLst/>
            </a:prstGeom>
            <a:noFill/>
            <a:ln w="50800">
              <a:solidFill>
                <a:srgbClr val="F05C3F"/>
              </a:solidFill>
              <a:round/>
              <a:headEnd/>
              <a:tailEnd type="triangle" w="med" len="med"/>
            </a:ln>
            <a:effectLst/>
          </p:spPr>
          <p:txBody>
            <a:bodyPr wrap="none" anchor="ctr"/>
            <a:lstStyle/>
            <a:p>
              <a:endParaRPr lang="en-US"/>
            </a:p>
          </p:txBody>
        </p:sp>
        <p:sp>
          <p:nvSpPr>
            <p:cNvPr id="368656" name="Line 16"/>
            <p:cNvSpPr>
              <a:spLocks noChangeShapeType="1"/>
            </p:cNvSpPr>
            <p:nvPr/>
          </p:nvSpPr>
          <p:spPr bwMode="auto">
            <a:xfrm flipV="1">
              <a:off x="4490" y="1882"/>
              <a:ext cx="0" cy="893"/>
            </a:xfrm>
            <a:prstGeom prst="line">
              <a:avLst/>
            </a:prstGeom>
            <a:noFill/>
            <a:ln w="50800">
              <a:solidFill>
                <a:srgbClr val="F05C3F"/>
              </a:solidFill>
              <a:round/>
              <a:headEnd/>
              <a:tailEnd type="triangle" w="med" len="med"/>
            </a:ln>
            <a:effectLst/>
          </p:spPr>
          <p:txBody>
            <a:bodyPr wrap="none" anchor="ctr"/>
            <a:lstStyle/>
            <a:p>
              <a:endParaRPr lang="en-US"/>
            </a:p>
          </p:txBody>
        </p:sp>
        <p:sp>
          <p:nvSpPr>
            <p:cNvPr id="368657" name="Line 17"/>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58" name="Line 18"/>
            <p:cNvSpPr>
              <a:spLocks noChangeShapeType="1"/>
            </p:cNvSpPr>
            <p:nvPr/>
          </p:nvSpPr>
          <p:spPr bwMode="auto">
            <a:xfrm>
              <a:off x="3337" y="3041"/>
              <a:ext cx="145"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8659" name="Line 19"/>
            <p:cNvSpPr>
              <a:spLocks noChangeShapeType="1"/>
            </p:cNvSpPr>
            <p:nvPr/>
          </p:nvSpPr>
          <p:spPr bwMode="auto">
            <a:xfrm>
              <a:off x="4059" y="3043"/>
              <a:ext cx="141"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8660" name="Line 20"/>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661" name="Line 21"/>
            <p:cNvSpPr>
              <a:spLocks noChangeShapeType="1"/>
            </p:cNvSpPr>
            <p:nvPr/>
          </p:nvSpPr>
          <p:spPr bwMode="auto">
            <a:xfrm>
              <a:off x="2619" y="3041"/>
              <a:ext cx="139" cy="0"/>
            </a:xfrm>
            <a:prstGeom prst="line">
              <a:avLst/>
            </a:prstGeom>
            <a:noFill/>
            <a:ln w="50800">
              <a:solidFill>
                <a:srgbClr val="F05C3F"/>
              </a:solidFill>
              <a:round/>
              <a:headEnd/>
              <a:tailEnd type="triangle" w="med" len="sm"/>
            </a:ln>
            <a:effectLst/>
          </p:spPr>
          <p:txBody>
            <a:bodyPr wrap="none" anchor="ctr"/>
            <a:lstStyle/>
            <a:p>
              <a:endParaRPr lang="en-US"/>
            </a:p>
          </p:txBody>
        </p:sp>
        <p:sp>
          <p:nvSpPr>
            <p:cNvPr id="368662" name="Line 22"/>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nvGrpSpPr>
            <p:cNvPr id="3" name="Group 23"/>
            <p:cNvGrpSpPr>
              <a:grpSpLocks/>
            </p:cNvGrpSpPr>
            <p:nvPr/>
          </p:nvGrpSpPr>
          <p:grpSpPr bwMode="auto">
            <a:xfrm>
              <a:off x="2775" y="1325"/>
              <a:ext cx="557" cy="557"/>
              <a:chOff x="2775" y="1325"/>
              <a:chExt cx="557" cy="557"/>
            </a:xfrm>
          </p:grpSpPr>
          <p:sp>
            <p:nvSpPr>
              <p:cNvPr id="368664" name="Oval 24"/>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8665" name="Freeform 25"/>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666" name="Oval 26"/>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8667" name="Line 27"/>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68668" name="Line 28"/>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68669" name="Line 29"/>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68670" name="Line 30"/>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4" name="Group 31"/>
            <p:cNvGrpSpPr>
              <a:grpSpLocks/>
            </p:cNvGrpSpPr>
            <p:nvPr/>
          </p:nvGrpSpPr>
          <p:grpSpPr bwMode="auto">
            <a:xfrm>
              <a:off x="2775" y="2038"/>
              <a:ext cx="557" cy="557"/>
              <a:chOff x="2775" y="2038"/>
              <a:chExt cx="557" cy="557"/>
            </a:xfrm>
          </p:grpSpPr>
          <p:sp>
            <p:nvSpPr>
              <p:cNvPr id="368672" name="Oval 32"/>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8673" name="Freeform 33"/>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674" name="Oval 34"/>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8675" name="Line 35"/>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68676" name="Line 36"/>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68677" name="Line 37"/>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68678" name="Line 38"/>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39"/>
            <p:cNvGrpSpPr>
              <a:grpSpLocks/>
            </p:cNvGrpSpPr>
            <p:nvPr/>
          </p:nvGrpSpPr>
          <p:grpSpPr bwMode="auto">
            <a:xfrm>
              <a:off x="3498" y="2038"/>
              <a:ext cx="557" cy="557"/>
              <a:chOff x="3498" y="2038"/>
              <a:chExt cx="557" cy="557"/>
            </a:xfrm>
          </p:grpSpPr>
          <p:sp>
            <p:nvSpPr>
              <p:cNvPr id="368680" name="Oval 40"/>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68681" name="Freeform 41"/>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682" name="Oval 42"/>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68683" name="Line 43"/>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68684" name="Line 44"/>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68685" name="Line 45"/>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68686" name="Line 46"/>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47"/>
            <p:cNvGrpSpPr>
              <a:grpSpLocks/>
            </p:cNvGrpSpPr>
            <p:nvPr/>
          </p:nvGrpSpPr>
          <p:grpSpPr bwMode="auto">
            <a:xfrm>
              <a:off x="2775" y="3506"/>
              <a:ext cx="557" cy="557"/>
              <a:chOff x="2775" y="3506"/>
              <a:chExt cx="557" cy="557"/>
            </a:xfrm>
          </p:grpSpPr>
          <p:sp>
            <p:nvSpPr>
              <p:cNvPr id="368688" name="Oval 48"/>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68689" name="Freeform 49"/>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690" name="Oval 50"/>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68691" name="Line 51"/>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68692" name="Line 52"/>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68693" name="Line 53"/>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68694" name="Line 54"/>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55"/>
            <p:cNvGrpSpPr>
              <a:grpSpLocks/>
            </p:cNvGrpSpPr>
            <p:nvPr/>
          </p:nvGrpSpPr>
          <p:grpSpPr bwMode="auto">
            <a:xfrm>
              <a:off x="2775" y="605"/>
              <a:ext cx="557" cy="557"/>
              <a:chOff x="2775" y="605"/>
              <a:chExt cx="557" cy="557"/>
            </a:xfrm>
          </p:grpSpPr>
          <p:sp>
            <p:nvSpPr>
              <p:cNvPr id="368696" name="Oval 56"/>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68697" name="Freeform 57"/>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698" name="Oval 58"/>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68699" name="Line 59"/>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68700" name="Line 60"/>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68701" name="Line 61"/>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68702" name="Line 62"/>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68703" name="Rectangle 63"/>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8704" name="Rectangle 64"/>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68705" name="Rectangle 6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68706" name="Rectangle 6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68707" name="Rectangle 6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8708" name="Rectangle 68"/>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68709" name="Rectangle 69"/>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8710" name="Rectangle 70"/>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68711" name="Rectangle 71"/>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68712" name="Rectangle 72"/>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68713" name="Rectangle 73"/>
            <p:cNvSpPr>
              <a:spLocks noChangeArrowheads="1"/>
            </p:cNvSpPr>
            <p:nvPr/>
          </p:nvSpPr>
          <p:spPr bwMode="auto">
            <a:xfrm>
              <a:off x="2758" y="8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48       63</a:t>
              </a:r>
            </a:p>
          </p:txBody>
        </p:sp>
        <p:sp>
          <p:nvSpPr>
            <p:cNvPr id="368714" name="Rectangle 74"/>
            <p:cNvSpPr>
              <a:spLocks noChangeArrowheads="1"/>
            </p:cNvSpPr>
            <p:nvPr/>
          </p:nvSpPr>
          <p:spPr bwMode="auto">
            <a:xfrm>
              <a:off x="2758" y="158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53       63</a:t>
              </a:r>
            </a:p>
          </p:txBody>
        </p:sp>
        <p:sp>
          <p:nvSpPr>
            <p:cNvPr id="368715" name="Rectangle 75"/>
            <p:cNvSpPr>
              <a:spLocks noChangeArrowheads="1"/>
            </p:cNvSpPr>
            <p:nvPr/>
          </p:nvSpPr>
          <p:spPr bwMode="auto">
            <a:xfrm>
              <a:off x="2759" y="2312"/>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14       24</a:t>
              </a:r>
            </a:p>
          </p:txBody>
        </p:sp>
        <p:sp>
          <p:nvSpPr>
            <p:cNvPr id="368716" name="Rectangle 76"/>
            <p:cNvSpPr>
              <a:spLocks noChangeArrowheads="1"/>
            </p:cNvSpPr>
            <p:nvPr/>
          </p:nvSpPr>
          <p:spPr bwMode="auto">
            <a:xfrm>
              <a:off x="3484" y="230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24       59</a:t>
              </a:r>
            </a:p>
          </p:txBody>
        </p:sp>
        <p:sp>
          <p:nvSpPr>
            <p:cNvPr id="368717" name="Rectangle 77"/>
            <p:cNvSpPr>
              <a:spLocks noChangeArrowheads="1"/>
            </p:cNvSpPr>
            <p:nvPr/>
          </p:nvSpPr>
          <p:spPr bwMode="auto">
            <a:xfrm>
              <a:off x="2759" y="3775"/>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35       59</a:t>
              </a:r>
            </a:p>
          </p:txBody>
        </p:sp>
        <p:sp>
          <p:nvSpPr>
            <p:cNvPr id="368719" name="Oval 79"/>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8720" name="Freeform 80"/>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21"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68722"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68723"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68724"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68725" name="Rectangle 85"/>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68726" name="Rectangle 86"/>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8727" name="Rectangle 87"/>
            <p:cNvSpPr>
              <a:spLocks noChangeArrowheads="1"/>
            </p:cNvSpPr>
            <p:nvPr/>
          </p:nvSpPr>
          <p:spPr bwMode="auto">
            <a:xfrm>
              <a:off x="2065" y="3035"/>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68728" name="Oval 88"/>
            <p:cNvSpPr>
              <a:spLocks noChangeArrowheads="1"/>
            </p:cNvSpPr>
            <p:nvPr/>
          </p:nvSpPr>
          <p:spPr bwMode="auto">
            <a:xfrm>
              <a:off x="2056" y="2767"/>
              <a:ext cx="552" cy="553"/>
            </a:xfrm>
            <a:prstGeom prst="ellipse">
              <a:avLst/>
            </a:prstGeom>
            <a:noFill/>
            <a:ln w="50800">
              <a:solidFill>
                <a:srgbClr val="F05C3F"/>
              </a:solidFill>
              <a:round/>
              <a:headEnd/>
              <a:tailEnd/>
            </a:ln>
            <a:effectLst/>
          </p:spPr>
          <p:txBody>
            <a:bodyPr wrap="none" anchor="ctr"/>
            <a:lstStyle/>
            <a:p>
              <a:endParaRPr lang="en-US"/>
            </a:p>
          </p:txBody>
        </p:sp>
        <p:sp>
          <p:nvSpPr>
            <p:cNvPr id="368730" name="Oval 9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8731" name="Freeform 9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32" name="Line 92"/>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68733" name="Line 93"/>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68734" name="Line 94"/>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68735" name="Line 95"/>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68736" name="Rectangle 96"/>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68737" name="Rectangle 97"/>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8738" name="Rectangle 98"/>
            <p:cNvSpPr>
              <a:spLocks noChangeArrowheads="1"/>
            </p:cNvSpPr>
            <p:nvPr/>
          </p:nvSpPr>
          <p:spPr bwMode="auto">
            <a:xfrm>
              <a:off x="2789" y="3033"/>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68739" name="Oval 99"/>
            <p:cNvSpPr>
              <a:spLocks noChangeArrowheads="1"/>
            </p:cNvSpPr>
            <p:nvPr/>
          </p:nvSpPr>
          <p:spPr bwMode="auto">
            <a:xfrm>
              <a:off x="2777" y="2767"/>
              <a:ext cx="553" cy="553"/>
            </a:xfrm>
            <a:prstGeom prst="ellipse">
              <a:avLst/>
            </a:prstGeom>
            <a:noFill/>
            <a:ln w="50800">
              <a:solidFill>
                <a:srgbClr val="F05C3F"/>
              </a:solidFill>
              <a:round/>
              <a:headEnd/>
              <a:tailEnd/>
            </a:ln>
            <a:effectLst/>
          </p:spPr>
          <p:txBody>
            <a:bodyPr wrap="none" anchor="ctr"/>
            <a:lstStyle/>
            <a:p>
              <a:endParaRPr lang="en-US"/>
            </a:p>
          </p:txBody>
        </p:sp>
        <p:sp>
          <p:nvSpPr>
            <p:cNvPr id="368741" name="Oval 101"/>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8742" name="Freeform 102"/>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43" name="Line 103"/>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68744" name="Line 104"/>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68745" name="Line 105"/>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68746" name="Line 106"/>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68747" name="Rectangle 107"/>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68748" name="Rectangle 108"/>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8749" name="Rectangle 109"/>
            <p:cNvSpPr>
              <a:spLocks noChangeArrowheads="1"/>
            </p:cNvSpPr>
            <p:nvPr/>
          </p:nvSpPr>
          <p:spPr bwMode="auto">
            <a:xfrm>
              <a:off x="348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68750" name="Oval 110"/>
            <p:cNvSpPr>
              <a:spLocks noChangeArrowheads="1"/>
            </p:cNvSpPr>
            <p:nvPr/>
          </p:nvSpPr>
          <p:spPr bwMode="auto">
            <a:xfrm>
              <a:off x="3500" y="2767"/>
              <a:ext cx="553" cy="553"/>
            </a:xfrm>
            <a:prstGeom prst="ellipse">
              <a:avLst/>
            </a:prstGeom>
            <a:noFill/>
            <a:ln w="50800">
              <a:solidFill>
                <a:srgbClr val="F05C3F"/>
              </a:solidFill>
              <a:round/>
              <a:headEnd/>
              <a:tailEnd/>
            </a:ln>
            <a:effectLst/>
          </p:spPr>
          <p:txBody>
            <a:bodyPr wrap="none" anchor="ctr"/>
            <a:lstStyle/>
            <a:p>
              <a:endParaRPr lang="en-US"/>
            </a:p>
          </p:txBody>
        </p:sp>
        <p:sp>
          <p:nvSpPr>
            <p:cNvPr id="368752" name="Oval 112"/>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68753" name="Freeform 113"/>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54" name="Line 114"/>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68755" name="Line 115"/>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68756" name="Line 116"/>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68757" name="Line 117"/>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68758" name="Rectangle 118"/>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68759" name="Rectangle 119"/>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8760" name="Rectangle 120"/>
            <p:cNvSpPr>
              <a:spLocks noChangeArrowheads="1"/>
            </p:cNvSpPr>
            <p:nvPr/>
          </p:nvSpPr>
          <p:spPr bwMode="auto">
            <a:xfrm>
              <a:off x="4207" y="3028"/>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68761" name="Oval 121"/>
            <p:cNvSpPr>
              <a:spLocks noChangeArrowheads="1"/>
            </p:cNvSpPr>
            <p:nvPr/>
          </p:nvSpPr>
          <p:spPr bwMode="auto">
            <a:xfrm>
              <a:off x="4220" y="2767"/>
              <a:ext cx="553" cy="553"/>
            </a:xfrm>
            <a:prstGeom prst="ellipse">
              <a:avLst/>
            </a:prstGeom>
            <a:noFill/>
            <a:ln w="50800">
              <a:solidFill>
                <a:srgbClr val="F05C3F"/>
              </a:solidFill>
              <a:round/>
              <a:headEnd/>
              <a:tailEnd/>
            </a:ln>
            <a:effectLst/>
          </p:spPr>
          <p:txBody>
            <a:bodyPr wrap="none" anchor="ctr"/>
            <a:lstStyle/>
            <a:p>
              <a:endParaRPr lang="en-US"/>
            </a:p>
          </p:txBody>
        </p:sp>
        <p:sp>
          <p:nvSpPr>
            <p:cNvPr id="368763" name="Oval 123"/>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8764" name="Freeform 124"/>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65" name="Line 125"/>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68766" name="Line 126"/>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68767" name="Line 127"/>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68768" name="Line 128"/>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68769" name="Rectangle 129"/>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68770" name="Rectangle 130"/>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8771" name="Rectangle 131"/>
            <p:cNvSpPr>
              <a:spLocks noChangeArrowheads="1"/>
            </p:cNvSpPr>
            <p:nvPr/>
          </p:nvSpPr>
          <p:spPr bwMode="auto">
            <a:xfrm>
              <a:off x="4208" y="1583"/>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68772" name="Oval 132"/>
            <p:cNvSpPr>
              <a:spLocks noChangeArrowheads="1"/>
            </p:cNvSpPr>
            <p:nvPr/>
          </p:nvSpPr>
          <p:spPr bwMode="auto">
            <a:xfrm>
              <a:off x="4220" y="1329"/>
              <a:ext cx="553" cy="553"/>
            </a:xfrm>
            <a:prstGeom prst="ellipse">
              <a:avLst/>
            </a:prstGeom>
            <a:noFill/>
            <a:ln w="50800">
              <a:solidFill>
                <a:srgbClr val="F05C3F"/>
              </a:solidFill>
              <a:round/>
              <a:headEnd/>
              <a:tailEnd/>
            </a:ln>
            <a:effectLst/>
          </p:spPr>
          <p:txBody>
            <a:bodyPr wrap="none" anchor="ctr"/>
            <a:lstStyle/>
            <a:p>
              <a:endParaRPr lang="en-US"/>
            </a:p>
          </p:txBody>
        </p:sp>
        <p:grpSp>
          <p:nvGrpSpPr>
            <p:cNvPr id="8" name="Group 135"/>
            <p:cNvGrpSpPr>
              <a:grpSpLocks/>
            </p:cNvGrpSpPr>
            <p:nvPr/>
          </p:nvGrpSpPr>
          <p:grpSpPr bwMode="auto">
            <a:xfrm>
              <a:off x="2053" y="1325"/>
              <a:ext cx="557" cy="557"/>
              <a:chOff x="2053" y="1325"/>
              <a:chExt cx="557" cy="557"/>
            </a:xfrm>
          </p:grpSpPr>
          <p:sp>
            <p:nvSpPr>
              <p:cNvPr id="368776" name="Oval 13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68777" name="Freeform 13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68778" name="Oval 13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68779" name="Line 13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68780" name="Line 14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68781" name="Line 14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68782" name="Line 14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sp>
          <p:nvSpPr>
            <p:cNvPr id="368786" name="Rectangle 146"/>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68787" name="Rectangle 147"/>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68788" name="Rectangle 148"/>
            <p:cNvSpPr>
              <a:spLocks noChangeArrowheads="1"/>
            </p:cNvSpPr>
            <p:nvPr/>
          </p:nvSpPr>
          <p:spPr bwMode="auto">
            <a:xfrm>
              <a:off x="2065" y="1592"/>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2        14</a:t>
              </a:r>
            </a:p>
          </p:txBody>
        </p:sp>
        <p:sp>
          <p:nvSpPr>
            <p:cNvPr id="368789" name="Line 149"/>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68791" name="Rectangle 151"/>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68792" name="Rectangle 152"/>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sp>
        <p:nvSpPr>
          <p:cNvPr id="368773" name="Rectangle 133"/>
          <p:cNvSpPr>
            <a:spLocks noChangeArrowheads="1"/>
          </p:cNvSpPr>
          <p:nvPr/>
        </p:nvSpPr>
        <p:spPr bwMode="auto">
          <a:xfrm>
            <a:off x="477838" y="5722938"/>
            <a:ext cx="2257425" cy="515937"/>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F05C3F"/>
                </a:solidFill>
                <a:effectLst>
                  <a:outerShdw blurRad="38100" dist="38100" dir="2700000" algn="tl">
                    <a:srgbClr val="000000"/>
                  </a:outerShdw>
                </a:effectLst>
              </a:rPr>
              <a:t>Critical Path</a:t>
            </a:r>
          </a:p>
        </p:txBody>
      </p:sp>
      <p:grpSp>
        <p:nvGrpSpPr>
          <p:cNvPr id="9" name="Group 183"/>
          <p:cNvGrpSpPr>
            <a:grpSpLocks/>
          </p:cNvGrpSpPr>
          <p:nvPr/>
        </p:nvGrpSpPr>
        <p:grpSpPr bwMode="auto">
          <a:xfrm>
            <a:off x="6778625" y="280988"/>
            <a:ext cx="1955800" cy="1022350"/>
            <a:chOff x="4270" y="177"/>
            <a:chExt cx="1232" cy="644"/>
          </a:xfrm>
        </p:grpSpPr>
        <p:graphicFrame>
          <p:nvGraphicFramePr>
            <p:cNvPr id="368642"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222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53"/>
            <p:cNvGrpSpPr>
              <a:grpSpLocks/>
            </p:cNvGrpSpPr>
            <p:nvPr/>
          </p:nvGrpSpPr>
          <p:grpSpPr bwMode="auto">
            <a:xfrm>
              <a:off x="4803" y="177"/>
              <a:ext cx="699" cy="644"/>
              <a:chOff x="1457" y="1853"/>
              <a:chExt cx="2382" cy="2108"/>
            </a:xfrm>
          </p:grpSpPr>
          <p:sp>
            <p:nvSpPr>
              <p:cNvPr id="368794" name="Line 154"/>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68795" name="Line 155"/>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68796" name="Line 156"/>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68797" name="Line 157"/>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68798" name="Line 158"/>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68799" name="Line 159"/>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68800" name="Line 160"/>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68801" name="Line 161"/>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68802" name="Line 162"/>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68803" name="Line 163"/>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68804" name="Line 164"/>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68805" name="Line 165"/>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68806" name="Line 166"/>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68807" name="Line 167"/>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68808" name="Line 168"/>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68809" name="Line 169"/>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68810" name="Oval 170"/>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1" name="Oval 171"/>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2" name="Oval 172"/>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3" name="Oval 173"/>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4" name="Oval 174"/>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5" name="Oval 175"/>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6" name="Oval 176"/>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7" name="Oval 177"/>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8" name="Oval 178"/>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19" name="Oval 179"/>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20" name="Oval 180"/>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68821" name="Freeform 181"/>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68822" name="Freeform 182"/>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strips/>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93675" y="390525"/>
            <a:ext cx="6037263" cy="600075"/>
          </a:xfrm>
          <a:prstGeom prst="rect">
            <a:avLst/>
          </a:prstGeom>
          <a:noFill/>
          <a:ln w="12700">
            <a:noFill/>
            <a:miter lim="800000"/>
            <a:headEnd/>
            <a:tailEnd/>
          </a:ln>
          <a:effectLst/>
        </p:spPr>
        <p:txBody>
          <a:bodyPr lIns="90487" tIns="44450" rIns="90487" bIns="44450" anchor="ctr"/>
          <a:lstStyle/>
          <a:p>
            <a:pPr algn="ctr" defTabSz="762000" eaLnBrk="0" hangingPunct="0"/>
            <a:r>
              <a:rPr lang="en-US" sz="2800" dirty="0">
                <a:solidFill>
                  <a:schemeClr val="tx2"/>
                </a:solidFill>
                <a:effectLst>
                  <a:outerShdw blurRad="38100" dist="38100" dir="2700000" algn="tl">
                    <a:srgbClr val="000000"/>
                  </a:outerShdw>
                </a:effectLst>
              </a:rPr>
              <a:t>X Hospital</a:t>
            </a:r>
          </a:p>
        </p:txBody>
      </p:sp>
      <p:sp>
        <p:nvSpPr>
          <p:cNvPr id="380934" name="Rectangle 6"/>
          <p:cNvSpPr>
            <a:spLocks noChangeArrowheads="1"/>
          </p:cNvSpPr>
          <p:nvPr/>
        </p:nvSpPr>
        <p:spPr bwMode="auto">
          <a:xfrm>
            <a:off x="228600" y="1612900"/>
            <a:ext cx="4572000" cy="520655"/>
          </a:xfrm>
          <a:prstGeom prst="rect">
            <a:avLst/>
          </a:prstGeom>
          <a:noFill/>
          <a:ln w="12700">
            <a:noFill/>
            <a:miter lim="800000"/>
            <a:headEnd/>
            <a:tailEnd/>
          </a:ln>
          <a:effectLst/>
        </p:spPr>
        <p:txBody>
          <a:bodyPr wrap="square" lIns="90487" tIns="44450" rIns="90487" bIns="44450">
            <a:spAutoFit/>
          </a:bodyPr>
          <a:lstStyle/>
          <a:p>
            <a:pPr defTabSz="762000" eaLnBrk="0" hangingPunct="0"/>
            <a:r>
              <a:rPr lang="en-US" sz="2800" i="0" dirty="0">
                <a:effectLst>
                  <a:outerShdw blurRad="38100" dist="38100" dir="2700000" algn="tl">
                    <a:srgbClr val="000000"/>
                  </a:outerShdw>
                </a:effectLst>
              </a:rPr>
              <a:t>Probabilistic Time Estimates</a:t>
            </a:r>
          </a:p>
        </p:txBody>
      </p:sp>
      <p:grpSp>
        <p:nvGrpSpPr>
          <p:cNvPr id="2" name="Group 103"/>
          <p:cNvGrpSpPr>
            <a:grpSpLocks/>
          </p:cNvGrpSpPr>
          <p:nvPr/>
        </p:nvGrpSpPr>
        <p:grpSpPr bwMode="auto">
          <a:xfrm>
            <a:off x="4937125" y="1635125"/>
            <a:ext cx="3803650" cy="3346450"/>
            <a:chOff x="3110" y="1030"/>
            <a:chExt cx="2396" cy="2108"/>
          </a:xfrm>
        </p:grpSpPr>
        <p:sp>
          <p:nvSpPr>
            <p:cNvPr id="380937" name="Line 9"/>
            <p:cNvSpPr>
              <a:spLocks noChangeShapeType="1"/>
            </p:cNvSpPr>
            <p:nvPr/>
          </p:nvSpPr>
          <p:spPr bwMode="auto">
            <a:xfrm flipV="1">
              <a:off x="4995" y="1740"/>
              <a:ext cx="0" cy="695"/>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38" name="Line 10"/>
            <p:cNvSpPr>
              <a:spLocks noChangeShapeType="1"/>
            </p:cNvSpPr>
            <p:nvPr/>
          </p:nvSpPr>
          <p:spPr bwMode="auto">
            <a:xfrm>
              <a:off x="5050" y="1690"/>
              <a:ext cx="173" cy="26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39" name="Line 11"/>
            <p:cNvSpPr>
              <a:spLocks noChangeShapeType="1"/>
            </p:cNvSpPr>
            <p:nvPr/>
          </p:nvSpPr>
          <p:spPr bwMode="auto">
            <a:xfrm>
              <a:off x="4597" y="2146"/>
              <a:ext cx="305" cy="30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0" name="Line 12"/>
            <p:cNvSpPr>
              <a:spLocks noChangeShapeType="1"/>
            </p:cNvSpPr>
            <p:nvPr/>
          </p:nvSpPr>
          <p:spPr bwMode="auto">
            <a:xfrm>
              <a:off x="4634" y="2548"/>
              <a:ext cx="23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1" name="Line 13"/>
            <p:cNvSpPr>
              <a:spLocks noChangeShapeType="1"/>
            </p:cNvSpPr>
            <p:nvPr/>
          </p:nvSpPr>
          <p:spPr bwMode="auto">
            <a:xfrm flipV="1">
              <a:off x="4179" y="2608"/>
              <a:ext cx="703"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2" name="Line 14"/>
            <p:cNvSpPr>
              <a:spLocks noChangeShapeType="1"/>
            </p:cNvSpPr>
            <p:nvPr/>
          </p:nvSpPr>
          <p:spPr bwMode="auto">
            <a:xfrm>
              <a:off x="4173"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3" name="Line 15"/>
            <p:cNvSpPr>
              <a:spLocks noChangeShapeType="1"/>
            </p:cNvSpPr>
            <p:nvPr/>
          </p:nvSpPr>
          <p:spPr bwMode="auto">
            <a:xfrm>
              <a:off x="4177" y="2076"/>
              <a:ext cx="21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4" name="Line 16"/>
            <p:cNvSpPr>
              <a:spLocks noChangeShapeType="1"/>
            </p:cNvSpPr>
            <p:nvPr/>
          </p:nvSpPr>
          <p:spPr bwMode="auto">
            <a:xfrm>
              <a:off x="3365" y="2193"/>
              <a:ext cx="155" cy="245"/>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5" name="Line 17"/>
            <p:cNvSpPr>
              <a:spLocks noChangeShapeType="1"/>
            </p:cNvSpPr>
            <p:nvPr/>
          </p:nvSpPr>
          <p:spPr bwMode="auto">
            <a:xfrm flipV="1">
              <a:off x="3369" y="1726"/>
              <a:ext cx="151" cy="2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6" name="Line 18"/>
            <p:cNvSpPr>
              <a:spLocks noChangeShapeType="1"/>
            </p:cNvSpPr>
            <p:nvPr/>
          </p:nvSpPr>
          <p:spPr bwMode="auto">
            <a:xfrm flipV="1">
              <a:off x="3686" y="1238"/>
              <a:ext cx="284" cy="3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7" name="Line 19"/>
            <p:cNvSpPr>
              <a:spLocks noChangeShapeType="1"/>
            </p:cNvSpPr>
            <p:nvPr/>
          </p:nvSpPr>
          <p:spPr bwMode="auto">
            <a:xfrm>
              <a:off x="3715" y="1618"/>
              <a:ext cx="212"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8" name="Line 20"/>
            <p:cNvSpPr>
              <a:spLocks noChangeShapeType="1"/>
            </p:cNvSpPr>
            <p:nvPr/>
          </p:nvSpPr>
          <p:spPr bwMode="auto">
            <a:xfrm>
              <a:off x="3711"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49" name="Line 21"/>
            <p:cNvSpPr>
              <a:spLocks noChangeShapeType="1"/>
            </p:cNvSpPr>
            <p:nvPr/>
          </p:nvSpPr>
          <p:spPr bwMode="auto">
            <a:xfrm>
              <a:off x="3674" y="2630"/>
              <a:ext cx="294" cy="29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50" name="Line 22"/>
            <p:cNvSpPr>
              <a:spLocks noChangeShapeType="1"/>
            </p:cNvSpPr>
            <p:nvPr/>
          </p:nvSpPr>
          <p:spPr bwMode="auto">
            <a:xfrm>
              <a:off x="3688" y="1713"/>
              <a:ext cx="285" cy="27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51" name="Line 23"/>
            <p:cNvSpPr>
              <a:spLocks noChangeShapeType="1"/>
            </p:cNvSpPr>
            <p:nvPr/>
          </p:nvSpPr>
          <p:spPr bwMode="auto">
            <a:xfrm>
              <a:off x="4159" y="1196"/>
              <a:ext cx="719"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52" name="Line 24"/>
            <p:cNvSpPr>
              <a:spLocks noChangeShapeType="1"/>
            </p:cNvSpPr>
            <p:nvPr/>
          </p:nvSpPr>
          <p:spPr bwMode="auto">
            <a:xfrm>
              <a:off x="4179" y="1618"/>
              <a:ext cx="683"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0953" name="Oval 25"/>
            <p:cNvSpPr>
              <a:spLocks noChangeArrowheads="1"/>
            </p:cNvSpPr>
            <p:nvPr/>
          </p:nvSpPr>
          <p:spPr bwMode="auto">
            <a:xfrm>
              <a:off x="3935" y="28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54" name="Oval 26"/>
            <p:cNvSpPr>
              <a:spLocks noChangeArrowheads="1"/>
            </p:cNvSpPr>
            <p:nvPr/>
          </p:nvSpPr>
          <p:spPr bwMode="auto">
            <a:xfrm>
              <a:off x="4872" y="242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55" name="Oval 27"/>
            <p:cNvSpPr>
              <a:spLocks noChangeArrowheads="1"/>
            </p:cNvSpPr>
            <p:nvPr/>
          </p:nvSpPr>
          <p:spPr bwMode="auto">
            <a:xfrm>
              <a:off x="4399"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56" name="Oval 28"/>
            <p:cNvSpPr>
              <a:spLocks noChangeArrowheads="1"/>
            </p:cNvSpPr>
            <p:nvPr/>
          </p:nvSpPr>
          <p:spPr bwMode="auto">
            <a:xfrm>
              <a:off x="3935"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57" name="Oval 29"/>
            <p:cNvSpPr>
              <a:spLocks noChangeArrowheads="1"/>
            </p:cNvSpPr>
            <p:nvPr/>
          </p:nvSpPr>
          <p:spPr bwMode="auto">
            <a:xfrm>
              <a:off x="3478" y="2427"/>
              <a:ext cx="240" cy="240"/>
            </a:xfrm>
            <a:prstGeom prst="ellipse">
              <a:avLst/>
            </a:prstGeom>
            <a:solidFill>
              <a:srgbClr val="EEEEDC"/>
            </a:solidFill>
            <a:ln w="57150">
              <a:solidFill>
                <a:srgbClr val="DCD1B6"/>
              </a:solidFill>
              <a:round/>
              <a:headEnd/>
              <a:tailEnd/>
            </a:ln>
            <a:effectLst/>
          </p:spPr>
          <p:txBody>
            <a:bodyPr wrap="none" anchor="ctr"/>
            <a:lstStyle/>
            <a:p>
              <a:endParaRPr lang="en-US"/>
            </a:p>
          </p:txBody>
        </p:sp>
        <p:sp>
          <p:nvSpPr>
            <p:cNvPr id="380958" name="Oval 30"/>
            <p:cNvSpPr>
              <a:spLocks noChangeArrowheads="1"/>
            </p:cNvSpPr>
            <p:nvPr/>
          </p:nvSpPr>
          <p:spPr bwMode="auto">
            <a:xfrm>
              <a:off x="3935"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59" name="Oval 31"/>
            <p:cNvSpPr>
              <a:spLocks noChangeArrowheads="1"/>
            </p:cNvSpPr>
            <p:nvPr/>
          </p:nvSpPr>
          <p:spPr bwMode="auto">
            <a:xfrm>
              <a:off x="4400"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60" name="Oval 32"/>
            <p:cNvSpPr>
              <a:spLocks noChangeArrowheads="1"/>
            </p:cNvSpPr>
            <p:nvPr/>
          </p:nvSpPr>
          <p:spPr bwMode="auto">
            <a:xfrm>
              <a:off x="3936"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61" name="Oval 33"/>
            <p:cNvSpPr>
              <a:spLocks noChangeArrowheads="1"/>
            </p:cNvSpPr>
            <p:nvPr/>
          </p:nvSpPr>
          <p:spPr bwMode="auto">
            <a:xfrm>
              <a:off x="3478"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62" name="Oval 34"/>
            <p:cNvSpPr>
              <a:spLocks noChangeArrowheads="1"/>
            </p:cNvSpPr>
            <p:nvPr/>
          </p:nvSpPr>
          <p:spPr bwMode="auto">
            <a:xfrm>
              <a:off x="3936" y="1030"/>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63" name="Oval 35"/>
            <p:cNvSpPr>
              <a:spLocks noChangeArrowheads="1"/>
            </p:cNvSpPr>
            <p:nvPr/>
          </p:nvSpPr>
          <p:spPr bwMode="auto">
            <a:xfrm>
              <a:off x="4873" y="149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0964" name="Rectangle 36"/>
            <p:cNvSpPr>
              <a:spLocks noChangeArrowheads="1"/>
            </p:cNvSpPr>
            <p:nvPr/>
          </p:nvSpPr>
          <p:spPr bwMode="auto">
            <a:xfrm>
              <a:off x="3525"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A</a:t>
              </a:r>
            </a:p>
          </p:txBody>
        </p:sp>
        <p:sp>
          <p:nvSpPr>
            <p:cNvPr id="380965" name="Rectangle 37"/>
            <p:cNvSpPr>
              <a:spLocks noChangeArrowheads="1"/>
            </p:cNvSpPr>
            <p:nvPr/>
          </p:nvSpPr>
          <p:spPr bwMode="auto">
            <a:xfrm>
              <a:off x="3989" y="1537"/>
              <a:ext cx="134"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a:t>
              </a:r>
            </a:p>
          </p:txBody>
        </p:sp>
        <p:sp>
          <p:nvSpPr>
            <p:cNvPr id="380966" name="Rectangle 38"/>
            <p:cNvSpPr>
              <a:spLocks noChangeArrowheads="1"/>
            </p:cNvSpPr>
            <p:nvPr/>
          </p:nvSpPr>
          <p:spPr bwMode="auto">
            <a:xfrm>
              <a:off x="4006" y="1070"/>
              <a:ext cx="9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I</a:t>
              </a:r>
            </a:p>
          </p:txBody>
        </p:sp>
        <p:sp>
          <p:nvSpPr>
            <p:cNvPr id="380967" name="Rectangle 39"/>
            <p:cNvSpPr>
              <a:spLocks noChangeArrowheads="1"/>
            </p:cNvSpPr>
            <p:nvPr/>
          </p:nvSpPr>
          <p:spPr bwMode="auto">
            <a:xfrm>
              <a:off x="3983" y="1996"/>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C</a:t>
              </a:r>
            </a:p>
          </p:txBody>
        </p:sp>
        <p:sp>
          <p:nvSpPr>
            <p:cNvPr id="380968" name="Rectangle 40"/>
            <p:cNvSpPr>
              <a:spLocks noChangeArrowheads="1"/>
            </p:cNvSpPr>
            <p:nvPr/>
          </p:nvSpPr>
          <p:spPr bwMode="auto">
            <a:xfrm>
              <a:off x="4444" y="1996"/>
              <a:ext cx="151"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G</a:t>
              </a:r>
            </a:p>
          </p:txBody>
        </p:sp>
        <p:grpSp>
          <p:nvGrpSpPr>
            <p:cNvPr id="3" name="Group 41"/>
            <p:cNvGrpSpPr>
              <a:grpSpLocks/>
            </p:cNvGrpSpPr>
            <p:nvPr/>
          </p:nvGrpSpPr>
          <p:grpSpPr bwMode="auto">
            <a:xfrm>
              <a:off x="5128" y="1971"/>
              <a:ext cx="378" cy="235"/>
              <a:chOff x="5128" y="1971"/>
              <a:chExt cx="378" cy="235"/>
            </a:xfrm>
          </p:grpSpPr>
          <p:sp>
            <p:nvSpPr>
              <p:cNvPr id="380970" name="Freeform 42"/>
              <p:cNvSpPr>
                <a:spLocks/>
              </p:cNvSpPr>
              <p:nvPr/>
            </p:nvSpPr>
            <p:spPr bwMode="auto">
              <a:xfrm>
                <a:off x="5142" y="1971"/>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0971" name="Rectangle 43"/>
              <p:cNvSpPr>
                <a:spLocks noChangeArrowheads="1"/>
              </p:cNvSpPr>
              <p:nvPr/>
            </p:nvSpPr>
            <p:spPr bwMode="auto">
              <a:xfrm>
                <a:off x="5128" y="2008"/>
                <a:ext cx="37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Finish</a:t>
                </a:r>
              </a:p>
            </p:txBody>
          </p:sp>
        </p:grpSp>
        <p:sp>
          <p:nvSpPr>
            <p:cNvPr id="380972" name="Rectangle 44"/>
            <p:cNvSpPr>
              <a:spLocks noChangeArrowheads="1"/>
            </p:cNvSpPr>
            <p:nvPr/>
          </p:nvSpPr>
          <p:spPr bwMode="auto">
            <a:xfrm>
              <a:off x="3983"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D</a:t>
              </a:r>
            </a:p>
          </p:txBody>
        </p:sp>
        <p:sp>
          <p:nvSpPr>
            <p:cNvPr id="380973" name="Rectangle 45"/>
            <p:cNvSpPr>
              <a:spLocks noChangeArrowheads="1"/>
            </p:cNvSpPr>
            <p:nvPr/>
          </p:nvSpPr>
          <p:spPr bwMode="auto">
            <a:xfrm>
              <a:off x="3986" y="2938"/>
              <a:ext cx="13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E</a:t>
              </a:r>
            </a:p>
          </p:txBody>
        </p:sp>
        <p:sp>
          <p:nvSpPr>
            <p:cNvPr id="380974" name="Rectangle 46"/>
            <p:cNvSpPr>
              <a:spLocks noChangeArrowheads="1"/>
            </p:cNvSpPr>
            <p:nvPr/>
          </p:nvSpPr>
          <p:spPr bwMode="auto">
            <a:xfrm>
              <a:off x="4447"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H</a:t>
              </a:r>
            </a:p>
          </p:txBody>
        </p:sp>
        <p:sp>
          <p:nvSpPr>
            <p:cNvPr id="380975" name="Rectangle 47"/>
            <p:cNvSpPr>
              <a:spLocks noChangeArrowheads="1"/>
            </p:cNvSpPr>
            <p:nvPr/>
          </p:nvSpPr>
          <p:spPr bwMode="auto">
            <a:xfrm>
              <a:off x="3525"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B</a:t>
              </a:r>
            </a:p>
          </p:txBody>
        </p:sp>
        <p:sp>
          <p:nvSpPr>
            <p:cNvPr id="380976" name="Rectangle 48"/>
            <p:cNvSpPr>
              <a:spLocks noChangeArrowheads="1"/>
            </p:cNvSpPr>
            <p:nvPr/>
          </p:nvSpPr>
          <p:spPr bwMode="auto">
            <a:xfrm>
              <a:off x="4929" y="2467"/>
              <a:ext cx="12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J</a:t>
              </a:r>
            </a:p>
          </p:txBody>
        </p:sp>
        <p:sp>
          <p:nvSpPr>
            <p:cNvPr id="380977" name="Rectangle 49"/>
            <p:cNvSpPr>
              <a:spLocks noChangeArrowheads="1"/>
            </p:cNvSpPr>
            <p:nvPr/>
          </p:nvSpPr>
          <p:spPr bwMode="auto">
            <a:xfrm>
              <a:off x="4920"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K</a:t>
              </a:r>
            </a:p>
          </p:txBody>
        </p:sp>
        <p:grpSp>
          <p:nvGrpSpPr>
            <p:cNvPr id="4" name="Group 50"/>
            <p:cNvGrpSpPr>
              <a:grpSpLocks/>
            </p:cNvGrpSpPr>
            <p:nvPr/>
          </p:nvGrpSpPr>
          <p:grpSpPr bwMode="auto">
            <a:xfrm>
              <a:off x="3110" y="1971"/>
              <a:ext cx="351" cy="235"/>
              <a:chOff x="3110" y="1971"/>
              <a:chExt cx="351" cy="235"/>
            </a:xfrm>
          </p:grpSpPr>
          <p:sp>
            <p:nvSpPr>
              <p:cNvPr id="380979" name="Freeform 51"/>
              <p:cNvSpPr>
                <a:spLocks/>
              </p:cNvSpPr>
              <p:nvPr/>
            </p:nvSpPr>
            <p:spPr bwMode="auto">
              <a:xfrm>
                <a:off x="3110" y="1971"/>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0980" name="Rectangle 52"/>
              <p:cNvSpPr>
                <a:spLocks noChangeArrowheads="1"/>
              </p:cNvSpPr>
              <p:nvPr/>
            </p:nvSpPr>
            <p:spPr bwMode="auto">
              <a:xfrm>
                <a:off x="3132" y="2008"/>
                <a:ext cx="307"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Start</a:t>
                </a:r>
              </a:p>
            </p:txBody>
          </p:sp>
        </p:grpSp>
      </p:grpSp>
      <p:grpSp>
        <p:nvGrpSpPr>
          <p:cNvPr id="5" name="Group 86"/>
          <p:cNvGrpSpPr>
            <a:grpSpLocks/>
          </p:cNvGrpSpPr>
          <p:nvPr/>
        </p:nvGrpSpPr>
        <p:grpSpPr bwMode="auto">
          <a:xfrm>
            <a:off x="6778625" y="280988"/>
            <a:ext cx="1955800" cy="1022350"/>
            <a:chOff x="4270" y="177"/>
            <a:chExt cx="1232" cy="644"/>
          </a:xfrm>
        </p:grpSpPr>
        <p:graphicFrame>
          <p:nvGraphicFramePr>
            <p:cNvPr id="380931"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325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6"/>
            <p:cNvGrpSpPr>
              <a:grpSpLocks/>
            </p:cNvGrpSpPr>
            <p:nvPr/>
          </p:nvGrpSpPr>
          <p:grpSpPr bwMode="auto">
            <a:xfrm>
              <a:off x="4803" y="177"/>
              <a:ext cx="699" cy="644"/>
              <a:chOff x="1457" y="1853"/>
              <a:chExt cx="2382" cy="2108"/>
            </a:xfrm>
          </p:grpSpPr>
          <p:sp>
            <p:nvSpPr>
              <p:cNvPr id="380985" name="Line 57"/>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80986" name="Line 58"/>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80987" name="Line 59"/>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80988" name="Line 60"/>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80989" name="Line 61"/>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80990" name="Line 62"/>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80991" name="Line 63"/>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80992" name="Line 64"/>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80993" name="Line 65"/>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80994" name="Line 66"/>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80995" name="Line 67"/>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80996" name="Line 68"/>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80997" name="Line 69"/>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80998" name="Line 70"/>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80999" name="Line 71"/>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81000" name="Line 72"/>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81001" name="Oval 73"/>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2" name="Oval 74"/>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3" name="Oval 75"/>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4" name="Oval 76"/>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5" name="Oval 77"/>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6" name="Oval 78"/>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7" name="Oval 79"/>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8" name="Oval 80"/>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09" name="Oval 81"/>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10" name="Oval 82"/>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11" name="Oval 83"/>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1012" name="Freeform 84"/>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1013" name="Freeform 85"/>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7" name="Group 106"/>
          <p:cNvGrpSpPr>
            <a:grpSpLocks/>
          </p:cNvGrpSpPr>
          <p:nvPr/>
        </p:nvGrpSpPr>
        <p:grpSpPr bwMode="auto">
          <a:xfrm>
            <a:off x="885825" y="2808288"/>
            <a:ext cx="2736850" cy="1309687"/>
            <a:chOff x="558" y="1769"/>
            <a:chExt cx="1724" cy="825"/>
          </a:xfrm>
        </p:grpSpPr>
        <p:grpSp>
          <p:nvGrpSpPr>
            <p:cNvPr id="8" name="Group 102"/>
            <p:cNvGrpSpPr>
              <a:grpSpLocks/>
            </p:cNvGrpSpPr>
            <p:nvPr/>
          </p:nvGrpSpPr>
          <p:grpSpPr bwMode="auto">
            <a:xfrm>
              <a:off x="740" y="1986"/>
              <a:ext cx="1542" cy="608"/>
              <a:chOff x="338" y="1850"/>
              <a:chExt cx="1542" cy="608"/>
            </a:xfrm>
          </p:grpSpPr>
          <p:sp>
            <p:nvSpPr>
              <p:cNvPr id="381017" name="Rectangle 89"/>
              <p:cNvSpPr>
                <a:spLocks noChangeArrowheads="1"/>
              </p:cNvSpPr>
              <p:nvPr/>
            </p:nvSpPr>
            <p:spPr bwMode="auto">
              <a:xfrm>
                <a:off x="338" y="2005"/>
                <a:ext cx="439" cy="3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t</a:t>
                </a:r>
                <a:r>
                  <a:rPr lang="en-US" sz="2800" baseline="-25000">
                    <a:effectLst>
                      <a:outerShdw blurRad="38100" dist="38100" dir="2700000" algn="tl">
                        <a:srgbClr val="000000"/>
                      </a:outerShdw>
                    </a:effectLst>
                  </a:rPr>
                  <a:t>e</a:t>
                </a:r>
                <a:r>
                  <a:rPr lang="en-US" i="0">
                    <a:effectLst>
                      <a:outerShdw blurRad="38100" dist="38100" dir="2700000" algn="tl">
                        <a:srgbClr val="000000"/>
                      </a:outerShdw>
                    </a:effectLst>
                  </a:rPr>
                  <a:t> =</a:t>
                </a:r>
              </a:p>
            </p:txBody>
          </p:sp>
          <p:sp>
            <p:nvSpPr>
              <p:cNvPr id="381019" name="Rectangle 91"/>
              <p:cNvSpPr>
                <a:spLocks noChangeArrowheads="1"/>
              </p:cNvSpPr>
              <p:nvPr/>
            </p:nvSpPr>
            <p:spPr bwMode="auto">
              <a:xfrm>
                <a:off x="828" y="1850"/>
                <a:ext cx="1052"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a:effectLst>
                      <a:outerShdw blurRad="38100" dist="38100" dir="2700000" algn="tl">
                        <a:srgbClr val="000000"/>
                      </a:outerShdw>
                    </a:effectLst>
                  </a:rPr>
                  <a:t>a</a:t>
                </a:r>
                <a:r>
                  <a:rPr lang="en-US" i="0">
                    <a:effectLst>
                      <a:outerShdw blurRad="38100" dist="38100" dir="2700000" algn="tl">
                        <a:srgbClr val="000000"/>
                      </a:outerShdw>
                    </a:effectLst>
                  </a:rPr>
                  <a:t> + 4</a:t>
                </a:r>
                <a:r>
                  <a:rPr lang="en-US">
                    <a:effectLst>
                      <a:outerShdw blurRad="38100" dist="38100" dir="2700000" algn="tl">
                        <a:srgbClr val="000000"/>
                      </a:outerShdw>
                    </a:effectLst>
                  </a:rPr>
                  <a:t>m</a:t>
                </a:r>
                <a:r>
                  <a:rPr lang="en-US" i="0">
                    <a:effectLst>
                      <a:outerShdw blurRad="38100" dist="38100" dir="2700000" algn="tl">
                        <a:srgbClr val="000000"/>
                      </a:outerShdw>
                    </a:effectLst>
                  </a:rPr>
                  <a:t> + </a:t>
                </a:r>
                <a:r>
                  <a:rPr lang="en-US">
                    <a:effectLst>
                      <a:outerShdw blurRad="38100" dist="38100" dir="2700000" algn="tl">
                        <a:srgbClr val="000000"/>
                      </a:outerShdw>
                    </a:effectLst>
                  </a:rPr>
                  <a:t>b</a:t>
                </a:r>
              </a:p>
              <a:p>
                <a:pPr algn="ctr" defTabSz="762000" eaLnBrk="0" hangingPunct="0">
                  <a:lnSpc>
                    <a:spcPct val="120000"/>
                  </a:lnSpc>
                </a:pPr>
                <a:r>
                  <a:rPr lang="en-US" i="0">
                    <a:effectLst>
                      <a:outerShdw blurRad="38100" dist="38100" dir="2700000" algn="tl">
                        <a:srgbClr val="000000"/>
                      </a:outerShdw>
                    </a:effectLst>
                  </a:rPr>
                  <a:t>6</a:t>
                </a:r>
              </a:p>
            </p:txBody>
          </p:sp>
          <p:sp>
            <p:nvSpPr>
              <p:cNvPr id="381020" name="Line 92"/>
              <p:cNvSpPr>
                <a:spLocks noChangeShapeType="1"/>
              </p:cNvSpPr>
              <p:nvPr/>
            </p:nvSpPr>
            <p:spPr bwMode="auto">
              <a:xfrm>
                <a:off x="841" y="2175"/>
                <a:ext cx="1022" cy="0"/>
              </a:xfrm>
              <a:prstGeom prst="line">
                <a:avLst/>
              </a:prstGeom>
              <a:noFill/>
              <a:ln w="25400">
                <a:solidFill>
                  <a:schemeClr val="tx1"/>
                </a:solidFill>
                <a:round/>
                <a:headEnd/>
                <a:tailEnd/>
              </a:ln>
              <a:effectLst/>
            </p:spPr>
            <p:txBody>
              <a:bodyPr wrap="none" anchor="ctr"/>
              <a:lstStyle/>
              <a:p>
                <a:endParaRPr lang="en-US"/>
              </a:p>
            </p:txBody>
          </p:sp>
        </p:grpSp>
        <p:sp>
          <p:nvSpPr>
            <p:cNvPr id="381032" name="Text Box 104"/>
            <p:cNvSpPr txBox="1">
              <a:spLocks noChangeArrowheads="1"/>
            </p:cNvSpPr>
            <p:nvPr/>
          </p:nvSpPr>
          <p:spPr bwMode="auto">
            <a:xfrm>
              <a:off x="558" y="1769"/>
              <a:ext cx="607" cy="288"/>
            </a:xfrm>
            <a:prstGeom prst="rect">
              <a:avLst/>
            </a:prstGeom>
            <a:noFill/>
            <a:ln w="12700">
              <a:noFill/>
              <a:miter lim="800000"/>
              <a:headEnd/>
              <a:tailEnd/>
            </a:ln>
            <a:effectLst/>
          </p:spPr>
          <p:txBody>
            <a:bodyPr wrap="none">
              <a:spAutoFit/>
            </a:bodyPr>
            <a:lstStyle/>
            <a:p>
              <a:pPr defTabSz="762000"/>
              <a:r>
                <a:rPr lang="en-US">
                  <a:effectLst>
                    <a:outerShdw blurRad="38100" dist="38100" dir="2700000" algn="tl">
                      <a:srgbClr val="000000"/>
                    </a:outerShdw>
                  </a:effectLst>
                </a:rPr>
                <a:t>Mean</a:t>
              </a:r>
              <a:endParaRPr lang="en-AU">
                <a:effectLst>
                  <a:outerShdw blurRad="38100" dist="38100" dir="2700000" algn="tl">
                    <a:srgbClr val="000000"/>
                  </a:outerShdw>
                </a:effectLst>
              </a:endParaRPr>
            </a:p>
          </p:txBody>
        </p:sp>
      </p:grpSp>
      <p:grpSp>
        <p:nvGrpSpPr>
          <p:cNvPr id="9" name="Group 107"/>
          <p:cNvGrpSpPr>
            <a:grpSpLocks/>
          </p:cNvGrpSpPr>
          <p:nvPr/>
        </p:nvGrpSpPr>
        <p:grpSpPr bwMode="auto">
          <a:xfrm>
            <a:off x="885825" y="4459288"/>
            <a:ext cx="2579688" cy="1392237"/>
            <a:chOff x="558" y="2809"/>
            <a:chExt cx="1625" cy="877"/>
          </a:xfrm>
        </p:grpSpPr>
        <p:grpSp>
          <p:nvGrpSpPr>
            <p:cNvPr id="10" name="Group 101"/>
            <p:cNvGrpSpPr>
              <a:grpSpLocks/>
            </p:cNvGrpSpPr>
            <p:nvPr/>
          </p:nvGrpSpPr>
          <p:grpSpPr bwMode="auto">
            <a:xfrm>
              <a:off x="840" y="3077"/>
              <a:ext cx="1343" cy="609"/>
              <a:chOff x="605" y="2445"/>
              <a:chExt cx="1343" cy="609"/>
            </a:xfrm>
          </p:grpSpPr>
          <p:sp>
            <p:nvSpPr>
              <p:cNvPr id="381022" name="Rectangle 94"/>
              <p:cNvSpPr>
                <a:spLocks noChangeArrowheads="1"/>
              </p:cNvSpPr>
              <p:nvPr/>
            </p:nvSpPr>
            <p:spPr bwMode="auto">
              <a:xfrm>
                <a:off x="605" y="2581"/>
                <a:ext cx="499" cy="3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latin typeface="Symbol" pitchFamily="18" charset="2"/>
                  </a:rPr>
                  <a:t></a:t>
                </a:r>
                <a:r>
                  <a:rPr lang="en-US" sz="2800" i="0" baseline="30000">
                    <a:effectLst>
                      <a:outerShdw blurRad="38100" dist="38100" dir="2700000" algn="tl">
                        <a:srgbClr val="000000"/>
                      </a:outerShdw>
                    </a:effectLst>
                  </a:rPr>
                  <a:t>2</a:t>
                </a:r>
                <a:r>
                  <a:rPr lang="en-US" i="0">
                    <a:effectLst>
                      <a:outerShdw blurRad="38100" dist="38100" dir="2700000" algn="tl">
                        <a:srgbClr val="000000"/>
                      </a:outerShdw>
                    </a:effectLst>
                  </a:rPr>
                  <a:t> =</a:t>
                </a:r>
              </a:p>
            </p:txBody>
          </p:sp>
          <p:sp>
            <p:nvSpPr>
              <p:cNvPr id="381024" name="Rectangle 96"/>
              <p:cNvSpPr>
                <a:spLocks noChangeArrowheads="1"/>
              </p:cNvSpPr>
              <p:nvPr/>
            </p:nvSpPr>
            <p:spPr bwMode="auto">
              <a:xfrm>
                <a:off x="1028" y="2445"/>
                <a:ext cx="882" cy="574"/>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5400" b="0" i="0">
                    <a:effectLst>
                      <a:outerShdw blurRad="38100" dist="38100" dir="2700000" algn="tl">
                        <a:srgbClr val="000000"/>
                      </a:outerShdw>
                    </a:effectLst>
                  </a:rPr>
                  <a:t>(    )</a:t>
                </a:r>
              </a:p>
            </p:txBody>
          </p:sp>
          <p:sp>
            <p:nvSpPr>
              <p:cNvPr id="381026" name="Rectangle 98"/>
              <p:cNvSpPr>
                <a:spLocks noChangeArrowheads="1"/>
              </p:cNvSpPr>
              <p:nvPr/>
            </p:nvSpPr>
            <p:spPr bwMode="auto">
              <a:xfrm>
                <a:off x="1198" y="2446"/>
                <a:ext cx="551"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a:effectLst>
                      <a:outerShdw blurRad="38100" dist="38100" dir="2700000" algn="tl">
                        <a:srgbClr val="000000"/>
                      </a:outerShdw>
                    </a:effectLst>
                  </a:rPr>
                  <a:t>b</a:t>
                </a:r>
                <a:r>
                  <a:rPr lang="en-US" i="0">
                    <a:effectLst>
                      <a:outerShdw blurRad="38100" dist="38100" dir="2700000" algn="tl">
                        <a:srgbClr val="000000"/>
                      </a:outerShdw>
                    </a:effectLst>
                  </a:rPr>
                  <a:t> </a:t>
                </a:r>
                <a:r>
                  <a:rPr lang="en-US" i="0">
                    <a:effectLst>
                      <a:outerShdw blurRad="38100" dist="38100" dir="2700000" algn="tl">
                        <a:srgbClr val="000000"/>
                      </a:outerShdw>
                    </a:effectLst>
                    <a:cs typeface="Arial" charset="0"/>
                  </a:rPr>
                  <a:t>–</a:t>
                </a:r>
                <a:r>
                  <a:rPr lang="en-US" i="0">
                    <a:effectLst>
                      <a:outerShdw blurRad="38100" dist="38100" dir="2700000" algn="tl">
                        <a:srgbClr val="000000"/>
                      </a:outerShdw>
                    </a:effectLst>
                  </a:rPr>
                  <a:t> </a:t>
                </a:r>
                <a:r>
                  <a:rPr lang="en-US">
                    <a:effectLst>
                      <a:outerShdw blurRad="38100" dist="38100" dir="2700000" algn="tl">
                        <a:srgbClr val="000000"/>
                      </a:outerShdw>
                    </a:effectLst>
                  </a:rPr>
                  <a:t>a</a:t>
                </a:r>
              </a:p>
              <a:p>
                <a:pPr algn="ctr" defTabSz="762000" eaLnBrk="0" hangingPunct="0">
                  <a:lnSpc>
                    <a:spcPct val="120000"/>
                  </a:lnSpc>
                </a:pPr>
                <a:r>
                  <a:rPr lang="en-US" i="0">
                    <a:effectLst>
                      <a:outerShdw blurRad="38100" dist="38100" dir="2700000" algn="tl">
                        <a:srgbClr val="000000"/>
                      </a:outerShdw>
                    </a:effectLst>
                  </a:rPr>
                  <a:t>6</a:t>
                </a:r>
              </a:p>
            </p:txBody>
          </p:sp>
          <p:sp>
            <p:nvSpPr>
              <p:cNvPr id="381027" name="Line 99"/>
              <p:cNvSpPr>
                <a:spLocks noChangeShapeType="1"/>
              </p:cNvSpPr>
              <p:nvPr/>
            </p:nvSpPr>
            <p:spPr bwMode="auto">
              <a:xfrm>
                <a:off x="1238" y="2760"/>
                <a:ext cx="453" cy="0"/>
              </a:xfrm>
              <a:prstGeom prst="line">
                <a:avLst/>
              </a:prstGeom>
              <a:noFill/>
              <a:ln w="25400">
                <a:solidFill>
                  <a:schemeClr val="tx1"/>
                </a:solidFill>
                <a:round/>
                <a:headEnd/>
                <a:tailEnd/>
              </a:ln>
              <a:effectLst/>
            </p:spPr>
            <p:txBody>
              <a:bodyPr wrap="none" anchor="ctr"/>
              <a:lstStyle/>
              <a:p>
                <a:endParaRPr lang="en-US"/>
              </a:p>
            </p:txBody>
          </p:sp>
          <p:sp>
            <p:nvSpPr>
              <p:cNvPr id="381028" name="Rectangle 100"/>
              <p:cNvSpPr>
                <a:spLocks noChangeArrowheads="1"/>
              </p:cNvSpPr>
              <p:nvPr/>
            </p:nvSpPr>
            <p:spPr bwMode="auto">
              <a:xfrm>
                <a:off x="1763" y="2495"/>
                <a:ext cx="185" cy="21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baseline="30000">
                    <a:effectLst>
                      <a:outerShdw blurRad="38100" dist="38100" dir="2700000" algn="tl">
                        <a:srgbClr val="000000"/>
                      </a:outerShdw>
                    </a:effectLst>
                  </a:rPr>
                  <a:t>2</a:t>
                </a:r>
              </a:p>
            </p:txBody>
          </p:sp>
        </p:grpSp>
        <p:sp>
          <p:nvSpPr>
            <p:cNvPr id="381033" name="Text Box 105"/>
            <p:cNvSpPr txBox="1">
              <a:spLocks noChangeArrowheads="1"/>
            </p:cNvSpPr>
            <p:nvPr/>
          </p:nvSpPr>
          <p:spPr bwMode="auto">
            <a:xfrm>
              <a:off x="558" y="2809"/>
              <a:ext cx="917" cy="288"/>
            </a:xfrm>
            <a:prstGeom prst="rect">
              <a:avLst/>
            </a:prstGeom>
            <a:noFill/>
            <a:ln w="12700">
              <a:noFill/>
              <a:miter lim="800000"/>
              <a:headEnd/>
              <a:tailEnd/>
            </a:ln>
            <a:effectLst/>
          </p:spPr>
          <p:txBody>
            <a:bodyPr wrap="none">
              <a:spAutoFit/>
            </a:bodyPr>
            <a:lstStyle/>
            <a:p>
              <a:pPr defTabSz="762000"/>
              <a:r>
                <a:rPr lang="en-US">
                  <a:effectLst>
                    <a:outerShdw blurRad="38100" dist="38100" dir="2700000" algn="tl">
                      <a:srgbClr val="000000"/>
                    </a:outerShdw>
                  </a:effectLst>
                </a:rPr>
                <a:t>Variance</a:t>
              </a:r>
              <a:endParaRPr lang="en-AU">
                <a:effectLst>
                  <a:outerShdw blurRad="38100" dist="38100" dir="2700000" algn="tl">
                    <a:srgbClr val="000000"/>
                  </a:outerShdw>
                </a:effectLst>
              </a:endParaRPr>
            </a:p>
          </p:txBody>
        </p:sp>
      </p:gr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80934"/>
                                        </p:tgtEl>
                                        <p:attrNameLst>
                                          <p:attrName>style.visibility</p:attrName>
                                        </p:attrNameLst>
                                      </p:cBhvr>
                                      <p:to>
                                        <p:strVal val="visible"/>
                                      </p:to>
                                    </p:set>
                                    <p:animEffect transition="in" filter="strips(downRight)">
                                      <p:cBhvr>
                                        <p:cTn id="7" dur="500"/>
                                        <p:tgtEl>
                                          <p:spTgt spid="380934"/>
                                        </p:tgtEl>
                                      </p:cBhvr>
                                    </p:animEffect>
                                  </p:childTnLst>
                                </p:cTn>
                              </p:par>
                            </p:childTnLst>
                          </p:cTn>
                        </p:par>
                        <p:par>
                          <p:cTn id="8" fill="hold">
                            <p:stCondLst>
                              <p:cond delay="1500"/>
                            </p:stCondLst>
                            <p:childTnLst>
                              <p:par>
                                <p:cTn id="9" presetID="23" presetClass="entr" presetSubtype="272"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strVal val="2/3*#ppt_w"/>
                                          </p:val>
                                        </p:tav>
                                        <p:tav tm="100000">
                                          <p:val>
                                            <p:strVal val="#ppt_w"/>
                                          </p:val>
                                        </p:tav>
                                      </p:tavLst>
                                    </p:anim>
                                    <p:anim calcmode="lin" valueType="num">
                                      <p:cBhvr>
                                        <p:cTn id="12" dur="500" fill="hold"/>
                                        <p:tgtEl>
                                          <p:spTgt spid="2"/>
                                        </p:tgtEl>
                                        <p:attrNameLst>
                                          <p:attrName>ppt_h</p:attrName>
                                        </p:attrNameLst>
                                      </p:cBhvr>
                                      <p:tavLst>
                                        <p:tav tm="0">
                                          <p:val>
                                            <p:strVal val="2/3*#ppt_h"/>
                                          </p:val>
                                        </p:tav>
                                        <p:tav tm="100000">
                                          <p:val>
                                            <p:strVal val="#ppt_h"/>
                                          </p:val>
                                        </p:tav>
                                      </p:tavLst>
                                    </p:anim>
                                  </p:childTnLst>
                                </p:cTn>
                              </p:par>
                            </p:childTnLst>
                          </p:cTn>
                        </p:par>
                        <p:par>
                          <p:cTn id="13" fill="hold">
                            <p:stCondLst>
                              <p:cond delay="3000"/>
                            </p:stCondLst>
                            <p:childTnLst>
                              <p:par>
                                <p:cTn id="14" presetID="18" presetClass="entr" presetSubtype="6"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par>
                          <p:cTn id="17" fill="hold">
                            <p:stCondLst>
                              <p:cond delay="4500"/>
                            </p:stCondLst>
                            <p:childTnLst>
                              <p:par>
                                <p:cTn id="18" presetID="18" presetClass="entr" presetSubtype="6" fill="hold"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strips(downRigh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4"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193675" y="390525"/>
            <a:ext cx="6037263" cy="5238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sp>
        <p:nvSpPr>
          <p:cNvPr id="567299" name="Rectangle 3"/>
          <p:cNvSpPr>
            <a:spLocks noChangeArrowheads="1"/>
          </p:cNvSpPr>
          <p:nvPr/>
        </p:nvSpPr>
        <p:spPr bwMode="auto">
          <a:xfrm>
            <a:off x="682625" y="2678113"/>
            <a:ext cx="4113213" cy="1689100"/>
          </a:xfrm>
          <a:prstGeom prst="rect">
            <a:avLst/>
          </a:prstGeom>
          <a:noFill/>
          <a:ln w="12700">
            <a:noFill/>
            <a:miter lim="800000"/>
            <a:headEnd/>
            <a:tailEnd/>
          </a:ln>
          <a:effectLst/>
        </p:spPr>
        <p:txBody>
          <a:bodyPr wrap="none" lIns="90487" tIns="44450" rIns="90487" bIns="44450">
            <a:spAutoFit/>
          </a:bodyPr>
          <a:lstStyle/>
          <a:p>
            <a:pPr defTabSz="762000" eaLnBrk="0" hangingPunct="0">
              <a:tabLst>
                <a:tab pos="660400" algn="ctr"/>
                <a:tab pos="1912938" algn="ctr"/>
                <a:tab pos="3233738" algn="ctr"/>
              </a:tabLst>
            </a:pPr>
            <a:r>
              <a:rPr lang="en-US" sz="2000" i="0">
                <a:effectLst>
                  <a:outerShdw blurRad="38100" dist="38100" dir="2700000" algn="tl">
                    <a:srgbClr val="000000"/>
                  </a:outerShdw>
                </a:effectLst>
              </a:rPr>
              <a:t>		Activity B</a:t>
            </a:r>
          </a:p>
          <a:p>
            <a:pPr defTabSz="762000" eaLnBrk="0" hangingPunct="0">
              <a:tabLst>
                <a:tab pos="660400" algn="ctr"/>
                <a:tab pos="1912938" algn="ctr"/>
                <a:tab pos="3233738" algn="ctr"/>
              </a:tabLst>
            </a:pPr>
            <a:endParaRPr lang="en-US" sz="500" i="0">
              <a:effectLst>
                <a:outerShdw blurRad="38100" dist="38100" dir="2700000" algn="tl">
                  <a:srgbClr val="000000"/>
                </a:outerShdw>
              </a:effectLst>
            </a:endParaRP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Most</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Optimistic	Likely	Pessimistic</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a</a:t>
            </a: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m</a:t>
            </a: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b</a:t>
            </a:r>
            <a:r>
              <a:rPr lang="en-US" sz="2000" i="0">
                <a:effectLst>
                  <a:outerShdw blurRad="38100" dist="38100" dir="2700000" algn="tl">
                    <a:srgbClr val="000000"/>
                  </a:outerShdw>
                </a:effectLst>
              </a:rPr>
              <a:t>)</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7	8	15</a:t>
            </a:r>
          </a:p>
        </p:txBody>
      </p:sp>
      <p:sp>
        <p:nvSpPr>
          <p:cNvPr id="567300" name="Rectangle 4"/>
          <p:cNvSpPr>
            <a:spLocks noChangeArrowheads="1"/>
          </p:cNvSpPr>
          <p:nvPr/>
        </p:nvSpPr>
        <p:spPr bwMode="auto">
          <a:xfrm>
            <a:off x="228600" y="1219200"/>
            <a:ext cx="4038600" cy="459100"/>
          </a:xfrm>
          <a:prstGeom prst="rect">
            <a:avLst/>
          </a:prstGeom>
          <a:noFill/>
          <a:ln w="12700">
            <a:noFill/>
            <a:miter lim="800000"/>
            <a:headEnd/>
            <a:tailEnd/>
          </a:ln>
          <a:effectLst/>
        </p:spPr>
        <p:txBody>
          <a:bodyPr wrap="square" lIns="90487" tIns="44450" rIns="90487" bIns="44450">
            <a:spAutoFit/>
          </a:bodyPr>
          <a:lstStyle/>
          <a:p>
            <a:pPr defTabSz="762000" eaLnBrk="0" hangingPunct="0"/>
            <a:r>
              <a:rPr lang="en-US" sz="2400" i="0" dirty="0">
                <a:effectLst>
                  <a:outerShdw blurRad="38100" dist="38100" dir="2700000" algn="tl">
                    <a:srgbClr val="000000"/>
                  </a:outerShdw>
                </a:effectLst>
              </a:rPr>
              <a:t>Probabilistic Time Estimates</a:t>
            </a:r>
          </a:p>
        </p:txBody>
      </p:sp>
      <p:grpSp>
        <p:nvGrpSpPr>
          <p:cNvPr id="2" name="Group 85"/>
          <p:cNvGrpSpPr>
            <a:grpSpLocks/>
          </p:cNvGrpSpPr>
          <p:nvPr/>
        </p:nvGrpSpPr>
        <p:grpSpPr bwMode="auto">
          <a:xfrm>
            <a:off x="4937125" y="1635125"/>
            <a:ext cx="3803650" cy="3346450"/>
            <a:chOff x="3110" y="1030"/>
            <a:chExt cx="2396" cy="2108"/>
          </a:xfrm>
        </p:grpSpPr>
        <p:sp>
          <p:nvSpPr>
            <p:cNvPr id="567303" name="Line 7"/>
            <p:cNvSpPr>
              <a:spLocks noChangeShapeType="1"/>
            </p:cNvSpPr>
            <p:nvPr/>
          </p:nvSpPr>
          <p:spPr bwMode="auto">
            <a:xfrm flipV="1">
              <a:off x="4995" y="1740"/>
              <a:ext cx="0" cy="695"/>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4" name="Line 8"/>
            <p:cNvSpPr>
              <a:spLocks noChangeShapeType="1"/>
            </p:cNvSpPr>
            <p:nvPr/>
          </p:nvSpPr>
          <p:spPr bwMode="auto">
            <a:xfrm>
              <a:off x="5050" y="1690"/>
              <a:ext cx="173" cy="268"/>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5" name="Line 9"/>
            <p:cNvSpPr>
              <a:spLocks noChangeShapeType="1"/>
            </p:cNvSpPr>
            <p:nvPr/>
          </p:nvSpPr>
          <p:spPr bwMode="auto">
            <a:xfrm>
              <a:off x="4597" y="2146"/>
              <a:ext cx="305" cy="308"/>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6" name="Line 10"/>
            <p:cNvSpPr>
              <a:spLocks noChangeShapeType="1"/>
            </p:cNvSpPr>
            <p:nvPr/>
          </p:nvSpPr>
          <p:spPr bwMode="auto">
            <a:xfrm>
              <a:off x="4634" y="2548"/>
              <a:ext cx="23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7" name="Line 11"/>
            <p:cNvSpPr>
              <a:spLocks noChangeShapeType="1"/>
            </p:cNvSpPr>
            <p:nvPr/>
          </p:nvSpPr>
          <p:spPr bwMode="auto">
            <a:xfrm flipV="1">
              <a:off x="4179" y="2608"/>
              <a:ext cx="703"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8" name="Line 12"/>
            <p:cNvSpPr>
              <a:spLocks noChangeShapeType="1"/>
            </p:cNvSpPr>
            <p:nvPr/>
          </p:nvSpPr>
          <p:spPr bwMode="auto">
            <a:xfrm>
              <a:off x="4173"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09" name="Line 13"/>
            <p:cNvSpPr>
              <a:spLocks noChangeShapeType="1"/>
            </p:cNvSpPr>
            <p:nvPr/>
          </p:nvSpPr>
          <p:spPr bwMode="auto">
            <a:xfrm>
              <a:off x="4177" y="2076"/>
              <a:ext cx="21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0" name="Line 14"/>
            <p:cNvSpPr>
              <a:spLocks noChangeShapeType="1"/>
            </p:cNvSpPr>
            <p:nvPr/>
          </p:nvSpPr>
          <p:spPr bwMode="auto">
            <a:xfrm>
              <a:off x="3365" y="2193"/>
              <a:ext cx="155" cy="245"/>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1" name="Line 15"/>
            <p:cNvSpPr>
              <a:spLocks noChangeShapeType="1"/>
            </p:cNvSpPr>
            <p:nvPr/>
          </p:nvSpPr>
          <p:spPr bwMode="auto">
            <a:xfrm flipV="1">
              <a:off x="3369" y="1726"/>
              <a:ext cx="151" cy="2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2" name="Line 16"/>
            <p:cNvSpPr>
              <a:spLocks noChangeShapeType="1"/>
            </p:cNvSpPr>
            <p:nvPr/>
          </p:nvSpPr>
          <p:spPr bwMode="auto">
            <a:xfrm flipV="1">
              <a:off x="3686" y="1238"/>
              <a:ext cx="284" cy="3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3" name="Line 17"/>
            <p:cNvSpPr>
              <a:spLocks noChangeShapeType="1"/>
            </p:cNvSpPr>
            <p:nvPr/>
          </p:nvSpPr>
          <p:spPr bwMode="auto">
            <a:xfrm>
              <a:off x="3715" y="1618"/>
              <a:ext cx="212"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4" name="Line 18"/>
            <p:cNvSpPr>
              <a:spLocks noChangeShapeType="1"/>
            </p:cNvSpPr>
            <p:nvPr/>
          </p:nvSpPr>
          <p:spPr bwMode="auto">
            <a:xfrm>
              <a:off x="3711"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5" name="Line 19"/>
            <p:cNvSpPr>
              <a:spLocks noChangeShapeType="1"/>
            </p:cNvSpPr>
            <p:nvPr/>
          </p:nvSpPr>
          <p:spPr bwMode="auto">
            <a:xfrm>
              <a:off x="3674" y="2630"/>
              <a:ext cx="294" cy="29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6" name="Line 20"/>
            <p:cNvSpPr>
              <a:spLocks noChangeShapeType="1"/>
            </p:cNvSpPr>
            <p:nvPr/>
          </p:nvSpPr>
          <p:spPr bwMode="auto">
            <a:xfrm>
              <a:off x="3688" y="1713"/>
              <a:ext cx="285" cy="27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7" name="Line 21"/>
            <p:cNvSpPr>
              <a:spLocks noChangeShapeType="1"/>
            </p:cNvSpPr>
            <p:nvPr/>
          </p:nvSpPr>
          <p:spPr bwMode="auto">
            <a:xfrm>
              <a:off x="4159" y="1196"/>
              <a:ext cx="719"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8" name="Line 22"/>
            <p:cNvSpPr>
              <a:spLocks noChangeShapeType="1"/>
            </p:cNvSpPr>
            <p:nvPr/>
          </p:nvSpPr>
          <p:spPr bwMode="auto">
            <a:xfrm>
              <a:off x="4179" y="1618"/>
              <a:ext cx="683"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67319" name="Oval 23"/>
            <p:cNvSpPr>
              <a:spLocks noChangeArrowheads="1"/>
            </p:cNvSpPr>
            <p:nvPr/>
          </p:nvSpPr>
          <p:spPr bwMode="auto">
            <a:xfrm>
              <a:off x="3935" y="28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0" name="Oval 24"/>
            <p:cNvSpPr>
              <a:spLocks noChangeArrowheads="1"/>
            </p:cNvSpPr>
            <p:nvPr/>
          </p:nvSpPr>
          <p:spPr bwMode="auto">
            <a:xfrm>
              <a:off x="4872" y="242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1" name="Oval 25"/>
            <p:cNvSpPr>
              <a:spLocks noChangeArrowheads="1"/>
            </p:cNvSpPr>
            <p:nvPr/>
          </p:nvSpPr>
          <p:spPr bwMode="auto">
            <a:xfrm>
              <a:off x="4399"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2" name="Oval 26"/>
            <p:cNvSpPr>
              <a:spLocks noChangeArrowheads="1"/>
            </p:cNvSpPr>
            <p:nvPr/>
          </p:nvSpPr>
          <p:spPr bwMode="auto">
            <a:xfrm>
              <a:off x="3935"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3" name="Oval 27"/>
            <p:cNvSpPr>
              <a:spLocks noChangeArrowheads="1"/>
            </p:cNvSpPr>
            <p:nvPr/>
          </p:nvSpPr>
          <p:spPr bwMode="auto">
            <a:xfrm>
              <a:off x="3478" y="2427"/>
              <a:ext cx="240" cy="240"/>
            </a:xfrm>
            <a:prstGeom prst="ellipse">
              <a:avLst/>
            </a:prstGeom>
            <a:solidFill>
              <a:srgbClr val="EEEEDC"/>
            </a:solidFill>
            <a:ln w="57150">
              <a:solidFill>
                <a:srgbClr val="DCD1B6"/>
              </a:solidFill>
              <a:round/>
              <a:headEnd/>
              <a:tailEnd/>
            </a:ln>
            <a:effectLst/>
          </p:spPr>
          <p:txBody>
            <a:bodyPr wrap="none" anchor="ctr"/>
            <a:lstStyle/>
            <a:p>
              <a:endParaRPr lang="en-US"/>
            </a:p>
          </p:txBody>
        </p:sp>
        <p:sp>
          <p:nvSpPr>
            <p:cNvPr id="567324" name="Oval 28"/>
            <p:cNvSpPr>
              <a:spLocks noChangeArrowheads="1"/>
            </p:cNvSpPr>
            <p:nvPr/>
          </p:nvSpPr>
          <p:spPr bwMode="auto">
            <a:xfrm>
              <a:off x="3935"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5" name="Oval 29"/>
            <p:cNvSpPr>
              <a:spLocks noChangeArrowheads="1"/>
            </p:cNvSpPr>
            <p:nvPr/>
          </p:nvSpPr>
          <p:spPr bwMode="auto">
            <a:xfrm>
              <a:off x="4400"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6" name="Oval 30"/>
            <p:cNvSpPr>
              <a:spLocks noChangeArrowheads="1"/>
            </p:cNvSpPr>
            <p:nvPr/>
          </p:nvSpPr>
          <p:spPr bwMode="auto">
            <a:xfrm>
              <a:off x="3936"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7" name="Oval 31"/>
            <p:cNvSpPr>
              <a:spLocks noChangeArrowheads="1"/>
            </p:cNvSpPr>
            <p:nvPr/>
          </p:nvSpPr>
          <p:spPr bwMode="auto">
            <a:xfrm>
              <a:off x="3478"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8" name="Oval 32"/>
            <p:cNvSpPr>
              <a:spLocks noChangeArrowheads="1"/>
            </p:cNvSpPr>
            <p:nvPr/>
          </p:nvSpPr>
          <p:spPr bwMode="auto">
            <a:xfrm>
              <a:off x="3936" y="1030"/>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29" name="Oval 33"/>
            <p:cNvSpPr>
              <a:spLocks noChangeArrowheads="1"/>
            </p:cNvSpPr>
            <p:nvPr/>
          </p:nvSpPr>
          <p:spPr bwMode="auto">
            <a:xfrm>
              <a:off x="4873" y="149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67330" name="Rectangle 34"/>
            <p:cNvSpPr>
              <a:spLocks noChangeArrowheads="1"/>
            </p:cNvSpPr>
            <p:nvPr/>
          </p:nvSpPr>
          <p:spPr bwMode="auto">
            <a:xfrm>
              <a:off x="3525"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A</a:t>
              </a:r>
            </a:p>
          </p:txBody>
        </p:sp>
        <p:sp>
          <p:nvSpPr>
            <p:cNvPr id="567331" name="Rectangle 35"/>
            <p:cNvSpPr>
              <a:spLocks noChangeArrowheads="1"/>
            </p:cNvSpPr>
            <p:nvPr/>
          </p:nvSpPr>
          <p:spPr bwMode="auto">
            <a:xfrm>
              <a:off x="3989" y="1537"/>
              <a:ext cx="134"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a:t>
              </a:r>
            </a:p>
          </p:txBody>
        </p:sp>
        <p:sp>
          <p:nvSpPr>
            <p:cNvPr id="567332" name="Rectangle 36"/>
            <p:cNvSpPr>
              <a:spLocks noChangeArrowheads="1"/>
            </p:cNvSpPr>
            <p:nvPr/>
          </p:nvSpPr>
          <p:spPr bwMode="auto">
            <a:xfrm>
              <a:off x="4006" y="1070"/>
              <a:ext cx="9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I</a:t>
              </a:r>
            </a:p>
          </p:txBody>
        </p:sp>
        <p:sp>
          <p:nvSpPr>
            <p:cNvPr id="567333" name="Rectangle 37"/>
            <p:cNvSpPr>
              <a:spLocks noChangeArrowheads="1"/>
            </p:cNvSpPr>
            <p:nvPr/>
          </p:nvSpPr>
          <p:spPr bwMode="auto">
            <a:xfrm>
              <a:off x="3983" y="1996"/>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C</a:t>
              </a:r>
            </a:p>
          </p:txBody>
        </p:sp>
        <p:sp>
          <p:nvSpPr>
            <p:cNvPr id="567334" name="Rectangle 38"/>
            <p:cNvSpPr>
              <a:spLocks noChangeArrowheads="1"/>
            </p:cNvSpPr>
            <p:nvPr/>
          </p:nvSpPr>
          <p:spPr bwMode="auto">
            <a:xfrm>
              <a:off x="4444" y="1996"/>
              <a:ext cx="151"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G</a:t>
              </a:r>
            </a:p>
          </p:txBody>
        </p:sp>
        <p:grpSp>
          <p:nvGrpSpPr>
            <p:cNvPr id="3" name="Group 39"/>
            <p:cNvGrpSpPr>
              <a:grpSpLocks/>
            </p:cNvGrpSpPr>
            <p:nvPr/>
          </p:nvGrpSpPr>
          <p:grpSpPr bwMode="auto">
            <a:xfrm>
              <a:off x="5128" y="1971"/>
              <a:ext cx="378" cy="235"/>
              <a:chOff x="5128" y="1971"/>
              <a:chExt cx="378" cy="235"/>
            </a:xfrm>
          </p:grpSpPr>
          <p:sp>
            <p:nvSpPr>
              <p:cNvPr id="567336" name="Freeform 40"/>
              <p:cNvSpPr>
                <a:spLocks/>
              </p:cNvSpPr>
              <p:nvPr/>
            </p:nvSpPr>
            <p:spPr bwMode="auto">
              <a:xfrm>
                <a:off x="5142" y="1971"/>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67337" name="Rectangle 41"/>
              <p:cNvSpPr>
                <a:spLocks noChangeArrowheads="1"/>
              </p:cNvSpPr>
              <p:nvPr/>
            </p:nvSpPr>
            <p:spPr bwMode="auto">
              <a:xfrm>
                <a:off x="5128" y="2008"/>
                <a:ext cx="37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Finish</a:t>
                </a:r>
              </a:p>
            </p:txBody>
          </p:sp>
        </p:grpSp>
        <p:sp>
          <p:nvSpPr>
            <p:cNvPr id="567338" name="Rectangle 42"/>
            <p:cNvSpPr>
              <a:spLocks noChangeArrowheads="1"/>
            </p:cNvSpPr>
            <p:nvPr/>
          </p:nvSpPr>
          <p:spPr bwMode="auto">
            <a:xfrm>
              <a:off x="3983"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D</a:t>
              </a:r>
            </a:p>
          </p:txBody>
        </p:sp>
        <p:sp>
          <p:nvSpPr>
            <p:cNvPr id="567339" name="Rectangle 43"/>
            <p:cNvSpPr>
              <a:spLocks noChangeArrowheads="1"/>
            </p:cNvSpPr>
            <p:nvPr/>
          </p:nvSpPr>
          <p:spPr bwMode="auto">
            <a:xfrm>
              <a:off x="3986" y="2938"/>
              <a:ext cx="13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E</a:t>
              </a:r>
            </a:p>
          </p:txBody>
        </p:sp>
        <p:sp>
          <p:nvSpPr>
            <p:cNvPr id="567340" name="Rectangle 44"/>
            <p:cNvSpPr>
              <a:spLocks noChangeArrowheads="1"/>
            </p:cNvSpPr>
            <p:nvPr/>
          </p:nvSpPr>
          <p:spPr bwMode="auto">
            <a:xfrm>
              <a:off x="4447"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H</a:t>
              </a:r>
            </a:p>
          </p:txBody>
        </p:sp>
        <p:sp>
          <p:nvSpPr>
            <p:cNvPr id="567341" name="Rectangle 45"/>
            <p:cNvSpPr>
              <a:spLocks noChangeArrowheads="1"/>
            </p:cNvSpPr>
            <p:nvPr/>
          </p:nvSpPr>
          <p:spPr bwMode="auto">
            <a:xfrm>
              <a:off x="3525"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B</a:t>
              </a:r>
            </a:p>
          </p:txBody>
        </p:sp>
        <p:sp>
          <p:nvSpPr>
            <p:cNvPr id="567342" name="Rectangle 46"/>
            <p:cNvSpPr>
              <a:spLocks noChangeArrowheads="1"/>
            </p:cNvSpPr>
            <p:nvPr/>
          </p:nvSpPr>
          <p:spPr bwMode="auto">
            <a:xfrm>
              <a:off x="4929" y="2467"/>
              <a:ext cx="12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J</a:t>
              </a:r>
            </a:p>
          </p:txBody>
        </p:sp>
        <p:sp>
          <p:nvSpPr>
            <p:cNvPr id="567343" name="Rectangle 47"/>
            <p:cNvSpPr>
              <a:spLocks noChangeArrowheads="1"/>
            </p:cNvSpPr>
            <p:nvPr/>
          </p:nvSpPr>
          <p:spPr bwMode="auto">
            <a:xfrm>
              <a:off x="4920"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K</a:t>
              </a:r>
            </a:p>
          </p:txBody>
        </p:sp>
        <p:grpSp>
          <p:nvGrpSpPr>
            <p:cNvPr id="4" name="Group 48"/>
            <p:cNvGrpSpPr>
              <a:grpSpLocks/>
            </p:cNvGrpSpPr>
            <p:nvPr/>
          </p:nvGrpSpPr>
          <p:grpSpPr bwMode="auto">
            <a:xfrm>
              <a:off x="3110" y="1971"/>
              <a:ext cx="351" cy="235"/>
              <a:chOff x="3110" y="1971"/>
              <a:chExt cx="351" cy="235"/>
            </a:xfrm>
          </p:grpSpPr>
          <p:sp>
            <p:nvSpPr>
              <p:cNvPr id="567345" name="Freeform 49"/>
              <p:cNvSpPr>
                <a:spLocks/>
              </p:cNvSpPr>
              <p:nvPr/>
            </p:nvSpPr>
            <p:spPr bwMode="auto">
              <a:xfrm>
                <a:off x="3110" y="1971"/>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67346" name="Rectangle 50"/>
              <p:cNvSpPr>
                <a:spLocks noChangeArrowheads="1"/>
              </p:cNvSpPr>
              <p:nvPr/>
            </p:nvSpPr>
            <p:spPr bwMode="auto">
              <a:xfrm>
                <a:off x="3132" y="2008"/>
                <a:ext cx="307"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Start</a:t>
                </a:r>
              </a:p>
            </p:txBody>
          </p:sp>
        </p:grpSp>
      </p:grpSp>
      <p:grpSp>
        <p:nvGrpSpPr>
          <p:cNvPr id="5" name="Group 52"/>
          <p:cNvGrpSpPr>
            <a:grpSpLocks/>
          </p:cNvGrpSpPr>
          <p:nvPr/>
        </p:nvGrpSpPr>
        <p:grpSpPr bwMode="auto">
          <a:xfrm>
            <a:off x="6778625" y="280988"/>
            <a:ext cx="1955800" cy="1022350"/>
            <a:chOff x="4270" y="177"/>
            <a:chExt cx="1232" cy="644"/>
          </a:xfrm>
        </p:grpSpPr>
        <p:graphicFrame>
          <p:nvGraphicFramePr>
            <p:cNvPr id="567349" name="Object 5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427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4"/>
            <p:cNvGrpSpPr>
              <a:grpSpLocks/>
            </p:cNvGrpSpPr>
            <p:nvPr/>
          </p:nvGrpSpPr>
          <p:grpSpPr bwMode="auto">
            <a:xfrm>
              <a:off x="4803" y="177"/>
              <a:ext cx="699" cy="644"/>
              <a:chOff x="1457" y="1853"/>
              <a:chExt cx="2382" cy="2108"/>
            </a:xfrm>
          </p:grpSpPr>
          <p:sp>
            <p:nvSpPr>
              <p:cNvPr id="567351" name="Line 55"/>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567352" name="Line 56"/>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567353" name="Line 57"/>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567354" name="Line 58"/>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567355" name="Line 59"/>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567356" name="Line 60"/>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567357" name="Line 61"/>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567358" name="Line 62"/>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567359" name="Line 63"/>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567360" name="Line 64"/>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567361" name="Line 65"/>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567362" name="Line 66"/>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567363" name="Line 67"/>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567364" name="Line 68"/>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567365" name="Line 69"/>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567366" name="Line 70"/>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567367" name="Oval 7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68" name="Oval 7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69" name="Oval 7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0" name="Oval 7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1" name="Oval 7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2" name="Oval 7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3" name="Oval 7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4" name="Oval 7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5" name="Oval 7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6" name="Oval 8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7" name="Oval 8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7378" name="Freeform 82"/>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67379" name="Freeform 83"/>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7" name="Group 86"/>
          <p:cNvGrpSpPr>
            <a:grpSpLocks/>
          </p:cNvGrpSpPr>
          <p:nvPr/>
        </p:nvGrpSpPr>
        <p:grpSpPr bwMode="auto">
          <a:xfrm>
            <a:off x="4368800" y="3852863"/>
            <a:ext cx="1533525" cy="381000"/>
            <a:chOff x="2752" y="2427"/>
            <a:chExt cx="966" cy="240"/>
          </a:xfrm>
        </p:grpSpPr>
        <p:sp>
          <p:nvSpPr>
            <p:cNvPr id="567301" name="Line 5"/>
            <p:cNvSpPr>
              <a:spLocks noChangeShapeType="1"/>
            </p:cNvSpPr>
            <p:nvPr/>
          </p:nvSpPr>
          <p:spPr bwMode="auto">
            <a:xfrm flipH="1" flipV="1">
              <a:off x="2752" y="2501"/>
              <a:ext cx="689" cy="60"/>
            </a:xfrm>
            <a:prstGeom prst="line">
              <a:avLst/>
            </a:prstGeom>
            <a:noFill/>
            <a:ln w="76200">
              <a:solidFill>
                <a:srgbClr val="F05C3F"/>
              </a:solidFill>
              <a:round/>
              <a:headEnd/>
              <a:tailEnd type="triangle" w="med" len="sm"/>
            </a:ln>
            <a:effectLst/>
          </p:spPr>
          <p:txBody>
            <a:bodyPr wrap="none" anchor="ctr"/>
            <a:lstStyle/>
            <a:p>
              <a:endParaRPr lang="en-US"/>
            </a:p>
          </p:txBody>
        </p:sp>
        <p:sp>
          <p:nvSpPr>
            <p:cNvPr id="567380" name="Oval 84"/>
            <p:cNvSpPr>
              <a:spLocks noChangeArrowheads="1"/>
            </p:cNvSpPr>
            <p:nvPr/>
          </p:nvSpPr>
          <p:spPr bwMode="auto">
            <a:xfrm>
              <a:off x="3478" y="2427"/>
              <a:ext cx="240" cy="240"/>
            </a:xfrm>
            <a:prstGeom prst="ellipse">
              <a:avLst/>
            </a:prstGeom>
            <a:noFill/>
            <a:ln w="57150">
              <a:solidFill>
                <a:srgbClr val="F05C3F"/>
              </a:solidFill>
              <a:round/>
              <a:headEnd/>
              <a:tailEnd/>
            </a:ln>
            <a:effectLst/>
          </p:spPr>
          <p:txBody>
            <a:bodyPr wrap="none" anchor="ctr"/>
            <a:lstStyle/>
            <a:p>
              <a:endParaRPr lang="en-US"/>
            </a:p>
          </p:txBody>
        </p:sp>
      </p:gr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1500"/>
                            </p:stCondLst>
                            <p:childTnLst>
                              <p:par>
                                <p:cTn id="9" presetID="18" presetClass="entr" presetSubtype="6" fill="hold" grpId="0" nodeType="afterEffect">
                                  <p:stCondLst>
                                    <p:cond delay="0"/>
                                  </p:stCondLst>
                                  <p:childTnLst>
                                    <p:set>
                                      <p:cBhvr>
                                        <p:cTn id="10" dur="1" fill="hold">
                                          <p:stCondLst>
                                            <p:cond delay="0"/>
                                          </p:stCondLst>
                                        </p:cTn>
                                        <p:tgtEl>
                                          <p:spTgt spid="567299"/>
                                        </p:tgtEl>
                                        <p:attrNameLst>
                                          <p:attrName>style.visibility</p:attrName>
                                        </p:attrNameLst>
                                      </p:cBhvr>
                                      <p:to>
                                        <p:strVal val="visible"/>
                                      </p:to>
                                    </p:set>
                                    <p:animEffect transition="in" filter="strips(downRight)">
                                      <p:cBhvr>
                                        <p:cTn id="11" dur="500"/>
                                        <p:tgtEl>
                                          <p:spTgt spid="567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458200" cy="1524000"/>
          </a:xfrm>
        </p:spPr>
        <p:txBody>
          <a:bodyPr/>
          <a:lstStyle/>
          <a:p>
            <a:pPr algn="ctr">
              <a:buNone/>
            </a:pPr>
            <a:r>
              <a:rPr lang="en-US" sz="4400" b="1" dirty="0"/>
              <a:t>Project Management knowledge Areas </a:t>
            </a:r>
          </a:p>
          <a:p>
            <a:endParaRPr lang="en-US"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12</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ChangeArrowheads="1"/>
          </p:cNvSpPr>
          <p:nvPr/>
        </p:nvSpPr>
        <p:spPr bwMode="auto">
          <a:xfrm>
            <a:off x="193675" y="390525"/>
            <a:ext cx="6037263" cy="5238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sp>
        <p:nvSpPr>
          <p:cNvPr id="385029" name="Rectangle 5"/>
          <p:cNvSpPr>
            <a:spLocks noChangeArrowheads="1"/>
          </p:cNvSpPr>
          <p:nvPr/>
        </p:nvSpPr>
        <p:spPr bwMode="auto">
          <a:xfrm>
            <a:off x="682625" y="2678113"/>
            <a:ext cx="4113213" cy="1689100"/>
          </a:xfrm>
          <a:prstGeom prst="rect">
            <a:avLst/>
          </a:prstGeom>
          <a:noFill/>
          <a:ln w="12700">
            <a:noFill/>
            <a:miter lim="800000"/>
            <a:headEnd/>
            <a:tailEnd/>
          </a:ln>
          <a:effectLst/>
        </p:spPr>
        <p:txBody>
          <a:bodyPr wrap="none" lIns="90487" tIns="44450" rIns="90487" bIns="44450">
            <a:spAutoFit/>
          </a:bodyPr>
          <a:lstStyle/>
          <a:p>
            <a:pPr defTabSz="762000" eaLnBrk="0" hangingPunct="0">
              <a:tabLst>
                <a:tab pos="660400" algn="ctr"/>
                <a:tab pos="1912938" algn="ctr"/>
                <a:tab pos="3233738" algn="ctr"/>
              </a:tabLst>
            </a:pPr>
            <a:r>
              <a:rPr lang="en-US" sz="2000" i="0">
                <a:effectLst>
                  <a:outerShdw blurRad="38100" dist="38100" dir="2700000" algn="tl">
                    <a:srgbClr val="000000"/>
                  </a:outerShdw>
                </a:effectLst>
              </a:rPr>
              <a:t>		Activity B</a:t>
            </a:r>
          </a:p>
          <a:p>
            <a:pPr defTabSz="762000" eaLnBrk="0" hangingPunct="0">
              <a:tabLst>
                <a:tab pos="660400" algn="ctr"/>
                <a:tab pos="1912938" algn="ctr"/>
                <a:tab pos="3233738" algn="ctr"/>
              </a:tabLst>
            </a:pPr>
            <a:endParaRPr lang="en-US" sz="500" i="0">
              <a:effectLst>
                <a:outerShdw blurRad="38100" dist="38100" dir="2700000" algn="tl">
                  <a:srgbClr val="000000"/>
                </a:outerShdw>
              </a:effectLst>
            </a:endParaRP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Most</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Optimistic	Likely	Pessimistic</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a</a:t>
            </a: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m</a:t>
            </a:r>
            <a:r>
              <a:rPr lang="en-US" sz="2000" i="0">
                <a:effectLst>
                  <a:outerShdw blurRad="38100" dist="38100" dir="2700000" algn="tl">
                    <a:srgbClr val="000000"/>
                  </a:outerShdw>
                </a:effectLst>
              </a:rPr>
              <a:t>)	(</a:t>
            </a:r>
            <a:r>
              <a:rPr lang="en-US" sz="2000">
                <a:effectLst>
                  <a:outerShdw blurRad="38100" dist="38100" dir="2700000" algn="tl">
                    <a:srgbClr val="000000"/>
                  </a:outerShdw>
                </a:effectLst>
              </a:rPr>
              <a:t>b</a:t>
            </a:r>
            <a:r>
              <a:rPr lang="en-US" sz="2000" i="0">
                <a:effectLst>
                  <a:outerShdw blurRad="38100" dist="38100" dir="2700000" algn="tl">
                    <a:srgbClr val="000000"/>
                  </a:outerShdw>
                </a:effectLst>
              </a:rPr>
              <a:t>)</a:t>
            </a:r>
          </a:p>
          <a:p>
            <a:pPr defTabSz="762000" eaLnBrk="0" hangingPunct="0">
              <a:tabLst>
                <a:tab pos="660400" algn="ctr"/>
                <a:tab pos="1912938" algn="ctr"/>
                <a:tab pos="3233738" algn="ctr"/>
              </a:tabLst>
            </a:pPr>
            <a:r>
              <a:rPr lang="en-US" sz="2000" i="0">
                <a:effectLst>
                  <a:outerShdw blurRad="38100" dist="38100" dir="2700000" algn="tl">
                    <a:srgbClr val="000000"/>
                  </a:outerShdw>
                </a:effectLst>
              </a:rPr>
              <a:t>	7	8	15</a:t>
            </a:r>
          </a:p>
        </p:txBody>
      </p:sp>
      <p:sp>
        <p:nvSpPr>
          <p:cNvPr id="385030" name="Rectangle 6"/>
          <p:cNvSpPr>
            <a:spLocks noChangeArrowheads="1"/>
          </p:cNvSpPr>
          <p:nvPr/>
        </p:nvSpPr>
        <p:spPr bwMode="auto">
          <a:xfrm>
            <a:off x="228600" y="1612900"/>
            <a:ext cx="3962400" cy="459100"/>
          </a:xfrm>
          <a:prstGeom prst="rect">
            <a:avLst/>
          </a:prstGeom>
          <a:noFill/>
          <a:ln w="12700">
            <a:noFill/>
            <a:miter lim="800000"/>
            <a:headEnd/>
            <a:tailEnd/>
          </a:ln>
          <a:effectLst/>
        </p:spPr>
        <p:txBody>
          <a:bodyPr wrap="square" lIns="90487" tIns="44450" rIns="90487" bIns="44450">
            <a:spAutoFit/>
          </a:bodyPr>
          <a:lstStyle/>
          <a:p>
            <a:pPr defTabSz="762000" eaLnBrk="0" hangingPunct="0"/>
            <a:r>
              <a:rPr lang="en-US" sz="2400" i="0" dirty="0">
                <a:effectLst>
                  <a:outerShdw blurRad="38100" dist="38100" dir="2700000" algn="tl">
                    <a:srgbClr val="000000"/>
                  </a:outerShdw>
                </a:effectLst>
              </a:rPr>
              <a:t>Probabilistic Time Estimates</a:t>
            </a:r>
          </a:p>
        </p:txBody>
      </p:sp>
      <p:grpSp>
        <p:nvGrpSpPr>
          <p:cNvPr id="2" name="Group 99"/>
          <p:cNvGrpSpPr>
            <a:grpSpLocks/>
          </p:cNvGrpSpPr>
          <p:nvPr/>
        </p:nvGrpSpPr>
        <p:grpSpPr bwMode="auto">
          <a:xfrm>
            <a:off x="701675" y="4422775"/>
            <a:ext cx="4316413" cy="1911350"/>
            <a:chOff x="442" y="2786"/>
            <a:chExt cx="2719" cy="1204"/>
          </a:xfrm>
        </p:grpSpPr>
        <p:grpSp>
          <p:nvGrpSpPr>
            <p:cNvPr id="3" name="Group 7"/>
            <p:cNvGrpSpPr>
              <a:grpSpLocks/>
            </p:cNvGrpSpPr>
            <p:nvPr/>
          </p:nvGrpSpPr>
          <p:grpSpPr bwMode="auto">
            <a:xfrm>
              <a:off x="442" y="2786"/>
              <a:ext cx="2719" cy="608"/>
              <a:chOff x="442" y="2786"/>
              <a:chExt cx="2719" cy="608"/>
            </a:xfrm>
          </p:grpSpPr>
          <p:sp>
            <p:nvSpPr>
              <p:cNvPr id="385032" name="Rectangle 8"/>
              <p:cNvSpPr>
                <a:spLocks noChangeArrowheads="1"/>
              </p:cNvSpPr>
              <p:nvPr/>
            </p:nvSpPr>
            <p:spPr bwMode="auto">
              <a:xfrm>
                <a:off x="442" y="2941"/>
                <a:ext cx="2719" cy="3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t</a:t>
                </a:r>
                <a:r>
                  <a:rPr lang="en-US" sz="2800" baseline="-25000">
                    <a:effectLst>
                      <a:outerShdw blurRad="38100" dist="38100" dir="2700000" algn="tl">
                        <a:srgbClr val="000000"/>
                      </a:outerShdw>
                    </a:effectLst>
                  </a:rPr>
                  <a:t>e</a:t>
                </a:r>
                <a:r>
                  <a:rPr lang="en-US" i="0">
                    <a:effectLst>
                      <a:outerShdw blurRad="38100" dist="38100" dir="2700000" algn="tl">
                        <a:srgbClr val="000000"/>
                      </a:outerShdw>
                    </a:effectLst>
                  </a:rPr>
                  <a:t> =                          = 9 weeks</a:t>
                </a:r>
              </a:p>
            </p:txBody>
          </p:sp>
          <p:grpSp>
            <p:nvGrpSpPr>
              <p:cNvPr id="4" name="Group 9"/>
              <p:cNvGrpSpPr>
                <a:grpSpLocks/>
              </p:cNvGrpSpPr>
              <p:nvPr/>
            </p:nvGrpSpPr>
            <p:grpSpPr bwMode="auto">
              <a:xfrm>
                <a:off x="924" y="2786"/>
                <a:ext cx="1213" cy="608"/>
                <a:chOff x="924" y="2786"/>
                <a:chExt cx="1213" cy="608"/>
              </a:xfrm>
            </p:grpSpPr>
            <p:sp>
              <p:nvSpPr>
                <p:cNvPr id="385034" name="Rectangle 10"/>
                <p:cNvSpPr>
                  <a:spLocks noChangeArrowheads="1"/>
                </p:cNvSpPr>
                <p:nvPr/>
              </p:nvSpPr>
              <p:spPr bwMode="auto">
                <a:xfrm>
                  <a:off x="924" y="2786"/>
                  <a:ext cx="1213"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effectLst>
                        <a:outerShdw blurRad="38100" dist="38100" dir="2700000" algn="tl">
                          <a:srgbClr val="000000"/>
                        </a:outerShdw>
                      </a:effectLst>
                    </a:rPr>
                    <a:t>7 + 4(8) + 15</a:t>
                  </a:r>
                </a:p>
                <a:p>
                  <a:pPr algn="ctr" defTabSz="762000" eaLnBrk="0" hangingPunct="0">
                    <a:lnSpc>
                      <a:spcPct val="120000"/>
                    </a:lnSpc>
                  </a:pPr>
                  <a:r>
                    <a:rPr lang="en-US" i="0">
                      <a:effectLst>
                        <a:outerShdw blurRad="38100" dist="38100" dir="2700000" algn="tl">
                          <a:srgbClr val="000000"/>
                        </a:outerShdw>
                      </a:effectLst>
                    </a:rPr>
                    <a:t>6</a:t>
                  </a:r>
                </a:p>
              </p:txBody>
            </p:sp>
            <p:sp>
              <p:nvSpPr>
                <p:cNvPr id="385035" name="Line 11"/>
                <p:cNvSpPr>
                  <a:spLocks noChangeShapeType="1"/>
                </p:cNvSpPr>
                <p:nvPr/>
              </p:nvSpPr>
              <p:spPr bwMode="auto">
                <a:xfrm>
                  <a:off x="945" y="3111"/>
                  <a:ext cx="1158" cy="0"/>
                </a:xfrm>
                <a:prstGeom prst="line">
                  <a:avLst/>
                </a:prstGeom>
                <a:noFill/>
                <a:ln w="25400">
                  <a:solidFill>
                    <a:schemeClr val="tx1"/>
                  </a:solidFill>
                  <a:round/>
                  <a:headEnd/>
                  <a:tailEnd/>
                </a:ln>
                <a:effectLst/>
              </p:spPr>
              <p:txBody>
                <a:bodyPr wrap="none" anchor="ctr"/>
                <a:lstStyle/>
                <a:p>
                  <a:endParaRPr lang="en-US"/>
                </a:p>
              </p:txBody>
            </p:sp>
          </p:grpSp>
        </p:grpSp>
        <p:grpSp>
          <p:nvGrpSpPr>
            <p:cNvPr id="5" name="Group 12"/>
            <p:cNvGrpSpPr>
              <a:grpSpLocks/>
            </p:cNvGrpSpPr>
            <p:nvPr/>
          </p:nvGrpSpPr>
          <p:grpSpPr bwMode="auto">
            <a:xfrm>
              <a:off x="709" y="3381"/>
              <a:ext cx="2045" cy="609"/>
              <a:chOff x="709" y="3381"/>
              <a:chExt cx="2045" cy="609"/>
            </a:xfrm>
          </p:grpSpPr>
          <p:sp>
            <p:nvSpPr>
              <p:cNvPr id="385037" name="Rectangle 13"/>
              <p:cNvSpPr>
                <a:spLocks noChangeArrowheads="1"/>
              </p:cNvSpPr>
              <p:nvPr/>
            </p:nvSpPr>
            <p:spPr bwMode="auto">
              <a:xfrm>
                <a:off x="709" y="3517"/>
                <a:ext cx="2045" cy="3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latin typeface="Symbol" pitchFamily="18" charset="2"/>
                  </a:rPr>
                  <a:t></a:t>
                </a:r>
                <a:r>
                  <a:rPr lang="en-US" sz="2800" i="0" baseline="30000">
                    <a:effectLst>
                      <a:outerShdw blurRad="38100" dist="38100" dir="2700000" algn="tl">
                        <a:srgbClr val="000000"/>
                      </a:outerShdw>
                    </a:effectLst>
                  </a:rPr>
                  <a:t>2</a:t>
                </a:r>
                <a:r>
                  <a:rPr lang="en-US" i="0">
                    <a:effectLst>
                      <a:outerShdw blurRad="38100" dist="38100" dir="2700000" algn="tl">
                        <a:srgbClr val="000000"/>
                      </a:outerShdw>
                    </a:effectLst>
                  </a:rPr>
                  <a:t> =                   = 1.78</a:t>
                </a:r>
              </a:p>
            </p:txBody>
          </p:sp>
          <p:grpSp>
            <p:nvGrpSpPr>
              <p:cNvPr id="6" name="Group 14"/>
              <p:cNvGrpSpPr>
                <a:grpSpLocks/>
              </p:cNvGrpSpPr>
              <p:nvPr/>
            </p:nvGrpSpPr>
            <p:grpSpPr bwMode="auto">
              <a:xfrm>
                <a:off x="1132" y="3381"/>
                <a:ext cx="1040" cy="609"/>
                <a:chOff x="1132" y="3381"/>
                <a:chExt cx="1040" cy="609"/>
              </a:xfrm>
            </p:grpSpPr>
            <p:sp>
              <p:nvSpPr>
                <p:cNvPr id="385039" name="Rectangle 15"/>
                <p:cNvSpPr>
                  <a:spLocks noChangeArrowheads="1"/>
                </p:cNvSpPr>
                <p:nvPr/>
              </p:nvSpPr>
              <p:spPr bwMode="auto">
                <a:xfrm>
                  <a:off x="1132" y="3381"/>
                  <a:ext cx="1002" cy="574"/>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5400" b="0" i="0">
                      <a:effectLst>
                        <a:outerShdw blurRad="38100" dist="38100" dir="2700000" algn="tl">
                          <a:srgbClr val="000000"/>
                        </a:outerShdw>
                      </a:effectLst>
                    </a:rPr>
                    <a:t>(     )</a:t>
                  </a:r>
                </a:p>
              </p:txBody>
            </p:sp>
            <p:grpSp>
              <p:nvGrpSpPr>
                <p:cNvPr id="7" name="Group 16"/>
                <p:cNvGrpSpPr>
                  <a:grpSpLocks/>
                </p:cNvGrpSpPr>
                <p:nvPr/>
              </p:nvGrpSpPr>
              <p:grpSpPr bwMode="auto">
                <a:xfrm>
                  <a:off x="1339" y="3382"/>
                  <a:ext cx="605" cy="608"/>
                  <a:chOff x="1339" y="3382"/>
                  <a:chExt cx="605" cy="608"/>
                </a:xfrm>
              </p:grpSpPr>
              <p:sp>
                <p:nvSpPr>
                  <p:cNvPr id="385041" name="Rectangle 17"/>
                  <p:cNvSpPr>
                    <a:spLocks noChangeArrowheads="1"/>
                  </p:cNvSpPr>
                  <p:nvPr/>
                </p:nvSpPr>
                <p:spPr bwMode="auto">
                  <a:xfrm>
                    <a:off x="1339" y="3382"/>
                    <a:ext cx="605"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effectLst>
                          <a:outerShdw blurRad="38100" dist="38100" dir="2700000" algn="tl">
                            <a:srgbClr val="000000"/>
                          </a:outerShdw>
                        </a:effectLst>
                      </a:rPr>
                      <a:t>15 - 7</a:t>
                    </a:r>
                  </a:p>
                  <a:p>
                    <a:pPr algn="ctr" defTabSz="762000" eaLnBrk="0" hangingPunct="0">
                      <a:lnSpc>
                        <a:spcPct val="120000"/>
                      </a:lnSpc>
                    </a:pPr>
                    <a:r>
                      <a:rPr lang="en-US" i="0">
                        <a:effectLst>
                          <a:outerShdw blurRad="38100" dist="38100" dir="2700000" algn="tl">
                            <a:srgbClr val="000000"/>
                          </a:outerShdw>
                        </a:effectLst>
                      </a:rPr>
                      <a:t>6</a:t>
                    </a:r>
                  </a:p>
                </p:txBody>
              </p:sp>
              <p:sp>
                <p:nvSpPr>
                  <p:cNvPr id="385042" name="Line 18"/>
                  <p:cNvSpPr>
                    <a:spLocks noChangeShapeType="1"/>
                  </p:cNvSpPr>
                  <p:nvPr/>
                </p:nvSpPr>
                <p:spPr bwMode="auto">
                  <a:xfrm>
                    <a:off x="1406" y="3696"/>
                    <a:ext cx="453" cy="0"/>
                  </a:xfrm>
                  <a:prstGeom prst="line">
                    <a:avLst/>
                  </a:prstGeom>
                  <a:noFill/>
                  <a:ln w="25400">
                    <a:solidFill>
                      <a:schemeClr val="tx1"/>
                    </a:solidFill>
                    <a:round/>
                    <a:headEnd/>
                    <a:tailEnd/>
                  </a:ln>
                  <a:effectLst/>
                </p:spPr>
                <p:txBody>
                  <a:bodyPr wrap="none" anchor="ctr"/>
                  <a:lstStyle/>
                  <a:p>
                    <a:endParaRPr lang="en-US"/>
                  </a:p>
                </p:txBody>
              </p:sp>
            </p:grpSp>
            <p:sp>
              <p:nvSpPr>
                <p:cNvPr id="385043" name="Rectangle 19"/>
                <p:cNvSpPr>
                  <a:spLocks noChangeArrowheads="1"/>
                </p:cNvSpPr>
                <p:nvPr/>
              </p:nvSpPr>
              <p:spPr bwMode="auto">
                <a:xfrm>
                  <a:off x="1987" y="3431"/>
                  <a:ext cx="185" cy="21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baseline="30000">
                      <a:effectLst>
                        <a:outerShdw blurRad="38100" dist="38100" dir="2700000" algn="tl">
                          <a:srgbClr val="000000"/>
                        </a:outerShdw>
                      </a:effectLst>
                    </a:rPr>
                    <a:t>2</a:t>
                  </a:r>
                </a:p>
              </p:txBody>
            </p:sp>
          </p:grpSp>
        </p:grpSp>
      </p:grpSp>
      <p:grpSp>
        <p:nvGrpSpPr>
          <p:cNvPr id="8" name="Group 67"/>
          <p:cNvGrpSpPr>
            <a:grpSpLocks/>
          </p:cNvGrpSpPr>
          <p:nvPr/>
        </p:nvGrpSpPr>
        <p:grpSpPr bwMode="auto">
          <a:xfrm>
            <a:off x="4937125" y="1635125"/>
            <a:ext cx="3803650" cy="3346450"/>
            <a:chOff x="3110" y="1030"/>
            <a:chExt cx="2396" cy="2108"/>
          </a:xfrm>
        </p:grpSpPr>
        <p:sp>
          <p:nvSpPr>
            <p:cNvPr id="385045" name="Line 21"/>
            <p:cNvSpPr>
              <a:spLocks noChangeShapeType="1"/>
            </p:cNvSpPr>
            <p:nvPr/>
          </p:nvSpPr>
          <p:spPr bwMode="auto">
            <a:xfrm flipV="1">
              <a:off x="4995" y="1740"/>
              <a:ext cx="0" cy="695"/>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46" name="Line 22"/>
            <p:cNvSpPr>
              <a:spLocks noChangeShapeType="1"/>
            </p:cNvSpPr>
            <p:nvPr/>
          </p:nvSpPr>
          <p:spPr bwMode="auto">
            <a:xfrm>
              <a:off x="5050" y="1690"/>
              <a:ext cx="173" cy="26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47" name="Line 23"/>
            <p:cNvSpPr>
              <a:spLocks noChangeShapeType="1"/>
            </p:cNvSpPr>
            <p:nvPr/>
          </p:nvSpPr>
          <p:spPr bwMode="auto">
            <a:xfrm>
              <a:off x="4597" y="2146"/>
              <a:ext cx="305" cy="30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48" name="Line 24"/>
            <p:cNvSpPr>
              <a:spLocks noChangeShapeType="1"/>
            </p:cNvSpPr>
            <p:nvPr/>
          </p:nvSpPr>
          <p:spPr bwMode="auto">
            <a:xfrm>
              <a:off x="4634" y="2548"/>
              <a:ext cx="23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49" name="Line 25"/>
            <p:cNvSpPr>
              <a:spLocks noChangeShapeType="1"/>
            </p:cNvSpPr>
            <p:nvPr/>
          </p:nvSpPr>
          <p:spPr bwMode="auto">
            <a:xfrm flipV="1">
              <a:off x="4179" y="2608"/>
              <a:ext cx="703"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0" name="Line 26"/>
            <p:cNvSpPr>
              <a:spLocks noChangeShapeType="1"/>
            </p:cNvSpPr>
            <p:nvPr/>
          </p:nvSpPr>
          <p:spPr bwMode="auto">
            <a:xfrm>
              <a:off x="4173"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1" name="Line 27"/>
            <p:cNvSpPr>
              <a:spLocks noChangeShapeType="1"/>
            </p:cNvSpPr>
            <p:nvPr/>
          </p:nvSpPr>
          <p:spPr bwMode="auto">
            <a:xfrm>
              <a:off x="4177" y="2076"/>
              <a:ext cx="21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2" name="Line 28"/>
            <p:cNvSpPr>
              <a:spLocks noChangeShapeType="1"/>
            </p:cNvSpPr>
            <p:nvPr/>
          </p:nvSpPr>
          <p:spPr bwMode="auto">
            <a:xfrm>
              <a:off x="3365" y="2193"/>
              <a:ext cx="155" cy="245"/>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3" name="Line 29"/>
            <p:cNvSpPr>
              <a:spLocks noChangeShapeType="1"/>
            </p:cNvSpPr>
            <p:nvPr/>
          </p:nvSpPr>
          <p:spPr bwMode="auto">
            <a:xfrm flipV="1">
              <a:off x="3369" y="1726"/>
              <a:ext cx="151" cy="2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4" name="Line 30"/>
            <p:cNvSpPr>
              <a:spLocks noChangeShapeType="1"/>
            </p:cNvSpPr>
            <p:nvPr/>
          </p:nvSpPr>
          <p:spPr bwMode="auto">
            <a:xfrm flipV="1">
              <a:off x="3686" y="1238"/>
              <a:ext cx="284" cy="3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5" name="Line 31"/>
            <p:cNvSpPr>
              <a:spLocks noChangeShapeType="1"/>
            </p:cNvSpPr>
            <p:nvPr/>
          </p:nvSpPr>
          <p:spPr bwMode="auto">
            <a:xfrm>
              <a:off x="3715" y="1618"/>
              <a:ext cx="212"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6" name="Line 32"/>
            <p:cNvSpPr>
              <a:spLocks noChangeShapeType="1"/>
            </p:cNvSpPr>
            <p:nvPr/>
          </p:nvSpPr>
          <p:spPr bwMode="auto">
            <a:xfrm>
              <a:off x="3711"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7" name="Line 33"/>
            <p:cNvSpPr>
              <a:spLocks noChangeShapeType="1"/>
            </p:cNvSpPr>
            <p:nvPr/>
          </p:nvSpPr>
          <p:spPr bwMode="auto">
            <a:xfrm>
              <a:off x="3674" y="2630"/>
              <a:ext cx="294" cy="29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8" name="Line 34"/>
            <p:cNvSpPr>
              <a:spLocks noChangeShapeType="1"/>
            </p:cNvSpPr>
            <p:nvPr/>
          </p:nvSpPr>
          <p:spPr bwMode="auto">
            <a:xfrm>
              <a:off x="3688" y="1713"/>
              <a:ext cx="285" cy="27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59" name="Line 35"/>
            <p:cNvSpPr>
              <a:spLocks noChangeShapeType="1"/>
            </p:cNvSpPr>
            <p:nvPr/>
          </p:nvSpPr>
          <p:spPr bwMode="auto">
            <a:xfrm>
              <a:off x="4159" y="1196"/>
              <a:ext cx="719"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60" name="Line 36"/>
            <p:cNvSpPr>
              <a:spLocks noChangeShapeType="1"/>
            </p:cNvSpPr>
            <p:nvPr/>
          </p:nvSpPr>
          <p:spPr bwMode="auto">
            <a:xfrm>
              <a:off x="4179" y="1618"/>
              <a:ext cx="683"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85061" name="Oval 37"/>
            <p:cNvSpPr>
              <a:spLocks noChangeArrowheads="1"/>
            </p:cNvSpPr>
            <p:nvPr/>
          </p:nvSpPr>
          <p:spPr bwMode="auto">
            <a:xfrm>
              <a:off x="3935" y="28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2" name="Oval 38"/>
            <p:cNvSpPr>
              <a:spLocks noChangeArrowheads="1"/>
            </p:cNvSpPr>
            <p:nvPr/>
          </p:nvSpPr>
          <p:spPr bwMode="auto">
            <a:xfrm>
              <a:off x="4872" y="242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3" name="Oval 39"/>
            <p:cNvSpPr>
              <a:spLocks noChangeArrowheads="1"/>
            </p:cNvSpPr>
            <p:nvPr/>
          </p:nvSpPr>
          <p:spPr bwMode="auto">
            <a:xfrm>
              <a:off x="4399"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4" name="Oval 40"/>
            <p:cNvSpPr>
              <a:spLocks noChangeArrowheads="1"/>
            </p:cNvSpPr>
            <p:nvPr/>
          </p:nvSpPr>
          <p:spPr bwMode="auto">
            <a:xfrm>
              <a:off x="3935"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5" name="Oval 41"/>
            <p:cNvSpPr>
              <a:spLocks noChangeArrowheads="1"/>
            </p:cNvSpPr>
            <p:nvPr/>
          </p:nvSpPr>
          <p:spPr bwMode="auto">
            <a:xfrm>
              <a:off x="3478" y="2427"/>
              <a:ext cx="240" cy="240"/>
            </a:xfrm>
            <a:prstGeom prst="ellipse">
              <a:avLst/>
            </a:prstGeom>
            <a:solidFill>
              <a:srgbClr val="EEEEDC"/>
            </a:solidFill>
            <a:ln w="57150">
              <a:solidFill>
                <a:srgbClr val="F05C3F"/>
              </a:solidFill>
              <a:round/>
              <a:headEnd/>
              <a:tailEnd/>
            </a:ln>
            <a:effectLst/>
          </p:spPr>
          <p:txBody>
            <a:bodyPr wrap="none" anchor="ctr"/>
            <a:lstStyle/>
            <a:p>
              <a:endParaRPr lang="en-US"/>
            </a:p>
          </p:txBody>
        </p:sp>
        <p:sp>
          <p:nvSpPr>
            <p:cNvPr id="385066" name="Oval 42"/>
            <p:cNvSpPr>
              <a:spLocks noChangeArrowheads="1"/>
            </p:cNvSpPr>
            <p:nvPr/>
          </p:nvSpPr>
          <p:spPr bwMode="auto">
            <a:xfrm>
              <a:off x="3935"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7" name="Oval 43"/>
            <p:cNvSpPr>
              <a:spLocks noChangeArrowheads="1"/>
            </p:cNvSpPr>
            <p:nvPr/>
          </p:nvSpPr>
          <p:spPr bwMode="auto">
            <a:xfrm>
              <a:off x="4400"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8" name="Oval 44"/>
            <p:cNvSpPr>
              <a:spLocks noChangeArrowheads="1"/>
            </p:cNvSpPr>
            <p:nvPr/>
          </p:nvSpPr>
          <p:spPr bwMode="auto">
            <a:xfrm>
              <a:off x="3936"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69" name="Oval 45"/>
            <p:cNvSpPr>
              <a:spLocks noChangeArrowheads="1"/>
            </p:cNvSpPr>
            <p:nvPr/>
          </p:nvSpPr>
          <p:spPr bwMode="auto">
            <a:xfrm>
              <a:off x="3478"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70" name="Oval 46"/>
            <p:cNvSpPr>
              <a:spLocks noChangeArrowheads="1"/>
            </p:cNvSpPr>
            <p:nvPr/>
          </p:nvSpPr>
          <p:spPr bwMode="auto">
            <a:xfrm>
              <a:off x="3936" y="1030"/>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71" name="Oval 47"/>
            <p:cNvSpPr>
              <a:spLocks noChangeArrowheads="1"/>
            </p:cNvSpPr>
            <p:nvPr/>
          </p:nvSpPr>
          <p:spPr bwMode="auto">
            <a:xfrm>
              <a:off x="4873" y="149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385072" name="Rectangle 48"/>
            <p:cNvSpPr>
              <a:spLocks noChangeArrowheads="1"/>
            </p:cNvSpPr>
            <p:nvPr/>
          </p:nvSpPr>
          <p:spPr bwMode="auto">
            <a:xfrm>
              <a:off x="3525"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A</a:t>
              </a:r>
            </a:p>
          </p:txBody>
        </p:sp>
        <p:sp>
          <p:nvSpPr>
            <p:cNvPr id="385073" name="Rectangle 49"/>
            <p:cNvSpPr>
              <a:spLocks noChangeArrowheads="1"/>
            </p:cNvSpPr>
            <p:nvPr/>
          </p:nvSpPr>
          <p:spPr bwMode="auto">
            <a:xfrm>
              <a:off x="3989" y="1537"/>
              <a:ext cx="134"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a:t>
              </a:r>
            </a:p>
          </p:txBody>
        </p:sp>
        <p:sp>
          <p:nvSpPr>
            <p:cNvPr id="385074" name="Rectangle 50"/>
            <p:cNvSpPr>
              <a:spLocks noChangeArrowheads="1"/>
            </p:cNvSpPr>
            <p:nvPr/>
          </p:nvSpPr>
          <p:spPr bwMode="auto">
            <a:xfrm>
              <a:off x="4006" y="1070"/>
              <a:ext cx="9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I</a:t>
              </a:r>
            </a:p>
          </p:txBody>
        </p:sp>
        <p:sp>
          <p:nvSpPr>
            <p:cNvPr id="385075" name="Rectangle 51"/>
            <p:cNvSpPr>
              <a:spLocks noChangeArrowheads="1"/>
            </p:cNvSpPr>
            <p:nvPr/>
          </p:nvSpPr>
          <p:spPr bwMode="auto">
            <a:xfrm>
              <a:off x="3983" y="1996"/>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C</a:t>
              </a:r>
            </a:p>
          </p:txBody>
        </p:sp>
        <p:sp>
          <p:nvSpPr>
            <p:cNvPr id="385076" name="Rectangle 52"/>
            <p:cNvSpPr>
              <a:spLocks noChangeArrowheads="1"/>
            </p:cNvSpPr>
            <p:nvPr/>
          </p:nvSpPr>
          <p:spPr bwMode="auto">
            <a:xfrm>
              <a:off x="4444" y="1996"/>
              <a:ext cx="151"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G</a:t>
              </a:r>
            </a:p>
          </p:txBody>
        </p:sp>
        <p:grpSp>
          <p:nvGrpSpPr>
            <p:cNvPr id="9" name="Group 53"/>
            <p:cNvGrpSpPr>
              <a:grpSpLocks/>
            </p:cNvGrpSpPr>
            <p:nvPr/>
          </p:nvGrpSpPr>
          <p:grpSpPr bwMode="auto">
            <a:xfrm>
              <a:off x="5128" y="1971"/>
              <a:ext cx="378" cy="235"/>
              <a:chOff x="5128" y="1971"/>
              <a:chExt cx="378" cy="235"/>
            </a:xfrm>
          </p:grpSpPr>
          <p:sp>
            <p:nvSpPr>
              <p:cNvPr id="385078" name="Freeform 54"/>
              <p:cNvSpPr>
                <a:spLocks/>
              </p:cNvSpPr>
              <p:nvPr/>
            </p:nvSpPr>
            <p:spPr bwMode="auto">
              <a:xfrm>
                <a:off x="5142" y="1971"/>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5079" name="Rectangle 55"/>
              <p:cNvSpPr>
                <a:spLocks noChangeArrowheads="1"/>
              </p:cNvSpPr>
              <p:nvPr/>
            </p:nvSpPr>
            <p:spPr bwMode="auto">
              <a:xfrm>
                <a:off x="5128" y="2008"/>
                <a:ext cx="37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Finish</a:t>
                </a:r>
              </a:p>
            </p:txBody>
          </p:sp>
        </p:grpSp>
        <p:sp>
          <p:nvSpPr>
            <p:cNvPr id="385080" name="Rectangle 56"/>
            <p:cNvSpPr>
              <a:spLocks noChangeArrowheads="1"/>
            </p:cNvSpPr>
            <p:nvPr/>
          </p:nvSpPr>
          <p:spPr bwMode="auto">
            <a:xfrm>
              <a:off x="3983"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D</a:t>
              </a:r>
            </a:p>
          </p:txBody>
        </p:sp>
        <p:sp>
          <p:nvSpPr>
            <p:cNvPr id="385081" name="Rectangle 57"/>
            <p:cNvSpPr>
              <a:spLocks noChangeArrowheads="1"/>
            </p:cNvSpPr>
            <p:nvPr/>
          </p:nvSpPr>
          <p:spPr bwMode="auto">
            <a:xfrm>
              <a:off x="3986" y="2938"/>
              <a:ext cx="13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E</a:t>
              </a:r>
            </a:p>
          </p:txBody>
        </p:sp>
        <p:sp>
          <p:nvSpPr>
            <p:cNvPr id="385082" name="Rectangle 58"/>
            <p:cNvSpPr>
              <a:spLocks noChangeArrowheads="1"/>
            </p:cNvSpPr>
            <p:nvPr/>
          </p:nvSpPr>
          <p:spPr bwMode="auto">
            <a:xfrm>
              <a:off x="4447"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H</a:t>
              </a:r>
            </a:p>
          </p:txBody>
        </p:sp>
        <p:sp>
          <p:nvSpPr>
            <p:cNvPr id="385083" name="Rectangle 59"/>
            <p:cNvSpPr>
              <a:spLocks noChangeArrowheads="1"/>
            </p:cNvSpPr>
            <p:nvPr/>
          </p:nvSpPr>
          <p:spPr bwMode="auto">
            <a:xfrm>
              <a:off x="3525"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B</a:t>
              </a:r>
            </a:p>
          </p:txBody>
        </p:sp>
        <p:sp>
          <p:nvSpPr>
            <p:cNvPr id="385084" name="Rectangle 60"/>
            <p:cNvSpPr>
              <a:spLocks noChangeArrowheads="1"/>
            </p:cNvSpPr>
            <p:nvPr/>
          </p:nvSpPr>
          <p:spPr bwMode="auto">
            <a:xfrm>
              <a:off x="4929" y="2467"/>
              <a:ext cx="12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J</a:t>
              </a:r>
            </a:p>
          </p:txBody>
        </p:sp>
        <p:sp>
          <p:nvSpPr>
            <p:cNvPr id="385085" name="Rectangle 61"/>
            <p:cNvSpPr>
              <a:spLocks noChangeArrowheads="1"/>
            </p:cNvSpPr>
            <p:nvPr/>
          </p:nvSpPr>
          <p:spPr bwMode="auto">
            <a:xfrm>
              <a:off x="4920"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K</a:t>
              </a:r>
            </a:p>
          </p:txBody>
        </p:sp>
        <p:grpSp>
          <p:nvGrpSpPr>
            <p:cNvPr id="10" name="Group 62"/>
            <p:cNvGrpSpPr>
              <a:grpSpLocks/>
            </p:cNvGrpSpPr>
            <p:nvPr/>
          </p:nvGrpSpPr>
          <p:grpSpPr bwMode="auto">
            <a:xfrm>
              <a:off x="3110" y="1971"/>
              <a:ext cx="351" cy="235"/>
              <a:chOff x="3110" y="1971"/>
              <a:chExt cx="351" cy="235"/>
            </a:xfrm>
          </p:grpSpPr>
          <p:sp>
            <p:nvSpPr>
              <p:cNvPr id="385087" name="Freeform 63"/>
              <p:cNvSpPr>
                <a:spLocks/>
              </p:cNvSpPr>
              <p:nvPr/>
            </p:nvSpPr>
            <p:spPr bwMode="auto">
              <a:xfrm>
                <a:off x="3110" y="1971"/>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5088" name="Rectangle 64"/>
              <p:cNvSpPr>
                <a:spLocks noChangeArrowheads="1"/>
              </p:cNvSpPr>
              <p:nvPr/>
            </p:nvSpPr>
            <p:spPr bwMode="auto">
              <a:xfrm>
                <a:off x="3132" y="2008"/>
                <a:ext cx="307"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Start</a:t>
                </a:r>
              </a:p>
            </p:txBody>
          </p:sp>
        </p:grpSp>
      </p:grpSp>
      <p:grpSp>
        <p:nvGrpSpPr>
          <p:cNvPr id="11" name="Group 98"/>
          <p:cNvGrpSpPr>
            <a:grpSpLocks/>
          </p:cNvGrpSpPr>
          <p:nvPr/>
        </p:nvGrpSpPr>
        <p:grpSpPr bwMode="auto">
          <a:xfrm>
            <a:off x="6778625" y="280988"/>
            <a:ext cx="1955800" cy="1022350"/>
            <a:chOff x="4270" y="177"/>
            <a:chExt cx="1232" cy="644"/>
          </a:xfrm>
        </p:grpSpPr>
        <p:graphicFrame>
          <p:nvGraphicFramePr>
            <p:cNvPr id="385027"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529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8"/>
            <p:cNvGrpSpPr>
              <a:grpSpLocks/>
            </p:cNvGrpSpPr>
            <p:nvPr/>
          </p:nvGrpSpPr>
          <p:grpSpPr bwMode="auto">
            <a:xfrm>
              <a:off x="4803" y="177"/>
              <a:ext cx="699" cy="644"/>
              <a:chOff x="1457" y="1853"/>
              <a:chExt cx="2382" cy="2108"/>
            </a:xfrm>
          </p:grpSpPr>
          <p:sp>
            <p:nvSpPr>
              <p:cNvPr id="385093" name="Line 6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85094" name="Line 7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85095" name="Line 7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85096" name="Line 7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85097" name="Line 7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85098" name="Line 7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85099" name="Line 7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85100" name="Line 7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85101" name="Line 7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85102" name="Line 7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85103" name="Line 7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85104" name="Line 8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85105" name="Line 8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85106" name="Line 8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85107" name="Line 8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85108" name="Line 8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85109" name="Oval 8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0" name="Oval 8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1" name="Oval 8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2" name="Oval 8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3" name="Oval 8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4" name="Oval 9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5" name="Oval 9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6" name="Oval 9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7" name="Oval 9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8" name="Oval 9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19" name="Oval 9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5120" name="Freeform 9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5121" name="Freeform 9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4" name="Text Box 44"/>
          <p:cNvSpPr txBox="1">
            <a:spLocks noChangeArrowheads="1"/>
          </p:cNvSpPr>
          <p:nvPr/>
        </p:nvSpPr>
        <p:spPr bwMode="auto">
          <a:xfrm>
            <a:off x="7383463" y="6165850"/>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8.6</a:t>
            </a:r>
          </a:p>
        </p:txBody>
      </p:sp>
      <p:sp>
        <p:nvSpPr>
          <p:cNvPr id="389125" name="Rectangle 5"/>
          <p:cNvSpPr>
            <a:spLocks noChangeArrowheads="1"/>
          </p:cNvSpPr>
          <p:nvPr/>
        </p:nvSpPr>
        <p:spPr bwMode="auto">
          <a:xfrm>
            <a:off x="193675" y="390525"/>
            <a:ext cx="6037263" cy="4476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grpSp>
        <p:nvGrpSpPr>
          <p:cNvPr id="2" name="Group 50"/>
          <p:cNvGrpSpPr>
            <a:grpSpLocks/>
          </p:cNvGrpSpPr>
          <p:nvPr/>
        </p:nvGrpSpPr>
        <p:grpSpPr bwMode="auto">
          <a:xfrm>
            <a:off x="6778625" y="280988"/>
            <a:ext cx="1955800" cy="1022350"/>
            <a:chOff x="4270" y="177"/>
            <a:chExt cx="1232" cy="644"/>
          </a:xfrm>
        </p:grpSpPr>
        <p:graphicFrame>
          <p:nvGraphicFramePr>
            <p:cNvPr id="389124" name="Object 4"/>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632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
            <p:cNvGrpSpPr>
              <a:grpSpLocks/>
            </p:cNvGrpSpPr>
            <p:nvPr/>
          </p:nvGrpSpPr>
          <p:grpSpPr bwMode="auto">
            <a:xfrm>
              <a:off x="4803" y="177"/>
              <a:ext cx="699" cy="644"/>
              <a:chOff x="1457" y="1853"/>
              <a:chExt cx="2382" cy="2108"/>
            </a:xfrm>
          </p:grpSpPr>
          <p:sp>
            <p:nvSpPr>
              <p:cNvPr id="389135" name="Line 15"/>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89136" name="Line 16"/>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89137" name="Line 17"/>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89138" name="Line 18"/>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89139" name="Line 19"/>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89140" name="Line 20"/>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89141" name="Line 21"/>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89142" name="Line 22"/>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89143" name="Line 23"/>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89144" name="Line 24"/>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89145" name="Line 25"/>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89146" name="Line 26"/>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89147" name="Line 27"/>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89148" name="Line 28"/>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89149" name="Line 29"/>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89150" name="Line 30"/>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89151" name="Oval 3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2" name="Oval 3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3" name="Oval 3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4" name="Oval 3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5" name="Oval 3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6" name="Oval 3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7" name="Oval 3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8" name="Oval 3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59" name="Oval 3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60" name="Oval 4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61" name="Oval 4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89162" name="Freeform 42"/>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89163" name="Freeform 43"/>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89168" name="Rectangle 48"/>
          <p:cNvSpPr>
            <a:spLocks noChangeArrowheads="1"/>
          </p:cNvSpPr>
          <p:nvPr/>
        </p:nvSpPr>
        <p:spPr bwMode="auto">
          <a:xfrm>
            <a:off x="576263" y="1447800"/>
            <a:ext cx="8059737" cy="4910138"/>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47"/>
          <p:cNvGrpSpPr>
            <a:grpSpLocks/>
          </p:cNvGrpSpPr>
          <p:nvPr/>
        </p:nvGrpSpPr>
        <p:grpSpPr bwMode="auto">
          <a:xfrm>
            <a:off x="665163" y="1617663"/>
            <a:ext cx="8043862" cy="4567237"/>
            <a:chOff x="419" y="1019"/>
            <a:chExt cx="5067" cy="2877"/>
          </a:xfrm>
        </p:grpSpPr>
        <p:grpSp>
          <p:nvGrpSpPr>
            <p:cNvPr id="5" name="Group 46"/>
            <p:cNvGrpSpPr>
              <a:grpSpLocks/>
            </p:cNvGrpSpPr>
            <p:nvPr/>
          </p:nvGrpSpPr>
          <p:grpSpPr bwMode="auto">
            <a:xfrm>
              <a:off x="419" y="1019"/>
              <a:ext cx="5046" cy="840"/>
              <a:chOff x="419" y="1019"/>
              <a:chExt cx="5046" cy="840"/>
            </a:xfrm>
          </p:grpSpPr>
          <p:sp>
            <p:nvSpPr>
              <p:cNvPr id="389129" name="Rectangle 9"/>
              <p:cNvSpPr>
                <a:spLocks noChangeArrowheads="1"/>
              </p:cNvSpPr>
              <p:nvPr/>
            </p:nvSpPr>
            <p:spPr bwMode="auto">
              <a:xfrm>
                <a:off x="419" y="1111"/>
                <a:ext cx="4949" cy="748"/>
              </a:xfrm>
              <a:prstGeom prst="rect">
                <a:avLst/>
              </a:prstGeom>
              <a:noFill/>
              <a:ln w="12700">
                <a:noFill/>
                <a:miter lim="800000"/>
                <a:headEnd/>
                <a:tailEnd/>
              </a:ln>
              <a:effectLst/>
            </p:spPr>
            <p:txBody>
              <a:bodyPr wrap="none" lIns="90487" tIns="44450" rIns="90487" bIns="44450">
                <a:spAutoFit/>
              </a:bodyPr>
              <a:lstStyle/>
              <a:p>
                <a:pPr defTabSz="762000" eaLnBrk="0" hangingPunct="0">
                  <a:lnSpc>
                    <a:spcPct val="90000"/>
                  </a:lnSpc>
                  <a:tabLst>
                    <a:tab pos="474663" algn="ctr"/>
                    <a:tab pos="1709738" algn="ctr"/>
                    <a:tab pos="2946400" algn="ctr"/>
                    <a:tab pos="4284663" algn="ctr"/>
                    <a:tab pos="5808663" algn="ctr"/>
                    <a:tab pos="7145338" algn="ctr"/>
                  </a:tabLst>
                </a:pPr>
                <a:endParaRPr lang="en-US" sz="2000" i="0">
                  <a:solidFill>
                    <a:srgbClr val="000000"/>
                  </a:solidFill>
                  <a:effectLst/>
                </a:endParaRPr>
              </a:p>
              <a:p>
                <a:pPr defTabSz="762000" eaLnBrk="0" hangingPunct="0">
                  <a:lnSpc>
                    <a:spcPct val="90000"/>
                  </a:lnSpc>
                  <a:tabLst>
                    <a:tab pos="474663" algn="ctr"/>
                    <a:tab pos="1709738" algn="ctr"/>
                    <a:tab pos="2946400" algn="ctr"/>
                    <a:tab pos="4284663" algn="ctr"/>
                    <a:tab pos="5808663" algn="ctr"/>
                    <a:tab pos="7145338" algn="ctr"/>
                  </a:tabLst>
                </a:pPr>
                <a:r>
                  <a:rPr lang="en-US" sz="2000" i="0">
                    <a:solidFill>
                      <a:srgbClr val="000000"/>
                    </a:solidFill>
                    <a:effectLst/>
                  </a:rPr>
                  <a:t>		Optimistic	Likely	Pessimistic	Expected	Variance</a:t>
                </a:r>
              </a:p>
              <a:p>
                <a:pPr defTabSz="762000" eaLnBrk="0" hangingPunct="0">
                  <a:lnSpc>
                    <a:spcPct val="90000"/>
                  </a:lnSpc>
                  <a:tabLst>
                    <a:tab pos="474663" algn="ctr"/>
                    <a:tab pos="1709738" algn="ctr"/>
                    <a:tab pos="2946400" algn="ctr"/>
                    <a:tab pos="4284663" algn="ctr"/>
                    <a:tab pos="5808663" algn="ctr"/>
                    <a:tab pos="7145338" algn="ctr"/>
                  </a:tabLst>
                </a:pPr>
                <a:r>
                  <a:rPr lang="en-US" sz="2000" i="0">
                    <a:solidFill>
                      <a:srgbClr val="000000"/>
                    </a:solidFill>
                    <a:effectLst/>
                  </a:rPr>
                  <a:t>	Activity	(</a:t>
                </a:r>
                <a:r>
                  <a:rPr lang="en-US" sz="2000">
                    <a:solidFill>
                      <a:srgbClr val="000000"/>
                    </a:solidFill>
                    <a:effectLst/>
                  </a:rPr>
                  <a:t>a</a:t>
                </a:r>
                <a:r>
                  <a:rPr lang="en-US" sz="2000" i="0">
                    <a:solidFill>
                      <a:srgbClr val="000000"/>
                    </a:solidFill>
                    <a:effectLst/>
                  </a:rPr>
                  <a:t>)	(</a:t>
                </a:r>
                <a:r>
                  <a:rPr lang="en-US" sz="2000">
                    <a:solidFill>
                      <a:srgbClr val="000000"/>
                    </a:solidFill>
                    <a:effectLst/>
                  </a:rPr>
                  <a:t>m</a:t>
                </a:r>
                <a:r>
                  <a:rPr lang="en-US" sz="2000" i="0">
                    <a:solidFill>
                      <a:srgbClr val="000000"/>
                    </a:solidFill>
                    <a:effectLst/>
                  </a:rPr>
                  <a:t>)	(</a:t>
                </a:r>
                <a:r>
                  <a:rPr lang="en-US" sz="2000">
                    <a:solidFill>
                      <a:srgbClr val="000000"/>
                    </a:solidFill>
                    <a:effectLst/>
                  </a:rPr>
                  <a:t>b</a:t>
                </a:r>
                <a:r>
                  <a:rPr lang="en-US" sz="2000" i="0">
                    <a:solidFill>
                      <a:srgbClr val="000000"/>
                    </a:solidFill>
                    <a:effectLst/>
                  </a:rPr>
                  <a:t>)	Time (</a:t>
                </a:r>
                <a:r>
                  <a:rPr lang="en-US" sz="2000">
                    <a:solidFill>
                      <a:srgbClr val="000000"/>
                    </a:solidFill>
                    <a:effectLst/>
                  </a:rPr>
                  <a:t>t</a:t>
                </a:r>
                <a:r>
                  <a:rPr lang="en-US" sz="2000" baseline="-25000">
                    <a:solidFill>
                      <a:srgbClr val="000000"/>
                    </a:solidFill>
                    <a:effectLst/>
                  </a:rPr>
                  <a:t>e</a:t>
                </a:r>
                <a:r>
                  <a:rPr lang="en-US" sz="2000" i="0" baseline="-25000">
                    <a:solidFill>
                      <a:srgbClr val="000000"/>
                    </a:solidFill>
                    <a:effectLst/>
                  </a:rPr>
                  <a:t> </a:t>
                </a:r>
                <a:r>
                  <a:rPr lang="en-US" sz="2000" i="0">
                    <a:solidFill>
                      <a:srgbClr val="000000"/>
                    </a:solidFill>
                    <a:effectLst/>
                  </a:rPr>
                  <a:t>)	(</a:t>
                </a:r>
                <a:r>
                  <a:rPr lang="en-US" sz="2000">
                    <a:solidFill>
                      <a:srgbClr val="000000"/>
                    </a:solidFill>
                    <a:effectLst/>
                    <a:latin typeface="Symbol" pitchFamily="18" charset="2"/>
                  </a:rPr>
                  <a:t></a:t>
                </a:r>
                <a:r>
                  <a:rPr lang="en-US" sz="2000" i="0" baseline="30000">
                    <a:solidFill>
                      <a:srgbClr val="000000"/>
                    </a:solidFill>
                    <a:effectLst/>
                  </a:rPr>
                  <a:t>2 </a:t>
                </a:r>
                <a:r>
                  <a:rPr lang="en-US" sz="2000" i="0">
                    <a:solidFill>
                      <a:srgbClr val="000000"/>
                    </a:solidFill>
                    <a:effectLst/>
                  </a:rPr>
                  <a:t>)</a:t>
                </a:r>
              </a:p>
              <a:p>
                <a:pPr defTabSz="762000" eaLnBrk="0" hangingPunct="0">
                  <a:lnSpc>
                    <a:spcPct val="90000"/>
                  </a:lnSpc>
                  <a:tabLst>
                    <a:tab pos="474663" algn="ctr"/>
                    <a:tab pos="1709738" algn="ctr"/>
                    <a:tab pos="2946400" algn="ctr"/>
                    <a:tab pos="4284663" algn="ctr"/>
                    <a:tab pos="5808663" algn="ctr"/>
                    <a:tab pos="7145338" algn="ctr"/>
                  </a:tabLst>
                </a:pPr>
                <a:endParaRPr lang="en-US" sz="2000" i="0">
                  <a:solidFill>
                    <a:srgbClr val="000000"/>
                  </a:solidFill>
                  <a:effectLst/>
                </a:endParaRPr>
              </a:p>
            </p:txBody>
          </p:sp>
          <p:sp>
            <p:nvSpPr>
              <p:cNvPr id="389130" name="Rectangle 10"/>
              <p:cNvSpPr>
                <a:spLocks noChangeArrowheads="1"/>
              </p:cNvSpPr>
              <p:nvPr/>
            </p:nvSpPr>
            <p:spPr bwMode="auto">
              <a:xfrm>
                <a:off x="1485" y="1019"/>
                <a:ext cx="3980" cy="229"/>
              </a:xfrm>
              <a:prstGeom prst="rect">
                <a:avLst/>
              </a:prstGeom>
              <a:noFill/>
              <a:ln w="12700">
                <a:noFill/>
                <a:miter lim="800000"/>
                <a:headEnd/>
                <a:tailEnd/>
              </a:ln>
              <a:effectLst/>
            </p:spPr>
            <p:txBody>
              <a:bodyPr lIns="90487" tIns="44450" rIns="90487" bIns="44450">
                <a:spAutoFit/>
              </a:bodyPr>
              <a:lstStyle/>
              <a:p>
                <a:pPr defTabSz="762000" eaLnBrk="0" hangingPunct="0">
                  <a:lnSpc>
                    <a:spcPct val="90000"/>
                  </a:lnSpc>
                  <a:tabLst>
                    <a:tab pos="1338263" algn="ctr"/>
                    <a:tab pos="4762500" algn="ctr"/>
                  </a:tabLst>
                </a:pPr>
                <a:r>
                  <a:rPr lang="en-US" sz="2000" i="0">
                    <a:solidFill>
                      <a:srgbClr val="000000"/>
                    </a:solidFill>
                    <a:effectLst/>
                  </a:rPr>
                  <a:t>	Time Estimates (wk)	Activity Statistics</a:t>
                </a:r>
              </a:p>
            </p:txBody>
          </p:sp>
        </p:grpSp>
        <p:sp>
          <p:nvSpPr>
            <p:cNvPr id="389131" name="Line 11"/>
            <p:cNvSpPr>
              <a:spLocks noChangeShapeType="1"/>
            </p:cNvSpPr>
            <p:nvPr/>
          </p:nvSpPr>
          <p:spPr bwMode="auto">
            <a:xfrm>
              <a:off x="499" y="1723"/>
              <a:ext cx="4826" cy="0"/>
            </a:xfrm>
            <a:prstGeom prst="line">
              <a:avLst/>
            </a:prstGeom>
            <a:noFill/>
            <a:ln w="25400">
              <a:solidFill>
                <a:srgbClr val="000000"/>
              </a:solidFill>
              <a:round/>
              <a:headEnd/>
              <a:tailEnd/>
            </a:ln>
            <a:effectLst/>
          </p:spPr>
          <p:txBody>
            <a:bodyPr wrap="none" anchor="ctr"/>
            <a:lstStyle/>
            <a:p>
              <a:endParaRPr lang="en-US"/>
            </a:p>
          </p:txBody>
        </p:sp>
        <p:sp>
          <p:nvSpPr>
            <p:cNvPr id="389132" name="Line 12"/>
            <p:cNvSpPr>
              <a:spLocks noChangeShapeType="1"/>
            </p:cNvSpPr>
            <p:nvPr/>
          </p:nvSpPr>
          <p:spPr bwMode="auto">
            <a:xfrm>
              <a:off x="1192" y="1275"/>
              <a:ext cx="2416" cy="0"/>
            </a:xfrm>
            <a:prstGeom prst="line">
              <a:avLst/>
            </a:prstGeom>
            <a:noFill/>
            <a:ln w="25400">
              <a:solidFill>
                <a:srgbClr val="000000"/>
              </a:solidFill>
              <a:round/>
              <a:headEnd/>
              <a:tailEnd/>
            </a:ln>
            <a:effectLst/>
          </p:spPr>
          <p:txBody>
            <a:bodyPr wrap="none" anchor="ctr"/>
            <a:lstStyle/>
            <a:p>
              <a:endParaRPr lang="en-US"/>
            </a:p>
          </p:txBody>
        </p:sp>
        <p:sp>
          <p:nvSpPr>
            <p:cNvPr id="389133" name="Rectangle 13"/>
            <p:cNvSpPr>
              <a:spLocks noChangeArrowheads="1"/>
            </p:cNvSpPr>
            <p:nvPr/>
          </p:nvSpPr>
          <p:spPr bwMode="auto">
            <a:xfrm>
              <a:off x="515" y="1728"/>
              <a:ext cx="4971" cy="2168"/>
            </a:xfrm>
            <a:prstGeom prst="rect">
              <a:avLst/>
            </a:prstGeom>
            <a:noFill/>
            <a:ln w="12700">
              <a:noFill/>
              <a:miter lim="800000"/>
              <a:headEnd/>
              <a:tailEnd/>
            </a:ln>
            <a:effectLst/>
          </p:spPr>
          <p:txBody>
            <a:bodyPr lIns="90487" tIns="44450" rIns="90487" bIns="44450">
              <a:spAutoFit/>
            </a:bodyPr>
            <a:lstStyle/>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A	11	12	13	12	0.11</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B	7	8	15	9	1.78</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C	5	10	15	10	2.78</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D	8	9	16	10	1.78</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E	14	25	30	24	7.11</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F	6	9	18	10	4.00</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G	25	36	41	35	7.11</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H	35	40	45	40	2.78</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I	10	13	28	15	9.00</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J	1	2	15	4	5.44</a:t>
              </a:r>
            </a:p>
            <a:p>
              <a:pPr defTabSz="762000" eaLnBrk="0" hangingPunct="0">
                <a:tabLst>
                  <a:tab pos="287338" algn="ctr"/>
                  <a:tab pos="1709738" algn="r"/>
                  <a:tab pos="2946400" algn="r"/>
                  <a:tab pos="4284663" algn="r"/>
                  <a:tab pos="5808663" algn="r"/>
                  <a:tab pos="7246938" algn="r"/>
                </a:tabLst>
              </a:pPr>
              <a:r>
                <a:rPr lang="en-US" sz="2000" i="0">
                  <a:solidFill>
                    <a:srgbClr val="000000"/>
                  </a:solidFill>
                  <a:effectLst/>
                </a:rPr>
                <a:t>	K	5	6	7	6	0.11</a:t>
              </a:r>
            </a:p>
          </p:txBody>
        </p:sp>
        <p:sp>
          <p:nvSpPr>
            <p:cNvPr id="389165" name="Line 45"/>
            <p:cNvSpPr>
              <a:spLocks noChangeShapeType="1"/>
            </p:cNvSpPr>
            <p:nvPr/>
          </p:nvSpPr>
          <p:spPr bwMode="auto">
            <a:xfrm>
              <a:off x="3770" y="1275"/>
              <a:ext cx="1539" cy="0"/>
            </a:xfrm>
            <a:prstGeom prst="line">
              <a:avLst/>
            </a:prstGeom>
            <a:noFill/>
            <a:ln w="25400">
              <a:solidFill>
                <a:srgbClr val="000000"/>
              </a:solidFill>
              <a:round/>
              <a:headEnd/>
              <a:tailEnd/>
            </a:ln>
            <a:effectLst/>
          </p:spPr>
          <p:txBody>
            <a:bodyPr wrap="none" anchor="ctr"/>
            <a:lstStyle/>
            <a:p>
              <a:endParaRPr lang="en-US"/>
            </a:p>
          </p:txBody>
        </p:sp>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ChangeArrowheads="1"/>
          </p:cNvSpPr>
          <p:nvPr/>
        </p:nvSpPr>
        <p:spPr bwMode="auto">
          <a:xfrm>
            <a:off x="193675" y="390525"/>
            <a:ext cx="6037263" cy="6000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sp>
        <p:nvSpPr>
          <p:cNvPr id="397317" name="Rectangle 5"/>
          <p:cNvSpPr>
            <a:spLocks noChangeArrowheads="1"/>
          </p:cNvSpPr>
          <p:nvPr/>
        </p:nvSpPr>
        <p:spPr bwMode="auto">
          <a:xfrm>
            <a:off x="576263" y="1447800"/>
            <a:ext cx="8059737" cy="4910138"/>
          </a:xfrm>
          <a:prstGeom prst="rect">
            <a:avLst/>
          </a:prstGeom>
          <a:solidFill>
            <a:schemeClr val="hlink"/>
          </a:solidFill>
          <a:ln w="12700">
            <a:noFill/>
            <a:miter lim="800000"/>
            <a:headEnd/>
            <a:tailEnd/>
          </a:ln>
          <a:effectLst/>
        </p:spPr>
        <p:txBody>
          <a:bodyPr wrap="none" anchor="ctr"/>
          <a:lstStyle/>
          <a:p>
            <a:endParaRPr lang="en-US"/>
          </a:p>
        </p:txBody>
      </p:sp>
      <p:grpSp>
        <p:nvGrpSpPr>
          <p:cNvPr id="2" name="Group 6"/>
          <p:cNvGrpSpPr>
            <a:grpSpLocks/>
          </p:cNvGrpSpPr>
          <p:nvPr/>
        </p:nvGrpSpPr>
        <p:grpSpPr bwMode="auto">
          <a:xfrm>
            <a:off x="1293813" y="3094038"/>
            <a:ext cx="6637337" cy="1114425"/>
            <a:chOff x="815" y="1949"/>
            <a:chExt cx="4181" cy="702"/>
          </a:xfrm>
        </p:grpSpPr>
        <p:sp>
          <p:nvSpPr>
            <p:cNvPr id="397319" name="Rectangle 7"/>
            <p:cNvSpPr>
              <a:spLocks noChangeArrowheads="1"/>
            </p:cNvSpPr>
            <p:nvPr/>
          </p:nvSpPr>
          <p:spPr bwMode="auto">
            <a:xfrm>
              <a:off x="815" y="2119"/>
              <a:ext cx="2918" cy="363"/>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sz="2800" i="0">
                  <a:solidFill>
                    <a:srgbClr val="000000"/>
                  </a:solidFill>
                  <a:effectLst/>
                </a:rPr>
                <a:t> = </a:t>
              </a:r>
              <a:r>
                <a:rPr lang="en-US" sz="3200" i="0">
                  <a:solidFill>
                    <a:srgbClr val="000000"/>
                  </a:solidFill>
                  <a:effectLst/>
                  <a:latin typeface="Symbol" pitchFamily="18" charset="2"/>
                </a:rPr>
                <a:t></a:t>
              </a:r>
              <a:r>
                <a:rPr lang="en-US" i="0">
                  <a:solidFill>
                    <a:srgbClr val="000000"/>
                  </a:solidFill>
                  <a:effectLst/>
                </a:rPr>
                <a:t> (variances of activities)</a:t>
              </a:r>
            </a:p>
          </p:txBody>
        </p:sp>
        <p:grpSp>
          <p:nvGrpSpPr>
            <p:cNvPr id="3" name="Group 8"/>
            <p:cNvGrpSpPr>
              <a:grpSpLocks/>
            </p:cNvGrpSpPr>
            <p:nvPr/>
          </p:nvGrpSpPr>
          <p:grpSpPr bwMode="auto">
            <a:xfrm>
              <a:off x="3898" y="1949"/>
              <a:ext cx="1098" cy="702"/>
              <a:chOff x="3898" y="1949"/>
              <a:chExt cx="1098" cy="702"/>
            </a:xfrm>
          </p:grpSpPr>
          <p:sp>
            <p:nvSpPr>
              <p:cNvPr id="397321" name="Rectangle 9"/>
              <p:cNvSpPr>
                <a:spLocks noChangeArrowheads="1"/>
              </p:cNvSpPr>
              <p:nvPr/>
            </p:nvSpPr>
            <p:spPr bwMode="auto">
              <a:xfrm>
                <a:off x="3898" y="2167"/>
                <a:ext cx="428"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a:t>
                </a:r>
              </a:p>
            </p:txBody>
          </p:sp>
          <p:sp>
            <p:nvSpPr>
              <p:cNvPr id="397322" name="Rectangle 10"/>
              <p:cNvSpPr>
                <a:spLocks noChangeArrowheads="1"/>
              </p:cNvSpPr>
              <p:nvPr/>
            </p:nvSpPr>
            <p:spPr bwMode="auto">
              <a:xfrm>
                <a:off x="4258" y="1949"/>
                <a:ext cx="738" cy="702"/>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sz="2800">
                    <a:solidFill>
                      <a:srgbClr val="000000"/>
                    </a:solidFill>
                    <a:effectLst/>
                  </a:rPr>
                  <a:t>T</a:t>
                </a:r>
                <a:r>
                  <a:rPr lang="en-US" sz="2800" i="0">
                    <a:solidFill>
                      <a:srgbClr val="000000"/>
                    </a:solidFill>
                    <a:effectLst/>
                  </a:rPr>
                  <a:t> – </a:t>
                </a:r>
                <a:r>
                  <a:rPr lang="en-US" sz="2800">
                    <a:solidFill>
                      <a:srgbClr val="000000"/>
                    </a:solidFill>
                    <a:effectLst/>
                  </a:rPr>
                  <a:t>T</a:t>
                </a:r>
                <a:r>
                  <a:rPr lang="en-US" sz="2800" baseline="-25000">
                    <a:solidFill>
                      <a:srgbClr val="000000"/>
                    </a:solidFill>
                    <a:effectLst/>
                  </a:rPr>
                  <a:t>E</a:t>
                </a:r>
                <a:endParaRPr lang="en-US" sz="2800">
                  <a:solidFill>
                    <a:srgbClr val="000000"/>
                  </a:solidFill>
                  <a:effectLst/>
                </a:endParaRPr>
              </a:p>
              <a:p>
                <a:pPr algn="ctr" defTabSz="762000" eaLnBrk="0" hangingPunct="0">
                  <a:lnSpc>
                    <a:spcPct val="120000"/>
                  </a:lnSpc>
                </a:pPr>
                <a:r>
                  <a:rPr lang="en-US" sz="2800" i="0">
                    <a:solidFill>
                      <a:srgbClr val="000000"/>
                    </a:solidFill>
                    <a:effectLst/>
                    <a:latin typeface="Symbol" pitchFamily="18" charset="2"/>
                  </a:rPr>
                  <a:t></a:t>
                </a:r>
                <a:r>
                  <a:rPr lang="en-US" sz="2800">
                    <a:solidFill>
                      <a:srgbClr val="000000"/>
                    </a:solidFill>
                    <a:effectLst/>
                    <a:latin typeface="Symbol" pitchFamily="18" charset="2"/>
                  </a:rPr>
                  <a:t></a:t>
                </a:r>
                <a:r>
                  <a:rPr lang="en-US" sz="2800" i="0" baseline="30000">
                    <a:solidFill>
                      <a:srgbClr val="000000"/>
                    </a:solidFill>
                    <a:effectLst/>
                  </a:rPr>
                  <a:t>2</a:t>
                </a:r>
              </a:p>
            </p:txBody>
          </p:sp>
          <p:sp>
            <p:nvSpPr>
              <p:cNvPr id="397323" name="Freeform 11"/>
              <p:cNvSpPr>
                <a:spLocks/>
              </p:cNvSpPr>
              <p:nvPr/>
            </p:nvSpPr>
            <p:spPr bwMode="auto">
              <a:xfrm>
                <a:off x="4439" y="2340"/>
                <a:ext cx="374" cy="235"/>
              </a:xfrm>
              <a:custGeom>
                <a:avLst/>
                <a:gdLst/>
                <a:ahLst/>
                <a:cxnLst>
                  <a:cxn ang="0">
                    <a:pos x="0" y="149"/>
                  </a:cxn>
                  <a:cxn ang="0">
                    <a:pos x="43" y="106"/>
                  </a:cxn>
                  <a:cxn ang="0">
                    <a:pos x="96" y="234"/>
                  </a:cxn>
                  <a:cxn ang="0">
                    <a:pos x="171" y="0"/>
                  </a:cxn>
                  <a:cxn ang="0">
                    <a:pos x="373" y="0"/>
                  </a:cxn>
                </a:cxnLst>
                <a:rect l="0" t="0" r="r" b="b"/>
                <a:pathLst>
                  <a:path w="374" h="235">
                    <a:moveTo>
                      <a:pt x="0" y="149"/>
                    </a:moveTo>
                    <a:lnTo>
                      <a:pt x="43" y="106"/>
                    </a:lnTo>
                    <a:lnTo>
                      <a:pt x="96" y="234"/>
                    </a:lnTo>
                    <a:lnTo>
                      <a:pt x="171" y="0"/>
                    </a:lnTo>
                    <a:lnTo>
                      <a:pt x="373"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397324" name="Line 12"/>
              <p:cNvSpPr>
                <a:spLocks noChangeShapeType="1"/>
              </p:cNvSpPr>
              <p:nvPr/>
            </p:nvSpPr>
            <p:spPr bwMode="auto">
              <a:xfrm>
                <a:off x="4309" y="2309"/>
                <a:ext cx="624" cy="0"/>
              </a:xfrm>
              <a:prstGeom prst="line">
                <a:avLst/>
              </a:prstGeom>
              <a:noFill/>
              <a:ln w="25400">
                <a:solidFill>
                  <a:srgbClr val="000000"/>
                </a:solidFill>
                <a:round/>
                <a:headEnd/>
                <a:tailEnd/>
              </a:ln>
              <a:effectLst/>
            </p:spPr>
            <p:txBody>
              <a:bodyPr wrap="none" anchor="ctr"/>
              <a:lstStyle/>
              <a:p>
                <a:endParaRPr lang="en-US"/>
              </a:p>
            </p:txBody>
          </p:sp>
        </p:grpSp>
      </p:grpSp>
      <p:sp>
        <p:nvSpPr>
          <p:cNvPr id="397325" name="Rectangle 13"/>
          <p:cNvSpPr>
            <a:spLocks noChangeArrowheads="1"/>
          </p:cNvSpPr>
          <p:nvPr/>
        </p:nvSpPr>
        <p:spPr bwMode="auto">
          <a:xfrm>
            <a:off x="1293813" y="4310063"/>
            <a:ext cx="6338887" cy="515937"/>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i="0">
                <a:solidFill>
                  <a:srgbClr val="000000"/>
                </a:solidFill>
                <a:effectLst/>
              </a:rPr>
              <a:t> = 1.78 + 1.78 + 2.78 + 5.44 + 0.11 = 11.89</a:t>
            </a:r>
          </a:p>
        </p:txBody>
      </p:sp>
      <p:grpSp>
        <p:nvGrpSpPr>
          <p:cNvPr id="4" name="Group 14"/>
          <p:cNvGrpSpPr>
            <a:grpSpLocks/>
          </p:cNvGrpSpPr>
          <p:nvPr/>
        </p:nvGrpSpPr>
        <p:grpSpPr bwMode="auto">
          <a:xfrm>
            <a:off x="1295400" y="4968875"/>
            <a:ext cx="1827213" cy="965200"/>
            <a:chOff x="816" y="3130"/>
            <a:chExt cx="1151" cy="608"/>
          </a:xfrm>
        </p:grpSpPr>
        <p:sp>
          <p:nvSpPr>
            <p:cNvPr id="397327" name="Rectangle 15"/>
            <p:cNvSpPr>
              <a:spLocks noChangeArrowheads="1"/>
            </p:cNvSpPr>
            <p:nvPr/>
          </p:nvSpPr>
          <p:spPr bwMode="auto">
            <a:xfrm>
              <a:off x="816" y="3299"/>
              <a:ext cx="37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a:t>
              </a:r>
            </a:p>
          </p:txBody>
        </p:sp>
        <p:grpSp>
          <p:nvGrpSpPr>
            <p:cNvPr id="5" name="Group 16"/>
            <p:cNvGrpSpPr>
              <a:grpSpLocks/>
            </p:cNvGrpSpPr>
            <p:nvPr/>
          </p:nvGrpSpPr>
          <p:grpSpPr bwMode="auto">
            <a:xfrm>
              <a:off x="1212" y="3130"/>
              <a:ext cx="755" cy="608"/>
              <a:chOff x="1212" y="3130"/>
              <a:chExt cx="755" cy="608"/>
            </a:xfrm>
          </p:grpSpPr>
          <p:sp>
            <p:nvSpPr>
              <p:cNvPr id="397329" name="Rectangle 17"/>
              <p:cNvSpPr>
                <a:spLocks noChangeArrowheads="1"/>
              </p:cNvSpPr>
              <p:nvPr/>
            </p:nvSpPr>
            <p:spPr bwMode="auto">
              <a:xfrm>
                <a:off x="1212" y="3130"/>
                <a:ext cx="755"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solidFill>
                      <a:srgbClr val="000000"/>
                    </a:solidFill>
                    <a:effectLst/>
                  </a:rPr>
                  <a:t>72 – 69</a:t>
                </a:r>
              </a:p>
              <a:p>
                <a:pPr algn="ctr" defTabSz="762000" eaLnBrk="0" hangingPunct="0">
                  <a:lnSpc>
                    <a:spcPct val="120000"/>
                  </a:lnSpc>
                </a:pPr>
                <a:r>
                  <a:rPr lang="en-US" i="0">
                    <a:solidFill>
                      <a:srgbClr val="000000"/>
                    </a:solidFill>
                    <a:effectLst/>
                  </a:rPr>
                  <a:t>  11.89</a:t>
                </a:r>
              </a:p>
            </p:txBody>
          </p:sp>
          <p:sp>
            <p:nvSpPr>
              <p:cNvPr id="397330" name="Freeform 18"/>
              <p:cNvSpPr>
                <a:spLocks/>
              </p:cNvSpPr>
              <p:nvPr/>
            </p:nvSpPr>
            <p:spPr bwMode="auto">
              <a:xfrm>
                <a:off x="1231" y="3465"/>
                <a:ext cx="651" cy="235"/>
              </a:xfrm>
              <a:custGeom>
                <a:avLst/>
                <a:gdLst/>
                <a:ahLst/>
                <a:cxnLst>
                  <a:cxn ang="0">
                    <a:pos x="0" y="149"/>
                  </a:cxn>
                  <a:cxn ang="0">
                    <a:pos x="43" y="106"/>
                  </a:cxn>
                  <a:cxn ang="0">
                    <a:pos x="96" y="234"/>
                  </a:cxn>
                  <a:cxn ang="0">
                    <a:pos x="171" y="0"/>
                  </a:cxn>
                  <a:cxn ang="0">
                    <a:pos x="650" y="0"/>
                  </a:cxn>
                </a:cxnLst>
                <a:rect l="0" t="0" r="r" b="b"/>
                <a:pathLst>
                  <a:path w="651" h="235">
                    <a:moveTo>
                      <a:pt x="0" y="149"/>
                    </a:moveTo>
                    <a:lnTo>
                      <a:pt x="43" y="106"/>
                    </a:lnTo>
                    <a:lnTo>
                      <a:pt x="96" y="234"/>
                    </a:lnTo>
                    <a:lnTo>
                      <a:pt x="171" y="0"/>
                    </a:lnTo>
                    <a:lnTo>
                      <a:pt x="65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397331" name="Line 19"/>
              <p:cNvSpPr>
                <a:spLocks noChangeShapeType="1"/>
              </p:cNvSpPr>
              <p:nvPr/>
            </p:nvSpPr>
            <p:spPr bwMode="auto">
              <a:xfrm>
                <a:off x="1240" y="3411"/>
                <a:ext cx="698" cy="0"/>
              </a:xfrm>
              <a:prstGeom prst="line">
                <a:avLst/>
              </a:prstGeom>
              <a:noFill/>
              <a:ln w="25400">
                <a:solidFill>
                  <a:srgbClr val="000000"/>
                </a:solidFill>
                <a:round/>
                <a:headEnd/>
                <a:tailEnd/>
              </a:ln>
              <a:effectLst/>
            </p:spPr>
            <p:txBody>
              <a:bodyPr wrap="none" anchor="ctr"/>
              <a:lstStyle/>
              <a:p>
                <a:endParaRPr lang="en-US"/>
              </a:p>
            </p:txBody>
          </p:sp>
        </p:grpSp>
      </p:grpSp>
      <p:grpSp>
        <p:nvGrpSpPr>
          <p:cNvPr id="6" name="Group 20"/>
          <p:cNvGrpSpPr>
            <a:grpSpLocks/>
          </p:cNvGrpSpPr>
          <p:nvPr/>
        </p:nvGrpSpPr>
        <p:grpSpPr bwMode="auto">
          <a:xfrm>
            <a:off x="2301875" y="1628775"/>
            <a:ext cx="4543425" cy="1524000"/>
            <a:chOff x="1450" y="1026"/>
            <a:chExt cx="2862" cy="960"/>
          </a:xfrm>
        </p:grpSpPr>
        <p:sp>
          <p:nvSpPr>
            <p:cNvPr id="397333" name="Rectangle 21"/>
            <p:cNvSpPr>
              <a:spLocks noChangeArrowheads="1"/>
            </p:cNvSpPr>
            <p:nvPr/>
          </p:nvSpPr>
          <p:spPr bwMode="auto">
            <a:xfrm>
              <a:off x="2250" y="1026"/>
              <a:ext cx="126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Probabilities</a:t>
              </a:r>
            </a:p>
          </p:txBody>
        </p:sp>
        <p:sp>
          <p:nvSpPr>
            <p:cNvPr id="397334" name="Rectangle 22"/>
            <p:cNvSpPr>
              <a:spLocks noChangeArrowheads="1"/>
            </p:cNvSpPr>
            <p:nvPr/>
          </p:nvSpPr>
          <p:spPr bwMode="auto">
            <a:xfrm>
              <a:off x="1485" y="1348"/>
              <a:ext cx="279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Critical Path = B - D - H - J - K</a:t>
              </a:r>
            </a:p>
          </p:txBody>
        </p:sp>
        <p:sp>
          <p:nvSpPr>
            <p:cNvPr id="397335" name="Rectangle 23"/>
            <p:cNvSpPr>
              <a:spLocks noChangeArrowheads="1"/>
            </p:cNvSpPr>
            <p:nvPr/>
          </p:nvSpPr>
          <p:spPr bwMode="auto">
            <a:xfrm>
              <a:off x="1450" y="1700"/>
              <a:ext cx="2862"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T</a:t>
              </a:r>
              <a:r>
                <a:rPr lang="en-US" i="0">
                  <a:solidFill>
                    <a:srgbClr val="000000"/>
                  </a:solidFill>
                  <a:effectLst/>
                </a:rPr>
                <a:t> = 72 days           </a:t>
              </a:r>
              <a:r>
                <a:rPr lang="en-US">
                  <a:solidFill>
                    <a:srgbClr val="000000"/>
                  </a:solidFill>
                  <a:effectLst/>
                </a:rPr>
                <a:t>T</a:t>
              </a:r>
              <a:r>
                <a:rPr lang="en-US" baseline="-25000">
                  <a:solidFill>
                    <a:srgbClr val="000000"/>
                  </a:solidFill>
                  <a:effectLst/>
                </a:rPr>
                <a:t>E</a:t>
              </a:r>
              <a:r>
                <a:rPr lang="en-US" i="0">
                  <a:solidFill>
                    <a:srgbClr val="000000"/>
                  </a:solidFill>
                  <a:effectLst/>
                </a:rPr>
                <a:t> = 69 days</a:t>
              </a:r>
            </a:p>
          </p:txBody>
        </p:sp>
      </p:grpSp>
      <p:grpSp>
        <p:nvGrpSpPr>
          <p:cNvPr id="7" name="Group 59"/>
          <p:cNvGrpSpPr>
            <a:grpSpLocks/>
          </p:cNvGrpSpPr>
          <p:nvPr/>
        </p:nvGrpSpPr>
        <p:grpSpPr bwMode="auto">
          <a:xfrm>
            <a:off x="6778625" y="280988"/>
            <a:ext cx="1955800" cy="1022350"/>
            <a:chOff x="4270" y="177"/>
            <a:chExt cx="1232" cy="644"/>
          </a:xfrm>
        </p:grpSpPr>
        <p:graphicFrame>
          <p:nvGraphicFramePr>
            <p:cNvPr id="397315"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734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8"/>
            <p:cNvGrpSpPr>
              <a:grpSpLocks/>
            </p:cNvGrpSpPr>
            <p:nvPr/>
          </p:nvGrpSpPr>
          <p:grpSpPr bwMode="auto">
            <a:xfrm>
              <a:off x="4803" y="177"/>
              <a:ext cx="699" cy="644"/>
              <a:chOff x="1457" y="1853"/>
              <a:chExt cx="2382" cy="2108"/>
            </a:xfrm>
          </p:grpSpPr>
          <p:sp>
            <p:nvSpPr>
              <p:cNvPr id="397341" name="Line 2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97342" name="Line 3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97343" name="Line 3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97344" name="Line 3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97345" name="Line 3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97346" name="Line 3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97347" name="Line 3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97348" name="Line 3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97349" name="Line 3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97350" name="Line 3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97351" name="Line 3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97352" name="Line 4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97353" name="Line 4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97354" name="Line 4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97355" name="Line 4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97356" name="Line 4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97357" name="Oval 4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58" name="Oval 4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59" name="Oval 4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0" name="Oval 4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1" name="Oval 4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2" name="Oval 5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3" name="Oval 5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4" name="Oval 5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5" name="Oval 5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6" name="Oval 5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7" name="Oval 5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97368" name="Freeform 5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97369" name="Freeform 5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9" name="Group 61"/>
          <p:cNvGrpSpPr>
            <a:grpSpLocks/>
          </p:cNvGrpSpPr>
          <p:nvPr/>
        </p:nvGrpSpPr>
        <p:grpSpPr bwMode="auto">
          <a:xfrm>
            <a:off x="2286000" y="3065463"/>
            <a:ext cx="4767263" cy="2573337"/>
            <a:chOff x="1440" y="1931"/>
            <a:chExt cx="3003" cy="1621"/>
          </a:xfrm>
        </p:grpSpPr>
        <p:sp>
          <p:nvSpPr>
            <p:cNvPr id="397374" name="Line 62"/>
            <p:cNvSpPr>
              <a:spLocks noChangeShapeType="1"/>
            </p:cNvSpPr>
            <p:nvPr/>
          </p:nvSpPr>
          <p:spPr bwMode="auto">
            <a:xfrm flipH="1">
              <a:off x="1440" y="1963"/>
              <a:ext cx="501" cy="1162"/>
            </a:xfrm>
            <a:prstGeom prst="line">
              <a:avLst/>
            </a:prstGeom>
            <a:noFill/>
            <a:ln w="76200">
              <a:solidFill>
                <a:srgbClr val="FF00FF"/>
              </a:solidFill>
              <a:round/>
              <a:headEnd/>
              <a:tailEnd type="triangle" w="med" len="sm"/>
            </a:ln>
            <a:effectLst/>
          </p:spPr>
          <p:txBody>
            <a:bodyPr wrap="none" anchor="ctr"/>
            <a:lstStyle/>
            <a:p>
              <a:endParaRPr lang="en-US"/>
            </a:p>
          </p:txBody>
        </p:sp>
        <p:sp>
          <p:nvSpPr>
            <p:cNvPr id="397375" name="Line 63"/>
            <p:cNvSpPr>
              <a:spLocks noChangeShapeType="1"/>
            </p:cNvSpPr>
            <p:nvPr/>
          </p:nvSpPr>
          <p:spPr bwMode="auto">
            <a:xfrm flipH="1">
              <a:off x="1909" y="1931"/>
              <a:ext cx="1632" cy="1226"/>
            </a:xfrm>
            <a:prstGeom prst="line">
              <a:avLst/>
            </a:prstGeom>
            <a:noFill/>
            <a:ln w="76200">
              <a:solidFill>
                <a:srgbClr val="FF00FF"/>
              </a:solidFill>
              <a:round/>
              <a:headEnd/>
              <a:tailEnd type="triangle" w="med" len="sm"/>
            </a:ln>
            <a:effectLst/>
          </p:spPr>
          <p:txBody>
            <a:bodyPr wrap="none" anchor="ctr"/>
            <a:lstStyle/>
            <a:p>
              <a:endParaRPr lang="en-US"/>
            </a:p>
          </p:txBody>
        </p:sp>
        <p:sp>
          <p:nvSpPr>
            <p:cNvPr id="397376" name="Arc 64"/>
            <p:cNvSpPr>
              <a:spLocks/>
            </p:cNvSpPr>
            <p:nvPr/>
          </p:nvSpPr>
          <p:spPr bwMode="auto">
            <a:xfrm>
              <a:off x="2005" y="2992"/>
              <a:ext cx="2438" cy="56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FF00FF"/>
              </a:solidFill>
              <a:round/>
              <a:headEnd/>
              <a:tailEnd type="triangle" w="med" len="sm"/>
            </a:ln>
            <a:effectLst/>
          </p:spPr>
          <p:txBody>
            <a:bodyPr wrap="none" anchor="ctr"/>
            <a:lstStyle/>
            <a:p>
              <a:endParaRPr lang="en-US"/>
            </a:p>
          </p:txBody>
        </p:sp>
      </p:grpSp>
    </p:spTree>
  </p:cSld>
  <p:clrMapOvr>
    <a:masterClrMapping/>
  </p:clrMapOvr>
  <p:transition spd="med" advTm="400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97317"/>
                                        </p:tgtEl>
                                        <p:attrNameLst>
                                          <p:attrName>style.visibility</p:attrName>
                                        </p:attrNameLst>
                                      </p:cBhvr>
                                      <p:to>
                                        <p:strVal val="visible"/>
                                      </p:to>
                                    </p:set>
                                    <p:animEffect transition="in" filter="strips(downRight)">
                                      <p:cBhvr>
                                        <p:cTn id="7" dur="500"/>
                                        <p:tgtEl>
                                          <p:spTgt spid="397317"/>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par>
                          <p:cTn id="12" fill="hold">
                            <p:stCondLst>
                              <p:cond delay="3000"/>
                            </p:stCondLst>
                            <p:childTnLst>
                              <p:par>
                                <p:cTn id="13" presetID="18" presetClass="entr" presetSubtype="6"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par>
                          <p:cTn id="16" fill="hold">
                            <p:stCondLst>
                              <p:cond delay="4500"/>
                            </p:stCondLst>
                            <p:childTnLst>
                              <p:par>
                                <p:cTn id="17" presetID="18" presetClass="entr" presetSubtype="6" fill="hold" grpId="0" nodeType="afterEffect">
                                  <p:stCondLst>
                                    <p:cond delay="1000"/>
                                  </p:stCondLst>
                                  <p:childTnLst>
                                    <p:set>
                                      <p:cBhvr>
                                        <p:cTn id="18" dur="1" fill="hold">
                                          <p:stCondLst>
                                            <p:cond delay="0"/>
                                          </p:stCondLst>
                                        </p:cTn>
                                        <p:tgtEl>
                                          <p:spTgt spid="397325"/>
                                        </p:tgtEl>
                                        <p:attrNameLst>
                                          <p:attrName>style.visibility</p:attrName>
                                        </p:attrNameLst>
                                      </p:cBhvr>
                                      <p:to>
                                        <p:strVal val="visible"/>
                                      </p:to>
                                    </p:set>
                                    <p:animEffect transition="in" filter="strips(downRight)">
                                      <p:cBhvr>
                                        <p:cTn id="19" dur="500"/>
                                        <p:tgtEl>
                                          <p:spTgt spid="397325"/>
                                        </p:tgtEl>
                                      </p:cBhvr>
                                    </p:animEffect>
                                  </p:childTnLst>
                                </p:cTn>
                              </p:par>
                            </p:childTnLst>
                          </p:cTn>
                        </p:par>
                        <p:par>
                          <p:cTn id="20" fill="hold">
                            <p:stCondLst>
                              <p:cond delay="6000"/>
                            </p:stCondLst>
                            <p:childTnLst>
                              <p:par>
                                <p:cTn id="21" presetID="18" presetClass="entr" presetSubtype="6" fill="hold" nodeType="afterEffect">
                                  <p:stCondLst>
                                    <p:cond delay="1000"/>
                                  </p:stCondLst>
                                  <p:childTnLst>
                                    <p:set>
                                      <p:cBhvr>
                                        <p:cTn id="22" dur="1" fill="hold">
                                          <p:stCondLst>
                                            <p:cond delay="0"/>
                                          </p:stCondLst>
                                        </p:cTn>
                                        <p:tgtEl>
                                          <p:spTgt spid="4"/>
                                        </p:tgtEl>
                                        <p:attrNameLst>
                                          <p:attrName>style.visibility</p:attrName>
                                        </p:attrNameLst>
                                      </p:cBhvr>
                                      <p:to>
                                        <p:strVal val="visible"/>
                                      </p:to>
                                    </p:set>
                                    <p:animEffect transition="in" filter="strips(downRight)">
                                      <p:cBhvr>
                                        <p:cTn id="23" dur="500"/>
                                        <p:tgtEl>
                                          <p:spTgt spid="4"/>
                                        </p:tgtEl>
                                      </p:cBhvr>
                                    </p:animEffect>
                                  </p:childTnLst>
                                </p:cTn>
                              </p:par>
                            </p:childTnLst>
                          </p:cTn>
                        </p:par>
                        <p:par>
                          <p:cTn id="24" fill="hold">
                            <p:stCondLst>
                              <p:cond delay="7500"/>
                            </p:stCondLst>
                            <p:childTnLst>
                              <p:par>
                                <p:cTn id="25" presetID="18" presetClass="entr" presetSubtype="1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animBg="1"/>
      <p:bldP spid="397325"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ChangeArrowheads="1"/>
          </p:cNvSpPr>
          <p:nvPr/>
        </p:nvSpPr>
        <p:spPr bwMode="auto">
          <a:xfrm>
            <a:off x="193675" y="390525"/>
            <a:ext cx="6037263" cy="6000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sp>
        <p:nvSpPr>
          <p:cNvPr id="401413" name="Rectangle 5"/>
          <p:cNvSpPr>
            <a:spLocks noChangeArrowheads="1"/>
          </p:cNvSpPr>
          <p:nvPr/>
        </p:nvSpPr>
        <p:spPr bwMode="auto">
          <a:xfrm>
            <a:off x="576263" y="1447800"/>
            <a:ext cx="8059737" cy="4910138"/>
          </a:xfrm>
          <a:prstGeom prst="rect">
            <a:avLst/>
          </a:prstGeom>
          <a:solidFill>
            <a:schemeClr val="hlink"/>
          </a:solidFill>
          <a:ln w="12700">
            <a:noFill/>
            <a:miter lim="800000"/>
            <a:headEnd/>
            <a:tailEnd/>
          </a:ln>
          <a:effectLst/>
        </p:spPr>
        <p:txBody>
          <a:bodyPr wrap="none" anchor="ctr"/>
          <a:lstStyle/>
          <a:p>
            <a:endParaRPr lang="en-US"/>
          </a:p>
        </p:txBody>
      </p:sp>
      <p:grpSp>
        <p:nvGrpSpPr>
          <p:cNvPr id="2" name="Group 6"/>
          <p:cNvGrpSpPr>
            <a:grpSpLocks/>
          </p:cNvGrpSpPr>
          <p:nvPr/>
        </p:nvGrpSpPr>
        <p:grpSpPr bwMode="auto">
          <a:xfrm>
            <a:off x="1293813" y="3094038"/>
            <a:ext cx="6637337" cy="1114425"/>
            <a:chOff x="815" y="1949"/>
            <a:chExt cx="4181" cy="702"/>
          </a:xfrm>
        </p:grpSpPr>
        <p:sp>
          <p:nvSpPr>
            <p:cNvPr id="401415" name="Rectangle 7"/>
            <p:cNvSpPr>
              <a:spLocks noChangeArrowheads="1"/>
            </p:cNvSpPr>
            <p:nvPr/>
          </p:nvSpPr>
          <p:spPr bwMode="auto">
            <a:xfrm>
              <a:off x="815" y="2119"/>
              <a:ext cx="2918" cy="363"/>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sz="2800" i="0">
                  <a:solidFill>
                    <a:srgbClr val="000000"/>
                  </a:solidFill>
                  <a:effectLst/>
                </a:rPr>
                <a:t> = </a:t>
              </a:r>
              <a:r>
                <a:rPr lang="en-US" sz="3200" i="0">
                  <a:solidFill>
                    <a:srgbClr val="000000"/>
                  </a:solidFill>
                  <a:effectLst/>
                  <a:latin typeface="Symbol" pitchFamily="18" charset="2"/>
                </a:rPr>
                <a:t></a:t>
              </a:r>
              <a:r>
                <a:rPr lang="en-US" i="0">
                  <a:solidFill>
                    <a:srgbClr val="000000"/>
                  </a:solidFill>
                  <a:effectLst/>
                </a:rPr>
                <a:t> (variances of activities)</a:t>
              </a:r>
            </a:p>
          </p:txBody>
        </p:sp>
        <p:grpSp>
          <p:nvGrpSpPr>
            <p:cNvPr id="3" name="Group 8"/>
            <p:cNvGrpSpPr>
              <a:grpSpLocks/>
            </p:cNvGrpSpPr>
            <p:nvPr/>
          </p:nvGrpSpPr>
          <p:grpSpPr bwMode="auto">
            <a:xfrm>
              <a:off x="3898" y="1949"/>
              <a:ext cx="1098" cy="702"/>
              <a:chOff x="3898" y="1949"/>
              <a:chExt cx="1098" cy="702"/>
            </a:xfrm>
          </p:grpSpPr>
          <p:sp>
            <p:nvSpPr>
              <p:cNvPr id="401417" name="Rectangle 9"/>
              <p:cNvSpPr>
                <a:spLocks noChangeArrowheads="1"/>
              </p:cNvSpPr>
              <p:nvPr/>
            </p:nvSpPr>
            <p:spPr bwMode="auto">
              <a:xfrm>
                <a:off x="3898" y="2167"/>
                <a:ext cx="428"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a:t>
                </a:r>
              </a:p>
            </p:txBody>
          </p:sp>
          <p:sp>
            <p:nvSpPr>
              <p:cNvPr id="401418" name="Rectangle 10"/>
              <p:cNvSpPr>
                <a:spLocks noChangeArrowheads="1"/>
              </p:cNvSpPr>
              <p:nvPr/>
            </p:nvSpPr>
            <p:spPr bwMode="auto">
              <a:xfrm>
                <a:off x="4258" y="1949"/>
                <a:ext cx="738" cy="702"/>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sz="2800">
                    <a:solidFill>
                      <a:srgbClr val="000000"/>
                    </a:solidFill>
                    <a:effectLst/>
                  </a:rPr>
                  <a:t>T</a:t>
                </a:r>
                <a:r>
                  <a:rPr lang="en-US" sz="2800" i="0">
                    <a:solidFill>
                      <a:srgbClr val="000000"/>
                    </a:solidFill>
                    <a:effectLst/>
                  </a:rPr>
                  <a:t> – </a:t>
                </a:r>
                <a:r>
                  <a:rPr lang="en-US" sz="2800">
                    <a:solidFill>
                      <a:srgbClr val="000000"/>
                    </a:solidFill>
                    <a:effectLst/>
                  </a:rPr>
                  <a:t>T</a:t>
                </a:r>
                <a:r>
                  <a:rPr lang="en-US" sz="2800" baseline="-25000">
                    <a:solidFill>
                      <a:srgbClr val="000000"/>
                    </a:solidFill>
                    <a:effectLst/>
                  </a:rPr>
                  <a:t>E</a:t>
                </a:r>
                <a:endParaRPr lang="en-US" sz="2800">
                  <a:solidFill>
                    <a:srgbClr val="000000"/>
                  </a:solidFill>
                  <a:effectLst/>
                </a:endParaRPr>
              </a:p>
              <a:p>
                <a:pPr algn="ctr" defTabSz="762000" eaLnBrk="0" hangingPunct="0">
                  <a:lnSpc>
                    <a:spcPct val="120000"/>
                  </a:lnSpc>
                </a:pPr>
                <a:r>
                  <a:rPr lang="en-US" sz="2800" i="0">
                    <a:solidFill>
                      <a:srgbClr val="000000"/>
                    </a:solidFill>
                    <a:effectLst/>
                    <a:latin typeface="Symbol" pitchFamily="18" charset="2"/>
                  </a:rPr>
                  <a:t></a:t>
                </a:r>
                <a:r>
                  <a:rPr lang="en-US" sz="2800">
                    <a:solidFill>
                      <a:srgbClr val="000000"/>
                    </a:solidFill>
                    <a:effectLst/>
                    <a:latin typeface="Symbol" pitchFamily="18" charset="2"/>
                  </a:rPr>
                  <a:t></a:t>
                </a:r>
                <a:r>
                  <a:rPr lang="en-US" sz="2800" i="0" baseline="30000">
                    <a:solidFill>
                      <a:srgbClr val="000000"/>
                    </a:solidFill>
                    <a:effectLst/>
                  </a:rPr>
                  <a:t>2</a:t>
                </a:r>
              </a:p>
            </p:txBody>
          </p:sp>
          <p:sp>
            <p:nvSpPr>
              <p:cNvPr id="401419" name="Freeform 11"/>
              <p:cNvSpPr>
                <a:spLocks/>
              </p:cNvSpPr>
              <p:nvPr/>
            </p:nvSpPr>
            <p:spPr bwMode="auto">
              <a:xfrm>
                <a:off x="4439" y="2340"/>
                <a:ext cx="374" cy="235"/>
              </a:xfrm>
              <a:custGeom>
                <a:avLst/>
                <a:gdLst/>
                <a:ahLst/>
                <a:cxnLst>
                  <a:cxn ang="0">
                    <a:pos x="0" y="149"/>
                  </a:cxn>
                  <a:cxn ang="0">
                    <a:pos x="43" y="106"/>
                  </a:cxn>
                  <a:cxn ang="0">
                    <a:pos x="96" y="234"/>
                  </a:cxn>
                  <a:cxn ang="0">
                    <a:pos x="171" y="0"/>
                  </a:cxn>
                  <a:cxn ang="0">
                    <a:pos x="373" y="0"/>
                  </a:cxn>
                </a:cxnLst>
                <a:rect l="0" t="0" r="r" b="b"/>
                <a:pathLst>
                  <a:path w="374" h="235">
                    <a:moveTo>
                      <a:pt x="0" y="149"/>
                    </a:moveTo>
                    <a:lnTo>
                      <a:pt x="43" y="106"/>
                    </a:lnTo>
                    <a:lnTo>
                      <a:pt x="96" y="234"/>
                    </a:lnTo>
                    <a:lnTo>
                      <a:pt x="171" y="0"/>
                    </a:lnTo>
                    <a:lnTo>
                      <a:pt x="373"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1420" name="Line 12"/>
              <p:cNvSpPr>
                <a:spLocks noChangeShapeType="1"/>
              </p:cNvSpPr>
              <p:nvPr/>
            </p:nvSpPr>
            <p:spPr bwMode="auto">
              <a:xfrm>
                <a:off x="4309" y="2309"/>
                <a:ext cx="624" cy="0"/>
              </a:xfrm>
              <a:prstGeom prst="line">
                <a:avLst/>
              </a:prstGeom>
              <a:noFill/>
              <a:ln w="25400">
                <a:solidFill>
                  <a:srgbClr val="000000"/>
                </a:solidFill>
                <a:round/>
                <a:headEnd/>
                <a:tailEnd/>
              </a:ln>
              <a:effectLst/>
            </p:spPr>
            <p:txBody>
              <a:bodyPr wrap="none" anchor="ctr"/>
              <a:lstStyle/>
              <a:p>
                <a:endParaRPr lang="en-US"/>
              </a:p>
            </p:txBody>
          </p:sp>
        </p:grpSp>
      </p:grpSp>
      <p:sp>
        <p:nvSpPr>
          <p:cNvPr id="401421" name="Rectangle 13"/>
          <p:cNvSpPr>
            <a:spLocks noChangeArrowheads="1"/>
          </p:cNvSpPr>
          <p:nvPr/>
        </p:nvSpPr>
        <p:spPr bwMode="auto">
          <a:xfrm>
            <a:off x="1293813" y="4310063"/>
            <a:ext cx="6338887" cy="515937"/>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i="0">
                <a:solidFill>
                  <a:srgbClr val="000000"/>
                </a:solidFill>
                <a:effectLst/>
              </a:rPr>
              <a:t> = 1.78 + 1.78 + 2.78 + 5.44 + 0.11 = 11.89</a:t>
            </a:r>
          </a:p>
        </p:txBody>
      </p:sp>
      <p:grpSp>
        <p:nvGrpSpPr>
          <p:cNvPr id="4" name="Group 14"/>
          <p:cNvGrpSpPr>
            <a:grpSpLocks/>
          </p:cNvGrpSpPr>
          <p:nvPr/>
        </p:nvGrpSpPr>
        <p:grpSpPr bwMode="auto">
          <a:xfrm>
            <a:off x="1293813" y="4968875"/>
            <a:ext cx="2881312" cy="965200"/>
            <a:chOff x="815" y="3130"/>
            <a:chExt cx="1815" cy="608"/>
          </a:xfrm>
        </p:grpSpPr>
        <p:sp>
          <p:nvSpPr>
            <p:cNvPr id="401423" name="Rectangle 15"/>
            <p:cNvSpPr>
              <a:spLocks noChangeArrowheads="1"/>
            </p:cNvSpPr>
            <p:nvPr/>
          </p:nvSpPr>
          <p:spPr bwMode="auto">
            <a:xfrm>
              <a:off x="815" y="3299"/>
              <a:ext cx="181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 0.87</a:t>
              </a:r>
            </a:p>
          </p:txBody>
        </p:sp>
        <p:grpSp>
          <p:nvGrpSpPr>
            <p:cNvPr id="5" name="Group 16"/>
            <p:cNvGrpSpPr>
              <a:grpSpLocks/>
            </p:cNvGrpSpPr>
            <p:nvPr/>
          </p:nvGrpSpPr>
          <p:grpSpPr bwMode="auto">
            <a:xfrm>
              <a:off x="1212" y="3130"/>
              <a:ext cx="755" cy="608"/>
              <a:chOff x="1212" y="3130"/>
              <a:chExt cx="755" cy="608"/>
            </a:xfrm>
          </p:grpSpPr>
          <p:sp>
            <p:nvSpPr>
              <p:cNvPr id="401425" name="Rectangle 17"/>
              <p:cNvSpPr>
                <a:spLocks noChangeArrowheads="1"/>
              </p:cNvSpPr>
              <p:nvPr/>
            </p:nvSpPr>
            <p:spPr bwMode="auto">
              <a:xfrm>
                <a:off x="1212" y="3130"/>
                <a:ext cx="755"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solidFill>
                      <a:srgbClr val="000000"/>
                    </a:solidFill>
                    <a:effectLst/>
                  </a:rPr>
                  <a:t>72 – 69</a:t>
                </a:r>
              </a:p>
              <a:p>
                <a:pPr algn="ctr" defTabSz="762000" eaLnBrk="0" hangingPunct="0">
                  <a:lnSpc>
                    <a:spcPct val="120000"/>
                  </a:lnSpc>
                </a:pPr>
                <a:r>
                  <a:rPr lang="en-US" i="0">
                    <a:solidFill>
                      <a:srgbClr val="000000"/>
                    </a:solidFill>
                    <a:effectLst/>
                  </a:rPr>
                  <a:t>  11.89</a:t>
                </a:r>
              </a:p>
            </p:txBody>
          </p:sp>
          <p:sp>
            <p:nvSpPr>
              <p:cNvPr id="401426" name="Freeform 18"/>
              <p:cNvSpPr>
                <a:spLocks/>
              </p:cNvSpPr>
              <p:nvPr/>
            </p:nvSpPr>
            <p:spPr bwMode="auto">
              <a:xfrm>
                <a:off x="1231" y="3465"/>
                <a:ext cx="651" cy="235"/>
              </a:xfrm>
              <a:custGeom>
                <a:avLst/>
                <a:gdLst/>
                <a:ahLst/>
                <a:cxnLst>
                  <a:cxn ang="0">
                    <a:pos x="0" y="149"/>
                  </a:cxn>
                  <a:cxn ang="0">
                    <a:pos x="43" y="106"/>
                  </a:cxn>
                  <a:cxn ang="0">
                    <a:pos x="96" y="234"/>
                  </a:cxn>
                  <a:cxn ang="0">
                    <a:pos x="171" y="0"/>
                  </a:cxn>
                  <a:cxn ang="0">
                    <a:pos x="650" y="0"/>
                  </a:cxn>
                </a:cxnLst>
                <a:rect l="0" t="0" r="r" b="b"/>
                <a:pathLst>
                  <a:path w="651" h="235">
                    <a:moveTo>
                      <a:pt x="0" y="149"/>
                    </a:moveTo>
                    <a:lnTo>
                      <a:pt x="43" y="106"/>
                    </a:lnTo>
                    <a:lnTo>
                      <a:pt x="96" y="234"/>
                    </a:lnTo>
                    <a:lnTo>
                      <a:pt x="171" y="0"/>
                    </a:lnTo>
                    <a:lnTo>
                      <a:pt x="65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1427" name="Line 19"/>
              <p:cNvSpPr>
                <a:spLocks noChangeShapeType="1"/>
              </p:cNvSpPr>
              <p:nvPr/>
            </p:nvSpPr>
            <p:spPr bwMode="auto">
              <a:xfrm>
                <a:off x="1240" y="3411"/>
                <a:ext cx="698" cy="0"/>
              </a:xfrm>
              <a:prstGeom prst="line">
                <a:avLst/>
              </a:prstGeom>
              <a:noFill/>
              <a:ln w="25400">
                <a:solidFill>
                  <a:srgbClr val="000000"/>
                </a:solidFill>
                <a:round/>
                <a:headEnd/>
                <a:tailEnd/>
              </a:ln>
              <a:effectLst/>
            </p:spPr>
            <p:txBody>
              <a:bodyPr wrap="none" anchor="ctr"/>
              <a:lstStyle/>
              <a:p>
                <a:endParaRPr lang="en-US"/>
              </a:p>
            </p:txBody>
          </p:sp>
        </p:grpSp>
      </p:grpSp>
      <p:grpSp>
        <p:nvGrpSpPr>
          <p:cNvPr id="6" name="Group 20"/>
          <p:cNvGrpSpPr>
            <a:grpSpLocks/>
          </p:cNvGrpSpPr>
          <p:nvPr/>
        </p:nvGrpSpPr>
        <p:grpSpPr bwMode="auto">
          <a:xfrm>
            <a:off x="2301875" y="1628775"/>
            <a:ext cx="4543425" cy="1524000"/>
            <a:chOff x="1450" y="1026"/>
            <a:chExt cx="2862" cy="960"/>
          </a:xfrm>
        </p:grpSpPr>
        <p:sp>
          <p:nvSpPr>
            <p:cNvPr id="401429" name="Rectangle 21"/>
            <p:cNvSpPr>
              <a:spLocks noChangeArrowheads="1"/>
            </p:cNvSpPr>
            <p:nvPr/>
          </p:nvSpPr>
          <p:spPr bwMode="auto">
            <a:xfrm>
              <a:off x="2250" y="1026"/>
              <a:ext cx="126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Probabilities</a:t>
              </a:r>
            </a:p>
          </p:txBody>
        </p:sp>
        <p:sp>
          <p:nvSpPr>
            <p:cNvPr id="401430" name="Rectangle 22"/>
            <p:cNvSpPr>
              <a:spLocks noChangeArrowheads="1"/>
            </p:cNvSpPr>
            <p:nvPr/>
          </p:nvSpPr>
          <p:spPr bwMode="auto">
            <a:xfrm>
              <a:off x="1485" y="1348"/>
              <a:ext cx="279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Critical Path = B - D - H - J - K</a:t>
              </a:r>
            </a:p>
          </p:txBody>
        </p:sp>
        <p:sp>
          <p:nvSpPr>
            <p:cNvPr id="401431" name="Rectangle 23"/>
            <p:cNvSpPr>
              <a:spLocks noChangeArrowheads="1"/>
            </p:cNvSpPr>
            <p:nvPr/>
          </p:nvSpPr>
          <p:spPr bwMode="auto">
            <a:xfrm>
              <a:off x="1450" y="1700"/>
              <a:ext cx="2862"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T</a:t>
              </a:r>
              <a:r>
                <a:rPr lang="en-US" i="0">
                  <a:solidFill>
                    <a:srgbClr val="000000"/>
                  </a:solidFill>
                  <a:effectLst/>
                </a:rPr>
                <a:t> = 72 days           </a:t>
              </a:r>
              <a:r>
                <a:rPr lang="en-US">
                  <a:solidFill>
                    <a:srgbClr val="000000"/>
                  </a:solidFill>
                  <a:effectLst/>
                </a:rPr>
                <a:t>T</a:t>
              </a:r>
              <a:r>
                <a:rPr lang="en-US" baseline="-25000">
                  <a:solidFill>
                    <a:srgbClr val="000000"/>
                  </a:solidFill>
                  <a:effectLst/>
                </a:rPr>
                <a:t>E</a:t>
              </a:r>
              <a:r>
                <a:rPr lang="en-US" i="0">
                  <a:solidFill>
                    <a:srgbClr val="000000"/>
                  </a:solidFill>
                  <a:effectLst/>
                </a:rPr>
                <a:t> = 69 days</a:t>
              </a:r>
            </a:p>
          </p:txBody>
        </p:sp>
      </p:grpSp>
      <p:sp>
        <p:nvSpPr>
          <p:cNvPr id="401432" name="Rectangle 24"/>
          <p:cNvSpPr>
            <a:spLocks noChangeArrowheads="1"/>
          </p:cNvSpPr>
          <p:nvPr/>
        </p:nvSpPr>
        <p:spPr bwMode="auto">
          <a:xfrm>
            <a:off x="5024438" y="5019675"/>
            <a:ext cx="2668587" cy="819150"/>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i="0">
                <a:solidFill>
                  <a:srgbClr val="000000"/>
                </a:solidFill>
                <a:effectLst/>
              </a:rPr>
              <a:t>From Appendix 2</a:t>
            </a:r>
          </a:p>
          <a:p>
            <a:pPr algn="ctr" defTabSz="762000" eaLnBrk="0" hangingPunct="0"/>
            <a:r>
              <a:rPr lang="en-US">
                <a:solidFill>
                  <a:srgbClr val="000000"/>
                </a:solidFill>
                <a:effectLst/>
              </a:rPr>
              <a:t>P</a:t>
            </a:r>
            <a:r>
              <a:rPr lang="en-US" baseline="-25000">
                <a:solidFill>
                  <a:srgbClr val="000000"/>
                </a:solidFill>
                <a:effectLst/>
              </a:rPr>
              <a:t>z</a:t>
            </a:r>
            <a:r>
              <a:rPr lang="en-US" i="0">
                <a:solidFill>
                  <a:srgbClr val="000000"/>
                </a:solidFill>
                <a:effectLst/>
              </a:rPr>
              <a:t> = .8078 </a:t>
            </a:r>
            <a:r>
              <a:rPr lang="en-US" i="0">
                <a:solidFill>
                  <a:srgbClr val="000000"/>
                </a:solidFill>
                <a:effectLst/>
                <a:latin typeface="Symbol" pitchFamily="18" charset="2"/>
              </a:rPr>
              <a:t></a:t>
            </a:r>
            <a:r>
              <a:rPr lang="en-US" i="0">
                <a:solidFill>
                  <a:srgbClr val="000000"/>
                </a:solidFill>
                <a:effectLst/>
              </a:rPr>
              <a:t> .81</a:t>
            </a:r>
          </a:p>
        </p:txBody>
      </p:sp>
      <p:grpSp>
        <p:nvGrpSpPr>
          <p:cNvPr id="7" name="Group 57"/>
          <p:cNvGrpSpPr>
            <a:grpSpLocks/>
          </p:cNvGrpSpPr>
          <p:nvPr/>
        </p:nvGrpSpPr>
        <p:grpSpPr bwMode="auto">
          <a:xfrm>
            <a:off x="6778625" y="280988"/>
            <a:ext cx="1955800" cy="1022350"/>
            <a:chOff x="4270" y="177"/>
            <a:chExt cx="1232" cy="644"/>
          </a:xfrm>
        </p:grpSpPr>
        <p:graphicFrame>
          <p:nvGraphicFramePr>
            <p:cNvPr id="401411"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837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6"/>
            <p:cNvGrpSpPr>
              <a:grpSpLocks/>
            </p:cNvGrpSpPr>
            <p:nvPr/>
          </p:nvGrpSpPr>
          <p:grpSpPr bwMode="auto">
            <a:xfrm>
              <a:off x="4803" y="177"/>
              <a:ext cx="699" cy="644"/>
              <a:chOff x="1457" y="1853"/>
              <a:chExt cx="2382" cy="2108"/>
            </a:xfrm>
          </p:grpSpPr>
          <p:sp>
            <p:nvSpPr>
              <p:cNvPr id="401435" name="Line 27"/>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401436" name="Line 28"/>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401437" name="Line 29"/>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401438" name="Line 30"/>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401439" name="Line 31"/>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401440" name="Line 32"/>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401441" name="Line 33"/>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401442" name="Line 34"/>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401443" name="Line 35"/>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401444" name="Line 36"/>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401445" name="Line 37"/>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401446" name="Line 38"/>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401447" name="Line 39"/>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401448" name="Line 40"/>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401449" name="Line 41"/>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401450" name="Line 42"/>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401451" name="Oval 43"/>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2" name="Oval 44"/>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3" name="Oval 45"/>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4" name="Oval 46"/>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5" name="Oval 47"/>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6" name="Oval 48"/>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7" name="Oval 49"/>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8" name="Oval 50"/>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59" name="Oval 51"/>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60" name="Oval 52"/>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61" name="Oval 53"/>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1462" name="Freeform 54"/>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401463" name="Freeform 55"/>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4000"/>
                                  </p:stCondLst>
                                  <p:childTnLst>
                                    <p:set>
                                      <p:cBhvr>
                                        <p:cTn id="6" dur="1" fill="hold">
                                          <p:stCondLst>
                                            <p:cond delay="0"/>
                                          </p:stCondLst>
                                        </p:cTn>
                                        <p:tgtEl>
                                          <p:spTgt spid="401432"/>
                                        </p:tgtEl>
                                        <p:attrNameLst>
                                          <p:attrName>style.visibility</p:attrName>
                                        </p:attrNameLst>
                                      </p:cBhvr>
                                      <p:to>
                                        <p:strVal val="visible"/>
                                      </p:to>
                                    </p:set>
                                    <p:animEffect transition="in" filter="strips(downRight)">
                                      <p:cBhvr>
                                        <p:cTn id="7" dur="500"/>
                                        <p:tgtEl>
                                          <p:spTgt spid="40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32"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ChangeArrowheads="1"/>
          </p:cNvSpPr>
          <p:nvPr/>
        </p:nvSpPr>
        <p:spPr bwMode="auto">
          <a:xfrm>
            <a:off x="193675" y="390525"/>
            <a:ext cx="6037263" cy="1143000"/>
          </a:xfrm>
          <a:prstGeom prst="rect">
            <a:avLst/>
          </a:prstGeom>
          <a:noFill/>
          <a:ln w="12700">
            <a:noFill/>
            <a:miter lim="800000"/>
            <a:headEnd/>
            <a:tailEnd/>
          </a:ln>
          <a:effectLst/>
        </p:spPr>
        <p:txBody>
          <a:bodyPr lIns="90487" tIns="44450" rIns="90487" bIns="44450" anchor="ctr"/>
          <a:lstStyle/>
          <a:p>
            <a:pPr algn="ctr" defTabSz="762000" eaLnBrk="0" hangingPunct="0"/>
            <a:r>
              <a:rPr lang="en-US" sz="4400">
                <a:solidFill>
                  <a:schemeClr val="tx2"/>
                </a:solidFill>
                <a:effectLst>
                  <a:outerShdw blurRad="38100" dist="38100" dir="2700000" algn="tl">
                    <a:srgbClr val="000000"/>
                  </a:outerShdw>
                </a:effectLst>
              </a:rPr>
              <a:t>St. Adolf’s Hospital</a:t>
            </a:r>
          </a:p>
        </p:txBody>
      </p:sp>
      <p:grpSp>
        <p:nvGrpSpPr>
          <p:cNvPr id="2" name="Group 75"/>
          <p:cNvGrpSpPr>
            <a:grpSpLocks/>
          </p:cNvGrpSpPr>
          <p:nvPr/>
        </p:nvGrpSpPr>
        <p:grpSpPr bwMode="auto">
          <a:xfrm>
            <a:off x="6778625" y="280988"/>
            <a:ext cx="1955800" cy="1022350"/>
            <a:chOff x="4270" y="177"/>
            <a:chExt cx="1232" cy="644"/>
          </a:xfrm>
        </p:grpSpPr>
        <p:graphicFrame>
          <p:nvGraphicFramePr>
            <p:cNvPr id="403459"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5939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43"/>
            <p:cNvGrpSpPr>
              <a:grpSpLocks/>
            </p:cNvGrpSpPr>
            <p:nvPr/>
          </p:nvGrpSpPr>
          <p:grpSpPr bwMode="auto">
            <a:xfrm>
              <a:off x="4803" y="177"/>
              <a:ext cx="699" cy="644"/>
              <a:chOff x="1457" y="1853"/>
              <a:chExt cx="2382" cy="2108"/>
            </a:xfrm>
          </p:grpSpPr>
          <p:sp>
            <p:nvSpPr>
              <p:cNvPr id="403500" name="Line 44"/>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403501" name="Line 45"/>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403502" name="Line 46"/>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403503" name="Line 47"/>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403504" name="Line 48"/>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403505" name="Line 49"/>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403506" name="Line 50"/>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403507" name="Line 51"/>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403508" name="Line 52"/>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403509" name="Line 53"/>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403510" name="Line 54"/>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403511" name="Line 55"/>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403512" name="Line 56"/>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403513" name="Line 57"/>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403514" name="Line 58"/>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403515" name="Line 59"/>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403516" name="Oval 60"/>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17" name="Oval 61"/>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18" name="Oval 62"/>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19" name="Oval 63"/>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0" name="Oval 64"/>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1" name="Oval 65"/>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2" name="Oval 66"/>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3" name="Oval 67"/>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4" name="Oval 68"/>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5" name="Oval 69"/>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6" name="Oval 70"/>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3527" name="Freeform 71"/>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403528" name="Freeform 72"/>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4" name="Group 99"/>
          <p:cNvGrpSpPr>
            <a:grpSpLocks/>
          </p:cNvGrpSpPr>
          <p:nvPr/>
        </p:nvGrpSpPr>
        <p:grpSpPr bwMode="auto">
          <a:xfrm>
            <a:off x="576263" y="1447800"/>
            <a:ext cx="8059737" cy="4910138"/>
            <a:chOff x="363" y="912"/>
            <a:chExt cx="5077" cy="3093"/>
          </a:xfrm>
        </p:grpSpPr>
        <p:sp>
          <p:nvSpPr>
            <p:cNvPr id="403535" name="Rectangle 79"/>
            <p:cNvSpPr>
              <a:spLocks noChangeArrowheads="1"/>
            </p:cNvSpPr>
            <p:nvPr/>
          </p:nvSpPr>
          <p:spPr bwMode="auto">
            <a:xfrm>
              <a:off x="363" y="912"/>
              <a:ext cx="5077" cy="3093"/>
            </a:xfrm>
            <a:prstGeom prst="rect">
              <a:avLst/>
            </a:prstGeom>
            <a:solidFill>
              <a:schemeClr val="hlink"/>
            </a:solidFill>
            <a:ln w="12700">
              <a:noFill/>
              <a:miter lim="800000"/>
              <a:headEnd/>
              <a:tailEnd/>
            </a:ln>
            <a:effectLst/>
          </p:spPr>
          <p:txBody>
            <a:bodyPr wrap="none" anchor="ctr"/>
            <a:lstStyle/>
            <a:p>
              <a:endParaRPr lang="en-US"/>
            </a:p>
          </p:txBody>
        </p:sp>
        <p:grpSp>
          <p:nvGrpSpPr>
            <p:cNvPr id="5" name="Group 80"/>
            <p:cNvGrpSpPr>
              <a:grpSpLocks/>
            </p:cNvGrpSpPr>
            <p:nvPr/>
          </p:nvGrpSpPr>
          <p:grpSpPr bwMode="auto">
            <a:xfrm>
              <a:off x="815" y="1949"/>
              <a:ext cx="4181" cy="702"/>
              <a:chOff x="815" y="1949"/>
              <a:chExt cx="4181" cy="702"/>
            </a:xfrm>
          </p:grpSpPr>
          <p:sp>
            <p:nvSpPr>
              <p:cNvPr id="403537" name="Rectangle 81"/>
              <p:cNvSpPr>
                <a:spLocks noChangeArrowheads="1"/>
              </p:cNvSpPr>
              <p:nvPr/>
            </p:nvSpPr>
            <p:spPr bwMode="auto">
              <a:xfrm>
                <a:off x="815" y="2119"/>
                <a:ext cx="2918" cy="363"/>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sz="2800" i="0">
                    <a:solidFill>
                      <a:srgbClr val="000000"/>
                    </a:solidFill>
                    <a:effectLst/>
                  </a:rPr>
                  <a:t> = </a:t>
                </a:r>
                <a:r>
                  <a:rPr lang="en-US" sz="3200" i="0">
                    <a:solidFill>
                      <a:srgbClr val="000000"/>
                    </a:solidFill>
                    <a:effectLst/>
                    <a:latin typeface="Symbol" pitchFamily="18" charset="2"/>
                  </a:rPr>
                  <a:t></a:t>
                </a:r>
                <a:r>
                  <a:rPr lang="en-US" i="0">
                    <a:solidFill>
                      <a:srgbClr val="000000"/>
                    </a:solidFill>
                    <a:effectLst/>
                  </a:rPr>
                  <a:t> (variances of activities)</a:t>
                </a:r>
              </a:p>
            </p:txBody>
          </p:sp>
          <p:grpSp>
            <p:nvGrpSpPr>
              <p:cNvPr id="6" name="Group 82"/>
              <p:cNvGrpSpPr>
                <a:grpSpLocks/>
              </p:cNvGrpSpPr>
              <p:nvPr/>
            </p:nvGrpSpPr>
            <p:grpSpPr bwMode="auto">
              <a:xfrm>
                <a:off x="3898" y="1949"/>
                <a:ext cx="1098" cy="702"/>
                <a:chOff x="3898" y="1949"/>
                <a:chExt cx="1098" cy="702"/>
              </a:xfrm>
            </p:grpSpPr>
            <p:sp>
              <p:nvSpPr>
                <p:cNvPr id="403539" name="Rectangle 83"/>
                <p:cNvSpPr>
                  <a:spLocks noChangeArrowheads="1"/>
                </p:cNvSpPr>
                <p:nvPr/>
              </p:nvSpPr>
              <p:spPr bwMode="auto">
                <a:xfrm>
                  <a:off x="3898" y="2167"/>
                  <a:ext cx="428"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a:t>
                  </a:r>
                </a:p>
              </p:txBody>
            </p:sp>
            <p:sp>
              <p:nvSpPr>
                <p:cNvPr id="403540" name="Rectangle 84"/>
                <p:cNvSpPr>
                  <a:spLocks noChangeArrowheads="1"/>
                </p:cNvSpPr>
                <p:nvPr/>
              </p:nvSpPr>
              <p:spPr bwMode="auto">
                <a:xfrm>
                  <a:off x="4258" y="1949"/>
                  <a:ext cx="738" cy="702"/>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sz="2800">
                      <a:solidFill>
                        <a:srgbClr val="000000"/>
                      </a:solidFill>
                      <a:effectLst/>
                    </a:rPr>
                    <a:t>T</a:t>
                  </a:r>
                  <a:r>
                    <a:rPr lang="en-US" sz="2800" i="0">
                      <a:solidFill>
                        <a:srgbClr val="000000"/>
                      </a:solidFill>
                      <a:effectLst/>
                    </a:rPr>
                    <a:t> – </a:t>
                  </a:r>
                  <a:r>
                    <a:rPr lang="en-US" sz="2800">
                      <a:solidFill>
                        <a:srgbClr val="000000"/>
                      </a:solidFill>
                      <a:effectLst/>
                    </a:rPr>
                    <a:t>T</a:t>
                  </a:r>
                  <a:r>
                    <a:rPr lang="en-US" sz="2800" baseline="-25000">
                      <a:solidFill>
                        <a:srgbClr val="000000"/>
                      </a:solidFill>
                      <a:effectLst/>
                    </a:rPr>
                    <a:t>E</a:t>
                  </a:r>
                  <a:endParaRPr lang="en-US" sz="2800">
                    <a:solidFill>
                      <a:srgbClr val="000000"/>
                    </a:solidFill>
                    <a:effectLst/>
                  </a:endParaRPr>
                </a:p>
                <a:p>
                  <a:pPr algn="ctr" defTabSz="762000" eaLnBrk="0" hangingPunct="0">
                    <a:lnSpc>
                      <a:spcPct val="120000"/>
                    </a:lnSpc>
                  </a:pPr>
                  <a:r>
                    <a:rPr lang="en-US" sz="2800" i="0">
                      <a:solidFill>
                        <a:srgbClr val="000000"/>
                      </a:solidFill>
                      <a:effectLst/>
                      <a:latin typeface="Symbol" pitchFamily="18" charset="2"/>
                    </a:rPr>
                    <a:t></a:t>
                  </a:r>
                  <a:r>
                    <a:rPr lang="en-US" sz="2800">
                      <a:solidFill>
                        <a:srgbClr val="000000"/>
                      </a:solidFill>
                      <a:effectLst/>
                      <a:latin typeface="Symbol" pitchFamily="18" charset="2"/>
                    </a:rPr>
                    <a:t></a:t>
                  </a:r>
                  <a:r>
                    <a:rPr lang="en-US" sz="2800" i="0" baseline="30000">
                      <a:solidFill>
                        <a:srgbClr val="000000"/>
                      </a:solidFill>
                      <a:effectLst/>
                    </a:rPr>
                    <a:t>2</a:t>
                  </a:r>
                </a:p>
              </p:txBody>
            </p:sp>
            <p:sp>
              <p:nvSpPr>
                <p:cNvPr id="403541" name="Freeform 85"/>
                <p:cNvSpPr>
                  <a:spLocks/>
                </p:cNvSpPr>
                <p:nvPr/>
              </p:nvSpPr>
              <p:spPr bwMode="auto">
                <a:xfrm>
                  <a:off x="4439" y="2340"/>
                  <a:ext cx="374" cy="235"/>
                </a:xfrm>
                <a:custGeom>
                  <a:avLst/>
                  <a:gdLst/>
                  <a:ahLst/>
                  <a:cxnLst>
                    <a:cxn ang="0">
                      <a:pos x="0" y="149"/>
                    </a:cxn>
                    <a:cxn ang="0">
                      <a:pos x="43" y="106"/>
                    </a:cxn>
                    <a:cxn ang="0">
                      <a:pos x="96" y="234"/>
                    </a:cxn>
                    <a:cxn ang="0">
                      <a:pos x="171" y="0"/>
                    </a:cxn>
                    <a:cxn ang="0">
                      <a:pos x="373" y="0"/>
                    </a:cxn>
                  </a:cxnLst>
                  <a:rect l="0" t="0" r="r" b="b"/>
                  <a:pathLst>
                    <a:path w="374" h="235">
                      <a:moveTo>
                        <a:pt x="0" y="149"/>
                      </a:moveTo>
                      <a:lnTo>
                        <a:pt x="43" y="106"/>
                      </a:lnTo>
                      <a:lnTo>
                        <a:pt x="96" y="234"/>
                      </a:lnTo>
                      <a:lnTo>
                        <a:pt x="171" y="0"/>
                      </a:lnTo>
                      <a:lnTo>
                        <a:pt x="373"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3542" name="Line 86"/>
                <p:cNvSpPr>
                  <a:spLocks noChangeShapeType="1"/>
                </p:cNvSpPr>
                <p:nvPr/>
              </p:nvSpPr>
              <p:spPr bwMode="auto">
                <a:xfrm>
                  <a:off x="4309" y="2309"/>
                  <a:ext cx="624" cy="0"/>
                </a:xfrm>
                <a:prstGeom prst="line">
                  <a:avLst/>
                </a:prstGeom>
                <a:noFill/>
                <a:ln w="25400">
                  <a:solidFill>
                    <a:srgbClr val="000000"/>
                  </a:solidFill>
                  <a:round/>
                  <a:headEnd/>
                  <a:tailEnd/>
                </a:ln>
                <a:effectLst/>
              </p:spPr>
              <p:txBody>
                <a:bodyPr wrap="none" anchor="ctr"/>
                <a:lstStyle/>
                <a:p>
                  <a:endParaRPr lang="en-US"/>
                </a:p>
              </p:txBody>
            </p:sp>
          </p:grpSp>
        </p:grpSp>
        <p:sp>
          <p:nvSpPr>
            <p:cNvPr id="403543" name="Rectangle 87"/>
            <p:cNvSpPr>
              <a:spLocks noChangeArrowheads="1"/>
            </p:cNvSpPr>
            <p:nvPr/>
          </p:nvSpPr>
          <p:spPr bwMode="auto">
            <a:xfrm>
              <a:off x="815" y="2715"/>
              <a:ext cx="3993" cy="3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i="0">
                  <a:solidFill>
                    <a:srgbClr val="000000"/>
                  </a:solidFill>
                  <a:effectLst/>
                </a:rPr>
                <a:t> = 1.78 + 1.78 + 2.78 + 5.44 + 0.11 = 11.89</a:t>
              </a:r>
            </a:p>
          </p:txBody>
        </p:sp>
        <p:grpSp>
          <p:nvGrpSpPr>
            <p:cNvPr id="7" name="Group 88"/>
            <p:cNvGrpSpPr>
              <a:grpSpLocks/>
            </p:cNvGrpSpPr>
            <p:nvPr/>
          </p:nvGrpSpPr>
          <p:grpSpPr bwMode="auto">
            <a:xfrm>
              <a:off x="815" y="3130"/>
              <a:ext cx="1815" cy="608"/>
              <a:chOff x="815" y="3130"/>
              <a:chExt cx="1815" cy="608"/>
            </a:xfrm>
          </p:grpSpPr>
          <p:sp>
            <p:nvSpPr>
              <p:cNvPr id="403545" name="Rectangle 89"/>
              <p:cNvSpPr>
                <a:spLocks noChangeArrowheads="1"/>
              </p:cNvSpPr>
              <p:nvPr/>
            </p:nvSpPr>
            <p:spPr bwMode="auto">
              <a:xfrm>
                <a:off x="815" y="3299"/>
                <a:ext cx="181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 0.87</a:t>
                </a:r>
              </a:p>
            </p:txBody>
          </p:sp>
          <p:grpSp>
            <p:nvGrpSpPr>
              <p:cNvPr id="8" name="Group 90"/>
              <p:cNvGrpSpPr>
                <a:grpSpLocks/>
              </p:cNvGrpSpPr>
              <p:nvPr/>
            </p:nvGrpSpPr>
            <p:grpSpPr bwMode="auto">
              <a:xfrm>
                <a:off x="1212" y="3130"/>
                <a:ext cx="755" cy="608"/>
                <a:chOff x="1212" y="3130"/>
                <a:chExt cx="755" cy="608"/>
              </a:xfrm>
            </p:grpSpPr>
            <p:sp>
              <p:nvSpPr>
                <p:cNvPr id="403547" name="Rectangle 91"/>
                <p:cNvSpPr>
                  <a:spLocks noChangeArrowheads="1"/>
                </p:cNvSpPr>
                <p:nvPr/>
              </p:nvSpPr>
              <p:spPr bwMode="auto">
                <a:xfrm>
                  <a:off x="1212" y="3130"/>
                  <a:ext cx="755"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solidFill>
                        <a:srgbClr val="000000"/>
                      </a:solidFill>
                      <a:effectLst/>
                    </a:rPr>
                    <a:t>72 – 69</a:t>
                  </a:r>
                </a:p>
                <a:p>
                  <a:pPr algn="ctr" defTabSz="762000" eaLnBrk="0" hangingPunct="0">
                    <a:lnSpc>
                      <a:spcPct val="120000"/>
                    </a:lnSpc>
                  </a:pPr>
                  <a:r>
                    <a:rPr lang="en-US" i="0">
                      <a:solidFill>
                        <a:srgbClr val="000000"/>
                      </a:solidFill>
                      <a:effectLst/>
                    </a:rPr>
                    <a:t>  11.89</a:t>
                  </a:r>
                </a:p>
              </p:txBody>
            </p:sp>
            <p:sp>
              <p:nvSpPr>
                <p:cNvPr id="403548" name="Freeform 92"/>
                <p:cNvSpPr>
                  <a:spLocks/>
                </p:cNvSpPr>
                <p:nvPr/>
              </p:nvSpPr>
              <p:spPr bwMode="auto">
                <a:xfrm>
                  <a:off x="1231" y="3465"/>
                  <a:ext cx="651" cy="235"/>
                </a:xfrm>
                <a:custGeom>
                  <a:avLst/>
                  <a:gdLst/>
                  <a:ahLst/>
                  <a:cxnLst>
                    <a:cxn ang="0">
                      <a:pos x="0" y="149"/>
                    </a:cxn>
                    <a:cxn ang="0">
                      <a:pos x="43" y="106"/>
                    </a:cxn>
                    <a:cxn ang="0">
                      <a:pos x="96" y="234"/>
                    </a:cxn>
                    <a:cxn ang="0">
                      <a:pos x="171" y="0"/>
                    </a:cxn>
                    <a:cxn ang="0">
                      <a:pos x="650" y="0"/>
                    </a:cxn>
                  </a:cxnLst>
                  <a:rect l="0" t="0" r="r" b="b"/>
                  <a:pathLst>
                    <a:path w="651" h="235">
                      <a:moveTo>
                        <a:pt x="0" y="149"/>
                      </a:moveTo>
                      <a:lnTo>
                        <a:pt x="43" y="106"/>
                      </a:lnTo>
                      <a:lnTo>
                        <a:pt x="96" y="234"/>
                      </a:lnTo>
                      <a:lnTo>
                        <a:pt x="171" y="0"/>
                      </a:lnTo>
                      <a:lnTo>
                        <a:pt x="65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3549" name="Line 93"/>
                <p:cNvSpPr>
                  <a:spLocks noChangeShapeType="1"/>
                </p:cNvSpPr>
                <p:nvPr/>
              </p:nvSpPr>
              <p:spPr bwMode="auto">
                <a:xfrm>
                  <a:off x="1240" y="3411"/>
                  <a:ext cx="698" cy="0"/>
                </a:xfrm>
                <a:prstGeom prst="line">
                  <a:avLst/>
                </a:prstGeom>
                <a:noFill/>
                <a:ln w="25400">
                  <a:solidFill>
                    <a:srgbClr val="000000"/>
                  </a:solidFill>
                  <a:round/>
                  <a:headEnd/>
                  <a:tailEnd/>
                </a:ln>
                <a:effectLst/>
              </p:spPr>
              <p:txBody>
                <a:bodyPr wrap="none" anchor="ctr"/>
                <a:lstStyle/>
                <a:p>
                  <a:endParaRPr lang="en-US"/>
                </a:p>
              </p:txBody>
            </p:sp>
          </p:grpSp>
        </p:grpSp>
        <p:grpSp>
          <p:nvGrpSpPr>
            <p:cNvPr id="9" name="Group 94"/>
            <p:cNvGrpSpPr>
              <a:grpSpLocks/>
            </p:cNvGrpSpPr>
            <p:nvPr/>
          </p:nvGrpSpPr>
          <p:grpSpPr bwMode="auto">
            <a:xfrm>
              <a:off x="1450" y="1026"/>
              <a:ext cx="2862" cy="960"/>
              <a:chOff x="1450" y="1026"/>
              <a:chExt cx="2862" cy="960"/>
            </a:xfrm>
          </p:grpSpPr>
          <p:sp>
            <p:nvSpPr>
              <p:cNvPr id="403551" name="Rectangle 95"/>
              <p:cNvSpPr>
                <a:spLocks noChangeArrowheads="1"/>
              </p:cNvSpPr>
              <p:nvPr/>
            </p:nvSpPr>
            <p:spPr bwMode="auto">
              <a:xfrm>
                <a:off x="2250" y="1026"/>
                <a:ext cx="126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Probabilities</a:t>
                </a:r>
              </a:p>
            </p:txBody>
          </p:sp>
          <p:sp>
            <p:nvSpPr>
              <p:cNvPr id="403552" name="Rectangle 96"/>
              <p:cNvSpPr>
                <a:spLocks noChangeArrowheads="1"/>
              </p:cNvSpPr>
              <p:nvPr/>
            </p:nvSpPr>
            <p:spPr bwMode="auto">
              <a:xfrm>
                <a:off x="1485" y="1348"/>
                <a:ext cx="279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Critical Path = B - D - H - J - K</a:t>
                </a:r>
              </a:p>
            </p:txBody>
          </p:sp>
          <p:sp>
            <p:nvSpPr>
              <p:cNvPr id="403553" name="Rectangle 97"/>
              <p:cNvSpPr>
                <a:spLocks noChangeArrowheads="1"/>
              </p:cNvSpPr>
              <p:nvPr/>
            </p:nvSpPr>
            <p:spPr bwMode="auto">
              <a:xfrm>
                <a:off x="1450" y="1700"/>
                <a:ext cx="2862"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T</a:t>
                </a:r>
                <a:r>
                  <a:rPr lang="en-US" i="0">
                    <a:solidFill>
                      <a:srgbClr val="000000"/>
                    </a:solidFill>
                    <a:effectLst/>
                  </a:rPr>
                  <a:t> = 72 days           </a:t>
                </a:r>
                <a:r>
                  <a:rPr lang="en-US">
                    <a:solidFill>
                      <a:srgbClr val="000000"/>
                    </a:solidFill>
                    <a:effectLst/>
                  </a:rPr>
                  <a:t>T</a:t>
                </a:r>
                <a:r>
                  <a:rPr lang="en-US" baseline="-25000">
                    <a:solidFill>
                      <a:srgbClr val="000000"/>
                    </a:solidFill>
                    <a:effectLst/>
                  </a:rPr>
                  <a:t>E</a:t>
                </a:r>
                <a:r>
                  <a:rPr lang="en-US" i="0">
                    <a:solidFill>
                      <a:srgbClr val="000000"/>
                    </a:solidFill>
                    <a:effectLst/>
                  </a:rPr>
                  <a:t> = 69 days</a:t>
                </a:r>
              </a:p>
            </p:txBody>
          </p:sp>
        </p:grpSp>
        <p:sp>
          <p:nvSpPr>
            <p:cNvPr id="403554" name="Rectangle 98"/>
            <p:cNvSpPr>
              <a:spLocks noChangeArrowheads="1"/>
            </p:cNvSpPr>
            <p:nvPr/>
          </p:nvSpPr>
          <p:spPr bwMode="auto">
            <a:xfrm>
              <a:off x="3165" y="3162"/>
              <a:ext cx="1681" cy="516"/>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i="0">
                  <a:solidFill>
                    <a:srgbClr val="000000"/>
                  </a:solidFill>
                  <a:effectLst/>
                </a:rPr>
                <a:t>From Appendix 2</a:t>
              </a:r>
            </a:p>
            <a:p>
              <a:pPr algn="ctr" defTabSz="762000" eaLnBrk="0" hangingPunct="0"/>
              <a:r>
                <a:rPr lang="en-US">
                  <a:solidFill>
                    <a:srgbClr val="000000"/>
                  </a:solidFill>
                  <a:effectLst/>
                </a:rPr>
                <a:t>P</a:t>
              </a:r>
              <a:r>
                <a:rPr lang="en-US" baseline="-25000">
                  <a:solidFill>
                    <a:srgbClr val="000000"/>
                  </a:solidFill>
                  <a:effectLst/>
                </a:rPr>
                <a:t>z</a:t>
              </a:r>
              <a:r>
                <a:rPr lang="en-US" i="0">
                  <a:solidFill>
                    <a:srgbClr val="000000"/>
                  </a:solidFill>
                  <a:effectLst/>
                </a:rPr>
                <a:t> = .8078 </a:t>
              </a:r>
              <a:r>
                <a:rPr lang="en-US" i="0">
                  <a:solidFill>
                    <a:srgbClr val="000000"/>
                  </a:solidFill>
                  <a:effectLst/>
                  <a:latin typeface="Symbol" pitchFamily="18" charset="2"/>
                </a:rPr>
                <a:t></a:t>
              </a:r>
              <a:r>
                <a:rPr lang="en-US" i="0">
                  <a:solidFill>
                    <a:srgbClr val="000000"/>
                  </a:solidFill>
                  <a:effectLst/>
                </a:rPr>
                <a:t> .81</a:t>
              </a:r>
            </a:p>
          </p:txBody>
        </p:sp>
      </p:grpSp>
      <p:grpSp>
        <p:nvGrpSpPr>
          <p:cNvPr id="10" name="Group 100"/>
          <p:cNvGrpSpPr>
            <a:grpSpLocks/>
          </p:cNvGrpSpPr>
          <p:nvPr/>
        </p:nvGrpSpPr>
        <p:grpSpPr bwMode="auto">
          <a:xfrm>
            <a:off x="2184400" y="1668463"/>
            <a:ext cx="6332538" cy="4470400"/>
            <a:chOff x="1376" y="1051"/>
            <a:chExt cx="3989" cy="2816"/>
          </a:xfrm>
        </p:grpSpPr>
        <p:sp>
          <p:nvSpPr>
            <p:cNvPr id="403557" name="Rectangle 101"/>
            <p:cNvSpPr>
              <a:spLocks noChangeArrowheads="1"/>
            </p:cNvSpPr>
            <p:nvPr/>
          </p:nvSpPr>
          <p:spPr bwMode="auto">
            <a:xfrm>
              <a:off x="1376" y="1051"/>
              <a:ext cx="3989" cy="2816"/>
            </a:xfrm>
            <a:prstGeom prst="rect">
              <a:avLst/>
            </a:prstGeom>
            <a:solidFill>
              <a:srgbClr val="4D4D4D"/>
            </a:solidFill>
            <a:ln w="12700">
              <a:noFill/>
              <a:miter lim="800000"/>
              <a:headEnd/>
              <a:tailEnd/>
            </a:ln>
            <a:effectLst/>
          </p:spPr>
          <p:txBody>
            <a:bodyPr wrap="none" anchor="ctr"/>
            <a:lstStyle/>
            <a:p>
              <a:pPr algn="ctr" defTabSz="762000" eaLnBrk="0" hangingPunct="0"/>
              <a:endParaRPr lang="en-US" i="0">
                <a:effectLst/>
              </a:endParaRPr>
            </a:p>
          </p:txBody>
        </p:sp>
        <p:sp>
          <p:nvSpPr>
            <p:cNvPr id="403558" name="Freeform 102"/>
            <p:cNvSpPr>
              <a:spLocks/>
            </p:cNvSpPr>
            <p:nvPr/>
          </p:nvSpPr>
          <p:spPr bwMode="auto">
            <a:xfrm>
              <a:off x="3598" y="1985"/>
              <a:ext cx="1080" cy="1264"/>
            </a:xfrm>
            <a:custGeom>
              <a:avLst/>
              <a:gdLst/>
              <a:ahLst/>
              <a:cxnLst>
                <a:cxn ang="0">
                  <a:pos x="1073" y="1227"/>
                </a:cxn>
                <a:cxn ang="0">
                  <a:pos x="951" y="1228"/>
                </a:cxn>
                <a:cxn ang="0">
                  <a:pos x="735" y="1213"/>
                </a:cxn>
                <a:cxn ang="0">
                  <a:pos x="625" y="1180"/>
                </a:cxn>
                <a:cxn ang="0">
                  <a:pos x="522" y="1127"/>
                </a:cxn>
                <a:cxn ang="0">
                  <a:pos x="459" y="1075"/>
                </a:cxn>
                <a:cxn ang="0">
                  <a:pos x="397" y="988"/>
                </a:cxn>
                <a:cxn ang="0">
                  <a:pos x="315" y="856"/>
                </a:cxn>
                <a:cxn ang="0">
                  <a:pos x="270" y="756"/>
                </a:cxn>
                <a:cxn ang="0">
                  <a:pos x="245" y="708"/>
                </a:cxn>
                <a:cxn ang="0">
                  <a:pos x="215" y="618"/>
                </a:cxn>
                <a:cxn ang="0">
                  <a:pos x="191" y="551"/>
                </a:cxn>
                <a:cxn ang="0">
                  <a:pos x="157" y="455"/>
                </a:cxn>
                <a:cxn ang="0">
                  <a:pos x="130" y="374"/>
                </a:cxn>
                <a:cxn ang="0">
                  <a:pos x="111" y="311"/>
                </a:cxn>
                <a:cxn ang="0">
                  <a:pos x="87" y="228"/>
                </a:cxn>
                <a:cxn ang="0">
                  <a:pos x="71" y="184"/>
                </a:cxn>
                <a:cxn ang="0">
                  <a:pos x="55" y="146"/>
                </a:cxn>
                <a:cxn ang="0">
                  <a:pos x="46" y="94"/>
                </a:cxn>
                <a:cxn ang="0">
                  <a:pos x="32" y="57"/>
                </a:cxn>
                <a:cxn ang="0">
                  <a:pos x="9" y="0"/>
                </a:cxn>
                <a:cxn ang="0">
                  <a:pos x="1" y="1261"/>
                </a:cxn>
                <a:cxn ang="0">
                  <a:pos x="5" y="1263"/>
                </a:cxn>
                <a:cxn ang="0">
                  <a:pos x="0" y="1261"/>
                </a:cxn>
                <a:cxn ang="0">
                  <a:pos x="0" y="1259"/>
                </a:cxn>
                <a:cxn ang="0">
                  <a:pos x="1" y="1259"/>
                </a:cxn>
                <a:cxn ang="0">
                  <a:pos x="5" y="1259"/>
                </a:cxn>
                <a:cxn ang="0">
                  <a:pos x="3" y="1261"/>
                </a:cxn>
                <a:cxn ang="0">
                  <a:pos x="5" y="1263"/>
                </a:cxn>
                <a:cxn ang="0">
                  <a:pos x="1079" y="1263"/>
                </a:cxn>
                <a:cxn ang="0">
                  <a:pos x="1073" y="1227"/>
                </a:cxn>
              </a:cxnLst>
              <a:rect l="0" t="0" r="r" b="b"/>
              <a:pathLst>
                <a:path w="1080" h="1264">
                  <a:moveTo>
                    <a:pt x="1073" y="1227"/>
                  </a:moveTo>
                  <a:lnTo>
                    <a:pt x="951" y="1228"/>
                  </a:lnTo>
                  <a:lnTo>
                    <a:pt x="735" y="1213"/>
                  </a:lnTo>
                  <a:lnTo>
                    <a:pt x="625" y="1180"/>
                  </a:lnTo>
                  <a:lnTo>
                    <a:pt x="522" y="1127"/>
                  </a:lnTo>
                  <a:lnTo>
                    <a:pt x="459" y="1075"/>
                  </a:lnTo>
                  <a:lnTo>
                    <a:pt x="397" y="988"/>
                  </a:lnTo>
                  <a:lnTo>
                    <a:pt x="315" y="856"/>
                  </a:lnTo>
                  <a:lnTo>
                    <a:pt x="270" y="756"/>
                  </a:lnTo>
                  <a:lnTo>
                    <a:pt x="245" y="708"/>
                  </a:lnTo>
                  <a:lnTo>
                    <a:pt x="215" y="618"/>
                  </a:lnTo>
                  <a:lnTo>
                    <a:pt x="191" y="551"/>
                  </a:lnTo>
                  <a:lnTo>
                    <a:pt x="157" y="455"/>
                  </a:lnTo>
                  <a:lnTo>
                    <a:pt x="130" y="374"/>
                  </a:lnTo>
                  <a:lnTo>
                    <a:pt x="111" y="311"/>
                  </a:lnTo>
                  <a:lnTo>
                    <a:pt x="87" y="228"/>
                  </a:lnTo>
                  <a:lnTo>
                    <a:pt x="71" y="184"/>
                  </a:lnTo>
                  <a:lnTo>
                    <a:pt x="55" y="146"/>
                  </a:lnTo>
                  <a:lnTo>
                    <a:pt x="46" y="94"/>
                  </a:lnTo>
                  <a:lnTo>
                    <a:pt x="32" y="57"/>
                  </a:lnTo>
                  <a:lnTo>
                    <a:pt x="9" y="0"/>
                  </a:lnTo>
                  <a:lnTo>
                    <a:pt x="1" y="1261"/>
                  </a:lnTo>
                  <a:lnTo>
                    <a:pt x="5" y="1263"/>
                  </a:lnTo>
                  <a:lnTo>
                    <a:pt x="0" y="1261"/>
                  </a:lnTo>
                  <a:lnTo>
                    <a:pt x="0" y="1259"/>
                  </a:lnTo>
                  <a:lnTo>
                    <a:pt x="1" y="1259"/>
                  </a:lnTo>
                  <a:lnTo>
                    <a:pt x="5" y="1259"/>
                  </a:lnTo>
                  <a:lnTo>
                    <a:pt x="3" y="1261"/>
                  </a:lnTo>
                  <a:lnTo>
                    <a:pt x="5" y="1263"/>
                  </a:lnTo>
                  <a:lnTo>
                    <a:pt x="1079" y="1263"/>
                  </a:lnTo>
                  <a:lnTo>
                    <a:pt x="1073" y="1227"/>
                  </a:lnTo>
                </a:path>
              </a:pathLst>
            </a:custGeom>
            <a:solidFill>
              <a:srgbClr val="FFD7C7"/>
            </a:solidFill>
            <a:ln w="12700" cap="rnd" cmpd="sng">
              <a:noFill/>
              <a:prstDash val="solid"/>
              <a:round/>
              <a:headEnd type="none" w="med" len="med"/>
              <a:tailEnd type="none" w="med" len="med"/>
            </a:ln>
            <a:effectLst/>
          </p:spPr>
          <p:txBody>
            <a:bodyPr/>
            <a:lstStyle/>
            <a:p>
              <a:endParaRPr lang="en-US"/>
            </a:p>
          </p:txBody>
        </p:sp>
        <p:sp>
          <p:nvSpPr>
            <p:cNvPr id="403559" name="Freeform 103"/>
            <p:cNvSpPr>
              <a:spLocks/>
            </p:cNvSpPr>
            <p:nvPr/>
          </p:nvSpPr>
          <p:spPr bwMode="auto">
            <a:xfrm>
              <a:off x="1947" y="1412"/>
              <a:ext cx="1665" cy="1840"/>
            </a:xfrm>
            <a:custGeom>
              <a:avLst/>
              <a:gdLst/>
              <a:ahLst/>
              <a:cxnLst>
                <a:cxn ang="0">
                  <a:pos x="11" y="1810"/>
                </a:cxn>
                <a:cxn ang="0">
                  <a:pos x="216" y="1800"/>
                </a:cxn>
                <a:cxn ang="0">
                  <a:pos x="343" y="1783"/>
                </a:cxn>
                <a:cxn ang="0">
                  <a:pos x="442" y="1756"/>
                </a:cxn>
                <a:cxn ang="0">
                  <a:pos x="536" y="1712"/>
                </a:cxn>
                <a:cxn ang="0">
                  <a:pos x="627" y="1631"/>
                </a:cxn>
                <a:cxn ang="0">
                  <a:pos x="720" y="1505"/>
                </a:cxn>
                <a:cxn ang="0">
                  <a:pos x="794" y="1363"/>
                </a:cxn>
                <a:cxn ang="0">
                  <a:pos x="874" y="1161"/>
                </a:cxn>
                <a:cxn ang="0">
                  <a:pos x="1128" y="379"/>
                </a:cxn>
                <a:cxn ang="0">
                  <a:pos x="1191" y="199"/>
                </a:cxn>
                <a:cxn ang="0">
                  <a:pos x="1258" y="68"/>
                </a:cxn>
                <a:cxn ang="0">
                  <a:pos x="1332" y="0"/>
                </a:cxn>
                <a:cxn ang="0">
                  <a:pos x="1387" y="0"/>
                </a:cxn>
                <a:cxn ang="0">
                  <a:pos x="1460" y="61"/>
                </a:cxn>
                <a:cxn ang="0">
                  <a:pos x="1498" y="124"/>
                </a:cxn>
                <a:cxn ang="0">
                  <a:pos x="1548" y="239"/>
                </a:cxn>
                <a:cxn ang="0">
                  <a:pos x="1610" y="403"/>
                </a:cxn>
                <a:cxn ang="0">
                  <a:pos x="1664" y="572"/>
                </a:cxn>
                <a:cxn ang="0">
                  <a:pos x="1660" y="1832"/>
                </a:cxn>
                <a:cxn ang="0">
                  <a:pos x="205" y="1839"/>
                </a:cxn>
                <a:cxn ang="0">
                  <a:pos x="0" y="1835"/>
                </a:cxn>
                <a:cxn ang="0">
                  <a:pos x="8" y="1809"/>
                </a:cxn>
                <a:cxn ang="0">
                  <a:pos x="20" y="1807"/>
                </a:cxn>
                <a:cxn ang="0">
                  <a:pos x="16" y="1809"/>
                </a:cxn>
                <a:cxn ang="0">
                  <a:pos x="8" y="1810"/>
                </a:cxn>
                <a:cxn ang="0">
                  <a:pos x="11" y="1811"/>
                </a:cxn>
                <a:cxn ang="0">
                  <a:pos x="12" y="1811"/>
                </a:cxn>
                <a:cxn ang="0">
                  <a:pos x="11" y="1809"/>
                </a:cxn>
                <a:cxn ang="0">
                  <a:pos x="12" y="1809"/>
                </a:cxn>
              </a:cxnLst>
              <a:rect l="0" t="0" r="r" b="b"/>
              <a:pathLst>
                <a:path w="1665" h="1840">
                  <a:moveTo>
                    <a:pt x="11" y="1810"/>
                  </a:moveTo>
                  <a:lnTo>
                    <a:pt x="216" y="1800"/>
                  </a:lnTo>
                  <a:lnTo>
                    <a:pt x="343" y="1783"/>
                  </a:lnTo>
                  <a:lnTo>
                    <a:pt x="442" y="1756"/>
                  </a:lnTo>
                  <a:lnTo>
                    <a:pt x="536" y="1712"/>
                  </a:lnTo>
                  <a:lnTo>
                    <a:pt x="627" y="1631"/>
                  </a:lnTo>
                  <a:lnTo>
                    <a:pt x="720" y="1505"/>
                  </a:lnTo>
                  <a:lnTo>
                    <a:pt x="794" y="1363"/>
                  </a:lnTo>
                  <a:lnTo>
                    <a:pt x="874" y="1161"/>
                  </a:lnTo>
                  <a:lnTo>
                    <a:pt x="1128" y="379"/>
                  </a:lnTo>
                  <a:lnTo>
                    <a:pt x="1191" y="199"/>
                  </a:lnTo>
                  <a:lnTo>
                    <a:pt x="1258" y="68"/>
                  </a:lnTo>
                  <a:lnTo>
                    <a:pt x="1332" y="0"/>
                  </a:lnTo>
                  <a:lnTo>
                    <a:pt x="1387" y="0"/>
                  </a:lnTo>
                  <a:lnTo>
                    <a:pt x="1460" y="61"/>
                  </a:lnTo>
                  <a:lnTo>
                    <a:pt x="1498" y="124"/>
                  </a:lnTo>
                  <a:lnTo>
                    <a:pt x="1548" y="239"/>
                  </a:lnTo>
                  <a:lnTo>
                    <a:pt x="1610" y="403"/>
                  </a:lnTo>
                  <a:lnTo>
                    <a:pt x="1664" y="572"/>
                  </a:lnTo>
                  <a:lnTo>
                    <a:pt x="1660" y="1832"/>
                  </a:lnTo>
                  <a:lnTo>
                    <a:pt x="205" y="1839"/>
                  </a:lnTo>
                  <a:lnTo>
                    <a:pt x="0" y="1835"/>
                  </a:lnTo>
                  <a:lnTo>
                    <a:pt x="8" y="1809"/>
                  </a:lnTo>
                  <a:lnTo>
                    <a:pt x="20" y="1807"/>
                  </a:lnTo>
                  <a:lnTo>
                    <a:pt x="16" y="1809"/>
                  </a:lnTo>
                  <a:lnTo>
                    <a:pt x="8" y="1810"/>
                  </a:lnTo>
                  <a:lnTo>
                    <a:pt x="11" y="1811"/>
                  </a:lnTo>
                  <a:lnTo>
                    <a:pt x="12" y="1811"/>
                  </a:lnTo>
                  <a:lnTo>
                    <a:pt x="11" y="1809"/>
                  </a:lnTo>
                  <a:lnTo>
                    <a:pt x="12" y="1809"/>
                  </a:lnTo>
                </a:path>
              </a:pathLst>
            </a:custGeom>
            <a:solidFill>
              <a:srgbClr val="D9DEEE"/>
            </a:solidFill>
            <a:ln w="12700" cap="rnd" cmpd="sng">
              <a:noFill/>
              <a:prstDash val="solid"/>
              <a:round/>
              <a:headEnd type="none" w="med" len="med"/>
              <a:tailEnd type="none" w="med" len="med"/>
            </a:ln>
            <a:effectLst/>
          </p:spPr>
          <p:txBody>
            <a:bodyPr/>
            <a:lstStyle/>
            <a:p>
              <a:endParaRPr lang="en-US"/>
            </a:p>
          </p:txBody>
        </p:sp>
        <p:sp>
          <p:nvSpPr>
            <p:cNvPr id="403560" name="Freeform 104"/>
            <p:cNvSpPr>
              <a:spLocks/>
            </p:cNvSpPr>
            <p:nvPr/>
          </p:nvSpPr>
          <p:spPr bwMode="auto">
            <a:xfrm>
              <a:off x="1952" y="1412"/>
              <a:ext cx="2721" cy="1812"/>
            </a:xfrm>
            <a:custGeom>
              <a:avLst/>
              <a:gdLst/>
              <a:ahLst/>
              <a:cxnLst>
                <a:cxn ang="0">
                  <a:pos x="0" y="1811"/>
                </a:cxn>
                <a:cxn ang="0">
                  <a:pos x="211" y="1801"/>
                </a:cxn>
                <a:cxn ang="0">
                  <a:pos x="338" y="1784"/>
                </a:cxn>
                <a:cxn ang="0">
                  <a:pos x="437" y="1757"/>
                </a:cxn>
                <a:cxn ang="0">
                  <a:pos x="532" y="1713"/>
                </a:cxn>
                <a:cxn ang="0">
                  <a:pos x="622" y="1632"/>
                </a:cxn>
                <a:cxn ang="0">
                  <a:pos x="716" y="1506"/>
                </a:cxn>
                <a:cxn ang="0">
                  <a:pos x="789" y="1363"/>
                </a:cxn>
                <a:cxn ang="0">
                  <a:pos x="869" y="1161"/>
                </a:cxn>
                <a:cxn ang="0">
                  <a:pos x="1123" y="380"/>
                </a:cxn>
                <a:cxn ang="0">
                  <a:pos x="1186" y="200"/>
                </a:cxn>
                <a:cxn ang="0">
                  <a:pos x="1253" y="68"/>
                </a:cxn>
                <a:cxn ang="0">
                  <a:pos x="1327" y="0"/>
                </a:cxn>
                <a:cxn ang="0">
                  <a:pos x="1382" y="0"/>
                </a:cxn>
                <a:cxn ang="0">
                  <a:pos x="1455" y="61"/>
                </a:cxn>
                <a:cxn ang="0">
                  <a:pos x="1493" y="124"/>
                </a:cxn>
                <a:cxn ang="0">
                  <a:pos x="1544" y="240"/>
                </a:cxn>
                <a:cxn ang="0">
                  <a:pos x="1605" y="403"/>
                </a:cxn>
                <a:cxn ang="0">
                  <a:pos x="1785" y="968"/>
                </a:cxn>
                <a:cxn ang="0">
                  <a:pos x="1880" y="1244"/>
                </a:cxn>
                <a:cxn ang="0">
                  <a:pos x="1960" y="1422"/>
                </a:cxn>
                <a:cxn ang="0">
                  <a:pos x="2048" y="1573"/>
                </a:cxn>
                <a:cxn ang="0">
                  <a:pos x="2100" y="1642"/>
                </a:cxn>
                <a:cxn ang="0">
                  <a:pos x="2173" y="1703"/>
                </a:cxn>
                <a:cxn ang="0">
                  <a:pos x="2268" y="1753"/>
                </a:cxn>
                <a:cxn ang="0">
                  <a:pos x="2367" y="1786"/>
                </a:cxn>
                <a:cxn ang="0">
                  <a:pos x="2456" y="1794"/>
                </a:cxn>
                <a:cxn ang="0">
                  <a:pos x="2615" y="1803"/>
                </a:cxn>
                <a:cxn ang="0">
                  <a:pos x="2720" y="1800"/>
                </a:cxn>
              </a:cxnLst>
              <a:rect l="0" t="0" r="r" b="b"/>
              <a:pathLst>
                <a:path w="2721" h="1812">
                  <a:moveTo>
                    <a:pt x="0" y="1811"/>
                  </a:moveTo>
                  <a:lnTo>
                    <a:pt x="211" y="1801"/>
                  </a:lnTo>
                  <a:lnTo>
                    <a:pt x="338" y="1784"/>
                  </a:lnTo>
                  <a:lnTo>
                    <a:pt x="437" y="1757"/>
                  </a:lnTo>
                  <a:lnTo>
                    <a:pt x="532" y="1713"/>
                  </a:lnTo>
                  <a:lnTo>
                    <a:pt x="622" y="1632"/>
                  </a:lnTo>
                  <a:lnTo>
                    <a:pt x="716" y="1506"/>
                  </a:lnTo>
                  <a:lnTo>
                    <a:pt x="789" y="1363"/>
                  </a:lnTo>
                  <a:lnTo>
                    <a:pt x="869" y="1161"/>
                  </a:lnTo>
                  <a:lnTo>
                    <a:pt x="1123" y="380"/>
                  </a:lnTo>
                  <a:lnTo>
                    <a:pt x="1186" y="200"/>
                  </a:lnTo>
                  <a:lnTo>
                    <a:pt x="1253" y="68"/>
                  </a:lnTo>
                  <a:lnTo>
                    <a:pt x="1327" y="0"/>
                  </a:lnTo>
                  <a:lnTo>
                    <a:pt x="1382" y="0"/>
                  </a:lnTo>
                  <a:lnTo>
                    <a:pt x="1455" y="61"/>
                  </a:lnTo>
                  <a:lnTo>
                    <a:pt x="1493" y="124"/>
                  </a:lnTo>
                  <a:lnTo>
                    <a:pt x="1544" y="240"/>
                  </a:lnTo>
                  <a:lnTo>
                    <a:pt x="1605" y="403"/>
                  </a:lnTo>
                  <a:lnTo>
                    <a:pt x="1785" y="968"/>
                  </a:lnTo>
                  <a:lnTo>
                    <a:pt x="1880" y="1244"/>
                  </a:lnTo>
                  <a:lnTo>
                    <a:pt x="1960" y="1422"/>
                  </a:lnTo>
                  <a:lnTo>
                    <a:pt x="2048" y="1573"/>
                  </a:lnTo>
                  <a:lnTo>
                    <a:pt x="2100" y="1642"/>
                  </a:lnTo>
                  <a:lnTo>
                    <a:pt x="2173" y="1703"/>
                  </a:lnTo>
                  <a:lnTo>
                    <a:pt x="2268" y="1753"/>
                  </a:lnTo>
                  <a:lnTo>
                    <a:pt x="2367" y="1786"/>
                  </a:lnTo>
                  <a:lnTo>
                    <a:pt x="2456" y="1794"/>
                  </a:lnTo>
                  <a:lnTo>
                    <a:pt x="2615" y="1803"/>
                  </a:lnTo>
                  <a:lnTo>
                    <a:pt x="2720" y="1800"/>
                  </a:lnTo>
                </a:path>
              </a:pathLst>
            </a:custGeom>
            <a:noFill/>
            <a:ln w="76200" cap="rnd" cmpd="sng">
              <a:solidFill>
                <a:srgbClr val="00A6B3"/>
              </a:solidFill>
              <a:prstDash val="solid"/>
              <a:round/>
              <a:headEnd type="none" w="med" len="med"/>
              <a:tailEnd type="none" w="med" len="med"/>
            </a:ln>
            <a:effectLst/>
          </p:spPr>
          <p:txBody>
            <a:bodyPr/>
            <a:lstStyle/>
            <a:p>
              <a:endParaRPr lang="en-US"/>
            </a:p>
          </p:txBody>
        </p:sp>
        <p:sp>
          <p:nvSpPr>
            <p:cNvPr id="403561" name="Line 105"/>
            <p:cNvSpPr>
              <a:spLocks noChangeShapeType="1"/>
            </p:cNvSpPr>
            <p:nvPr/>
          </p:nvSpPr>
          <p:spPr bwMode="auto">
            <a:xfrm>
              <a:off x="3607" y="1972"/>
              <a:ext cx="0" cy="1268"/>
            </a:xfrm>
            <a:prstGeom prst="line">
              <a:avLst/>
            </a:prstGeom>
            <a:noFill/>
            <a:ln w="25400">
              <a:solidFill>
                <a:srgbClr val="000000"/>
              </a:solidFill>
              <a:round/>
              <a:headEnd/>
              <a:tailEnd/>
            </a:ln>
            <a:effectLst/>
          </p:spPr>
          <p:txBody>
            <a:bodyPr wrap="none" anchor="ctr"/>
            <a:lstStyle/>
            <a:p>
              <a:endParaRPr lang="en-US"/>
            </a:p>
          </p:txBody>
        </p:sp>
        <p:sp>
          <p:nvSpPr>
            <p:cNvPr id="403562" name="Line 106"/>
            <p:cNvSpPr>
              <a:spLocks noChangeShapeType="1"/>
            </p:cNvSpPr>
            <p:nvPr/>
          </p:nvSpPr>
          <p:spPr bwMode="auto">
            <a:xfrm>
              <a:off x="1942" y="3250"/>
              <a:ext cx="2733" cy="0"/>
            </a:xfrm>
            <a:prstGeom prst="line">
              <a:avLst/>
            </a:prstGeom>
            <a:noFill/>
            <a:ln w="25400">
              <a:solidFill>
                <a:srgbClr val="000000"/>
              </a:solidFill>
              <a:round/>
              <a:headEnd/>
              <a:tailEnd/>
            </a:ln>
            <a:effectLst/>
          </p:spPr>
          <p:txBody>
            <a:bodyPr wrap="none" anchor="ctr"/>
            <a:lstStyle/>
            <a:p>
              <a:endParaRPr lang="en-US"/>
            </a:p>
          </p:txBody>
        </p:sp>
        <p:sp>
          <p:nvSpPr>
            <p:cNvPr id="403563" name="Rectangle 107"/>
            <p:cNvSpPr>
              <a:spLocks noChangeArrowheads="1"/>
            </p:cNvSpPr>
            <p:nvPr/>
          </p:nvSpPr>
          <p:spPr bwMode="auto">
            <a:xfrm>
              <a:off x="2529" y="3482"/>
              <a:ext cx="1764" cy="219"/>
            </a:xfrm>
            <a:prstGeom prst="rect">
              <a:avLst/>
            </a:prstGeom>
            <a:noFill/>
            <a:ln w="12700">
              <a:noFill/>
              <a:miter lim="800000"/>
              <a:headEnd/>
              <a:tailEnd/>
            </a:ln>
            <a:effectLst/>
          </p:spPr>
          <p:txBody>
            <a:bodyPr wrap="none" lIns="73025" tIns="36512" rIns="73025" bIns="36512">
              <a:spAutoFit/>
            </a:bodyPr>
            <a:lstStyle/>
            <a:p>
              <a:pPr defTabSz="487363" eaLnBrk="0" hangingPunct="0"/>
              <a:r>
                <a:rPr lang="en-US" sz="1800" i="0">
                  <a:effectLst>
                    <a:outerShdw blurRad="38100" dist="38100" dir="2700000" algn="tl">
                      <a:srgbClr val="000000"/>
                    </a:outerShdw>
                  </a:effectLst>
                </a:rPr>
                <a:t>Project duration (weeks)</a:t>
              </a:r>
            </a:p>
          </p:txBody>
        </p:sp>
        <p:sp>
          <p:nvSpPr>
            <p:cNvPr id="403564" name="Rectangle 108"/>
            <p:cNvSpPr>
              <a:spLocks noChangeArrowheads="1"/>
            </p:cNvSpPr>
            <p:nvPr/>
          </p:nvSpPr>
          <p:spPr bwMode="auto">
            <a:xfrm>
              <a:off x="3177" y="3252"/>
              <a:ext cx="252" cy="219"/>
            </a:xfrm>
            <a:prstGeom prst="rect">
              <a:avLst/>
            </a:prstGeom>
            <a:noFill/>
            <a:ln w="12700">
              <a:noFill/>
              <a:miter lim="800000"/>
              <a:headEnd/>
              <a:tailEnd/>
            </a:ln>
            <a:effectLst/>
          </p:spPr>
          <p:txBody>
            <a:bodyPr wrap="none" lIns="73025" tIns="36512" rIns="73025" bIns="36512">
              <a:spAutoFit/>
            </a:bodyPr>
            <a:lstStyle/>
            <a:p>
              <a:pPr defTabSz="487363" eaLnBrk="0" hangingPunct="0"/>
              <a:r>
                <a:rPr lang="en-US" sz="1800" i="0">
                  <a:effectLst>
                    <a:outerShdw blurRad="38100" dist="38100" dir="2700000" algn="tl">
                      <a:srgbClr val="000000"/>
                    </a:outerShdw>
                  </a:effectLst>
                </a:rPr>
                <a:t>69</a:t>
              </a:r>
            </a:p>
          </p:txBody>
        </p:sp>
        <p:sp>
          <p:nvSpPr>
            <p:cNvPr id="403565" name="Rectangle 109"/>
            <p:cNvSpPr>
              <a:spLocks noChangeArrowheads="1"/>
            </p:cNvSpPr>
            <p:nvPr/>
          </p:nvSpPr>
          <p:spPr bwMode="auto">
            <a:xfrm>
              <a:off x="3472" y="3252"/>
              <a:ext cx="252" cy="219"/>
            </a:xfrm>
            <a:prstGeom prst="rect">
              <a:avLst/>
            </a:prstGeom>
            <a:noFill/>
            <a:ln w="12700">
              <a:noFill/>
              <a:miter lim="800000"/>
              <a:headEnd/>
              <a:tailEnd/>
            </a:ln>
            <a:effectLst/>
          </p:spPr>
          <p:txBody>
            <a:bodyPr wrap="none" lIns="73025" tIns="36512" rIns="73025" bIns="36512">
              <a:spAutoFit/>
            </a:bodyPr>
            <a:lstStyle/>
            <a:p>
              <a:pPr defTabSz="487363" eaLnBrk="0" hangingPunct="0"/>
              <a:r>
                <a:rPr lang="en-US" sz="1800" i="0">
                  <a:effectLst>
                    <a:outerShdw blurRad="38100" dist="38100" dir="2700000" algn="tl">
                      <a:srgbClr val="000000"/>
                    </a:outerShdw>
                  </a:effectLst>
                </a:rPr>
                <a:t>72</a:t>
              </a:r>
            </a:p>
          </p:txBody>
        </p:sp>
        <p:grpSp>
          <p:nvGrpSpPr>
            <p:cNvPr id="11" name="Group 110"/>
            <p:cNvGrpSpPr>
              <a:grpSpLocks/>
            </p:cNvGrpSpPr>
            <p:nvPr/>
          </p:nvGrpSpPr>
          <p:grpSpPr bwMode="auto">
            <a:xfrm>
              <a:off x="1668" y="1405"/>
              <a:ext cx="1641" cy="1836"/>
              <a:chOff x="1668" y="1405"/>
              <a:chExt cx="1641" cy="1836"/>
            </a:xfrm>
          </p:grpSpPr>
          <p:sp>
            <p:nvSpPr>
              <p:cNvPr id="403567" name="Line 111"/>
              <p:cNvSpPr>
                <a:spLocks noChangeShapeType="1"/>
              </p:cNvSpPr>
              <p:nvPr/>
            </p:nvSpPr>
            <p:spPr bwMode="auto">
              <a:xfrm>
                <a:off x="3309" y="1405"/>
                <a:ext cx="0" cy="1836"/>
              </a:xfrm>
              <a:prstGeom prst="line">
                <a:avLst/>
              </a:prstGeom>
              <a:noFill/>
              <a:ln w="25400">
                <a:solidFill>
                  <a:srgbClr val="000000"/>
                </a:solidFill>
                <a:round/>
                <a:headEnd/>
                <a:tailEnd/>
              </a:ln>
              <a:effectLst/>
            </p:spPr>
            <p:txBody>
              <a:bodyPr wrap="none" anchor="ctr"/>
              <a:lstStyle/>
              <a:p>
                <a:endParaRPr lang="en-US"/>
              </a:p>
            </p:txBody>
          </p:sp>
          <p:sp>
            <p:nvSpPr>
              <p:cNvPr id="403568" name="Line 112"/>
              <p:cNvSpPr>
                <a:spLocks noChangeShapeType="1"/>
              </p:cNvSpPr>
              <p:nvPr/>
            </p:nvSpPr>
            <p:spPr bwMode="auto">
              <a:xfrm>
                <a:off x="2608" y="2276"/>
                <a:ext cx="354" cy="196"/>
              </a:xfrm>
              <a:prstGeom prst="line">
                <a:avLst/>
              </a:prstGeom>
              <a:noFill/>
              <a:ln w="57150">
                <a:solidFill>
                  <a:schemeClr val="tx1"/>
                </a:solidFill>
                <a:round/>
                <a:headEnd/>
                <a:tailEnd/>
              </a:ln>
              <a:effectLst/>
            </p:spPr>
            <p:txBody>
              <a:bodyPr wrap="none" anchor="ctr"/>
              <a:lstStyle/>
              <a:p>
                <a:endParaRPr lang="en-US"/>
              </a:p>
            </p:txBody>
          </p:sp>
          <p:sp>
            <p:nvSpPr>
              <p:cNvPr id="403569" name="Line 113"/>
              <p:cNvSpPr>
                <a:spLocks noChangeShapeType="1"/>
              </p:cNvSpPr>
              <p:nvPr/>
            </p:nvSpPr>
            <p:spPr bwMode="auto">
              <a:xfrm>
                <a:off x="2893" y="1754"/>
                <a:ext cx="365" cy="227"/>
              </a:xfrm>
              <a:prstGeom prst="line">
                <a:avLst/>
              </a:prstGeom>
              <a:noFill/>
              <a:ln w="57150">
                <a:solidFill>
                  <a:schemeClr val="tx1"/>
                </a:solidFill>
                <a:round/>
                <a:headEnd/>
                <a:tailEnd/>
              </a:ln>
              <a:effectLst/>
            </p:spPr>
            <p:txBody>
              <a:bodyPr wrap="none" anchor="ctr"/>
              <a:lstStyle/>
              <a:p>
                <a:endParaRPr lang="en-US"/>
              </a:p>
            </p:txBody>
          </p:sp>
          <p:sp>
            <p:nvSpPr>
              <p:cNvPr id="403570" name="Rectangle 114"/>
              <p:cNvSpPr>
                <a:spLocks noChangeArrowheads="1"/>
              </p:cNvSpPr>
              <p:nvPr/>
            </p:nvSpPr>
            <p:spPr bwMode="auto">
              <a:xfrm>
                <a:off x="1668" y="2039"/>
                <a:ext cx="1027" cy="738"/>
              </a:xfrm>
              <a:prstGeom prst="rect">
                <a:avLst/>
              </a:prstGeom>
              <a:noFill/>
              <a:ln w="12700">
                <a:noFill/>
                <a:miter lim="800000"/>
                <a:headEnd/>
                <a:tailEnd/>
              </a:ln>
              <a:effectLst/>
            </p:spPr>
            <p:txBody>
              <a:bodyPr lIns="73025" tIns="36512" rIns="73025" bIns="36512">
                <a:spAutoFit/>
              </a:bodyPr>
              <a:lstStyle/>
              <a:p>
                <a:pPr defTabSz="487363" eaLnBrk="0" hangingPunct="0"/>
                <a:r>
                  <a:rPr lang="en-US" sz="1800" i="0">
                    <a:effectLst>
                      <a:outerShdw blurRad="38100" dist="38100" dir="2700000" algn="tl">
                        <a:srgbClr val="000000"/>
                      </a:outerShdw>
                    </a:effectLst>
                  </a:rPr>
                  <a:t>Probability of meeting the schedule is 0.8078</a:t>
                </a:r>
              </a:p>
            </p:txBody>
          </p:sp>
          <p:sp>
            <p:nvSpPr>
              <p:cNvPr id="403571" name="Rectangle 115"/>
              <p:cNvSpPr>
                <a:spLocks noChangeArrowheads="1"/>
              </p:cNvSpPr>
              <p:nvPr/>
            </p:nvSpPr>
            <p:spPr bwMode="auto">
              <a:xfrm>
                <a:off x="1949" y="1463"/>
                <a:ext cx="939" cy="392"/>
              </a:xfrm>
              <a:prstGeom prst="rect">
                <a:avLst/>
              </a:prstGeom>
              <a:noFill/>
              <a:ln w="12700">
                <a:noFill/>
                <a:miter lim="800000"/>
                <a:headEnd/>
                <a:tailEnd/>
              </a:ln>
              <a:effectLst/>
            </p:spPr>
            <p:txBody>
              <a:bodyPr lIns="73025" tIns="36512" rIns="73025" bIns="36512">
                <a:spAutoFit/>
              </a:bodyPr>
              <a:lstStyle/>
              <a:p>
                <a:pPr defTabSz="487363" eaLnBrk="0" hangingPunct="0"/>
                <a:r>
                  <a:rPr lang="en-US" sz="1800" i="0">
                    <a:effectLst>
                      <a:outerShdw blurRad="38100" dist="38100" dir="2700000" algn="tl">
                        <a:srgbClr val="000000"/>
                      </a:outerShdw>
                    </a:effectLst>
                  </a:rPr>
                  <a:t>Length of critical path</a:t>
                </a:r>
              </a:p>
            </p:txBody>
          </p:sp>
        </p:grpSp>
        <p:grpSp>
          <p:nvGrpSpPr>
            <p:cNvPr id="12" name="Group 116"/>
            <p:cNvGrpSpPr>
              <a:grpSpLocks/>
            </p:cNvGrpSpPr>
            <p:nvPr/>
          </p:nvGrpSpPr>
          <p:grpSpPr bwMode="auto">
            <a:xfrm>
              <a:off x="3527" y="1252"/>
              <a:ext cx="1769" cy="565"/>
              <a:chOff x="3527" y="1252"/>
              <a:chExt cx="1769" cy="565"/>
            </a:xfrm>
          </p:grpSpPr>
          <p:sp>
            <p:nvSpPr>
              <p:cNvPr id="403573" name="Line 117"/>
              <p:cNvSpPr>
                <a:spLocks noChangeShapeType="1"/>
              </p:cNvSpPr>
              <p:nvPr/>
            </p:nvSpPr>
            <p:spPr bwMode="auto">
              <a:xfrm flipV="1">
                <a:off x="3527" y="1462"/>
                <a:ext cx="200" cy="138"/>
              </a:xfrm>
              <a:prstGeom prst="line">
                <a:avLst/>
              </a:prstGeom>
              <a:noFill/>
              <a:ln w="57150">
                <a:solidFill>
                  <a:schemeClr val="tx1"/>
                </a:solidFill>
                <a:round/>
                <a:headEnd/>
                <a:tailEnd/>
              </a:ln>
              <a:effectLst/>
            </p:spPr>
            <p:txBody>
              <a:bodyPr wrap="none" anchor="ctr"/>
              <a:lstStyle/>
              <a:p>
                <a:endParaRPr lang="en-US"/>
              </a:p>
            </p:txBody>
          </p:sp>
          <p:sp>
            <p:nvSpPr>
              <p:cNvPr id="403574" name="Rectangle 118"/>
              <p:cNvSpPr>
                <a:spLocks noChangeArrowheads="1"/>
              </p:cNvSpPr>
              <p:nvPr/>
            </p:nvSpPr>
            <p:spPr bwMode="auto">
              <a:xfrm>
                <a:off x="3771" y="1252"/>
                <a:ext cx="1525" cy="565"/>
              </a:xfrm>
              <a:prstGeom prst="rect">
                <a:avLst/>
              </a:prstGeom>
              <a:noFill/>
              <a:ln w="12700">
                <a:noFill/>
                <a:miter lim="800000"/>
                <a:headEnd/>
                <a:tailEnd/>
              </a:ln>
              <a:effectLst/>
            </p:spPr>
            <p:txBody>
              <a:bodyPr lIns="73025" tIns="36512" rIns="73025" bIns="36512">
                <a:spAutoFit/>
              </a:bodyPr>
              <a:lstStyle/>
              <a:p>
                <a:pPr defTabSz="487363" eaLnBrk="0" hangingPunct="0"/>
                <a:r>
                  <a:rPr lang="en-US" sz="1800" i="0">
                    <a:effectLst>
                      <a:outerShdw blurRad="38100" dist="38100" dir="2700000" algn="tl">
                        <a:srgbClr val="000000"/>
                      </a:outerShdw>
                    </a:effectLst>
                  </a:rPr>
                  <a:t>Normal distribution: Mean = 69 weeks; </a:t>
                </a:r>
              </a:p>
              <a:p>
                <a:pPr defTabSz="487363" eaLnBrk="0" hangingPunct="0"/>
                <a:r>
                  <a:rPr lang="en-US" sz="1800" i="0">
                    <a:effectLst>
                      <a:outerShdw blurRad="38100" dist="38100" dir="2700000" algn="tl">
                        <a:srgbClr val="000000"/>
                      </a:outerShdw>
                    </a:effectLst>
                    <a:latin typeface="Symbol" pitchFamily="18" charset="2"/>
                  </a:rPr>
                  <a:t></a:t>
                </a:r>
                <a:r>
                  <a:rPr lang="en-US" sz="1800" i="0">
                    <a:effectLst>
                      <a:outerShdw blurRad="38100" dist="38100" dir="2700000" algn="tl">
                        <a:srgbClr val="000000"/>
                      </a:outerShdw>
                    </a:effectLst>
                  </a:rPr>
                  <a:t> = 3.45 weeks </a:t>
                </a:r>
              </a:p>
            </p:txBody>
          </p:sp>
        </p:grpSp>
        <p:grpSp>
          <p:nvGrpSpPr>
            <p:cNvPr id="13" name="Group 119"/>
            <p:cNvGrpSpPr>
              <a:grpSpLocks/>
            </p:cNvGrpSpPr>
            <p:nvPr/>
          </p:nvGrpSpPr>
          <p:grpSpPr bwMode="auto">
            <a:xfrm>
              <a:off x="3688" y="2142"/>
              <a:ext cx="1511" cy="565"/>
              <a:chOff x="3688" y="2142"/>
              <a:chExt cx="1511" cy="565"/>
            </a:xfrm>
          </p:grpSpPr>
          <p:sp>
            <p:nvSpPr>
              <p:cNvPr id="403576" name="Line 120"/>
              <p:cNvSpPr>
                <a:spLocks noChangeShapeType="1"/>
              </p:cNvSpPr>
              <p:nvPr/>
            </p:nvSpPr>
            <p:spPr bwMode="auto">
              <a:xfrm flipV="1">
                <a:off x="3688" y="2265"/>
                <a:ext cx="303" cy="212"/>
              </a:xfrm>
              <a:prstGeom prst="line">
                <a:avLst/>
              </a:prstGeom>
              <a:noFill/>
              <a:ln w="57150">
                <a:solidFill>
                  <a:schemeClr val="tx1"/>
                </a:solidFill>
                <a:round/>
                <a:headEnd/>
                <a:tailEnd/>
              </a:ln>
              <a:effectLst/>
            </p:spPr>
            <p:txBody>
              <a:bodyPr wrap="none" anchor="ctr"/>
              <a:lstStyle/>
              <a:p>
                <a:endParaRPr lang="en-US"/>
              </a:p>
            </p:txBody>
          </p:sp>
          <p:sp>
            <p:nvSpPr>
              <p:cNvPr id="403577" name="Rectangle 121"/>
              <p:cNvSpPr>
                <a:spLocks noChangeArrowheads="1"/>
              </p:cNvSpPr>
              <p:nvPr/>
            </p:nvSpPr>
            <p:spPr bwMode="auto">
              <a:xfrm>
                <a:off x="4021" y="2142"/>
                <a:ext cx="1178" cy="565"/>
              </a:xfrm>
              <a:prstGeom prst="rect">
                <a:avLst/>
              </a:prstGeom>
              <a:noFill/>
              <a:ln w="12700">
                <a:noFill/>
                <a:miter lim="800000"/>
                <a:headEnd/>
                <a:tailEnd/>
              </a:ln>
              <a:effectLst/>
            </p:spPr>
            <p:txBody>
              <a:bodyPr lIns="73025" tIns="36512" rIns="73025" bIns="36512">
                <a:spAutoFit/>
              </a:bodyPr>
              <a:lstStyle/>
              <a:p>
                <a:pPr defTabSz="487363" eaLnBrk="0" hangingPunct="0"/>
                <a:r>
                  <a:rPr lang="en-US" sz="1800" i="0">
                    <a:effectLst>
                      <a:outerShdw blurRad="38100" dist="38100" dir="2700000" algn="tl">
                        <a:srgbClr val="000000"/>
                      </a:outerShdw>
                    </a:effectLst>
                  </a:rPr>
                  <a:t>Probability of exceeding 72 weeks is 0.1922 </a:t>
                </a:r>
              </a:p>
            </p:txBody>
          </p:sp>
        </p:grpSp>
        <p:sp>
          <p:nvSpPr>
            <p:cNvPr id="403578" name="Text Box 122"/>
            <p:cNvSpPr txBox="1">
              <a:spLocks noChangeArrowheads="1"/>
            </p:cNvSpPr>
            <p:nvPr/>
          </p:nvSpPr>
          <p:spPr bwMode="auto">
            <a:xfrm>
              <a:off x="4583" y="3591"/>
              <a:ext cx="705" cy="192"/>
            </a:xfrm>
            <a:prstGeom prst="rect">
              <a:avLst/>
            </a:prstGeom>
            <a:noFill/>
            <a:ln w="12700">
              <a:noFill/>
              <a:miter lim="800000"/>
              <a:headEnd/>
              <a:tailEnd/>
            </a:ln>
            <a:effectLst/>
          </p:spPr>
          <p:txBody>
            <a:bodyPr wrap="none">
              <a:spAutoFit/>
            </a:bodyPr>
            <a:lstStyle/>
            <a:p>
              <a:pPr defTabSz="762000" eaLnBrk="0" hangingPunct="0"/>
              <a:r>
                <a:rPr lang="en-US" sz="1400">
                  <a:effectLst>
                    <a:outerShdw blurRad="38100" dist="38100" dir="2700000" algn="tl">
                      <a:srgbClr val="000000"/>
                    </a:outerShdw>
                  </a:effectLst>
                </a:rPr>
                <a:t>Figure 8.13</a:t>
              </a:r>
            </a:p>
          </p:txBody>
        </p:sp>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2/3*#ppt_w"/>
                                          </p:val>
                                        </p:tav>
                                        <p:tav tm="100000">
                                          <p:val>
                                            <p:strVal val="#ppt_w"/>
                                          </p:val>
                                        </p:tav>
                                      </p:tavLst>
                                    </p:anim>
                                    <p:anim calcmode="lin" valueType="num">
                                      <p:cBhvr>
                                        <p:cTn id="8" dur="500" fill="hold"/>
                                        <p:tgtEl>
                                          <p:spTgt spid="1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ChangeArrowheads="1"/>
          </p:cNvSpPr>
          <p:nvPr/>
        </p:nvSpPr>
        <p:spPr bwMode="auto">
          <a:xfrm>
            <a:off x="193675" y="390525"/>
            <a:ext cx="6037263" cy="600075"/>
          </a:xfrm>
          <a:prstGeom prst="rect">
            <a:avLst/>
          </a:prstGeom>
          <a:noFill/>
          <a:ln w="12700">
            <a:noFill/>
            <a:miter lim="800000"/>
            <a:headEnd/>
            <a:tailEnd/>
          </a:ln>
          <a:effectLst/>
        </p:spPr>
        <p:txBody>
          <a:bodyPr lIns="90487" tIns="44450" rIns="90487" bIns="44450" anchor="ctr"/>
          <a:lstStyle/>
          <a:p>
            <a:pPr algn="ctr" defTabSz="762000" eaLnBrk="0" hangingPunct="0"/>
            <a:r>
              <a:rPr lang="en-US" sz="3200" dirty="0">
                <a:solidFill>
                  <a:schemeClr val="tx2"/>
                </a:solidFill>
                <a:effectLst>
                  <a:outerShdw blurRad="38100" dist="38100" dir="2700000" algn="tl">
                    <a:srgbClr val="000000"/>
                  </a:outerShdw>
                </a:effectLst>
              </a:rPr>
              <a:t>X Hospital</a:t>
            </a:r>
          </a:p>
        </p:txBody>
      </p:sp>
      <p:sp>
        <p:nvSpPr>
          <p:cNvPr id="405509" name="Rectangle 5"/>
          <p:cNvSpPr>
            <a:spLocks noChangeArrowheads="1"/>
          </p:cNvSpPr>
          <p:nvPr/>
        </p:nvSpPr>
        <p:spPr bwMode="auto">
          <a:xfrm>
            <a:off x="576263" y="1447800"/>
            <a:ext cx="8059737" cy="4910138"/>
          </a:xfrm>
          <a:prstGeom prst="rect">
            <a:avLst/>
          </a:prstGeom>
          <a:solidFill>
            <a:schemeClr val="hlink"/>
          </a:solidFill>
          <a:ln w="12700">
            <a:noFill/>
            <a:miter lim="800000"/>
            <a:headEnd/>
            <a:tailEnd/>
          </a:ln>
          <a:effectLst/>
        </p:spPr>
        <p:txBody>
          <a:bodyPr wrap="none" anchor="ctr"/>
          <a:lstStyle/>
          <a:p>
            <a:endParaRPr lang="en-US"/>
          </a:p>
        </p:txBody>
      </p:sp>
      <p:grpSp>
        <p:nvGrpSpPr>
          <p:cNvPr id="2" name="Group 6"/>
          <p:cNvGrpSpPr>
            <a:grpSpLocks/>
          </p:cNvGrpSpPr>
          <p:nvPr/>
        </p:nvGrpSpPr>
        <p:grpSpPr bwMode="auto">
          <a:xfrm>
            <a:off x="1293813" y="3094038"/>
            <a:ext cx="6637337" cy="1114425"/>
            <a:chOff x="815" y="1949"/>
            <a:chExt cx="4181" cy="702"/>
          </a:xfrm>
        </p:grpSpPr>
        <p:sp>
          <p:nvSpPr>
            <p:cNvPr id="405511" name="Rectangle 7"/>
            <p:cNvSpPr>
              <a:spLocks noChangeArrowheads="1"/>
            </p:cNvSpPr>
            <p:nvPr/>
          </p:nvSpPr>
          <p:spPr bwMode="auto">
            <a:xfrm>
              <a:off x="815" y="2119"/>
              <a:ext cx="2918" cy="363"/>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sz="2800" i="0">
                  <a:solidFill>
                    <a:srgbClr val="000000"/>
                  </a:solidFill>
                  <a:effectLst/>
                </a:rPr>
                <a:t> = </a:t>
              </a:r>
              <a:r>
                <a:rPr lang="en-US" sz="3200" i="0">
                  <a:solidFill>
                    <a:srgbClr val="000000"/>
                  </a:solidFill>
                  <a:effectLst/>
                  <a:latin typeface="Symbol" pitchFamily="18" charset="2"/>
                </a:rPr>
                <a:t></a:t>
              </a:r>
              <a:r>
                <a:rPr lang="en-US" i="0">
                  <a:solidFill>
                    <a:srgbClr val="000000"/>
                  </a:solidFill>
                  <a:effectLst/>
                </a:rPr>
                <a:t> (variances of activities)</a:t>
              </a:r>
            </a:p>
          </p:txBody>
        </p:sp>
        <p:grpSp>
          <p:nvGrpSpPr>
            <p:cNvPr id="3" name="Group 8"/>
            <p:cNvGrpSpPr>
              <a:grpSpLocks/>
            </p:cNvGrpSpPr>
            <p:nvPr/>
          </p:nvGrpSpPr>
          <p:grpSpPr bwMode="auto">
            <a:xfrm>
              <a:off x="3898" y="1949"/>
              <a:ext cx="1098" cy="702"/>
              <a:chOff x="3898" y="1949"/>
              <a:chExt cx="1098" cy="702"/>
            </a:xfrm>
          </p:grpSpPr>
          <p:sp>
            <p:nvSpPr>
              <p:cNvPr id="405513" name="Rectangle 9"/>
              <p:cNvSpPr>
                <a:spLocks noChangeArrowheads="1"/>
              </p:cNvSpPr>
              <p:nvPr/>
            </p:nvSpPr>
            <p:spPr bwMode="auto">
              <a:xfrm>
                <a:off x="3898" y="2167"/>
                <a:ext cx="428"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a:t>
                </a:r>
              </a:p>
            </p:txBody>
          </p:sp>
          <p:sp>
            <p:nvSpPr>
              <p:cNvPr id="405514" name="Rectangle 10"/>
              <p:cNvSpPr>
                <a:spLocks noChangeArrowheads="1"/>
              </p:cNvSpPr>
              <p:nvPr/>
            </p:nvSpPr>
            <p:spPr bwMode="auto">
              <a:xfrm>
                <a:off x="4258" y="1949"/>
                <a:ext cx="738" cy="702"/>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sz="2800">
                    <a:solidFill>
                      <a:srgbClr val="000000"/>
                    </a:solidFill>
                    <a:effectLst/>
                  </a:rPr>
                  <a:t>T</a:t>
                </a:r>
                <a:r>
                  <a:rPr lang="en-US" sz="2800" i="0">
                    <a:solidFill>
                      <a:srgbClr val="000000"/>
                    </a:solidFill>
                    <a:effectLst/>
                  </a:rPr>
                  <a:t> – </a:t>
                </a:r>
                <a:r>
                  <a:rPr lang="en-US" sz="2800">
                    <a:solidFill>
                      <a:srgbClr val="000000"/>
                    </a:solidFill>
                    <a:effectLst/>
                  </a:rPr>
                  <a:t>T</a:t>
                </a:r>
                <a:r>
                  <a:rPr lang="en-US" sz="2800" baseline="-25000">
                    <a:solidFill>
                      <a:srgbClr val="000000"/>
                    </a:solidFill>
                    <a:effectLst/>
                  </a:rPr>
                  <a:t>E</a:t>
                </a:r>
                <a:endParaRPr lang="en-US" sz="2800">
                  <a:solidFill>
                    <a:srgbClr val="000000"/>
                  </a:solidFill>
                  <a:effectLst/>
                </a:endParaRPr>
              </a:p>
              <a:p>
                <a:pPr algn="ctr" defTabSz="762000" eaLnBrk="0" hangingPunct="0">
                  <a:lnSpc>
                    <a:spcPct val="120000"/>
                  </a:lnSpc>
                </a:pPr>
                <a:r>
                  <a:rPr lang="en-US" sz="2800" i="0">
                    <a:solidFill>
                      <a:srgbClr val="000000"/>
                    </a:solidFill>
                    <a:effectLst/>
                    <a:latin typeface="Symbol" pitchFamily="18" charset="2"/>
                  </a:rPr>
                  <a:t></a:t>
                </a:r>
                <a:r>
                  <a:rPr lang="en-US" sz="2800">
                    <a:solidFill>
                      <a:srgbClr val="000000"/>
                    </a:solidFill>
                    <a:effectLst/>
                    <a:latin typeface="Symbol" pitchFamily="18" charset="2"/>
                  </a:rPr>
                  <a:t></a:t>
                </a:r>
                <a:r>
                  <a:rPr lang="en-US" sz="2800" i="0" baseline="30000">
                    <a:solidFill>
                      <a:srgbClr val="000000"/>
                    </a:solidFill>
                    <a:effectLst/>
                  </a:rPr>
                  <a:t>2</a:t>
                </a:r>
              </a:p>
            </p:txBody>
          </p:sp>
          <p:sp>
            <p:nvSpPr>
              <p:cNvPr id="405515" name="Freeform 11"/>
              <p:cNvSpPr>
                <a:spLocks/>
              </p:cNvSpPr>
              <p:nvPr/>
            </p:nvSpPr>
            <p:spPr bwMode="auto">
              <a:xfrm>
                <a:off x="4439" y="2340"/>
                <a:ext cx="374" cy="235"/>
              </a:xfrm>
              <a:custGeom>
                <a:avLst/>
                <a:gdLst/>
                <a:ahLst/>
                <a:cxnLst>
                  <a:cxn ang="0">
                    <a:pos x="0" y="149"/>
                  </a:cxn>
                  <a:cxn ang="0">
                    <a:pos x="43" y="106"/>
                  </a:cxn>
                  <a:cxn ang="0">
                    <a:pos x="96" y="234"/>
                  </a:cxn>
                  <a:cxn ang="0">
                    <a:pos x="171" y="0"/>
                  </a:cxn>
                  <a:cxn ang="0">
                    <a:pos x="373" y="0"/>
                  </a:cxn>
                </a:cxnLst>
                <a:rect l="0" t="0" r="r" b="b"/>
                <a:pathLst>
                  <a:path w="374" h="235">
                    <a:moveTo>
                      <a:pt x="0" y="149"/>
                    </a:moveTo>
                    <a:lnTo>
                      <a:pt x="43" y="106"/>
                    </a:lnTo>
                    <a:lnTo>
                      <a:pt x="96" y="234"/>
                    </a:lnTo>
                    <a:lnTo>
                      <a:pt x="171" y="0"/>
                    </a:lnTo>
                    <a:lnTo>
                      <a:pt x="373"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5516" name="Line 12"/>
              <p:cNvSpPr>
                <a:spLocks noChangeShapeType="1"/>
              </p:cNvSpPr>
              <p:nvPr/>
            </p:nvSpPr>
            <p:spPr bwMode="auto">
              <a:xfrm>
                <a:off x="4309" y="2309"/>
                <a:ext cx="624" cy="0"/>
              </a:xfrm>
              <a:prstGeom prst="line">
                <a:avLst/>
              </a:prstGeom>
              <a:noFill/>
              <a:ln w="25400">
                <a:solidFill>
                  <a:srgbClr val="000000"/>
                </a:solidFill>
                <a:round/>
                <a:headEnd/>
                <a:tailEnd/>
              </a:ln>
              <a:effectLst/>
            </p:spPr>
            <p:txBody>
              <a:bodyPr wrap="none" anchor="ctr"/>
              <a:lstStyle/>
              <a:p>
                <a:endParaRPr lang="en-US"/>
              </a:p>
            </p:txBody>
          </p:sp>
        </p:grpSp>
      </p:grpSp>
      <p:sp>
        <p:nvSpPr>
          <p:cNvPr id="405517" name="Rectangle 13"/>
          <p:cNvSpPr>
            <a:spLocks noChangeArrowheads="1"/>
          </p:cNvSpPr>
          <p:nvPr/>
        </p:nvSpPr>
        <p:spPr bwMode="auto">
          <a:xfrm>
            <a:off x="1293813" y="4310063"/>
            <a:ext cx="6338887" cy="515937"/>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solidFill>
                  <a:srgbClr val="000000"/>
                </a:solidFill>
                <a:effectLst/>
                <a:latin typeface="Symbol" pitchFamily="18" charset="2"/>
              </a:rPr>
              <a:t></a:t>
            </a:r>
            <a:r>
              <a:rPr lang="en-US" sz="2800" i="0" baseline="30000">
                <a:solidFill>
                  <a:srgbClr val="000000"/>
                </a:solidFill>
                <a:effectLst/>
              </a:rPr>
              <a:t>2</a:t>
            </a:r>
            <a:r>
              <a:rPr lang="en-US" i="0">
                <a:solidFill>
                  <a:srgbClr val="000000"/>
                </a:solidFill>
                <a:effectLst/>
              </a:rPr>
              <a:t> = 0.11 + 2.78 + 7.11 + 5.44 + 0.11 = 15.55</a:t>
            </a:r>
          </a:p>
        </p:txBody>
      </p:sp>
      <p:grpSp>
        <p:nvGrpSpPr>
          <p:cNvPr id="4" name="Group 14"/>
          <p:cNvGrpSpPr>
            <a:grpSpLocks/>
          </p:cNvGrpSpPr>
          <p:nvPr/>
        </p:nvGrpSpPr>
        <p:grpSpPr bwMode="auto">
          <a:xfrm>
            <a:off x="1293813" y="4968875"/>
            <a:ext cx="2881312" cy="965200"/>
            <a:chOff x="815" y="3130"/>
            <a:chExt cx="1815" cy="608"/>
          </a:xfrm>
        </p:grpSpPr>
        <p:sp>
          <p:nvSpPr>
            <p:cNvPr id="405519" name="Rectangle 15"/>
            <p:cNvSpPr>
              <a:spLocks noChangeArrowheads="1"/>
            </p:cNvSpPr>
            <p:nvPr/>
          </p:nvSpPr>
          <p:spPr bwMode="auto">
            <a:xfrm>
              <a:off x="815" y="3299"/>
              <a:ext cx="1815" cy="286"/>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z</a:t>
              </a:r>
              <a:r>
                <a:rPr lang="en-US" i="0">
                  <a:solidFill>
                    <a:srgbClr val="000000"/>
                  </a:solidFill>
                  <a:effectLst/>
                </a:rPr>
                <a:t> =                 = 1.27</a:t>
              </a:r>
            </a:p>
          </p:txBody>
        </p:sp>
        <p:grpSp>
          <p:nvGrpSpPr>
            <p:cNvPr id="5" name="Group 16"/>
            <p:cNvGrpSpPr>
              <a:grpSpLocks/>
            </p:cNvGrpSpPr>
            <p:nvPr/>
          </p:nvGrpSpPr>
          <p:grpSpPr bwMode="auto">
            <a:xfrm>
              <a:off x="1212" y="3130"/>
              <a:ext cx="755" cy="608"/>
              <a:chOff x="1212" y="3130"/>
              <a:chExt cx="755" cy="608"/>
            </a:xfrm>
          </p:grpSpPr>
          <p:sp>
            <p:nvSpPr>
              <p:cNvPr id="405521" name="Rectangle 17"/>
              <p:cNvSpPr>
                <a:spLocks noChangeArrowheads="1"/>
              </p:cNvSpPr>
              <p:nvPr/>
            </p:nvSpPr>
            <p:spPr bwMode="auto">
              <a:xfrm>
                <a:off x="1212" y="3130"/>
                <a:ext cx="755" cy="608"/>
              </a:xfrm>
              <a:prstGeom prst="rect">
                <a:avLst/>
              </a:prstGeom>
              <a:noFill/>
              <a:ln w="12700">
                <a:noFill/>
                <a:miter lim="800000"/>
                <a:headEnd/>
                <a:tailEnd/>
              </a:ln>
              <a:effectLst/>
            </p:spPr>
            <p:txBody>
              <a:bodyPr wrap="none" lIns="90487" tIns="44450" rIns="90487" bIns="44450">
                <a:spAutoFit/>
              </a:bodyPr>
              <a:lstStyle/>
              <a:p>
                <a:pPr algn="ctr" defTabSz="762000" eaLnBrk="0" hangingPunct="0">
                  <a:lnSpc>
                    <a:spcPct val="120000"/>
                  </a:lnSpc>
                </a:pPr>
                <a:r>
                  <a:rPr lang="en-US" i="0">
                    <a:solidFill>
                      <a:srgbClr val="000000"/>
                    </a:solidFill>
                    <a:effectLst/>
                  </a:rPr>
                  <a:t>72 – 67</a:t>
                </a:r>
              </a:p>
              <a:p>
                <a:pPr algn="ctr" defTabSz="762000" eaLnBrk="0" hangingPunct="0">
                  <a:lnSpc>
                    <a:spcPct val="120000"/>
                  </a:lnSpc>
                </a:pPr>
                <a:r>
                  <a:rPr lang="en-US" i="0">
                    <a:solidFill>
                      <a:srgbClr val="000000"/>
                    </a:solidFill>
                    <a:effectLst/>
                  </a:rPr>
                  <a:t>  15.55</a:t>
                </a:r>
              </a:p>
            </p:txBody>
          </p:sp>
          <p:sp>
            <p:nvSpPr>
              <p:cNvPr id="405522" name="Freeform 18"/>
              <p:cNvSpPr>
                <a:spLocks/>
              </p:cNvSpPr>
              <p:nvPr/>
            </p:nvSpPr>
            <p:spPr bwMode="auto">
              <a:xfrm>
                <a:off x="1231" y="3465"/>
                <a:ext cx="651" cy="235"/>
              </a:xfrm>
              <a:custGeom>
                <a:avLst/>
                <a:gdLst/>
                <a:ahLst/>
                <a:cxnLst>
                  <a:cxn ang="0">
                    <a:pos x="0" y="149"/>
                  </a:cxn>
                  <a:cxn ang="0">
                    <a:pos x="43" y="106"/>
                  </a:cxn>
                  <a:cxn ang="0">
                    <a:pos x="96" y="234"/>
                  </a:cxn>
                  <a:cxn ang="0">
                    <a:pos x="171" y="0"/>
                  </a:cxn>
                  <a:cxn ang="0">
                    <a:pos x="650" y="0"/>
                  </a:cxn>
                </a:cxnLst>
                <a:rect l="0" t="0" r="r" b="b"/>
                <a:pathLst>
                  <a:path w="651" h="235">
                    <a:moveTo>
                      <a:pt x="0" y="149"/>
                    </a:moveTo>
                    <a:lnTo>
                      <a:pt x="43" y="106"/>
                    </a:lnTo>
                    <a:lnTo>
                      <a:pt x="96" y="234"/>
                    </a:lnTo>
                    <a:lnTo>
                      <a:pt x="171" y="0"/>
                    </a:lnTo>
                    <a:lnTo>
                      <a:pt x="65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405523" name="Line 19"/>
              <p:cNvSpPr>
                <a:spLocks noChangeShapeType="1"/>
              </p:cNvSpPr>
              <p:nvPr/>
            </p:nvSpPr>
            <p:spPr bwMode="auto">
              <a:xfrm>
                <a:off x="1240" y="3411"/>
                <a:ext cx="698" cy="0"/>
              </a:xfrm>
              <a:prstGeom prst="line">
                <a:avLst/>
              </a:prstGeom>
              <a:noFill/>
              <a:ln w="25400">
                <a:solidFill>
                  <a:srgbClr val="000000"/>
                </a:solidFill>
                <a:round/>
                <a:headEnd/>
                <a:tailEnd/>
              </a:ln>
              <a:effectLst/>
            </p:spPr>
            <p:txBody>
              <a:bodyPr wrap="none" anchor="ctr"/>
              <a:lstStyle/>
              <a:p>
                <a:endParaRPr lang="en-US"/>
              </a:p>
            </p:txBody>
          </p:sp>
        </p:grpSp>
      </p:grpSp>
      <p:sp>
        <p:nvSpPr>
          <p:cNvPr id="405524" name="Rectangle 20"/>
          <p:cNvSpPr>
            <a:spLocks noChangeArrowheads="1"/>
          </p:cNvSpPr>
          <p:nvPr/>
        </p:nvSpPr>
        <p:spPr bwMode="auto">
          <a:xfrm>
            <a:off x="3571875" y="1628775"/>
            <a:ext cx="2008188" cy="4540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Probabilities</a:t>
            </a:r>
          </a:p>
        </p:txBody>
      </p:sp>
      <p:sp>
        <p:nvSpPr>
          <p:cNvPr id="405525" name="Rectangle 21"/>
          <p:cNvSpPr>
            <a:spLocks noChangeArrowheads="1"/>
          </p:cNvSpPr>
          <p:nvPr/>
        </p:nvSpPr>
        <p:spPr bwMode="auto">
          <a:xfrm>
            <a:off x="2863850" y="2139950"/>
            <a:ext cx="3335338" cy="4540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i="0">
                <a:solidFill>
                  <a:srgbClr val="000000"/>
                </a:solidFill>
                <a:effectLst/>
              </a:rPr>
              <a:t>Path = A - C - G - J - K</a:t>
            </a:r>
          </a:p>
        </p:txBody>
      </p:sp>
      <p:sp>
        <p:nvSpPr>
          <p:cNvPr id="405526" name="Rectangle 22"/>
          <p:cNvSpPr>
            <a:spLocks noChangeArrowheads="1"/>
          </p:cNvSpPr>
          <p:nvPr/>
        </p:nvSpPr>
        <p:spPr bwMode="auto">
          <a:xfrm>
            <a:off x="2301875" y="2698750"/>
            <a:ext cx="4543425" cy="454025"/>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a:solidFill>
                  <a:srgbClr val="000000"/>
                </a:solidFill>
                <a:effectLst/>
              </a:rPr>
              <a:t>T</a:t>
            </a:r>
            <a:r>
              <a:rPr lang="en-US" i="0">
                <a:solidFill>
                  <a:srgbClr val="000000"/>
                </a:solidFill>
                <a:effectLst/>
              </a:rPr>
              <a:t> = 72 days           </a:t>
            </a:r>
            <a:r>
              <a:rPr lang="en-US">
                <a:solidFill>
                  <a:srgbClr val="000000"/>
                </a:solidFill>
                <a:effectLst/>
              </a:rPr>
              <a:t>T</a:t>
            </a:r>
            <a:r>
              <a:rPr lang="en-US" baseline="-25000">
                <a:solidFill>
                  <a:srgbClr val="000000"/>
                </a:solidFill>
                <a:effectLst/>
              </a:rPr>
              <a:t>E</a:t>
            </a:r>
            <a:r>
              <a:rPr lang="en-US" i="0">
                <a:solidFill>
                  <a:srgbClr val="000000"/>
                </a:solidFill>
                <a:effectLst/>
              </a:rPr>
              <a:t> = 67 days</a:t>
            </a:r>
          </a:p>
        </p:txBody>
      </p:sp>
      <p:sp>
        <p:nvSpPr>
          <p:cNvPr id="405527" name="Rectangle 23"/>
          <p:cNvSpPr>
            <a:spLocks noChangeArrowheads="1"/>
          </p:cNvSpPr>
          <p:nvPr/>
        </p:nvSpPr>
        <p:spPr bwMode="auto">
          <a:xfrm>
            <a:off x="5024438" y="5019675"/>
            <a:ext cx="2668587" cy="819150"/>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i="0">
                <a:solidFill>
                  <a:srgbClr val="000000"/>
                </a:solidFill>
                <a:effectLst/>
              </a:rPr>
              <a:t>From Appendix 2</a:t>
            </a:r>
          </a:p>
          <a:p>
            <a:pPr algn="ctr" defTabSz="762000" eaLnBrk="0" hangingPunct="0"/>
            <a:r>
              <a:rPr lang="en-US">
                <a:solidFill>
                  <a:srgbClr val="000000"/>
                </a:solidFill>
                <a:effectLst/>
              </a:rPr>
              <a:t>P</a:t>
            </a:r>
            <a:r>
              <a:rPr lang="en-US" baseline="-25000">
                <a:solidFill>
                  <a:srgbClr val="000000"/>
                </a:solidFill>
                <a:effectLst/>
              </a:rPr>
              <a:t>z</a:t>
            </a:r>
            <a:r>
              <a:rPr lang="en-US" i="0">
                <a:solidFill>
                  <a:srgbClr val="000000"/>
                </a:solidFill>
                <a:effectLst/>
              </a:rPr>
              <a:t> = .8980 </a:t>
            </a:r>
            <a:r>
              <a:rPr lang="en-US" i="0">
                <a:solidFill>
                  <a:srgbClr val="000000"/>
                </a:solidFill>
                <a:effectLst/>
                <a:latin typeface="Symbol" pitchFamily="18" charset="2"/>
              </a:rPr>
              <a:t></a:t>
            </a:r>
            <a:r>
              <a:rPr lang="en-US" i="0">
                <a:solidFill>
                  <a:srgbClr val="000000"/>
                </a:solidFill>
                <a:effectLst/>
              </a:rPr>
              <a:t> .90</a:t>
            </a:r>
          </a:p>
        </p:txBody>
      </p:sp>
      <p:grpSp>
        <p:nvGrpSpPr>
          <p:cNvPr id="6" name="Group 56"/>
          <p:cNvGrpSpPr>
            <a:grpSpLocks/>
          </p:cNvGrpSpPr>
          <p:nvPr/>
        </p:nvGrpSpPr>
        <p:grpSpPr bwMode="auto">
          <a:xfrm>
            <a:off x="6778625" y="280988"/>
            <a:ext cx="1955800" cy="1022350"/>
            <a:chOff x="4270" y="177"/>
            <a:chExt cx="1232" cy="644"/>
          </a:xfrm>
        </p:grpSpPr>
        <p:graphicFrame>
          <p:nvGraphicFramePr>
            <p:cNvPr id="405507"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6041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25"/>
            <p:cNvGrpSpPr>
              <a:grpSpLocks/>
            </p:cNvGrpSpPr>
            <p:nvPr/>
          </p:nvGrpSpPr>
          <p:grpSpPr bwMode="auto">
            <a:xfrm>
              <a:off x="4803" y="177"/>
              <a:ext cx="699" cy="644"/>
              <a:chOff x="1457" y="1853"/>
              <a:chExt cx="2382" cy="2108"/>
            </a:xfrm>
          </p:grpSpPr>
          <p:sp>
            <p:nvSpPr>
              <p:cNvPr id="405530" name="Line 26"/>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405531" name="Line 27"/>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405532" name="Line 28"/>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405533" name="Line 29"/>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405534" name="Line 30"/>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405535" name="Line 31"/>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405536" name="Line 32"/>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405537" name="Line 33"/>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405538" name="Line 34"/>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405539" name="Line 35"/>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405540" name="Line 36"/>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405541" name="Line 37"/>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405542" name="Line 38"/>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405543" name="Line 39"/>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405544" name="Line 40"/>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405545" name="Line 41"/>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405546" name="Oval 4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47" name="Oval 4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48" name="Oval 4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49" name="Oval 4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0" name="Oval 4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1" name="Oval 4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2" name="Oval 4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3" name="Oval 4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4" name="Oval 5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5" name="Oval 5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6" name="Oval 5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405557" name="Freeform 53"/>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405558" name="Freeform 54"/>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Tree>
  </p:cSld>
  <p:clrMapOvr>
    <a:masterClrMapping/>
  </p:clrMapOvr>
  <p:transition spd="med">
    <p:strips/>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4"/>
          <p:cNvGrpSpPr>
            <a:grpSpLocks/>
          </p:cNvGrpSpPr>
          <p:nvPr/>
        </p:nvGrpSpPr>
        <p:grpSpPr bwMode="auto">
          <a:xfrm>
            <a:off x="4937125" y="2143125"/>
            <a:ext cx="3803650" cy="3346450"/>
            <a:chOff x="3110" y="1030"/>
            <a:chExt cx="2396" cy="2108"/>
          </a:xfrm>
        </p:grpSpPr>
        <p:sp>
          <p:nvSpPr>
            <p:cNvPr id="553075" name="Line 115"/>
            <p:cNvSpPr>
              <a:spLocks noChangeShapeType="1"/>
            </p:cNvSpPr>
            <p:nvPr/>
          </p:nvSpPr>
          <p:spPr bwMode="auto">
            <a:xfrm flipV="1">
              <a:off x="4995" y="1740"/>
              <a:ext cx="0" cy="695"/>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76" name="Line 116"/>
            <p:cNvSpPr>
              <a:spLocks noChangeShapeType="1"/>
            </p:cNvSpPr>
            <p:nvPr/>
          </p:nvSpPr>
          <p:spPr bwMode="auto">
            <a:xfrm>
              <a:off x="5050" y="1690"/>
              <a:ext cx="173" cy="268"/>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77" name="Line 117"/>
            <p:cNvSpPr>
              <a:spLocks noChangeShapeType="1"/>
            </p:cNvSpPr>
            <p:nvPr/>
          </p:nvSpPr>
          <p:spPr bwMode="auto">
            <a:xfrm>
              <a:off x="4597" y="2146"/>
              <a:ext cx="305" cy="308"/>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78" name="Line 118"/>
            <p:cNvSpPr>
              <a:spLocks noChangeShapeType="1"/>
            </p:cNvSpPr>
            <p:nvPr/>
          </p:nvSpPr>
          <p:spPr bwMode="auto">
            <a:xfrm>
              <a:off x="4634" y="2548"/>
              <a:ext cx="23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79" name="Line 119"/>
            <p:cNvSpPr>
              <a:spLocks noChangeShapeType="1"/>
            </p:cNvSpPr>
            <p:nvPr/>
          </p:nvSpPr>
          <p:spPr bwMode="auto">
            <a:xfrm flipV="1">
              <a:off x="4179" y="2608"/>
              <a:ext cx="703"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0" name="Line 120"/>
            <p:cNvSpPr>
              <a:spLocks noChangeShapeType="1"/>
            </p:cNvSpPr>
            <p:nvPr/>
          </p:nvSpPr>
          <p:spPr bwMode="auto">
            <a:xfrm>
              <a:off x="4173"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1" name="Line 121"/>
            <p:cNvSpPr>
              <a:spLocks noChangeShapeType="1"/>
            </p:cNvSpPr>
            <p:nvPr/>
          </p:nvSpPr>
          <p:spPr bwMode="auto">
            <a:xfrm>
              <a:off x="4177" y="2076"/>
              <a:ext cx="21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2" name="Line 122"/>
            <p:cNvSpPr>
              <a:spLocks noChangeShapeType="1"/>
            </p:cNvSpPr>
            <p:nvPr/>
          </p:nvSpPr>
          <p:spPr bwMode="auto">
            <a:xfrm>
              <a:off x="3365" y="2193"/>
              <a:ext cx="155" cy="245"/>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3" name="Line 123"/>
            <p:cNvSpPr>
              <a:spLocks noChangeShapeType="1"/>
            </p:cNvSpPr>
            <p:nvPr/>
          </p:nvSpPr>
          <p:spPr bwMode="auto">
            <a:xfrm flipV="1">
              <a:off x="3369" y="1726"/>
              <a:ext cx="151" cy="2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4" name="Line 124"/>
            <p:cNvSpPr>
              <a:spLocks noChangeShapeType="1"/>
            </p:cNvSpPr>
            <p:nvPr/>
          </p:nvSpPr>
          <p:spPr bwMode="auto">
            <a:xfrm flipV="1">
              <a:off x="3686" y="1238"/>
              <a:ext cx="284" cy="3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5" name="Line 125"/>
            <p:cNvSpPr>
              <a:spLocks noChangeShapeType="1"/>
            </p:cNvSpPr>
            <p:nvPr/>
          </p:nvSpPr>
          <p:spPr bwMode="auto">
            <a:xfrm>
              <a:off x="3715" y="1618"/>
              <a:ext cx="212"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6" name="Line 126"/>
            <p:cNvSpPr>
              <a:spLocks noChangeShapeType="1"/>
            </p:cNvSpPr>
            <p:nvPr/>
          </p:nvSpPr>
          <p:spPr bwMode="auto">
            <a:xfrm>
              <a:off x="3711" y="2548"/>
              <a:ext cx="212"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7" name="Line 127"/>
            <p:cNvSpPr>
              <a:spLocks noChangeShapeType="1"/>
            </p:cNvSpPr>
            <p:nvPr/>
          </p:nvSpPr>
          <p:spPr bwMode="auto">
            <a:xfrm>
              <a:off x="3674" y="2630"/>
              <a:ext cx="294" cy="29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8" name="Line 128"/>
            <p:cNvSpPr>
              <a:spLocks noChangeShapeType="1"/>
            </p:cNvSpPr>
            <p:nvPr/>
          </p:nvSpPr>
          <p:spPr bwMode="auto">
            <a:xfrm>
              <a:off x="3688" y="1713"/>
              <a:ext cx="285" cy="27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89" name="Line 129"/>
            <p:cNvSpPr>
              <a:spLocks noChangeShapeType="1"/>
            </p:cNvSpPr>
            <p:nvPr/>
          </p:nvSpPr>
          <p:spPr bwMode="auto">
            <a:xfrm>
              <a:off x="4159" y="1196"/>
              <a:ext cx="719" cy="361"/>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90" name="Line 130"/>
            <p:cNvSpPr>
              <a:spLocks noChangeShapeType="1"/>
            </p:cNvSpPr>
            <p:nvPr/>
          </p:nvSpPr>
          <p:spPr bwMode="auto">
            <a:xfrm>
              <a:off x="4179" y="1618"/>
              <a:ext cx="683" cy="4"/>
            </a:xfrm>
            <a:prstGeom prst="line">
              <a:avLst/>
            </a:prstGeom>
            <a:noFill/>
            <a:ln w="38100">
              <a:solidFill>
                <a:schemeClr val="tx1"/>
              </a:solidFill>
              <a:round/>
              <a:headEnd/>
              <a:tailEnd type="triangle" w="med" len="med"/>
            </a:ln>
            <a:effectLst/>
          </p:spPr>
          <p:txBody>
            <a:bodyPr wrap="none" anchor="ctr"/>
            <a:lstStyle/>
            <a:p>
              <a:endParaRPr lang="en-US"/>
            </a:p>
          </p:txBody>
        </p:sp>
        <p:sp>
          <p:nvSpPr>
            <p:cNvPr id="553091" name="Oval 131"/>
            <p:cNvSpPr>
              <a:spLocks noChangeArrowheads="1"/>
            </p:cNvSpPr>
            <p:nvPr/>
          </p:nvSpPr>
          <p:spPr bwMode="auto">
            <a:xfrm>
              <a:off x="3935" y="28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2" name="Oval 132"/>
            <p:cNvSpPr>
              <a:spLocks noChangeArrowheads="1"/>
            </p:cNvSpPr>
            <p:nvPr/>
          </p:nvSpPr>
          <p:spPr bwMode="auto">
            <a:xfrm>
              <a:off x="4872" y="242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3" name="Oval 133"/>
            <p:cNvSpPr>
              <a:spLocks noChangeArrowheads="1"/>
            </p:cNvSpPr>
            <p:nvPr/>
          </p:nvSpPr>
          <p:spPr bwMode="auto">
            <a:xfrm>
              <a:off x="4399"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4" name="Oval 134"/>
            <p:cNvSpPr>
              <a:spLocks noChangeArrowheads="1"/>
            </p:cNvSpPr>
            <p:nvPr/>
          </p:nvSpPr>
          <p:spPr bwMode="auto">
            <a:xfrm>
              <a:off x="3935" y="242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5" name="Oval 135"/>
            <p:cNvSpPr>
              <a:spLocks noChangeArrowheads="1"/>
            </p:cNvSpPr>
            <p:nvPr/>
          </p:nvSpPr>
          <p:spPr bwMode="auto">
            <a:xfrm>
              <a:off x="3478" y="2427"/>
              <a:ext cx="240" cy="240"/>
            </a:xfrm>
            <a:prstGeom prst="ellipse">
              <a:avLst/>
            </a:prstGeom>
            <a:solidFill>
              <a:srgbClr val="EEEEDC"/>
            </a:solidFill>
            <a:ln w="57150">
              <a:solidFill>
                <a:srgbClr val="F05C3F"/>
              </a:solidFill>
              <a:round/>
              <a:headEnd/>
              <a:tailEnd/>
            </a:ln>
            <a:effectLst/>
          </p:spPr>
          <p:txBody>
            <a:bodyPr wrap="none" anchor="ctr"/>
            <a:lstStyle/>
            <a:p>
              <a:endParaRPr lang="en-US"/>
            </a:p>
          </p:txBody>
        </p:sp>
        <p:sp>
          <p:nvSpPr>
            <p:cNvPr id="553096" name="Oval 136"/>
            <p:cNvSpPr>
              <a:spLocks noChangeArrowheads="1"/>
            </p:cNvSpPr>
            <p:nvPr/>
          </p:nvSpPr>
          <p:spPr bwMode="auto">
            <a:xfrm>
              <a:off x="3935"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7" name="Oval 137"/>
            <p:cNvSpPr>
              <a:spLocks noChangeArrowheads="1"/>
            </p:cNvSpPr>
            <p:nvPr/>
          </p:nvSpPr>
          <p:spPr bwMode="auto">
            <a:xfrm>
              <a:off x="4400" y="1956"/>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8" name="Oval 138"/>
            <p:cNvSpPr>
              <a:spLocks noChangeArrowheads="1"/>
            </p:cNvSpPr>
            <p:nvPr/>
          </p:nvSpPr>
          <p:spPr bwMode="auto">
            <a:xfrm>
              <a:off x="3936" y="1498"/>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099" name="Oval 139"/>
            <p:cNvSpPr>
              <a:spLocks noChangeArrowheads="1"/>
            </p:cNvSpPr>
            <p:nvPr/>
          </p:nvSpPr>
          <p:spPr bwMode="auto">
            <a:xfrm>
              <a:off x="3478" y="1498"/>
              <a:ext cx="240" cy="240"/>
            </a:xfrm>
            <a:prstGeom prst="ellipse">
              <a:avLst/>
            </a:prstGeom>
            <a:solidFill>
              <a:srgbClr val="EEEEDC"/>
            </a:solidFill>
            <a:ln w="57150">
              <a:solidFill>
                <a:srgbClr val="F05C3F"/>
              </a:solidFill>
              <a:round/>
              <a:headEnd/>
              <a:tailEnd/>
            </a:ln>
            <a:effectLst/>
          </p:spPr>
          <p:txBody>
            <a:bodyPr wrap="none" anchor="ctr"/>
            <a:lstStyle/>
            <a:p>
              <a:endParaRPr lang="en-US"/>
            </a:p>
          </p:txBody>
        </p:sp>
        <p:sp>
          <p:nvSpPr>
            <p:cNvPr id="553100" name="Oval 140"/>
            <p:cNvSpPr>
              <a:spLocks noChangeArrowheads="1"/>
            </p:cNvSpPr>
            <p:nvPr/>
          </p:nvSpPr>
          <p:spPr bwMode="auto">
            <a:xfrm>
              <a:off x="3936" y="1030"/>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101" name="Oval 141"/>
            <p:cNvSpPr>
              <a:spLocks noChangeArrowheads="1"/>
            </p:cNvSpPr>
            <p:nvPr/>
          </p:nvSpPr>
          <p:spPr bwMode="auto">
            <a:xfrm>
              <a:off x="4873" y="1497"/>
              <a:ext cx="240" cy="240"/>
            </a:xfrm>
            <a:prstGeom prst="ellipse">
              <a:avLst/>
            </a:prstGeom>
            <a:solidFill>
              <a:srgbClr val="EEEEDC"/>
            </a:solidFill>
            <a:ln w="38100">
              <a:solidFill>
                <a:srgbClr val="DCD1B6"/>
              </a:solidFill>
              <a:round/>
              <a:headEnd/>
              <a:tailEnd/>
            </a:ln>
            <a:effectLst/>
          </p:spPr>
          <p:txBody>
            <a:bodyPr wrap="none" anchor="ctr"/>
            <a:lstStyle/>
            <a:p>
              <a:endParaRPr lang="en-US"/>
            </a:p>
          </p:txBody>
        </p:sp>
        <p:sp>
          <p:nvSpPr>
            <p:cNvPr id="553102" name="Rectangle 142"/>
            <p:cNvSpPr>
              <a:spLocks noChangeArrowheads="1"/>
            </p:cNvSpPr>
            <p:nvPr/>
          </p:nvSpPr>
          <p:spPr bwMode="auto">
            <a:xfrm>
              <a:off x="3525"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A</a:t>
              </a:r>
            </a:p>
          </p:txBody>
        </p:sp>
        <p:sp>
          <p:nvSpPr>
            <p:cNvPr id="553103" name="Rectangle 143"/>
            <p:cNvSpPr>
              <a:spLocks noChangeArrowheads="1"/>
            </p:cNvSpPr>
            <p:nvPr/>
          </p:nvSpPr>
          <p:spPr bwMode="auto">
            <a:xfrm>
              <a:off x="3989" y="1537"/>
              <a:ext cx="134"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a:t>
              </a:r>
            </a:p>
          </p:txBody>
        </p:sp>
        <p:sp>
          <p:nvSpPr>
            <p:cNvPr id="553104" name="Rectangle 144"/>
            <p:cNvSpPr>
              <a:spLocks noChangeArrowheads="1"/>
            </p:cNvSpPr>
            <p:nvPr/>
          </p:nvSpPr>
          <p:spPr bwMode="auto">
            <a:xfrm>
              <a:off x="4006" y="1070"/>
              <a:ext cx="9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I</a:t>
              </a:r>
            </a:p>
          </p:txBody>
        </p:sp>
        <p:sp>
          <p:nvSpPr>
            <p:cNvPr id="553105" name="Rectangle 145"/>
            <p:cNvSpPr>
              <a:spLocks noChangeArrowheads="1"/>
            </p:cNvSpPr>
            <p:nvPr/>
          </p:nvSpPr>
          <p:spPr bwMode="auto">
            <a:xfrm>
              <a:off x="3983" y="1996"/>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C</a:t>
              </a:r>
            </a:p>
          </p:txBody>
        </p:sp>
        <p:sp>
          <p:nvSpPr>
            <p:cNvPr id="553106" name="Rectangle 146"/>
            <p:cNvSpPr>
              <a:spLocks noChangeArrowheads="1"/>
            </p:cNvSpPr>
            <p:nvPr/>
          </p:nvSpPr>
          <p:spPr bwMode="auto">
            <a:xfrm>
              <a:off x="4444" y="1996"/>
              <a:ext cx="151"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G</a:t>
              </a:r>
            </a:p>
          </p:txBody>
        </p:sp>
        <p:grpSp>
          <p:nvGrpSpPr>
            <p:cNvPr id="3" name="Group 147"/>
            <p:cNvGrpSpPr>
              <a:grpSpLocks/>
            </p:cNvGrpSpPr>
            <p:nvPr/>
          </p:nvGrpSpPr>
          <p:grpSpPr bwMode="auto">
            <a:xfrm>
              <a:off x="5128" y="1971"/>
              <a:ext cx="378" cy="235"/>
              <a:chOff x="5128" y="1971"/>
              <a:chExt cx="378" cy="235"/>
            </a:xfrm>
          </p:grpSpPr>
          <p:sp>
            <p:nvSpPr>
              <p:cNvPr id="553108" name="Freeform 148"/>
              <p:cNvSpPr>
                <a:spLocks/>
              </p:cNvSpPr>
              <p:nvPr/>
            </p:nvSpPr>
            <p:spPr bwMode="auto">
              <a:xfrm>
                <a:off x="5142" y="1971"/>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53109" name="Rectangle 149"/>
              <p:cNvSpPr>
                <a:spLocks noChangeArrowheads="1"/>
              </p:cNvSpPr>
              <p:nvPr/>
            </p:nvSpPr>
            <p:spPr bwMode="auto">
              <a:xfrm>
                <a:off x="5128" y="2008"/>
                <a:ext cx="37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Finish</a:t>
                </a:r>
              </a:p>
            </p:txBody>
          </p:sp>
        </p:grpSp>
        <p:sp>
          <p:nvSpPr>
            <p:cNvPr id="553110" name="Rectangle 150"/>
            <p:cNvSpPr>
              <a:spLocks noChangeArrowheads="1"/>
            </p:cNvSpPr>
            <p:nvPr/>
          </p:nvSpPr>
          <p:spPr bwMode="auto">
            <a:xfrm>
              <a:off x="3983"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D</a:t>
              </a:r>
            </a:p>
          </p:txBody>
        </p:sp>
        <p:sp>
          <p:nvSpPr>
            <p:cNvPr id="553111" name="Rectangle 151"/>
            <p:cNvSpPr>
              <a:spLocks noChangeArrowheads="1"/>
            </p:cNvSpPr>
            <p:nvPr/>
          </p:nvSpPr>
          <p:spPr bwMode="auto">
            <a:xfrm>
              <a:off x="3986" y="2938"/>
              <a:ext cx="139"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E</a:t>
              </a:r>
            </a:p>
          </p:txBody>
        </p:sp>
        <p:sp>
          <p:nvSpPr>
            <p:cNvPr id="553112" name="Rectangle 152"/>
            <p:cNvSpPr>
              <a:spLocks noChangeArrowheads="1"/>
            </p:cNvSpPr>
            <p:nvPr/>
          </p:nvSpPr>
          <p:spPr bwMode="auto">
            <a:xfrm>
              <a:off x="4447"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H</a:t>
              </a:r>
            </a:p>
          </p:txBody>
        </p:sp>
        <p:sp>
          <p:nvSpPr>
            <p:cNvPr id="553113" name="Rectangle 153"/>
            <p:cNvSpPr>
              <a:spLocks noChangeArrowheads="1"/>
            </p:cNvSpPr>
            <p:nvPr/>
          </p:nvSpPr>
          <p:spPr bwMode="auto">
            <a:xfrm>
              <a:off x="3525" y="246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B</a:t>
              </a:r>
            </a:p>
          </p:txBody>
        </p:sp>
        <p:sp>
          <p:nvSpPr>
            <p:cNvPr id="553114" name="Rectangle 154"/>
            <p:cNvSpPr>
              <a:spLocks noChangeArrowheads="1"/>
            </p:cNvSpPr>
            <p:nvPr/>
          </p:nvSpPr>
          <p:spPr bwMode="auto">
            <a:xfrm>
              <a:off x="4929" y="2467"/>
              <a:ext cx="128"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J</a:t>
              </a:r>
            </a:p>
          </p:txBody>
        </p:sp>
        <p:sp>
          <p:nvSpPr>
            <p:cNvPr id="553115" name="Rectangle 155"/>
            <p:cNvSpPr>
              <a:spLocks noChangeArrowheads="1"/>
            </p:cNvSpPr>
            <p:nvPr/>
          </p:nvSpPr>
          <p:spPr bwMode="auto">
            <a:xfrm>
              <a:off x="4920" y="1537"/>
              <a:ext cx="145"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K</a:t>
              </a:r>
            </a:p>
          </p:txBody>
        </p:sp>
        <p:grpSp>
          <p:nvGrpSpPr>
            <p:cNvPr id="4" name="Group 156"/>
            <p:cNvGrpSpPr>
              <a:grpSpLocks/>
            </p:cNvGrpSpPr>
            <p:nvPr/>
          </p:nvGrpSpPr>
          <p:grpSpPr bwMode="auto">
            <a:xfrm>
              <a:off x="3110" y="1971"/>
              <a:ext cx="351" cy="235"/>
              <a:chOff x="3110" y="1971"/>
              <a:chExt cx="351" cy="235"/>
            </a:xfrm>
          </p:grpSpPr>
          <p:sp>
            <p:nvSpPr>
              <p:cNvPr id="553117" name="Freeform 157"/>
              <p:cNvSpPr>
                <a:spLocks/>
              </p:cNvSpPr>
              <p:nvPr/>
            </p:nvSpPr>
            <p:spPr bwMode="auto">
              <a:xfrm>
                <a:off x="3110" y="1971"/>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53118" name="Rectangle 158"/>
              <p:cNvSpPr>
                <a:spLocks noChangeArrowheads="1"/>
              </p:cNvSpPr>
              <p:nvPr/>
            </p:nvSpPr>
            <p:spPr bwMode="auto">
              <a:xfrm>
                <a:off x="3132" y="2008"/>
                <a:ext cx="307" cy="161"/>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300" i="0">
                    <a:solidFill>
                      <a:srgbClr val="000000"/>
                    </a:solidFill>
                    <a:effectLst/>
                  </a:rPr>
                  <a:t>Start</a:t>
                </a:r>
              </a:p>
            </p:txBody>
          </p:sp>
        </p:grpSp>
      </p:grpSp>
      <p:grpSp>
        <p:nvGrpSpPr>
          <p:cNvPr id="5" name="Group 2"/>
          <p:cNvGrpSpPr>
            <a:grpSpLocks/>
          </p:cNvGrpSpPr>
          <p:nvPr/>
        </p:nvGrpSpPr>
        <p:grpSpPr bwMode="auto">
          <a:xfrm>
            <a:off x="193675" y="390525"/>
            <a:ext cx="7864475" cy="1143000"/>
            <a:chOff x="122" y="246"/>
            <a:chExt cx="4954" cy="720"/>
          </a:xfrm>
        </p:grpSpPr>
        <p:graphicFrame>
          <p:nvGraphicFramePr>
            <p:cNvPr id="552963"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6144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2964" name="Rectangle 4"/>
            <p:cNvSpPr>
              <a:spLocks noChangeArrowheads="1"/>
            </p:cNvSpPr>
            <p:nvPr/>
          </p:nvSpPr>
          <p:spPr bwMode="auto">
            <a:xfrm>
              <a:off x="122" y="246"/>
              <a:ext cx="3803" cy="720"/>
            </a:xfrm>
            <a:prstGeom prst="rect">
              <a:avLst/>
            </a:prstGeom>
            <a:noFill/>
            <a:ln w="12700">
              <a:noFill/>
              <a:miter lim="800000"/>
              <a:headEnd/>
              <a:tailEnd/>
            </a:ln>
            <a:effectLst/>
          </p:spPr>
          <p:txBody>
            <a:bodyPr lIns="90487" tIns="44450" rIns="90487" bIns="44450" anchor="ctr"/>
            <a:lstStyle/>
            <a:p>
              <a:pPr algn="ctr" defTabSz="762000" eaLnBrk="0" hangingPunct="0"/>
              <a:r>
                <a:rPr lang="en-US" sz="4400">
                  <a:solidFill>
                    <a:schemeClr val="tx2"/>
                  </a:solidFill>
                  <a:effectLst>
                    <a:outerShdw blurRad="38100" dist="38100" dir="2700000" algn="tl">
                      <a:srgbClr val="000000"/>
                    </a:outerShdw>
                  </a:effectLst>
                </a:rPr>
                <a:t>St. Adolf’s Hospital</a:t>
              </a:r>
            </a:p>
          </p:txBody>
        </p:sp>
      </p:grpSp>
      <p:grpSp>
        <p:nvGrpSpPr>
          <p:cNvPr id="6" name="Group 24"/>
          <p:cNvGrpSpPr>
            <a:grpSpLocks/>
          </p:cNvGrpSpPr>
          <p:nvPr/>
        </p:nvGrpSpPr>
        <p:grpSpPr bwMode="auto">
          <a:xfrm>
            <a:off x="7624763" y="280988"/>
            <a:ext cx="1109662" cy="1022350"/>
            <a:chOff x="1457" y="1853"/>
            <a:chExt cx="2382" cy="2108"/>
          </a:xfrm>
        </p:grpSpPr>
        <p:sp>
          <p:nvSpPr>
            <p:cNvPr id="552985" name="Line 25"/>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552986" name="Line 26"/>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552987" name="Line 27"/>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552988" name="Line 28"/>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552989" name="Line 29"/>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552990" name="Line 30"/>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552991" name="Line 31"/>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552992" name="Line 32"/>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552993" name="Line 33"/>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552994" name="Line 34"/>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552995" name="Line 35"/>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552996" name="Line 36"/>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552997" name="Line 37"/>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552998" name="Line 38"/>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552999" name="Line 39"/>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553000" name="Line 40"/>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553001" name="Oval 4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2" name="Oval 4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3" name="Oval 4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4" name="Oval 4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5" name="Oval 4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6" name="Oval 4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7" name="Oval 4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8" name="Oval 4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09" name="Oval 4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10" name="Oval 5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11" name="Oval 5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53012" name="Freeform 52"/>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53013" name="Freeform 53"/>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nvGrpSpPr>
          <p:cNvPr id="7" name="Group 113"/>
          <p:cNvGrpSpPr>
            <a:grpSpLocks/>
          </p:cNvGrpSpPr>
          <p:nvPr/>
        </p:nvGrpSpPr>
        <p:grpSpPr bwMode="auto">
          <a:xfrm>
            <a:off x="277813" y="1530350"/>
            <a:ext cx="8653462" cy="4892675"/>
            <a:chOff x="175" y="964"/>
            <a:chExt cx="5451" cy="3082"/>
          </a:xfrm>
        </p:grpSpPr>
        <p:sp>
          <p:nvSpPr>
            <p:cNvPr id="553068" name="Rectangle 108"/>
            <p:cNvSpPr>
              <a:spLocks noChangeArrowheads="1"/>
            </p:cNvSpPr>
            <p:nvPr/>
          </p:nvSpPr>
          <p:spPr bwMode="auto">
            <a:xfrm>
              <a:off x="175" y="1369"/>
              <a:ext cx="5447" cy="2677"/>
            </a:xfrm>
            <a:prstGeom prst="rect">
              <a:avLst/>
            </a:prstGeom>
            <a:solidFill>
              <a:schemeClr val="folHlink"/>
            </a:solidFill>
            <a:ln w="19050">
              <a:solidFill>
                <a:srgbClr val="0F0F0F"/>
              </a:solidFill>
              <a:miter lim="800000"/>
              <a:headEnd/>
              <a:tailEnd/>
            </a:ln>
            <a:effectLst/>
          </p:spPr>
          <p:txBody>
            <a:bodyPr wrap="none" anchor="ctr"/>
            <a:lstStyle/>
            <a:p>
              <a:endParaRPr lang="en-US"/>
            </a:p>
          </p:txBody>
        </p:sp>
        <p:sp>
          <p:nvSpPr>
            <p:cNvPr id="553070" name="Rectangle 110"/>
            <p:cNvSpPr>
              <a:spLocks noChangeArrowheads="1"/>
            </p:cNvSpPr>
            <p:nvPr/>
          </p:nvSpPr>
          <p:spPr bwMode="auto">
            <a:xfrm>
              <a:off x="205" y="1409"/>
              <a:ext cx="5421" cy="2588"/>
            </a:xfrm>
            <a:prstGeom prst="rect">
              <a:avLst/>
            </a:prstGeom>
            <a:noFill/>
            <a:ln w="12700">
              <a:noFill/>
              <a:miter lim="800000"/>
              <a:headEnd/>
              <a:tailEnd/>
            </a:ln>
            <a:effectLst/>
          </p:spPr>
          <p:txBody>
            <a:bodyPr>
              <a:spAutoFit/>
            </a:bodyPr>
            <a:lstStyle/>
            <a:p>
              <a:pPr defTabSz="762000" eaLnBrk="0" hangingPunct="0">
                <a:tabLst>
                  <a:tab pos="660400" algn="ctr"/>
                  <a:tab pos="2192338" algn="ctr"/>
                  <a:tab pos="4192588" algn="ctr"/>
                  <a:tab pos="6384925" algn="ctr"/>
                  <a:tab pos="8002588" algn="ctr"/>
                </a:tabLst>
              </a:pPr>
              <a:r>
                <a:rPr lang="en-US" i="0">
                  <a:solidFill>
                    <a:srgbClr val="0F0F0F"/>
                  </a:solidFill>
                  <a:effectLst/>
                </a:rPr>
                <a:t>	Activity	Duration	Earliest Start	Latest Start	Slack</a:t>
              </a:r>
            </a:p>
            <a:p>
              <a:pPr defTabSz="762000" eaLnBrk="0" hangingPunct="0">
                <a:tabLst>
                  <a:tab pos="660400" algn="ctr"/>
                  <a:tab pos="2192338" algn="ctr"/>
                  <a:tab pos="4192588" algn="ctr"/>
                  <a:tab pos="6384925" algn="ctr"/>
                  <a:tab pos="8002588" algn="ctr"/>
                </a:tabLst>
              </a:pPr>
              <a:endParaRPr lang="en-US" i="0">
                <a:solidFill>
                  <a:srgbClr val="0F0F0F"/>
                </a:solidFill>
                <a:effectLst/>
              </a:endParaRPr>
            </a:p>
            <a:p>
              <a:pPr defTabSz="762000" eaLnBrk="0" hangingPunct="0">
                <a:tabLst>
                  <a:tab pos="660400" algn="ctr"/>
                  <a:tab pos="2192338" algn="ctr"/>
                  <a:tab pos="4192588" algn="ctr"/>
                  <a:tab pos="6384925" algn="ctr"/>
                  <a:tab pos="8002588" algn="ctr"/>
                </a:tabLst>
              </a:pPr>
              <a:r>
                <a:rPr lang="en-US" i="0">
                  <a:solidFill>
                    <a:srgbClr val="0F0F0F"/>
                  </a:solidFill>
                  <a:effectLst/>
                </a:rPr>
                <a:t>	C	10	16	14	–2</a:t>
              </a:r>
            </a:p>
            <a:p>
              <a:pPr defTabSz="762000" eaLnBrk="0" hangingPunct="0">
                <a:tabLst>
                  <a:tab pos="660400" algn="ctr"/>
                  <a:tab pos="2192338" algn="ctr"/>
                  <a:tab pos="4192588" algn="ctr"/>
                  <a:tab pos="6384925" algn="ctr"/>
                  <a:tab pos="8002588" algn="ctr"/>
                </a:tabLst>
              </a:pPr>
              <a:r>
                <a:rPr lang="en-US" i="0">
                  <a:solidFill>
                    <a:srgbClr val="0F0F0F"/>
                  </a:solidFill>
                  <a:effectLst/>
                </a:rPr>
                <a:t>	G	35	26	24	–2</a:t>
              </a:r>
            </a:p>
            <a:p>
              <a:pPr defTabSz="762000" eaLnBrk="0" hangingPunct="0">
                <a:tabLst>
                  <a:tab pos="660400" algn="ctr"/>
                  <a:tab pos="2192338" algn="ctr"/>
                  <a:tab pos="4192588" algn="ctr"/>
                  <a:tab pos="6384925" algn="ctr"/>
                  <a:tab pos="8002588" algn="ctr"/>
                </a:tabLst>
              </a:pPr>
              <a:r>
                <a:rPr lang="en-US" i="0">
                  <a:solidFill>
                    <a:srgbClr val="0F0F0F"/>
                  </a:solidFill>
                  <a:effectLst/>
                </a:rPr>
                <a:t>	J	4	61	59	–2</a:t>
              </a:r>
            </a:p>
            <a:p>
              <a:pPr defTabSz="762000" eaLnBrk="0" hangingPunct="0">
                <a:tabLst>
                  <a:tab pos="660400" algn="ctr"/>
                  <a:tab pos="2192338" algn="ctr"/>
                  <a:tab pos="4192588" algn="ctr"/>
                  <a:tab pos="6384925" algn="ctr"/>
                  <a:tab pos="8002588" algn="ctr"/>
                </a:tabLst>
              </a:pPr>
              <a:r>
                <a:rPr lang="en-US" i="0">
                  <a:solidFill>
                    <a:srgbClr val="0F0F0F"/>
                  </a:solidFill>
                  <a:effectLst/>
                </a:rPr>
                <a:t>	K	6	65	63	–2</a:t>
              </a:r>
            </a:p>
            <a:p>
              <a:pPr defTabSz="762000" eaLnBrk="0" hangingPunct="0">
                <a:tabLst>
                  <a:tab pos="660400" algn="ctr"/>
                  <a:tab pos="2192338" algn="ctr"/>
                  <a:tab pos="4192588" algn="ctr"/>
                  <a:tab pos="6384925" algn="ctr"/>
                  <a:tab pos="8002588" algn="ctr"/>
                </a:tabLst>
              </a:pPr>
              <a:r>
                <a:rPr lang="en-US" i="0">
                  <a:solidFill>
                    <a:srgbClr val="0F0F0F"/>
                  </a:solidFill>
                  <a:effectLst/>
                </a:rPr>
                <a:t>	D	10	10	9	–1</a:t>
              </a:r>
            </a:p>
            <a:p>
              <a:pPr defTabSz="762000" eaLnBrk="0" hangingPunct="0">
                <a:tabLst>
                  <a:tab pos="660400" algn="ctr"/>
                  <a:tab pos="2192338" algn="ctr"/>
                  <a:tab pos="4192588" algn="ctr"/>
                  <a:tab pos="6384925" algn="ctr"/>
                  <a:tab pos="8002588" algn="ctr"/>
                </a:tabLst>
              </a:pPr>
              <a:r>
                <a:rPr lang="en-US" i="0">
                  <a:solidFill>
                    <a:srgbClr val="0F0F0F"/>
                  </a:solidFill>
                  <a:effectLst/>
                </a:rPr>
                <a:t>	H	40	20	19	–1</a:t>
              </a:r>
            </a:p>
            <a:p>
              <a:pPr defTabSz="762000" eaLnBrk="0" hangingPunct="0">
                <a:tabLst>
                  <a:tab pos="660400" algn="ctr"/>
                  <a:tab pos="2192338" algn="ctr"/>
                  <a:tab pos="4192588" algn="ctr"/>
                  <a:tab pos="6384925" algn="ctr"/>
                  <a:tab pos="8002588" algn="ctr"/>
                </a:tabLst>
              </a:pPr>
              <a:r>
                <a:rPr lang="en-US" i="0">
                  <a:solidFill>
                    <a:srgbClr val="0F0F0F"/>
                  </a:solidFill>
                  <a:effectLst/>
                </a:rPr>
                <a:t>	E	24	10	35	25</a:t>
              </a:r>
            </a:p>
            <a:p>
              <a:pPr defTabSz="762000" eaLnBrk="0" hangingPunct="0">
                <a:tabLst>
                  <a:tab pos="660400" algn="ctr"/>
                  <a:tab pos="2192338" algn="ctr"/>
                  <a:tab pos="4192588" algn="ctr"/>
                  <a:tab pos="6384925" algn="ctr"/>
                  <a:tab pos="8002588" algn="ctr"/>
                </a:tabLst>
              </a:pPr>
              <a:r>
                <a:rPr lang="en-US" i="0">
                  <a:solidFill>
                    <a:srgbClr val="0F0F0F"/>
                  </a:solidFill>
                  <a:effectLst/>
                </a:rPr>
                <a:t>	I	15	16	48	32</a:t>
              </a:r>
            </a:p>
            <a:p>
              <a:pPr defTabSz="762000" eaLnBrk="0" hangingPunct="0">
                <a:tabLst>
                  <a:tab pos="660400" algn="ctr"/>
                  <a:tab pos="2192338" algn="ctr"/>
                  <a:tab pos="4192588" algn="ctr"/>
                  <a:tab pos="6384925" algn="ctr"/>
                  <a:tab pos="8002588" algn="ctr"/>
                </a:tabLst>
              </a:pPr>
              <a:r>
                <a:rPr lang="en-US" i="0">
                  <a:solidFill>
                    <a:srgbClr val="0F0F0F"/>
                  </a:solidFill>
                  <a:effectLst/>
                </a:rPr>
                <a:t>	F	10	16	53	37</a:t>
              </a:r>
            </a:p>
          </p:txBody>
        </p:sp>
        <p:sp>
          <p:nvSpPr>
            <p:cNvPr id="553071" name="Line 111"/>
            <p:cNvSpPr>
              <a:spLocks noChangeShapeType="1"/>
            </p:cNvSpPr>
            <p:nvPr/>
          </p:nvSpPr>
          <p:spPr bwMode="auto">
            <a:xfrm>
              <a:off x="175" y="1777"/>
              <a:ext cx="5447" cy="0"/>
            </a:xfrm>
            <a:prstGeom prst="line">
              <a:avLst/>
            </a:prstGeom>
            <a:noFill/>
            <a:ln w="28575">
              <a:solidFill>
                <a:srgbClr val="0F0F0F"/>
              </a:solidFill>
              <a:round/>
              <a:headEnd/>
              <a:tailEnd/>
            </a:ln>
            <a:effectLst/>
          </p:spPr>
          <p:txBody>
            <a:bodyPr wrap="none" anchor="ctr"/>
            <a:lstStyle/>
            <a:p>
              <a:endParaRPr lang="en-US"/>
            </a:p>
          </p:txBody>
        </p:sp>
        <p:sp>
          <p:nvSpPr>
            <p:cNvPr id="553072" name="Rectangle 112"/>
            <p:cNvSpPr>
              <a:spLocks noChangeArrowheads="1"/>
            </p:cNvSpPr>
            <p:nvPr/>
          </p:nvSpPr>
          <p:spPr bwMode="auto">
            <a:xfrm>
              <a:off x="187" y="964"/>
              <a:ext cx="5429" cy="404"/>
            </a:xfrm>
            <a:prstGeom prst="rect">
              <a:avLst/>
            </a:prstGeom>
            <a:solidFill>
              <a:srgbClr val="6666FF"/>
            </a:solidFill>
            <a:ln w="12700">
              <a:noFill/>
              <a:miter lim="800000"/>
              <a:headEnd/>
              <a:tailEnd/>
            </a:ln>
            <a:effectLst/>
          </p:spPr>
          <p:txBody>
            <a:bodyPr>
              <a:spAutoFit/>
            </a:bodyPr>
            <a:lstStyle/>
            <a:p>
              <a:pPr marL="1524000" indent="-1524000" defTabSz="762000" eaLnBrk="0" hangingPunct="0"/>
              <a:r>
                <a:rPr lang="en-US" sz="1800" i="0">
                  <a:solidFill>
                    <a:srgbClr val="0F0F0F"/>
                  </a:solidFill>
                  <a:effectLst/>
                </a:rPr>
                <a:t>TABLE 8.2	SLACK CALCULATIONS AFTER ACTIVITIES A</a:t>
              </a:r>
              <a:br>
                <a:rPr lang="en-US" sz="1800" i="0">
                  <a:solidFill>
                    <a:srgbClr val="0F0F0F"/>
                  </a:solidFill>
                  <a:effectLst/>
                </a:rPr>
              </a:br>
              <a:r>
                <a:rPr lang="en-US" sz="1800" i="0">
                  <a:solidFill>
                    <a:srgbClr val="0F0F0F"/>
                  </a:solidFill>
                  <a:effectLst/>
                </a:rPr>
                <a:t>AND B HAVE BEEN COMPLETED</a:t>
              </a:r>
            </a:p>
          </p:txBody>
        </p:sp>
      </p:gr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B3CB2CE5-FBE0-4E21-9669-E18C012258BC}" type="slidenum">
              <a:rPr lang="en-US" smtClean="0"/>
              <a:pPr/>
              <a:t>127</a:t>
            </a:fld>
            <a:endParaRPr lang="en-US"/>
          </a:p>
        </p:txBody>
      </p:sp>
      <p:sp>
        <p:nvSpPr>
          <p:cNvPr id="24579" name="Footer Placeholder 4"/>
          <p:cNvSpPr>
            <a:spLocks noGrp="1"/>
          </p:cNvSpPr>
          <p:nvPr>
            <p:ph type="ftr" sz="quarter" idx="11"/>
          </p:nvPr>
        </p:nvSpPr>
        <p:spPr>
          <a:noFill/>
        </p:spPr>
        <p:txBody>
          <a:bodyPr/>
          <a:lstStyle/>
          <a:p>
            <a:endParaRPr lang="en-US"/>
          </a:p>
        </p:txBody>
      </p:sp>
      <p:sp>
        <p:nvSpPr>
          <p:cNvPr id="24580" name="Rectangle 2"/>
          <p:cNvSpPr>
            <a:spLocks noGrp="1" noChangeArrowheads="1"/>
          </p:cNvSpPr>
          <p:nvPr>
            <p:ph type="title"/>
          </p:nvPr>
        </p:nvSpPr>
        <p:spPr>
          <a:xfrm>
            <a:off x="457200" y="381000"/>
            <a:ext cx="8305800" cy="914400"/>
          </a:xfrm>
        </p:spPr>
        <p:txBody>
          <a:bodyPr/>
          <a:lstStyle/>
          <a:p>
            <a:pPr eaLnBrk="1" hangingPunct="1"/>
            <a:r>
              <a:rPr lang="en-US" sz="3600" b="1"/>
              <a:t>Arrow Diagramming Method (ADM)</a:t>
            </a:r>
          </a:p>
        </p:txBody>
      </p:sp>
      <p:sp>
        <p:nvSpPr>
          <p:cNvPr id="24581" name="Rectangle 3"/>
          <p:cNvSpPr>
            <a:spLocks noGrp="1" noChangeArrowheads="1"/>
          </p:cNvSpPr>
          <p:nvPr>
            <p:ph type="body" idx="1"/>
          </p:nvPr>
        </p:nvSpPr>
        <p:spPr>
          <a:xfrm>
            <a:off x="381000" y="1752600"/>
            <a:ext cx="8458200" cy="4343400"/>
          </a:xfrm>
        </p:spPr>
        <p:txBody>
          <a:bodyPr/>
          <a:lstStyle/>
          <a:p>
            <a:pPr eaLnBrk="1" hangingPunct="1">
              <a:spcBef>
                <a:spcPct val="100000"/>
              </a:spcBef>
            </a:pPr>
            <a:r>
              <a:rPr lang="en-US"/>
              <a:t>Also called activity-on-arrow (AOA) network diagram.</a:t>
            </a:r>
          </a:p>
          <a:p>
            <a:pPr eaLnBrk="1" hangingPunct="1">
              <a:spcBef>
                <a:spcPct val="100000"/>
              </a:spcBef>
            </a:pPr>
            <a:r>
              <a:rPr lang="en-US"/>
              <a:t>Activities are represented by arrows.</a:t>
            </a:r>
          </a:p>
          <a:p>
            <a:pPr eaLnBrk="1" hangingPunct="1">
              <a:spcBef>
                <a:spcPct val="100000"/>
              </a:spcBef>
            </a:pPr>
            <a:r>
              <a:rPr lang="en-US"/>
              <a:t>Nodes or circles are the starting and ending points of activities.</a:t>
            </a:r>
          </a:p>
          <a:p>
            <a:pPr eaLnBrk="1" hangingPunct="1">
              <a:spcBef>
                <a:spcPct val="100000"/>
              </a:spcBef>
            </a:pPr>
            <a:r>
              <a:rPr lang="en-US"/>
              <a:t>Can only show finish-to-start dependencies.</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F3A5DAD7-5763-44E3-A94B-12852FFD5671}" type="slidenum">
              <a:rPr lang="en-US" smtClean="0"/>
              <a:pPr/>
              <a:t>128</a:t>
            </a:fld>
            <a:endParaRPr lang="en-US"/>
          </a:p>
        </p:txBody>
      </p:sp>
      <p:sp>
        <p:nvSpPr>
          <p:cNvPr id="25603" name="Footer Placeholder 4"/>
          <p:cNvSpPr>
            <a:spLocks noGrp="1"/>
          </p:cNvSpPr>
          <p:nvPr>
            <p:ph type="ftr" sz="quarter" idx="11"/>
          </p:nvPr>
        </p:nvSpPr>
        <p:spPr>
          <a:noFill/>
        </p:spPr>
        <p:txBody>
          <a:bodyPr/>
          <a:lstStyle/>
          <a:p>
            <a:endParaRPr lang="en-US"/>
          </a:p>
        </p:txBody>
      </p:sp>
      <p:sp>
        <p:nvSpPr>
          <p:cNvPr id="25604" name="Rectangle 2"/>
          <p:cNvSpPr>
            <a:spLocks noGrp="1" noChangeArrowheads="1"/>
          </p:cNvSpPr>
          <p:nvPr>
            <p:ph type="title"/>
          </p:nvPr>
        </p:nvSpPr>
        <p:spPr>
          <a:xfrm>
            <a:off x="457200" y="473075"/>
            <a:ext cx="8305800" cy="746125"/>
          </a:xfrm>
          <a:solidFill>
            <a:schemeClr val="accent2"/>
          </a:solidFill>
        </p:spPr>
        <p:txBody>
          <a:bodyPr/>
          <a:lstStyle/>
          <a:p>
            <a:pPr eaLnBrk="1" hangingPunct="1"/>
            <a:r>
              <a:rPr lang="en-US" sz="3600" b="1" dirty="0">
                <a:solidFill>
                  <a:srgbClr val="FFFF00"/>
                </a:solidFill>
              </a:rPr>
              <a:t>Process for Creating AOA Diagrams</a:t>
            </a:r>
          </a:p>
        </p:txBody>
      </p:sp>
      <p:sp>
        <p:nvSpPr>
          <p:cNvPr id="25605" name="Rectangle 3"/>
          <p:cNvSpPr>
            <a:spLocks noGrp="1" noChangeArrowheads="1"/>
          </p:cNvSpPr>
          <p:nvPr>
            <p:ph type="body" idx="1"/>
          </p:nvPr>
        </p:nvSpPr>
        <p:spPr>
          <a:xfrm>
            <a:off x="304800" y="1371600"/>
            <a:ext cx="8382000" cy="4876800"/>
          </a:xfrm>
        </p:spPr>
        <p:txBody>
          <a:bodyPr/>
          <a:lstStyle/>
          <a:p>
            <a:pPr marL="533400" indent="-533400" algn="just" eaLnBrk="1" hangingPunct="1">
              <a:buFont typeface="Wingdings" pitchFamily="2" charset="2"/>
              <a:buAutoNum type="arabicPeriod"/>
            </a:pPr>
            <a:r>
              <a:rPr lang="en-US" sz="2400" dirty="0"/>
              <a:t>Find all of the activities that start at node 1. Draw their finish nodes and draw arrows between node 1 and those finish nodes. Put the activity letter or name and duration estimate on the associated arrow. </a:t>
            </a:r>
          </a:p>
          <a:p>
            <a:pPr marL="533400" indent="-533400" algn="just" eaLnBrk="1" hangingPunct="1">
              <a:buFont typeface="Wingdings" pitchFamily="2" charset="2"/>
              <a:buAutoNum type="arabicPeriod"/>
            </a:pPr>
            <a:r>
              <a:rPr lang="en-US" sz="2400" dirty="0"/>
              <a:t>Continuing drawing the network diagram, working from left to right. Look for bursts and merges. A </a:t>
            </a:r>
            <a:r>
              <a:rPr lang="en-US" sz="2400" b="1" dirty="0"/>
              <a:t>burst</a:t>
            </a:r>
            <a:r>
              <a:rPr lang="en-US" sz="2400" dirty="0"/>
              <a:t> occurs when a single node is followed by two or more activities. A </a:t>
            </a:r>
            <a:r>
              <a:rPr lang="en-US" sz="2400" b="1" dirty="0"/>
              <a:t>merge</a:t>
            </a:r>
            <a:r>
              <a:rPr lang="en-US" sz="2400" dirty="0"/>
              <a:t> occurs when two or more nodes precede a single node.</a:t>
            </a:r>
          </a:p>
          <a:p>
            <a:pPr marL="533400" indent="-533400" algn="just" eaLnBrk="1" hangingPunct="1">
              <a:buFont typeface="Wingdings" pitchFamily="2" charset="2"/>
              <a:buAutoNum type="arabicPeriod"/>
            </a:pPr>
            <a:r>
              <a:rPr lang="en-US" sz="2400" dirty="0"/>
              <a:t>Continue drawing the project network diagram until all activities that have dependencies are included in the diagram.</a:t>
            </a:r>
          </a:p>
          <a:p>
            <a:pPr marL="533400" indent="-533400" algn="just" eaLnBrk="1" hangingPunct="1">
              <a:buFont typeface="Wingdings" pitchFamily="2" charset="2"/>
              <a:buAutoNum type="arabicPeriod"/>
            </a:pPr>
            <a:r>
              <a:rPr lang="en-US" sz="2400" dirty="0"/>
              <a:t>As a rule of thumb, all arrowheads should face toward the right, and no arrows should cross in an AOA network diagram.</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fld id="{60A937D0-7BCF-4D1B-AE69-95265AAECF83}" type="slidenum">
              <a:rPr lang="en-US" smtClean="0"/>
              <a:pPr/>
              <a:t>129</a:t>
            </a:fld>
            <a:endParaRPr lang="en-US"/>
          </a:p>
        </p:txBody>
      </p:sp>
      <p:sp>
        <p:nvSpPr>
          <p:cNvPr id="26627" name="Footer Placeholder 3"/>
          <p:cNvSpPr>
            <a:spLocks noGrp="1"/>
          </p:cNvSpPr>
          <p:nvPr>
            <p:ph type="ftr" sz="quarter" idx="11"/>
          </p:nvPr>
        </p:nvSpPr>
        <p:spPr>
          <a:noFill/>
        </p:spPr>
        <p:txBody>
          <a:bodyPr/>
          <a:lstStyle/>
          <a:p>
            <a:endParaRPr lang="en-US"/>
          </a:p>
        </p:txBody>
      </p:sp>
      <p:sp>
        <p:nvSpPr>
          <p:cNvPr id="26628" name="Rectangle 2"/>
          <p:cNvSpPr>
            <a:spLocks noGrp="1" noChangeArrowheads="1"/>
          </p:cNvSpPr>
          <p:nvPr>
            <p:ph type="title"/>
          </p:nvPr>
        </p:nvSpPr>
        <p:spPr>
          <a:xfrm>
            <a:off x="304800" y="152400"/>
            <a:ext cx="8610600" cy="914400"/>
          </a:xfrm>
        </p:spPr>
        <p:txBody>
          <a:bodyPr/>
          <a:lstStyle/>
          <a:p>
            <a:pPr eaLnBrk="1" hangingPunct="1"/>
            <a:r>
              <a:rPr lang="en-US" sz="3200" b="1"/>
              <a:t>Figure 3. Task Dependency Types</a:t>
            </a:r>
          </a:p>
        </p:txBody>
      </p:sp>
      <p:pic>
        <p:nvPicPr>
          <p:cNvPr id="26629" name="Picture 3"/>
          <p:cNvPicPr>
            <a:picLocks noChangeAspect="1" noChangeArrowheads="1"/>
          </p:cNvPicPr>
          <p:nvPr/>
        </p:nvPicPr>
        <p:blipFill>
          <a:blip r:embed="rId2" cstate="print"/>
          <a:srcRect l="1709" t="15079" r="1709"/>
          <a:stretch>
            <a:fillRect/>
          </a:stretch>
        </p:blipFill>
        <p:spPr bwMode="auto">
          <a:xfrm>
            <a:off x="304800" y="1143000"/>
            <a:ext cx="8610600" cy="5334000"/>
          </a:xfrm>
          <a:prstGeom prst="rect">
            <a:avLst/>
          </a:prstGeom>
          <a:noFill/>
          <a:ln w="9525">
            <a:noFill/>
            <a:miter lim="800000"/>
            <a:headEnd/>
            <a:tailEnd/>
          </a:ln>
        </p:spPr>
      </p:pic>
      <p:sp>
        <p:nvSpPr>
          <p:cNvPr id="26630" name="Rectangle 4"/>
          <p:cNvSpPr>
            <a:spLocks noChangeArrowheads="1"/>
          </p:cNvSpPr>
          <p:nvPr/>
        </p:nvSpPr>
        <p:spPr bwMode="auto">
          <a:xfrm>
            <a:off x="228600" y="1371600"/>
            <a:ext cx="8610600" cy="50292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62" name="Object 2"/>
          <p:cNvGraphicFramePr>
            <a:graphicFrameLocks noChangeAspect="1"/>
          </p:cNvGraphicFramePr>
          <p:nvPr/>
        </p:nvGraphicFramePr>
        <p:xfrm>
          <a:off x="225425" y="606425"/>
          <a:ext cx="8689975" cy="5413375"/>
        </p:xfrm>
        <a:graphic>
          <a:graphicData uri="http://schemas.openxmlformats.org/presentationml/2006/ole">
            <mc:AlternateContent xmlns:mc="http://schemas.openxmlformats.org/markup-compatibility/2006">
              <mc:Choice xmlns:v="urn:schemas-microsoft-com:vml" Requires="v">
                <p:oleObj spid="_x0000_s1027" name="Document" r:id="rId3" imgW="7082339" imgH="3720045" progId="Word.Document.12">
                  <p:embed/>
                </p:oleObj>
              </mc:Choice>
              <mc:Fallback>
                <p:oleObj name="Document" r:id="rId3" imgW="7082339" imgH="372004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606425"/>
                        <a:ext cx="8689975"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0"/>
          </p:nvPr>
        </p:nvSpPr>
        <p:spPr/>
        <p:txBody>
          <a:bodyPr/>
          <a:lstStyle/>
          <a:p>
            <a:pPr>
              <a:defRPr/>
            </a:pPr>
            <a:fld id="{60250493-D46D-4FA2-BF76-57F252D2583B}" type="slidenum">
              <a:rPr lang="en-US" altLang="en-US" smtClean="0"/>
              <a:pPr>
                <a:defRPr/>
              </a:pPr>
              <a:t>13</a:t>
            </a:fld>
            <a:endParaRPr lang="en-US" alt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3D9851ED-CF88-4E13-AEAD-264902C63847}" type="slidenum">
              <a:rPr lang="en-US" smtClean="0"/>
              <a:pPr/>
              <a:t>130</a:t>
            </a:fld>
            <a:endParaRPr lang="en-US"/>
          </a:p>
        </p:txBody>
      </p:sp>
      <p:sp>
        <p:nvSpPr>
          <p:cNvPr id="27651" name="Footer Placeholder 4"/>
          <p:cNvSpPr>
            <a:spLocks noGrp="1"/>
          </p:cNvSpPr>
          <p:nvPr>
            <p:ph type="ftr" sz="quarter" idx="11"/>
          </p:nvPr>
        </p:nvSpPr>
        <p:spPr>
          <a:noFill/>
        </p:spPr>
        <p:txBody>
          <a:bodyPr/>
          <a:lstStyle/>
          <a:p>
            <a:endParaRPr lang="en-US"/>
          </a:p>
        </p:txBody>
      </p:sp>
      <p:sp>
        <p:nvSpPr>
          <p:cNvPr id="27652" name="Rectangle 2"/>
          <p:cNvSpPr>
            <a:spLocks noGrp="1" noChangeArrowheads="1"/>
          </p:cNvSpPr>
          <p:nvPr>
            <p:ph type="title"/>
          </p:nvPr>
        </p:nvSpPr>
        <p:spPr>
          <a:solidFill>
            <a:srgbClr val="7030A0"/>
          </a:solidFill>
        </p:spPr>
        <p:txBody>
          <a:bodyPr/>
          <a:lstStyle/>
          <a:p>
            <a:pPr eaLnBrk="1" hangingPunct="1"/>
            <a:r>
              <a:rPr lang="en-US" b="1">
                <a:solidFill>
                  <a:srgbClr val="FFFF00"/>
                </a:solidFill>
              </a:rPr>
              <a:t>6. Activity Resource Estimating</a:t>
            </a:r>
          </a:p>
        </p:txBody>
      </p:sp>
      <p:sp>
        <p:nvSpPr>
          <p:cNvPr id="27653" name="Rectangle 3"/>
          <p:cNvSpPr>
            <a:spLocks noGrp="1" noChangeArrowheads="1"/>
          </p:cNvSpPr>
          <p:nvPr>
            <p:ph type="body" idx="1"/>
          </p:nvPr>
        </p:nvSpPr>
        <p:spPr/>
        <p:txBody>
          <a:bodyPr/>
          <a:lstStyle/>
          <a:p>
            <a:pPr algn="just" eaLnBrk="1" hangingPunct="1">
              <a:spcBef>
                <a:spcPct val="40000"/>
              </a:spcBef>
            </a:pPr>
            <a:r>
              <a:rPr lang="en-US" dirty="0"/>
              <a:t>Before estimating activity durations, you must have a good idea of the </a:t>
            </a:r>
            <a:r>
              <a:rPr lang="en-US" b="1" dirty="0"/>
              <a:t>quantity</a:t>
            </a:r>
            <a:r>
              <a:rPr lang="en-US" dirty="0"/>
              <a:t> and </a:t>
            </a:r>
            <a:r>
              <a:rPr lang="en-US" b="1" dirty="0"/>
              <a:t>type</a:t>
            </a:r>
            <a:r>
              <a:rPr lang="en-US" dirty="0"/>
              <a:t> of </a:t>
            </a:r>
            <a:r>
              <a:rPr lang="en-US" b="1" dirty="0"/>
              <a:t>resources</a:t>
            </a:r>
            <a:r>
              <a:rPr lang="en-US" dirty="0"/>
              <a:t> that will be assigned to each activity.</a:t>
            </a:r>
          </a:p>
          <a:p>
            <a:pPr algn="just" eaLnBrk="1" hangingPunct="1">
              <a:spcBef>
                <a:spcPct val="40000"/>
              </a:spcBef>
            </a:pPr>
            <a:r>
              <a:rPr lang="en-US" dirty="0"/>
              <a:t>Consider important issues in estimating resources:</a:t>
            </a:r>
          </a:p>
          <a:p>
            <a:pPr lvl="1" algn="just" eaLnBrk="1" hangingPunct="1">
              <a:spcBef>
                <a:spcPct val="40000"/>
              </a:spcBef>
            </a:pPr>
            <a:r>
              <a:rPr lang="en-US" dirty="0"/>
              <a:t>How </a:t>
            </a:r>
            <a:r>
              <a:rPr lang="en-US" b="1" dirty="0"/>
              <a:t>difficult</a:t>
            </a:r>
            <a:r>
              <a:rPr lang="en-US" dirty="0"/>
              <a:t> will it be to complete specific activities on this project?</a:t>
            </a:r>
          </a:p>
          <a:p>
            <a:pPr lvl="1" algn="just" eaLnBrk="1" hangingPunct="1">
              <a:spcBef>
                <a:spcPct val="40000"/>
              </a:spcBef>
            </a:pPr>
            <a:r>
              <a:rPr lang="en-US" dirty="0"/>
              <a:t>What is the </a:t>
            </a:r>
            <a:r>
              <a:rPr lang="en-US" b="1" dirty="0"/>
              <a:t>organization’s history </a:t>
            </a:r>
            <a:r>
              <a:rPr lang="en-US" dirty="0"/>
              <a:t>in doing similar activities?</a:t>
            </a:r>
          </a:p>
          <a:p>
            <a:pPr lvl="1" algn="just" eaLnBrk="1" hangingPunct="1">
              <a:spcBef>
                <a:spcPct val="40000"/>
              </a:spcBef>
            </a:pPr>
            <a:r>
              <a:rPr lang="en-US" dirty="0"/>
              <a:t>Are the required resources </a:t>
            </a:r>
            <a:r>
              <a:rPr lang="en-US" b="1" dirty="0"/>
              <a:t>available</a:t>
            </a:r>
            <a:r>
              <a:rPr lang="en-US" dirty="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3036F1D0-BF3C-4207-80FC-0A188836B2D2}" type="slidenum">
              <a:rPr lang="en-US" smtClean="0"/>
              <a:pPr/>
              <a:t>131</a:t>
            </a:fld>
            <a:endParaRPr lang="en-US"/>
          </a:p>
        </p:txBody>
      </p:sp>
      <p:sp>
        <p:nvSpPr>
          <p:cNvPr id="28675" name="Footer Placeholder 4"/>
          <p:cNvSpPr>
            <a:spLocks noGrp="1"/>
          </p:cNvSpPr>
          <p:nvPr>
            <p:ph type="ftr" sz="quarter" idx="11"/>
          </p:nvPr>
        </p:nvSpPr>
        <p:spPr>
          <a:noFill/>
        </p:spPr>
        <p:txBody>
          <a:bodyPr/>
          <a:lstStyle/>
          <a:p>
            <a:endParaRPr lang="en-US"/>
          </a:p>
        </p:txBody>
      </p:sp>
      <p:sp>
        <p:nvSpPr>
          <p:cNvPr id="28676" name="Rectangle 2"/>
          <p:cNvSpPr>
            <a:spLocks noGrp="1" noChangeArrowheads="1"/>
          </p:cNvSpPr>
          <p:nvPr>
            <p:ph type="title"/>
          </p:nvPr>
        </p:nvSpPr>
        <p:spPr>
          <a:xfrm>
            <a:off x="533400" y="228600"/>
            <a:ext cx="7780338" cy="854075"/>
          </a:xfrm>
          <a:solidFill>
            <a:srgbClr val="7030A0"/>
          </a:solidFill>
        </p:spPr>
        <p:txBody>
          <a:bodyPr/>
          <a:lstStyle/>
          <a:p>
            <a:pPr eaLnBrk="1" hangingPunct="1"/>
            <a:r>
              <a:rPr lang="en-US" b="1">
                <a:solidFill>
                  <a:srgbClr val="FFFF00"/>
                </a:solidFill>
              </a:rPr>
              <a:t>7. Schedule Development</a:t>
            </a:r>
          </a:p>
        </p:txBody>
      </p:sp>
      <p:sp>
        <p:nvSpPr>
          <p:cNvPr id="28677" name="Rectangle 3"/>
          <p:cNvSpPr>
            <a:spLocks noGrp="1" noChangeArrowheads="1"/>
          </p:cNvSpPr>
          <p:nvPr>
            <p:ph type="body" idx="1"/>
          </p:nvPr>
        </p:nvSpPr>
        <p:spPr>
          <a:xfrm>
            <a:off x="381000" y="1304925"/>
            <a:ext cx="8458200" cy="4791075"/>
          </a:xfrm>
        </p:spPr>
        <p:txBody>
          <a:bodyPr/>
          <a:lstStyle/>
          <a:p>
            <a:pPr algn="just" eaLnBrk="1" hangingPunct="1">
              <a:spcBef>
                <a:spcPct val="100000"/>
              </a:spcBef>
            </a:pPr>
            <a:r>
              <a:rPr lang="en-US" dirty="0"/>
              <a:t>Uses results of the other time management processes to determine the </a:t>
            </a:r>
            <a:r>
              <a:rPr lang="en-US" b="1" dirty="0"/>
              <a:t>start</a:t>
            </a:r>
            <a:r>
              <a:rPr lang="en-US" dirty="0"/>
              <a:t> and </a:t>
            </a:r>
            <a:r>
              <a:rPr lang="en-US" b="1" dirty="0"/>
              <a:t>end</a:t>
            </a:r>
            <a:r>
              <a:rPr lang="en-US" dirty="0"/>
              <a:t> dates of the project.</a:t>
            </a:r>
          </a:p>
          <a:p>
            <a:pPr algn="just" eaLnBrk="1" hangingPunct="1">
              <a:spcBef>
                <a:spcPct val="100000"/>
              </a:spcBef>
            </a:pPr>
            <a:r>
              <a:rPr lang="en-US" b="1" dirty="0">
                <a:solidFill>
                  <a:schemeClr val="accent2"/>
                </a:solidFill>
              </a:rPr>
              <a:t>Ultimate goal is to create a realistic project schedul</a:t>
            </a:r>
            <a:r>
              <a:rPr lang="en-US" dirty="0">
                <a:solidFill>
                  <a:schemeClr val="accent2"/>
                </a:solidFill>
              </a:rPr>
              <a:t>e</a:t>
            </a:r>
            <a:r>
              <a:rPr lang="en-US" dirty="0"/>
              <a:t> that provides a basis for monitoring project progress for the time dimension of the project.</a:t>
            </a:r>
          </a:p>
          <a:p>
            <a:pPr algn="just" eaLnBrk="1" hangingPunct="1">
              <a:spcBef>
                <a:spcPct val="100000"/>
              </a:spcBef>
            </a:pPr>
            <a:r>
              <a:rPr lang="en-US" b="1" dirty="0"/>
              <a:t>Important tools and techniques include </a:t>
            </a:r>
            <a:r>
              <a:rPr lang="en-US" b="1" dirty="0">
                <a:solidFill>
                  <a:schemeClr val="accent2"/>
                </a:solidFill>
              </a:rPr>
              <a:t>Gantt charts</a:t>
            </a:r>
            <a:r>
              <a:rPr lang="en-US" b="1" dirty="0"/>
              <a:t>, </a:t>
            </a:r>
            <a:r>
              <a:rPr lang="en-US" b="1" dirty="0">
                <a:solidFill>
                  <a:schemeClr val="accent2"/>
                </a:solidFill>
              </a:rPr>
              <a:t>critical path analysis (CPM)</a:t>
            </a:r>
            <a:r>
              <a:rPr lang="en-US" b="1" dirty="0"/>
              <a:t>,  and </a:t>
            </a:r>
            <a:r>
              <a:rPr lang="en-US" b="1" dirty="0">
                <a:solidFill>
                  <a:schemeClr val="accent2"/>
                </a:solidFill>
              </a:rPr>
              <a:t>PERT</a:t>
            </a:r>
            <a:r>
              <a:rPr lang="en-US" b="1" dirty="0"/>
              <a:t> analysis.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2BF5FA55-36CE-4190-8D49-2F63772C7D7D}" type="slidenum">
              <a:rPr lang="en-US" smtClean="0"/>
              <a:pPr/>
              <a:t>132</a:t>
            </a:fld>
            <a:endParaRPr lang="en-US"/>
          </a:p>
        </p:txBody>
      </p:sp>
      <p:sp>
        <p:nvSpPr>
          <p:cNvPr id="29699" name="Footer Placeholder 4"/>
          <p:cNvSpPr>
            <a:spLocks noGrp="1"/>
          </p:cNvSpPr>
          <p:nvPr>
            <p:ph type="ftr" sz="quarter" idx="11"/>
          </p:nvPr>
        </p:nvSpPr>
        <p:spPr>
          <a:noFill/>
        </p:spPr>
        <p:txBody>
          <a:bodyPr/>
          <a:lstStyle/>
          <a:p>
            <a:endParaRPr lang="en-US"/>
          </a:p>
        </p:txBody>
      </p:sp>
      <p:sp>
        <p:nvSpPr>
          <p:cNvPr id="29700" name="Rectangle 2"/>
          <p:cNvSpPr>
            <a:spLocks noGrp="1" noChangeArrowheads="1"/>
          </p:cNvSpPr>
          <p:nvPr>
            <p:ph type="title"/>
          </p:nvPr>
        </p:nvSpPr>
        <p:spPr>
          <a:xfrm>
            <a:off x="457200" y="152400"/>
            <a:ext cx="8229600" cy="838200"/>
          </a:xfrm>
          <a:solidFill>
            <a:srgbClr val="00B0F0"/>
          </a:solidFill>
        </p:spPr>
        <p:txBody>
          <a:bodyPr/>
          <a:lstStyle/>
          <a:p>
            <a:pPr eaLnBrk="1" hangingPunct="1"/>
            <a:r>
              <a:rPr lang="en-US" b="1" dirty="0">
                <a:solidFill>
                  <a:srgbClr val="FFFF00"/>
                </a:solidFill>
              </a:rPr>
              <a:t>7.1. Gantt Charts</a:t>
            </a:r>
          </a:p>
        </p:txBody>
      </p:sp>
      <p:sp>
        <p:nvSpPr>
          <p:cNvPr id="29701" name="Rectangle 3"/>
          <p:cNvSpPr>
            <a:spLocks noGrp="1" noChangeArrowheads="1"/>
          </p:cNvSpPr>
          <p:nvPr>
            <p:ph type="body" idx="1"/>
          </p:nvPr>
        </p:nvSpPr>
        <p:spPr>
          <a:xfrm>
            <a:off x="304800" y="1295400"/>
            <a:ext cx="8382000" cy="4791075"/>
          </a:xfrm>
        </p:spPr>
        <p:txBody>
          <a:bodyPr/>
          <a:lstStyle/>
          <a:p>
            <a:pPr algn="just" eaLnBrk="1" hangingPunct="1">
              <a:spcBef>
                <a:spcPct val="50000"/>
              </a:spcBef>
            </a:pPr>
            <a:r>
              <a:rPr lang="en-US" b="1" dirty="0"/>
              <a:t>Gantt charts</a:t>
            </a:r>
            <a:r>
              <a:rPr lang="en-US" dirty="0"/>
              <a:t> provide a standard format for displaying project schedule information by listing project activities and their corresponding start and finish dates in a </a:t>
            </a:r>
            <a:r>
              <a:rPr lang="en-US" b="1" dirty="0"/>
              <a:t>calendar format</a:t>
            </a:r>
            <a:r>
              <a:rPr lang="en-US" dirty="0"/>
              <a:t>.</a:t>
            </a:r>
          </a:p>
          <a:p>
            <a:pPr algn="just" eaLnBrk="1" hangingPunct="1">
              <a:spcBef>
                <a:spcPct val="50000"/>
              </a:spcBef>
            </a:pPr>
            <a:r>
              <a:rPr lang="en-US" dirty="0"/>
              <a:t>Symbols include:</a:t>
            </a:r>
          </a:p>
          <a:p>
            <a:pPr lvl="1" algn="just" eaLnBrk="1" hangingPunct="1">
              <a:spcBef>
                <a:spcPct val="50000"/>
              </a:spcBef>
            </a:pPr>
            <a:r>
              <a:rPr lang="en-US" b="1" dirty="0"/>
              <a:t>Black diamonds</a:t>
            </a:r>
            <a:r>
              <a:rPr lang="en-US" dirty="0"/>
              <a:t>: Milestones</a:t>
            </a:r>
          </a:p>
          <a:p>
            <a:pPr lvl="1" algn="just" eaLnBrk="1" hangingPunct="1">
              <a:spcBef>
                <a:spcPct val="50000"/>
              </a:spcBef>
            </a:pPr>
            <a:r>
              <a:rPr lang="en-US" b="1" dirty="0"/>
              <a:t>Thick black bars</a:t>
            </a:r>
            <a:r>
              <a:rPr lang="en-US" dirty="0"/>
              <a:t>: Summary tasks</a:t>
            </a:r>
          </a:p>
          <a:p>
            <a:pPr lvl="1" algn="just" eaLnBrk="1" hangingPunct="1">
              <a:spcBef>
                <a:spcPct val="50000"/>
              </a:spcBef>
            </a:pPr>
            <a:r>
              <a:rPr lang="en-US" b="1" dirty="0"/>
              <a:t>Lighter horizontal bars</a:t>
            </a:r>
            <a:r>
              <a:rPr lang="en-US" dirty="0"/>
              <a:t>: Durations of tasks</a:t>
            </a:r>
          </a:p>
          <a:p>
            <a:pPr lvl="1" algn="just" eaLnBrk="1" hangingPunct="1">
              <a:spcBef>
                <a:spcPct val="50000"/>
              </a:spcBef>
            </a:pPr>
            <a:r>
              <a:rPr lang="en-US" b="1" dirty="0"/>
              <a:t>Arrows</a:t>
            </a:r>
            <a:r>
              <a:rPr lang="en-US" dirty="0"/>
              <a:t>: Dependencies between tasks</a:t>
            </a:r>
          </a:p>
          <a:p>
            <a:pPr algn="just" eaLnBrk="1" hangingPunct="1">
              <a:lnSpc>
                <a:spcPct val="90000"/>
              </a:lnSpc>
              <a:buFont typeface="Wingdings" pitchFamily="2" charset="2"/>
              <a:buNone/>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7F55AD67-42FC-4505-8CC7-4207E63C2D42}" type="slidenum">
              <a:rPr lang="en-US" smtClean="0"/>
              <a:pPr/>
              <a:t>133</a:t>
            </a:fld>
            <a:endParaRPr lang="en-US"/>
          </a:p>
        </p:txBody>
      </p:sp>
      <p:sp>
        <p:nvSpPr>
          <p:cNvPr id="30723" name="Footer Placeholder 3"/>
          <p:cNvSpPr>
            <a:spLocks noGrp="1"/>
          </p:cNvSpPr>
          <p:nvPr>
            <p:ph type="ftr" sz="quarter" idx="11"/>
          </p:nvPr>
        </p:nvSpPr>
        <p:spPr>
          <a:noFill/>
        </p:spPr>
        <p:txBody>
          <a:bodyPr/>
          <a:lstStyle/>
          <a:p>
            <a:endParaRPr lang="en-US"/>
          </a:p>
        </p:txBody>
      </p:sp>
      <p:sp>
        <p:nvSpPr>
          <p:cNvPr id="30724" name="Rectangle 2"/>
          <p:cNvSpPr>
            <a:spLocks noGrp="1" noChangeArrowheads="1"/>
          </p:cNvSpPr>
          <p:nvPr>
            <p:ph type="title"/>
          </p:nvPr>
        </p:nvSpPr>
        <p:spPr>
          <a:xfrm>
            <a:off x="609600" y="228600"/>
            <a:ext cx="8001000" cy="609600"/>
          </a:xfrm>
        </p:spPr>
        <p:txBody>
          <a:bodyPr/>
          <a:lstStyle/>
          <a:p>
            <a:pPr eaLnBrk="1" hangingPunct="1"/>
            <a:r>
              <a:rPr lang="en-US" sz="3200" b="1" dirty="0"/>
              <a:t>Figure: Gantt Chart for Project X</a:t>
            </a:r>
          </a:p>
        </p:txBody>
      </p:sp>
      <p:pic>
        <p:nvPicPr>
          <p:cNvPr id="30725" name="Picture 5" descr="Fig06-05"/>
          <p:cNvPicPr>
            <a:picLocks noChangeAspect="1" noChangeArrowheads="1"/>
          </p:cNvPicPr>
          <p:nvPr/>
        </p:nvPicPr>
        <p:blipFill>
          <a:blip r:embed="rId2" cstate="print"/>
          <a:srcRect b="7320"/>
          <a:stretch>
            <a:fillRect/>
          </a:stretch>
        </p:blipFill>
        <p:spPr bwMode="auto">
          <a:xfrm>
            <a:off x="381000" y="990600"/>
            <a:ext cx="8610600" cy="52578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fld id="{03A1102E-8B62-45A3-8A06-6A70CEA5DA13}" type="slidenum">
              <a:rPr lang="en-US" smtClean="0"/>
              <a:pPr/>
              <a:t>134</a:t>
            </a:fld>
            <a:endParaRPr lang="en-US"/>
          </a:p>
        </p:txBody>
      </p:sp>
      <p:sp>
        <p:nvSpPr>
          <p:cNvPr id="31747" name="Footer Placeholder 3"/>
          <p:cNvSpPr>
            <a:spLocks noGrp="1"/>
          </p:cNvSpPr>
          <p:nvPr>
            <p:ph type="ftr" sz="quarter" idx="11"/>
          </p:nvPr>
        </p:nvSpPr>
        <p:spPr>
          <a:noFill/>
        </p:spPr>
        <p:txBody>
          <a:bodyPr/>
          <a:lstStyle/>
          <a:p>
            <a:endParaRPr lang="en-US"/>
          </a:p>
        </p:txBody>
      </p:sp>
      <p:sp>
        <p:nvSpPr>
          <p:cNvPr id="31748" name="Rectangle 2"/>
          <p:cNvSpPr>
            <a:spLocks noGrp="1" noChangeArrowheads="1"/>
          </p:cNvSpPr>
          <p:nvPr>
            <p:ph type="title"/>
          </p:nvPr>
        </p:nvSpPr>
        <p:spPr>
          <a:xfrm>
            <a:off x="304800" y="228600"/>
            <a:ext cx="8686800" cy="487363"/>
          </a:xfrm>
        </p:spPr>
        <p:txBody>
          <a:bodyPr/>
          <a:lstStyle/>
          <a:p>
            <a:pPr eaLnBrk="1" hangingPunct="1"/>
            <a:r>
              <a:rPr lang="en-US" sz="2800" b="1" dirty="0"/>
              <a:t>Figure: Gantt Chart for Software Launch Project</a:t>
            </a:r>
          </a:p>
        </p:txBody>
      </p:sp>
      <p:pic>
        <p:nvPicPr>
          <p:cNvPr id="31749" name="Picture 6" descr="Fig06-06"/>
          <p:cNvPicPr>
            <a:picLocks noChangeAspect="1" noChangeArrowheads="1"/>
          </p:cNvPicPr>
          <p:nvPr/>
        </p:nvPicPr>
        <p:blipFill>
          <a:blip r:embed="rId2" cstate="print"/>
          <a:srcRect b="4707"/>
          <a:stretch>
            <a:fillRect/>
          </a:stretch>
        </p:blipFill>
        <p:spPr bwMode="auto">
          <a:xfrm>
            <a:off x="381000" y="1027113"/>
            <a:ext cx="8534400" cy="5526087"/>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511E71E5-77B6-439F-87D3-FA5F158E086B}" type="slidenum">
              <a:rPr lang="en-US" smtClean="0"/>
              <a:pPr/>
              <a:t>135</a:t>
            </a:fld>
            <a:endParaRPr lang="en-US"/>
          </a:p>
        </p:txBody>
      </p:sp>
      <p:sp>
        <p:nvSpPr>
          <p:cNvPr id="32771" name="Footer Placeholder 4"/>
          <p:cNvSpPr>
            <a:spLocks noGrp="1"/>
          </p:cNvSpPr>
          <p:nvPr>
            <p:ph type="ftr" sz="quarter" idx="11"/>
          </p:nvPr>
        </p:nvSpPr>
        <p:spPr>
          <a:noFill/>
        </p:spPr>
        <p:txBody>
          <a:bodyPr/>
          <a:lstStyle/>
          <a:p>
            <a:endParaRPr lang="en-US"/>
          </a:p>
        </p:txBody>
      </p:sp>
      <p:sp>
        <p:nvSpPr>
          <p:cNvPr id="32772" name="Rectangle 2"/>
          <p:cNvSpPr>
            <a:spLocks noGrp="1" noChangeArrowheads="1"/>
          </p:cNvSpPr>
          <p:nvPr>
            <p:ph type="title"/>
          </p:nvPr>
        </p:nvSpPr>
        <p:spPr>
          <a:xfrm>
            <a:off x="457200" y="304800"/>
            <a:ext cx="8305800" cy="914400"/>
          </a:xfrm>
        </p:spPr>
        <p:txBody>
          <a:bodyPr/>
          <a:lstStyle/>
          <a:p>
            <a:pPr eaLnBrk="1" hangingPunct="1"/>
            <a:r>
              <a:rPr lang="en-US" sz="3600" b="1"/>
              <a:t>Adding Milestones to Gantt Charts</a:t>
            </a:r>
          </a:p>
        </p:txBody>
      </p:sp>
      <p:sp>
        <p:nvSpPr>
          <p:cNvPr id="32773" name="Rectangle 3"/>
          <p:cNvSpPr>
            <a:spLocks noGrp="1" noChangeArrowheads="1"/>
          </p:cNvSpPr>
          <p:nvPr>
            <p:ph type="body" idx="1"/>
          </p:nvPr>
        </p:nvSpPr>
        <p:spPr/>
        <p:txBody>
          <a:bodyPr/>
          <a:lstStyle/>
          <a:p>
            <a:pPr algn="just" eaLnBrk="1" hangingPunct="1">
              <a:spcBef>
                <a:spcPct val="100000"/>
              </a:spcBef>
            </a:pPr>
            <a:r>
              <a:rPr lang="en-US" dirty="0"/>
              <a:t>Many people like to focus on meeting milestones, especially for large projects.</a:t>
            </a:r>
          </a:p>
          <a:p>
            <a:pPr algn="just" eaLnBrk="1" hangingPunct="1">
              <a:spcBef>
                <a:spcPct val="100000"/>
              </a:spcBef>
            </a:pPr>
            <a:r>
              <a:rPr lang="en-US" dirty="0"/>
              <a:t>Milestones emphasize important events or accomplishments in projects.</a:t>
            </a:r>
          </a:p>
          <a:p>
            <a:pPr algn="just" eaLnBrk="1" hangingPunct="1">
              <a:spcBef>
                <a:spcPct val="100000"/>
              </a:spcBef>
            </a:pPr>
            <a:r>
              <a:rPr lang="en-US" dirty="0"/>
              <a:t>You typically create milestone by </a:t>
            </a:r>
            <a:r>
              <a:rPr lang="en-US" b="1" dirty="0"/>
              <a:t>entering tasks </a:t>
            </a:r>
            <a:r>
              <a:rPr lang="en-US" dirty="0"/>
              <a:t>that have a </a:t>
            </a:r>
            <a:r>
              <a:rPr lang="en-US" b="1" dirty="0"/>
              <a:t>zero duration</a:t>
            </a:r>
            <a:r>
              <a:rPr lang="en-US" dirty="0"/>
              <a:t>, or you can </a:t>
            </a:r>
            <a:r>
              <a:rPr lang="en-US" b="1" dirty="0"/>
              <a:t>mark any task as a milestone.</a:t>
            </a:r>
          </a:p>
          <a:p>
            <a:pPr lvl="1" algn="just" eaLnBrk="1" hangingPunct="1"/>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EA561ACE-18E6-495C-AD99-04518C3D1E48}" type="slidenum">
              <a:rPr lang="en-US" smtClean="0"/>
              <a:pPr/>
              <a:t>136</a:t>
            </a:fld>
            <a:endParaRPr lang="en-US"/>
          </a:p>
        </p:txBody>
      </p:sp>
      <p:sp>
        <p:nvSpPr>
          <p:cNvPr id="33795" name="Footer Placeholder 4"/>
          <p:cNvSpPr>
            <a:spLocks noGrp="1"/>
          </p:cNvSpPr>
          <p:nvPr>
            <p:ph type="ftr" sz="quarter" idx="11"/>
          </p:nvPr>
        </p:nvSpPr>
        <p:spPr>
          <a:noFill/>
        </p:spPr>
        <p:txBody>
          <a:bodyPr/>
          <a:lstStyle/>
          <a:p>
            <a:endParaRPr lang="en-US"/>
          </a:p>
        </p:txBody>
      </p:sp>
      <p:sp>
        <p:nvSpPr>
          <p:cNvPr id="33796" name="Rectangle 2"/>
          <p:cNvSpPr>
            <a:spLocks noGrp="1" noChangeArrowheads="1"/>
          </p:cNvSpPr>
          <p:nvPr>
            <p:ph type="title"/>
          </p:nvPr>
        </p:nvSpPr>
        <p:spPr>
          <a:xfrm>
            <a:off x="381000" y="228600"/>
            <a:ext cx="8382000" cy="533400"/>
          </a:xfrm>
        </p:spPr>
        <p:txBody>
          <a:bodyPr/>
          <a:lstStyle/>
          <a:p>
            <a:pPr eaLnBrk="1" hangingPunct="1"/>
            <a:r>
              <a:rPr lang="en-US" sz="4000" dirty="0"/>
              <a:t>SMART Criteria</a:t>
            </a:r>
          </a:p>
        </p:txBody>
      </p:sp>
      <p:sp>
        <p:nvSpPr>
          <p:cNvPr id="33797" name="Rectangle 3"/>
          <p:cNvSpPr>
            <a:spLocks noGrp="1" noChangeArrowheads="1"/>
          </p:cNvSpPr>
          <p:nvPr>
            <p:ph type="body" idx="1"/>
          </p:nvPr>
        </p:nvSpPr>
        <p:spPr/>
        <p:txBody>
          <a:bodyPr/>
          <a:lstStyle/>
          <a:p>
            <a:pPr eaLnBrk="1" hangingPunct="1">
              <a:spcBef>
                <a:spcPts val="0"/>
              </a:spcBef>
            </a:pPr>
            <a:r>
              <a:rPr lang="en-US" sz="4400" dirty="0"/>
              <a:t>Milestones should be:</a:t>
            </a:r>
          </a:p>
          <a:p>
            <a:pPr lvl="1" eaLnBrk="1" hangingPunct="1">
              <a:spcBef>
                <a:spcPts val="0"/>
              </a:spcBef>
            </a:pPr>
            <a:r>
              <a:rPr lang="en-US" sz="4000" b="1" dirty="0"/>
              <a:t>S</a:t>
            </a:r>
            <a:r>
              <a:rPr lang="en-US" sz="4000" dirty="0"/>
              <a:t>pecific</a:t>
            </a:r>
          </a:p>
          <a:p>
            <a:pPr lvl="1" eaLnBrk="1" hangingPunct="1">
              <a:spcBef>
                <a:spcPts val="0"/>
              </a:spcBef>
            </a:pPr>
            <a:r>
              <a:rPr lang="en-US" sz="4000" b="1" dirty="0"/>
              <a:t>M</a:t>
            </a:r>
            <a:r>
              <a:rPr lang="en-US" sz="4000" dirty="0"/>
              <a:t>easurable</a:t>
            </a:r>
          </a:p>
          <a:p>
            <a:pPr lvl="1" eaLnBrk="1" hangingPunct="1">
              <a:spcBef>
                <a:spcPts val="0"/>
              </a:spcBef>
            </a:pPr>
            <a:r>
              <a:rPr lang="en-US" sz="4000" b="1" dirty="0"/>
              <a:t>A</a:t>
            </a:r>
            <a:r>
              <a:rPr lang="en-US" sz="4000" dirty="0"/>
              <a:t>ssignable</a:t>
            </a:r>
          </a:p>
          <a:p>
            <a:pPr lvl="1" eaLnBrk="1" hangingPunct="1">
              <a:spcBef>
                <a:spcPts val="0"/>
              </a:spcBef>
            </a:pPr>
            <a:r>
              <a:rPr lang="en-US" sz="4000" b="1" dirty="0"/>
              <a:t>R</a:t>
            </a:r>
            <a:r>
              <a:rPr lang="en-US" sz="4000" dirty="0"/>
              <a:t>ealistic</a:t>
            </a:r>
          </a:p>
          <a:p>
            <a:pPr lvl="1" eaLnBrk="1" hangingPunct="1">
              <a:spcBef>
                <a:spcPts val="0"/>
              </a:spcBef>
            </a:pPr>
            <a:r>
              <a:rPr lang="en-US" sz="4000" b="1" dirty="0"/>
              <a:t>T</a:t>
            </a:r>
            <a:r>
              <a:rPr lang="en-US" sz="4000" dirty="0"/>
              <a:t>ime-framed</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p:spPr>
        <p:txBody>
          <a:bodyPr/>
          <a:lstStyle/>
          <a:p>
            <a:fld id="{58E7A64E-A87C-40C2-A0A9-D0B787DB27BB}" type="slidenum">
              <a:rPr lang="en-US" smtClean="0"/>
              <a:pPr/>
              <a:t>137</a:t>
            </a:fld>
            <a:endParaRPr lang="en-US"/>
          </a:p>
        </p:txBody>
      </p:sp>
      <p:sp>
        <p:nvSpPr>
          <p:cNvPr id="34819" name="Footer Placeholder 3"/>
          <p:cNvSpPr>
            <a:spLocks noGrp="1"/>
          </p:cNvSpPr>
          <p:nvPr>
            <p:ph type="ftr" sz="quarter" idx="11"/>
          </p:nvPr>
        </p:nvSpPr>
        <p:spPr>
          <a:noFill/>
        </p:spPr>
        <p:txBody>
          <a:bodyPr/>
          <a:lstStyle/>
          <a:p>
            <a:endParaRPr lang="en-US"/>
          </a:p>
        </p:txBody>
      </p:sp>
      <p:sp>
        <p:nvSpPr>
          <p:cNvPr id="34820" name="Rectangle 2"/>
          <p:cNvSpPr>
            <a:spLocks noGrp="1" noChangeArrowheads="1"/>
          </p:cNvSpPr>
          <p:nvPr>
            <p:ph type="title"/>
          </p:nvPr>
        </p:nvSpPr>
        <p:spPr>
          <a:xfrm>
            <a:off x="457200" y="350838"/>
            <a:ext cx="8305800" cy="669925"/>
          </a:xfrm>
        </p:spPr>
        <p:txBody>
          <a:bodyPr/>
          <a:lstStyle/>
          <a:p>
            <a:pPr eaLnBrk="1" hangingPunct="1"/>
            <a:r>
              <a:rPr lang="en-US" sz="3600" b="1" dirty="0"/>
              <a:t>Figure: Sample Tracking Gantt Chart</a:t>
            </a:r>
            <a:endParaRPr lang="en-US" b="1" dirty="0"/>
          </a:p>
        </p:txBody>
      </p:sp>
      <p:pic>
        <p:nvPicPr>
          <p:cNvPr id="34821" name="Picture 6"/>
          <p:cNvPicPr>
            <a:picLocks noChangeAspect="1" noChangeArrowheads="1"/>
          </p:cNvPicPr>
          <p:nvPr/>
        </p:nvPicPr>
        <p:blipFill>
          <a:blip r:embed="rId2" cstate="print"/>
          <a:srcRect t="4965" b="14020"/>
          <a:stretch>
            <a:fillRect/>
          </a:stretch>
        </p:blipFill>
        <p:spPr bwMode="auto">
          <a:xfrm>
            <a:off x="304800" y="1079500"/>
            <a:ext cx="8382000" cy="5092700"/>
          </a:xfrm>
          <a:prstGeom prst="rect">
            <a:avLst/>
          </a:prstGeom>
          <a:noFill/>
          <a:ln w="9525">
            <a:noFill/>
            <a:miter lim="800000"/>
            <a:headEnd/>
            <a:tailEnd/>
          </a:ln>
        </p:spPr>
      </p:pic>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0A6A29B6-2236-47B1-A064-D7681EB58C41}" type="slidenum">
              <a:rPr lang="en-US" smtClean="0"/>
              <a:pPr/>
              <a:t>138</a:t>
            </a:fld>
            <a:endParaRPr lang="en-US"/>
          </a:p>
        </p:txBody>
      </p:sp>
      <p:sp>
        <p:nvSpPr>
          <p:cNvPr id="35843" name="Footer Placeholder 4"/>
          <p:cNvSpPr>
            <a:spLocks noGrp="1"/>
          </p:cNvSpPr>
          <p:nvPr>
            <p:ph type="ftr" sz="quarter" idx="11"/>
          </p:nvPr>
        </p:nvSpPr>
        <p:spPr>
          <a:noFill/>
        </p:spPr>
        <p:txBody>
          <a:bodyPr/>
          <a:lstStyle/>
          <a:p>
            <a:endParaRPr lang="en-US"/>
          </a:p>
        </p:txBody>
      </p:sp>
      <p:sp>
        <p:nvSpPr>
          <p:cNvPr id="35844" name="Rectangle 2"/>
          <p:cNvSpPr>
            <a:spLocks noGrp="1" noChangeArrowheads="1"/>
          </p:cNvSpPr>
          <p:nvPr>
            <p:ph type="title"/>
          </p:nvPr>
        </p:nvSpPr>
        <p:spPr>
          <a:solidFill>
            <a:srgbClr val="00B0F0"/>
          </a:solidFill>
        </p:spPr>
        <p:txBody>
          <a:bodyPr/>
          <a:lstStyle/>
          <a:p>
            <a:pPr eaLnBrk="1" hangingPunct="1"/>
            <a:r>
              <a:rPr lang="en-US" sz="4000" b="1">
                <a:solidFill>
                  <a:srgbClr val="FFFF00"/>
                </a:solidFill>
              </a:rPr>
              <a:t>7.2. Critical Path Method (CPM)</a:t>
            </a:r>
          </a:p>
        </p:txBody>
      </p:sp>
      <p:sp>
        <p:nvSpPr>
          <p:cNvPr id="35845" name="Rectangle 3"/>
          <p:cNvSpPr>
            <a:spLocks noGrp="1" noChangeArrowheads="1"/>
          </p:cNvSpPr>
          <p:nvPr>
            <p:ph type="body" idx="1"/>
          </p:nvPr>
        </p:nvSpPr>
        <p:spPr>
          <a:xfrm>
            <a:off x="228601" y="1304925"/>
            <a:ext cx="8686800" cy="4791075"/>
          </a:xfrm>
        </p:spPr>
        <p:txBody>
          <a:bodyPr/>
          <a:lstStyle/>
          <a:p>
            <a:pPr algn="just" eaLnBrk="1" hangingPunct="1">
              <a:spcBef>
                <a:spcPct val="50000"/>
              </a:spcBef>
            </a:pPr>
            <a:r>
              <a:rPr lang="en-US" sz="2600" b="1" dirty="0"/>
              <a:t>CPM</a:t>
            </a:r>
            <a:r>
              <a:rPr lang="en-US" sz="2600" dirty="0"/>
              <a:t> is a network diagramming technique used to predict total project duration.</a:t>
            </a:r>
          </a:p>
          <a:p>
            <a:pPr algn="just" eaLnBrk="1" hangingPunct="1">
              <a:spcBef>
                <a:spcPct val="50000"/>
              </a:spcBef>
            </a:pPr>
            <a:r>
              <a:rPr lang="en-US" sz="2600" dirty="0"/>
              <a:t>A </a:t>
            </a:r>
            <a:r>
              <a:rPr lang="en-US" sz="2600" b="1" dirty="0"/>
              <a:t>critical path</a:t>
            </a:r>
            <a:r>
              <a:rPr lang="en-US" sz="2600" dirty="0"/>
              <a:t> for a project is the series of activities that determines the </a:t>
            </a:r>
            <a:r>
              <a:rPr lang="en-US" sz="2600" b="1" i="1" dirty="0"/>
              <a:t>earliest time</a:t>
            </a:r>
            <a:r>
              <a:rPr lang="en-US" sz="2600" b="1" dirty="0"/>
              <a:t> </a:t>
            </a:r>
            <a:r>
              <a:rPr lang="en-US" sz="2600" dirty="0"/>
              <a:t>by which the project can be completed.</a:t>
            </a:r>
          </a:p>
          <a:p>
            <a:pPr algn="just" eaLnBrk="1" hangingPunct="1">
              <a:spcBef>
                <a:spcPct val="50000"/>
              </a:spcBef>
            </a:pPr>
            <a:r>
              <a:rPr lang="en-US" sz="2600" dirty="0"/>
              <a:t>The </a:t>
            </a:r>
            <a:r>
              <a:rPr lang="en-US" sz="2600" b="1" dirty="0"/>
              <a:t>critical path </a:t>
            </a:r>
            <a:r>
              <a:rPr lang="en-US" sz="2600" dirty="0"/>
              <a:t>is the </a:t>
            </a:r>
            <a:r>
              <a:rPr lang="en-US" sz="2600" b="1" i="1" dirty="0"/>
              <a:t>longest path</a:t>
            </a:r>
            <a:r>
              <a:rPr lang="en-US" sz="2600" b="1" dirty="0"/>
              <a:t> </a:t>
            </a:r>
            <a:r>
              <a:rPr lang="en-US" sz="2600" dirty="0"/>
              <a:t>through the network diagram and has the least amount of</a:t>
            </a:r>
            <a:r>
              <a:rPr lang="en-US" sz="2600" b="1" dirty="0"/>
              <a:t> slack</a:t>
            </a:r>
            <a:r>
              <a:rPr lang="en-US" sz="2600" dirty="0"/>
              <a:t> or float.</a:t>
            </a:r>
          </a:p>
          <a:p>
            <a:pPr algn="just" eaLnBrk="1" hangingPunct="1">
              <a:spcBef>
                <a:spcPct val="50000"/>
              </a:spcBef>
            </a:pPr>
            <a:r>
              <a:rPr lang="en-US" sz="2600" b="1" dirty="0"/>
              <a:t>Slack </a:t>
            </a:r>
            <a:r>
              <a:rPr lang="en-US" sz="2600" dirty="0"/>
              <a:t>or</a:t>
            </a:r>
            <a:r>
              <a:rPr lang="en-US" sz="2600" b="1" dirty="0"/>
              <a:t> float</a:t>
            </a:r>
            <a:r>
              <a:rPr lang="en-US" sz="2600" dirty="0"/>
              <a:t> is</a:t>
            </a:r>
            <a:r>
              <a:rPr lang="en-US" sz="2600" b="1" dirty="0"/>
              <a:t> </a:t>
            </a:r>
            <a:r>
              <a:rPr lang="en-US" sz="2600" dirty="0"/>
              <a:t>the amount of time an activity can be delayed without delaying a succeeding activity or the project finish date.</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5E064179-67A6-4FB0-ADB3-90C8481CB88C}" type="slidenum">
              <a:rPr lang="en-US" smtClean="0"/>
              <a:pPr/>
              <a:t>139</a:t>
            </a:fld>
            <a:endParaRPr lang="en-US"/>
          </a:p>
        </p:txBody>
      </p:sp>
      <p:sp>
        <p:nvSpPr>
          <p:cNvPr id="36867" name="Footer Placeholder 4"/>
          <p:cNvSpPr>
            <a:spLocks noGrp="1"/>
          </p:cNvSpPr>
          <p:nvPr>
            <p:ph type="ftr" sz="quarter" idx="11"/>
          </p:nvPr>
        </p:nvSpPr>
        <p:spPr>
          <a:noFill/>
        </p:spPr>
        <p:txBody>
          <a:bodyPr/>
          <a:lstStyle/>
          <a:p>
            <a:endParaRPr lang="en-US"/>
          </a:p>
        </p:txBody>
      </p:sp>
      <p:sp>
        <p:nvSpPr>
          <p:cNvPr id="36868" name="Rectangle 2"/>
          <p:cNvSpPr>
            <a:spLocks noGrp="1" noChangeArrowheads="1"/>
          </p:cNvSpPr>
          <p:nvPr>
            <p:ph type="title"/>
          </p:nvPr>
        </p:nvSpPr>
        <p:spPr>
          <a:solidFill>
            <a:srgbClr val="00B0F0"/>
          </a:solidFill>
        </p:spPr>
        <p:txBody>
          <a:bodyPr/>
          <a:lstStyle/>
          <a:p>
            <a:pPr eaLnBrk="1" hangingPunct="1"/>
            <a:r>
              <a:rPr lang="en-US" sz="4000" b="1">
                <a:solidFill>
                  <a:srgbClr val="FFFF00"/>
                </a:solidFill>
              </a:rPr>
              <a:t>Calculating the Critical Path</a:t>
            </a:r>
          </a:p>
        </p:txBody>
      </p:sp>
      <p:sp>
        <p:nvSpPr>
          <p:cNvPr id="36869" name="Rectangle 3"/>
          <p:cNvSpPr>
            <a:spLocks noGrp="1" noChangeArrowheads="1"/>
          </p:cNvSpPr>
          <p:nvPr>
            <p:ph type="body" idx="1"/>
          </p:nvPr>
        </p:nvSpPr>
        <p:spPr>
          <a:xfrm>
            <a:off x="381000" y="1219200"/>
            <a:ext cx="8458200" cy="4876800"/>
          </a:xfrm>
        </p:spPr>
        <p:txBody>
          <a:bodyPr/>
          <a:lstStyle/>
          <a:p>
            <a:pPr marL="514350" indent="-514350" algn="just" eaLnBrk="1" hangingPunct="1">
              <a:spcBef>
                <a:spcPts val="1200"/>
              </a:spcBef>
              <a:buFont typeface="Garamond" pitchFamily="18" charset="0"/>
              <a:buAutoNum type="arabicPeriod"/>
            </a:pPr>
            <a:r>
              <a:rPr lang="en-US" sz="3200" dirty="0"/>
              <a:t>Develop a good network diagram.</a:t>
            </a:r>
          </a:p>
          <a:p>
            <a:pPr marL="514350" indent="-514350" algn="just" eaLnBrk="1" hangingPunct="1">
              <a:spcBef>
                <a:spcPts val="1200"/>
              </a:spcBef>
              <a:buFont typeface="Garamond" pitchFamily="18" charset="0"/>
              <a:buAutoNum type="arabicPeriod"/>
            </a:pPr>
            <a:r>
              <a:rPr lang="en-US" sz="3200" dirty="0"/>
              <a:t>Add the duration estimates for all activities on each path through the network diagram.</a:t>
            </a:r>
          </a:p>
          <a:p>
            <a:pPr marL="514350" indent="-514350" algn="just" eaLnBrk="1" hangingPunct="1">
              <a:spcBef>
                <a:spcPts val="1200"/>
              </a:spcBef>
              <a:buFont typeface="Garamond" pitchFamily="18" charset="0"/>
              <a:buAutoNum type="arabicPeriod"/>
            </a:pPr>
            <a:r>
              <a:rPr lang="en-US" sz="3200" dirty="0"/>
              <a:t>The longest path is the critical path.</a:t>
            </a:r>
          </a:p>
          <a:p>
            <a:pPr marL="514350" indent="-514350" algn="just" eaLnBrk="1" hangingPunct="1">
              <a:spcBef>
                <a:spcPts val="1200"/>
              </a:spcBef>
              <a:buFont typeface="Garamond" pitchFamily="18" charset="0"/>
              <a:buAutoNum type="arabicPeriod"/>
            </a:pPr>
            <a:r>
              <a:rPr lang="en-US" sz="3200" dirty="0"/>
              <a:t>If one or more of the activities on the critical path takes longer than planned, the whole project schedule will slip </a:t>
            </a:r>
            <a:r>
              <a:rPr lang="en-US" sz="3200" i="1" dirty="0"/>
              <a:t>unless</a:t>
            </a:r>
            <a:r>
              <a:rPr lang="en-US" sz="3200" dirty="0"/>
              <a:t> </a:t>
            </a:r>
            <a:r>
              <a:rPr lang="en-US" dirty="0"/>
              <a:t>the project manager takes corrective 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458200" cy="1447800"/>
          </a:xfrm>
          <a:solidFill>
            <a:srgbClr val="7030A0"/>
          </a:solidFill>
        </p:spPr>
        <p:txBody>
          <a:bodyPr/>
          <a:lstStyle/>
          <a:p>
            <a:pPr algn="ctr">
              <a:buNone/>
            </a:pPr>
            <a:r>
              <a:rPr lang="en-US" altLang="en-US" sz="4400" b="1" dirty="0">
                <a:solidFill>
                  <a:srgbClr val="FFFF00"/>
                </a:solidFill>
              </a:rPr>
              <a:t>5.1.  Project Scope Management</a:t>
            </a:r>
            <a:endParaRPr lang="en-US" sz="4400" dirty="0">
              <a:solidFill>
                <a:srgbClr val="FFFF00"/>
              </a:solidFill>
            </a:endParaRP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14</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fld id="{DBAB795F-CD35-48F9-9971-2ADEB2701DB8}" type="slidenum">
              <a:rPr lang="en-US" smtClean="0"/>
              <a:pPr/>
              <a:t>140</a:t>
            </a:fld>
            <a:endParaRPr lang="en-US"/>
          </a:p>
        </p:txBody>
      </p:sp>
      <p:sp>
        <p:nvSpPr>
          <p:cNvPr id="37891" name="Footer Placeholder 3"/>
          <p:cNvSpPr>
            <a:spLocks noGrp="1"/>
          </p:cNvSpPr>
          <p:nvPr>
            <p:ph type="ftr" sz="quarter" idx="11"/>
          </p:nvPr>
        </p:nvSpPr>
        <p:spPr>
          <a:noFill/>
        </p:spPr>
        <p:txBody>
          <a:bodyPr/>
          <a:lstStyle/>
          <a:p>
            <a:endParaRPr lang="en-US"/>
          </a:p>
        </p:txBody>
      </p:sp>
      <p:sp>
        <p:nvSpPr>
          <p:cNvPr id="37892" name="Rectangle 2"/>
          <p:cNvSpPr>
            <a:spLocks noGrp="1" noChangeArrowheads="1"/>
          </p:cNvSpPr>
          <p:nvPr>
            <p:ph type="title"/>
          </p:nvPr>
        </p:nvSpPr>
        <p:spPr>
          <a:xfrm>
            <a:off x="228600" y="228600"/>
            <a:ext cx="8686800" cy="784225"/>
          </a:xfrm>
        </p:spPr>
        <p:txBody>
          <a:bodyPr/>
          <a:lstStyle/>
          <a:p>
            <a:pPr eaLnBrk="1" hangingPunct="1"/>
            <a:r>
              <a:rPr lang="en-US" sz="2800" b="1" dirty="0"/>
              <a:t>Figure: Determining the Critical Path for Project X</a:t>
            </a:r>
          </a:p>
        </p:txBody>
      </p:sp>
      <p:pic>
        <p:nvPicPr>
          <p:cNvPr id="37893" name="Picture 3"/>
          <p:cNvPicPr>
            <a:picLocks noChangeAspect="1" noChangeArrowheads="1"/>
          </p:cNvPicPr>
          <p:nvPr/>
        </p:nvPicPr>
        <p:blipFill>
          <a:blip r:embed="rId2" cstate="print"/>
          <a:srcRect/>
          <a:stretch>
            <a:fillRect/>
          </a:stretch>
        </p:blipFill>
        <p:spPr bwMode="auto">
          <a:xfrm>
            <a:off x="381000" y="1219200"/>
            <a:ext cx="8458200" cy="51816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2CD97E5F-F0CA-44A4-AC10-4D2294F135F8}" type="slidenum">
              <a:rPr lang="en-US" smtClean="0"/>
              <a:pPr/>
              <a:t>141</a:t>
            </a:fld>
            <a:endParaRPr lang="en-US"/>
          </a:p>
        </p:txBody>
      </p:sp>
      <p:sp>
        <p:nvSpPr>
          <p:cNvPr id="38915" name="Footer Placeholder 4"/>
          <p:cNvSpPr>
            <a:spLocks noGrp="1"/>
          </p:cNvSpPr>
          <p:nvPr>
            <p:ph type="ftr" sz="quarter" idx="11"/>
          </p:nvPr>
        </p:nvSpPr>
        <p:spPr>
          <a:noFill/>
        </p:spPr>
        <p:txBody>
          <a:bodyPr/>
          <a:lstStyle/>
          <a:p>
            <a:endParaRPr lang="en-US"/>
          </a:p>
        </p:txBody>
      </p:sp>
      <p:sp>
        <p:nvSpPr>
          <p:cNvPr id="38916" name="Rectangle 2"/>
          <p:cNvSpPr>
            <a:spLocks noGrp="1" noChangeArrowheads="1"/>
          </p:cNvSpPr>
          <p:nvPr>
            <p:ph type="title"/>
          </p:nvPr>
        </p:nvSpPr>
        <p:spPr>
          <a:xfrm>
            <a:off x="838200" y="228600"/>
            <a:ext cx="7475538" cy="579438"/>
          </a:xfrm>
        </p:spPr>
        <p:txBody>
          <a:bodyPr/>
          <a:lstStyle/>
          <a:p>
            <a:pPr eaLnBrk="1" hangingPunct="1"/>
            <a:r>
              <a:rPr lang="en-US" sz="3600" b="1" dirty="0"/>
              <a:t>More on the Critical Path ….</a:t>
            </a:r>
          </a:p>
        </p:txBody>
      </p:sp>
      <p:sp>
        <p:nvSpPr>
          <p:cNvPr id="38917" name="Rectangle 3"/>
          <p:cNvSpPr>
            <a:spLocks noGrp="1" noChangeArrowheads="1"/>
          </p:cNvSpPr>
          <p:nvPr>
            <p:ph type="body" idx="1"/>
          </p:nvPr>
        </p:nvSpPr>
        <p:spPr>
          <a:xfrm>
            <a:off x="152400" y="990600"/>
            <a:ext cx="8763000" cy="4791075"/>
          </a:xfrm>
        </p:spPr>
        <p:txBody>
          <a:bodyPr/>
          <a:lstStyle/>
          <a:p>
            <a:pPr algn="just" eaLnBrk="1" hangingPunct="1">
              <a:spcBef>
                <a:spcPct val="40000"/>
              </a:spcBef>
            </a:pPr>
            <a:r>
              <a:rPr lang="en-US" sz="3600" dirty="0"/>
              <a:t>The critical path does </a:t>
            </a:r>
            <a:r>
              <a:rPr lang="en-US" sz="3600" i="1" dirty="0"/>
              <a:t>not</a:t>
            </a:r>
            <a:r>
              <a:rPr lang="en-US" sz="3600" dirty="0"/>
              <a:t> necessarily contain all the critical activities; it only accounts for time.</a:t>
            </a:r>
          </a:p>
          <a:p>
            <a:pPr algn="just" eaLnBrk="1" hangingPunct="1">
              <a:spcBef>
                <a:spcPct val="40000"/>
              </a:spcBef>
            </a:pPr>
            <a:r>
              <a:rPr lang="en-US" sz="3600" dirty="0"/>
              <a:t>There can be more than one critical path if the lengths of two or more paths are the same.</a:t>
            </a:r>
          </a:p>
          <a:p>
            <a:pPr algn="just" eaLnBrk="1" hangingPunct="1">
              <a:spcBef>
                <a:spcPct val="40000"/>
              </a:spcBef>
            </a:pPr>
            <a:r>
              <a:rPr lang="en-US" sz="3600" dirty="0"/>
              <a:t>The critical path can change as the project progresses</a:t>
            </a:r>
            <a:r>
              <a:rPr lang="en-US" sz="3200" dirty="0"/>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9050094D-C6C8-40B0-A373-E76EEA670DD3}" type="slidenum">
              <a:rPr lang="en-US" smtClean="0"/>
              <a:pPr/>
              <a:t>142</a:t>
            </a:fld>
            <a:endParaRPr lang="en-US"/>
          </a:p>
        </p:txBody>
      </p:sp>
      <p:sp>
        <p:nvSpPr>
          <p:cNvPr id="39939" name="Footer Placeholder 4"/>
          <p:cNvSpPr>
            <a:spLocks noGrp="1"/>
          </p:cNvSpPr>
          <p:nvPr>
            <p:ph type="ftr" sz="quarter" idx="11"/>
          </p:nvPr>
        </p:nvSpPr>
        <p:spPr>
          <a:noFill/>
        </p:spPr>
        <p:txBody>
          <a:bodyPr/>
          <a:lstStyle/>
          <a:p>
            <a:endParaRPr lang="en-US"/>
          </a:p>
        </p:txBody>
      </p:sp>
      <p:sp>
        <p:nvSpPr>
          <p:cNvPr id="39940" name="Rectangle 2"/>
          <p:cNvSpPr>
            <a:spLocks noGrp="1" noChangeArrowheads="1"/>
          </p:cNvSpPr>
          <p:nvPr>
            <p:ph type="title"/>
          </p:nvPr>
        </p:nvSpPr>
        <p:spPr>
          <a:xfrm>
            <a:off x="533400" y="381000"/>
            <a:ext cx="8305800" cy="914400"/>
          </a:xfrm>
        </p:spPr>
        <p:txBody>
          <a:bodyPr/>
          <a:lstStyle/>
          <a:p>
            <a:pPr eaLnBrk="1" hangingPunct="1"/>
            <a:r>
              <a:rPr lang="en-US" sz="3600" b="1" dirty="0"/>
              <a:t>Using Critical Path Analysis to Make Schedule Trade-offs</a:t>
            </a:r>
          </a:p>
        </p:txBody>
      </p:sp>
      <p:sp>
        <p:nvSpPr>
          <p:cNvPr id="39941" name="Rectangle 3"/>
          <p:cNvSpPr>
            <a:spLocks noGrp="1" noChangeArrowheads="1"/>
          </p:cNvSpPr>
          <p:nvPr>
            <p:ph type="body" idx="1"/>
          </p:nvPr>
        </p:nvSpPr>
        <p:spPr>
          <a:xfrm>
            <a:off x="304800" y="1600200"/>
            <a:ext cx="8534400" cy="4953000"/>
          </a:xfrm>
        </p:spPr>
        <p:txBody>
          <a:bodyPr/>
          <a:lstStyle/>
          <a:p>
            <a:pPr algn="just" eaLnBrk="1" hangingPunct="1"/>
            <a:r>
              <a:rPr lang="en-US" b="1" dirty="0"/>
              <a:t>Free slack </a:t>
            </a:r>
            <a:r>
              <a:rPr lang="en-US" dirty="0"/>
              <a:t>or</a:t>
            </a:r>
            <a:r>
              <a:rPr lang="en-US" b="1" dirty="0"/>
              <a:t> free float</a:t>
            </a:r>
            <a:r>
              <a:rPr lang="en-US" dirty="0"/>
              <a:t> is the amount of time an activity can be delayed without delaying the early start of any immediately following activities.</a:t>
            </a:r>
          </a:p>
          <a:p>
            <a:pPr algn="just" eaLnBrk="1" hangingPunct="1"/>
            <a:r>
              <a:rPr lang="en-US" b="1" dirty="0"/>
              <a:t>Total slack </a:t>
            </a:r>
            <a:r>
              <a:rPr lang="en-US" dirty="0"/>
              <a:t>or</a:t>
            </a:r>
            <a:r>
              <a:rPr lang="en-US" b="1" dirty="0"/>
              <a:t> total float</a:t>
            </a:r>
            <a:r>
              <a:rPr lang="en-US" dirty="0"/>
              <a:t> is the amount of time an activity can be delayed from its </a:t>
            </a:r>
            <a:r>
              <a:rPr lang="en-US" b="1" dirty="0"/>
              <a:t>early start </a:t>
            </a:r>
            <a:r>
              <a:rPr lang="en-US" dirty="0"/>
              <a:t>without delaying the planned project finish date.</a:t>
            </a:r>
          </a:p>
          <a:p>
            <a:pPr algn="just" eaLnBrk="1" hangingPunct="1"/>
            <a:r>
              <a:rPr lang="en-US" dirty="0"/>
              <a:t>A </a:t>
            </a:r>
            <a:r>
              <a:rPr lang="en-US" b="1" dirty="0"/>
              <a:t>forward pass</a:t>
            </a:r>
            <a:r>
              <a:rPr lang="en-US" dirty="0"/>
              <a:t> through the network diagram determines the early start and finish dates.</a:t>
            </a:r>
          </a:p>
          <a:p>
            <a:pPr algn="just" eaLnBrk="1" hangingPunct="1"/>
            <a:r>
              <a:rPr lang="en-US" dirty="0"/>
              <a:t>A </a:t>
            </a:r>
            <a:r>
              <a:rPr lang="en-US" b="1" dirty="0"/>
              <a:t>backward pass</a:t>
            </a:r>
            <a:r>
              <a:rPr lang="en-US" dirty="0"/>
              <a:t> determines the late start and finish dates.</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Assignment </a:t>
            </a:r>
          </a:p>
        </p:txBody>
      </p:sp>
      <p:sp>
        <p:nvSpPr>
          <p:cNvPr id="3" name="Content Placeholder 2"/>
          <p:cNvSpPr>
            <a:spLocks noGrp="1"/>
          </p:cNvSpPr>
          <p:nvPr>
            <p:ph idx="1"/>
          </p:nvPr>
        </p:nvSpPr>
        <p:spPr/>
        <p:txBody>
          <a:bodyPr/>
          <a:lstStyle/>
          <a:p>
            <a:endParaRPr lang="en-US" sz="3200" b="1" dirty="0"/>
          </a:p>
          <a:p>
            <a:r>
              <a:rPr lang="en-US" sz="3200" b="1" dirty="0"/>
              <a:t>Read about Calculating Early and Late Start and Finish Dates</a:t>
            </a:r>
            <a:r>
              <a:rPr lang="en-US" sz="3200" dirty="0"/>
              <a:t> </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143</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p>
            <a:fld id="{EBC32641-B343-46F4-8541-AF682E8C9A7C}" type="slidenum">
              <a:rPr lang="en-US" smtClean="0"/>
              <a:pPr/>
              <a:t>144</a:t>
            </a:fld>
            <a:endParaRPr lang="en-US"/>
          </a:p>
        </p:txBody>
      </p:sp>
      <p:sp>
        <p:nvSpPr>
          <p:cNvPr id="40963" name="Footer Placeholder 3"/>
          <p:cNvSpPr>
            <a:spLocks noGrp="1"/>
          </p:cNvSpPr>
          <p:nvPr>
            <p:ph type="ftr" sz="quarter" idx="11"/>
          </p:nvPr>
        </p:nvSpPr>
        <p:spPr>
          <a:noFill/>
        </p:spPr>
        <p:txBody>
          <a:bodyPr/>
          <a:lstStyle/>
          <a:p>
            <a:endParaRPr lang="en-US"/>
          </a:p>
        </p:txBody>
      </p:sp>
      <p:sp>
        <p:nvSpPr>
          <p:cNvPr id="40964" name="Rectangle 2"/>
          <p:cNvSpPr>
            <a:spLocks noGrp="1" noChangeArrowheads="1"/>
          </p:cNvSpPr>
          <p:nvPr>
            <p:ph type="title"/>
          </p:nvPr>
        </p:nvSpPr>
        <p:spPr>
          <a:xfrm>
            <a:off x="533400" y="228600"/>
            <a:ext cx="8305800" cy="914400"/>
          </a:xfrm>
        </p:spPr>
        <p:txBody>
          <a:bodyPr/>
          <a:lstStyle/>
          <a:p>
            <a:pPr eaLnBrk="1" hangingPunct="1"/>
            <a:r>
              <a:rPr lang="en-US" sz="2800" b="1" dirty="0"/>
              <a:t>Figure: Calculating Early and Late Start and Finish Dates</a:t>
            </a:r>
          </a:p>
        </p:txBody>
      </p:sp>
      <p:pic>
        <p:nvPicPr>
          <p:cNvPr id="40965" name="Picture 3"/>
          <p:cNvPicPr>
            <a:picLocks noChangeAspect="1" noChangeArrowheads="1"/>
          </p:cNvPicPr>
          <p:nvPr/>
        </p:nvPicPr>
        <p:blipFill>
          <a:blip r:embed="rId2" cstate="print"/>
          <a:srcRect b="8244"/>
          <a:stretch>
            <a:fillRect/>
          </a:stretch>
        </p:blipFill>
        <p:spPr bwMode="auto">
          <a:xfrm>
            <a:off x="381000" y="1219200"/>
            <a:ext cx="8458200" cy="5181600"/>
          </a:xfrm>
          <a:prstGeom prst="rect">
            <a:avLst/>
          </a:prstGeom>
          <a:noFill/>
          <a:ln w="9525">
            <a:noFill/>
            <a:miter lim="800000"/>
            <a:headEnd/>
            <a:tailEnd/>
          </a:ln>
        </p:spPr>
      </p:pic>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p>
            <a:fld id="{F132B060-1E07-42A8-A004-6739582D4350}" type="slidenum">
              <a:rPr lang="en-US" smtClean="0"/>
              <a:pPr/>
              <a:t>145</a:t>
            </a:fld>
            <a:endParaRPr lang="en-US"/>
          </a:p>
        </p:txBody>
      </p:sp>
      <p:sp>
        <p:nvSpPr>
          <p:cNvPr id="41987" name="Footer Placeholder 3"/>
          <p:cNvSpPr>
            <a:spLocks noGrp="1"/>
          </p:cNvSpPr>
          <p:nvPr>
            <p:ph type="ftr" sz="quarter" idx="11"/>
          </p:nvPr>
        </p:nvSpPr>
        <p:spPr>
          <a:noFill/>
        </p:spPr>
        <p:txBody>
          <a:bodyPr/>
          <a:lstStyle/>
          <a:p>
            <a:endParaRPr lang="en-US"/>
          </a:p>
        </p:txBody>
      </p:sp>
      <p:sp>
        <p:nvSpPr>
          <p:cNvPr id="41988" name="Rectangle 2"/>
          <p:cNvSpPr>
            <a:spLocks noGrp="1" noChangeArrowheads="1"/>
          </p:cNvSpPr>
          <p:nvPr>
            <p:ph type="title"/>
          </p:nvPr>
        </p:nvSpPr>
        <p:spPr>
          <a:xfrm>
            <a:off x="457200" y="228600"/>
            <a:ext cx="8305800" cy="533400"/>
          </a:xfrm>
        </p:spPr>
        <p:txBody>
          <a:bodyPr/>
          <a:lstStyle/>
          <a:p>
            <a:pPr eaLnBrk="1" hangingPunct="1"/>
            <a:r>
              <a:rPr lang="en-US" sz="2800" b="1"/>
              <a:t>Table 1. Free and Total Float or Slack for Project X</a:t>
            </a:r>
          </a:p>
        </p:txBody>
      </p:sp>
      <p:pic>
        <p:nvPicPr>
          <p:cNvPr id="41989" name="Picture 5" descr="Tbl06-01"/>
          <p:cNvPicPr>
            <a:picLocks noChangeAspect="1" noChangeArrowheads="1"/>
          </p:cNvPicPr>
          <p:nvPr/>
        </p:nvPicPr>
        <p:blipFill>
          <a:blip r:embed="rId2" cstate="print"/>
          <a:srcRect t="6145"/>
          <a:stretch>
            <a:fillRect/>
          </a:stretch>
        </p:blipFill>
        <p:spPr bwMode="auto">
          <a:xfrm>
            <a:off x="228600" y="990600"/>
            <a:ext cx="8686800" cy="5181600"/>
          </a:xfrm>
          <a:prstGeom prst="rect">
            <a:avLst/>
          </a:prstGeom>
          <a:noFill/>
          <a:ln w="9525">
            <a:noFill/>
            <a:miter lim="800000"/>
            <a:headEnd/>
            <a:tailEnd/>
          </a:ln>
        </p:spPr>
      </p:pic>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151E9C74-72F4-4E0F-B5B8-175C4070086F}" type="slidenum">
              <a:rPr lang="en-US" smtClean="0"/>
              <a:pPr/>
              <a:t>146</a:t>
            </a:fld>
            <a:endParaRPr lang="en-US"/>
          </a:p>
        </p:txBody>
      </p:sp>
      <p:sp>
        <p:nvSpPr>
          <p:cNvPr id="43011" name="Footer Placeholder 4"/>
          <p:cNvSpPr>
            <a:spLocks noGrp="1"/>
          </p:cNvSpPr>
          <p:nvPr>
            <p:ph type="ftr" sz="quarter" idx="11"/>
          </p:nvPr>
        </p:nvSpPr>
        <p:spPr>
          <a:noFill/>
        </p:spPr>
        <p:txBody>
          <a:bodyPr/>
          <a:lstStyle/>
          <a:p>
            <a:endParaRPr lang="en-US"/>
          </a:p>
        </p:txBody>
      </p:sp>
      <p:sp>
        <p:nvSpPr>
          <p:cNvPr id="43012" name="Rectangle 2"/>
          <p:cNvSpPr>
            <a:spLocks noGrp="1" noChangeArrowheads="1"/>
          </p:cNvSpPr>
          <p:nvPr>
            <p:ph type="title"/>
          </p:nvPr>
        </p:nvSpPr>
        <p:spPr>
          <a:xfrm>
            <a:off x="228600" y="381000"/>
            <a:ext cx="8763000" cy="1219200"/>
          </a:xfrm>
          <a:solidFill>
            <a:srgbClr val="00B0F0"/>
          </a:solidFill>
        </p:spPr>
        <p:txBody>
          <a:bodyPr/>
          <a:lstStyle/>
          <a:p>
            <a:pPr eaLnBrk="1" hangingPunct="1"/>
            <a:r>
              <a:rPr lang="en-US" sz="4000" b="1" dirty="0">
                <a:solidFill>
                  <a:srgbClr val="FFFF00"/>
                </a:solidFill>
              </a:rPr>
              <a:t>Using the Critical Path to Shorten a Project Schedule</a:t>
            </a:r>
          </a:p>
        </p:txBody>
      </p:sp>
      <p:sp>
        <p:nvSpPr>
          <p:cNvPr id="43013" name="Rectangle 3"/>
          <p:cNvSpPr>
            <a:spLocks noGrp="1" noChangeArrowheads="1"/>
          </p:cNvSpPr>
          <p:nvPr>
            <p:ph type="body" idx="1"/>
          </p:nvPr>
        </p:nvSpPr>
        <p:spPr>
          <a:xfrm>
            <a:off x="228600" y="1905000"/>
            <a:ext cx="8610600" cy="4343400"/>
          </a:xfrm>
        </p:spPr>
        <p:txBody>
          <a:bodyPr/>
          <a:lstStyle/>
          <a:p>
            <a:pPr algn="just" eaLnBrk="1" hangingPunct="1">
              <a:spcBef>
                <a:spcPts val="600"/>
              </a:spcBef>
            </a:pPr>
            <a:r>
              <a:rPr lang="en-US" sz="3200" dirty="0"/>
              <a:t>Three main techniques for </a:t>
            </a:r>
            <a:r>
              <a:rPr lang="en-US" sz="3200" b="1" dirty="0"/>
              <a:t>shortening schedules</a:t>
            </a:r>
            <a:r>
              <a:rPr lang="en-US" sz="3200" dirty="0"/>
              <a:t>:</a:t>
            </a:r>
          </a:p>
          <a:p>
            <a:pPr lvl="1" algn="just" eaLnBrk="1" hangingPunct="1">
              <a:spcBef>
                <a:spcPts val="600"/>
              </a:spcBef>
            </a:pPr>
            <a:r>
              <a:rPr lang="en-US" sz="2800" b="1" dirty="0"/>
              <a:t>Shortening</a:t>
            </a:r>
            <a:r>
              <a:rPr lang="en-US" sz="2800" dirty="0"/>
              <a:t> the duration of critical activities or tasks by </a:t>
            </a:r>
            <a:r>
              <a:rPr lang="en-US" sz="2800" b="1" dirty="0"/>
              <a:t>adding more resources </a:t>
            </a:r>
            <a:r>
              <a:rPr lang="en-US" sz="2800" dirty="0"/>
              <a:t>or changing their scope.</a:t>
            </a:r>
          </a:p>
          <a:p>
            <a:pPr lvl="1" algn="just" eaLnBrk="1" hangingPunct="1">
              <a:spcBef>
                <a:spcPts val="600"/>
              </a:spcBef>
            </a:pPr>
            <a:r>
              <a:rPr lang="en-US" sz="2800" b="1" dirty="0"/>
              <a:t>Crashing</a:t>
            </a:r>
            <a:r>
              <a:rPr lang="en-US" sz="2800" i="1" dirty="0"/>
              <a:t> </a:t>
            </a:r>
            <a:r>
              <a:rPr lang="en-US" sz="2800" b="1" dirty="0"/>
              <a:t>activities:</a:t>
            </a:r>
            <a:r>
              <a:rPr lang="en-US" sz="2800" dirty="0"/>
              <a:t> by obtaining the greatest amount of schedule compression for the least incremental cost. </a:t>
            </a:r>
            <a:r>
              <a:rPr lang="en-US" sz="2800" dirty="0">
                <a:solidFill>
                  <a:schemeClr val="accent2"/>
                </a:solidFill>
              </a:rPr>
              <a:t>[read the calculation]</a:t>
            </a:r>
          </a:p>
          <a:p>
            <a:pPr lvl="1" algn="just" eaLnBrk="1" hangingPunct="1">
              <a:spcBef>
                <a:spcPts val="600"/>
              </a:spcBef>
            </a:pPr>
            <a:r>
              <a:rPr lang="en-US" sz="2800" b="1" dirty="0"/>
              <a:t>Fast tracking</a:t>
            </a:r>
            <a:r>
              <a:rPr lang="en-US" sz="2800" dirty="0"/>
              <a:t> </a:t>
            </a:r>
            <a:r>
              <a:rPr lang="en-US" sz="2800" b="1" dirty="0"/>
              <a:t>activities:</a:t>
            </a:r>
            <a:r>
              <a:rPr lang="en-US" sz="2800" dirty="0"/>
              <a:t> by doing them in </a:t>
            </a:r>
            <a:r>
              <a:rPr lang="en-US" sz="2800" b="1" dirty="0"/>
              <a:t>parallel</a:t>
            </a:r>
            <a:r>
              <a:rPr lang="en-US" sz="2800" dirty="0"/>
              <a:t> or </a:t>
            </a:r>
            <a:r>
              <a:rPr lang="en-US" sz="2800" b="1" dirty="0"/>
              <a:t>overlapping</a:t>
            </a:r>
            <a:r>
              <a:rPr lang="en-US" sz="2800" dirty="0"/>
              <a:t> them.</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090234DC-9A04-45DA-9C5D-9EE6A8E17064}" type="slidenum">
              <a:rPr lang="en-US" smtClean="0"/>
              <a:pPr/>
              <a:t>147</a:t>
            </a:fld>
            <a:endParaRPr lang="en-US"/>
          </a:p>
        </p:txBody>
      </p:sp>
      <p:sp>
        <p:nvSpPr>
          <p:cNvPr id="44035" name="Footer Placeholder 4"/>
          <p:cNvSpPr>
            <a:spLocks noGrp="1"/>
          </p:cNvSpPr>
          <p:nvPr>
            <p:ph type="ftr" sz="quarter" idx="11"/>
          </p:nvPr>
        </p:nvSpPr>
        <p:spPr>
          <a:noFill/>
        </p:spPr>
        <p:txBody>
          <a:bodyPr/>
          <a:lstStyle/>
          <a:p>
            <a:endParaRPr lang="en-US"/>
          </a:p>
        </p:txBody>
      </p:sp>
      <p:sp>
        <p:nvSpPr>
          <p:cNvPr id="44036" name="Rectangle 2"/>
          <p:cNvSpPr>
            <a:spLocks noGrp="1" noChangeArrowheads="1"/>
          </p:cNvSpPr>
          <p:nvPr>
            <p:ph type="title"/>
          </p:nvPr>
        </p:nvSpPr>
        <p:spPr>
          <a:xfrm>
            <a:off x="457200" y="381000"/>
            <a:ext cx="8305800" cy="914400"/>
          </a:xfrm>
        </p:spPr>
        <p:txBody>
          <a:bodyPr/>
          <a:lstStyle/>
          <a:p>
            <a:pPr eaLnBrk="1" hangingPunct="1"/>
            <a:r>
              <a:rPr lang="en-US" sz="3600" b="1"/>
              <a:t>Many Horror Stories Related to Project Schedules</a:t>
            </a:r>
          </a:p>
        </p:txBody>
      </p:sp>
      <p:sp>
        <p:nvSpPr>
          <p:cNvPr id="44037" name="Rectangle 3"/>
          <p:cNvSpPr>
            <a:spLocks noGrp="1" noChangeArrowheads="1"/>
          </p:cNvSpPr>
          <p:nvPr>
            <p:ph type="body" idx="1"/>
          </p:nvPr>
        </p:nvSpPr>
        <p:spPr>
          <a:xfrm>
            <a:off x="381000" y="1752600"/>
            <a:ext cx="8458200" cy="4343400"/>
          </a:xfrm>
        </p:spPr>
        <p:txBody>
          <a:bodyPr/>
          <a:lstStyle/>
          <a:p>
            <a:pPr algn="just" eaLnBrk="1" hangingPunct="1"/>
            <a:r>
              <a:rPr lang="en-US" sz="3200" b="1"/>
              <a:t>Creating realistic schedules </a:t>
            </a:r>
            <a:r>
              <a:rPr lang="en-US" sz="3200"/>
              <a:t>and sticking to them is a key challenge of project management.</a:t>
            </a:r>
          </a:p>
          <a:p>
            <a:pPr algn="just" eaLnBrk="1" hangingPunct="1"/>
            <a:r>
              <a:rPr lang="en-US" sz="3200"/>
              <a:t>Crashing and fast tracking often cause more problems, resulting in longer schedules.</a:t>
            </a:r>
          </a:p>
          <a:p>
            <a:pPr algn="just" eaLnBrk="1" hangingPunct="1"/>
            <a:r>
              <a:rPr lang="en-US" sz="3200"/>
              <a:t>Organizational issues often cause schedule problems.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AF5ECE60-DB52-4EC7-AFEA-E00F7DC64580}" type="slidenum">
              <a:rPr lang="en-US" smtClean="0"/>
              <a:pPr/>
              <a:t>148</a:t>
            </a:fld>
            <a:endParaRPr lang="en-US"/>
          </a:p>
        </p:txBody>
      </p:sp>
      <p:sp>
        <p:nvSpPr>
          <p:cNvPr id="45059" name="Footer Placeholder 4"/>
          <p:cNvSpPr>
            <a:spLocks noGrp="1"/>
          </p:cNvSpPr>
          <p:nvPr>
            <p:ph type="ftr" sz="quarter" idx="11"/>
          </p:nvPr>
        </p:nvSpPr>
        <p:spPr>
          <a:noFill/>
        </p:spPr>
        <p:txBody>
          <a:bodyPr/>
          <a:lstStyle/>
          <a:p>
            <a:endParaRPr lang="en-US"/>
          </a:p>
        </p:txBody>
      </p:sp>
      <p:sp>
        <p:nvSpPr>
          <p:cNvPr id="45060" name="Rectangle 2"/>
          <p:cNvSpPr>
            <a:spLocks noGrp="1" noChangeArrowheads="1"/>
          </p:cNvSpPr>
          <p:nvPr>
            <p:ph type="title"/>
          </p:nvPr>
        </p:nvSpPr>
        <p:spPr>
          <a:xfrm>
            <a:off x="304800" y="381000"/>
            <a:ext cx="8458200" cy="914400"/>
          </a:xfrm>
        </p:spPr>
        <p:txBody>
          <a:bodyPr/>
          <a:lstStyle/>
          <a:p>
            <a:pPr eaLnBrk="1" hangingPunct="1"/>
            <a:r>
              <a:rPr lang="en-US" b="1"/>
              <a:t>Importance of Updating Critical </a:t>
            </a:r>
            <a:br>
              <a:rPr lang="en-US" b="1"/>
            </a:br>
            <a:r>
              <a:rPr lang="en-US" b="1"/>
              <a:t>Path Data</a:t>
            </a:r>
          </a:p>
        </p:txBody>
      </p:sp>
      <p:sp>
        <p:nvSpPr>
          <p:cNvPr id="45061" name="Rectangle 3"/>
          <p:cNvSpPr>
            <a:spLocks noGrp="1" noChangeArrowheads="1"/>
          </p:cNvSpPr>
          <p:nvPr>
            <p:ph type="body" idx="1"/>
          </p:nvPr>
        </p:nvSpPr>
        <p:spPr>
          <a:xfrm>
            <a:off x="381000" y="1905000"/>
            <a:ext cx="8458200" cy="4267200"/>
          </a:xfrm>
        </p:spPr>
        <p:txBody>
          <a:bodyPr/>
          <a:lstStyle/>
          <a:p>
            <a:pPr algn="just" eaLnBrk="1" hangingPunct="1">
              <a:spcBef>
                <a:spcPct val="100000"/>
              </a:spcBef>
            </a:pPr>
            <a:r>
              <a:rPr lang="en-US" sz="3200"/>
              <a:t>It is important to update project schedule information to meet time goals for a project.</a:t>
            </a:r>
          </a:p>
          <a:p>
            <a:pPr algn="just" eaLnBrk="1" hangingPunct="1">
              <a:spcBef>
                <a:spcPct val="100000"/>
              </a:spcBef>
            </a:pPr>
            <a:r>
              <a:rPr lang="en-US" sz="3200"/>
              <a:t>The critical path may change as you enter actual start and finish dates.</a:t>
            </a:r>
          </a:p>
          <a:p>
            <a:pPr algn="just" eaLnBrk="1" hangingPunct="1">
              <a:spcBef>
                <a:spcPct val="100000"/>
              </a:spcBef>
            </a:pPr>
            <a:r>
              <a:rPr lang="en-US" sz="3200"/>
              <a:t>If you know the project completion date will slip, negotiate with the project sponsor.</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3D278655-8A09-41F0-AA58-A55C9724EEE1}" type="slidenum">
              <a:rPr lang="en-US" smtClean="0"/>
              <a:pPr/>
              <a:t>149</a:t>
            </a:fld>
            <a:endParaRPr lang="en-US"/>
          </a:p>
        </p:txBody>
      </p:sp>
      <p:sp>
        <p:nvSpPr>
          <p:cNvPr id="46083" name="Footer Placeholder 4"/>
          <p:cNvSpPr>
            <a:spLocks noGrp="1"/>
          </p:cNvSpPr>
          <p:nvPr>
            <p:ph type="ftr" sz="quarter" idx="11"/>
          </p:nvPr>
        </p:nvSpPr>
        <p:spPr>
          <a:noFill/>
        </p:spPr>
        <p:txBody>
          <a:bodyPr/>
          <a:lstStyle/>
          <a:p>
            <a:endParaRPr lang="en-US"/>
          </a:p>
        </p:txBody>
      </p:sp>
      <p:sp>
        <p:nvSpPr>
          <p:cNvPr id="46084" name="Rectangle 2"/>
          <p:cNvSpPr>
            <a:spLocks noGrp="1" noChangeArrowheads="1"/>
          </p:cNvSpPr>
          <p:nvPr>
            <p:ph type="title"/>
          </p:nvPr>
        </p:nvSpPr>
        <p:spPr/>
        <p:txBody>
          <a:bodyPr/>
          <a:lstStyle/>
          <a:p>
            <a:pPr eaLnBrk="1" hangingPunct="1"/>
            <a:r>
              <a:rPr lang="en-US" b="1" dirty="0"/>
              <a:t>Buffers and Critical Chain</a:t>
            </a:r>
          </a:p>
        </p:txBody>
      </p:sp>
      <p:sp>
        <p:nvSpPr>
          <p:cNvPr id="46085" name="Rectangle 3"/>
          <p:cNvSpPr>
            <a:spLocks noGrp="1" noChangeArrowheads="1"/>
          </p:cNvSpPr>
          <p:nvPr>
            <p:ph type="body" idx="1"/>
          </p:nvPr>
        </p:nvSpPr>
        <p:spPr>
          <a:xfrm>
            <a:off x="304800" y="1295400"/>
            <a:ext cx="8458200" cy="5410200"/>
          </a:xfrm>
        </p:spPr>
        <p:txBody>
          <a:bodyPr/>
          <a:lstStyle/>
          <a:p>
            <a:pPr eaLnBrk="1" hangingPunct="1">
              <a:lnSpc>
                <a:spcPct val="90000"/>
              </a:lnSpc>
            </a:pPr>
            <a:r>
              <a:rPr lang="en-US" sz="2600" dirty="0"/>
              <a:t>A </a:t>
            </a:r>
            <a:r>
              <a:rPr lang="en-US" sz="2600" b="1" dirty="0"/>
              <a:t>buffer</a:t>
            </a:r>
            <a:r>
              <a:rPr lang="en-US" sz="2600" dirty="0"/>
              <a:t> is additional time to complete a task.</a:t>
            </a:r>
          </a:p>
          <a:p>
            <a:pPr eaLnBrk="1" hangingPunct="1">
              <a:lnSpc>
                <a:spcPct val="90000"/>
              </a:lnSpc>
            </a:pPr>
            <a:r>
              <a:rPr lang="en-US" sz="2600" b="1" dirty="0"/>
              <a:t>Murphy’s Law</a:t>
            </a:r>
            <a:r>
              <a:rPr lang="en-US" sz="2600" dirty="0"/>
              <a:t> states that if something can go wrong, it will.</a:t>
            </a:r>
          </a:p>
          <a:p>
            <a:pPr eaLnBrk="1" hangingPunct="1">
              <a:lnSpc>
                <a:spcPct val="90000"/>
              </a:lnSpc>
            </a:pPr>
            <a:r>
              <a:rPr lang="en-US" sz="2600" b="1" dirty="0"/>
              <a:t>Parkinson’s Law</a:t>
            </a:r>
            <a:r>
              <a:rPr lang="en-US" sz="2600" dirty="0"/>
              <a:t> states that work expands to fill the time allowed.</a:t>
            </a:r>
          </a:p>
          <a:p>
            <a:pPr eaLnBrk="1" hangingPunct="1">
              <a:lnSpc>
                <a:spcPct val="90000"/>
              </a:lnSpc>
            </a:pPr>
            <a:r>
              <a:rPr lang="en-US" sz="2600" dirty="0"/>
              <a:t>In traditional estimates, people often add a buffer to each task and use the additional time whether it’s needed or not.</a:t>
            </a:r>
          </a:p>
          <a:p>
            <a:pPr eaLnBrk="1" hangingPunct="1">
              <a:lnSpc>
                <a:spcPct val="90000"/>
              </a:lnSpc>
            </a:pPr>
            <a:r>
              <a:rPr lang="en-US" sz="2600" dirty="0"/>
              <a:t>Critical chain scheduling removes buffers from individual tasks and instead creates:</a:t>
            </a:r>
          </a:p>
          <a:p>
            <a:pPr lvl="1" eaLnBrk="1" hangingPunct="1">
              <a:lnSpc>
                <a:spcPct val="90000"/>
              </a:lnSpc>
            </a:pPr>
            <a:r>
              <a:rPr lang="en-US" sz="2300" dirty="0"/>
              <a:t>A </a:t>
            </a:r>
            <a:r>
              <a:rPr lang="en-US" sz="2300" b="1" dirty="0"/>
              <a:t>project buffer</a:t>
            </a:r>
            <a:r>
              <a:rPr lang="en-US" sz="2300" dirty="0"/>
              <a:t> or additional time added before the project’s due date.</a:t>
            </a:r>
          </a:p>
          <a:p>
            <a:pPr lvl="1" eaLnBrk="1" hangingPunct="1">
              <a:lnSpc>
                <a:spcPct val="90000"/>
              </a:lnSpc>
            </a:pPr>
            <a:r>
              <a:rPr lang="en-US" sz="2300" b="1" dirty="0"/>
              <a:t>Feeding buffers </a:t>
            </a:r>
            <a:r>
              <a:rPr lang="en-US" sz="2300" dirty="0"/>
              <a:t>or additional time added before tasks on the critical path.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28600"/>
            <a:ext cx="8382000" cy="609600"/>
          </a:xfrm>
        </p:spPr>
        <p:txBody>
          <a:bodyPr/>
          <a:lstStyle/>
          <a:p>
            <a:r>
              <a:rPr lang="en-GB" sz="2400"/>
              <a:t>Scope definition…..</a:t>
            </a:r>
          </a:p>
        </p:txBody>
      </p:sp>
      <p:pic>
        <p:nvPicPr>
          <p:cNvPr id="7171" name="Content Placeholder 5"/>
          <p:cNvPicPr>
            <a:picLocks noGrp="1" noChangeAspect="1"/>
          </p:cNvPicPr>
          <p:nvPr>
            <p:ph idx="1"/>
          </p:nvPr>
        </p:nvPicPr>
        <p:blipFill>
          <a:blip r:embed="rId2" cstate="print"/>
          <a:srcRect l="14667" t="40465" r="14668" b="43103"/>
          <a:stretch>
            <a:fillRect/>
          </a:stretch>
        </p:blipFill>
        <p:spPr>
          <a:xfrm>
            <a:off x="381000" y="1219200"/>
            <a:ext cx="8251825" cy="3962400"/>
          </a:xfrm>
        </p:spPr>
      </p:pic>
      <p:sp>
        <p:nvSpPr>
          <p:cNvPr id="7172" name="Slide Number Placeholder 3"/>
          <p:cNvSpPr>
            <a:spLocks noGrp="1"/>
          </p:cNvSpPr>
          <p:nvPr>
            <p:ph type="sldNum" sz="quarter" idx="10"/>
          </p:nvPr>
        </p:nvSpPr>
        <p:spPr>
          <a:noFill/>
          <a:ln>
            <a:miter lim="800000"/>
            <a:headEnd/>
            <a:tailEnd/>
          </a:ln>
        </p:spPr>
        <p:txBody>
          <a:bodyPr/>
          <a:lstStyle/>
          <a:p>
            <a:fld id="{80712A02-C763-42F6-9B07-AACE8546BF63}" type="slidenum">
              <a:rPr lang="en-US" altLang="en-US" smtClean="0"/>
              <a:pPr/>
              <a:t>15</a:t>
            </a:fld>
            <a:endParaRPr lang="en-US" altLang="en-US"/>
          </a:p>
        </p:txBody>
      </p:sp>
      <p:sp>
        <p:nvSpPr>
          <p:cNvPr id="7173" name="Footer Placeholder 4"/>
          <p:cNvSpPr>
            <a:spLocks noGrp="1"/>
          </p:cNvSpPr>
          <p:nvPr>
            <p:ph type="ftr" sz="quarter" idx="11"/>
          </p:nvPr>
        </p:nvSpPr>
        <p:spPr>
          <a:xfrm>
            <a:off x="304800" y="6248400"/>
            <a:ext cx="5181600" cy="304800"/>
          </a:xfrm>
          <a:noFill/>
          <a:ln>
            <a:miter lim="800000"/>
            <a:headEnd/>
            <a:tailEnd/>
          </a:ln>
        </p:spPr>
        <p:txBody>
          <a:bodyPr/>
          <a:lstStyle/>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fld id="{4F4FB924-EE49-4C51-BA79-7EC114844D80}" type="slidenum">
              <a:rPr lang="en-US" smtClean="0"/>
              <a:pPr/>
              <a:t>150</a:t>
            </a:fld>
            <a:endParaRPr lang="en-US"/>
          </a:p>
        </p:txBody>
      </p:sp>
      <p:sp>
        <p:nvSpPr>
          <p:cNvPr id="47107" name="Footer Placeholder 4"/>
          <p:cNvSpPr>
            <a:spLocks noGrp="1"/>
          </p:cNvSpPr>
          <p:nvPr>
            <p:ph type="ftr" sz="quarter" idx="11"/>
          </p:nvPr>
        </p:nvSpPr>
        <p:spPr>
          <a:noFill/>
        </p:spPr>
        <p:txBody>
          <a:bodyPr/>
          <a:lstStyle/>
          <a:p>
            <a:endParaRPr lang="en-US"/>
          </a:p>
        </p:txBody>
      </p:sp>
      <p:sp>
        <p:nvSpPr>
          <p:cNvPr id="47108" name="Rectangle 2"/>
          <p:cNvSpPr>
            <a:spLocks noGrp="1" noChangeArrowheads="1"/>
          </p:cNvSpPr>
          <p:nvPr>
            <p:ph type="title"/>
          </p:nvPr>
        </p:nvSpPr>
        <p:spPr>
          <a:solidFill>
            <a:srgbClr val="7030A0"/>
          </a:solidFill>
        </p:spPr>
        <p:txBody>
          <a:bodyPr/>
          <a:lstStyle/>
          <a:p>
            <a:pPr eaLnBrk="1" hangingPunct="1"/>
            <a:r>
              <a:rPr lang="en-US" sz="4800">
                <a:solidFill>
                  <a:srgbClr val="FFFF00"/>
                </a:solidFill>
              </a:rPr>
              <a:t>Schedule Control</a:t>
            </a:r>
          </a:p>
        </p:txBody>
      </p:sp>
      <p:sp>
        <p:nvSpPr>
          <p:cNvPr id="47109" name="Rectangle 3"/>
          <p:cNvSpPr>
            <a:spLocks noGrp="1" noChangeArrowheads="1"/>
          </p:cNvSpPr>
          <p:nvPr>
            <p:ph type="body" idx="1"/>
          </p:nvPr>
        </p:nvSpPr>
        <p:spPr/>
        <p:txBody>
          <a:bodyPr/>
          <a:lstStyle/>
          <a:p>
            <a:pPr algn="just" eaLnBrk="1" hangingPunct="1">
              <a:spcBef>
                <a:spcPts val="1200"/>
              </a:spcBef>
            </a:pPr>
            <a:r>
              <a:rPr lang="en-US" sz="3200"/>
              <a:t>Perform reality checks on schedules.</a:t>
            </a:r>
          </a:p>
          <a:p>
            <a:pPr algn="just" eaLnBrk="1" hangingPunct="1">
              <a:spcBef>
                <a:spcPts val="1200"/>
              </a:spcBef>
            </a:pPr>
            <a:r>
              <a:rPr lang="en-US" sz="3200"/>
              <a:t>Allow for contingencies.</a:t>
            </a:r>
          </a:p>
          <a:p>
            <a:pPr algn="just" eaLnBrk="1" hangingPunct="1">
              <a:spcBef>
                <a:spcPts val="1200"/>
              </a:spcBef>
            </a:pPr>
            <a:r>
              <a:rPr lang="en-US" sz="3200"/>
              <a:t>Don’t plan for everyone to work at 100 percent capacity all the time.</a:t>
            </a:r>
          </a:p>
          <a:p>
            <a:pPr algn="just" eaLnBrk="1" hangingPunct="1">
              <a:spcBef>
                <a:spcPts val="1200"/>
              </a:spcBef>
            </a:pPr>
            <a:r>
              <a:rPr lang="en-US" sz="3200"/>
              <a:t>Hold progress meetings with stakeholders and be clear and honest in communicating schedule issues.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p>
            <a:fld id="{3D26657B-1119-45E4-80E3-11BA793D0544}" type="slidenum">
              <a:rPr lang="en-US" smtClean="0"/>
              <a:pPr/>
              <a:t>151</a:t>
            </a:fld>
            <a:endParaRPr lang="en-US"/>
          </a:p>
        </p:txBody>
      </p:sp>
      <p:sp>
        <p:nvSpPr>
          <p:cNvPr id="48131" name="Footer Placeholder 4"/>
          <p:cNvSpPr>
            <a:spLocks noGrp="1"/>
          </p:cNvSpPr>
          <p:nvPr>
            <p:ph type="ftr" sz="quarter" idx="11"/>
          </p:nvPr>
        </p:nvSpPr>
        <p:spPr>
          <a:noFill/>
        </p:spPr>
        <p:txBody>
          <a:bodyPr/>
          <a:lstStyle/>
          <a:p>
            <a:endParaRPr lang="en-US"/>
          </a:p>
        </p:txBody>
      </p:sp>
      <p:sp>
        <p:nvSpPr>
          <p:cNvPr id="48132" name="Rectangle 2"/>
          <p:cNvSpPr>
            <a:spLocks noGrp="1" noChangeArrowheads="1"/>
          </p:cNvSpPr>
          <p:nvPr>
            <p:ph type="title"/>
          </p:nvPr>
        </p:nvSpPr>
        <p:spPr>
          <a:xfrm>
            <a:off x="457200" y="228600"/>
            <a:ext cx="8305800" cy="533400"/>
          </a:xfrm>
        </p:spPr>
        <p:txBody>
          <a:bodyPr/>
          <a:lstStyle/>
          <a:p>
            <a:pPr eaLnBrk="1" hangingPunct="1"/>
            <a:r>
              <a:rPr lang="en-US" sz="2800"/>
              <a:t>Schedule Control (Cont’d…..)</a:t>
            </a:r>
          </a:p>
        </p:txBody>
      </p:sp>
      <p:sp>
        <p:nvSpPr>
          <p:cNvPr id="48133" name="Rectangle 3"/>
          <p:cNvSpPr>
            <a:spLocks noGrp="1" noChangeArrowheads="1"/>
          </p:cNvSpPr>
          <p:nvPr>
            <p:ph type="body" idx="1"/>
          </p:nvPr>
        </p:nvSpPr>
        <p:spPr>
          <a:xfrm>
            <a:off x="304800" y="838200"/>
            <a:ext cx="8610600" cy="5562600"/>
          </a:xfrm>
        </p:spPr>
        <p:txBody>
          <a:bodyPr/>
          <a:lstStyle/>
          <a:p>
            <a:pPr algn="just" eaLnBrk="1" hangingPunct="1"/>
            <a:r>
              <a:rPr lang="en-US"/>
              <a:t>Goals are to know the status of the schedule, influence factors that cause schedule changes, determine that the schedule has changed, and manage changes when they occur.</a:t>
            </a:r>
          </a:p>
          <a:p>
            <a:pPr algn="just" eaLnBrk="1" hangingPunct="1"/>
            <a:r>
              <a:rPr lang="en-US"/>
              <a:t>Tools and techniques include:</a:t>
            </a:r>
          </a:p>
          <a:p>
            <a:pPr lvl="1" algn="just" eaLnBrk="1" hangingPunct="1"/>
            <a:r>
              <a:rPr lang="en-US" sz="2800" b="1">
                <a:solidFill>
                  <a:schemeClr val="accent2"/>
                </a:solidFill>
              </a:rPr>
              <a:t>Progress reports.</a:t>
            </a:r>
          </a:p>
          <a:p>
            <a:pPr lvl="1" algn="just" eaLnBrk="1" hangingPunct="1"/>
            <a:r>
              <a:rPr lang="en-US" sz="2800" b="1">
                <a:solidFill>
                  <a:schemeClr val="accent2"/>
                </a:solidFill>
              </a:rPr>
              <a:t>A schedule change control system.</a:t>
            </a:r>
          </a:p>
          <a:p>
            <a:pPr lvl="1" algn="just" eaLnBrk="1" hangingPunct="1"/>
            <a:r>
              <a:rPr lang="en-US" sz="2800" b="1">
                <a:solidFill>
                  <a:schemeClr val="accent2"/>
                </a:solidFill>
              </a:rPr>
              <a:t>Project management software, including schedule comparison charts, such as the tracking Gantt chart.</a:t>
            </a:r>
          </a:p>
          <a:p>
            <a:pPr lvl="1" algn="just" eaLnBrk="1" hangingPunct="1"/>
            <a:r>
              <a:rPr lang="en-US" sz="2800" b="1">
                <a:solidFill>
                  <a:schemeClr val="accent2"/>
                </a:solidFill>
              </a:rPr>
              <a:t>Variance analysis, such as analyzing float or slack.</a:t>
            </a:r>
          </a:p>
          <a:p>
            <a:pPr lvl="1" algn="just" eaLnBrk="1" hangingPunct="1"/>
            <a:r>
              <a:rPr lang="en-US" sz="2800" b="1">
                <a:solidFill>
                  <a:schemeClr val="accent2"/>
                </a:solidFill>
              </a:rPr>
              <a:t>Performance management, such as earned value</a:t>
            </a:r>
            <a:endParaRPr lang="en-US" sz="2400"/>
          </a:p>
          <a:p>
            <a:pPr lvl="1" algn="just" eaLnBrk="1" hangingPunct="1">
              <a:lnSpc>
                <a:spcPct val="90000"/>
              </a:lnSpc>
            </a:pPr>
            <a:endParaRPr lang="en-US" sz="2400"/>
          </a:p>
          <a:p>
            <a:pPr lvl="1" algn="just" eaLnBrk="1" hangingPunct="1">
              <a:lnSpc>
                <a:spcPct val="90000"/>
              </a:lnSpc>
              <a:buFont typeface="Wingdings" pitchFamily="2" charset="2"/>
              <a:buNone/>
            </a:pPr>
            <a:endParaRPr lang="en-US" sz="24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4809E569-96BF-4FA8-96F5-F7576A513650}" type="slidenum">
              <a:rPr lang="en-US" smtClean="0"/>
              <a:pPr/>
              <a:t>152</a:t>
            </a:fld>
            <a:endParaRPr lang="en-US"/>
          </a:p>
        </p:txBody>
      </p:sp>
      <p:sp>
        <p:nvSpPr>
          <p:cNvPr id="49155" name="Footer Placeholder 4"/>
          <p:cNvSpPr>
            <a:spLocks noGrp="1"/>
          </p:cNvSpPr>
          <p:nvPr>
            <p:ph type="ftr" sz="quarter" idx="11"/>
          </p:nvPr>
        </p:nvSpPr>
        <p:spPr>
          <a:noFill/>
        </p:spPr>
        <p:txBody>
          <a:bodyPr/>
          <a:lstStyle/>
          <a:p>
            <a:endParaRPr lang="en-US"/>
          </a:p>
        </p:txBody>
      </p:sp>
      <p:sp>
        <p:nvSpPr>
          <p:cNvPr id="49156" name="Rectangle 2"/>
          <p:cNvSpPr>
            <a:spLocks noGrp="1" noChangeArrowheads="1"/>
          </p:cNvSpPr>
          <p:nvPr>
            <p:ph type="title"/>
          </p:nvPr>
        </p:nvSpPr>
        <p:spPr>
          <a:solidFill>
            <a:schemeClr val="accent2"/>
          </a:solidFill>
        </p:spPr>
        <p:txBody>
          <a:bodyPr/>
          <a:lstStyle/>
          <a:p>
            <a:pPr eaLnBrk="1" hangingPunct="1"/>
            <a:r>
              <a:rPr lang="en-US" dirty="0">
                <a:solidFill>
                  <a:srgbClr val="FFFF00"/>
                </a:solidFill>
              </a:rPr>
              <a:t>Reality Checks on Scheduling</a:t>
            </a:r>
          </a:p>
        </p:txBody>
      </p:sp>
      <p:sp>
        <p:nvSpPr>
          <p:cNvPr id="49157" name="Rectangle 3"/>
          <p:cNvSpPr>
            <a:spLocks noGrp="1" noChangeArrowheads="1"/>
          </p:cNvSpPr>
          <p:nvPr>
            <p:ph type="body" idx="1"/>
          </p:nvPr>
        </p:nvSpPr>
        <p:spPr>
          <a:xfrm>
            <a:off x="381000" y="1295400"/>
            <a:ext cx="8458200" cy="4800600"/>
          </a:xfrm>
        </p:spPr>
        <p:txBody>
          <a:bodyPr/>
          <a:lstStyle/>
          <a:p>
            <a:pPr algn="just" eaLnBrk="1" hangingPunct="1">
              <a:spcBef>
                <a:spcPts val="0"/>
              </a:spcBef>
            </a:pPr>
            <a:r>
              <a:rPr lang="en-US" sz="3200" b="1" dirty="0"/>
              <a:t>Review the draft schedule or estimated completion date in the project charter.</a:t>
            </a:r>
          </a:p>
          <a:p>
            <a:pPr algn="just" eaLnBrk="1" hangingPunct="1">
              <a:spcBef>
                <a:spcPts val="0"/>
              </a:spcBef>
            </a:pPr>
            <a:r>
              <a:rPr lang="en-US" sz="3200" b="1" dirty="0"/>
              <a:t>Prepare a more detailed schedule with the project team.</a:t>
            </a:r>
          </a:p>
          <a:p>
            <a:pPr algn="just" eaLnBrk="1" hangingPunct="1">
              <a:spcBef>
                <a:spcPts val="0"/>
              </a:spcBef>
            </a:pPr>
            <a:r>
              <a:rPr lang="en-US" sz="3200" b="1" dirty="0"/>
              <a:t>Make sure the schedule is realistic and followed.</a:t>
            </a:r>
          </a:p>
          <a:p>
            <a:pPr algn="just" eaLnBrk="1" hangingPunct="1">
              <a:spcBef>
                <a:spcPts val="0"/>
              </a:spcBef>
            </a:pPr>
            <a:r>
              <a:rPr lang="en-US" sz="3200" b="1" dirty="0"/>
              <a:t>Alert top management well in advance if there are schedule problems.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p:spPr>
        <p:txBody>
          <a:bodyPr/>
          <a:lstStyle/>
          <a:p>
            <a:fld id="{F98E1370-5C8E-402D-8C2D-FCBFDB66362C}" type="slidenum">
              <a:rPr lang="en-US" smtClean="0"/>
              <a:pPr/>
              <a:t>153</a:t>
            </a:fld>
            <a:endParaRPr lang="en-US"/>
          </a:p>
        </p:txBody>
      </p:sp>
      <p:sp>
        <p:nvSpPr>
          <p:cNvPr id="51203" name="Footer Placeholder 4"/>
          <p:cNvSpPr>
            <a:spLocks noGrp="1"/>
          </p:cNvSpPr>
          <p:nvPr>
            <p:ph type="ftr" sz="quarter" idx="11"/>
          </p:nvPr>
        </p:nvSpPr>
        <p:spPr>
          <a:noFill/>
        </p:spPr>
        <p:txBody>
          <a:bodyPr/>
          <a:lstStyle/>
          <a:p>
            <a:endParaRPr lang="en-US"/>
          </a:p>
        </p:txBody>
      </p:sp>
      <p:sp>
        <p:nvSpPr>
          <p:cNvPr id="51204" name="Rectangle 2"/>
          <p:cNvSpPr>
            <a:spLocks noGrp="1" noChangeArrowheads="1"/>
          </p:cNvSpPr>
          <p:nvPr>
            <p:ph type="title"/>
          </p:nvPr>
        </p:nvSpPr>
        <p:spPr>
          <a:xfrm>
            <a:off x="457200" y="457200"/>
            <a:ext cx="8305800" cy="914400"/>
          </a:xfrm>
        </p:spPr>
        <p:txBody>
          <a:bodyPr/>
          <a:lstStyle/>
          <a:p>
            <a:pPr eaLnBrk="1" hangingPunct="1"/>
            <a:r>
              <a:rPr lang="en-US" sz="3600" b="1"/>
              <a:t>Using Software to Assist in Time Management</a:t>
            </a:r>
          </a:p>
        </p:txBody>
      </p:sp>
      <p:sp>
        <p:nvSpPr>
          <p:cNvPr id="51205" name="Rectangle 3"/>
          <p:cNvSpPr>
            <a:spLocks noGrp="1" noChangeArrowheads="1"/>
          </p:cNvSpPr>
          <p:nvPr>
            <p:ph type="body" idx="1"/>
          </p:nvPr>
        </p:nvSpPr>
        <p:spPr>
          <a:xfrm>
            <a:off x="381000" y="1981200"/>
            <a:ext cx="8458200" cy="4191000"/>
          </a:xfrm>
        </p:spPr>
        <p:txBody>
          <a:bodyPr/>
          <a:lstStyle/>
          <a:p>
            <a:pPr algn="just" eaLnBrk="1" hangingPunct="1">
              <a:spcBef>
                <a:spcPct val="100000"/>
              </a:spcBef>
            </a:pPr>
            <a:r>
              <a:rPr lang="en-US"/>
              <a:t>Software for facilitating communication helps people exchange schedule-related information.</a:t>
            </a:r>
          </a:p>
          <a:p>
            <a:pPr algn="just" eaLnBrk="1" hangingPunct="1">
              <a:spcBef>
                <a:spcPct val="100000"/>
              </a:spcBef>
            </a:pPr>
            <a:r>
              <a:rPr lang="en-US"/>
              <a:t>Decision support models help analyze trade-offs that can be made.</a:t>
            </a:r>
          </a:p>
          <a:p>
            <a:pPr algn="just" eaLnBrk="1" hangingPunct="1">
              <a:spcBef>
                <a:spcPct val="100000"/>
              </a:spcBef>
            </a:pPr>
            <a:r>
              <a:rPr lang="en-US"/>
              <a:t>Project management software can help in various time management areas.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Slide Number Placeholder 2"/>
          <p:cNvSpPr>
            <a:spLocks noGrp="1"/>
          </p:cNvSpPr>
          <p:nvPr>
            <p:ph type="sldNum" sz="quarter" idx="10"/>
          </p:nvPr>
        </p:nvSpPr>
        <p:spPr>
          <a:noFill/>
        </p:spPr>
        <p:txBody>
          <a:bodyPr/>
          <a:lstStyle/>
          <a:p>
            <a:fld id="{0CE70500-EBCD-49C7-9396-EEBE89AD4ACA}" type="slidenum">
              <a:rPr lang="en-US" smtClean="0"/>
              <a:pPr/>
              <a:t>154</a:t>
            </a:fld>
            <a:endParaRPr lang="en-US"/>
          </a:p>
        </p:txBody>
      </p:sp>
      <p:sp>
        <p:nvSpPr>
          <p:cNvPr id="52227" name="Footer Placeholder 3"/>
          <p:cNvSpPr>
            <a:spLocks noGrp="1"/>
          </p:cNvSpPr>
          <p:nvPr>
            <p:ph type="ftr" sz="quarter" idx="11"/>
          </p:nvPr>
        </p:nvSpPr>
        <p:spPr>
          <a:noFill/>
        </p:spPr>
        <p:txBody>
          <a:bodyPr/>
          <a:lstStyle/>
          <a:p>
            <a:endParaRPr lang="en-US"/>
          </a:p>
        </p:txBody>
      </p:sp>
      <p:sp>
        <p:nvSpPr>
          <p:cNvPr id="52228" name="Rectangle 2"/>
          <p:cNvSpPr>
            <a:spLocks noGrp="1" noChangeArrowheads="1"/>
          </p:cNvSpPr>
          <p:nvPr>
            <p:ph type="title"/>
          </p:nvPr>
        </p:nvSpPr>
        <p:spPr>
          <a:xfrm>
            <a:off x="457200" y="457200"/>
            <a:ext cx="8305800" cy="914400"/>
          </a:xfrm>
        </p:spPr>
        <p:txBody>
          <a:bodyPr/>
          <a:lstStyle/>
          <a:p>
            <a:pPr eaLnBrk="1" hangingPunct="1"/>
            <a:r>
              <a:rPr lang="en-US" sz="3600"/>
              <a:t>Table 2. Project 2003 Features Related to Project Time Management</a:t>
            </a:r>
            <a:endParaRPr lang="en-US"/>
          </a:p>
        </p:txBody>
      </p:sp>
      <p:pic>
        <p:nvPicPr>
          <p:cNvPr id="52229" name="Picture 4" descr="Tbl06-02"/>
          <p:cNvPicPr>
            <a:picLocks noChangeAspect="1" noChangeArrowheads="1"/>
          </p:cNvPicPr>
          <p:nvPr/>
        </p:nvPicPr>
        <p:blipFill>
          <a:blip r:embed="rId2" cstate="print"/>
          <a:srcRect t="9474"/>
          <a:stretch>
            <a:fillRect/>
          </a:stretch>
        </p:blipFill>
        <p:spPr bwMode="auto">
          <a:xfrm>
            <a:off x="228600" y="1676400"/>
            <a:ext cx="8686800" cy="4724400"/>
          </a:xfrm>
          <a:prstGeom prst="rect">
            <a:avLst/>
          </a:prstGeom>
          <a:noFill/>
          <a:ln w="9525">
            <a:noFill/>
            <a:miter lim="800000"/>
            <a:headEnd/>
            <a:tailEnd/>
          </a:ln>
        </p:spPr>
      </p:pic>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fld id="{564C4CB0-1572-45A4-A2D6-52BECE10BBFD}" type="slidenum">
              <a:rPr lang="en-US" smtClean="0"/>
              <a:pPr/>
              <a:t>155</a:t>
            </a:fld>
            <a:endParaRPr lang="en-US"/>
          </a:p>
        </p:txBody>
      </p:sp>
      <p:sp>
        <p:nvSpPr>
          <p:cNvPr id="53251" name="Footer Placeholder 4"/>
          <p:cNvSpPr>
            <a:spLocks noGrp="1"/>
          </p:cNvSpPr>
          <p:nvPr>
            <p:ph type="ftr" sz="quarter" idx="11"/>
          </p:nvPr>
        </p:nvSpPr>
        <p:spPr>
          <a:noFill/>
        </p:spPr>
        <p:txBody>
          <a:bodyPr/>
          <a:lstStyle/>
          <a:p>
            <a:endParaRPr lang="en-US"/>
          </a:p>
        </p:txBody>
      </p:sp>
      <p:sp>
        <p:nvSpPr>
          <p:cNvPr id="53252" name="Rectangle 2"/>
          <p:cNvSpPr>
            <a:spLocks noGrp="1" noChangeArrowheads="1"/>
          </p:cNvSpPr>
          <p:nvPr>
            <p:ph type="title"/>
          </p:nvPr>
        </p:nvSpPr>
        <p:spPr>
          <a:xfrm>
            <a:off x="457200" y="228600"/>
            <a:ext cx="8458200" cy="1143000"/>
          </a:xfrm>
          <a:solidFill>
            <a:schemeClr val="accent2"/>
          </a:solidFill>
        </p:spPr>
        <p:txBody>
          <a:bodyPr>
            <a:normAutofit fontScale="90000"/>
          </a:bodyPr>
          <a:lstStyle/>
          <a:p>
            <a:pPr eaLnBrk="1" hangingPunct="1"/>
            <a:r>
              <a:rPr lang="en-US" sz="4000" b="1" dirty="0">
                <a:solidFill>
                  <a:srgbClr val="FFFF00"/>
                </a:solidFill>
              </a:rPr>
              <a:t>Words of Caution on Using Project Management Software</a:t>
            </a:r>
          </a:p>
        </p:txBody>
      </p:sp>
      <p:sp>
        <p:nvSpPr>
          <p:cNvPr id="53253" name="Rectangle 3"/>
          <p:cNvSpPr>
            <a:spLocks noGrp="1" noChangeArrowheads="1"/>
          </p:cNvSpPr>
          <p:nvPr>
            <p:ph type="body" idx="1"/>
          </p:nvPr>
        </p:nvSpPr>
        <p:spPr>
          <a:xfrm>
            <a:off x="381000" y="1905000"/>
            <a:ext cx="8458200" cy="4343400"/>
          </a:xfrm>
        </p:spPr>
        <p:txBody>
          <a:bodyPr/>
          <a:lstStyle/>
          <a:p>
            <a:pPr algn="just" eaLnBrk="1" hangingPunct="1">
              <a:spcBef>
                <a:spcPct val="100000"/>
              </a:spcBef>
            </a:pPr>
            <a:r>
              <a:rPr lang="en-US"/>
              <a:t>Many people misuse project management software because they don’t understand important concepts and have not had training.</a:t>
            </a:r>
          </a:p>
          <a:p>
            <a:pPr algn="just" eaLnBrk="1" hangingPunct="1">
              <a:spcBef>
                <a:spcPct val="100000"/>
              </a:spcBef>
            </a:pPr>
            <a:r>
              <a:rPr lang="en-US"/>
              <a:t>You must enter dependencies to have dates adjust automatically and to determine the critical path.</a:t>
            </a:r>
          </a:p>
          <a:p>
            <a:pPr algn="just" eaLnBrk="1" hangingPunct="1">
              <a:spcBef>
                <a:spcPct val="100000"/>
              </a:spcBef>
            </a:pPr>
            <a:r>
              <a:rPr lang="en-US"/>
              <a:t>You must enter actual schedule information to compare planned and actual progress.</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53D3DD08-27A7-4AD1-B16D-65EA03225CFF}" type="slidenum">
              <a:rPr lang="en-US" smtClean="0"/>
              <a:pPr/>
              <a:t>156</a:t>
            </a:fld>
            <a:endParaRPr lang="en-US"/>
          </a:p>
        </p:txBody>
      </p:sp>
      <p:sp>
        <p:nvSpPr>
          <p:cNvPr id="54275" name="Footer Placeholder 4"/>
          <p:cNvSpPr>
            <a:spLocks noGrp="1"/>
          </p:cNvSpPr>
          <p:nvPr>
            <p:ph type="ftr" sz="quarter" idx="11"/>
          </p:nvPr>
        </p:nvSpPr>
        <p:spPr>
          <a:noFill/>
        </p:spPr>
        <p:txBody>
          <a:bodyPr/>
          <a:lstStyle/>
          <a:p>
            <a:endParaRPr lang="en-US"/>
          </a:p>
        </p:txBody>
      </p:sp>
      <p:sp>
        <p:nvSpPr>
          <p:cNvPr id="54276" name="Rectangle 2"/>
          <p:cNvSpPr>
            <a:spLocks noGrp="1" noChangeArrowheads="1"/>
          </p:cNvSpPr>
          <p:nvPr>
            <p:ph type="title"/>
          </p:nvPr>
        </p:nvSpPr>
        <p:spPr>
          <a:solidFill>
            <a:schemeClr val="accent2"/>
          </a:solidFill>
        </p:spPr>
        <p:txBody>
          <a:bodyPr/>
          <a:lstStyle/>
          <a:p>
            <a:pPr eaLnBrk="1" hangingPunct="1"/>
            <a:r>
              <a:rPr lang="en-US" b="1" dirty="0">
                <a:solidFill>
                  <a:srgbClr val="FFFF00"/>
                </a:solidFill>
              </a:rPr>
              <a:t>Summary</a:t>
            </a:r>
          </a:p>
        </p:txBody>
      </p:sp>
      <p:sp>
        <p:nvSpPr>
          <p:cNvPr id="54277" name="Rectangle 3"/>
          <p:cNvSpPr>
            <a:spLocks noGrp="1" noChangeArrowheads="1"/>
          </p:cNvSpPr>
          <p:nvPr>
            <p:ph type="body" idx="1"/>
          </p:nvPr>
        </p:nvSpPr>
        <p:spPr>
          <a:xfrm>
            <a:off x="381000" y="1371600"/>
            <a:ext cx="8458200" cy="4876800"/>
          </a:xfrm>
        </p:spPr>
        <p:txBody>
          <a:bodyPr/>
          <a:lstStyle/>
          <a:p>
            <a:pPr algn="just" eaLnBrk="1" hangingPunct="1"/>
            <a:r>
              <a:rPr lang="en-US"/>
              <a:t>Project time management is often cited as the main source of conflict on projects, and most projects exceed time estimates.</a:t>
            </a:r>
          </a:p>
          <a:p>
            <a:pPr algn="just" eaLnBrk="1" hangingPunct="1"/>
            <a:r>
              <a:rPr lang="en-US"/>
              <a:t>Main processes include:</a:t>
            </a:r>
          </a:p>
          <a:p>
            <a:pPr lvl="1" algn="just" eaLnBrk="1" hangingPunct="1"/>
            <a:r>
              <a:rPr lang="en-US"/>
              <a:t>Activity definition</a:t>
            </a:r>
          </a:p>
          <a:p>
            <a:pPr lvl="1" algn="just" eaLnBrk="1" hangingPunct="1"/>
            <a:r>
              <a:rPr lang="en-US"/>
              <a:t>Activity sequencing</a:t>
            </a:r>
          </a:p>
          <a:p>
            <a:pPr lvl="1" algn="just" eaLnBrk="1" hangingPunct="1"/>
            <a:r>
              <a:rPr lang="en-US"/>
              <a:t>Activity resource estimating</a:t>
            </a:r>
          </a:p>
          <a:p>
            <a:pPr lvl="1" algn="just" eaLnBrk="1" hangingPunct="1"/>
            <a:r>
              <a:rPr lang="en-US"/>
              <a:t>Activity duration estimating</a:t>
            </a:r>
          </a:p>
          <a:p>
            <a:pPr lvl="1" algn="just" eaLnBrk="1" hangingPunct="1"/>
            <a:r>
              <a:rPr lang="en-US"/>
              <a:t>Schedule development</a:t>
            </a:r>
          </a:p>
          <a:p>
            <a:pPr lvl="1" algn="just" eaLnBrk="1" hangingPunct="1"/>
            <a:r>
              <a:rPr lang="en-US"/>
              <a:t>Schedule control</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157</a:t>
            </a:fld>
            <a:endParaRPr lang="en-US" altLang="en-US"/>
          </a:p>
        </p:txBody>
      </p:sp>
      <p:sp>
        <p:nvSpPr>
          <p:cNvPr id="5" name="Footer Placeholder 4"/>
          <p:cNvSpPr>
            <a:spLocks noGrp="1"/>
          </p:cNvSpPr>
          <p:nvPr>
            <p:ph type="ftr" sz="quarter" idx="11"/>
          </p:nvPr>
        </p:nvSpPr>
        <p:spPr/>
        <p:txBody>
          <a:bodyPr/>
          <a:lstStyle/>
          <a:p>
            <a:pPr>
              <a:defRPr/>
            </a:pPr>
            <a:endParaRPr lang="en-US"/>
          </a:p>
        </p:txBody>
      </p:sp>
      <p:graphicFrame>
        <p:nvGraphicFramePr>
          <p:cNvPr id="582658" name="Object 2"/>
          <p:cNvGraphicFramePr>
            <a:graphicFrameLocks noChangeAspect="1"/>
          </p:cNvGraphicFramePr>
          <p:nvPr/>
        </p:nvGraphicFramePr>
        <p:xfrm>
          <a:off x="1249363" y="1524000"/>
          <a:ext cx="7010400" cy="3657600"/>
        </p:xfrm>
        <a:graphic>
          <a:graphicData uri="http://schemas.openxmlformats.org/presentationml/2006/ole">
            <mc:AlternateContent xmlns:mc="http://schemas.openxmlformats.org/markup-compatibility/2006">
              <mc:Choice xmlns:v="urn:schemas-microsoft-com:vml" Requires="v">
                <p:oleObj spid="_x0000_s62467" name="Document" r:id="rId3" imgW="6792163" imgH="3117494" progId="Word.Document.12">
                  <p:embed/>
                </p:oleObj>
              </mc:Choice>
              <mc:Fallback>
                <p:oleObj name="Document" r:id="rId3" imgW="6792163" imgH="3117494"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63" y="1524000"/>
                        <a:ext cx="7010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135062"/>
            <a:ext cx="8305800" cy="1303337"/>
          </a:xfrm>
          <a:solidFill>
            <a:srgbClr val="7030A0"/>
          </a:solidFill>
        </p:spPr>
        <p:txBody>
          <a:bodyPr/>
          <a:lstStyle/>
          <a:p>
            <a:pPr algn="ctr" eaLnBrk="1" hangingPunct="1"/>
            <a:r>
              <a:rPr lang="en-US" altLang="en-US" sz="4800" b="1" dirty="0">
                <a:solidFill>
                  <a:srgbClr val="FFFF00"/>
                </a:solidFill>
              </a:rPr>
              <a:t>3. Project Cost Management</a:t>
            </a:r>
          </a:p>
        </p:txBody>
      </p:sp>
      <p:sp>
        <p:nvSpPr>
          <p:cNvPr id="5123" name="Rectangle 3"/>
          <p:cNvSpPr>
            <a:spLocks noChangeArrowheads="1"/>
          </p:cNvSpPr>
          <p:nvPr/>
        </p:nvSpPr>
        <p:spPr bwMode="auto">
          <a:xfrm>
            <a:off x="1828800" y="3886200"/>
            <a:ext cx="6858000" cy="990601"/>
          </a:xfrm>
          <a:prstGeom prst="rect">
            <a:avLst/>
          </a:prstGeom>
          <a:solidFill>
            <a:srgbClr val="00B0F0"/>
          </a:solidFill>
          <a:ln w="9525">
            <a:noFill/>
            <a:miter lim="800000"/>
            <a:headEnd/>
            <a:tailEnd/>
          </a:ln>
        </p:spPr>
        <p:txBody>
          <a:bodyPr/>
          <a:lstStyle/>
          <a:p>
            <a:pPr algn="ctr" eaLnBrk="1" hangingPunct="1"/>
            <a:r>
              <a:rPr lang="en-US" altLang="en-US" sz="2800" b="1" dirty="0">
                <a:solidFill>
                  <a:srgbClr val="C00000"/>
                </a:solidFill>
                <a:latin typeface="Garamond" pitchFamily="18" charset="0"/>
              </a:rPr>
              <a:t>Project Management Knowledge areas</a:t>
            </a:r>
            <a:endParaRPr lang="en-US" altLang="en-US" sz="2800" dirty="0">
              <a:solidFill>
                <a:srgbClr val="C0000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dirty="0"/>
          </a:p>
        </p:txBody>
      </p:sp>
      <p:sp>
        <p:nvSpPr>
          <p:cNvPr id="6148" name="Rectangle 4"/>
          <p:cNvSpPr>
            <a:spLocks noGrp="1" noChangeArrowheads="1"/>
          </p:cNvSpPr>
          <p:nvPr>
            <p:ph type="title"/>
          </p:nvPr>
        </p:nvSpPr>
        <p:spPr>
          <a:xfrm>
            <a:off x="152400" y="304800"/>
            <a:ext cx="8423275" cy="990600"/>
          </a:xfrm>
        </p:spPr>
        <p:txBody>
          <a:bodyPr/>
          <a:lstStyle/>
          <a:p>
            <a:pPr eaLnBrk="1" hangingPunct="1"/>
            <a:r>
              <a:rPr lang="en-US" altLang="en-US" sz="3200" b="1"/>
              <a:t>What is Project Cost Management?</a:t>
            </a:r>
          </a:p>
        </p:txBody>
      </p:sp>
      <p:sp>
        <p:nvSpPr>
          <p:cNvPr id="6149" name="Rectangle 5"/>
          <p:cNvSpPr>
            <a:spLocks noGrp="1" noChangeArrowheads="1"/>
          </p:cNvSpPr>
          <p:nvPr>
            <p:ph type="body" idx="1"/>
          </p:nvPr>
        </p:nvSpPr>
        <p:spPr/>
        <p:txBody>
          <a:bodyPr/>
          <a:lstStyle/>
          <a:p>
            <a:pPr algn="just" eaLnBrk="1" hangingPunct="1">
              <a:lnSpc>
                <a:spcPct val="80000"/>
              </a:lnSpc>
            </a:pPr>
            <a:r>
              <a:rPr lang="en-US" altLang="en-US" i="1" dirty="0">
                <a:latin typeface="Times New Roman" pitchFamily="18" charset="0"/>
                <a:cs typeface="Times New Roman" pitchFamily="18" charset="0"/>
              </a:rPr>
              <a:t>Project cost management</a:t>
            </a:r>
            <a:r>
              <a:rPr lang="en-US" altLang="en-US" dirty="0">
                <a:latin typeface="Times New Roman" pitchFamily="18" charset="0"/>
                <a:cs typeface="Times New Roman" pitchFamily="18" charset="0"/>
              </a:rPr>
              <a:t> includes the processes required to ensure that a project team completes a project within an approved budget.</a:t>
            </a:r>
          </a:p>
          <a:p>
            <a:pPr algn="just" eaLnBrk="1" hangingPunct="1">
              <a:lnSpc>
                <a:spcPct val="80000"/>
              </a:lnSpc>
              <a:buFont typeface="Wingdings" pitchFamily="2" charset="2"/>
              <a:buNone/>
            </a:pPr>
            <a:endParaRPr lang="en-US" altLang="en-US" sz="900" dirty="0">
              <a:latin typeface="Times New Roman" pitchFamily="18" charset="0"/>
              <a:cs typeface="Times New Roman" pitchFamily="18" charset="0"/>
            </a:endParaRPr>
          </a:p>
          <a:p>
            <a:pPr algn="just" eaLnBrk="1" hangingPunct="1">
              <a:lnSpc>
                <a:spcPct val="80000"/>
              </a:lnSpc>
            </a:pPr>
            <a:r>
              <a:rPr lang="en-US" altLang="en-US" b="1" dirty="0">
                <a:latin typeface="Times New Roman" pitchFamily="18" charset="0"/>
                <a:cs typeface="Times New Roman" pitchFamily="18" charset="0"/>
              </a:rPr>
              <a:t>There are four project cost management processes:</a:t>
            </a:r>
          </a:p>
          <a:p>
            <a:pPr lvl="1" algn="just" eaLnBrk="1" hangingPunct="1">
              <a:lnSpc>
                <a:spcPct val="80000"/>
              </a:lnSpc>
            </a:pPr>
            <a:r>
              <a:rPr lang="en-US" altLang="en-US" b="1" dirty="0">
                <a:solidFill>
                  <a:srgbClr val="00B0F0"/>
                </a:solidFill>
                <a:latin typeface="Times New Roman" pitchFamily="18" charset="0"/>
                <a:cs typeface="Times New Roman" pitchFamily="18" charset="0"/>
              </a:rPr>
              <a:t>Resource planning</a:t>
            </a:r>
          </a:p>
          <a:p>
            <a:pPr lvl="1" algn="just" eaLnBrk="1" hangingPunct="1">
              <a:lnSpc>
                <a:spcPct val="80000"/>
              </a:lnSpc>
            </a:pPr>
            <a:r>
              <a:rPr lang="en-US" altLang="en-US" b="1" dirty="0">
                <a:solidFill>
                  <a:srgbClr val="00B0F0"/>
                </a:solidFill>
                <a:latin typeface="Times New Roman" pitchFamily="18" charset="0"/>
                <a:cs typeface="Times New Roman" pitchFamily="18" charset="0"/>
              </a:rPr>
              <a:t>Cost estimating</a:t>
            </a:r>
          </a:p>
          <a:p>
            <a:pPr lvl="1" algn="just" eaLnBrk="1" hangingPunct="1">
              <a:lnSpc>
                <a:spcPct val="80000"/>
              </a:lnSpc>
            </a:pPr>
            <a:r>
              <a:rPr lang="en-US" altLang="en-US" b="1" dirty="0">
                <a:solidFill>
                  <a:srgbClr val="00B0F0"/>
                </a:solidFill>
                <a:latin typeface="Times New Roman" pitchFamily="18" charset="0"/>
                <a:cs typeface="Times New Roman" pitchFamily="18" charset="0"/>
              </a:rPr>
              <a:t>Cost budgeting</a:t>
            </a:r>
          </a:p>
          <a:p>
            <a:pPr lvl="1" algn="just" eaLnBrk="1" hangingPunct="1">
              <a:lnSpc>
                <a:spcPct val="80000"/>
              </a:lnSpc>
            </a:pPr>
            <a:r>
              <a:rPr lang="en-US" altLang="en-US" b="1" dirty="0">
                <a:solidFill>
                  <a:srgbClr val="00B0F0"/>
                </a:solidFill>
                <a:latin typeface="Times New Roman" pitchFamily="18" charset="0"/>
                <a:cs typeface="Times New Roman" pitchFamily="18" charset="0"/>
              </a:rPr>
              <a:t>Cost control</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8229600" cy="914400"/>
          </a:xfrm>
          <a:solidFill>
            <a:srgbClr val="7030A0"/>
          </a:solidFill>
        </p:spPr>
        <p:txBody>
          <a:bodyPr/>
          <a:lstStyle/>
          <a:p>
            <a:pPr eaLnBrk="1" hangingPunct="1"/>
            <a:r>
              <a:rPr lang="en-US" altLang="en-US" sz="4000" b="1">
                <a:solidFill>
                  <a:srgbClr val="FFFF00"/>
                </a:solidFill>
              </a:rPr>
              <a:t>What is Project Scope Management?</a:t>
            </a:r>
            <a:endParaRPr lang="en-US" altLang="en-US" b="1">
              <a:solidFill>
                <a:srgbClr val="FFFF00"/>
              </a:solidFill>
            </a:endParaRPr>
          </a:p>
        </p:txBody>
      </p:sp>
      <p:sp>
        <p:nvSpPr>
          <p:cNvPr id="8195" name="Rectangle 3"/>
          <p:cNvSpPr>
            <a:spLocks noGrp="1" noChangeArrowheads="1"/>
          </p:cNvSpPr>
          <p:nvPr>
            <p:ph type="body" idx="1"/>
          </p:nvPr>
        </p:nvSpPr>
        <p:spPr>
          <a:xfrm>
            <a:off x="228600" y="1447800"/>
            <a:ext cx="8415338" cy="4953000"/>
          </a:xfrm>
        </p:spPr>
        <p:txBody>
          <a:bodyPr/>
          <a:lstStyle/>
          <a:p>
            <a:pPr algn="just" eaLnBrk="1" hangingPunct="1">
              <a:spcBef>
                <a:spcPct val="80000"/>
              </a:spcBef>
            </a:pPr>
            <a:r>
              <a:rPr lang="en-US" altLang="en-US" b="1" dirty="0"/>
              <a:t>Scope</a:t>
            </a:r>
            <a:r>
              <a:rPr lang="en-US" altLang="en-US" dirty="0"/>
              <a:t> refers to </a:t>
            </a:r>
            <a:r>
              <a:rPr lang="en-US" altLang="en-US" i="1" dirty="0">
                <a:solidFill>
                  <a:srgbClr val="FF0000"/>
                </a:solidFill>
              </a:rPr>
              <a:t>all</a:t>
            </a:r>
            <a:r>
              <a:rPr lang="en-US" altLang="en-US" dirty="0">
                <a:solidFill>
                  <a:srgbClr val="FF0000"/>
                </a:solidFill>
              </a:rPr>
              <a:t> the work </a:t>
            </a:r>
            <a:r>
              <a:rPr lang="en-US" altLang="en-US" dirty="0"/>
              <a:t>involved in creating the products or a </a:t>
            </a:r>
            <a:r>
              <a:rPr lang="en-US" altLang="en-US" b="1" dirty="0"/>
              <a:t>deliverable</a:t>
            </a:r>
            <a:r>
              <a:rPr lang="en-US" altLang="en-US" dirty="0"/>
              <a:t> of the project and the </a:t>
            </a:r>
            <a:r>
              <a:rPr lang="en-US" altLang="en-US" b="1" dirty="0"/>
              <a:t>processes</a:t>
            </a:r>
            <a:r>
              <a:rPr lang="en-US" altLang="en-US" dirty="0"/>
              <a:t> used to create them.</a:t>
            </a:r>
          </a:p>
          <a:p>
            <a:pPr algn="just" eaLnBrk="1" hangingPunct="1">
              <a:spcBef>
                <a:spcPct val="80000"/>
              </a:spcBef>
            </a:pPr>
            <a:r>
              <a:rPr lang="en-US" altLang="en-US" dirty="0"/>
              <a:t>a </a:t>
            </a:r>
            <a:r>
              <a:rPr lang="en-US" altLang="en-US" b="1" dirty="0"/>
              <a:t>deliverable </a:t>
            </a:r>
            <a:r>
              <a:rPr lang="en-US" altLang="en-US" dirty="0"/>
              <a:t>is a product produced as part of a project, such as hardware or software, planning documents, or meeting minutes, building, ….</a:t>
            </a:r>
          </a:p>
          <a:p>
            <a:pPr algn="just" eaLnBrk="1" hangingPunct="1">
              <a:spcBef>
                <a:spcPct val="80000"/>
              </a:spcBef>
            </a:pPr>
            <a:r>
              <a:rPr lang="en-US" altLang="en-US" dirty="0"/>
              <a:t>Project scope management includes the processes involved in </a:t>
            </a:r>
            <a:r>
              <a:rPr lang="en-US" altLang="en-US" b="1" dirty="0"/>
              <a:t>defining and controlling </a:t>
            </a:r>
            <a:r>
              <a:rPr lang="en-US" altLang="en-US" dirty="0">
                <a:solidFill>
                  <a:srgbClr val="FF0000"/>
                </a:solidFill>
              </a:rPr>
              <a:t>what is </a:t>
            </a:r>
            <a:r>
              <a:rPr lang="en-US" altLang="en-US" dirty="0"/>
              <a:t>or </a:t>
            </a:r>
            <a:r>
              <a:rPr lang="en-US" altLang="en-US" dirty="0">
                <a:solidFill>
                  <a:srgbClr val="FF0000"/>
                </a:solidFill>
              </a:rPr>
              <a:t>is not </a:t>
            </a:r>
            <a:r>
              <a:rPr lang="en-US" altLang="en-US" dirty="0"/>
              <a:t>included in a project.</a:t>
            </a:r>
          </a:p>
        </p:txBody>
      </p:sp>
      <p:sp>
        <p:nvSpPr>
          <p:cNvPr id="8196" name="Slide Number Placeholder 5"/>
          <p:cNvSpPr>
            <a:spLocks noGrp="1"/>
          </p:cNvSpPr>
          <p:nvPr>
            <p:ph type="sldNum" sz="quarter" idx="10"/>
          </p:nvPr>
        </p:nvSpPr>
        <p:spPr>
          <a:noFill/>
          <a:ln>
            <a:miter lim="800000"/>
            <a:headEnd/>
            <a:tailEnd/>
          </a:ln>
        </p:spPr>
        <p:txBody>
          <a:bodyPr/>
          <a:lstStyle/>
          <a:p>
            <a:fld id="{1D67AE1E-CEF3-47CA-85ED-CF801BC03BDC}" type="slidenum">
              <a:rPr lang="en-US" altLang="en-US" smtClean="0"/>
              <a:pPr/>
              <a:t>16</a:t>
            </a:fld>
            <a:endParaRPr lang="en-US" altLang="en-US"/>
          </a:p>
        </p:txBody>
      </p:sp>
      <p:sp>
        <p:nvSpPr>
          <p:cNvPr id="8197"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7172" name="Rectangle 2"/>
          <p:cNvSpPr>
            <a:spLocks noGrp="1" noChangeArrowheads="1"/>
          </p:cNvSpPr>
          <p:nvPr>
            <p:ph type="title"/>
          </p:nvPr>
        </p:nvSpPr>
        <p:spPr>
          <a:xfrm>
            <a:off x="574675" y="304800"/>
            <a:ext cx="8001000" cy="914400"/>
          </a:xfrm>
          <a:solidFill>
            <a:srgbClr val="7030A0"/>
          </a:solidFill>
        </p:spPr>
        <p:txBody>
          <a:bodyPr/>
          <a:lstStyle/>
          <a:p>
            <a:pPr eaLnBrk="1" hangingPunct="1"/>
            <a:r>
              <a:rPr lang="en-US" altLang="en-US" b="1">
                <a:solidFill>
                  <a:srgbClr val="FFFF00"/>
                </a:solidFill>
              </a:rPr>
              <a:t>1. Resource Planning</a:t>
            </a:r>
          </a:p>
        </p:txBody>
      </p:sp>
      <p:sp>
        <p:nvSpPr>
          <p:cNvPr id="5125" name="Rectangle 3"/>
          <p:cNvSpPr>
            <a:spLocks noGrp="1" noChangeArrowheads="1"/>
          </p:cNvSpPr>
          <p:nvPr>
            <p:ph type="body" idx="1"/>
          </p:nvPr>
        </p:nvSpPr>
        <p:spPr>
          <a:xfrm>
            <a:off x="228600" y="1371600"/>
            <a:ext cx="8610600" cy="4721225"/>
          </a:xfrm>
        </p:spPr>
        <p:txBody>
          <a:bodyPr>
            <a:normAutofit lnSpcReduction="10000"/>
          </a:bodyPr>
          <a:lstStyle/>
          <a:p>
            <a:pPr algn="just" eaLnBrk="1" hangingPunct="1">
              <a:lnSpc>
                <a:spcPct val="80000"/>
              </a:lnSpc>
              <a:defRPr/>
            </a:pPr>
            <a:r>
              <a:rPr lang="en-US" sz="2400" b="1" dirty="0">
                <a:latin typeface="Times New Roman" pitchFamily="18" charset="0"/>
                <a:cs typeface="Times New Roman" pitchFamily="18" charset="0"/>
              </a:rPr>
              <a:t>Resource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planning</a:t>
            </a:r>
            <a:r>
              <a:rPr lang="en-US" sz="2400" dirty="0">
                <a:latin typeface="Times New Roman" pitchFamily="18" charset="0"/>
                <a:cs typeface="Times New Roman" pitchFamily="18" charset="0"/>
              </a:rPr>
              <a:t> involves determining what resources (people, equipment, and materials) a project team should use to perform project activities and the quantities of each resource.</a:t>
            </a:r>
          </a:p>
          <a:p>
            <a:pPr algn="just" eaLnBrk="1" hangingPunct="1">
              <a:lnSpc>
                <a:spcPct val="80000"/>
              </a:lnSpc>
              <a:buFont typeface="Wingdings" pitchFamily="2" charset="2"/>
              <a:buNone/>
              <a:defRPr/>
            </a:pPr>
            <a:endParaRPr lang="en-US" sz="900" dirty="0">
              <a:latin typeface="Times New Roman" pitchFamily="18" charset="0"/>
              <a:cs typeface="Times New Roman" pitchFamily="18" charset="0"/>
            </a:endParaRPr>
          </a:p>
          <a:p>
            <a:pPr algn="just" eaLnBrk="1" hangingPunct="1">
              <a:lnSpc>
                <a:spcPct val="80000"/>
              </a:lnSpc>
              <a:defRPr/>
            </a:pPr>
            <a:r>
              <a:rPr lang="en-US" sz="2400" dirty="0">
                <a:latin typeface="Times New Roman" pitchFamily="18" charset="0"/>
                <a:cs typeface="Times New Roman" pitchFamily="18" charset="0"/>
              </a:rPr>
              <a:t>The main </a:t>
            </a:r>
            <a:r>
              <a:rPr lang="en-US" sz="2400" b="1" dirty="0">
                <a:latin typeface="Times New Roman" pitchFamily="18" charset="0"/>
                <a:cs typeface="Times New Roman" pitchFamily="18" charset="0"/>
              </a:rPr>
              <a:t>output</a:t>
            </a:r>
            <a:r>
              <a:rPr lang="en-US" sz="2400" dirty="0">
                <a:latin typeface="Times New Roman" pitchFamily="18" charset="0"/>
                <a:cs typeface="Times New Roman" pitchFamily="18" charset="0"/>
              </a:rPr>
              <a:t> of the resource planning process is a </a:t>
            </a:r>
            <a:r>
              <a:rPr lang="en-US" sz="2400" b="1" dirty="0">
                <a:latin typeface="Times New Roman" pitchFamily="18" charset="0"/>
                <a:cs typeface="Times New Roman" pitchFamily="18" charset="0"/>
              </a:rPr>
              <a:t>list of resource requirements</a:t>
            </a:r>
            <a:r>
              <a:rPr lang="en-US" sz="2400" dirty="0">
                <a:latin typeface="Times New Roman" pitchFamily="18" charset="0"/>
                <a:cs typeface="Times New Roman" pitchFamily="18" charset="0"/>
              </a:rPr>
              <a:t>, including people, equipment, and materials.</a:t>
            </a:r>
          </a:p>
          <a:p>
            <a:pPr algn="just" eaLnBrk="1" hangingPunct="1">
              <a:lnSpc>
                <a:spcPct val="80000"/>
              </a:lnSpc>
              <a:buFont typeface="Wingdings" pitchFamily="2" charset="2"/>
              <a:buNone/>
              <a:defRPr/>
            </a:pPr>
            <a:endParaRPr lang="en-US" sz="900" dirty="0">
              <a:latin typeface="Times New Roman" pitchFamily="18" charset="0"/>
              <a:cs typeface="Times New Roman" pitchFamily="18" charset="0"/>
            </a:endParaRPr>
          </a:p>
          <a:p>
            <a:pPr algn="just" eaLnBrk="1" hangingPunct="1">
              <a:lnSpc>
                <a:spcPct val="80000"/>
              </a:lnSpc>
              <a:defRPr/>
            </a:pPr>
            <a:r>
              <a:rPr lang="en-US" sz="2400" dirty="0">
                <a:latin typeface="Times New Roman" pitchFamily="18" charset="0"/>
                <a:cs typeface="Times New Roman" pitchFamily="18" charset="0"/>
              </a:rPr>
              <a:t>The nature of the project and the organization will affect resource planning.</a:t>
            </a:r>
          </a:p>
          <a:p>
            <a:pPr algn="just" eaLnBrk="1" hangingPunct="1">
              <a:lnSpc>
                <a:spcPct val="80000"/>
              </a:lnSpc>
              <a:buFont typeface="Wingdings" pitchFamily="2" charset="2"/>
              <a:buNone/>
              <a:defRPr/>
            </a:pPr>
            <a:endParaRPr lang="en-US" sz="900" dirty="0">
              <a:latin typeface="Times New Roman" pitchFamily="18" charset="0"/>
              <a:cs typeface="Times New Roman" pitchFamily="18" charset="0"/>
            </a:endParaRPr>
          </a:p>
          <a:p>
            <a:pPr algn="just" eaLnBrk="1" hangingPunct="1">
              <a:lnSpc>
                <a:spcPct val="80000"/>
              </a:lnSpc>
              <a:defRPr/>
            </a:pPr>
            <a:r>
              <a:rPr lang="en-US" sz="2400" b="1" dirty="0">
                <a:latin typeface="Times New Roman" pitchFamily="18" charset="0"/>
                <a:cs typeface="Times New Roman" pitchFamily="18" charset="0"/>
              </a:rPr>
              <a:t>Expert judgment </a:t>
            </a:r>
            <a:r>
              <a:rPr lang="en-US" sz="2400" dirty="0">
                <a:latin typeface="Times New Roman" pitchFamily="18" charset="0"/>
                <a:cs typeface="Times New Roman" pitchFamily="18" charset="0"/>
              </a:rPr>
              <a:t>and the availability of alternatives are the only real tools available to assist in resource planning.</a:t>
            </a:r>
          </a:p>
          <a:p>
            <a:pPr algn="just" eaLnBrk="1" hangingPunct="1">
              <a:lnSpc>
                <a:spcPct val="80000"/>
              </a:lnSpc>
              <a:buFont typeface="Wingdings" pitchFamily="2" charset="2"/>
              <a:buNone/>
              <a:defRPr/>
            </a:pPr>
            <a:endParaRPr lang="en-US" sz="900" dirty="0">
              <a:latin typeface="Times New Roman" pitchFamily="18" charset="0"/>
              <a:cs typeface="Times New Roman" pitchFamily="18" charset="0"/>
            </a:endParaRPr>
          </a:p>
          <a:p>
            <a:pPr algn="just" eaLnBrk="1" hangingPunct="1">
              <a:lnSpc>
                <a:spcPct val="80000"/>
              </a:lnSpc>
              <a:defRPr/>
            </a:pPr>
            <a:r>
              <a:rPr lang="en-US" sz="2400" dirty="0">
                <a:latin typeface="Times New Roman" pitchFamily="18" charset="0"/>
                <a:cs typeface="Times New Roman" pitchFamily="18" charset="0"/>
              </a:rPr>
              <a:t>The people who help determine what resources are necessary include people who have experience and expertise in similar projects and with the organization performing the project.</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8196" name="Rectangle 2"/>
          <p:cNvSpPr>
            <a:spLocks noGrp="1" noChangeArrowheads="1"/>
          </p:cNvSpPr>
          <p:nvPr>
            <p:ph type="title"/>
          </p:nvPr>
        </p:nvSpPr>
        <p:spPr>
          <a:xfrm>
            <a:off x="574675" y="304800"/>
            <a:ext cx="8001000" cy="1066800"/>
          </a:xfrm>
          <a:solidFill>
            <a:srgbClr val="7030A0"/>
          </a:solidFill>
        </p:spPr>
        <p:txBody>
          <a:bodyPr/>
          <a:lstStyle/>
          <a:p>
            <a:pPr eaLnBrk="1" hangingPunct="1"/>
            <a:r>
              <a:rPr lang="en-US" altLang="en-US" b="1">
                <a:solidFill>
                  <a:srgbClr val="FFFF00"/>
                </a:solidFill>
              </a:rPr>
              <a:t>2. Cost Estimating</a:t>
            </a:r>
          </a:p>
        </p:txBody>
      </p:sp>
      <p:sp>
        <p:nvSpPr>
          <p:cNvPr id="6149" name="Rectangle 3"/>
          <p:cNvSpPr>
            <a:spLocks noGrp="1" noChangeArrowheads="1"/>
          </p:cNvSpPr>
          <p:nvPr>
            <p:ph type="body" idx="1"/>
          </p:nvPr>
        </p:nvSpPr>
        <p:spPr>
          <a:xfrm>
            <a:off x="228600" y="1524000"/>
            <a:ext cx="8339138" cy="4495800"/>
          </a:xfrm>
        </p:spPr>
        <p:txBody>
          <a:bodyPr>
            <a:normAutofit/>
          </a:bodyPr>
          <a:lstStyle/>
          <a:p>
            <a:pPr algn="just" eaLnBrk="1" hangingPunct="1">
              <a:lnSpc>
                <a:spcPct val="80000"/>
              </a:lnSpc>
              <a:defRPr/>
            </a:pPr>
            <a:r>
              <a:rPr lang="en-US" sz="2800" dirty="0">
                <a:latin typeface="Times New Roman" pitchFamily="18" charset="0"/>
                <a:cs typeface="Times New Roman" pitchFamily="18" charset="0"/>
              </a:rPr>
              <a:t>Cost estimating involves developing an approximation or estimate of the costs of the resources needed to complete a project.</a:t>
            </a:r>
          </a:p>
          <a:p>
            <a:pPr algn="just" eaLnBrk="1" hangingPunct="1">
              <a:lnSpc>
                <a:spcPct val="80000"/>
              </a:lnSpc>
              <a:buFont typeface="Wingdings" pitchFamily="2" charset="2"/>
              <a:buNone/>
              <a:defRPr/>
            </a:pPr>
            <a:endParaRPr lang="en-US" sz="800" dirty="0">
              <a:latin typeface="Times New Roman" pitchFamily="18" charset="0"/>
              <a:cs typeface="Times New Roman" pitchFamily="18" charset="0"/>
            </a:endParaRPr>
          </a:p>
          <a:p>
            <a:pPr algn="just" eaLnBrk="1" hangingPunct="1">
              <a:lnSpc>
                <a:spcPct val="80000"/>
              </a:lnSpc>
              <a:defRPr/>
            </a:pPr>
            <a:r>
              <a:rPr lang="en-US" sz="2800" dirty="0">
                <a:latin typeface="Times New Roman" pitchFamily="18" charset="0"/>
                <a:cs typeface="Times New Roman" pitchFamily="18" charset="0"/>
              </a:rPr>
              <a:t>The main </a:t>
            </a:r>
            <a:r>
              <a:rPr lang="en-US" sz="2800" b="1" dirty="0">
                <a:latin typeface="Times New Roman" pitchFamily="18" charset="0"/>
                <a:cs typeface="Times New Roman" pitchFamily="18" charset="0"/>
              </a:rPr>
              <a:t>outputs</a:t>
            </a:r>
            <a:r>
              <a:rPr lang="en-US" sz="2800" dirty="0">
                <a:latin typeface="Times New Roman" pitchFamily="18" charset="0"/>
                <a:cs typeface="Times New Roman" pitchFamily="18" charset="0"/>
              </a:rPr>
              <a:t> of the cost estimating process are:</a:t>
            </a:r>
          </a:p>
          <a:p>
            <a:pPr lvl="1" algn="just" eaLnBrk="1" hangingPunct="1">
              <a:lnSpc>
                <a:spcPct val="80000"/>
              </a:lnSpc>
              <a:defRPr/>
            </a:pPr>
            <a:r>
              <a:rPr lang="en-US" sz="2400" dirty="0">
                <a:latin typeface="Times New Roman" pitchFamily="18" charset="0"/>
                <a:cs typeface="Times New Roman" pitchFamily="18" charset="0"/>
              </a:rPr>
              <a:t>Cost estimates;</a:t>
            </a:r>
          </a:p>
          <a:p>
            <a:pPr lvl="1" algn="just" eaLnBrk="1" hangingPunct="1">
              <a:lnSpc>
                <a:spcPct val="80000"/>
              </a:lnSpc>
              <a:defRPr/>
            </a:pPr>
            <a:r>
              <a:rPr lang="en-US" sz="2400" dirty="0">
                <a:latin typeface="Times New Roman" pitchFamily="18" charset="0"/>
                <a:cs typeface="Times New Roman" pitchFamily="18" charset="0"/>
              </a:rPr>
              <a:t>Supporting detail; and</a:t>
            </a:r>
          </a:p>
          <a:p>
            <a:pPr lvl="1" algn="just" eaLnBrk="1" hangingPunct="1">
              <a:lnSpc>
                <a:spcPct val="80000"/>
              </a:lnSpc>
              <a:defRPr/>
            </a:pPr>
            <a:r>
              <a:rPr lang="en-US" sz="2400" dirty="0">
                <a:latin typeface="Times New Roman" pitchFamily="18" charset="0"/>
                <a:cs typeface="Times New Roman" pitchFamily="18" charset="0"/>
              </a:rPr>
              <a:t>A cost management plan</a:t>
            </a:r>
          </a:p>
          <a:p>
            <a:pPr lvl="1" algn="just" eaLnBrk="1" hangingPunct="1">
              <a:lnSpc>
                <a:spcPct val="80000"/>
              </a:lnSpc>
              <a:buFont typeface="Wingdings" pitchFamily="2" charset="2"/>
              <a:buNone/>
              <a:defRPr/>
            </a:pPr>
            <a:endParaRPr lang="en-US" sz="800" dirty="0">
              <a:latin typeface="Times New Roman" pitchFamily="18" charset="0"/>
              <a:cs typeface="Times New Roman" pitchFamily="18" charset="0"/>
            </a:endParaRPr>
          </a:p>
          <a:p>
            <a:pPr algn="just" eaLnBrk="1" hangingPunct="1">
              <a:lnSpc>
                <a:spcPct val="80000"/>
              </a:lnSpc>
              <a:defRPr/>
            </a:pPr>
            <a:r>
              <a:rPr lang="en-US" sz="2800" dirty="0">
                <a:latin typeface="Times New Roman" pitchFamily="18" charset="0"/>
                <a:cs typeface="Times New Roman" pitchFamily="18" charset="0"/>
              </a:rPr>
              <a:t>Types of cost estimates are:</a:t>
            </a:r>
          </a:p>
          <a:p>
            <a:pPr lvl="1" algn="just" eaLnBrk="1" hangingPunct="1">
              <a:lnSpc>
                <a:spcPct val="80000"/>
              </a:lnSpc>
              <a:defRPr/>
            </a:pPr>
            <a:r>
              <a:rPr lang="en-US" sz="2400" dirty="0">
                <a:latin typeface="Times New Roman" pitchFamily="18" charset="0"/>
                <a:cs typeface="Times New Roman" pitchFamily="18" charset="0"/>
              </a:rPr>
              <a:t>Rough order of magnitude (ROM) estimate;</a:t>
            </a:r>
          </a:p>
          <a:p>
            <a:pPr lvl="1" algn="just" eaLnBrk="1" hangingPunct="1">
              <a:lnSpc>
                <a:spcPct val="80000"/>
              </a:lnSpc>
              <a:defRPr/>
            </a:pPr>
            <a:r>
              <a:rPr lang="en-US" sz="2400" dirty="0">
                <a:latin typeface="Times New Roman" pitchFamily="18" charset="0"/>
                <a:cs typeface="Times New Roman" pitchFamily="18" charset="0"/>
              </a:rPr>
              <a:t>Budgetary estimate; and</a:t>
            </a:r>
          </a:p>
          <a:p>
            <a:pPr lvl="1" algn="just" eaLnBrk="1" hangingPunct="1">
              <a:lnSpc>
                <a:spcPct val="80000"/>
              </a:lnSpc>
              <a:defRPr/>
            </a:pPr>
            <a:r>
              <a:rPr lang="en-US" sz="2400" dirty="0">
                <a:latin typeface="Times New Roman" pitchFamily="18" charset="0"/>
                <a:cs typeface="Times New Roman" pitchFamily="18" charset="0"/>
              </a:rPr>
              <a:t>Definitive estimate</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9220" name="Rectangle 2"/>
          <p:cNvSpPr>
            <a:spLocks noGrp="1" noChangeArrowheads="1"/>
          </p:cNvSpPr>
          <p:nvPr>
            <p:ph type="title"/>
          </p:nvPr>
        </p:nvSpPr>
        <p:spPr>
          <a:xfrm>
            <a:off x="574675" y="304800"/>
            <a:ext cx="8001000" cy="838200"/>
          </a:xfrm>
          <a:solidFill>
            <a:srgbClr val="00B0F0"/>
          </a:solidFill>
        </p:spPr>
        <p:txBody>
          <a:bodyPr/>
          <a:lstStyle/>
          <a:p>
            <a:pPr eaLnBrk="1" hangingPunct="1"/>
            <a:r>
              <a:rPr lang="en-US" altLang="en-US" sz="4000" b="1" dirty="0">
                <a:solidFill>
                  <a:srgbClr val="FFFF00"/>
                </a:solidFill>
              </a:rPr>
              <a:t>Types of Cost Estimates</a:t>
            </a:r>
          </a:p>
        </p:txBody>
      </p:sp>
      <p:sp>
        <p:nvSpPr>
          <p:cNvPr id="9221" name="Rectangle 3"/>
          <p:cNvSpPr>
            <a:spLocks noGrp="1" noChangeArrowheads="1"/>
          </p:cNvSpPr>
          <p:nvPr>
            <p:ph type="body" idx="1"/>
          </p:nvPr>
        </p:nvSpPr>
        <p:spPr>
          <a:xfrm>
            <a:off x="228600" y="1295400"/>
            <a:ext cx="8610600" cy="4724400"/>
          </a:xfrm>
        </p:spPr>
        <p:txBody>
          <a:bodyPr/>
          <a:lstStyle/>
          <a:p>
            <a:pPr algn="just" eaLnBrk="1" hangingPunct="1">
              <a:lnSpc>
                <a:spcPct val="80000"/>
              </a:lnSpc>
            </a:pPr>
            <a:r>
              <a:rPr lang="en-US" altLang="en-US" sz="2800" b="1" dirty="0">
                <a:latin typeface="Times New Roman" pitchFamily="18" charset="0"/>
                <a:cs typeface="Times New Roman" pitchFamily="18" charset="0"/>
              </a:rPr>
              <a:t>Rough order of magnitude (ROM) Estimate</a:t>
            </a:r>
          </a:p>
          <a:p>
            <a:pPr algn="just" eaLnBrk="1" hangingPunct="1">
              <a:lnSpc>
                <a:spcPct val="80000"/>
              </a:lnSpc>
              <a:buFont typeface="Wingdings" pitchFamily="2" charset="2"/>
              <a:buNone/>
            </a:pPr>
            <a:endParaRPr lang="en-US" altLang="en-US" sz="800" dirty="0">
              <a:latin typeface="Times New Roman" pitchFamily="18" charset="0"/>
              <a:cs typeface="Times New Roman" pitchFamily="18" charset="0"/>
            </a:endParaRPr>
          </a:p>
          <a:p>
            <a:pPr lvl="1" algn="just" eaLnBrk="1" hangingPunct="1">
              <a:lnSpc>
                <a:spcPct val="80000"/>
              </a:lnSpc>
            </a:pPr>
            <a:r>
              <a:rPr lang="en-US" altLang="en-US" sz="2800" dirty="0">
                <a:latin typeface="Times New Roman" pitchFamily="18" charset="0"/>
                <a:cs typeface="Times New Roman" pitchFamily="18" charset="0"/>
              </a:rPr>
              <a:t>ROM estimate provides a rough idea of what a project will cost.</a:t>
            </a:r>
          </a:p>
          <a:p>
            <a:pPr lvl="1" algn="just" eaLnBrk="1" hangingPunct="1">
              <a:lnSpc>
                <a:spcPct val="80000"/>
              </a:lnSpc>
              <a:buClr>
                <a:schemeClr val="hlink"/>
              </a:buClr>
              <a:buSzPct val="80000"/>
              <a:buFont typeface="Wingdings" pitchFamily="2" charset="2"/>
              <a:buNone/>
            </a:pPr>
            <a:endParaRPr lang="en-US" altLang="en-US" sz="1000" dirty="0">
              <a:latin typeface="Times New Roman" pitchFamily="18" charset="0"/>
              <a:cs typeface="Times New Roman" pitchFamily="18" charset="0"/>
            </a:endParaRPr>
          </a:p>
          <a:p>
            <a:pPr lvl="1" algn="just" eaLnBrk="1" hangingPunct="1">
              <a:lnSpc>
                <a:spcPct val="80000"/>
              </a:lnSpc>
            </a:pPr>
            <a:r>
              <a:rPr lang="en-US" altLang="en-US" sz="2800" dirty="0">
                <a:latin typeface="Times New Roman" pitchFamily="18" charset="0"/>
                <a:cs typeface="Times New Roman" pitchFamily="18" charset="0"/>
              </a:rPr>
              <a:t>This type of estimate is done very early in a project or even before a project is officially started.</a:t>
            </a:r>
          </a:p>
          <a:p>
            <a:pPr lvl="1" algn="just" eaLnBrk="1" hangingPunct="1">
              <a:lnSpc>
                <a:spcPct val="80000"/>
              </a:lnSpc>
              <a:buClr>
                <a:schemeClr val="hlink"/>
              </a:buClr>
              <a:buSzPct val="80000"/>
              <a:buFont typeface="Wingdings" pitchFamily="2" charset="2"/>
              <a:buNone/>
            </a:pPr>
            <a:endParaRPr lang="en-US" altLang="en-US" sz="1000" dirty="0">
              <a:latin typeface="Times New Roman" pitchFamily="18" charset="0"/>
              <a:cs typeface="Times New Roman" pitchFamily="18" charset="0"/>
            </a:endParaRPr>
          </a:p>
          <a:p>
            <a:pPr lvl="1" algn="just" eaLnBrk="1" hangingPunct="1">
              <a:lnSpc>
                <a:spcPct val="80000"/>
              </a:lnSpc>
            </a:pPr>
            <a:r>
              <a:rPr lang="en-US" altLang="en-US" sz="2800" dirty="0">
                <a:latin typeface="Times New Roman" pitchFamily="18" charset="0"/>
                <a:cs typeface="Times New Roman" pitchFamily="18" charset="0"/>
              </a:rPr>
              <a:t>Project managers and top management use this estimate to help make project selection decisions.</a:t>
            </a:r>
          </a:p>
          <a:p>
            <a:pPr lvl="1" algn="just" eaLnBrk="1" hangingPunct="1">
              <a:lnSpc>
                <a:spcPct val="80000"/>
              </a:lnSpc>
              <a:buClr>
                <a:schemeClr val="hlink"/>
              </a:buClr>
              <a:buSzPct val="80000"/>
              <a:buFont typeface="Wingdings" pitchFamily="2" charset="2"/>
              <a:buNone/>
            </a:pPr>
            <a:endParaRPr lang="en-US" altLang="en-US" sz="1000" dirty="0">
              <a:latin typeface="Times New Roman" pitchFamily="18" charset="0"/>
              <a:cs typeface="Times New Roman" pitchFamily="18" charset="0"/>
            </a:endParaRPr>
          </a:p>
          <a:p>
            <a:pPr lvl="1" algn="just" eaLnBrk="1" hangingPunct="1">
              <a:lnSpc>
                <a:spcPct val="80000"/>
              </a:lnSpc>
            </a:pPr>
            <a:r>
              <a:rPr lang="en-US" altLang="en-US" sz="2800" dirty="0">
                <a:latin typeface="Times New Roman" pitchFamily="18" charset="0"/>
                <a:cs typeface="Times New Roman" pitchFamily="18" charset="0"/>
              </a:rPr>
              <a:t>The timeframe for this type of estimate is often three or more years prior to project completion.</a:t>
            </a:r>
          </a:p>
          <a:p>
            <a:pPr lvl="1" algn="just" eaLnBrk="1" hangingPunct="1">
              <a:lnSpc>
                <a:spcPct val="80000"/>
              </a:lnSpc>
              <a:buClr>
                <a:schemeClr val="hlink"/>
              </a:buClr>
              <a:buSzPct val="80000"/>
              <a:buFont typeface="Wingdings" pitchFamily="2" charset="2"/>
              <a:buNone/>
            </a:pPr>
            <a:endParaRPr lang="en-US" altLang="en-US" sz="800"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0244" name="Rectangle 2"/>
          <p:cNvSpPr>
            <a:spLocks noGrp="1" noChangeArrowheads="1"/>
          </p:cNvSpPr>
          <p:nvPr>
            <p:ph type="title"/>
          </p:nvPr>
        </p:nvSpPr>
        <p:spPr>
          <a:xfrm>
            <a:off x="574675" y="304800"/>
            <a:ext cx="8001000" cy="762000"/>
          </a:xfrm>
        </p:spPr>
        <p:txBody>
          <a:bodyPr/>
          <a:lstStyle/>
          <a:p>
            <a:pPr eaLnBrk="1" hangingPunct="1"/>
            <a:r>
              <a:rPr lang="en-US" altLang="en-US" sz="3200" dirty="0"/>
              <a:t>Types of Cost Estimates (Cont.)</a:t>
            </a:r>
          </a:p>
        </p:txBody>
      </p:sp>
      <p:sp>
        <p:nvSpPr>
          <p:cNvPr id="10245" name="Rectangle 3"/>
          <p:cNvSpPr>
            <a:spLocks noGrp="1" noChangeArrowheads="1"/>
          </p:cNvSpPr>
          <p:nvPr>
            <p:ph type="body" idx="1"/>
          </p:nvPr>
        </p:nvSpPr>
        <p:spPr>
          <a:xfrm>
            <a:off x="228600" y="1219200"/>
            <a:ext cx="8610600" cy="4800600"/>
          </a:xfrm>
        </p:spPr>
        <p:txBody>
          <a:bodyPr/>
          <a:lstStyle/>
          <a:p>
            <a:pPr algn="just" eaLnBrk="1" hangingPunct="1">
              <a:lnSpc>
                <a:spcPct val="90000"/>
              </a:lnSpc>
            </a:pPr>
            <a:r>
              <a:rPr lang="en-US" altLang="en-US" b="1" dirty="0">
                <a:latin typeface="Times New Roman" pitchFamily="18" charset="0"/>
                <a:cs typeface="Times New Roman" pitchFamily="18" charset="0"/>
              </a:rPr>
              <a:t>Budgetary estimate</a:t>
            </a:r>
          </a:p>
          <a:p>
            <a:pPr algn="just" eaLnBrk="1" hangingPunct="1">
              <a:lnSpc>
                <a:spcPct val="90000"/>
              </a:lnSpc>
              <a:buFont typeface="Wingdings" pitchFamily="2" charset="2"/>
              <a:buNone/>
            </a:pPr>
            <a:endParaRPr lang="en-US" altLang="en-US" sz="800" dirty="0">
              <a:latin typeface="Times New Roman" pitchFamily="18" charset="0"/>
              <a:cs typeface="Times New Roman" pitchFamily="18" charset="0"/>
            </a:endParaRPr>
          </a:p>
          <a:p>
            <a:pPr lvl="1" algn="just" eaLnBrk="1" hangingPunct="1">
              <a:lnSpc>
                <a:spcPct val="90000"/>
              </a:lnSpc>
            </a:pPr>
            <a:r>
              <a:rPr lang="en-US" altLang="en-US" dirty="0">
                <a:latin typeface="Times New Roman" pitchFamily="18" charset="0"/>
                <a:cs typeface="Times New Roman" pitchFamily="18" charset="0"/>
              </a:rPr>
              <a:t>A budgetary estimate is used to allocate money into an organization’s budget.</a:t>
            </a:r>
          </a:p>
          <a:p>
            <a:pPr lvl="1" algn="just" eaLnBrk="1" hangingPunct="1">
              <a:lnSpc>
                <a:spcPct val="90000"/>
              </a:lnSpc>
              <a:buFont typeface="Wingdings" pitchFamily="2" charset="2"/>
              <a:buNone/>
            </a:pPr>
            <a:endParaRPr lang="en-US" altLang="en-US" sz="800" dirty="0">
              <a:latin typeface="Times New Roman" pitchFamily="18" charset="0"/>
              <a:cs typeface="Times New Roman" pitchFamily="18" charset="0"/>
            </a:endParaRPr>
          </a:p>
          <a:p>
            <a:pPr lvl="1" algn="just" eaLnBrk="1" hangingPunct="1">
              <a:lnSpc>
                <a:spcPct val="90000"/>
              </a:lnSpc>
            </a:pPr>
            <a:r>
              <a:rPr lang="en-US" altLang="en-US" dirty="0">
                <a:latin typeface="Times New Roman" pitchFamily="18" charset="0"/>
                <a:cs typeface="Times New Roman" pitchFamily="18" charset="0"/>
              </a:rPr>
              <a:t>Many organizations develop budgets at least two years into the future.</a:t>
            </a:r>
          </a:p>
          <a:p>
            <a:pPr lvl="1" algn="just" eaLnBrk="1" hangingPunct="1">
              <a:lnSpc>
                <a:spcPct val="90000"/>
              </a:lnSpc>
              <a:buFont typeface="Wingdings" pitchFamily="2" charset="2"/>
              <a:buNone/>
            </a:pPr>
            <a:endParaRPr lang="en-US" altLang="en-US" sz="800" dirty="0">
              <a:latin typeface="Times New Roman" pitchFamily="18" charset="0"/>
              <a:cs typeface="Times New Roman" pitchFamily="18" charset="0"/>
            </a:endParaRPr>
          </a:p>
          <a:p>
            <a:pPr lvl="1" algn="just" eaLnBrk="1" hangingPunct="1">
              <a:lnSpc>
                <a:spcPct val="90000"/>
              </a:lnSpc>
            </a:pPr>
            <a:r>
              <a:rPr lang="en-US" altLang="en-US" dirty="0">
                <a:latin typeface="Times New Roman" pitchFamily="18" charset="0"/>
                <a:cs typeface="Times New Roman" pitchFamily="18" charset="0"/>
              </a:rPr>
              <a:t>Budgetary estimates are made one to two years prior to project completion.</a:t>
            </a:r>
          </a:p>
          <a:p>
            <a:pPr lvl="1" algn="just" eaLnBrk="1" hangingPunct="1">
              <a:lnSpc>
                <a:spcPct val="90000"/>
              </a:lnSpc>
              <a:buFont typeface="Wingdings" pitchFamily="2" charset="2"/>
              <a:buNone/>
            </a:pPr>
            <a:endParaRPr lang="en-US" altLang="en-US" sz="800"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1268" name="Rectangle 2"/>
          <p:cNvSpPr>
            <a:spLocks noGrp="1" noChangeArrowheads="1"/>
          </p:cNvSpPr>
          <p:nvPr>
            <p:ph type="title"/>
          </p:nvPr>
        </p:nvSpPr>
        <p:spPr>
          <a:xfrm>
            <a:off x="574675" y="304800"/>
            <a:ext cx="8001000" cy="685800"/>
          </a:xfrm>
        </p:spPr>
        <p:txBody>
          <a:bodyPr/>
          <a:lstStyle/>
          <a:p>
            <a:pPr eaLnBrk="1" hangingPunct="1"/>
            <a:r>
              <a:rPr lang="en-US" altLang="en-US" sz="2800" dirty="0"/>
              <a:t>Cont’d…..</a:t>
            </a:r>
          </a:p>
        </p:txBody>
      </p:sp>
      <p:sp>
        <p:nvSpPr>
          <p:cNvPr id="11269" name="Rectangle 3"/>
          <p:cNvSpPr>
            <a:spLocks noGrp="1" noChangeArrowheads="1"/>
          </p:cNvSpPr>
          <p:nvPr>
            <p:ph type="body" idx="1"/>
          </p:nvPr>
        </p:nvSpPr>
        <p:spPr>
          <a:xfrm>
            <a:off x="228600" y="1143000"/>
            <a:ext cx="8339138" cy="4876800"/>
          </a:xfrm>
        </p:spPr>
        <p:txBody>
          <a:bodyPr/>
          <a:lstStyle/>
          <a:p>
            <a:pPr algn="just" eaLnBrk="1" hangingPunct="1">
              <a:lnSpc>
                <a:spcPct val="80000"/>
              </a:lnSpc>
            </a:pPr>
            <a:r>
              <a:rPr lang="en-US" sz="2800" b="1" dirty="0">
                <a:latin typeface="Times New Roman" pitchFamily="18" charset="0"/>
                <a:cs typeface="Times New Roman" pitchFamily="18" charset="0"/>
              </a:rPr>
              <a:t>Definitive estimate</a:t>
            </a:r>
          </a:p>
          <a:p>
            <a:pPr algn="just" eaLnBrk="1" hangingPunct="1">
              <a:lnSpc>
                <a:spcPct val="80000"/>
              </a:lnSpc>
              <a:buFont typeface="Wingdings" pitchFamily="2" charset="2"/>
              <a:buNone/>
            </a:pPr>
            <a:endParaRPr lang="en-US" sz="800" dirty="0">
              <a:latin typeface="Times New Roman" pitchFamily="18" charset="0"/>
              <a:cs typeface="Times New Roman" pitchFamily="18" charset="0"/>
            </a:endParaRPr>
          </a:p>
          <a:p>
            <a:pPr lvl="1" algn="just" eaLnBrk="1" hangingPunct="1">
              <a:lnSpc>
                <a:spcPct val="80000"/>
              </a:lnSpc>
            </a:pPr>
            <a:r>
              <a:rPr lang="en-US" sz="2800" dirty="0">
                <a:latin typeface="Times New Roman" pitchFamily="18" charset="0"/>
                <a:cs typeface="Times New Roman" pitchFamily="18" charset="0"/>
              </a:rPr>
              <a:t>A definitive estimate provides an accurate estimate of project costs.</a:t>
            </a:r>
          </a:p>
          <a:p>
            <a:pPr lvl="1" algn="just" eaLnBrk="1" hangingPunct="1">
              <a:lnSpc>
                <a:spcPct val="80000"/>
              </a:lnSpc>
              <a:buClr>
                <a:schemeClr val="hlink"/>
              </a:buClr>
              <a:buSzPct val="80000"/>
              <a:buFont typeface="Wingdings" pitchFamily="2" charset="2"/>
              <a:buNone/>
            </a:pPr>
            <a:endParaRPr lang="en-US" sz="900" dirty="0">
              <a:latin typeface="Times New Roman" pitchFamily="18" charset="0"/>
              <a:cs typeface="Times New Roman" pitchFamily="18" charset="0"/>
            </a:endParaRPr>
          </a:p>
          <a:p>
            <a:pPr lvl="1" algn="just" eaLnBrk="1" hangingPunct="1">
              <a:lnSpc>
                <a:spcPct val="80000"/>
              </a:lnSpc>
            </a:pPr>
            <a:r>
              <a:rPr lang="en-US" sz="2800" dirty="0">
                <a:latin typeface="Times New Roman" pitchFamily="18" charset="0"/>
                <a:cs typeface="Times New Roman" pitchFamily="18" charset="0"/>
              </a:rPr>
              <a:t>Definitive estimates are used for making many purchasing decisions for which accurate estimates are required and for estimating final project costs.</a:t>
            </a:r>
          </a:p>
          <a:p>
            <a:pPr lvl="1" algn="just" eaLnBrk="1" hangingPunct="1">
              <a:lnSpc>
                <a:spcPct val="80000"/>
              </a:lnSpc>
              <a:buClr>
                <a:schemeClr val="hlink"/>
              </a:buClr>
              <a:buSzPct val="80000"/>
              <a:buFont typeface="Wingdings" pitchFamily="2" charset="2"/>
              <a:buNone/>
            </a:pPr>
            <a:endParaRPr lang="en-US" sz="900" dirty="0">
              <a:latin typeface="Times New Roman" pitchFamily="18" charset="0"/>
              <a:cs typeface="Times New Roman" pitchFamily="18" charset="0"/>
            </a:endParaRPr>
          </a:p>
          <a:p>
            <a:pPr lvl="1" algn="just" eaLnBrk="1" hangingPunct="1">
              <a:lnSpc>
                <a:spcPct val="80000"/>
              </a:lnSpc>
            </a:pPr>
            <a:r>
              <a:rPr lang="en-US" sz="2800" dirty="0">
                <a:latin typeface="Times New Roman" pitchFamily="18" charset="0"/>
                <a:cs typeface="Times New Roman" pitchFamily="18" charset="0"/>
              </a:rPr>
              <a:t>Definitive estimates are made one year or less prior to project completion.</a:t>
            </a:r>
          </a:p>
          <a:p>
            <a:pPr lvl="1" algn="just" eaLnBrk="1" hangingPunct="1">
              <a:lnSpc>
                <a:spcPct val="80000"/>
              </a:lnSpc>
              <a:buClr>
                <a:schemeClr val="hlink"/>
              </a:buClr>
              <a:buSzPct val="80000"/>
              <a:buFont typeface="Wingdings" pitchFamily="2" charset="2"/>
              <a:buNone/>
            </a:pPr>
            <a:endParaRPr lang="en-US" sz="900" dirty="0">
              <a:latin typeface="Times New Roman" pitchFamily="18" charset="0"/>
              <a:cs typeface="Times New Roman" pitchFamily="18" charset="0"/>
            </a:endParaRPr>
          </a:p>
          <a:p>
            <a:pPr lvl="1" algn="just" eaLnBrk="1" hangingPunct="1">
              <a:lnSpc>
                <a:spcPct val="80000"/>
              </a:lnSpc>
            </a:pPr>
            <a:r>
              <a:rPr lang="en-US" sz="2800" b="1" dirty="0">
                <a:latin typeface="Times New Roman" pitchFamily="18" charset="0"/>
                <a:cs typeface="Times New Roman" pitchFamily="18" charset="0"/>
              </a:rPr>
              <a:t>A definitive estimate should be the most accurate of the three types of estimates.</a:t>
            </a:r>
          </a:p>
          <a:p>
            <a:pPr lvl="1" algn="just" eaLnBrk="1" hangingPunct="1">
              <a:lnSpc>
                <a:spcPct val="80000"/>
              </a:lnSpc>
              <a:buFont typeface="Wingdings" pitchFamily="2" charset="2"/>
              <a:buNone/>
            </a:pPr>
            <a:endParaRPr lang="en-US" sz="800"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2292" name="Rectangle 2"/>
          <p:cNvSpPr>
            <a:spLocks noGrp="1" noChangeArrowheads="1"/>
          </p:cNvSpPr>
          <p:nvPr>
            <p:ph type="title"/>
          </p:nvPr>
        </p:nvSpPr>
        <p:spPr>
          <a:xfrm>
            <a:off x="574675" y="304800"/>
            <a:ext cx="8001000" cy="762000"/>
          </a:xfrm>
        </p:spPr>
        <p:txBody>
          <a:bodyPr/>
          <a:lstStyle/>
          <a:p>
            <a:pPr eaLnBrk="1" hangingPunct="1"/>
            <a:r>
              <a:rPr lang="en-US" altLang="en-US" sz="2800" dirty="0"/>
              <a:t>Cont’d….</a:t>
            </a:r>
          </a:p>
        </p:txBody>
      </p:sp>
      <p:sp>
        <p:nvSpPr>
          <p:cNvPr id="12293" name="Rectangle 3"/>
          <p:cNvSpPr>
            <a:spLocks noGrp="1" noChangeArrowheads="1"/>
          </p:cNvSpPr>
          <p:nvPr>
            <p:ph type="body" idx="1"/>
          </p:nvPr>
        </p:nvSpPr>
        <p:spPr>
          <a:xfrm>
            <a:off x="304800" y="1143000"/>
            <a:ext cx="8382000" cy="5165725"/>
          </a:xfrm>
        </p:spPr>
        <p:txBody>
          <a:bodyPr/>
          <a:lstStyle/>
          <a:p>
            <a:pPr algn="just" eaLnBrk="1" hangingPunct="1">
              <a:lnSpc>
                <a:spcPct val="80000"/>
              </a:lnSpc>
            </a:pPr>
            <a:r>
              <a:rPr lang="en-US" altLang="en-US" sz="2800" b="1" dirty="0">
                <a:latin typeface="Times New Roman" pitchFamily="18" charset="0"/>
                <a:cs typeface="Times New Roman" pitchFamily="18" charset="0"/>
              </a:rPr>
              <a:t>Supporting detail</a:t>
            </a:r>
          </a:p>
          <a:p>
            <a:pPr lvl="1" algn="just" eaLnBrk="1" hangingPunct="1">
              <a:lnSpc>
                <a:spcPct val="80000"/>
              </a:lnSpc>
            </a:pPr>
            <a:r>
              <a:rPr lang="en-US" altLang="en-US" sz="2400" dirty="0">
                <a:latin typeface="Times New Roman" pitchFamily="18" charset="0"/>
                <a:cs typeface="Times New Roman" pitchFamily="18" charset="0"/>
              </a:rPr>
              <a:t>It is very important to include supporting details with all cost estimates because it would make it easier to prepare an updated estimate or similar estimate as needed.</a:t>
            </a:r>
          </a:p>
          <a:p>
            <a:pPr lvl="1" algn="just" eaLnBrk="1" hangingPunct="1">
              <a:lnSpc>
                <a:spcPct val="80000"/>
              </a:lnSpc>
            </a:pPr>
            <a:r>
              <a:rPr lang="en-US" altLang="en-US" sz="2400" dirty="0">
                <a:latin typeface="Times New Roman" pitchFamily="18" charset="0"/>
                <a:cs typeface="Times New Roman" pitchFamily="18" charset="0"/>
              </a:rPr>
              <a:t>The supporting details include:</a:t>
            </a:r>
          </a:p>
          <a:p>
            <a:pPr lvl="2" algn="just" eaLnBrk="1" hangingPunct="1">
              <a:lnSpc>
                <a:spcPct val="80000"/>
              </a:lnSpc>
            </a:pPr>
            <a:r>
              <a:rPr lang="en-US" altLang="en-US" sz="2000" dirty="0">
                <a:latin typeface="Times New Roman" pitchFamily="18" charset="0"/>
                <a:cs typeface="Times New Roman" pitchFamily="18" charset="0"/>
              </a:rPr>
              <a:t>The ground </a:t>
            </a:r>
            <a:r>
              <a:rPr lang="en-US" altLang="en-US" sz="2000" b="1" dirty="0">
                <a:latin typeface="Times New Roman" pitchFamily="18" charset="0"/>
                <a:cs typeface="Times New Roman" pitchFamily="18" charset="0"/>
              </a:rPr>
              <a:t>rules</a:t>
            </a:r>
            <a:r>
              <a:rPr lang="en-US" altLang="en-US" sz="2000" dirty="0">
                <a:latin typeface="Times New Roman" pitchFamily="18" charset="0"/>
                <a:cs typeface="Times New Roman" pitchFamily="18" charset="0"/>
              </a:rPr>
              <a:t> and </a:t>
            </a:r>
            <a:r>
              <a:rPr lang="en-US" altLang="en-US" sz="2000" b="1" dirty="0">
                <a:latin typeface="Times New Roman" pitchFamily="18" charset="0"/>
                <a:cs typeface="Times New Roman" pitchFamily="18" charset="0"/>
              </a:rPr>
              <a:t>assumptions</a:t>
            </a:r>
            <a:r>
              <a:rPr lang="en-US" altLang="en-US" sz="2000" dirty="0">
                <a:latin typeface="Times New Roman" pitchFamily="18" charset="0"/>
                <a:cs typeface="Times New Roman" pitchFamily="18" charset="0"/>
              </a:rPr>
              <a:t> used in creating the estimate;</a:t>
            </a:r>
          </a:p>
          <a:p>
            <a:pPr lvl="2" algn="just" eaLnBrk="1" hangingPunct="1">
              <a:lnSpc>
                <a:spcPct val="80000"/>
              </a:lnSpc>
            </a:pPr>
            <a:r>
              <a:rPr lang="en-US" altLang="en-US" sz="2000" dirty="0">
                <a:latin typeface="Times New Roman" pitchFamily="18" charset="0"/>
                <a:cs typeface="Times New Roman" pitchFamily="18" charset="0"/>
              </a:rPr>
              <a:t>A </a:t>
            </a:r>
            <a:r>
              <a:rPr lang="en-US" altLang="en-US" sz="2000" b="1" dirty="0">
                <a:latin typeface="Times New Roman" pitchFamily="18" charset="0"/>
                <a:cs typeface="Times New Roman" pitchFamily="18" charset="0"/>
              </a:rPr>
              <a:t>description of the project </a:t>
            </a:r>
            <a:r>
              <a:rPr lang="en-US" altLang="en-US" sz="2000" dirty="0">
                <a:latin typeface="Times New Roman" pitchFamily="18" charset="0"/>
                <a:cs typeface="Times New Roman" pitchFamily="18" charset="0"/>
              </a:rPr>
              <a:t>(scope statement, WBS, and so on) used as a basis for the estimate; and</a:t>
            </a:r>
          </a:p>
          <a:p>
            <a:pPr lvl="2" algn="just" eaLnBrk="1" hangingPunct="1">
              <a:lnSpc>
                <a:spcPct val="80000"/>
              </a:lnSpc>
            </a:pPr>
            <a:r>
              <a:rPr lang="en-US" altLang="en-US" sz="2000" dirty="0">
                <a:latin typeface="Times New Roman" pitchFamily="18" charset="0"/>
                <a:cs typeface="Times New Roman" pitchFamily="18" charset="0"/>
              </a:rPr>
              <a:t>Details on the cost estimation tools and techniques used to create the estimate.</a:t>
            </a:r>
          </a:p>
          <a:p>
            <a:pPr lvl="2" algn="just" eaLnBrk="1" hangingPunct="1">
              <a:lnSpc>
                <a:spcPct val="80000"/>
              </a:lnSpc>
              <a:buFontTx/>
              <a:buNone/>
            </a:pPr>
            <a:endParaRPr lang="en-US" altLang="en-US" sz="800" dirty="0">
              <a:latin typeface="Times New Roman" pitchFamily="18" charset="0"/>
              <a:cs typeface="Times New Roman" pitchFamily="18" charset="0"/>
            </a:endParaRPr>
          </a:p>
          <a:p>
            <a:pPr algn="just" eaLnBrk="1" hangingPunct="1">
              <a:lnSpc>
                <a:spcPct val="80000"/>
              </a:lnSpc>
            </a:pPr>
            <a:r>
              <a:rPr lang="en-US" altLang="en-US" sz="2800" dirty="0">
                <a:latin typeface="Times New Roman" pitchFamily="18" charset="0"/>
                <a:cs typeface="Times New Roman" pitchFamily="18" charset="0"/>
              </a:rPr>
              <a:t>A </a:t>
            </a:r>
            <a:r>
              <a:rPr lang="en-US" altLang="en-US" sz="2800" b="1" dirty="0">
                <a:latin typeface="Times New Roman" pitchFamily="18" charset="0"/>
                <a:cs typeface="Times New Roman" pitchFamily="18" charset="0"/>
              </a:rPr>
              <a:t>cost management plan </a:t>
            </a:r>
            <a:r>
              <a:rPr lang="en-US" altLang="en-US" sz="2800" dirty="0">
                <a:latin typeface="Times New Roman" pitchFamily="18" charset="0"/>
                <a:cs typeface="Times New Roman" pitchFamily="18" charset="0"/>
              </a:rPr>
              <a:t>is a document that describes how the organization will manage cost variances on the project.</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3316" name="Rectangle 2"/>
          <p:cNvSpPr>
            <a:spLocks noGrp="1" noChangeArrowheads="1"/>
          </p:cNvSpPr>
          <p:nvPr>
            <p:ph type="title"/>
          </p:nvPr>
        </p:nvSpPr>
        <p:spPr>
          <a:xfrm>
            <a:off x="228600" y="188913"/>
            <a:ext cx="8458200" cy="877887"/>
          </a:xfrm>
          <a:solidFill>
            <a:schemeClr val="accent2"/>
          </a:solidFill>
        </p:spPr>
        <p:txBody>
          <a:bodyPr/>
          <a:lstStyle/>
          <a:p>
            <a:pPr eaLnBrk="1" hangingPunct="1"/>
            <a:r>
              <a:rPr lang="en-US" altLang="en-US" sz="4000" b="1" dirty="0">
                <a:solidFill>
                  <a:srgbClr val="FFFF00"/>
                </a:solidFill>
              </a:rPr>
              <a:t>Cost Estimation Tools &amp; Techniques</a:t>
            </a:r>
          </a:p>
        </p:txBody>
      </p:sp>
      <p:sp>
        <p:nvSpPr>
          <p:cNvPr id="11269" name="Rectangle 3"/>
          <p:cNvSpPr>
            <a:spLocks noGrp="1" noChangeArrowheads="1"/>
          </p:cNvSpPr>
          <p:nvPr>
            <p:ph type="body" idx="1"/>
          </p:nvPr>
        </p:nvSpPr>
        <p:spPr>
          <a:xfrm>
            <a:off x="228600" y="1143000"/>
            <a:ext cx="8686800" cy="5094288"/>
          </a:xfrm>
        </p:spPr>
        <p:txBody>
          <a:bodyPr>
            <a:normAutofit lnSpcReduction="10000"/>
          </a:bodyPr>
          <a:lstStyle/>
          <a:p>
            <a:pPr algn="just" eaLnBrk="1" hangingPunct="1">
              <a:lnSpc>
                <a:spcPct val="80000"/>
              </a:lnSpc>
              <a:defRPr/>
            </a:pPr>
            <a:r>
              <a:rPr lang="en-US" sz="2600" b="1" dirty="0">
                <a:latin typeface="Times New Roman" pitchFamily="18" charset="0"/>
                <a:cs typeface="Times New Roman" pitchFamily="18" charset="0"/>
              </a:rPr>
              <a:t>Top-down estimates</a:t>
            </a:r>
          </a:p>
          <a:p>
            <a:pPr lvl="1" algn="just" eaLnBrk="1" hangingPunct="1">
              <a:lnSpc>
                <a:spcPct val="80000"/>
              </a:lnSpc>
              <a:defRPr/>
            </a:pPr>
            <a:r>
              <a:rPr lang="en-US" sz="2000" dirty="0">
                <a:latin typeface="Times New Roman" pitchFamily="18" charset="0"/>
                <a:cs typeface="Times New Roman" pitchFamily="18" charset="0"/>
              </a:rPr>
              <a:t>Using the actual cost of a previous, similar project as the basis for estimating the cost of the current project</a:t>
            </a:r>
          </a:p>
          <a:p>
            <a:pPr lvl="1" algn="just" eaLnBrk="1" hangingPunct="1">
              <a:lnSpc>
                <a:spcPct val="80000"/>
              </a:lnSpc>
              <a:defRPr/>
            </a:pPr>
            <a:r>
              <a:rPr lang="en-US" sz="2000" dirty="0">
                <a:latin typeface="Times New Roman" pitchFamily="18" charset="0"/>
                <a:cs typeface="Times New Roman" pitchFamily="18" charset="0"/>
              </a:rPr>
              <a:t>Requiring much of expert judgment</a:t>
            </a:r>
          </a:p>
          <a:p>
            <a:pPr lvl="1" algn="just" eaLnBrk="1" hangingPunct="1">
              <a:lnSpc>
                <a:spcPct val="80000"/>
              </a:lnSpc>
              <a:defRPr/>
            </a:pPr>
            <a:r>
              <a:rPr lang="en-US" sz="2000" dirty="0">
                <a:latin typeface="Times New Roman" pitchFamily="18" charset="0"/>
                <a:cs typeface="Times New Roman" pitchFamily="18" charset="0"/>
              </a:rPr>
              <a:t>Being generally less costly but less accurate than others are</a:t>
            </a:r>
          </a:p>
          <a:p>
            <a:pPr algn="just" eaLnBrk="1" hangingPunct="1">
              <a:lnSpc>
                <a:spcPct val="80000"/>
              </a:lnSpc>
              <a:defRPr/>
            </a:pPr>
            <a:r>
              <a:rPr lang="en-US" sz="2600" b="1" dirty="0">
                <a:latin typeface="Times New Roman" pitchFamily="18" charset="0"/>
                <a:cs typeface="Times New Roman" pitchFamily="18" charset="0"/>
              </a:rPr>
              <a:t>Bottom-up estimating</a:t>
            </a:r>
          </a:p>
          <a:p>
            <a:pPr lvl="1" algn="just" eaLnBrk="1" hangingPunct="1">
              <a:lnSpc>
                <a:spcPct val="80000"/>
              </a:lnSpc>
              <a:defRPr/>
            </a:pPr>
            <a:r>
              <a:rPr lang="en-US" sz="2000" dirty="0">
                <a:latin typeface="Times New Roman" pitchFamily="18" charset="0"/>
                <a:cs typeface="Times New Roman" pitchFamily="18" charset="0"/>
              </a:rPr>
              <a:t>Involving estimating </a:t>
            </a:r>
            <a:r>
              <a:rPr lang="en-US" sz="2000" b="1" dirty="0">
                <a:latin typeface="Times New Roman" pitchFamily="18" charset="0"/>
                <a:cs typeface="Times New Roman" pitchFamily="18" charset="0"/>
              </a:rPr>
              <a:t>individual</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work items </a:t>
            </a:r>
            <a:r>
              <a:rPr lang="en-US" sz="2000" dirty="0">
                <a:latin typeface="Times New Roman" pitchFamily="18" charset="0"/>
                <a:cs typeface="Times New Roman" pitchFamily="18" charset="0"/>
              </a:rPr>
              <a:t>and summing them to get a project total</a:t>
            </a:r>
          </a:p>
          <a:p>
            <a:pPr lvl="1" algn="just" eaLnBrk="1" hangingPunct="1">
              <a:lnSpc>
                <a:spcPct val="80000"/>
              </a:lnSpc>
              <a:defRPr/>
            </a:pPr>
            <a:r>
              <a:rPr lang="en-US" sz="2000" dirty="0">
                <a:latin typeface="Times New Roman" pitchFamily="18" charset="0"/>
                <a:cs typeface="Times New Roman" pitchFamily="18" charset="0"/>
              </a:rPr>
              <a:t>Being more accurate with smaller work items</a:t>
            </a:r>
          </a:p>
          <a:p>
            <a:pPr lvl="1" algn="just" eaLnBrk="1" hangingPunct="1">
              <a:lnSpc>
                <a:spcPct val="80000"/>
              </a:lnSpc>
              <a:defRPr/>
            </a:pPr>
            <a:r>
              <a:rPr lang="en-US" sz="2000" dirty="0">
                <a:latin typeface="Times New Roman" pitchFamily="18" charset="0"/>
                <a:cs typeface="Times New Roman" pitchFamily="18" charset="0"/>
              </a:rPr>
              <a:t>Being usually time-intensive and therefore expensive to develop</a:t>
            </a:r>
          </a:p>
          <a:p>
            <a:pPr algn="just" eaLnBrk="1" hangingPunct="1">
              <a:lnSpc>
                <a:spcPct val="80000"/>
              </a:lnSpc>
              <a:defRPr/>
            </a:pPr>
            <a:r>
              <a:rPr lang="en-US" sz="2600" b="1" dirty="0">
                <a:latin typeface="Times New Roman" pitchFamily="18" charset="0"/>
                <a:cs typeface="Times New Roman" pitchFamily="18" charset="0"/>
              </a:rPr>
              <a:t>Parametric modeling</a:t>
            </a:r>
          </a:p>
          <a:p>
            <a:pPr lvl="1" algn="just" eaLnBrk="1" hangingPunct="1">
              <a:lnSpc>
                <a:spcPct val="80000"/>
              </a:lnSpc>
              <a:defRPr/>
            </a:pPr>
            <a:r>
              <a:rPr lang="en-US" sz="2000" dirty="0">
                <a:latin typeface="Times New Roman" pitchFamily="18" charset="0"/>
                <a:cs typeface="Times New Roman" pitchFamily="18" charset="0"/>
              </a:rPr>
              <a:t>Using project characteristics (parameters) in a mathematical model to estimate project costs</a:t>
            </a:r>
          </a:p>
          <a:p>
            <a:pPr lvl="1" algn="just" eaLnBrk="1" hangingPunct="1">
              <a:lnSpc>
                <a:spcPct val="80000"/>
              </a:lnSpc>
              <a:defRPr/>
            </a:pPr>
            <a:r>
              <a:rPr lang="en-US" sz="2000" dirty="0">
                <a:latin typeface="Times New Roman" pitchFamily="18" charset="0"/>
                <a:cs typeface="Times New Roman" pitchFamily="18" charset="0"/>
              </a:rPr>
              <a:t>Being most reliable when:</a:t>
            </a:r>
          </a:p>
          <a:p>
            <a:pPr lvl="2" algn="just" eaLnBrk="1" hangingPunct="1">
              <a:lnSpc>
                <a:spcPct val="80000"/>
              </a:lnSpc>
              <a:defRPr/>
            </a:pPr>
            <a:r>
              <a:rPr lang="en-US" sz="1800" dirty="0">
                <a:latin typeface="Times New Roman" pitchFamily="18" charset="0"/>
                <a:cs typeface="Times New Roman" pitchFamily="18" charset="0"/>
              </a:rPr>
              <a:t>The historical info. that was used to create the model is accurate;</a:t>
            </a:r>
          </a:p>
          <a:p>
            <a:pPr lvl="2" algn="just" eaLnBrk="1" hangingPunct="1">
              <a:lnSpc>
                <a:spcPct val="80000"/>
              </a:lnSpc>
              <a:defRPr/>
            </a:pPr>
            <a:r>
              <a:rPr lang="en-US" sz="1800" dirty="0">
                <a:latin typeface="Times New Roman" pitchFamily="18" charset="0"/>
                <a:cs typeface="Times New Roman" pitchFamily="18" charset="0"/>
              </a:rPr>
              <a:t>The parameters are readily quantifiable; and</a:t>
            </a:r>
          </a:p>
          <a:p>
            <a:pPr lvl="2" algn="just" eaLnBrk="1" hangingPunct="1">
              <a:lnSpc>
                <a:spcPct val="80000"/>
              </a:lnSpc>
              <a:defRPr/>
            </a:pPr>
            <a:r>
              <a:rPr lang="en-US" sz="1800" dirty="0">
                <a:latin typeface="Times New Roman" pitchFamily="18" charset="0"/>
                <a:cs typeface="Times New Roman" pitchFamily="18" charset="0"/>
              </a:rPr>
              <a:t>The model is flexible in terms of the size of the project</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4340" name="Rectangle 2"/>
          <p:cNvSpPr>
            <a:spLocks noGrp="1" noChangeArrowheads="1"/>
          </p:cNvSpPr>
          <p:nvPr>
            <p:ph type="title"/>
          </p:nvPr>
        </p:nvSpPr>
        <p:spPr>
          <a:xfrm>
            <a:off x="574675" y="304800"/>
            <a:ext cx="8001000" cy="914400"/>
          </a:xfrm>
          <a:solidFill>
            <a:srgbClr val="7030A0"/>
          </a:solidFill>
        </p:spPr>
        <p:txBody>
          <a:bodyPr/>
          <a:lstStyle/>
          <a:p>
            <a:pPr eaLnBrk="1" hangingPunct="1"/>
            <a:r>
              <a:rPr lang="en-US" altLang="en-US" b="1">
                <a:solidFill>
                  <a:srgbClr val="FFFF00"/>
                </a:solidFill>
                <a:latin typeface="Times New Roman" pitchFamily="18" charset="0"/>
                <a:cs typeface="Times New Roman" pitchFamily="18" charset="0"/>
              </a:rPr>
              <a:t>3. Cost Budgeting</a:t>
            </a:r>
          </a:p>
        </p:txBody>
      </p:sp>
      <p:sp>
        <p:nvSpPr>
          <p:cNvPr id="14341" name="Rectangle 3"/>
          <p:cNvSpPr>
            <a:spLocks noGrp="1" noChangeArrowheads="1"/>
          </p:cNvSpPr>
          <p:nvPr>
            <p:ph type="body" idx="1"/>
          </p:nvPr>
        </p:nvSpPr>
        <p:spPr>
          <a:xfrm>
            <a:off x="228600" y="1371600"/>
            <a:ext cx="8686800" cy="4648200"/>
          </a:xfrm>
        </p:spPr>
        <p:txBody>
          <a:bodyPr/>
          <a:lstStyle/>
          <a:p>
            <a:pPr algn="just" eaLnBrk="1" hangingPunct="1">
              <a:lnSpc>
                <a:spcPct val="80000"/>
              </a:lnSpc>
              <a:buFont typeface="Wingdings" pitchFamily="2" charset="2"/>
              <a:buChar char="§"/>
            </a:pPr>
            <a:r>
              <a:rPr lang="en-US" altLang="en-US" sz="2800" dirty="0">
                <a:solidFill>
                  <a:schemeClr val="accent2"/>
                </a:solidFill>
                <a:latin typeface="Times New Roman" pitchFamily="18" charset="0"/>
                <a:cs typeface="Times New Roman" pitchFamily="18" charset="0"/>
              </a:rPr>
              <a:t>Cost budgeting </a:t>
            </a:r>
            <a:r>
              <a:rPr lang="en-US" altLang="en-US" sz="2800" dirty="0">
                <a:latin typeface="Times New Roman" pitchFamily="18" charset="0"/>
                <a:cs typeface="Times New Roman" pitchFamily="18" charset="0"/>
              </a:rPr>
              <a:t>involves allocating the overall project cost estimate to individual </a:t>
            </a:r>
            <a:r>
              <a:rPr lang="en-US" altLang="en-US" sz="2800" b="1" dirty="0">
                <a:latin typeface="Times New Roman" pitchFamily="18" charset="0"/>
                <a:cs typeface="Times New Roman" pitchFamily="18" charset="0"/>
              </a:rPr>
              <a:t>work items </a:t>
            </a:r>
            <a:r>
              <a:rPr lang="en-US" altLang="en-US" sz="2800" dirty="0">
                <a:latin typeface="Times New Roman" pitchFamily="18" charset="0"/>
                <a:cs typeface="Times New Roman" pitchFamily="18" charset="0"/>
              </a:rPr>
              <a:t>to prepare budgetary estimates and to establish a cost baseline for measuring project performance.</a:t>
            </a:r>
          </a:p>
          <a:p>
            <a:pPr algn="just" eaLnBrk="1" hangingPunct="1">
              <a:lnSpc>
                <a:spcPct val="80000"/>
              </a:lnSpc>
              <a:buFont typeface="Wingdings" pitchFamily="2" charset="2"/>
              <a:buChar char="§"/>
            </a:pPr>
            <a:endParaRPr lang="en-US" altLang="en-US" sz="900" dirty="0">
              <a:latin typeface="Times New Roman" pitchFamily="18" charset="0"/>
              <a:cs typeface="Times New Roman" pitchFamily="18" charset="0"/>
            </a:endParaRPr>
          </a:p>
          <a:p>
            <a:pPr algn="just" eaLnBrk="1" hangingPunct="1">
              <a:lnSpc>
                <a:spcPct val="80000"/>
              </a:lnSpc>
              <a:buFont typeface="Wingdings" pitchFamily="2" charset="2"/>
              <a:buChar char="§"/>
            </a:pPr>
            <a:r>
              <a:rPr lang="en-US" altLang="en-US" sz="2800" dirty="0">
                <a:latin typeface="Times New Roman" pitchFamily="18" charset="0"/>
                <a:cs typeface="Times New Roman" pitchFamily="18" charset="0"/>
              </a:rPr>
              <a:t>These </a:t>
            </a:r>
            <a:r>
              <a:rPr lang="en-US" altLang="en-US" sz="2800" b="1" dirty="0">
                <a:latin typeface="Times New Roman" pitchFamily="18" charset="0"/>
                <a:cs typeface="Times New Roman" pitchFamily="18" charset="0"/>
              </a:rPr>
              <a:t>work items </a:t>
            </a:r>
            <a:r>
              <a:rPr lang="en-US" altLang="en-US" sz="2800" dirty="0">
                <a:latin typeface="Times New Roman" pitchFamily="18" charset="0"/>
                <a:cs typeface="Times New Roman" pitchFamily="18" charset="0"/>
              </a:rPr>
              <a:t>are based on the WBS (a required input to the cost budgeting process) for the project.</a:t>
            </a:r>
          </a:p>
          <a:p>
            <a:pPr algn="just" eaLnBrk="1" hangingPunct="1">
              <a:lnSpc>
                <a:spcPct val="80000"/>
              </a:lnSpc>
              <a:buFont typeface="Wingdings" pitchFamily="2" charset="2"/>
              <a:buChar char="§"/>
            </a:pPr>
            <a:endParaRPr lang="en-US" altLang="en-US" sz="900" dirty="0">
              <a:latin typeface="Times New Roman" pitchFamily="18" charset="0"/>
              <a:cs typeface="Times New Roman" pitchFamily="18" charset="0"/>
            </a:endParaRPr>
          </a:p>
          <a:p>
            <a:pPr algn="just" eaLnBrk="1" hangingPunct="1">
              <a:lnSpc>
                <a:spcPct val="80000"/>
              </a:lnSpc>
              <a:buFont typeface="Wingdings" pitchFamily="2" charset="2"/>
              <a:buChar char="§"/>
            </a:pPr>
            <a:r>
              <a:rPr lang="en-US" altLang="en-US" sz="2800" dirty="0">
                <a:latin typeface="Times New Roman" pitchFamily="18" charset="0"/>
                <a:cs typeface="Times New Roman" pitchFamily="18" charset="0"/>
              </a:rPr>
              <a:t>The main output of the cost budgeting process is a </a:t>
            </a:r>
            <a:r>
              <a:rPr lang="en-US" altLang="en-US" sz="2800" b="1" dirty="0">
                <a:latin typeface="Times New Roman" pitchFamily="18" charset="0"/>
                <a:cs typeface="Times New Roman" pitchFamily="18" charset="0"/>
              </a:rPr>
              <a:t>cost baseline.</a:t>
            </a:r>
          </a:p>
          <a:p>
            <a:pPr algn="just" eaLnBrk="1" hangingPunct="1">
              <a:lnSpc>
                <a:spcPct val="80000"/>
              </a:lnSpc>
              <a:buFont typeface="Wingdings" pitchFamily="2" charset="2"/>
              <a:buChar char="§"/>
            </a:pPr>
            <a:endParaRPr lang="en-US" altLang="en-US" sz="900" dirty="0">
              <a:latin typeface="Times New Roman" pitchFamily="18" charset="0"/>
              <a:cs typeface="Times New Roman" pitchFamily="18" charset="0"/>
            </a:endParaRPr>
          </a:p>
          <a:p>
            <a:pPr algn="just" eaLnBrk="1" hangingPunct="1">
              <a:lnSpc>
                <a:spcPct val="80000"/>
              </a:lnSpc>
              <a:buFont typeface="Wingdings" pitchFamily="2" charset="2"/>
              <a:buChar char="§"/>
            </a:pPr>
            <a:r>
              <a:rPr lang="en-US" altLang="en-US" sz="2800" dirty="0">
                <a:latin typeface="Times New Roman" pitchFamily="18" charset="0"/>
                <a:cs typeface="Times New Roman" pitchFamily="18" charset="0"/>
              </a:rPr>
              <a:t>A </a:t>
            </a:r>
            <a:r>
              <a:rPr lang="en-US" altLang="en-US" sz="2800" b="1" dirty="0">
                <a:latin typeface="Times New Roman" pitchFamily="18" charset="0"/>
                <a:cs typeface="Times New Roman" pitchFamily="18" charset="0"/>
              </a:rPr>
              <a:t>cost baseline </a:t>
            </a:r>
            <a:r>
              <a:rPr lang="en-US" altLang="en-US" sz="2800" dirty="0">
                <a:latin typeface="Times New Roman" pitchFamily="18" charset="0"/>
                <a:cs typeface="Times New Roman" pitchFamily="18" charset="0"/>
              </a:rPr>
              <a:t>is a time-phased budget that project managers use to measure and monitor cost performance.</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sp>
        <p:nvSpPr>
          <p:cNvPr id="15364" name="Rectangle 2"/>
          <p:cNvSpPr>
            <a:spLocks noGrp="1" noChangeArrowheads="1"/>
          </p:cNvSpPr>
          <p:nvPr>
            <p:ph type="title"/>
          </p:nvPr>
        </p:nvSpPr>
        <p:spPr>
          <a:xfrm>
            <a:off x="457200" y="188913"/>
            <a:ext cx="8229600" cy="1030287"/>
          </a:xfrm>
          <a:solidFill>
            <a:srgbClr val="7030A0"/>
          </a:solidFill>
        </p:spPr>
        <p:txBody>
          <a:bodyPr/>
          <a:lstStyle/>
          <a:p>
            <a:pPr eaLnBrk="1" hangingPunct="1"/>
            <a:r>
              <a:rPr lang="en-US" altLang="en-US" b="1">
                <a:solidFill>
                  <a:srgbClr val="FFFF00"/>
                </a:solidFill>
              </a:rPr>
              <a:t>4. Cost Control</a:t>
            </a:r>
          </a:p>
        </p:txBody>
      </p:sp>
      <p:sp>
        <p:nvSpPr>
          <p:cNvPr id="13317" name="Rectangle 3"/>
          <p:cNvSpPr>
            <a:spLocks noGrp="1" noChangeArrowheads="1"/>
          </p:cNvSpPr>
          <p:nvPr>
            <p:ph type="body" idx="1"/>
          </p:nvPr>
        </p:nvSpPr>
        <p:spPr>
          <a:xfrm>
            <a:off x="457200" y="1447800"/>
            <a:ext cx="8458200" cy="4789488"/>
          </a:xfrm>
        </p:spPr>
        <p:txBody>
          <a:bodyPr>
            <a:normAutofit lnSpcReduction="10000"/>
          </a:bodyPr>
          <a:lstStyle/>
          <a:p>
            <a:pPr algn="just" eaLnBrk="1" hangingPunct="1">
              <a:lnSpc>
                <a:spcPct val="80000"/>
              </a:lnSpc>
              <a:spcBef>
                <a:spcPts val="0"/>
              </a:spcBef>
              <a:buFont typeface="Wingdings" pitchFamily="2" charset="2"/>
              <a:buChar char="§"/>
              <a:defRPr/>
            </a:pPr>
            <a:r>
              <a:rPr lang="en-US" sz="2800" dirty="0">
                <a:latin typeface="Times New Roman" pitchFamily="18" charset="0"/>
                <a:cs typeface="Times New Roman" pitchFamily="18" charset="0"/>
              </a:rPr>
              <a:t>Cost control involves controlling changes to the project budget.</a:t>
            </a:r>
          </a:p>
          <a:p>
            <a:pPr algn="just" eaLnBrk="1" hangingPunct="1">
              <a:lnSpc>
                <a:spcPct val="80000"/>
              </a:lnSpc>
              <a:spcBef>
                <a:spcPts val="0"/>
              </a:spcBef>
              <a:buFont typeface="Wingdings" pitchFamily="2" charset="2"/>
              <a:buChar char="§"/>
              <a:defRPr/>
            </a:pPr>
            <a:endParaRPr lang="en-US" sz="900" dirty="0">
              <a:latin typeface="Times New Roman" pitchFamily="18" charset="0"/>
              <a:cs typeface="Times New Roman" pitchFamily="18" charset="0"/>
            </a:endParaRPr>
          </a:p>
          <a:p>
            <a:pPr algn="just" eaLnBrk="1" hangingPunct="1">
              <a:lnSpc>
                <a:spcPct val="80000"/>
              </a:lnSpc>
              <a:spcBef>
                <a:spcPts val="0"/>
              </a:spcBef>
              <a:buFont typeface="Wingdings" pitchFamily="2" charset="2"/>
              <a:buChar char="§"/>
              <a:defRPr/>
            </a:pPr>
            <a:r>
              <a:rPr lang="en-US" sz="2800" dirty="0">
                <a:latin typeface="Times New Roman" pitchFamily="18" charset="0"/>
                <a:cs typeface="Times New Roman" pitchFamily="18" charset="0"/>
              </a:rPr>
              <a:t>Project cost control includes:</a:t>
            </a:r>
          </a:p>
          <a:p>
            <a:pPr lvl="1" algn="just" eaLnBrk="1" hangingPunct="1">
              <a:lnSpc>
                <a:spcPct val="80000"/>
              </a:lnSpc>
              <a:spcBef>
                <a:spcPts val="0"/>
              </a:spcBef>
              <a:buFont typeface="Wingdings" pitchFamily="2" charset="2"/>
              <a:buChar char="§"/>
              <a:defRPr/>
            </a:pPr>
            <a:r>
              <a:rPr lang="en-US" sz="2400" dirty="0">
                <a:latin typeface="Times New Roman" pitchFamily="18" charset="0"/>
                <a:cs typeface="Times New Roman" pitchFamily="18" charset="0"/>
              </a:rPr>
              <a:t>Monitoring cost performance;</a:t>
            </a:r>
          </a:p>
          <a:p>
            <a:pPr lvl="1" algn="just" eaLnBrk="1" hangingPunct="1">
              <a:lnSpc>
                <a:spcPct val="80000"/>
              </a:lnSpc>
              <a:spcBef>
                <a:spcPts val="0"/>
              </a:spcBef>
              <a:buFont typeface="Wingdings" pitchFamily="2" charset="2"/>
              <a:buChar char="§"/>
              <a:defRPr/>
            </a:pPr>
            <a:r>
              <a:rPr lang="en-US" sz="2400" dirty="0">
                <a:latin typeface="Times New Roman" pitchFamily="18" charset="0"/>
                <a:cs typeface="Times New Roman" pitchFamily="18" charset="0"/>
              </a:rPr>
              <a:t>Ensuring that only appropriate project changes are included in a revised cost baseline; and </a:t>
            </a:r>
          </a:p>
          <a:p>
            <a:pPr lvl="1" algn="just" eaLnBrk="1" hangingPunct="1">
              <a:lnSpc>
                <a:spcPct val="80000"/>
              </a:lnSpc>
              <a:spcBef>
                <a:spcPts val="0"/>
              </a:spcBef>
              <a:buFont typeface="Wingdings" pitchFamily="2" charset="2"/>
              <a:buChar char="§"/>
              <a:defRPr/>
            </a:pPr>
            <a:r>
              <a:rPr lang="en-US" sz="2400" dirty="0">
                <a:latin typeface="Times New Roman" pitchFamily="18" charset="0"/>
                <a:cs typeface="Times New Roman" pitchFamily="18" charset="0"/>
              </a:rPr>
              <a:t>Informing project stakeholders of authorized changes to the project that will affect costs.</a:t>
            </a:r>
          </a:p>
          <a:p>
            <a:pPr lvl="1" algn="just" eaLnBrk="1" hangingPunct="1">
              <a:lnSpc>
                <a:spcPct val="80000"/>
              </a:lnSpc>
              <a:spcBef>
                <a:spcPts val="0"/>
              </a:spcBef>
              <a:buFont typeface="Wingdings" pitchFamily="2" charset="2"/>
              <a:buChar char="§"/>
              <a:defRPr/>
            </a:pPr>
            <a:endParaRPr lang="en-US" sz="900" dirty="0">
              <a:latin typeface="Times New Roman" pitchFamily="18" charset="0"/>
              <a:cs typeface="Times New Roman" pitchFamily="18" charset="0"/>
            </a:endParaRPr>
          </a:p>
          <a:p>
            <a:pPr algn="just" eaLnBrk="1" hangingPunct="1">
              <a:lnSpc>
                <a:spcPct val="80000"/>
              </a:lnSpc>
              <a:spcBef>
                <a:spcPts val="0"/>
              </a:spcBef>
              <a:buFont typeface="Wingdings" pitchFamily="2" charset="2"/>
              <a:buChar char="§"/>
              <a:defRPr/>
            </a:pPr>
            <a:r>
              <a:rPr lang="en-US" sz="2800" dirty="0">
                <a:latin typeface="Times New Roman" pitchFamily="18" charset="0"/>
                <a:cs typeface="Times New Roman" pitchFamily="18" charset="0"/>
              </a:rPr>
              <a:t>The inputs to the cost control process are the cost baseline, performance reports, change requests, and the cost management plan.</a:t>
            </a:r>
          </a:p>
          <a:p>
            <a:pPr algn="just" eaLnBrk="1" hangingPunct="1">
              <a:lnSpc>
                <a:spcPct val="80000"/>
              </a:lnSpc>
              <a:spcBef>
                <a:spcPts val="0"/>
              </a:spcBef>
              <a:buFont typeface="Wingdings" pitchFamily="2" charset="2"/>
              <a:buChar char="§"/>
              <a:defRPr/>
            </a:pPr>
            <a:endParaRPr lang="en-US" sz="900" dirty="0">
              <a:latin typeface="Times New Roman" pitchFamily="18" charset="0"/>
              <a:cs typeface="Times New Roman" pitchFamily="18" charset="0"/>
            </a:endParaRPr>
          </a:p>
          <a:p>
            <a:pPr algn="just" eaLnBrk="1" hangingPunct="1">
              <a:lnSpc>
                <a:spcPct val="80000"/>
              </a:lnSpc>
              <a:spcBef>
                <a:spcPts val="0"/>
              </a:spcBef>
              <a:buFont typeface="Wingdings" pitchFamily="2" charset="2"/>
              <a:buChar char="§"/>
              <a:defRPr/>
            </a:pPr>
            <a:r>
              <a:rPr lang="en-US" sz="2800" dirty="0">
                <a:latin typeface="Times New Roman" pitchFamily="18" charset="0"/>
                <a:cs typeface="Times New Roman" pitchFamily="18" charset="0"/>
              </a:rPr>
              <a:t>The main outputs of the cost control process are revised cost estimates, budget updates, corrective action, revised estimates for project completion, and lessons learned.</a:t>
            </a:r>
          </a:p>
        </p:txBody>
      </p:sp>
      <p:sp>
        <p:nvSpPr>
          <p:cNvPr id="6" name="Slide Number Placeholder 5"/>
          <p:cNvSpPr>
            <a:spLocks noGrp="1"/>
          </p:cNvSpPr>
          <p:nvPr>
            <p:ph type="sldNum" sz="quarter" idx="10"/>
          </p:nvPr>
        </p:nvSpPr>
        <p:spPr/>
        <p:txBody>
          <a:bodyPr/>
          <a:lstStyle/>
          <a:p>
            <a:pPr>
              <a:defRPr/>
            </a:pPr>
            <a:fld id="{60250493-D46D-4FA2-BF76-57F252D2583B}"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algn="ctr">
              <a:buFont typeface="Wingdings" pitchFamily="2" charset="2"/>
              <a:buNone/>
            </a:pPr>
            <a:endParaRPr lang="en-US" altLang="en-US" dirty="0"/>
          </a:p>
          <a:p>
            <a:pPr algn="ctr">
              <a:buFont typeface="Wingdings" pitchFamily="2" charset="2"/>
              <a:buNone/>
            </a:pPr>
            <a:endParaRPr lang="en-US" altLang="en-US" dirty="0"/>
          </a:p>
          <a:p>
            <a:pPr algn="ctr">
              <a:buFont typeface="Wingdings" pitchFamily="2" charset="2"/>
              <a:buNone/>
            </a:pPr>
            <a:r>
              <a:rPr lang="en-US" altLang="en-US" sz="5400" b="1" dirty="0">
                <a:solidFill>
                  <a:schemeClr val="accent2"/>
                </a:solidFill>
              </a:rPr>
              <a:t>END</a:t>
            </a:r>
            <a:endParaRPr lang="en-US" altLang="en-US" b="1" dirty="0">
              <a:solidFill>
                <a:schemeClr val="accent2"/>
              </a:solidFill>
            </a:endParaRPr>
          </a:p>
        </p:txBody>
      </p:sp>
      <p:sp>
        <p:nvSpPr>
          <p:cNvPr id="4" name="Footer Placeholder 3"/>
          <p:cNvSpPr>
            <a:spLocks noGrp="1"/>
          </p:cNvSpPr>
          <p:nvPr>
            <p:ph type="ftr" sz="quarter" idx="11"/>
          </p:nvPr>
        </p:nvSpPr>
        <p:spPr/>
        <p:txBody>
          <a:bodyPr/>
          <a:lstStyle/>
          <a:p>
            <a:pPr>
              <a:defRPr/>
            </a:pPr>
            <a:endParaRPr lang="en-US" dirty="0"/>
          </a:p>
        </p:txBody>
      </p:sp>
      <p:sp>
        <p:nvSpPr>
          <p:cNvPr id="16388" name="Slide Number Placeholder 4"/>
          <p:cNvSpPr>
            <a:spLocks noGrp="1"/>
          </p:cNvSpPr>
          <p:nvPr>
            <p:ph type="sldNum" sz="quarter" idx="4294967295"/>
          </p:nvPr>
        </p:nvSpPr>
        <p:spPr>
          <a:xfrm>
            <a:off x="6553200" y="6245225"/>
            <a:ext cx="1981200" cy="476250"/>
          </a:xfrm>
          <a:prstGeom prst="rect">
            <a:avLst/>
          </a:prstGeom>
          <a:noFill/>
          <a:ln>
            <a:miter lim="800000"/>
            <a:headEnd/>
            <a:tailEnd/>
          </a:ln>
        </p:spPr>
        <p:txBody>
          <a:bodyPr/>
          <a:lstStyle/>
          <a:p>
            <a:fld id="{0B9131E4-0197-484E-9983-E3C29DEDF463}" type="slidenum">
              <a:rPr lang="en-US" altLang="en-US"/>
              <a:pPr/>
              <a:t>169</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498475"/>
            <a:ext cx="8686800" cy="644525"/>
          </a:xfrm>
          <a:solidFill>
            <a:srgbClr val="00B0F0"/>
          </a:solidFill>
        </p:spPr>
        <p:txBody>
          <a:bodyPr/>
          <a:lstStyle/>
          <a:p>
            <a:pPr eaLnBrk="1" hangingPunct="1"/>
            <a:r>
              <a:rPr lang="en-US" altLang="en-US" sz="4000" b="1">
                <a:solidFill>
                  <a:srgbClr val="FFFF00"/>
                </a:solidFill>
              </a:rPr>
              <a:t>Project Scope Management Processes</a:t>
            </a:r>
            <a:endParaRPr lang="en-US" altLang="en-US" sz="4800" b="1">
              <a:solidFill>
                <a:srgbClr val="FFFF00"/>
              </a:solidFill>
            </a:endParaRPr>
          </a:p>
        </p:txBody>
      </p:sp>
      <p:sp>
        <p:nvSpPr>
          <p:cNvPr id="9219" name="Rectangle 3"/>
          <p:cNvSpPr>
            <a:spLocks noGrp="1" noChangeArrowheads="1"/>
          </p:cNvSpPr>
          <p:nvPr>
            <p:ph type="body" idx="1"/>
          </p:nvPr>
        </p:nvSpPr>
        <p:spPr>
          <a:xfrm>
            <a:off x="381000" y="1371600"/>
            <a:ext cx="8458200" cy="5181600"/>
          </a:xfrm>
        </p:spPr>
        <p:txBody>
          <a:bodyPr/>
          <a:lstStyle/>
          <a:p>
            <a:pPr marL="609600" indent="-609600" algn="just" eaLnBrk="1" hangingPunct="1">
              <a:buFont typeface="Garamond" pitchFamily="18" charset="0"/>
              <a:buAutoNum type="arabicPeriod"/>
            </a:pPr>
            <a:r>
              <a:rPr lang="en-US" altLang="en-US" sz="2600" b="1" dirty="0"/>
              <a:t>Scope planning</a:t>
            </a:r>
            <a:r>
              <a:rPr lang="en-US" altLang="en-US" sz="2600" dirty="0"/>
              <a:t>:</a:t>
            </a:r>
            <a:r>
              <a:rPr lang="en-US" altLang="en-US" sz="2600" b="1" dirty="0"/>
              <a:t> </a:t>
            </a:r>
            <a:r>
              <a:rPr lang="en-US" altLang="en-US" sz="2600" dirty="0"/>
              <a:t>Deciding how the scope will be defined, verified, and controlled.</a:t>
            </a:r>
          </a:p>
          <a:p>
            <a:pPr marL="609600" indent="-609600" algn="just" eaLnBrk="1" hangingPunct="1">
              <a:buFont typeface="Garamond" pitchFamily="18" charset="0"/>
              <a:buAutoNum type="arabicPeriod"/>
            </a:pPr>
            <a:r>
              <a:rPr lang="en-US" altLang="en-US" sz="2600" b="1" dirty="0"/>
              <a:t>Scope definition</a:t>
            </a:r>
            <a:r>
              <a:rPr lang="en-US" altLang="en-US" sz="2600" dirty="0"/>
              <a:t>: Reviewing the project charter and preliminary scope statement and adding more information as requirements are developed and change requests are approved.</a:t>
            </a:r>
            <a:endParaRPr lang="en-US" altLang="en-US" sz="2600" b="1" dirty="0"/>
          </a:p>
          <a:p>
            <a:pPr marL="609600" indent="-609600" algn="just" eaLnBrk="1" hangingPunct="1">
              <a:buFont typeface="Garamond" pitchFamily="18" charset="0"/>
              <a:buAutoNum type="arabicPeriod"/>
            </a:pPr>
            <a:r>
              <a:rPr lang="en-US" altLang="en-US" sz="2600" b="1" dirty="0"/>
              <a:t>Creating the WBS</a:t>
            </a:r>
            <a:r>
              <a:rPr lang="en-US" altLang="en-US" sz="2600" dirty="0"/>
              <a:t>: Subdividing the major project deliverables into smaller, more manageable components.</a:t>
            </a:r>
          </a:p>
          <a:p>
            <a:pPr marL="609600" indent="-609600" algn="just" eaLnBrk="1" hangingPunct="1">
              <a:buFont typeface="Garamond" pitchFamily="18" charset="0"/>
              <a:buAutoNum type="arabicPeriod"/>
            </a:pPr>
            <a:r>
              <a:rPr lang="en-US" altLang="en-US" sz="2600" b="1" dirty="0"/>
              <a:t>Scope verification</a:t>
            </a:r>
            <a:r>
              <a:rPr lang="en-US" altLang="en-US" sz="2600" dirty="0"/>
              <a:t>: Formalizing acceptance of the project scope.</a:t>
            </a:r>
          </a:p>
          <a:p>
            <a:pPr marL="609600" indent="-609600" algn="just" eaLnBrk="1" hangingPunct="1">
              <a:buFont typeface="Garamond" pitchFamily="18" charset="0"/>
              <a:buAutoNum type="arabicPeriod"/>
            </a:pPr>
            <a:r>
              <a:rPr lang="en-US" altLang="en-US" sz="2600" b="1" dirty="0"/>
              <a:t>Scope control</a:t>
            </a:r>
            <a:r>
              <a:rPr lang="en-US" altLang="en-US" sz="2600" dirty="0"/>
              <a:t>: Controlling changes to project scope.</a:t>
            </a:r>
          </a:p>
        </p:txBody>
      </p:sp>
      <p:sp>
        <p:nvSpPr>
          <p:cNvPr id="9220" name="Slide Number Placeholder 5"/>
          <p:cNvSpPr>
            <a:spLocks noGrp="1"/>
          </p:cNvSpPr>
          <p:nvPr>
            <p:ph type="sldNum" sz="quarter" idx="10"/>
          </p:nvPr>
        </p:nvSpPr>
        <p:spPr>
          <a:noFill/>
          <a:ln>
            <a:miter lim="800000"/>
            <a:headEnd/>
            <a:tailEnd/>
          </a:ln>
        </p:spPr>
        <p:txBody>
          <a:bodyPr/>
          <a:lstStyle/>
          <a:p>
            <a:fld id="{35B75336-D1C8-428C-9B67-67414ECA02C8}" type="slidenum">
              <a:rPr lang="en-US" altLang="en-US" smtClean="0"/>
              <a:pPr/>
              <a:t>17</a:t>
            </a:fld>
            <a:endParaRPr lang="en-US" altLang="en-US"/>
          </a:p>
        </p:txBody>
      </p:sp>
      <p:sp>
        <p:nvSpPr>
          <p:cNvPr id="9221"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914400"/>
            <a:ext cx="7772400" cy="1447800"/>
          </a:xfrm>
          <a:solidFill>
            <a:srgbClr val="7030A0"/>
          </a:solidFill>
        </p:spPr>
        <p:txBody>
          <a:bodyPr/>
          <a:lstStyle/>
          <a:p>
            <a:pPr algn="ctr" eaLnBrk="1" hangingPunct="1"/>
            <a:r>
              <a:rPr lang="en-US" altLang="en-US" sz="4400" b="1">
                <a:solidFill>
                  <a:srgbClr val="FFFF00"/>
                </a:solidFill>
              </a:rPr>
              <a:t>4: Project Human Resource Management</a:t>
            </a:r>
          </a:p>
        </p:txBody>
      </p:sp>
      <p:sp>
        <p:nvSpPr>
          <p:cNvPr id="4099" name="Rectangle 4"/>
          <p:cNvSpPr>
            <a:spLocks noChangeArrowheads="1"/>
          </p:cNvSpPr>
          <p:nvPr/>
        </p:nvSpPr>
        <p:spPr bwMode="auto">
          <a:xfrm>
            <a:off x="1828800" y="4191000"/>
            <a:ext cx="6858000" cy="1349375"/>
          </a:xfrm>
          <a:prstGeom prst="rect">
            <a:avLst/>
          </a:prstGeom>
          <a:solidFill>
            <a:srgbClr val="00B0F0"/>
          </a:solidFill>
          <a:ln w="9525">
            <a:noFill/>
            <a:miter lim="800000"/>
            <a:headEnd/>
            <a:tailEnd/>
          </a:ln>
        </p:spPr>
        <p:txBody>
          <a:bodyPr/>
          <a:lstStyle/>
          <a:p>
            <a:pPr eaLnBrk="1" hangingPunct="1"/>
            <a:r>
              <a:rPr lang="en-US" altLang="en-US" sz="2800" b="1">
                <a:solidFill>
                  <a:srgbClr val="FFFF00"/>
                </a:solidFill>
                <a:latin typeface="Garamond" pitchFamily="18" charset="0"/>
              </a:rPr>
              <a:t> Project Management Knowledge areas </a:t>
            </a:r>
            <a:endParaRPr lang="en-US" altLang="en-US" sz="3200">
              <a:solidFill>
                <a:srgbClr val="FFFF00"/>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miter lim="800000"/>
            <a:headEnd/>
            <a:tailEnd/>
          </a:ln>
        </p:spPr>
        <p:txBody>
          <a:bodyPr/>
          <a:lstStyle/>
          <a:p>
            <a:fld id="{F207170C-7393-48DA-AE30-A88C2BED78BB}" type="slidenum">
              <a:rPr lang="en-US" altLang="en-US" smtClean="0"/>
              <a:pPr/>
              <a:t>171</a:t>
            </a:fld>
            <a:endParaRPr lang="en-US" altLang="en-US"/>
          </a:p>
        </p:txBody>
      </p:sp>
      <p:sp>
        <p:nvSpPr>
          <p:cNvPr id="5123" name="Footer Placeholder 4"/>
          <p:cNvSpPr>
            <a:spLocks noGrp="1"/>
          </p:cNvSpPr>
          <p:nvPr>
            <p:ph type="ftr" sz="quarter" idx="11"/>
          </p:nvPr>
        </p:nvSpPr>
        <p:spPr>
          <a:noFill/>
          <a:ln>
            <a:miter lim="800000"/>
            <a:headEnd/>
            <a:tailEnd/>
          </a:ln>
        </p:spPr>
        <p:txBody>
          <a:bodyPr/>
          <a:lstStyle/>
          <a:p>
            <a:endParaRPr lang="en-US" altLang="en-US"/>
          </a:p>
        </p:txBody>
      </p:sp>
      <p:sp>
        <p:nvSpPr>
          <p:cNvPr id="5124" name="Rectangle 2"/>
          <p:cNvSpPr>
            <a:spLocks noGrp="1" noChangeArrowheads="1"/>
          </p:cNvSpPr>
          <p:nvPr>
            <p:ph type="title"/>
          </p:nvPr>
        </p:nvSpPr>
        <p:spPr>
          <a:xfrm>
            <a:off x="381000" y="228600"/>
            <a:ext cx="8382000" cy="762000"/>
          </a:xfrm>
        </p:spPr>
        <p:txBody>
          <a:bodyPr/>
          <a:lstStyle/>
          <a:p>
            <a:pPr eaLnBrk="1" hangingPunct="1"/>
            <a:r>
              <a:rPr lang="en-US" altLang="en-US"/>
              <a:t>Learning Objectives</a:t>
            </a:r>
          </a:p>
        </p:txBody>
      </p:sp>
      <p:sp>
        <p:nvSpPr>
          <p:cNvPr id="10245" name="Rectangle 3"/>
          <p:cNvSpPr>
            <a:spLocks noGrp="1" noChangeArrowheads="1"/>
          </p:cNvSpPr>
          <p:nvPr>
            <p:ph type="body" idx="1"/>
          </p:nvPr>
        </p:nvSpPr>
        <p:spPr>
          <a:xfrm>
            <a:off x="304800" y="1066800"/>
            <a:ext cx="8686800" cy="5410200"/>
          </a:xfrm>
        </p:spPr>
        <p:txBody>
          <a:bodyPr>
            <a:normAutofit fontScale="92500" lnSpcReduction="20000"/>
          </a:bodyPr>
          <a:lstStyle/>
          <a:p>
            <a:pPr algn="just" eaLnBrk="1" hangingPunct="1">
              <a:defRPr/>
            </a:pPr>
            <a:r>
              <a:rPr lang="en-US" sz="2600" dirty="0"/>
              <a:t>Explain the importance of good human resource management on projects, including the current state and future implications of human resource management</a:t>
            </a:r>
          </a:p>
          <a:p>
            <a:pPr algn="just" eaLnBrk="1" hangingPunct="1">
              <a:defRPr/>
            </a:pPr>
            <a:r>
              <a:rPr lang="en-US" sz="2600" dirty="0"/>
              <a:t>Define project HRM and understand its processes. </a:t>
            </a:r>
          </a:p>
          <a:p>
            <a:pPr algn="just" eaLnBrk="1" hangingPunct="1">
              <a:defRPr/>
            </a:pPr>
            <a:r>
              <a:rPr lang="en-US" sz="2400" dirty="0"/>
              <a:t>Discuss human resource planning and be able to create a project organizational chart, responsibility assignment matrix, and resource histogram.</a:t>
            </a:r>
          </a:p>
          <a:p>
            <a:pPr algn="just" eaLnBrk="1" hangingPunct="1">
              <a:defRPr/>
            </a:pPr>
            <a:r>
              <a:rPr lang="en-US" sz="2400" dirty="0"/>
              <a:t>Understand important issues involved in project staff acquisition and explain the concepts of resource assignments, resource loading, and resource leveling.</a:t>
            </a:r>
          </a:p>
          <a:p>
            <a:pPr algn="just" eaLnBrk="1" hangingPunct="1">
              <a:defRPr/>
            </a:pPr>
            <a:r>
              <a:rPr lang="en-US" sz="2400" dirty="0"/>
              <a:t>Assist in team development with training, team-building activities, and reward systems.</a:t>
            </a:r>
          </a:p>
          <a:p>
            <a:pPr algn="just" eaLnBrk="1" hangingPunct="1">
              <a:defRPr/>
            </a:pPr>
            <a:r>
              <a:rPr lang="en-US" sz="2400" dirty="0"/>
              <a:t>Explain and apply several tools and techniques to help manage a project team and summarize general advice on managing teams.</a:t>
            </a:r>
          </a:p>
          <a:p>
            <a:pPr algn="just" eaLnBrk="1" hangingPunct="1">
              <a:defRPr/>
            </a:pPr>
            <a:r>
              <a:rPr lang="en-US" sz="2400" dirty="0"/>
              <a:t>Describe how project management software can assist in project human resource management.</a:t>
            </a:r>
          </a:p>
          <a:p>
            <a:pPr algn="just" eaLnBrk="1" hangingPunct="1">
              <a:defRPr/>
            </a:pPr>
            <a:endParaRPr lang="en-US" sz="2600" dirty="0"/>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solidFill>
            <a:srgbClr val="7030A0"/>
          </a:solidFill>
        </p:spPr>
        <p:txBody>
          <a:bodyPr/>
          <a:lstStyle/>
          <a:p>
            <a:r>
              <a:rPr lang="en-US" altLang="en-US">
                <a:solidFill>
                  <a:schemeClr val="bg1"/>
                </a:solidFill>
              </a:rPr>
              <a:t>Group activity </a:t>
            </a:r>
          </a:p>
        </p:txBody>
      </p:sp>
      <p:sp>
        <p:nvSpPr>
          <p:cNvPr id="6147" name="Content Placeholder 2"/>
          <p:cNvSpPr>
            <a:spLocks noGrp="1"/>
          </p:cNvSpPr>
          <p:nvPr>
            <p:ph idx="1"/>
          </p:nvPr>
        </p:nvSpPr>
        <p:spPr>
          <a:xfrm>
            <a:off x="228600" y="1752600"/>
            <a:ext cx="8339138" cy="4267200"/>
          </a:xfrm>
        </p:spPr>
        <p:txBody>
          <a:bodyPr/>
          <a:lstStyle/>
          <a:p>
            <a:pPr>
              <a:lnSpc>
                <a:spcPct val="150000"/>
              </a:lnSpc>
            </a:pPr>
            <a:endParaRPr lang="en-US" altLang="en-US" sz="3200" b="1"/>
          </a:p>
          <a:p>
            <a:pPr>
              <a:lnSpc>
                <a:spcPct val="150000"/>
              </a:lnSpc>
            </a:pPr>
            <a:r>
              <a:rPr lang="en-US" altLang="en-US" sz="3200" b="1"/>
              <a:t>Why HRM in project mgt?</a:t>
            </a:r>
          </a:p>
          <a:p>
            <a:pPr>
              <a:lnSpc>
                <a:spcPct val="150000"/>
              </a:lnSpc>
            </a:pPr>
            <a:r>
              <a:rPr lang="en-US" altLang="en-US" sz="3200" b="1"/>
              <a:t>What are the elements/activities of HRM?</a:t>
            </a:r>
          </a:p>
          <a:p>
            <a:pPr>
              <a:lnSpc>
                <a:spcPct val="150000"/>
              </a:lnSpc>
            </a:pPr>
            <a:r>
              <a:rPr lang="en-US" altLang="en-US" sz="3200" b="1"/>
              <a:t>What are the challenges of project HRM?</a:t>
            </a:r>
          </a:p>
        </p:txBody>
      </p:sp>
      <p:sp>
        <p:nvSpPr>
          <p:cNvPr id="6149" name="Footer Placeholder 4"/>
          <p:cNvSpPr>
            <a:spLocks noGrp="1"/>
          </p:cNvSpPr>
          <p:nvPr>
            <p:ph type="ftr" sz="quarter" idx="11"/>
          </p:nvPr>
        </p:nvSpPr>
        <p:spPr>
          <a:noFill/>
          <a:ln>
            <a:miter lim="800000"/>
            <a:headEnd/>
            <a:tailEnd/>
          </a:ln>
        </p:spPr>
        <p:txBody>
          <a:bodyPr/>
          <a:lstStyle/>
          <a:p>
            <a:endParaRPr lang="en-US" altLang="en-US"/>
          </a:p>
        </p:txBody>
      </p:sp>
      <p:sp>
        <p:nvSpPr>
          <p:cNvPr id="6150" name="Slide Number Placeholder 5"/>
          <p:cNvSpPr>
            <a:spLocks noGrp="1"/>
          </p:cNvSpPr>
          <p:nvPr>
            <p:ph type="sldNum" sz="quarter" idx="10"/>
          </p:nvPr>
        </p:nvSpPr>
        <p:spPr>
          <a:xfrm>
            <a:off x="6553200" y="6245225"/>
            <a:ext cx="1981200" cy="476250"/>
          </a:xfrm>
          <a:noFill/>
          <a:ln>
            <a:miter lim="800000"/>
            <a:headEnd/>
            <a:tailEnd/>
          </a:ln>
        </p:spPr>
        <p:txBody>
          <a:bodyPr/>
          <a:lstStyle/>
          <a:p>
            <a:fld id="{FEA587F8-1F6A-4178-B9B7-FE13058DACB7}" type="slidenum">
              <a:rPr lang="en-US" altLang="en-US" smtClean="0"/>
              <a:pPr/>
              <a:t>172</a:t>
            </a:fld>
            <a:endParaRPr lang="en-US"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miter lim="800000"/>
            <a:headEnd/>
            <a:tailEnd/>
          </a:ln>
        </p:spPr>
        <p:txBody>
          <a:bodyPr/>
          <a:lstStyle/>
          <a:p>
            <a:fld id="{FDF07C07-E5CD-40E0-BA23-DAE34C85616C}" type="slidenum">
              <a:rPr lang="en-US" altLang="en-US" smtClean="0"/>
              <a:pPr/>
              <a:t>173</a:t>
            </a:fld>
            <a:endParaRPr lang="en-US" altLang="en-US"/>
          </a:p>
        </p:txBody>
      </p:sp>
      <p:sp>
        <p:nvSpPr>
          <p:cNvPr id="7171" name="Footer Placeholder 4"/>
          <p:cNvSpPr>
            <a:spLocks noGrp="1"/>
          </p:cNvSpPr>
          <p:nvPr>
            <p:ph type="ftr" sz="quarter" idx="11"/>
          </p:nvPr>
        </p:nvSpPr>
        <p:spPr>
          <a:noFill/>
          <a:ln>
            <a:miter lim="800000"/>
            <a:headEnd/>
            <a:tailEnd/>
          </a:ln>
        </p:spPr>
        <p:txBody>
          <a:bodyPr/>
          <a:lstStyle/>
          <a:p>
            <a:endParaRPr lang="en-US" altLang="en-US"/>
          </a:p>
        </p:txBody>
      </p:sp>
      <p:sp>
        <p:nvSpPr>
          <p:cNvPr id="7172" name="Rectangle 2"/>
          <p:cNvSpPr>
            <a:spLocks noGrp="1" noChangeArrowheads="1"/>
          </p:cNvSpPr>
          <p:nvPr>
            <p:ph type="title"/>
          </p:nvPr>
        </p:nvSpPr>
        <p:spPr>
          <a:solidFill>
            <a:srgbClr val="7030A0"/>
          </a:solidFill>
        </p:spPr>
        <p:txBody>
          <a:bodyPr/>
          <a:lstStyle/>
          <a:p>
            <a:pPr eaLnBrk="1" hangingPunct="1"/>
            <a:r>
              <a:rPr lang="en-US" altLang="en-US" b="1" dirty="0">
                <a:solidFill>
                  <a:srgbClr val="FFFF00"/>
                </a:solidFill>
              </a:rPr>
              <a:t>1. What is Project HRM?</a:t>
            </a:r>
          </a:p>
        </p:txBody>
      </p:sp>
      <p:sp>
        <p:nvSpPr>
          <p:cNvPr id="7173" name="Rectangle 3"/>
          <p:cNvSpPr>
            <a:spLocks noGrp="1" noChangeArrowheads="1"/>
          </p:cNvSpPr>
          <p:nvPr>
            <p:ph type="body" idx="1"/>
          </p:nvPr>
        </p:nvSpPr>
        <p:spPr>
          <a:xfrm>
            <a:off x="228600" y="1219200"/>
            <a:ext cx="8686800" cy="5257800"/>
          </a:xfrm>
        </p:spPr>
        <p:txBody>
          <a:bodyPr/>
          <a:lstStyle/>
          <a:p>
            <a:pPr algn="just" eaLnBrk="1" hangingPunct="1">
              <a:lnSpc>
                <a:spcPct val="90000"/>
              </a:lnSpc>
            </a:pPr>
            <a:r>
              <a:rPr lang="en-US" altLang="en-US" dirty="0"/>
              <a:t>It focuses on making the most effective use of the people involved with a project.</a:t>
            </a:r>
          </a:p>
          <a:p>
            <a:pPr algn="just" eaLnBrk="1" hangingPunct="1">
              <a:lnSpc>
                <a:spcPct val="90000"/>
              </a:lnSpc>
            </a:pPr>
            <a:r>
              <a:rPr lang="en-US" altLang="en-US" dirty="0"/>
              <a:t>HRM Processes include:</a:t>
            </a:r>
          </a:p>
          <a:p>
            <a:pPr lvl="1" algn="just" eaLnBrk="1" hangingPunct="1">
              <a:lnSpc>
                <a:spcPct val="90000"/>
              </a:lnSpc>
            </a:pPr>
            <a:r>
              <a:rPr lang="en-US" altLang="en-US" sz="2400" b="1" dirty="0"/>
              <a:t>Human resource planning</a:t>
            </a:r>
            <a:r>
              <a:rPr lang="en-US" altLang="en-US" sz="2400" dirty="0"/>
              <a:t>:</a:t>
            </a:r>
            <a:r>
              <a:rPr lang="en-US" altLang="en-US" sz="2400" b="1" dirty="0"/>
              <a:t> </a:t>
            </a:r>
            <a:r>
              <a:rPr lang="en-US" altLang="en-US" sz="2400" dirty="0"/>
              <a:t>Identifying and documenting project roles, responsibilities, and reporting relationships.</a:t>
            </a:r>
          </a:p>
          <a:p>
            <a:pPr lvl="1" algn="just" eaLnBrk="1" hangingPunct="1">
              <a:lnSpc>
                <a:spcPct val="90000"/>
              </a:lnSpc>
            </a:pPr>
            <a:r>
              <a:rPr lang="en-US" altLang="en-US" sz="2400" b="1" dirty="0"/>
              <a:t>Acquiring the project team</a:t>
            </a:r>
            <a:r>
              <a:rPr lang="en-US" altLang="en-US" sz="2400" dirty="0"/>
              <a:t>:</a:t>
            </a:r>
            <a:r>
              <a:rPr lang="en-US" altLang="en-US" sz="2400" b="1" dirty="0"/>
              <a:t> </a:t>
            </a:r>
            <a:r>
              <a:rPr lang="en-US" altLang="en-US" sz="2400" dirty="0"/>
              <a:t>Getting the needed personnel assigned to and working on the project.</a:t>
            </a:r>
          </a:p>
          <a:p>
            <a:pPr lvl="1" algn="just" eaLnBrk="1" hangingPunct="1">
              <a:lnSpc>
                <a:spcPct val="90000"/>
              </a:lnSpc>
            </a:pPr>
            <a:r>
              <a:rPr lang="en-US" altLang="en-US" sz="2400" b="1" dirty="0"/>
              <a:t>Developing the project team</a:t>
            </a:r>
            <a:r>
              <a:rPr lang="en-US" altLang="en-US" sz="2400" dirty="0"/>
              <a:t>:</a:t>
            </a:r>
            <a:r>
              <a:rPr lang="en-US" altLang="en-US" sz="2400" b="1" dirty="0"/>
              <a:t> </a:t>
            </a:r>
            <a:r>
              <a:rPr lang="en-US" altLang="en-US" sz="2400" dirty="0"/>
              <a:t>Building individual and group skills to enhance project performance.</a:t>
            </a:r>
          </a:p>
          <a:p>
            <a:pPr lvl="1" algn="just" eaLnBrk="1" hangingPunct="1">
              <a:lnSpc>
                <a:spcPct val="90000"/>
              </a:lnSpc>
            </a:pPr>
            <a:r>
              <a:rPr lang="en-US" altLang="en-US" sz="2400" b="1" dirty="0"/>
              <a:t>Managing the project team</a:t>
            </a:r>
            <a:r>
              <a:rPr lang="en-US" altLang="en-US" sz="2400" dirty="0"/>
              <a:t>: Tracking team member </a:t>
            </a:r>
            <a:r>
              <a:rPr lang="en-US" altLang="en-US" sz="2400" b="1" dirty="0"/>
              <a:t>performance</a:t>
            </a:r>
            <a:r>
              <a:rPr lang="en-US" altLang="en-US" sz="2400" dirty="0"/>
              <a:t>, </a:t>
            </a:r>
            <a:r>
              <a:rPr lang="en-US" altLang="en-US" sz="2400" b="1" dirty="0"/>
              <a:t>motivating</a:t>
            </a:r>
            <a:r>
              <a:rPr lang="en-US" altLang="en-US" sz="2400" dirty="0"/>
              <a:t> team members, providing </a:t>
            </a:r>
            <a:r>
              <a:rPr lang="en-US" altLang="en-US" sz="2400" b="1" dirty="0"/>
              <a:t>timely</a:t>
            </a:r>
            <a:r>
              <a:rPr lang="en-US" altLang="en-US" sz="2400" dirty="0"/>
              <a:t> feedback, resolving issues and </a:t>
            </a:r>
            <a:r>
              <a:rPr lang="en-US" altLang="en-US" sz="2400" b="1" dirty="0"/>
              <a:t>conflicts</a:t>
            </a:r>
            <a:r>
              <a:rPr lang="en-US" altLang="en-US" sz="2400" dirty="0"/>
              <a:t>, and coordinating changes to help enhance project performance.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miter lim="800000"/>
            <a:headEnd/>
            <a:tailEnd/>
          </a:ln>
        </p:spPr>
        <p:txBody>
          <a:bodyPr/>
          <a:lstStyle/>
          <a:p>
            <a:fld id="{B66CC85E-084D-432A-9783-56D000A8428C}" type="slidenum">
              <a:rPr lang="en-US" altLang="en-US" smtClean="0"/>
              <a:pPr/>
              <a:t>174</a:t>
            </a:fld>
            <a:endParaRPr lang="en-US" altLang="en-US"/>
          </a:p>
        </p:txBody>
      </p:sp>
      <p:sp>
        <p:nvSpPr>
          <p:cNvPr id="8195" name="Footer Placeholder 4"/>
          <p:cNvSpPr>
            <a:spLocks noGrp="1"/>
          </p:cNvSpPr>
          <p:nvPr>
            <p:ph type="ftr" sz="quarter" idx="11"/>
          </p:nvPr>
        </p:nvSpPr>
        <p:spPr>
          <a:noFill/>
          <a:ln>
            <a:miter lim="800000"/>
            <a:headEnd/>
            <a:tailEnd/>
          </a:ln>
        </p:spPr>
        <p:txBody>
          <a:bodyPr/>
          <a:lstStyle/>
          <a:p>
            <a:endParaRPr lang="en-US" altLang="en-US"/>
          </a:p>
        </p:txBody>
      </p:sp>
      <p:sp>
        <p:nvSpPr>
          <p:cNvPr id="8196" name="Rectangle 2"/>
          <p:cNvSpPr>
            <a:spLocks noGrp="1" noChangeArrowheads="1"/>
          </p:cNvSpPr>
          <p:nvPr>
            <p:ph type="title"/>
          </p:nvPr>
        </p:nvSpPr>
        <p:spPr>
          <a:solidFill>
            <a:srgbClr val="7030A0"/>
          </a:solidFill>
        </p:spPr>
        <p:txBody>
          <a:bodyPr/>
          <a:lstStyle/>
          <a:p>
            <a:pPr eaLnBrk="1" hangingPunct="1"/>
            <a:r>
              <a:rPr lang="en-US" altLang="en-US" b="1" dirty="0">
                <a:solidFill>
                  <a:srgbClr val="FFFF00"/>
                </a:solidFill>
              </a:rPr>
              <a:t>2. Keys to Managing People</a:t>
            </a:r>
          </a:p>
        </p:txBody>
      </p:sp>
      <p:sp>
        <p:nvSpPr>
          <p:cNvPr id="8197" name="Rectangle 3"/>
          <p:cNvSpPr>
            <a:spLocks noGrp="1" noChangeArrowheads="1"/>
          </p:cNvSpPr>
          <p:nvPr>
            <p:ph type="body" idx="1"/>
          </p:nvPr>
        </p:nvSpPr>
        <p:spPr/>
        <p:txBody>
          <a:bodyPr/>
          <a:lstStyle/>
          <a:p>
            <a:pPr algn="just" eaLnBrk="1" hangingPunct="1">
              <a:spcBef>
                <a:spcPts val="600"/>
              </a:spcBef>
            </a:pPr>
            <a:r>
              <a:rPr lang="en-US" altLang="en-US" sz="3200" dirty="0"/>
              <a:t>Psychologists and management theorists have devoted much research and thought to the field of managing people at work.</a:t>
            </a:r>
          </a:p>
          <a:p>
            <a:pPr algn="just" eaLnBrk="1" hangingPunct="1">
              <a:spcBef>
                <a:spcPts val="600"/>
              </a:spcBef>
            </a:pPr>
            <a:r>
              <a:rPr lang="en-US" altLang="en-US" sz="3200" dirty="0"/>
              <a:t>Important areas related to project management include:</a:t>
            </a:r>
          </a:p>
          <a:p>
            <a:pPr lvl="1" algn="just" eaLnBrk="1" hangingPunct="1">
              <a:spcBef>
                <a:spcPts val="600"/>
              </a:spcBef>
            </a:pPr>
            <a:r>
              <a:rPr lang="en-US" altLang="en-US" sz="2800" b="1" dirty="0"/>
              <a:t>Motivation </a:t>
            </a:r>
          </a:p>
          <a:p>
            <a:pPr lvl="1" algn="just" eaLnBrk="1" hangingPunct="1">
              <a:spcBef>
                <a:spcPts val="600"/>
              </a:spcBef>
            </a:pPr>
            <a:r>
              <a:rPr lang="en-US" altLang="en-US" sz="2800" b="1" dirty="0"/>
              <a:t>Influence and power</a:t>
            </a:r>
          </a:p>
          <a:p>
            <a:pPr lvl="1" algn="just" eaLnBrk="1" hangingPunct="1">
              <a:spcBef>
                <a:spcPts val="600"/>
              </a:spcBef>
            </a:pPr>
            <a:r>
              <a:rPr lang="en-US" altLang="en-US" sz="2800" b="1" dirty="0"/>
              <a:t>Effectiveness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81000" y="1524000"/>
            <a:ext cx="8458200" cy="1371600"/>
          </a:xfrm>
          <a:solidFill>
            <a:srgbClr val="7030A0"/>
          </a:solidFill>
        </p:spPr>
        <p:txBody>
          <a:bodyPr/>
          <a:lstStyle/>
          <a:p>
            <a:pPr algn="ctr">
              <a:buFont typeface="Wingdings" pitchFamily="2" charset="2"/>
              <a:buNone/>
            </a:pPr>
            <a:r>
              <a:rPr lang="en-US" altLang="en-US" sz="4400" b="1">
                <a:solidFill>
                  <a:srgbClr val="FFFF00"/>
                </a:solidFill>
              </a:rPr>
              <a:t>Motivating  HR</a:t>
            </a:r>
          </a:p>
        </p:txBody>
      </p:sp>
      <p:sp>
        <p:nvSpPr>
          <p:cNvPr id="9219" name="Slide Number Placeholder 3"/>
          <p:cNvSpPr>
            <a:spLocks noGrp="1"/>
          </p:cNvSpPr>
          <p:nvPr>
            <p:ph type="sldNum" sz="quarter" idx="10"/>
          </p:nvPr>
        </p:nvSpPr>
        <p:spPr>
          <a:noFill/>
          <a:ln>
            <a:miter lim="800000"/>
            <a:headEnd/>
            <a:tailEnd/>
          </a:ln>
        </p:spPr>
        <p:txBody>
          <a:bodyPr/>
          <a:lstStyle/>
          <a:p>
            <a:fld id="{B709301D-A0F6-4A37-9D07-EA4F7A0C1951}" type="slidenum">
              <a:rPr lang="en-US" altLang="en-US" smtClean="0"/>
              <a:pPr/>
              <a:t>175</a:t>
            </a:fld>
            <a:endParaRPr lang="en-US" altLang="en-US"/>
          </a:p>
        </p:txBody>
      </p:sp>
      <p:sp>
        <p:nvSpPr>
          <p:cNvPr id="9220" name="Footer Placeholder 4"/>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miter lim="800000"/>
            <a:headEnd/>
            <a:tailEnd/>
          </a:ln>
        </p:spPr>
        <p:txBody>
          <a:bodyPr/>
          <a:lstStyle/>
          <a:p>
            <a:fld id="{3C0FE52B-88CD-4E35-8389-11CAD7C844EB}" type="slidenum">
              <a:rPr lang="en-US" altLang="en-US" smtClean="0"/>
              <a:pPr/>
              <a:t>176</a:t>
            </a:fld>
            <a:endParaRPr lang="en-US" altLang="en-US"/>
          </a:p>
        </p:txBody>
      </p:sp>
      <p:sp>
        <p:nvSpPr>
          <p:cNvPr id="10243" name="Footer Placeholder 4"/>
          <p:cNvSpPr>
            <a:spLocks noGrp="1"/>
          </p:cNvSpPr>
          <p:nvPr>
            <p:ph type="ftr" sz="quarter" idx="11"/>
          </p:nvPr>
        </p:nvSpPr>
        <p:spPr>
          <a:noFill/>
          <a:ln>
            <a:miter lim="800000"/>
            <a:headEnd/>
            <a:tailEnd/>
          </a:ln>
        </p:spPr>
        <p:txBody>
          <a:bodyPr/>
          <a:lstStyle/>
          <a:p>
            <a:endParaRPr lang="en-US" altLang="en-US"/>
          </a:p>
        </p:txBody>
      </p:sp>
      <p:sp>
        <p:nvSpPr>
          <p:cNvPr id="10244" name="Rectangle 2"/>
          <p:cNvSpPr>
            <a:spLocks noGrp="1" noChangeArrowheads="1"/>
          </p:cNvSpPr>
          <p:nvPr>
            <p:ph type="title"/>
          </p:nvPr>
        </p:nvSpPr>
        <p:spPr/>
        <p:txBody>
          <a:bodyPr/>
          <a:lstStyle/>
          <a:p>
            <a:pPr eaLnBrk="1" hangingPunct="1"/>
            <a:r>
              <a:rPr lang="en-US" altLang="en-US" sz="4000" dirty="0">
                <a:solidFill>
                  <a:schemeClr val="accent2"/>
                </a:solidFill>
              </a:rPr>
              <a:t>1. Intrinsic and Extrinsic Motivation</a:t>
            </a:r>
          </a:p>
        </p:txBody>
      </p:sp>
      <p:sp>
        <p:nvSpPr>
          <p:cNvPr id="10245" name="Rectangle 3"/>
          <p:cNvSpPr>
            <a:spLocks noGrp="1" noChangeArrowheads="1"/>
          </p:cNvSpPr>
          <p:nvPr>
            <p:ph type="body" idx="1"/>
          </p:nvPr>
        </p:nvSpPr>
        <p:spPr/>
        <p:txBody>
          <a:bodyPr/>
          <a:lstStyle/>
          <a:p>
            <a:pPr eaLnBrk="1" hangingPunct="1">
              <a:spcBef>
                <a:spcPct val="100000"/>
              </a:spcBef>
            </a:pPr>
            <a:r>
              <a:rPr lang="en-US" altLang="en-US" b="1" dirty="0"/>
              <a:t>Intrinsic motivation</a:t>
            </a:r>
            <a:r>
              <a:rPr lang="en-US" altLang="en-US" dirty="0"/>
              <a:t> causes people to participate in an activity for their own enjoyment.</a:t>
            </a:r>
          </a:p>
          <a:p>
            <a:pPr eaLnBrk="1" hangingPunct="1">
              <a:spcBef>
                <a:spcPct val="100000"/>
              </a:spcBef>
            </a:pPr>
            <a:r>
              <a:rPr lang="en-US" altLang="en-US" b="1" dirty="0"/>
              <a:t>Extrinsic motivation</a:t>
            </a:r>
            <a:r>
              <a:rPr lang="en-US" altLang="en-US" dirty="0"/>
              <a:t> causes people to do something for a reward or to avoid a penalty.</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miter lim="800000"/>
            <a:headEnd/>
            <a:tailEnd/>
          </a:ln>
        </p:spPr>
        <p:txBody>
          <a:bodyPr/>
          <a:lstStyle/>
          <a:p>
            <a:fld id="{0906A4BA-E12D-4A16-9199-AC7A24F6D49A}" type="slidenum">
              <a:rPr lang="en-US" altLang="en-US" smtClean="0"/>
              <a:pPr/>
              <a:t>177</a:t>
            </a:fld>
            <a:endParaRPr lang="en-US" altLang="en-US"/>
          </a:p>
        </p:txBody>
      </p:sp>
      <p:sp>
        <p:nvSpPr>
          <p:cNvPr id="11267" name="Footer Placeholder 4"/>
          <p:cNvSpPr>
            <a:spLocks noGrp="1"/>
          </p:cNvSpPr>
          <p:nvPr>
            <p:ph type="ftr" sz="quarter" idx="11"/>
          </p:nvPr>
        </p:nvSpPr>
        <p:spPr>
          <a:noFill/>
          <a:ln>
            <a:miter lim="800000"/>
            <a:headEnd/>
            <a:tailEnd/>
          </a:ln>
        </p:spPr>
        <p:txBody>
          <a:bodyPr/>
          <a:lstStyle/>
          <a:p>
            <a:endParaRPr lang="en-US" altLang="en-US"/>
          </a:p>
        </p:txBody>
      </p:sp>
      <p:sp>
        <p:nvSpPr>
          <p:cNvPr id="11268" name="Rectangle 2"/>
          <p:cNvSpPr>
            <a:spLocks noGrp="1" noChangeArrowheads="1"/>
          </p:cNvSpPr>
          <p:nvPr>
            <p:ph type="title"/>
          </p:nvPr>
        </p:nvSpPr>
        <p:spPr/>
        <p:txBody>
          <a:bodyPr/>
          <a:lstStyle/>
          <a:p>
            <a:pPr eaLnBrk="1" hangingPunct="1"/>
            <a:r>
              <a:rPr lang="en-US" altLang="en-US" dirty="0"/>
              <a:t>Maslow’s Hierarchy of Needs</a:t>
            </a:r>
          </a:p>
        </p:txBody>
      </p:sp>
      <p:sp>
        <p:nvSpPr>
          <p:cNvPr id="11269" name="Rectangle 3"/>
          <p:cNvSpPr>
            <a:spLocks noGrp="1" noChangeArrowheads="1"/>
          </p:cNvSpPr>
          <p:nvPr>
            <p:ph type="body" idx="1"/>
          </p:nvPr>
        </p:nvSpPr>
        <p:spPr/>
        <p:txBody>
          <a:bodyPr/>
          <a:lstStyle/>
          <a:p>
            <a:pPr algn="just" eaLnBrk="1" hangingPunct="1">
              <a:spcBef>
                <a:spcPct val="100000"/>
              </a:spcBef>
            </a:pPr>
            <a:r>
              <a:rPr lang="en-US" altLang="en-US" sz="3200"/>
              <a:t>Abraham Maslow argued that human beings possess unique qualities that enable them to make independent choices, thus giving them control of their destiny.</a:t>
            </a:r>
          </a:p>
          <a:p>
            <a:pPr algn="just" eaLnBrk="1" hangingPunct="1">
              <a:spcBef>
                <a:spcPct val="100000"/>
              </a:spcBef>
            </a:pPr>
            <a:r>
              <a:rPr lang="en-US" altLang="en-US" sz="3200"/>
              <a:t>Maslow developed a </a:t>
            </a:r>
            <a:r>
              <a:rPr lang="en-US" altLang="en-US" sz="3200" b="1"/>
              <a:t>hierarchy of needs</a:t>
            </a:r>
            <a:r>
              <a:rPr lang="en-US" altLang="en-US" sz="3200"/>
              <a:t>, which states that people’s behaviors are guided or motivated by a sequence of needs.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a:ln>
            <a:miter lim="800000"/>
            <a:headEnd/>
            <a:tailEnd/>
          </a:ln>
        </p:spPr>
        <p:txBody>
          <a:bodyPr/>
          <a:lstStyle/>
          <a:p>
            <a:fld id="{F989977D-B072-4ACC-B073-04968701D448}" type="slidenum">
              <a:rPr lang="en-US" altLang="en-US" smtClean="0"/>
              <a:pPr/>
              <a:t>178</a:t>
            </a:fld>
            <a:endParaRPr lang="en-US" altLang="en-US"/>
          </a:p>
        </p:txBody>
      </p:sp>
      <p:sp>
        <p:nvSpPr>
          <p:cNvPr id="12291" name="Footer Placeholder 3"/>
          <p:cNvSpPr>
            <a:spLocks noGrp="1"/>
          </p:cNvSpPr>
          <p:nvPr>
            <p:ph type="ftr" sz="quarter" idx="11"/>
          </p:nvPr>
        </p:nvSpPr>
        <p:spPr>
          <a:noFill/>
          <a:ln>
            <a:miter lim="800000"/>
            <a:headEnd/>
            <a:tailEnd/>
          </a:ln>
        </p:spPr>
        <p:txBody>
          <a:bodyPr/>
          <a:lstStyle/>
          <a:p>
            <a:endParaRPr lang="en-US" altLang="en-US"/>
          </a:p>
        </p:txBody>
      </p:sp>
      <p:sp>
        <p:nvSpPr>
          <p:cNvPr id="12292" name="Rectangle 2"/>
          <p:cNvSpPr>
            <a:spLocks noGrp="1" noChangeArrowheads="1"/>
          </p:cNvSpPr>
          <p:nvPr>
            <p:ph type="title"/>
          </p:nvPr>
        </p:nvSpPr>
        <p:spPr>
          <a:xfrm>
            <a:off x="152400" y="228600"/>
            <a:ext cx="8763000" cy="1219200"/>
          </a:xfrm>
        </p:spPr>
        <p:txBody>
          <a:bodyPr/>
          <a:lstStyle/>
          <a:p>
            <a:pPr eaLnBrk="1" hangingPunct="1"/>
            <a:r>
              <a:rPr lang="en-US" altLang="en-US" sz="3600"/>
              <a:t>Figure 1. Maslow’s Hierarchy </a:t>
            </a:r>
            <a:br>
              <a:rPr lang="en-US" altLang="en-US" sz="3600"/>
            </a:br>
            <a:r>
              <a:rPr lang="en-US" altLang="en-US" sz="3600"/>
              <a:t>of Needs</a:t>
            </a:r>
          </a:p>
        </p:txBody>
      </p:sp>
      <p:pic>
        <p:nvPicPr>
          <p:cNvPr id="12293" name="Picture 5"/>
          <p:cNvPicPr>
            <a:picLocks noChangeAspect="1" noChangeArrowheads="1"/>
          </p:cNvPicPr>
          <p:nvPr/>
        </p:nvPicPr>
        <p:blipFill>
          <a:blip r:embed="rId2" cstate="print"/>
          <a:srcRect/>
          <a:stretch>
            <a:fillRect/>
          </a:stretch>
        </p:blipFill>
        <p:spPr bwMode="auto">
          <a:xfrm>
            <a:off x="304800" y="1524000"/>
            <a:ext cx="8648700" cy="4705350"/>
          </a:xfrm>
          <a:prstGeom prst="rect">
            <a:avLst/>
          </a:prstGeom>
          <a:noFill/>
          <a:ln w="9525">
            <a:noFill/>
            <a:miter lim="800000"/>
            <a:headEnd/>
            <a:tailEnd/>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miter lim="800000"/>
            <a:headEnd/>
            <a:tailEnd/>
          </a:ln>
        </p:spPr>
        <p:txBody>
          <a:bodyPr/>
          <a:lstStyle/>
          <a:p>
            <a:fld id="{DE582089-5AAD-4EB2-B533-06AFCB38027C}" type="slidenum">
              <a:rPr lang="en-US" altLang="en-US" smtClean="0"/>
              <a:pPr/>
              <a:t>179</a:t>
            </a:fld>
            <a:endParaRPr lang="en-US" altLang="en-US"/>
          </a:p>
        </p:txBody>
      </p:sp>
      <p:sp>
        <p:nvSpPr>
          <p:cNvPr id="13315" name="Footer Placeholder 4"/>
          <p:cNvSpPr>
            <a:spLocks noGrp="1"/>
          </p:cNvSpPr>
          <p:nvPr>
            <p:ph type="ftr" sz="quarter" idx="11"/>
          </p:nvPr>
        </p:nvSpPr>
        <p:spPr>
          <a:noFill/>
          <a:ln>
            <a:miter lim="800000"/>
            <a:headEnd/>
            <a:tailEnd/>
          </a:ln>
        </p:spPr>
        <p:txBody>
          <a:bodyPr/>
          <a:lstStyle/>
          <a:p>
            <a:endParaRPr lang="en-US" altLang="en-US"/>
          </a:p>
        </p:txBody>
      </p:sp>
      <p:sp>
        <p:nvSpPr>
          <p:cNvPr id="13316" name="Rectangle 2"/>
          <p:cNvSpPr>
            <a:spLocks noGrp="1" noChangeArrowheads="1"/>
          </p:cNvSpPr>
          <p:nvPr>
            <p:ph type="title"/>
          </p:nvPr>
        </p:nvSpPr>
        <p:spPr/>
        <p:txBody>
          <a:bodyPr/>
          <a:lstStyle/>
          <a:p>
            <a:pPr eaLnBrk="1" hangingPunct="1"/>
            <a:r>
              <a:rPr lang="en-US" altLang="en-US" sz="4000"/>
              <a:t>Herzberg’s Motivational and Hygiene Factors</a:t>
            </a:r>
          </a:p>
        </p:txBody>
      </p:sp>
      <p:sp>
        <p:nvSpPr>
          <p:cNvPr id="13317" name="Rectangle 3"/>
          <p:cNvSpPr>
            <a:spLocks noGrp="1" noChangeArrowheads="1"/>
          </p:cNvSpPr>
          <p:nvPr>
            <p:ph type="body" idx="1"/>
          </p:nvPr>
        </p:nvSpPr>
        <p:spPr>
          <a:xfrm>
            <a:off x="381000" y="1676400"/>
            <a:ext cx="8458200" cy="4419600"/>
          </a:xfrm>
        </p:spPr>
        <p:txBody>
          <a:bodyPr/>
          <a:lstStyle/>
          <a:p>
            <a:pPr algn="just" eaLnBrk="1" hangingPunct="1"/>
            <a:r>
              <a:rPr lang="en-US" altLang="en-US"/>
              <a:t>Frederick Herzberg wrote several famous books and articles about worker motivation. He distinguished between:</a:t>
            </a:r>
          </a:p>
          <a:p>
            <a:pPr lvl="1" algn="just" eaLnBrk="1" hangingPunct="1"/>
            <a:r>
              <a:rPr lang="en-US" altLang="en-US" b="1"/>
              <a:t>Motivational factors</a:t>
            </a:r>
            <a:r>
              <a:rPr lang="en-US" altLang="en-US"/>
              <a:t>: Achievement, recognition, the work itself, responsibility, advancement, and growth. These factors produce job satisfaction.</a:t>
            </a:r>
          </a:p>
          <a:p>
            <a:pPr lvl="1" algn="just" eaLnBrk="1" hangingPunct="1"/>
            <a:r>
              <a:rPr lang="en-US" altLang="en-US" b="1"/>
              <a:t>Hygiene factors</a:t>
            </a:r>
            <a:r>
              <a:rPr lang="en-US" altLang="en-US"/>
              <a:t>: Larger salaries, more supervision, and a more attractive work environment. These factors cause dissatisfaction if not present, but do not motivate workers to do more.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304800"/>
            <a:ext cx="8763000" cy="1143000"/>
          </a:xfrm>
          <a:solidFill>
            <a:schemeClr val="accent2"/>
          </a:solidFill>
        </p:spPr>
        <p:txBody>
          <a:bodyPr/>
          <a:lstStyle/>
          <a:p>
            <a:pPr eaLnBrk="1" hangingPunct="1"/>
            <a:r>
              <a:rPr lang="en-US" altLang="en-US" sz="3600" b="1" dirty="0">
                <a:solidFill>
                  <a:srgbClr val="FFFF00"/>
                </a:solidFill>
              </a:rPr>
              <a:t>Step 1: Scope Planning and the Scope Management Plan</a:t>
            </a:r>
          </a:p>
        </p:txBody>
      </p:sp>
      <p:sp>
        <p:nvSpPr>
          <p:cNvPr id="10243" name="Rectangle 3"/>
          <p:cNvSpPr>
            <a:spLocks noGrp="1" noChangeArrowheads="1"/>
          </p:cNvSpPr>
          <p:nvPr>
            <p:ph type="body" idx="1"/>
          </p:nvPr>
        </p:nvSpPr>
        <p:spPr>
          <a:xfrm>
            <a:off x="304800" y="1676400"/>
            <a:ext cx="8382000" cy="4800600"/>
          </a:xfrm>
        </p:spPr>
        <p:txBody>
          <a:bodyPr/>
          <a:lstStyle/>
          <a:p>
            <a:pPr algn="just" eaLnBrk="1" hangingPunct="1">
              <a:spcBef>
                <a:spcPts val="0"/>
              </a:spcBef>
            </a:pPr>
            <a:r>
              <a:rPr lang="en-US" altLang="en-US" dirty="0"/>
              <a:t>The </a:t>
            </a:r>
            <a:r>
              <a:rPr lang="en-US" altLang="en-US" b="1" dirty="0"/>
              <a:t>scope management plan</a:t>
            </a:r>
            <a:r>
              <a:rPr lang="en-US" altLang="en-US" dirty="0"/>
              <a:t> is a document that includes descriptions of </a:t>
            </a:r>
            <a:r>
              <a:rPr lang="en-US" altLang="en-US" b="1" dirty="0">
                <a:solidFill>
                  <a:srgbClr val="FF0000"/>
                </a:solidFill>
              </a:rPr>
              <a:t>how the team </a:t>
            </a:r>
            <a:r>
              <a:rPr lang="en-US" altLang="en-US" dirty="0"/>
              <a:t>will prepare the project scope statement, create the WBS, verify completion of the project deliverables, and control requests for changes to the project scope.</a:t>
            </a:r>
          </a:p>
          <a:p>
            <a:pPr algn="just" eaLnBrk="1" hangingPunct="1">
              <a:spcBef>
                <a:spcPts val="0"/>
              </a:spcBef>
              <a:buNone/>
            </a:pPr>
            <a:endParaRPr lang="en-US" altLang="en-US" sz="2400" dirty="0"/>
          </a:p>
          <a:p>
            <a:pPr algn="just" eaLnBrk="1" hangingPunct="1">
              <a:spcBef>
                <a:spcPts val="0"/>
              </a:spcBef>
            </a:pPr>
            <a:r>
              <a:rPr lang="en-US" altLang="en-US" dirty="0"/>
              <a:t>Key inputs include the </a:t>
            </a:r>
            <a:r>
              <a:rPr lang="en-US" altLang="en-US" b="1" dirty="0"/>
              <a:t>project charter</a:t>
            </a:r>
            <a:r>
              <a:rPr lang="en-US" altLang="en-US" dirty="0"/>
              <a:t>, </a:t>
            </a:r>
            <a:r>
              <a:rPr lang="en-US" altLang="en-US" b="1" dirty="0"/>
              <a:t>preliminary scope statement</a:t>
            </a:r>
            <a:r>
              <a:rPr lang="en-US" altLang="en-US" dirty="0"/>
              <a:t>, and </a:t>
            </a:r>
            <a:r>
              <a:rPr lang="en-US" altLang="en-US" b="1" dirty="0"/>
              <a:t>project management plan</a:t>
            </a:r>
            <a:r>
              <a:rPr lang="en-US" altLang="en-US" dirty="0"/>
              <a:t>. </a:t>
            </a:r>
          </a:p>
        </p:txBody>
      </p:sp>
      <p:sp>
        <p:nvSpPr>
          <p:cNvPr id="10244" name="Slide Number Placeholder 5"/>
          <p:cNvSpPr>
            <a:spLocks noGrp="1"/>
          </p:cNvSpPr>
          <p:nvPr>
            <p:ph type="sldNum" sz="quarter" idx="10"/>
          </p:nvPr>
        </p:nvSpPr>
        <p:spPr>
          <a:noFill/>
          <a:ln>
            <a:miter lim="800000"/>
            <a:headEnd/>
            <a:tailEnd/>
          </a:ln>
        </p:spPr>
        <p:txBody>
          <a:bodyPr/>
          <a:lstStyle/>
          <a:p>
            <a:fld id="{0B716CCC-1265-4E1C-812B-87595830E0EB}" type="slidenum">
              <a:rPr lang="en-US" altLang="en-US" smtClean="0"/>
              <a:pPr/>
              <a:t>18</a:t>
            </a:fld>
            <a:endParaRPr lang="en-US" altLang="en-US"/>
          </a:p>
        </p:txBody>
      </p:sp>
      <p:sp>
        <p:nvSpPr>
          <p:cNvPr id="10245" name="Footer Placeholder 6"/>
          <p:cNvSpPr>
            <a:spLocks noGrp="1"/>
          </p:cNvSpPr>
          <p:nvPr>
            <p:ph type="ftr" sz="quarter" idx="11"/>
          </p:nvPr>
        </p:nvSpPr>
        <p:spPr>
          <a:xfrm>
            <a:off x="228600" y="6400800"/>
            <a:ext cx="5181600" cy="304800"/>
          </a:xfrm>
          <a:noFill/>
          <a:ln>
            <a:miter lim="800000"/>
            <a:headEnd/>
            <a:tailEnd/>
          </a:ln>
        </p:spPr>
        <p:txBody>
          <a:bodyPr/>
          <a:lstStyle/>
          <a:p>
            <a:endParaRPr lang="en-US"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miter lim="800000"/>
            <a:headEnd/>
            <a:tailEnd/>
          </a:ln>
        </p:spPr>
        <p:txBody>
          <a:bodyPr/>
          <a:lstStyle/>
          <a:p>
            <a:fld id="{1C62ACCC-EF51-4543-A0DA-A7B02FBC0733}" type="slidenum">
              <a:rPr lang="en-US" altLang="en-US" smtClean="0"/>
              <a:pPr/>
              <a:t>180</a:t>
            </a:fld>
            <a:endParaRPr lang="en-US" altLang="en-US"/>
          </a:p>
        </p:txBody>
      </p:sp>
      <p:sp>
        <p:nvSpPr>
          <p:cNvPr id="14339" name="Footer Placeholder 4"/>
          <p:cNvSpPr>
            <a:spLocks noGrp="1"/>
          </p:cNvSpPr>
          <p:nvPr>
            <p:ph type="ftr" sz="quarter" idx="11"/>
          </p:nvPr>
        </p:nvSpPr>
        <p:spPr>
          <a:noFill/>
          <a:ln>
            <a:miter lim="800000"/>
            <a:headEnd/>
            <a:tailEnd/>
          </a:ln>
        </p:spPr>
        <p:txBody>
          <a:bodyPr/>
          <a:lstStyle/>
          <a:p>
            <a:endParaRPr lang="en-US" altLang="en-US"/>
          </a:p>
        </p:txBody>
      </p:sp>
      <p:sp>
        <p:nvSpPr>
          <p:cNvPr id="14340" name="Rectangle 2"/>
          <p:cNvSpPr>
            <a:spLocks noGrp="1" noChangeArrowheads="1"/>
          </p:cNvSpPr>
          <p:nvPr>
            <p:ph type="title"/>
          </p:nvPr>
        </p:nvSpPr>
        <p:spPr>
          <a:xfrm>
            <a:off x="381000" y="228600"/>
            <a:ext cx="8382000" cy="812800"/>
          </a:xfrm>
        </p:spPr>
        <p:txBody>
          <a:bodyPr/>
          <a:lstStyle/>
          <a:p>
            <a:pPr eaLnBrk="1" hangingPunct="1"/>
            <a:r>
              <a:rPr lang="en-US" altLang="en-US" sz="3600"/>
              <a:t>McClelland’s Acquired-Needs Theory</a:t>
            </a:r>
          </a:p>
        </p:txBody>
      </p:sp>
      <p:sp>
        <p:nvSpPr>
          <p:cNvPr id="14341" name="Rectangle 3"/>
          <p:cNvSpPr>
            <a:spLocks noGrp="1" noChangeArrowheads="1"/>
          </p:cNvSpPr>
          <p:nvPr>
            <p:ph type="body" idx="1"/>
          </p:nvPr>
        </p:nvSpPr>
        <p:spPr>
          <a:xfrm>
            <a:off x="381000" y="1219200"/>
            <a:ext cx="8458200" cy="4495800"/>
          </a:xfrm>
        </p:spPr>
        <p:txBody>
          <a:bodyPr/>
          <a:lstStyle/>
          <a:p>
            <a:pPr eaLnBrk="1" hangingPunct="1">
              <a:spcBef>
                <a:spcPct val="40000"/>
              </a:spcBef>
            </a:pPr>
            <a:r>
              <a:rPr lang="en-US" altLang="en-US" sz="2400"/>
              <a:t>Specific needs are acquired or learned over time and are shaped by life experiences. The following are the main categories of acquired needs:</a:t>
            </a:r>
          </a:p>
          <a:p>
            <a:pPr lvl="1" eaLnBrk="1" hangingPunct="1">
              <a:spcBef>
                <a:spcPct val="40000"/>
              </a:spcBef>
            </a:pPr>
            <a:r>
              <a:rPr lang="en-US" altLang="en-US" sz="2200" b="1"/>
              <a:t>Achievement (nAch)</a:t>
            </a:r>
            <a:r>
              <a:rPr lang="en-US" altLang="en-US" sz="2200"/>
              <a:t>: People with a high need for achievement like challenging projects with attainable goals and lots of feedback.</a:t>
            </a:r>
          </a:p>
          <a:p>
            <a:pPr lvl="1" eaLnBrk="1" hangingPunct="1">
              <a:spcBef>
                <a:spcPct val="40000"/>
              </a:spcBef>
            </a:pPr>
            <a:r>
              <a:rPr lang="en-US" altLang="en-US" sz="2200" b="1"/>
              <a:t>Affiliation (nAff)</a:t>
            </a:r>
            <a:r>
              <a:rPr lang="en-US" altLang="en-US" sz="2200"/>
              <a:t>: People with high need for affiliation desire harmonious relationships and need to feel accepted by others, so managers should try to create a cooperative work environment for them.</a:t>
            </a:r>
          </a:p>
          <a:p>
            <a:pPr lvl="1" eaLnBrk="1" hangingPunct="1">
              <a:spcBef>
                <a:spcPct val="40000"/>
              </a:spcBef>
            </a:pPr>
            <a:r>
              <a:rPr lang="en-US" altLang="en-US" sz="2200" b="1"/>
              <a:t>Power (nPow)</a:t>
            </a:r>
            <a:r>
              <a:rPr lang="en-US" altLang="en-US" sz="2200"/>
              <a:t>: People with a need for power desire either personal power (not good) or institutional power (good for the organization). Provide institutional power seekers with management opportunities.</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miter lim="800000"/>
            <a:headEnd/>
            <a:tailEnd/>
          </a:ln>
        </p:spPr>
        <p:txBody>
          <a:bodyPr/>
          <a:lstStyle/>
          <a:p>
            <a:fld id="{D25A8CCE-C278-433A-B278-4556F5CFF7E4}" type="slidenum">
              <a:rPr lang="en-US" altLang="en-US" smtClean="0"/>
              <a:pPr/>
              <a:t>181</a:t>
            </a:fld>
            <a:endParaRPr lang="en-US" altLang="en-US"/>
          </a:p>
        </p:txBody>
      </p:sp>
      <p:sp>
        <p:nvSpPr>
          <p:cNvPr id="15363" name="Footer Placeholder 4"/>
          <p:cNvSpPr>
            <a:spLocks noGrp="1"/>
          </p:cNvSpPr>
          <p:nvPr>
            <p:ph type="ftr" sz="quarter" idx="11"/>
          </p:nvPr>
        </p:nvSpPr>
        <p:spPr>
          <a:noFill/>
          <a:ln>
            <a:miter lim="800000"/>
            <a:headEnd/>
            <a:tailEnd/>
          </a:ln>
        </p:spPr>
        <p:txBody>
          <a:bodyPr/>
          <a:lstStyle/>
          <a:p>
            <a:endParaRPr lang="en-US" altLang="en-US"/>
          </a:p>
        </p:txBody>
      </p:sp>
      <p:sp>
        <p:nvSpPr>
          <p:cNvPr id="15364" name="Rectangle 2"/>
          <p:cNvSpPr>
            <a:spLocks noGrp="1" noChangeArrowheads="1"/>
          </p:cNvSpPr>
          <p:nvPr>
            <p:ph type="title"/>
          </p:nvPr>
        </p:nvSpPr>
        <p:spPr/>
        <p:txBody>
          <a:bodyPr/>
          <a:lstStyle/>
          <a:p>
            <a:pPr eaLnBrk="1" hangingPunct="1"/>
            <a:r>
              <a:rPr lang="en-US" altLang="en-US"/>
              <a:t>McGregor’s Theory X and Y</a:t>
            </a:r>
          </a:p>
        </p:txBody>
      </p:sp>
      <p:sp>
        <p:nvSpPr>
          <p:cNvPr id="15365" name="Rectangle 3"/>
          <p:cNvSpPr>
            <a:spLocks noGrp="1" noChangeArrowheads="1"/>
          </p:cNvSpPr>
          <p:nvPr>
            <p:ph type="body" idx="1"/>
          </p:nvPr>
        </p:nvSpPr>
        <p:spPr>
          <a:xfrm>
            <a:off x="381000" y="1447800"/>
            <a:ext cx="8458200" cy="4419600"/>
          </a:xfrm>
        </p:spPr>
        <p:txBody>
          <a:bodyPr/>
          <a:lstStyle/>
          <a:p>
            <a:pPr eaLnBrk="1" hangingPunct="1">
              <a:spcBef>
                <a:spcPct val="60000"/>
              </a:spcBef>
            </a:pPr>
            <a:r>
              <a:rPr lang="en-US" altLang="en-US" sz="2400"/>
              <a:t>Douglas McGregor popularized the human relations approach to management in the 1960s.</a:t>
            </a:r>
          </a:p>
          <a:p>
            <a:pPr eaLnBrk="1" hangingPunct="1">
              <a:spcBef>
                <a:spcPct val="60000"/>
              </a:spcBef>
            </a:pPr>
            <a:r>
              <a:rPr lang="en-US" altLang="en-US" sz="2400" b="1"/>
              <a:t>Theory X</a:t>
            </a:r>
            <a:r>
              <a:rPr lang="en-US" altLang="en-US" sz="2400"/>
              <a:t>: Assumes workers dislike and avoid work, so managers must use coercion, threats, and various control schemes to get workers to meet objectives.</a:t>
            </a:r>
          </a:p>
          <a:p>
            <a:pPr eaLnBrk="1" hangingPunct="1">
              <a:spcBef>
                <a:spcPct val="60000"/>
              </a:spcBef>
            </a:pPr>
            <a:r>
              <a:rPr lang="en-US" altLang="en-US" sz="2400" b="1"/>
              <a:t>Theory Y</a:t>
            </a:r>
            <a:r>
              <a:rPr lang="en-US" altLang="en-US" sz="2400"/>
              <a:t>: Assumes individuals consider work as natural as play or rest and enjoy the satisfaction of esteem and self-actualization needs.</a:t>
            </a:r>
          </a:p>
          <a:p>
            <a:pPr eaLnBrk="1" hangingPunct="1">
              <a:spcBef>
                <a:spcPct val="60000"/>
              </a:spcBef>
            </a:pPr>
            <a:r>
              <a:rPr lang="en-US" altLang="en-US" sz="2400" b="1"/>
              <a:t>Theory Z</a:t>
            </a:r>
            <a:r>
              <a:rPr lang="en-US" altLang="en-US" sz="2400"/>
              <a:t>: Introduced in 1981 by William Ouchi and is based on the Japanese approach to motivating workers, which emphasizes trust, quality, collective decision making, and cultural values.</a:t>
            </a:r>
          </a:p>
          <a:p>
            <a:pPr eaLnBrk="1" hangingPunct="1">
              <a:lnSpc>
                <a:spcPct val="90000"/>
              </a:lnSpc>
              <a:buFont typeface="Wingdings" pitchFamily="2" charset="2"/>
              <a:buNone/>
            </a:pPr>
            <a:endParaRPr lang="en-US" altLang="en-US" sz="24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miter lim="800000"/>
            <a:headEnd/>
            <a:tailEnd/>
          </a:ln>
        </p:spPr>
        <p:txBody>
          <a:bodyPr/>
          <a:lstStyle/>
          <a:p>
            <a:fld id="{719EE030-E91B-4B82-BED1-2961ACA63247}" type="slidenum">
              <a:rPr lang="en-US" altLang="en-US" smtClean="0"/>
              <a:pPr/>
              <a:t>182</a:t>
            </a:fld>
            <a:endParaRPr lang="en-US" altLang="en-US"/>
          </a:p>
        </p:txBody>
      </p:sp>
      <p:sp>
        <p:nvSpPr>
          <p:cNvPr id="16387" name="Footer Placeholder 4"/>
          <p:cNvSpPr>
            <a:spLocks noGrp="1"/>
          </p:cNvSpPr>
          <p:nvPr>
            <p:ph type="ftr" sz="quarter" idx="11"/>
          </p:nvPr>
        </p:nvSpPr>
        <p:spPr>
          <a:noFill/>
          <a:ln>
            <a:miter lim="800000"/>
            <a:headEnd/>
            <a:tailEnd/>
          </a:ln>
        </p:spPr>
        <p:txBody>
          <a:bodyPr/>
          <a:lstStyle/>
          <a:p>
            <a:endParaRPr lang="en-US" altLang="en-US"/>
          </a:p>
        </p:txBody>
      </p:sp>
      <p:sp>
        <p:nvSpPr>
          <p:cNvPr id="16388" name="Rectangle 2"/>
          <p:cNvSpPr>
            <a:spLocks noGrp="1" noChangeArrowheads="1"/>
          </p:cNvSpPr>
          <p:nvPr>
            <p:ph type="title"/>
          </p:nvPr>
        </p:nvSpPr>
        <p:spPr>
          <a:xfrm>
            <a:off x="381000" y="392113"/>
            <a:ext cx="8382000" cy="958850"/>
          </a:xfrm>
        </p:spPr>
        <p:txBody>
          <a:bodyPr/>
          <a:lstStyle/>
          <a:p>
            <a:pPr eaLnBrk="1" hangingPunct="1"/>
            <a:r>
              <a:rPr lang="en-US" altLang="en-US" sz="4000"/>
              <a:t>Thamhain and Wilemon’s Ways to Have Influence on Projects</a:t>
            </a:r>
          </a:p>
        </p:txBody>
      </p:sp>
      <p:sp>
        <p:nvSpPr>
          <p:cNvPr id="16389" name="Rectangle 3"/>
          <p:cNvSpPr>
            <a:spLocks noGrp="1" noChangeArrowheads="1"/>
          </p:cNvSpPr>
          <p:nvPr>
            <p:ph type="body" idx="1"/>
          </p:nvPr>
        </p:nvSpPr>
        <p:spPr>
          <a:xfrm>
            <a:off x="228600" y="1828800"/>
            <a:ext cx="8686800" cy="4800600"/>
          </a:xfrm>
        </p:spPr>
        <p:txBody>
          <a:bodyPr/>
          <a:lstStyle/>
          <a:p>
            <a:pPr marL="533400" indent="-533400" eaLnBrk="1" hangingPunct="1">
              <a:spcBef>
                <a:spcPct val="30000"/>
              </a:spcBef>
              <a:buFont typeface="Wingdings" pitchFamily="2" charset="2"/>
              <a:buAutoNum type="arabicPeriod"/>
            </a:pPr>
            <a:r>
              <a:rPr lang="en-US" altLang="en-US" b="1"/>
              <a:t>Authority</a:t>
            </a:r>
            <a:r>
              <a:rPr lang="en-US" altLang="en-US"/>
              <a:t>: The legitimate hierarchical right to issue orders.</a:t>
            </a:r>
          </a:p>
          <a:p>
            <a:pPr marL="533400" indent="-533400" eaLnBrk="1" hangingPunct="1">
              <a:spcBef>
                <a:spcPct val="30000"/>
              </a:spcBef>
              <a:buFont typeface="Wingdings" pitchFamily="2" charset="2"/>
              <a:buAutoNum type="arabicPeriod"/>
            </a:pPr>
            <a:r>
              <a:rPr lang="en-US" altLang="en-US" b="1"/>
              <a:t>Assignment</a:t>
            </a:r>
            <a:r>
              <a:rPr lang="en-US" altLang="en-US"/>
              <a:t>: The project manager's perceived ability to influence a worker's later work assignments.</a:t>
            </a:r>
          </a:p>
          <a:p>
            <a:pPr marL="533400" indent="-533400" eaLnBrk="1" hangingPunct="1">
              <a:spcBef>
                <a:spcPct val="30000"/>
              </a:spcBef>
              <a:buFont typeface="Wingdings" pitchFamily="2" charset="2"/>
              <a:buAutoNum type="arabicPeriod"/>
            </a:pPr>
            <a:r>
              <a:rPr lang="en-US" altLang="en-US" b="1"/>
              <a:t>Budget</a:t>
            </a:r>
            <a:r>
              <a:rPr lang="en-US" altLang="en-US"/>
              <a:t>: The project manager's perceived ability to authorize others' use of discretionary funds.</a:t>
            </a:r>
          </a:p>
          <a:p>
            <a:pPr marL="533400" indent="-533400" eaLnBrk="1" hangingPunct="1">
              <a:spcBef>
                <a:spcPct val="30000"/>
              </a:spcBef>
              <a:buFont typeface="Wingdings" pitchFamily="2" charset="2"/>
              <a:buAutoNum type="arabicPeriod"/>
            </a:pPr>
            <a:r>
              <a:rPr lang="en-US" altLang="en-US" b="1"/>
              <a:t>Promotion</a:t>
            </a:r>
            <a:r>
              <a:rPr lang="en-US" altLang="en-US"/>
              <a:t>: The ability to improve a worker's position.</a:t>
            </a:r>
          </a:p>
          <a:p>
            <a:pPr marL="533400" indent="-533400" eaLnBrk="1" hangingPunct="1">
              <a:spcBef>
                <a:spcPct val="30000"/>
              </a:spcBef>
              <a:buFont typeface="Wingdings" pitchFamily="2" charset="2"/>
              <a:buAutoNum type="arabicPeriod"/>
            </a:pPr>
            <a:r>
              <a:rPr lang="en-US" altLang="en-US" b="1"/>
              <a:t>Money</a:t>
            </a:r>
            <a:r>
              <a:rPr lang="en-US" altLang="en-US"/>
              <a:t>: The ability to increase a worker's pay and benefits.</a:t>
            </a:r>
          </a:p>
          <a:p>
            <a:pPr marL="533400" indent="-533400" eaLnBrk="1" hangingPunct="1">
              <a:lnSpc>
                <a:spcPct val="90000"/>
              </a:lnSpc>
              <a:buFont typeface="Wingdings" pitchFamily="2" charset="2"/>
              <a:buNone/>
            </a:pPr>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miter lim="800000"/>
            <a:headEnd/>
            <a:tailEnd/>
          </a:ln>
        </p:spPr>
        <p:txBody>
          <a:bodyPr/>
          <a:lstStyle/>
          <a:p>
            <a:fld id="{B596D94F-9A2D-498B-9C81-8E14279529B2}" type="slidenum">
              <a:rPr lang="en-US" altLang="en-US" smtClean="0"/>
              <a:pPr/>
              <a:t>183</a:t>
            </a:fld>
            <a:endParaRPr lang="en-US" altLang="en-US"/>
          </a:p>
        </p:txBody>
      </p:sp>
      <p:sp>
        <p:nvSpPr>
          <p:cNvPr id="17411" name="Footer Placeholder 4"/>
          <p:cNvSpPr>
            <a:spLocks noGrp="1"/>
          </p:cNvSpPr>
          <p:nvPr>
            <p:ph type="ftr" sz="quarter" idx="11"/>
          </p:nvPr>
        </p:nvSpPr>
        <p:spPr>
          <a:noFill/>
          <a:ln>
            <a:miter lim="800000"/>
            <a:headEnd/>
            <a:tailEnd/>
          </a:ln>
        </p:spPr>
        <p:txBody>
          <a:bodyPr/>
          <a:lstStyle/>
          <a:p>
            <a:endParaRPr lang="en-US" altLang="en-US"/>
          </a:p>
        </p:txBody>
      </p:sp>
      <p:sp>
        <p:nvSpPr>
          <p:cNvPr id="17412" name="Rectangle 2"/>
          <p:cNvSpPr>
            <a:spLocks noGrp="1" noChangeArrowheads="1"/>
          </p:cNvSpPr>
          <p:nvPr>
            <p:ph type="title"/>
          </p:nvPr>
        </p:nvSpPr>
        <p:spPr/>
        <p:txBody>
          <a:bodyPr/>
          <a:lstStyle/>
          <a:p>
            <a:pPr eaLnBrk="1" hangingPunct="1"/>
            <a:r>
              <a:rPr lang="en-US" altLang="en-US" sz="3200"/>
              <a:t>Thamhain and Wilemon’s Ways (cont’d)</a:t>
            </a:r>
          </a:p>
        </p:txBody>
      </p:sp>
      <p:sp>
        <p:nvSpPr>
          <p:cNvPr id="17413" name="Rectangle 3"/>
          <p:cNvSpPr>
            <a:spLocks noGrp="1" noChangeArrowheads="1"/>
          </p:cNvSpPr>
          <p:nvPr>
            <p:ph type="body" idx="1"/>
          </p:nvPr>
        </p:nvSpPr>
        <p:spPr>
          <a:xfrm>
            <a:off x="228600" y="1676400"/>
            <a:ext cx="8458200" cy="4572000"/>
          </a:xfrm>
        </p:spPr>
        <p:txBody>
          <a:bodyPr/>
          <a:lstStyle/>
          <a:p>
            <a:pPr marL="533400" indent="-533400" eaLnBrk="1" hangingPunct="1">
              <a:spcBef>
                <a:spcPct val="40000"/>
              </a:spcBef>
              <a:buFont typeface="Wingdings" pitchFamily="2" charset="2"/>
              <a:buAutoNum type="arabicPeriod" startAt="6"/>
            </a:pPr>
            <a:r>
              <a:rPr lang="en-US" altLang="en-US" b="1"/>
              <a:t>Penalty</a:t>
            </a:r>
            <a:r>
              <a:rPr lang="en-US" altLang="en-US"/>
              <a:t>: The project manager's ability to cause punishment.</a:t>
            </a:r>
          </a:p>
          <a:p>
            <a:pPr marL="533400" indent="-533400" eaLnBrk="1" hangingPunct="1">
              <a:spcBef>
                <a:spcPct val="40000"/>
              </a:spcBef>
              <a:buFont typeface="Wingdings" pitchFamily="2" charset="2"/>
              <a:buAutoNum type="arabicPeriod" startAt="6"/>
            </a:pPr>
            <a:r>
              <a:rPr lang="en-US" altLang="en-US" b="1"/>
              <a:t>Work challenge</a:t>
            </a:r>
            <a:r>
              <a:rPr lang="en-US" altLang="en-US"/>
              <a:t>: The ability to assign work that capitalizes on a worker's enjoyment of doing a particular task.</a:t>
            </a:r>
          </a:p>
          <a:p>
            <a:pPr marL="533400" indent="-533400" eaLnBrk="1" hangingPunct="1">
              <a:spcBef>
                <a:spcPct val="40000"/>
              </a:spcBef>
              <a:buFont typeface="Wingdings" pitchFamily="2" charset="2"/>
              <a:buAutoNum type="arabicPeriod" startAt="6"/>
            </a:pPr>
            <a:r>
              <a:rPr lang="en-US" altLang="en-US" b="1"/>
              <a:t>Expertise</a:t>
            </a:r>
            <a:r>
              <a:rPr lang="en-US" altLang="en-US"/>
              <a:t>: The project manager's perceived special knowledge that others deem important.</a:t>
            </a:r>
          </a:p>
          <a:p>
            <a:pPr marL="533400" indent="-533400" eaLnBrk="1" hangingPunct="1">
              <a:spcBef>
                <a:spcPct val="40000"/>
              </a:spcBef>
              <a:buFont typeface="Wingdings" pitchFamily="2" charset="2"/>
              <a:buAutoNum type="arabicPeriod" startAt="6"/>
            </a:pPr>
            <a:r>
              <a:rPr lang="en-US" altLang="en-US" b="1"/>
              <a:t>Friendship</a:t>
            </a:r>
            <a:r>
              <a:rPr lang="en-US" altLang="en-US"/>
              <a:t>: The ability to establish friendly personal relationships between the project manager and others.</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81000" y="1524000"/>
            <a:ext cx="8458200" cy="1371600"/>
          </a:xfrm>
          <a:solidFill>
            <a:srgbClr val="7030A0"/>
          </a:solidFill>
        </p:spPr>
        <p:txBody>
          <a:bodyPr/>
          <a:lstStyle/>
          <a:p>
            <a:pPr algn="ctr">
              <a:buFont typeface="Wingdings" pitchFamily="2" charset="2"/>
              <a:buNone/>
            </a:pPr>
            <a:r>
              <a:rPr lang="en-US" altLang="en-US" sz="4400" b="1">
                <a:solidFill>
                  <a:srgbClr val="FFFF00"/>
                </a:solidFill>
              </a:rPr>
              <a:t>Influence and Power </a:t>
            </a:r>
          </a:p>
        </p:txBody>
      </p:sp>
      <p:sp>
        <p:nvSpPr>
          <p:cNvPr id="18435" name="Slide Number Placeholder 3"/>
          <p:cNvSpPr>
            <a:spLocks noGrp="1"/>
          </p:cNvSpPr>
          <p:nvPr>
            <p:ph type="sldNum" sz="quarter" idx="10"/>
          </p:nvPr>
        </p:nvSpPr>
        <p:spPr>
          <a:noFill/>
          <a:ln>
            <a:miter lim="800000"/>
            <a:headEnd/>
            <a:tailEnd/>
          </a:ln>
        </p:spPr>
        <p:txBody>
          <a:bodyPr/>
          <a:lstStyle/>
          <a:p>
            <a:fld id="{7EBB8C51-51F6-4D77-8B28-11C1FDAD7653}" type="slidenum">
              <a:rPr lang="en-US" altLang="en-US" smtClean="0"/>
              <a:pPr/>
              <a:t>184</a:t>
            </a:fld>
            <a:endParaRPr lang="en-US" altLang="en-US"/>
          </a:p>
        </p:txBody>
      </p:sp>
      <p:sp>
        <p:nvSpPr>
          <p:cNvPr id="18436" name="Footer Placeholder 4"/>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miter lim="800000"/>
            <a:headEnd/>
            <a:tailEnd/>
          </a:ln>
        </p:spPr>
        <p:txBody>
          <a:bodyPr/>
          <a:lstStyle/>
          <a:p>
            <a:fld id="{7476478D-A512-49FE-B9A0-6F9270E29077}" type="slidenum">
              <a:rPr lang="en-US" altLang="en-US" smtClean="0"/>
              <a:pPr/>
              <a:t>185</a:t>
            </a:fld>
            <a:endParaRPr lang="en-US" altLang="en-US"/>
          </a:p>
        </p:txBody>
      </p:sp>
      <p:sp>
        <p:nvSpPr>
          <p:cNvPr id="19459" name="Footer Placeholder 4"/>
          <p:cNvSpPr>
            <a:spLocks noGrp="1"/>
          </p:cNvSpPr>
          <p:nvPr>
            <p:ph type="ftr" sz="quarter" idx="11"/>
          </p:nvPr>
        </p:nvSpPr>
        <p:spPr>
          <a:noFill/>
          <a:ln>
            <a:miter lim="800000"/>
            <a:headEnd/>
            <a:tailEnd/>
          </a:ln>
        </p:spPr>
        <p:txBody>
          <a:bodyPr/>
          <a:lstStyle/>
          <a:p>
            <a:endParaRPr lang="en-US" altLang="en-US"/>
          </a:p>
        </p:txBody>
      </p:sp>
      <p:sp>
        <p:nvSpPr>
          <p:cNvPr id="19460" name="Rectangle 2"/>
          <p:cNvSpPr>
            <a:spLocks noGrp="1" noChangeArrowheads="1"/>
          </p:cNvSpPr>
          <p:nvPr>
            <p:ph type="title"/>
          </p:nvPr>
        </p:nvSpPr>
        <p:spPr/>
        <p:txBody>
          <a:bodyPr/>
          <a:lstStyle/>
          <a:p>
            <a:pPr eaLnBrk="1" hangingPunct="1"/>
            <a:r>
              <a:rPr lang="en-US" altLang="en-US" sz="3600" b="1" dirty="0">
                <a:solidFill>
                  <a:schemeClr val="accent2"/>
                </a:solidFill>
              </a:rPr>
              <a:t>Ways to Influence that Help and Hurt Projects</a:t>
            </a:r>
          </a:p>
        </p:txBody>
      </p:sp>
      <p:sp>
        <p:nvSpPr>
          <p:cNvPr id="24581" name="Rectangle 3"/>
          <p:cNvSpPr>
            <a:spLocks noGrp="1" noChangeArrowheads="1"/>
          </p:cNvSpPr>
          <p:nvPr>
            <p:ph type="body" idx="1"/>
          </p:nvPr>
        </p:nvSpPr>
        <p:spPr>
          <a:xfrm>
            <a:off x="228600" y="1524000"/>
            <a:ext cx="8491538" cy="4800600"/>
          </a:xfrm>
        </p:spPr>
        <p:txBody>
          <a:bodyPr/>
          <a:lstStyle/>
          <a:p>
            <a:pPr algn="just" eaLnBrk="1" hangingPunct="1">
              <a:defRPr/>
            </a:pPr>
            <a:r>
              <a:rPr lang="en-US" sz="3200" b="1" dirty="0"/>
              <a:t>Projects are more likely to </a:t>
            </a:r>
            <a:r>
              <a:rPr lang="en-US" sz="3200" b="1" i="1" dirty="0"/>
              <a:t>succeed</a:t>
            </a:r>
            <a:r>
              <a:rPr lang="en-US" sz="3200" b="1" dirty="0"/>
              <a:t> when project managers influence people using:</a:t>
            </a:r>
          </a:p>
          <a:p>
            <a:pPr lvl="1" algn="just" eaLnBrk="1" hangingPunct="1">
              <a:defRPr/>
            </a:pPr>
            <a:r>
              <a:rPr lang="en-US" sz="2800" b="1" dirty="0">
                <a:solidFill>
                  <a:schemeClr val="accent6">
                    <a:lumMod val="60000"/>
                    <a:lumOff val="40000"/>
                  </a:schemeClr>
                </a:solidFill>
              </a:rPr>
              <a:t>Expertise</a:t>
            </a:r>
          </a:p>
          <a:p>
            <a:pPr lvl="1" algn="just" eaLnBrk="1" hangingPunct="1">
              <a:defRPr/>
            </a:pPr>
            <a:r>
              <a:rPr lang="en-US" sz="2800" b="1" dirty="0">
                <a:solidFill>
                  <a:schemeClr val="accent6">
                    <a:lumMod val="60000"/>
                    <a:lumOff val="40000"/>
                  </a:schemeClr>
                </a:solidFill>
              </a:rPr>
              <a:t>Work challenge</a:t>
            </a:r>
          </a:p>
          <a:p>
            <a:pPr algn="just" eaLnBrk="1" hangingPunct="1">
              <a:defRPr/>
            </a:pPr>
            <a:r>
              <a:rPr lang="en-US" sz="3200" dirty="0"/>
              <a:t>Projects are more likely to </a:t>
            </a:r>
            <a:r>
              <a:rPr lang="en-US" sz="3200" i="1" dirty="0"/>
              <a:t>fail</a:t>
            </a:r>
            <a:r>
              <a:rPr lang="en-US" sz="3200" dirty="0"/>
              <a:t> when project managers rely too heavily on:</a:t>
            </a:r>
          </a:p>
          <a:p>
            <a:pPr lvl="1" algn="just" eaLnBrk="1" hangingPunct="1">
              <a:defRPr/>
            </a:pPr>
            <a:r>
              <a:rPr lang="en-US" sz="2800" b="1" dirty="0">
                <a:solidFill>
                  <a:schemeClr val="accent2"/>
                </a:solidFill>
              </a:rPr>
              <a:t>Authority</a:t>
            </a:r>
          </a:p>
          <a:p>
            <a:pPr lvl="1" algn="just" eaLnBrk="1" hangingPunct="1">
              <a:defRPr/>
            </a:pPr>
            <a:r>
              <a:rPr lang="en-US" sz="2800" b="1" dirty="0">
                <a:solidFill>
                  <a:schemeClr val="accent2"/>
                </a:solidFill>
              </a:rPr>
              <a:t>Money</a:t>
            </a:r>
          </a:p>
          <a:p>
            <a:pPr lvl="1" algn="just" eaLnBrk="1" hangingPunct="1">
              <a:defRPr/>
            </a:pPr>
            <a:r>
              <a:rPr lang="en-US" sz="2800" b="1" dirty="0">
                <a:solidFill>
                  <a:schemeClr val="accent2"/>
                </a:solidFill>
              </a:rPr>
              <a:t>Penalty</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miter lim="800000"/>
            <a:headEnd/>
            <a:tailEnd/>
          </a:ln>
        </p:spPr>
        <p:txBody>
          <a:bodyPr/>
          <a:lstStyle/>
          <a:p>
            <a:fld id="{90E0C595-7AE3-4494-8DB3-887392F50D06}" type="slidenum">
              <a:rPr lang="en-US" altLang="en-US" smtClean="0"/>
              <a:pPr/>
              <a:t>186</a:t>
            </a:fld>
            <a:endParaRPr lang="en-US" altLang="en-US"/>
          </a:p>
        </p:txBody>
      </p:sp>
      <p:sp>
        <p:nvSpPr>
          <p:cNvPr id="20483" name="Footer Placeholder 4"/>
          <p:cNvSpPr>
            <a:spLocks noGrp="1"/>
          </p:cNvSpPr>
          <p:nvPr>
            <p:ph type="ftr" sz="quarter" idx="11"/>
          </p:nvPr>
        </p:nvSpPr>
        <p:spPr>
          <a:noFill/>
          <a:ln>
            <a:miter lim="800000"/>
            <a:headEnd/>
            <a:tailEnd/>
          </a:ln>
        </p:spPr>
        <p:txBody>
          <a:bodyPr/>
          <a:lstStyle/>
          <a:p>
            <a:endParaRPr lang="en-US" altLang="en-US"/>
          </a:p>
        </p:txBody>
      </p:sp>
      <p:sp>
        <p:nvSpPr>
          <p:cNvPr id="20484" name="Rectangle 2"/>
          <p:cNvSpPr>
            <a:spLocks noGrp="1" noChangeArrowheads="1"/>
          </p:cNvSpPr>
          <p:nvPr>
            <p:ph type="title"/>
          </p:nvPr>
        </p:nvSpPr>
        <p:spPr>
          <a:xfrm>
            <a:off x="381000" y="228600"/>
            <a:ext cx="8382000" cy="762000"/>
          </a:xfrm>
        </p:spPr>
        <p:txBody>
          <a:bodyPr/>
          <a:lstStyle/>
          <a:p>
            <a:pPr eaLnBrk="1" hangingPunct="1"/>
            <a:r>
              <a:rPr lang="en-US" altLang="en-US" sz="4800" b="1" dirty="0">
                <a:solidFill>
                  <a:schemeClr val="accent2"/>
                </a:solidFill>
              </a:rPr>
              <a:t>Power</a:t>
            </a:r>
          </a:p>
        </p:txBody>
      </p:sp>
      <p:sp>
        <p:nvSpPr>
          <p:cNvPr id="20485" name="Rectangle 3"/>
          <p:cNvSpPr>
            <a:spLocks noGrp="1" noChangeArrowheads="1"/>
          </p:cNvSpPr>
          <p:nvPr>
            <p:ph type="body" idx="1"/>
          </p:nvPr>
        </p:nvSpPr>
        <p:spPr>
          <a:xfrm>
            <a:off x="381000" y="1066800"/>
            <a:ext cx="8458200" cy="5029200"/>
          </a:xfrm>
        </p:spPr>
        <p:txBody>
          <a:bodyPr/>
          <a:lstStyle/>
          <a:p>
            <a:pPr algn="just" eaLnBrk="1" hangingPunct="1">
              <a:spcBef>
                <a:spcPct val="50000"/>
              </a:spcBef>
            </a:pPr>
            <a:r>
              <a:rPr lang="en-US" altLang="en-US" b="1"/>
              <a:t>Power </a:t>
            </a:r>
            <a:r>
              <a:rPr lang="en-US" altLang="en-US"/>
              <a:t>is the potential ability to influence behavior to get people to do things they would not otherwise do.</a:t>
            </a:r>
          </a:p>
          <a:p>
            <a:pPr algn="just" eaLnBrk="1" hangingPunct="1">
              <a:spcBef>
                <a:spcPct val="50000"/>
              </a:spcBef>
            </a:pPr>
            <a:r>
              <a:rPr lang="en-US" altLang="en-US"/>
              <a:t>Types of power include:</a:t>
            </a:r>
          </a:p>
          <a:p>
            <a:pPr lvl="1" algn="just" eaLnBrk="1" hangingPunct="1">
              <a:spcBef>
                <a:spcPct val="50000"/>
              </a:spcBef>
            </a:pPr>
            <a:r>
              <a:rPr lang="en-US" altLang="en-US"/>
              <a:t>Coercive power</a:t>
            </a:r>
          </a:p>
          <a:p>
            <a:pPr lvl="1" algn="just" eaLnBrk="1" hangingPunct="1">
              <a:spcBef>
                <a:spcPct val="50000"/>
              </a:spcBef>
            </a:pPr>
            <a:r>
              <a:rPr lang="en-US" altLang="en-US"/>
              <a:t>Legitimate power</a:t>
            </a:r>
          </a:p>
          <a:p>
            <a:pPr lvl="1" algn="just" eaLnBrk="1" hangingPunct="1">
              <a:spcBef>
                <a:spcPct val="50000"/>
              </a:spcBef>
            </a:pPr>
            <a:r>
              <a:rPr lang="en-US" altLang="en-US"/>
              <a:t>Expert power</a:t>
            </a:r>
          </a:p>
          <a:p>
            <a:pPr lvl="1" algn="just" eaLnBrk="1" hangingPunct="1">
              <a:spcBef>
                <a:spcPct val="50000"/>
              </a:spcBef>
            </a:pPr>
            <a:r>
              <a:rPr lang="en-US" altLang="en-US"/>
              <a:t>Reward power</a:t>
            </a:r>
          </a:p>
          <a:p>
            <a:pPr lvl="1" algn="just" eaLnBrk="1" hangingPunct="1">
              <a:spcBef>
                <a:spcPct val="50000"/>
              </a:spcBef>
            </a:pPr>
            <a:r>
              <a:rPr lang="en-US" altLang="en-US"/>
              <a:t>Referent power</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81000" y="1524000"/>
            <a:ext cx="8458200" cy="1371600"/>
          </a:xfrm>
          <a:solidFill>
            <a:srgbClr val="7030A0"/>
          </a:solidFill>
        </p:spPr>
        <p:txBody>
          <a:bodyPr/>
          <a:lstStyle/>
          <a:p>
            <a:pPr algn="ctr">
              <a:buFont typeface="Wingdings" pitchFamily="2" charset="2"/>
              <a:buNone/>
            </a:pPr>
            <a:r>
              <a:rPr lang="en-US" altLang="en-US" sz="4400" b="1">
                <a:solidFill>
                  <a:srgbClr val="FFFF00"/>
                </a:solidFill>
              </a:rPr>
              <a:t>Effectiveness</a:t>
            </a:r>
          </a:p>
        </p:txBody>
      </p:sp>
      <p:sp>
        <p:nvSpPr>
          <p:cNvPr id="21507" name="Slide Number Placeholder 3"/>
          <p:cNvSpPr>
            <a:spLocks noGrp="1"/>
          </p:cNvSpPr>
          <p:nvPr>
            <p:ph type="sldNum" sz="quarter" idx="10"/>
          </p:nvPr>
        </p:nvSpPr>
        <p:spPr>
          <a:noFill/>
          <a:ln>
            <a:miter lim="800000"/>
            <a:headEnd/>
            <a:tailEnd/>
          </a:ln>
        </p:spPr>
        <p:txBody>
          <a:bodyPr/>
          <a:lstStyle/>
          <a:p>
            <a:fld id="{5CE9459E-209D-451F-A6BB-3F9F5F841BE2}" type="slidenum">
              <a:rPr lang="en-US" altLang="en-US" smtClean="0"/>
              <a:pPr/>
              <a:t>187</a:t>
            </a:fld>
            <a:endParaRPr lang="en-US" altLang="en-US"/>
          </a:p>
        </p:txBody>
      </p:sp>
      <p:sp>
        <p:nvSpPr>
          <p:cNvPr id="21508" name="Footer Placeholder 4"/>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miter lim="800000"/>
            <a:headEnd/>
            <a:tailEnd/>
          </a:ln>
        </p:spPr>
        <p:txBody>
          <a:bodyPr/>
          <a:lstStyle/>
          <a:p>
            <a:fld id="{04BECA12-9922-4A2C-9845-73A624D1D95E}" type="slidenum">
              <a:rPr lang="en-US" altLang="en-US" smtClean="0"/>
              <a:pPr/>
              <a:t>188</a:t>
            </a:fld>
            <a:endParaRPr lang="en-US" altLang="en-US"/>
          </a:p>
        </p:txBody>
      </p:sp>
      <p:sp>
        <p:nvSpPr>
          <p:cNvPr id="22531" name="Footer Placeholder 4"/>
          <p:cNvSpPr>
            <a:spLocks noGrp="1"/>
          </p:cNvSpPr>
          <p:nvPr>
            <p:ph type="ftr" sz="quarter" idx="11"/>
          </p:nvPr>
        </p:nvSpPr>
        <p:spPr>
          <a:noFill/>
          <a:ln>
            <a:miter lim="800000"/>
            <a:headEnd/>
            <a:tailEnd/>
          </a:ln>
        </p:spPr>
        <p:txBody>
          <a:bodyPr/>
          <a:lstStyle/>
          <a:p>
            <a:endParaRPr lang="en-US" altLang="en-US"/>
          </a:p>
        </p:txBody>
      </p:sp>
      <p:sp>
        <p:nvSpPr>
          <p:cNvPr id="22532" name="Rectangle 2"/>
          <p:cNvSpPr>
            <a:spLocks noGrp="1" noChangeArrowheads="1"/>
          </p:cNvSpPr>
          <p:nvPr>
            <p:ph type="title"/>
          </p:nvPr>
        </p:nvSpPr>
        <p:spPr>
          <a:xfrm>
            <a:off x="228600" y="228600"/>
            <a:ext cx="8686800" cy="1219200"/>
          </a:xfrm>
        </p:spPr>
        <p:txBody>
          <a:bodyPr/>
          <a:lstStyle/>
          <a:p>
            <a:pPr eaLnBrk="1" hangingPunct="1"/>
            <a:r>
              <a:rPr lang="en-US" altLang="en-US" sz="3600" b="1" dirty="0">
                <a:solidFill>
                  <a:schemeClr val="accent2"/>
                </a:solidFill>
              </a:rPr>
              <a:t>Improving Effectiveness:</a:t>
            </a:r>
            <a:br>
              <a:rPr lang="en-US" altLang="en-US" sz="3600" b="1" dirty="0">
                <a:solidFill>
                  <a:schemeClr val="accent2"/>
                </a:solidFill>
              </a:rPr>
            </a:br>
            <a:r>
              <a:rPr lang="en-US" altLang="en-US" sz="3600" b="1" dirty="0">
                <a:solidFill>
                  <a:schemeClr val="accent2"/>
                </a:solidFill>
              </a:rPr>
              <a:t> Covey’s Seven Habits</a:t>
            </a:r>
          </a:p>
        </p:txBody>
      </p:sp>
      <p:sp>
        <p:nvSpPr>
          <p:cNvPr id="22533" name="Rectangle 3"/>
          <p:cNvSpPr>
            <a:spLocks noGrp="1" noChangeArrowheads="1"/>
          </p:cNvSpPr>
          <p:nvPr>
            <p:ph type="body" idx="1"/>
          </p:nvPr>
        </p:nvSpPr>
        <p:spPr>
          <a:xfrm>
            <a:off x="228600" y="1676400"/>
            <a:ext cx="8686800" cy="4572000"/>
          </a:xfrm>
        </p:spPr>
        <p:txBody>
          <a:bodyPr/>
          <a:lstStyle/>
          <a:p>
            <a:pPr algn="just" eaLnBrk="1" hangingPunct="1">
              <a:spcBef>
                <a:spcPct val="30000"/>
              </a:spcBef>
            </a:pPr>
            <a:r>
              <a:rPr lang="en-US" altLang="en-US" dirty="0"/>
              <a:t>Project managers can apply </a:t>
            </a:r>
            <a:r>
              <a:rPr lang="en-US" altLang="en-US" b="1" dirty="0"/>
              <a:t>Covey’s</a:t>
            </a:r>
            <a:r>
              <a:rPr lang="en-US" altLang="en-US" dirty="0"/>
              <a:t> </a:t>
            </a:r>
            <a:r>
              <a:rPr lang="en-US" altLang="en-US" b="1" dirty="0"/>
              <a:t>seven</a:t>
            </a:r>
            <a:r>
              <a:rPr lang="en-US" altLang="en-US" dirty="0"/>
              <a:t> habits to improve effectiveness on projects.</a:t>
            </a:r>
          </a:p>
          <a:p>
            <a:pPr lvl="1" algn="just" eaLnBrk="1" hangingPunct="1">
              <a:spcBef>
                <a:spcPct val="30000"/>
              </a:spcBef>
            </a:pPr>
            <a:r>
              <a:rPr lang="en-US" altLang="en-US" b="1" i="1" dirty="0"/>
              <a:t>Be proactive</a:t>
            </a:r>
          </a:p>
          <a:p>
            <a:pPr lvl="1" algn="just" eaLnBrk="1" hangingPunct="1">
              <a:spcBef>
                <a:spcPct val="30000"/>
              </a:spcBef>
            </a:pPr>
            <a:r>
              <a:rPr lang="en-US" altLang="en-US" b="1" i="1" dirty="0"/>
              <a:t>Begin with the end in mind</a:t>
            </a:r>
          </a:p>
          <a:p>
            <a:pPr lvl="1" algn="just" eaLnBrk="1" hangingPunct="1">
              <a:spcBef>
                <a:spcPct val="30000"/>
              </a:spcBef>
            </a:pPr>
            <a:r>
              <a:rPr lang="en-US" altLang="en-US" b="1" i="1" dirty="0"/>
              <a:t>Put first things first</a:t>
            </a:r>
          </a:p>
          <a:p>
            <a:pPr lvl="1" algn="just" eaLnBrk="1" hangingPunct="1">
              <a:spcBef>
                <a:spcPct val="30000"/>
              </a:spcBef>
            </a:pPr>
            <a:r>
              <a:rPr lang="en-US" altLang="en-US" b="1" i="1" dirty="0"/>
              <a:t>Think win/win</a:t>
            </a:r>
          </a:p>
          <a:p>
            <a:pPr lvl="1" algn="just" eaLnBrk="1" hangingPunct="1">
              <a:spcBef>
                <a:spcPct val="30000"/>
              </a:spcBef>
            </a:pPr>
            <a:r>
              <a:rPr lang="en-US" altLang="en-US" b="1" i="1" dirty="0"/>
              <a:t>Seek first to understand, then to be understood.</a:t>
            </a:r>
          </a:p>
          <a:p>
            <a:pPr lvl="1" algn="just" eaLnBrk="1" hangingPunct="1">
              <a:spcBef>
                <a:spcPct val="30000"/>
              </a:spcBef>
            </a:pPr>
            <a:r>
              <a:rPr lang="en-US" altLang="en-US" b="1" i="1" dirty="0"/>
              <a:t>Synergize</a:t>
            </a:r>
          </a:p>
          <a:p>
            <a:pPr lvl="1" algn="just" eaLnBrk="1" hangingPunct="1">
              <a:spcBef>
                <a:spcPct val="30000"/>
              </a:spcBef>
            </a:pPr>
            <a:r>
              <a:rPr lang="en-US" altLang="en-US" b="1" i="1" dirty="0"/>
              <a:t>Sharpen the saw</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fld id="{6F37259F-98F3-47BA-AB91-E2FCFC0FA366}" type="slidenum">
              <a:rPr lang="en-US" altLang="en-US" smtClean="0"/>
              <a:pPr/>
              <a:t>189</a:t>
            </a:fld>
            <a:endParaRPr lang="en-US" altLang="en-US"/>
          </a:p>
        </p:txBody>
      </p:sp>
      <p:sp>
        <p:nvSpPr>
          <p:cNvPr id="23555" name="Footer Placeholder 4"/>
          <p:cNvSpPr>
            <a:spLocks noGrp="1"/>
          </p:cNvSpPr>
          <p:nvPr>
            <p:ph type="ftr" sz="quarter" idx="11"/>
          </p:nvPr>
        </p:nvSpPr>
        <p:spPr>
          <a:noFill/>
          <a:ln>
            <a:miter lim="800000"/>
            <a:headEnd/>
            <a:tailEnd/>
          </a:ln>
        </p:spPr>
        <p:txBody>
          <a:bodyPr/>
          <a:lstStyle/>
          <a:p>
            <a:endParaRPr lang="en-US" altLang="en-US"/>
          </a:p>
        </p:txBody>
      </p:sp>
      <p:sp>
        <p:nvSpPr>
          <p:cNvPr id="23556" name="Rectangle 2"/>
          <p:cNvSpPr>
            <a:spLocks noGrp="1" noChangeArrowheads="1"/>
          </p:cNvSpPr>
          <p:nvPr>
            <p:ph type="title"/>
          </p:nvPr>
        </p:nvSpPr>
        <p:spPr/>
        <p:txBody>
          <a:bodyPr/>
          <a:lstStyle/>
          <a:p>
            <a:pPr eaLnBrk="1" hangingPunct="1"/>
            <a:r>
              <a:rPr lang="en-US" altLang="en-US" b="1" dirty="0">
                <a:solidFill>
                  <a:schemeClr val="accent2"/>
                </a:solidFill>
              </a:rPr>
              <a:t>Empathic Listening and Rapport</a:t>
            </a:r>
          </a:p>
        </p:txBody>
      </p:sp>
      <p:sp>
        <p:nvSpPr>
          <p:cNvPr id="23557" name="Rectangle 3"/>
          <p:cNvSpPr>
            <a:spLocks noGrp="1" noChangeArrowheads="1"/>
          </p:cNvSpPr>
          <p:nvPr>
            <p:ph type="body" idx="1"/>
          </p:nvPr>
        </p:nvSpPr>
        <p:spPr>
          <a:xfrm>
            <a:off x="457200" y="1524000"/>
            <a:ext cx="8186738" cy="4724400"/>
          </a:xfrm>
        </p:spPr>
        <p:txBody>
          <a:bodyPr/>
          <a:lstStyle/>
          <a:p>
            <a:pPr algn="just" eaLnBrk="1" hangingPunct="1">
              <a:lnSpc>
                <a:spcPct val="90000"/>
              </a:lnSpc>
            </a:pPr>
            <a:r>
              <a:rPr lang="en-US" altLang="en-US"/>
              <a:t>Good project managers are </a:t>
            </a:r>
            <a:r>
              <a:rPr lang="en-US" altLang="en-US" b="1"/>
              <a:t>empathic listeners</a:t>
            </a:r>
            <a:r>
              <a:rPr lang="en-US" altLang="en-US"/>
              <a:t>, meaning they listen with the intent to understand.</a:t>
            </a:r>
          </a:p>
          <a:p>
            <a:pPr algn="just" eaLnBrk="1" hangingPunct="1">
              <a:lnSpc>
                <a:spcPct val="90000"/>
              </a:lnSpc>
            </a:pPr>
            <a:r>
              <a:rPr lang="en-US" altLang="en-US"/>
              <a:t>Before you can communicate with others, you have to have </a:t>
            </a:r>
            <a:r>
              <a:rPr lang="en-US" altLang="en-US" b="1"/>
              <a:t>rapport</a:t>
            </a:r>
            <a:r>
              <a:rPr lang="en-US" altLang="en-US"/>
              <a:t>, which is a relation of harmony, conformity, accord, or affinity.</a:t>
            </a:r>
          </a:p>
          <a:p>
            <a:pPr algn="just" eaLnBrk="1" hangingPunct="1">
              <a:lnSpc>
                <a:spcPct val="90000"/>
              </a:lnSpc>
            </a:pPr>
            <a:r>
              <a:rPr lang="en-US" altLang="en-US" b="1"/>
              <a:t>Mirroring</a:t>
            </a:r>
            <a:r>
              <a:rPr lang="en-US" altLang="en-US"/>
              <a:t> is the matching of certain behaviors of the other person, and is a technique used to help establish rapport.</a:t>
            </a:r>
          </a:p>
          <a:p>
            <a:pPr algn="just" eaLnBrk="1" hangingPunct="1">
              <a:lnSpc>
                <a:spcPct val="90000"/>
              </a:lnSpc>
            </a:pPr>
            <a:r>
              <a:rPr lang="en-US" altLang="en-US"/>
              <a:t>IT professionals need to develop empathic listening and other people skills to improve relationships with users and other stakeholders.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228600"/>
            <a:ext cx="8382000" cy="685800"/>
          </a:xfrm>
        </p:spPr>
        <p:txBody>
          <a:bodyPr/>
          <a:lstStyle/>
          <a:p>
            <a:r>
              <a:rPr lang="en-GB" altLang="en-US" b="1" dirty="0"/>
              <a:t>Project Charter</a:t>
            </a:r>
          </a:p>
        </p:txBody>
      </p:sp>
      <p:sp>
        <p:nvSpPr>
          <p:cNvPr id="11267" name="Content Placeholder 2"/>
          <p:cNvSpPr>
            <a:spLocks noGrp="1"/>
          </p:cNvSpPr>
          <p:nvPr>
            <p:ph idx="1"/>
          </p:nvPr>
        </p:nvSpPr>
        <p:spPr>
          <a:xfrm>
            <a:off x="228600" y="1143000"/>
            <a:ext cx="8610600" cy="4953000"/>
          </a:xfrm>
        </p:spPr>
        <p:txBody>
          <a:bodyPr/>
          <a:lstStyle/>
          <a:p>
            <a:pPr algn="just"/>
            <a:r>
              <a:rPr lang="en-GB" altLang="en-US" dirty="0"/>
              <a:t>A Project Charter is a </a:t>
            </a:r>
            <a:r>
              <a:rPr lang="en-GB" altLang="en-US" b="1" dirty="0"/>
              <a:t>statement</a:t>
            </a:r>
            <a:r>
              <a:rPr lang="en-GB" altLang="en-US" dirty="0"/>
              <a:t> of the </a:t>
            </a:r>
            <a:r>
              <a:rPr lang="en-GB" altLang="en-US" b="1" dirty="0"/>
              <a:t>scope</a:t>
            </a:r>
            <a:r>
              <a:rPr lang="en-GB" altLang="en-US" dirty="0"/>
              <a:t>, </a:t>
            </a:r>
            <a:r>
              <a:rPr lang="en-GB" altLang="en-US" b="1" dirty="0"/>
              <a:t>objectives</a:t>
            </a:r>
            <a:r>
              <a:rPr lang="en-GB" altLang="en-US" dirty="0"/>
              <a:t> and </a:t>
            </a:r>
            <a:r>
              <a:rPr lang="en-GB" altLang="en-US" b="1" dirty="0"/>
              <a:t>participants</a:t>
            </a:r>
            <a:r>
              <a:rPr lang="en-GB" altLang="en-US" dirty="0"/>
              <a:t> in a project and is a critical document to </a:t>
            </a:r>
            <a:r>
              <a:rPr lang="en-GB" altLang="en-US" b="1" dirty="0"/>
              <a:t>ensure </a:t>
            </a:r>
            <a:r>
              <a:rPr lang="en-GB" altLang="en-US" dirty="0"/>
              <a:t>that everyone involved in the project is</a:t>
            </a:r>
            <a:r>
              <a:rPr lang="en-GB" altLang="en-US" b="1" dirty="0"/>
              <a:t> aware </a:t>
            </a:r>
            <a:r>
              <a:rPr lang="en-GB" altLang="en-US" dirty="0"/>
              <a:t>of its </a:t>
            </a:r>
            <a:r>
              <a:rPr lang="en-GB" altLang="en-US" b="1" dirty="0"/>
              <a:t>purpose </a:t>
            </a:r>
            <a:r>
              <a:rPr lang="en-GB" altLang="en-US" dirty="0"/>
              <a:t>and </a:t>
            </a:r>
            <a:r>
              <a:rPr lang="en-GB" altLang="en-US" b="1" dirty="0"/>
              <a:t>objectives</a:t>
            </a:r>
            <a:r>
              <a:rPr lang="en-GB" altLang="en-US" dirty="0"/>
              <a:t>.</a:t>
            </a:r>
          </a:p>
          <a:p>
            <a:pPr algn="just"/>
            <a:r>
              <a:rPr lang="en-GB" altLang="en-US" dirty="0"/>
              <a:t>It outlines the </a:t>
            </a:r>
            <a:r>
              <a:rPr lang="en-GB" altLang="en-US" b="1" dirty="0"/>
              <a:t>project objectives</a:t>
            </a:r>
            <a:r>
              <a:rPr lang="en-GB" altLang="en-US" dirty="0"/>
              <a:t>, </a:t>
            </a:r>
            <a:r>
              <a:rPr lang="en-GB" altLang="en-US" b="1" dirty="0"/>
              <a:t>identifies the main stakeholders</a:t>
            </a:r>
            <a:r>
              <a:rPr lang="en-GB" altLang="en-US" dirty="0"/>
              <a:t>, and </a:t>
            </a:r>
            <a:r>
              <a:rPr lang="en-GB" altLang="en-US" b="1" dirty="0"/>
              <a:t>defines the authority of the project manager</a:t>
            </a:r>
            <a:r>
              <a:rPr lang="en-GB" altLang="en-US" dirty="0"/>
              <a:t>. </a:t>
            </a:r>
          </a:p>
          <a:p>
            <a:pPr algn="just"/>
            <a:r>
              <a:rPr lang="en-GB" altLang="en-US" dirty="0"/>
              <a:t>It serves as a reference of authority for the future of the project and its management. </a:t>
            </a:r>
          </a:p>
          <a:p>
            <a:pPr algn="just"/>
            <a:r>
              <a:rPr lang="en-GB" altLang="en-US" dirty="0"/>
              <a:t>The detail within the charter should be proportionate with the size of the project</a:t>
            </a:r>
          </a:p>
          <a:p>
            <a:endParaRPr lang="en-GB" altLang="en-US" dirty="0"/>
          </a:p>
        </p:txBody>
      </p:sp>
      <p:sp>
        <p:nvSpPr>
          <p:cNvPr id="11268" name="Slide Number Placeholder 3"/>
          <p:cNvSpPr>
            <a:spLocks noGrp="1"/>
          </p:cNvSpPr>
          <p:nvPr>
            <p:ph type="sldNum" sz="quarter" idx="10"/>
          </p:nvPr>
        </p:nvSpPr>
        <p:spPr>
          <a:noFill/>
          <a:ln>
            <a:miter lim="800000"/>
            <a:headEnd/>
            <a:tailEnd/>
          </a:ln>
        </p:spPr>
        <p:txBody>
          <a:bodyPr/>
          <a:lstStyle/>
          <a:p>
            <a:fld id="{A7F283D5-8248-4EF3-97A2-88AFC936FB4B}" type="slidenum">
              <a:rPr lang="en-US" altLang="en-US" smtClean="0"/>
              <a:pPr/>
              <a:t>19</a:t>
            </a:fld>
            <a:endParaRPr lang="en-US" altLang="en-US"/>
          </a:p>
        </p:txBody>
      </p:sp>
      <p:sp>
        <p:nvSpPr>
          <p:cNvPr id="11269" name="Footer Placeholder 4"/>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HRM Functions </a:t>
            </a:r>
          </a:p>
        </p:txBody>
      </p:sp>
      <p:sp>
        <p:nvSpPr>
          <p:cNvPr id="3" name="Content Placeholder 2"/>
          <p:cNvSpPr>
            <a:spLocks noGrp="1"/>
          </p:cNvSpPr>
          <p:nvPr>
            <p:ph idx="1"/>
          </p:nvPr>
        </p:nvSpPr>
        <p:spPr/>
        <p:txBody>
          <a:bodyPr/>
          <a:lstStyle/>
          <a:p>
            <a:r>
              <a:rPr lang="en-US" dirty="0"/>
              <a:t>Acquisition</a:t>
            </a:r>
          </a:p>
          <a:p>
            <a:r>
              <a:rPr lang="en-US" dirty="0"/>
              <a:t>Training and Development</a:t>
            </a:r>
          </a:p>
          <a:p>
            <a:r>
              <a:rPr lang="en-US" dirty="0"/>
              <a:t>Compensation </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190</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miter lim="800000"/>
            <a:headEnd/>
            <a:tailEnd/>
          </a:ln>
        </p:spPr>
        <p:txBody>
          <a:bodyPr/>
          <a:lstStyle/>
          <a:p>
            <a:fld id="{4793C54E-DDE0-4239-B1E4-B634D77623EA}" type="slidenum">
              <a:rPr lang="en-US" altLang="en-US" smtClean="0"/>
              <a:pPr/>
              <a:t>191</a:t>
            </a:fld>
            <a:endParaRPr lang="en-US" altLang="en-US"/>
          </a:p>
        </p:txBody>
      </p:sp>
      <p:sp>
        <p:nvSpPr>
          <p:cNvPr id="24579" name="Footer Placeholder 4"/>
          <p:cNvSpPr>
            <a:spLocks noGrp="1"/>
          </p:cNvSpPr>
          <p:nvPr>
            <p:ph type="ftr" sz="quarter" idx="11"/>
          </p:nvPr>
        </p:nvSpPr>
        <p:spPr>
          <a:noFill/>
          <a:ln>
            <a:miter lim="800000"/>
            <a:headEnd/>
            <a:tailEnd/>
          </a:ln>
        </p:spPr>
        <p:txBody>
          <a:bodyPr/>
          <a:lstStyle/>
          <a:p>
            <a:endParaRPr lang="en-US" altLang="en-US"/>
          </a:p>
        </p:txBody>
      </p:sp>
      <p:sp>
        <p:nvSpPr>
          <p:cNvPr id="24580" name="Rectangle 2"/>
          <p:cNvSpPr>
            <a:spLocks noGrp="1" noChangeArrowheads="1"/>
          </p:cNvSpPr>
          <p:nvPr>
            <p:ph type="title"/>
          </p:nvPr>
        </p:nvSpPr>
        <p:spPr>
          <a:solidFill>
            <a:srgbClr val="7030A0"/>
          </a:solidFill>
        </p:spPr>
        <p:txBody>
          <a:bodyPr/>
          <a:lstStyle/>
          <a:p>
            <a:pPr eaLnBrk="1" hangingPunct="1"/>
            <a:r>
              <a:rPr lang="en-US" altLang="en-US" b="1" dirty="0">
                <a:solidFill>
                  <a:srgbClr val="FFFF00"/>
                </a:solidFill>
              </a:rPr>
              <a:t>Acquiring the Project Team</a:t>
            </a:r>
            <a:endParaRPr lang="en-US" altLang="en-US" sz="4800" b="1" dirty="0">
              <a:solidFill>
                <a:srgbClr val="FFFF00"/>
              </a:solidFill>
            </a:endParaRPr>
          </a:p>
        </p:txBody>
      </p:sp>
      <p:sp>
        <p:nvSpPr>
          <p:cNvPr id="24581" name="Rectangle 3"/>
          <p:cNvSpPr>
            <a:spLocks noGrp="1" noChangeArrowheads="1"/>
          </p:cNvSpPr>
          <p:nvPr>
            <p:ph type="body" idx="1"/>
          </p:nvPr>
        </p:nvSpPr>
        <p:spPr>
          <a:xfrm>
            <a:off x="228600" y="1295400"/>
            <a:ext cx="8610600" cy="4572000"/>
          </a:xfrm>
        </p:spPr>
        <p:txBody>
          <a:bodyPr/>
          <a:lstStyle/>
          <a:p>
            <a:pPr algn="just" eaLnBrk="1" hangingPunct="1"/>
            <a:r>
              <a:rPr lang="en-US" altLang="en-US" dirty="0"/>
              <a:t>Acquiring qualified people for teams is crucial.</a:t>
            </a:r>
          </a:p>
          <a:p>
            <a:pPr algn="just" eaLnBrk="1" hangingPunct="1"/>
            <a:r>
              <a:rPr lang="en-US" altLang="en-US" dirty="0"/>
              <a:t>The project manager who is the smartest person on the team has done a poor job of recruiting!</a:t>
            </a:r>
          </a:p>
          <a:p>
            <a:pPr algn="just" eaLnBrk="1" hangingPunct="1"/>
            <a:r>
              <a:rPr lang="en-US" altLang="en-US" dirty="0"/>
              <a:t>Staffing plans and good hiring procedures are important, as are incentives for recruiting and retention.</a:t>
            </a:r>
          </a:p>
          <a:p>
            <a:pPr lvl="1" algn="just" eaLnBrk="1" hangingPunct="1"/>
            <a:r>
              <a:rPr lang="en-US" altLang="en-US" dirty="0"/>
              <a:t>Some companies give their employees one dollar for every hour that a new person who they helped hire works.</a:t>
            </a:r>
          </a:p>
          <a:p>
            <a:pPr lvl="1" algn="just" eaLnBrk="1" hangingPunct="1"/>
            <a:r>
              <a:rPr lang="en-US" altLang="en-US" dirty="0"/>
              <a:t>Some organizations allow people to work from home as an incentive.</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miter lim="800000"/>
            <a:headEnd/>
            <a:tailEnd/>
          </a:ln>
        </p:spPr>
        <p:txBody>
          <a:bodyPr/>
          <a:lstStyle/>
          <a:p>
            <a:fld id="{1DED486F-8F91-42D6-9725-494B475F4A2D}" type="slidenum">
              <a:rPr lang="en-US" altLang="en-US" smtClean="0"/>
              <a:pPr/>
              <a:t>192</a:t>
            </a:fld>
            <a:endParaRPr lang="en-US" altLang="en-US"/>
          </a:p>
        </p:txBody>
      </p:sp>
      <p:sp>
        <p:nvSpPr>
          <p:cNvPr id="25603" name="Footer Placeholder 4"/>
          <p:cNvSpPr>
            <a:spLocks noGrp="1"/>
          </p:cNvSpPr>
          <p:nvPr>
            <p:ph type="ftr" sz="quarter" idx="11"/>
          </p:nvPr>
        </p:nvSpPr>
        <p:spPr>
          <a:noFill/>
          <a:ln>
            <a:miter lim="800000"/>
            <a:headEnd/>
            <a:tailEnd/>
          </a:ln>
        </p:spPr>
        <p:txBody>
          <a:bodyPr/>
          <a:lstStyle/>
          <a:p>
            <a:endParaRPr lang="en-US" altLang="en-US"/>
          </a:p>
        </p:txBody>
      </p:sp>
      <p:sp>
        <p:nvSpPr>
          <p:cNvPr id="25604" name="Rectangle 2"/>
          <p:cNvSpPr>
            <a:spLocks noGrp="1" noChangeArrowheads="1"/>
          </p:cNvSpPr>
          <p:nvPr>
            <p:ph type="title"/>
          </p:nvPr>
        </p:nvSpPr>
        <p:spPr>
          <a:xfrm>
            <a:off x="381000" y="228600"/>
            <a:ext cx="8382000" cy="762000"/>
          </a:xfrm>
          <a:solidFill>
            <a:srgbClr val="7030A0"/>
          </a:solidFill>
        </p:spPr>
        <p:txBody>
          <a:bodyPr/>
          <a:lstStyle/>
          <a:p>
            <a:pPr eaLnBrk="1" hangingPunct="1"/>
            <a:r>
              <a:rPr lang="en-US" altLang="en-US" b="1" dirty="0">
                <a:solidFill>
                  <a:srgbClr val="FFFF00"/>
                </a:solidFill>
              </a:rPr>
              <a:t>Why People Leave Their Jobs?</a:t>
            </a:r>
          </a:p>
        </p:txBody>
      </p:sp>
      <p:sp>
        <p:nvSpPr>
          <p:cNvPr id="25605" name="Rectangle 3"/>
          <p:cNvSpPr>
            <a:spLocks noGrp="1" noChangeArrowheads="1"/>
          </p:cNvSpPr>
          <p:nvPr>
            <p:ph type="body" idx="1"/>
          </p:nvPr>
        </p:nvSpPr>
        <p:spPr>
          <a:xfrm>
            <a:off x="381000" y="1371600"/>
            <a:ext cx="8458200" cy="4724400"/>
          </a:xfrm>
        </p:spPr>
        <p:txBody>
          <a:bodyPr/>
          <a:lstStyle/>
          <a:p>
            <a:pPr algn="just" eaLnBrk="1" hangingPunct="1">
              <a:spcBef>
                <a:spcPts val="600"/>
              </a:spcBef>
            </a:pPr>
            <a:r>
              <a:rPr lang="en-US" altLang="en-US" sz="3600"/>
              <a:t>They feel they do not make a difference.</a:t>
            </a:r>
          </a:p>
          <a:p>
            <a:pPr algn="just" eaLnBrk="1" hangingPunct="1">
              <a:spcBef>
                <a:spcPts val="600"/>
              </a:spcBef>
            </a:pPr>
            <a:r>
              <a:rPr lang="en-US" altLang="en-US" sz="3600"/>
              <a:t>They do not get proper recognition.</a:t>
            </a:r>
          </a:p>
          <a:p>
            <a:pPr algn="just" eaLnBrk="1" hangingPunct="1">
              <a:spcBef>
                <a:spcPts val="600"/>
              </a:spcBef>
            </a:pPr>
            <a:r>
              <a:rPr lang="en-US" altLang="en-US" sz="3600"/>
              <a:t>They are not learning anything new or growing as a person.</a:t>
            </a:r>
          </a:p>
          <a:p>
            <a:pPr algn="just" eaLnBrk="1" hangingPunct="1">
              <a:spcBef>
                <a:spcPts val="600"/>
              </a:spcBef>
            </a:pPr>
            <a:r>
              <a:rPr lang="en-US" altLang="en-US" sz="3600"/>
              <a:t>They do not like their coworkers.</a:t>
            </a:r>
          </a:p>
          <a:p>
            <a:pPr algn="just" eaLnBrk="1" hangingPunct="1">
              <a:spcBef>
                <a:spcPts val="600"/>
              </a:spcBef>
            </a:pPr>
            <a:r>
              <a:rPr lang="en-US" altLang="en-US" sz="3600"/>
              <a:t>They want to earn more money.</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miter lim="800000"/>
            <a:headEnd/>
            <a:tailEnd/>
          </a:ln>
        </p:spPr>
        <p:txBody>
          <a:bodyPr/>
          <a:lstStyle/>
          <a:p>
            <a:fld id="{2C6613C2-C854-445B-882A-546849DB9B5A}" type="slidenum">
              <a:rPr lang="en-US" altLang="en-US" smtClean="0"/>
              <a:pPr/>
              <a:t>193</a:t>
            </a:fld>
            <a:endParaRPr lang="en-US" altLang="en-US"/>
          </a:p>
        </p:txBody>
      </p:sp>
      <p:sp>
        <p:nvSpPr>
          <p:cNvPr id="26627" name="Footer Placeholder 4"/>
          <p:cNvSpPr>
            <a:spLocks noGrp="1"/>
          </p:cNvSpPr>
          <p:nvPr>
            <p:ph type="ftr" sz="quarter" idx="11"/>
          </p:nvPr>
        </p:nvSpPr>
        <p:spPr>
          <a:noFill/>
          <a:ln>
            <a:miter lim="800000"/>
            <a:headEnd/>
            <a:tailEnd/>
          </a:ln>
        </p:spPr>
        <p:txBody>
          <a:bodyPr/>
          <a:lstStyle/>
          <a:p>
            <a:endParaRPr lang="en-US" altLang="en-US"/>
          </a:p>
        </p:txBody>
      </p:sp>
      <p:sp>
        <p:nvSpPr>
          <p:cNvPr id="26628" name="Rectangle 2"/>
          <p:cNvSpPr>
            <a:spLocks noGrp="1" noChangeArrowheads="1"/>
          </p:cNvSpPr>
          <p:nvPr>
            <p:ph type="title"/>
          </p:nvPr>
        </p:nvSpPr>
        <p:spPr>
          <a:solidFill>
            <a:schemeClr val="accent2"/>
          </a:solidFill>
        </p:spPr>
        <p:txBody>
          <a:bodyPr/>
          <a:lstStyle/>
          <a:p>
            <a:pPr eaLnBrk="1" hangingPunct="1"/>
            <a:r>
              <a:rPr lang="en-US" altLang="en-US" b="1" dirty="0">
                <a:solidFill>
                  <a:srgbClr val="FFFF00"/>
                </a:solidFill>
              </a:rPr>
              <a:t>Developing the Project Team</a:t>
            </a:r>
          </a:p>
        </p:txBody>
      </p:sp>
      <p:sp>
        <p:nvSpPr>
          <p:cNvPr id="26629" name="Rectangle 3"/>
          <p:cNvSpPr>
            <a:spLocks noGrp="1" noChangeArrowheads="1"/>
          </p:cNvSpPr>
          <p:nvPr>
            <p:ph type="body" idx="1"/>
          </p:nvPr>
        </p:nvSpPr>
        <p:spPr/>
        <p:txBody>
          <a:bodyPr/>
          <a:lstStyle/>
          <a:p>
            <a:pPr algn="just" eaLnBrk="1" hangingPunct="1">
              <a:spcBef>
                <a:spcPct val="100000"/>
              </a:spcBef>
            </a:pPr>
            <a:r>
              <a:rPr lang="en-US" altLang="en-US" sz="3200"/>
              <a:t>The main goal of </a:t>
            </a:r>
            <a:r>
              <a:rPr lang="en-US" altLang="en-US" sz="3200" b="1"/>
              <a:t>team development</a:t>
            </a:r>
            <a:r>
              <a:rPr lang="en-US" altLang="en-US" sz="3200"/>
              <a:t> is to help people work together more effectively to improve project performance. </a:t>
            </a:r>
          </a:p>
          <a:p>
            <a:pPr algn="just" eaLnBrk="1" hangingPunct="1">
              <a:spcBef>
                <a:spcPct val="100000"/>
              </a:spcBef>
            </a:pPr>
            <a:r>
              <a:rPr lang="en-US" altLang="en-US" sz="3200"/>
              <a:t>It takes teamwork to successfully complete most projects.</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miter lim="800000"/>
            <a:headEnd/>
            <a:tailEnd/>
          </a:ln>
        </p:spPr>
        <p:txBody>
          <a:bodyPr/>
          <a:lstStyle/>
          <a:p>
            <a:fld id="{E0819817-44BE-4D77-93CB-35C8AF80EAF9}" type="slidenum">
              <a:rPr lang="en-US" altLang="en-US" smtClean="0"/>
              <a:pPr/>
              <a:t>194</a:t>
            </a:fld>
            <a:endParaRPr lang="en-US" altLang="en-US"/>
          </a:p>
        </p:txBody>
      </p:sp>
      <p:sp>
        <p:nvSpPr>
          <p:cNvPr id="27651" name="Footer Placeholder 4"/>
          <p:cNvSpPr>
            <a:spLocks noGrp="1"/>
          </p:cNvSpPr>
          <p:nvPr>
            <p:ph type="ftr" sz="quarter" idx="11"/>
          </p:nvPr>
        </p:nvSpPr>
        <p:spPr>
          <a:noFill/>
          <a:ln>
            <a:miter lim="800000"/>
            <a:headEnd/>
            <a:tailEnd/>
          </a:ln>
        </p:spPr>
        <p:txBody>
          <a:bodyPr/>
          <a:lstStyle/>
          <a:p>
            <a:endParaRPr lang="en-US" altLang="en-US"/>
          </a:p>
        </p:txBody>
      </p:sp>
      <p:sp>
        <p:nvSpPr>
          <p:cNvPr id="27652" name="Rectangle 2"/>
          <p:cNvSpPr>
            <a:spLocks noGrp="1" noChangeArrowheads="1"/>
          </p:cNvSpPr>
          <p:nvPr>
            <p:ph type="title"/>
          </p:nvPr>
        </p:nvSpPr>
        <p:spPr>
          <a:xfrm>
            <a:off x="0" y="228600"/>
            <a:ext cx="8991600" cy="685800"/>
          </a:xfrm>
        </p:spPr>
        <p:txBody>
          <a:bodyPr/>
          <a:lstStyle/>
          <a:p>
            <a:pPr eaLnBrk="1" hangingPunct="1"/>
            <a:r>
              <a:rPr lang="en-US" altLang="en-US" sz="4000" b="1" dirty="0" err="1">
                <a:solidFill>
                  <a:schemeClr val="accent2"/>
                </a:solidFill>
              </a:rPr>
              <a:t>Tuckman</a:t>
            </a:r>
            <a:r>
              <a:rPr lang="en-US" altLang="en-US" sz="4000" b="1" dirty="0">
                <a:solidFill>
                  <a:schemeClr val="accent2"/>
                </a:solidFill>
              </a:rPr>
              <a:t> Model of Team Development</a:t>
            </a:r>
          </a:p>
        </p:txBody>
      </p:sp>
      <p:sp>
        <p:nvSpPr>
          <p:cNvPr id="27653" name="Rectangle 3"/>
          <p:cNvSpPr>
            <a:spLocks noGrp="1" noChangeArrowheads="1"/>
          </p:cNvSpPr>
          <p:nvPr>
            <p:ph type="body" idx="1"/>
          </p:nvPr>
        </p:nvSpPr>
        <p:spPr>
          <a:xfrm>
            <a:off x="381000" y="1143000"/>
            <a:ext cx="8458200" cy="5257800"/>
          </a:xfrm>
        </p:spPr>
        <p:txBody>
          <a:bodyPr/>
          <a:lstStyle/>
          <a:p>
            <a:pPr algn="just" eaLnBrk="1" hangingPunct="1">
              <a:lnSpc>
                <a:spcPct val="90000"/>
              </a:lnSpc>
            </a:pPr>
            <a:r>
              <a:rPr lang="en-US" altLang="en-US" sz="2400" b="1" dirty="0"/>
              <a:t>Forming</a:t>
            </a:r>
            <a:r>
              <a:rPr lang="en-US" altLang="en-US" sz="2400" dirty="0"/>
              <a:t> involves the introduction of team members.</a:t>
            </a:r>
          </a:p>
          <a:p>
            <a:pPr algn="just" eaLnBrk="1" hangingPunct="1">
              <a:lnSpc>
                <a:spcPct val="90000"/>
              </a:lnSpc>
            </a:pPr>
            <a:r>
              <a:rPr lang="en-US" altLang="en-US" sz="2400" b="1" dirty="0"/>
              <a:t>Storming</a:t>
            </a:r>
            <a:r>
              <a:rPr lang="en-US" altLang="en-US" sz="2400" dirty="0"/>
              <a:t> occurs as team members have different opinions as to how the team should operate. People test each other, and there is often conflict within the team.</a:t>
            </a:r>
          </a:p>
          <a:p>
            <a:pPr algn="just" eaLnBrk="1" hangingPunct="1">
              <a:lnSpc>
                <a:spcPct val="90000"/>
              </a:lnSpc>
            </a:pPr>
            <a:r>
              <a:rPr lang="en-US" altLang="en-US" sz="2400" b="1" dirty="0" err="1"/>
              <a:t>Norming</a:t>
            </a:r>
            <a:r>
              <a:rPr lang="en-US" altLang="en-US" sz="2400" dirty="0"/>
              <a:t> is achieved when team members have developed a common working method, and cooperation and collaboration replace the conflict and mistrust of the previous phase.</a:t>
            </a:r>
          </a:p>
          <a:p>
            <a:pPr algn="just" eaLnBrk="1" hangingPunct="1">
              <a:lnSpc>
                <a:spcPct val="90000"/>
              </a:lnSpc>
            </a:pPr>
            <a:r>
              <a:rPr lang="en-US" altLang="en-US" sz="2400" b="1" dirty="0"/>
              <a:t>Performing</a:t>
            </a:r>
            <a:r>
              <a:rPr lang="en-US" altLang="en-US" sz="2400" dirty="0"/>
              <a:t> occurs when the emphasis is on reaching the team goals, rather than working on team process. Relationships are settled, and team members are likely to build loyalty towards each other. The team is able to manage tasks that are more complex and cope with greater change.</a:t>
            </a:r>
          </a:p>
          <a:p>
            <a:pPr algn="just" eaLnBrk="1" hangingPunct="1">
              <a:lnSpc>
                <a:spcPct val="90000"/>
              </a:lnSpc>
            </a:pPr>
            <a:r>
              <a:rPr lang="en-US" altLang="en-US" sz="2400" b="1" dirty="0"/>
              <a:t>Adjourning</a:t>
            </a:r>
            <a:r>
              <a:rPr lang="en-US" altLang="en-US" sz="2400" dirty="0"/>
              <a:t> involves the break-up of the team after they successfully reach their goals and complete the work.</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miter lim="800000"/>
            <a:headEnd/>
            <a:tailEnd/>
          </a:ln>
        </p:spPr>
        <p:txBody>
          <a:bodyPr/>
          <a:lstStyle/>
          <a:p>
            <a:fld id="{5D6B53DC-6796-49E9-9C26-28A613EAFD7C}" type="slidenum">
              <a:rPr lang="en-US" altLang="en-US" smtClean="0"/>
              <a:pPr/>
              <a:t>195</a:t>
            </a:fld>
            <a:endParaRPr lang="en-US" altLang="en-US"/>
          </a:p>
        </p:txBody>
      </p:sp>
      <p:sp>
        <p:nvSpPr>
          <p:cNvPr id="28675" name="Footer Placeholder 4"/>
          <p:cNvSpPr>
            <a:spLocks noGrp="1"/>
          </p:cNvSpPr>
          <p:nvPr>
            <p:ph type="ftr" sz="quarter" idx="11"/>
          </p:nvPr>
        </p:nvSpPr>
        <p:spPr>
          <a:noFill/>
          <a:ln>
            <a:miter lim="800000"/>
            <a:headEnd/>
            <a:tailEnd/>
          </a:ln>
        </p:spPr>
        <p:txBody>
          <a:bodyPr/>
          <a:lstStyle/>
          <a:p>
            <a:endParaRPr lang="en-US" altLang="en-US"/>
          </a:p>
        </p:txBody>
      </p:sp>
      <p:sp>
        <p:nvSpPr>
          <p:cNvPr id="28676" name="Rectangle 2"/>
          <p:cNvSpPr>
            <a:spLocks noGrp="1" noChangeArrowheads="1"/>
          </p:cNvSpPr>
          <p:nvPr>
            <p:ph type="title"/>
          </p:nvPr>
        </p:nvSpPr>
        <p:spPr>
          <a:solidFill>
            <a:schemeClr val="accent2"/>
          </a:solidFill>
        </p:spPr>
        <p:txBody>
          <a:bodyPr/>
          <a:lstStyle/>
          <a:p>
            <a:pPr eaLnBrk="1" hangingPunct="1"/>
            <a:r>
              <a:rPr lang="en-US" altLang="en-US" b="1" dirty="0">
                <a:solidFill>
                  <a:srgbClr val="FFFF00"/>
                </a:solidFill>
              </a:rPr>
              <a:t>HR Training and development </a:t>
            </a:r>
          </a:p>
        </p:txBody>
      </p:sp>
      <p:sp>
        <p:nvSpPr>
          <p:cNvPr id="28677" name="Rectangle 3"/>
          <p:cNvSpPr>
            <a:spLocks noGrp="1" noChangeArrowheads="1"/>
          </p:cNvSpPr>
          <p:nvPr>
            <p:ph type="body" idx="1"/>
          </p:nvPr>
        </p:nvSpPr>
        <p:spPr/>
        <p:txBody>
          <a:bodyPr/>
          <a:lstStyle/>
          <a:p>
            <a:pPr algn="just" eaLnBrk="1" hangingPunct="1">
              <a:spcBef>
                <a:spcPct val="100000"/>
              </a:spcBef>
            </a:pPr>
            <a:r>
              <a:rPr lang="en-US" altLang="en-US" sz="3200"/>
              <a:t>Training can help people understand themselves and each other, and understand how to work better in teams.</a:t>
            </a:r>
          </a:p>
          <a:p>
            <a:pPr algn="just" eaLnBrk="1" hangingPunct="1">
              <a:spcBef>
                <a:spcPct val="100000"/>
              </a:spcBef>
            </a:pPr>
            <a:r>
              <a:rPr lang="en-US" altLang="en-US" sz="3200"/>
              <a:t>Team building activities include:</a:t>
            </a:r>
          </a:p>
          <a:p>
            <a:pPr lvl="1" algn="just" eaLnBrk="1" hangingPunct="1">
              <a:spcBef>
                <a:spcPct val="100000"/>
              </a:spcBef>
            </a:pPr>
            <a:r>
              <a:rPr lang="en-US" altLang="en-US" sz="2800"/>
              <a:t>Physical challenges</a:t>
            </a:r>
          </a:p>
          <a:p>
            <a:pPr lvl="1" algn="just" eaLnBrk="1" hangingPunct="1">
              <a:spcBef>
                <a:spcPct val="100000"/>
              </a:spcBef>
            </a:pPr>
            <a:r>
              <a:rPr lang="en-US" altLang="en-US" sz="2800"/>
              <a:t>Psychological preference indicator tools</a:t>
            </a:r>
          </a:p>
          <a:p>
            <a:pPr algn="just" eaLnBrk="1" hangingPunct="1"/>
            <a:endParaRPr lang="en-US" altLang="en-US" sz="3200"/>
          </a:p>
          <a:p>
            <a:pPr algn="just" eaLnBrk="1" hangingPunct="1"/>
            <a:endParaRPr lang="en-US" altLang="en-US" sz="320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miter lim="800000"/>
            <a:headEnd/>
            <a:tailEnd/>
          </a:ln>
        </p:spPr>
        <p:txBody>
          <a:bodyPr/>
          <a:lstStyle/>
          <a:p>
            <a:fld id="{3A7EB906-7BE0-41FA-9BE2-51373F539323}" type="slidenum">
              <a:rPr lang="en-US" altLang="en-US" smtClean="0"/>
              <a:pPr/>
              <a:t>196</a:t>
            </a:fld>
            <a:endParaRPr lang="en-US" altLang="en-US"/>
          </a:p>
        </p:txBody>
      </p:sp>
      <p:sp>
        <p:nvSpPr>
          <p:cNvPr id="29699" name="Footer Placeholder 4"/>
          <p:cNvSpPr>
            <a:spLocks noGrp="1"/>
          </p:cNvSpPr>
          <p:nvPr>
            <p:ph type="ftr" sz="quarter" idx="11"/>
          </p:nvPr>
        </p:nvSpPr>
        <p:spPr>
          <a:noFill/>
          <a:ln>
            <a:miter lim="800000"/>
            <a:headEnd/>
            <a:tailEnd/>
          </a:ln>
        </p:spPr>
        <p:txBody>
          <a:bodyPr/>
          <a:lstStyle/>
          <a:p>
            <a:endParaRPr lang="en-US" altLang="en-US"/>
          </a:p>
        </p:txBody>
      </p:sp>
      <p:sp>
        <p:nvSpPr>
          <p:cNvPr id="29700" name="Rectangle 2"/>
          <p:cNvSpPr>
            <a:spLocks noGrp="1" noChangeArrowheads="1"/>
          </p:cNvSpPr>
          <p:nvPr>
            <p:ph type="title"/>
          </p:nvPr>
        </p:nvSpPr>
        <p:spPr>
          <a:solidFill>
            <a:schemeClr val="accent2"/>
          </a:solidFill>
        </p:spPr>
        <p:txBody>
          <a:bodyPr/>
          <a:lstStyle/>
          <a:p>
            <a:pPr eaLnBrk="1" hangingPunct="1"/>
            <a:r>
              <a:rPr lang="en-US" altLang="en-US" dirty="0">
                <a:solidFill>
                  <a:srgbClr val="FFFF00"/>
                </a:solidFill>
              </a:rPr>
              <a:t>Reward and Recognition Systems</a:t>
            </a:r>
          </a:p>
        </p:txBody>
      </p:sp>
      <p:sp>
        <p:nvSpPr>
          <p:cNvPr id="29701" name="Rectangle 3"/>
          <p:cNvSpPr>
            <a:spLocks noGrp="1" noChangeArrowheads="1"/>
          </p:cNvSpPr>
          <p:nvPr>
            <p:ph type="body" idx="1"/>
          </p:nvPr>
        </p:nvSpPr>
        <p:spPr/>
        <p:txBody>
          <a:bodyPr/>
          <a:lstStyle/>
          <a:p>
            <a:pPr eaLnBrk="1" hangingPunct="1">
              <a:spcBef>
                <a:spcPct val="100000"/>
              </a:spcBef>
            </a:pPr>
            <a:r>
              <a:rPr lang="en-US" altLang="en-US"/>
              <a:t>Team-based reward and recognition systems can promote teamwork.</a:t>
            </a:r>
          </a:p>
          <a:p>
            <a:pPr eaLnBrk="1" hangingPunct="1">
              <a:spcBef>
                <a:spcPct val="100000"/>
              </a:spcBef>
            </a:pPr>
            <a:r>
              <a:rPr lang="en-US" altLang="en-US"/>
              <a:t>Focus on rewarding teams for achieving specific goals.</a:t>
            </a:r>
          </a:p>
          <a:p>
            <a:pPr eaLnBrk="1" hangingPunct="1">
              <a:spcBef>
                <a:spcPct val="100000"/>
              </a:spcBef>
            </a:pPr>
            <a:r>
              <a:rPr lang="en-US" altLang="en-US"/>
              <a:t>Allow time for team members to mentor and help each other to meet project goals and develop human resources.</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miter lim="800000"/>
            <a:headEnd/>
            <a:tailEnd/>
          </a:ln>
        </p:spPr>
        <p:txBody>
          <a:bodyPr/>
          <a:lstStyle/>
          <a:p>
            <a:fld id="{0DDCA721-6AA9-4D61-8112-BC7B70F66662}" type="slidenum">
              <a:rPr lang="en-US" altLang="en-US" smtClean="0"/>
              <a:pPr/>
              <a:t>197</a:t>
            </a:fld>
            <a:endParaRPr lang="en-US" altLang="en-US"/>
          </a:p>
        </p:txBody>
      </p:sp>
      <p:sp>
        <p:nvSpPr>
          <p:cNvPr id="30723" name="Footer Placeholder 4"/>
          <p:cNvSpPr>
            <a:spLocks noGrp="1"/>
          </p:cNvSpPr>
          <p:nvPr>
            <p:ph type="ftr" sz="quarter" idx="11"/>
          </p:nvPr>
        </p:nvSpPr>
        <p:spPr>
          <a:noFill/>
          <a:ln>
            <a:miter lim="800000"/>
            <a:headEnd/>
            <a:tailEnd/>
          </a:ln>
        </p:spPr>
        <p:txBody>
          <a:bodyPr/>
          <a:lstStyle/>
          <a:p>
            <a:endParaRPr lang="en-US" altLang="en-US"/>
          </a:p>
        </p:txBody>
      </p:sp>
      <p:sp>
        <p:nvSpPr>
          <p:cNvPr id="30724" name="Rectangle 2"/>
          <p:cNvSpPr>
            <a:spLocks noGrp="1" noChangeArrowheads="1"/>
          </p:cNvSpPr>
          <p:nvPr>
            <p:ph type="title"/>
          </p:nvPr>
        </p:nvSpPr>
        <p:spPr>
          <a:xfrm>
            <a:off x="381000" y="228600"/>
            <a:ext cx="8382000" cy="838200"/>
          </a:xfrm>
          <a:solidFill>
            <a:schemeClr val="accent2"/>
          </a:solidFill>
        </p:spPr>
        <p:txBody>
          <a:bodyPr/>
          <a:lstStyle/>
          <a:p>
            <a:pPr eaLnBrk="1" hangingPunct="1"/>
            <a:r>
              <a:rPr lang="en-US" altLang="en-US" sz="4800">
                <a:solidFill>
                  <a:srgbClr val="FFFF00"/>
                </a:solidFill>
              </a:rPr>
              <a:t>Managing the Project Team</a:t>
            </a:r>
          </a:p>
        </p:txBody>
      </p:sp>
      <p:sp>
        <p:nvSpPr>
          <p:cNvPr id="30725" name="Rectangle 3"/>
          <p:cNvSpPr>
            <a:spLocks noGrp="1" noChangeArrowheads="1"/>
          </p:cNvSpPr>
          <p:nvPr>
            <p:ph type="body" idx="1"/>
          </p:nvPr>
        </p:nvSpPr>
        <p:spPr>
          <a:xfrm>
            <a:off x="381000" y="1295400"/>
            <a:ext cx="8610600" cy="4800600"/>
          </a:xfrm>
        </p:spPr>
        <p:txBody>
          <a:bodyPr/>
          <a:lstStyle/>
          <a:p>
            <a:pPr algn="just" eaLnBrk="1" hangingPunct="1">
              <a:spcBef>
                <a:spcPct val="50000"/>
              </a:spcBef>
            </a:pPr>
            <a:r>
              <a:rPr lang="en-US" altLang="en-US"/>
              <a:t>Project managers must lead their teams in performing various project activities.</a:t>
            </a:r>
          </a:p>
          <a:p>
            <a:pPr algn="just" eaLnBrk="1" hangingPunct="1">
              <a:spcBef>
                <a:spcPct val="50000"/>
              </a:spcBef>
            </a:pPr>
            <a:r>
              <a:rPr lang="en-US" altLang="en-US"/>
              <a:t>After assessing team performance and related information, the project manager must decide:</a:t>
            </a:r>
          </a:p>
          <a:p>
            <a:pPr lvl="1" algn="just" eaLnBrk="1" hangingPunct="1">
              <a:spcBef>
                <a:spcPct val="50000"/>
              </a:spcBef>
            </a:pPr>
            <a:r>
              <a:rPr lang="en-US" altLang="en-US"/>
              <a:t>If changes should be requested to the project.</a:t>
            </a:r>
          </a:p>
          <a:p>
            <a:pPr lvl="1" algn="just" eaLnBrk="1" hangingPunct="1">
              <a:spcBef>
                <a:spcPct val="50000"/>
              </a:spcBef>
            </a:pPr>
            <a:r>
              <a:rPr lang="en-US" altLang="en-US"/>
              <a:t>If corrective or preventive actions should be recommended.</a:t>
            </a:r>
          </a:p>
          <a:p>
            <a:pPr lvl="1" algn="just" eaLnBrk="1" hangingPunct="1">
              <a:spcBef>
                <a:spcPct val="50000"/>
              </a:spcBef>
            </a:pPr>
            <a:r>
              <a:rPr lang="en-US" altLang="en-US"/>
              <a:t>If updates are needed to the project management plan or organizational process assets.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miter lim="800000"/>
            <a:headEnd/>
            <a:tailEnd/>
          </a:ln>
        </p:spPr>
        <p:txBody>
          <a:bodyPr/>
          <a:lstStyle/>
          <a:p>
            <a:fld id="{DCD0020E-F8AA-4BBE-9EF8-BA6306C7BF92}" type="slidenum">
              <a:rPr lang="en-US" altLang="en-US" smtClean="0"/>
              <a:pPr/>
              <a:t>198</a:t>
            </a:fld>
            <a:endParaRPr lang="en-US" altLang="en-US"/>
          </a:p>
        </p:txBody>
      </p:sp>
      <p:sp>
        <p:nvSpPr>
          <p:cNvPr id="31747" name="Footer Placeholder 4"/>
          <p:cNvSpPr>
            <a:spLocks noGrp="1"/>
          </p:cNvSpPr>
          <p:nvPr>
            <p:ph type="ftr" sz="quarter" idx="11"/>
          </p:nvPr>
        </p:nvSpPr>
        <p:spPr>
          <a:noFill/>
          <a:ln>
            <a:miter lim="800000"/>
            <a:headEnd/>
            <a:tailEnd/>
          </a:ln>
        </p:spPr>
        <p:txBody>
          <a:bodyPr/>
          <a:lstStyle/>
          <a:p>
            <a:endParaRPr lang="en-US" altLang="en-US"/>
          </a:p>
        </p:txBody>
      </p:sp>
      <p:sp>
        <p:nvSpPr>
          <p:cNvPr id="31748" name="Rectangle 2"/>
          <p:cNvSpPr>
            <a:spLocks noGrp="1" noChangeArrowheads="1"/>
          </p:cNvSpPr>
          <p:nvPr>
            <p:ph type="title"/>
          </p:nvPr>
        </p:nvSpPr>
        <p:spPr/>
        <p:txBody>
          <a:bodyPr/>
          <a:lstStyle/>
          <a:p>
            <a:pPr eaLnBrk="1" hangingPunct="1"/>
            <a:r>
              <a:rPr lang="en-US" altLang="en-US" sz="4000"/>
              <a:t>Tools and Techniques for Managing Project Teams</a:t>
            </a:r>
          </a:p>
        </p:txBody>
      </p:sp>
      <p:sp>
        <p:nvSpPr>
          <p:cNvPr id="31749" name="Rectangle 3"/>
          <p:cNvSpPr>
            <a:spLocks noGrp="1" noChangeArrowheads="1"/>
          </p:cNvSpPr>
          <p:nvPr>
            <p:ph type="body" idx="1"/>
          </p:nvPr>
        </p:nvSpPr>
        <p:spPr>
          <a:xfrm>
            <a:off x="533400" y="1752600"/>
            <a:ext cx="8153400" cy="4572000"/>
          </a:xfrm>
        </p:spPr>
        <p:txBody>
          <a:bodyPr/>
          <a:lstStyle/>
          <a:p>
            <a:pPr eaLnBrk="1" hangingPunct="1">
              <a:spcBef>
                <a:spcPts val="1200"/>
              </a:spcBef>
            </a:pPr>
            <a:r>
              <a:rPr lang="en-US" altLang="en-US" sz="3200"/>
              <a:t>Observation and conversation</a:t>
            </a:r>
          </a:p>
          <a:p>
            <a:pPr eaLnBrk="1" hangingPunct="1">
              <a:spcBef>
                <a:spcPts val="1200"/>
              </a:spcBef>
            </a:pPr>
            <a:r>
              <a:rPr lang="en-US" altLang="en-US" sz="3200"/>
              <a:t>Project performance appraisals</a:t>
            </a:r>
          </a:p>
          <a:p>
            <a:pPr eaLnBrk="1" hangingPunct="1">
              <a:spcBef>
                <a:spcPts val="1200"/>
              </a:spcBef>
            </a:pPr>
            <a:r>
              <a:rPr lang="en-US" altLang="en-US" sz="3200"/>
              <a:t>Conflict management</a:t>
            </a:r>
          </a:p>
          <a:p>
            <a:pPr eaLnBrk="1" hangingPunct="1">
              <a:spcBef>
                <a:spcPts val="1200"/>
              </a:spcBef>
            </a:pPr>
            <a:r>
              <a:rPr lang="en-US" altLang="en-US" sz="3200"/>
              <a:t>Issue logs</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miter lim="800000"/>
            <a:headEnd/>
            <a:tailEnd/>
          </a:ln>
        </p:spPr>
        <p:txBody>
          <a:bodyPr/>
          <a:lstStyle/>
          <a:p>
            <a:fld id="{2FE3DD3F-BD5F-4613-B662-2B44FC4EA44C}" type="slidenum">
              <a:rPr lang="en-US" altLang="en-US" smtClean="0"/>
              <a:pPr/>
              <a:t>199</a:t>
            </a:fld>
            <a:endParaRPr lang="en-US" altLang="en-US"/>
          </a:p>
        </p:txBody>
      </p:sp>
      <p:sp>
        <p:nvSpPr>
          <p:cNvPr id="32771" name="Footer Placeholder 4"/>
          <p:cNvSpPr>
            <a:spLocks noGrp="1"/>
          </p:cNvSpPr>
          <p:nvPr>
            <p:ph type="ftr" sz="quarter" idx="11"/>
          </p:nvPr>
        </p:nvSpPr>
        <p:spPr>
          <a:noFill/>
          <a:ln>
            <a:miter lim="800000"/>
            <a:headEnd/>
            <a:tailEnd/>
          </a:ln>
        </p:spPr>
        <p:txBody>
          <a:bodyPr/>
          <a:lstStyle/>
          <a:p>
            <a:endParaRPr lang="en-US" altLang="en-US"/>
          </a:p>
        </p:txBody>
      </p:sp>
      <p:sp>
        <p:nvSpPr>
          <p:cNvPr id="32772" name="Rectangle 2"/>
          <p:cNvSpPr>
            <a:spLocks noGrp="1" noChangeArrowheads="1"/>
          </p:cNvSpPr>
          <p:nvPr>
            <p:ph type="title"/>
          </p:nvPr>
        </p:nvSpPr>
        <p:spPr>
          <a:xfrm>
            <a:off x="381000" y="228600"/>
            <a:ext cx="8382000" cy="990600"/>
          </a:xfrm>
        </p:spPr>
        <p:txBody>
          <a:bodyPr/>
          <a:lstStyle/>
          <a:p>
            <a:pPr eaLnBrk="1" hangingPunct="1"/>
            <a:r>
              <a:rPr lang="en-US" altLang="en-US" sz="4800"/>
              <a:t>General Advice on Teams</a:t>
            </a:r>
          </a:p>
        </p:txBody>
      </p:sp>
      <p:sp>
        <p:nvSpPr>
          <p:cNvPr id="32773" name="Rectangle 3"/>
          <p:cNvSpPr>
            <a:spLocks noGrp="1" noChangeArrowheads="1"/>
          </p:cNvSpPr>
          <p:nvPr>
            <p:ph type="body" idx="1"/>
          </p:nvPr>
        </p:nvSpPr>
        <p:spPr>
          <a:xfrm>
            <a:off x="228600" y="1447800"/>
            <a:ext cx="8567738" cy="4343400"/>
          </a:xfrm>
        </p:spPr>
        <p:txBody>
          <a:bodyPr/>
          <a:lstStyle/>
          <a:p>
            <a:pPr algn="just" eaLnBrk="1" hangingPunct="1">
              <a:spcBef>
                <a:spcPts val="1200"/>
              </a:spcBef>
            </a:pPr>
            <a:r>
              <a:rPr lang="en-US" altLang="en-US" sz="3200"/>
              <a:t>Be patient and kind with your team.</a:t>
            </a:r>
          </a:p>
          <a:p>
            <a:pPr algn="just" eaLnBrk="1" hangingPunct="1">
              <a:spcBef>
                <a:spcPts val="1200"/>
              </a:spcBef>
            </a:pPr>
            <a:r>
              <a:rPr lang="en-US" altLang="en-US" sz="3200"/>
              <a:t>Fix the problem instead of blaming people. </a:t>
            </a:r>
          </a:p>
          <a:p>
            <a:pPr algn="just" eaLnBrk="1" hangingPunct="1">
              <a:spcBef>
                <a:spcPts val="1200"/>
              </a:spcBef>
            </a:pPr>
            <a:r>
              <a:rPr lang="en-US" altLang="en-US" sz="3200"/>
              <a:t>Establish regular, effective meetings.</a:t>
            </a:r>
          </a:p>
          <a:p>
            <a:pPr algn="just" eaLnBrk="1" hangingPunct="1">
              <a:spcBef>
                <a:spcPts val="1200"/>
              </a:spcBef>
            </a:pPr>
            <a:r>
              <a:rPr lang="en-US" altLang="en-US" sz="3200"/>
              <a:t>Allow time for teams to go through the basic team-building stages. </a:t>
            </a:r>
          </a:p>
          <a:p>
            <a:pPr algn="just" eaLnBrk="1" hangingPunct="1">
              <a:spcBef>
                <a:spcPts val="1200"/>
              </a:spcBef>
            </a:pPr>
            <a:r>
              <a:rPr lang="en-US" altLang="en-US" sz="3200"/>
              <a:t>Limit the size of work teams to three to seven members.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2116C6B5-E8FF-46CB-9C23-17DA891360DD}" type="slidenum">
              <a:rPr lang="en-US"/>
              <a:pPr/>
              <a:t>2</a:t>
            </a:fld>
            <a:endParaRPr lang="en-US"/>
          </a:p>
        </p:txBody>
      </p:sp>
      <p:sp>
        <p:nvSpPr>
          <p:cNvPr id="116738" name="Rectangle 2"/>
          <p:cNvSpPr>
            <a:spLocks noGrp="1" noRot="1" noChangeArrowheads="1"/>
          </p:cNvSpPr>
          <p:nvPr>
            <p:ph type="title"/>
          </p:nvPr>
        </p:nvSpPr>
        <p:spPr>
          <a:xfrm>
            <a:off x="457200" y="457200"/>
            <a:ext cx="8229600" cy="838200"/>
          </a:xfrm>
          <a:solidFill>
            <a:srgbClr val="7030A0"/>
          </a:solidFill>
        </p:spPr>
        <p:txBody>
          <a:bodyPr/>
          <a:lstStyle/>
          <a:p>
            <a:pPr algn="ctr"/>
            <a:r>
              <a:rPr lang="en-US" sz="4000" b="0" dirty="0">
                <a:solidFill>
                  <a:schemeClr val="tx1"/>
                </a:solidFill>
              </a:rPr>
              <a:t/>
            </a:r>
            <a:br>
              <a:rPr lang="en-US" sz="4000" b="0" dirty="0">
                <a:solidFill>
                  <a:schemeClr val="tx1"/>
                </a:solidFill>
              </a:rPr>
            </a:br>
            <a:r>
              <a:rPr lang="en-US" sz="4000" b="1" dirty="0">
                <a:solidFill>
                  <a:srgbClr val="FFFF00"/>
                </a:solidFill>
              </a:rPr>
              <a:t>Introduction</a:t>
            </a:r>
            <a:r>
              <a:rPr lang="en-US" sz="4000" b="0" dirty="0">
                <a:solidFill>
                  <a:schemeClr val="tx1"/>
                </a:solidFill>
              </a:rPr>
              <a:t> </a:t>
            </a:r>
            <a:r>
              <a:rPr lang="en-US" dirty="0">
                <a:solidFill>
                  <a:schemeClr val="tx1"/>
                </a:solidFill>
              </a:rPr>
              <a:t/>
            </a:r>
            <a:br>
              <a:rPr lang="en-US" dirty="0">
                <a:solidFill>
                  <a:schemeClr val="tx1"/>
                </a:solidFill>
              </a:rPr>
            </a:br>
            <a:endParaRPr lang="en-US" dirty="0">
              <a:solidFill>
                <a:schemeClr val="tx1"/>
              </a:solidFill>
            </a:endParaRPr>
          </a:p>
        </p:txBody>
      </p:sp>
      <p:sp>
        <p:nvSpPr>
          <p:cNvPr id="116739" name="Rectangle 3"/>
          <p:cNvSpPr>
            <a:spLocks noGrp="1" noRot="1" noChangeArrowheads="1"/>
          </p:cNvSpPr>
          <p:nvPr>
            <p:ph type="body" idx="1"/>
          </p:nvPr>
        </p:nvSpPr>
        <p:spPr>
          <a:xfrm>
            <a:off x="381000" y="1371600"/>
            <a:ext cx="8464550" cy="4724400"/>
          </a:xfrm>
        </p:spPr>
        <p:txBody>
          <a:bodyPr>
            <a:normAutofit/>
          </a:bodyPr>
          <a:lstStyle/>
          <a:p>
            <a:pPr algn="just"/>
            <a:r>
              <a:rPr lang="en-US" b="1" dirty="0">
                <a:solidFill>
                  <a:srgbClr val="00B0F0"/>
                </a:solidFill>
              </a:rPr>
              <a:t>Project management </a:t>
            </a:r>
            <a:r>
              <a:rPr lang="en-US" dirty="0"/>
              <a:t>is application of knowledge, skills, tools and techniques to project activities to achieve project requirements. </a:t>
            </a:r>
          </a:p>
          <a:p>
            <a:pPr algn="just">
              <a:buNone/>
            </a:pPr>
            <a:endParaRPr lang="en-US" dirty="0"/>
          </a:p>
          <a:p>
            <a:pPr algn="just"/>
            <a:r>
              <a:rPr lang="en-US" b="1" dirty="0">
                <a:solidFill>
                  <a:srgbClr val="00B0F0"/>
                </a:solidFill>
              </a:rPr>
              <a:t>Project management </a:t>
            </a:r>
            <a:r>
              <a:rPr lang="en-US" dirty="0"/>
              <a:t>is accomplished through the application and integration of the project management processes of </a:t>
            </a:r>
            <a:r>
              <a:rPr lang="en-US" b="1" dirty="0"/>
              <a:t>initiating</a:t>
            </a:r>
            <a:r>
              <a:rPr lang="en-US" dirty="0"/>
              <a:t>, </a:t>
            </a:r>
            <a:r>
              <a:rPr lang="en-US" b="1" dirty="0"/>
              <a:t>planning</a:t>
            </a:r>
            <a:r>
              <a:rPr lang="en-US" dirty="0"/>
              <a:t>, </a:t>
            </a:r>
            <a:r>
              <a:rPr lang="en-US" b="1" dirty="0"/>
              <a:t>executing</a:t>
            </a:r>
            <a:r>
              <a:rPr lang="en-US" dirty="0"/>
              <a:t>, </a:t>
            </a:r>
            <a:r>
              <a:rPr lang="en-US" b="1" dirty="0"/>
              <a:t>monitoring</a:t>
            </a:r>
            <a:r>
              <a:rPr lang="en-US" dirty="0"/>
              <a:t> and </a:t>
            </a:r>
            <a:r>
              <a:rPr lang="en-US" b="1" dirty="0"/>
              <a:t>controlling</a:t>
            </a:r>
            <a:r>
              <a:rPr lang="en-US" dirty="0"/>
              <a:t>, and </a:t>
            </a:r>
            <a:r>
              <a:rPr lang="en-US" b="1" dirty="0"/>
              <a:t>closing</a:t>
            </a:r>
            <a:r>
              <a:rPr lang="en-US" dirty="0"/>
              <a:t>.</a:t>
            </a:r>
            <a:r>
              <a:rPr lang="en-US" sz="2800" dirty="0"/>
              <a:t> </a:t>
            </a:r>
            <a:endParaRPr lang="en-US" sz="2800" dirty="0">
              <a:cs typeface="Arial" charset="0"/>
            </a:endParaRPr>
          </a:p>
          <a:p>
            <a:pPr algn="just"/>
            <a:endParaRPr lang="en-US" sz="2800" dirty="0"/>
          </a:p>
          <a:p>
            <a:endParaRPr lang="en-US" sz="2800"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28600"/>
            <a:ext cx="8382000" cy="609600"/>
          </a:xfrm>
        </p:spPr>
        <p:txBody>
          <a:bodyPr/>
          <a:lstStyle/>
          <a:p>
            <a:pPr eaLnBrk="1" hangingPunct="1"/>
            <a:r>
              <a:rPr lang="en-US" altLang="en-US" sz="3200" b="1" dirty="0"/>
              <a:t>Table 1: Sample Project Charter</a:t>
            </a:r>
          </a:p>
        </p:txBody>
      </p:sp>
      <p:pic>
        <p:nvPicPr>
          <p:cNvPr id="12291" name="Picture 5" descr="Tbl05-01a"/>
          <p:cNvPicPr>
            <a:picLocks noChangeAspect="1" noChangeArrowheads="1"/>
          </p:cNvPicPr>
          <p:nvPr/>
        </p:nvPicPr>
        <p:blipFill>
          <a:blip r:embed="rId2" cstate="print"/>
          <a:srcRect t="3099"/>
          <a:stretch>
            <a:fillRect/>
          </a:stretch>
        </p:blipFill>
        <p:spPr bwMode="auto">
          <a:xfrm>
            <a:off x="228600" y="990600"/>
            <a:ext cx="8686800" cy="5502275"/>
          </a:xfrm>
          <a:prstGeom prst="rect">
            <a:avLst/>
          </a:prstGeom>
          <a:noFill/>
          <a:ln w="9525">
            <a:noFill/>
            <a:miter lim="800000"/>
            <a:headEnd/>
            <a:tailEnd/>
          </a:ln>
        </p:spPr>
      </p:pic>
      <p:sp>
        <p:nvSpPr>
          <p:cNvPr id="12292" name="Slide Number Placeholder 5"/>
          <p:cNvSpPr>
            <a:spLocks noGrp="1"/>
          </p:cNvSpPr>
          <p:nvPr>
            <p:ph type="sldNum" sz="quarter" idx="10"/>
          </p:nvPr>
        </p:nvSpPr>
        <p:spPr>
          <a:noFill/>
          <a:ln>
            <a:miter lim="800000"/>
            <a:headEnd/>
            <a:tailEnd/>
          </a:ln>
        </p:spPr>
        <p:txBody>
          <a:bodyPr/>
          <a:lstStyle/>
          <a:p>
            <a:fld id="{F7FE159F-B4CE-41C4-BBC7-35155E5DCB40}" type="slidenum">
              <a:rPr lang="en-US" altLang="en-US" smtClean="0"/>
              <a:pPr/>
              <a:t>20</a:t>
            </a:fld>
            <a:endParaRPr lang="en-US" altLang="en-US"/>
          </a:p>
        </p:txBody>
      </p:sp>
      <p:sp>
        <p:nvSpPr>
          <p:cNvPr id="12293"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miter lim="800000"/>
            <a:headEnd/>
            <a:tailEnd/>
          </a:ln>
        </p:spPr>
        <p:txBody>
          <a:bodyPr/>
          <a:lstStyle/>
          <a:p>
            <a:fld id="{6D783B9D-1308-4721-8E77-5BB4D4C28796}" type="slidenum">
              <a:rPr lang="en-US" altLang="en-US" smtClean="0"/>
              <a:pPr/>
              <a:t>200</a:t>
            </a:fld>
            <a:endParaRPr lang="en-US" altLang="en-US"/>
          </a:p>
        </p:txBody>
      </p:sp>
      <p:sp>
        <p:nvSpPr>
          <p:cNvPr id="33795" name="Footer Placeholder 4"/>
          <p:cNvSpPr>
            <a:spLocks noGrp="1"/>
          </p:cNvSpPr>
          <p:nvPr>
            <p:ph type="ftr" sz="quarter" idx="11"/>
          </p:nvPr>
        </p:nvSpPr>
        <p:spPr>
          <a:noFill/>
          <a:ln>
            <a:miter lim="800000"/>
            <a:headEnd/>
            <a:tailEnd/>
          </a:ln>
        </p:spPr>
        <p:txBody>
          <a:bodyPr/>
          <a:lstStyle/>
          <a:p>
            <a:endParaRPr lang="en-US" altLang="en-US"/>
          </a:p>
        </p:txBody>
      </p:sp>
      <p:sp>
        <p:nvSpPr>
          <p:cNvPr id="33796" name="Rectangle 2"/>
          <p:cNvSpPr>
            <a:spLocks noGrp="1" noChangeArrowheads="1"/>
          </p:cNvSpPr>
          <p:nvPr>
            <p:ph type="title"/>
          </p:nvPr>
        </p:nvSpPr>
        <p:spPr/>
        <p:txBody>
          <a:bodyPr/>
          <a:lstStyle/>
          <a:p>
            <a:pPr eaLnBrk="1" hangingPunct="1"/>
            <a:r>
              <a:rPr lang="en-US" altLang="en-US"/>
              <a:t>General Advice on Teams (cont’d)</a:t>
            </a:r>
          </a:p>
        </p:txBody>
      </p:sp>
      <p:sp>
        <p:nvSpPr>
          <p:cNvPr id="33797" name="Rectangle 3"/>
          <p:cNvSpPr>
            <a:spLocks noGrp="1" noChangeArrowheads="1"/>
          </p:cNvSpPr>
          <p:nvPr>
            <p:ph type="body" idx="1"/>
          </p:nvPr>
        </p:nvSpPr>
        <p:spPr/>
        <p:txBody>
          <a:bodyPr/>
          <a:lstStyle/>
          <a:p>
            <a:pPr algn="just" eaLnBrk="1" hangingPunct="1">
              <a:spcBef>
                <a:spcPts val="600"/>
              </a:spcBef>
            </a:pPr>
            <a:r>
              <a:rPr lang="en-US" altLang="en-US" sz="3200"/>
              <a:t>Plan some social activities to help project team members and other stakeholders get to know each other better. </a:t>
            </a:r>
          </a:p>
          <a:p>
            <a:pPr algn="just" eaLnBrk="1" hangingPunct="1">
              <a:spcBef>
                <a:spcPts val="600"/>
              </a:spcBef>
            </a:pPr>
            <a:r>
              <a:rPr lang="en-US" altLang="en-US" sz="3200"/>
              <a:t>Stress team identity.</a:t>
            </a:r>
          </a:p>
          <a:p>
            <a:pPr algn="just" eaLnBrk="1" hangingPunct="1">
              <a:spcBef>
                <a:spcPts val="600"/>
              </a:spcBef>
            </a:pPr>
            <a:r>
              <a:rPr lang="en-US" altLang="en-US" sz="3200"/>
              <a:t>Nurture team members and encourage them to help each other.</a:t>
            </a:r>
          </a:p>
          <a:p>
            <a:pPr algn="just" eaLnBrk="1" hangingPunct="1">
              <a:spcBef>
                <a:spcPts val="600"/>
              </a:spcBef>
            </a:pPr>
            <a:r>
              <a:rPr lang="en-US" altLang="en-US" sz="3200"/>
              <a:t>Take additional actions to work with virtual team members. </a:t>
            </a:r>
          </a:p>
          <a:p>
            <a:pPr algn="just" eaLnBrk="1" hangingPunct="1">
              <a:spcBef>
                <a:spcPts val="600"/>
              </a:spcBef>
            </a:pPr>
            <a:endParaRPr lang="en-US" altLang="en-US" sz="3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miter lim="800000"/>
            <a:headEnd/>
            <a:tailEnd/>
          </a:ln>
        </p:spPr>
        <p:txBody>
          <a:bodyPr/>
          <a:lstStyle/>
          <a:p>
            <a:fld id="{E70AB3C3-3E02-4126-B6D8-44714BA65C17}" type="slidenum">
              <a:rPr lang="en-US" altLang="en-US" smtClean="0"/>
              <a:pPr/>
              <a:t>201</a:t>
            </a:fld>
            <a:endParaRPr lang="en-US" altLang="en-US"/>
          </a:p>
        </p:txBody>
      </p:sp>
      <p:sp>
        <p:nvSpPr>
          <p:cNvPr id="34819" name="Footer Placeholder 4"/>
          <p:cNvSpPr>
            <a:spLocks noGrp="1"/>
          </p:cNvSpPr>
          <p:nvPr>
            <p:ph type="ftr" sz="quarter" idx="11"/>
          </p:nvPr>
        </p:nvSpPr>
        <p:spPr>
          <a:noFill/>
          <a:ln>
            <a:miter lim="800000"/>
            <a:headEnd/>
            <a:tailEnd/>
          </a:ln>
        </p:spPr>
        <p:txBody>
          <a:bodyPr/>
          <a:lstStyle/>
          <a:p>
            <a:endParaRPr lang="en-US" altLang="en-US"/>
          </a:p>
        </p:txBody>
      </p:sp>
      <p:sp>
        <p:nvSpPr>
          <p:cNvPr id="34820" name="Rectangle 2"/>
          <p:cNvSpPr>
            <a:spLocks noGrp="1" noChangeArrowheads="1"/>
          </p:cNvSpPr>
          <p:nvPr>
            <p:ph type="title"/>
          </p:nvPr>
        </p:nvSpPr>
        <p:spPr/>
        <p:txBody>
          <a:bodyPr/>
          <a:lstStyle/>
          <a:p>
            <a:pPr eaLnBrk="1" hangingPunct="1"/>
            <a:r>
              <a:rPr lang="en-US" altLang="en-US"/>
              <a:t>Summary</a:t>
            </a:r>
          </a:p>
        </p:txBody>
      </p:sp>
      <p:sp>
        <p:nvSpPr>
          <p:cNvPr id="34821" name="Rectangle 3"/>
          <p:cNvSpPr>
            <a:spLocks noGrp="1" noChangeArrowheads="1"/>
          </p:cNvSpPr>
          <p:nvPr>
            <p:ph type="body" idx="1"/>
          </p:nvPr>
        </p:nvSpPr>
        <p:spPr/>
        <p:txBody>
          <a:bodyPr/>
          <a:lstStyle/>
          <a:p>
            <a:pPr algn="just" eaLnBrk="1" hangingPunct="1">
              <a:spcBef>
                <a:spcPct val="60000"/>
              </a:spcBef>
            </a:pPr>
            <a:r>
              <a:rPr lang="en-US" altLang="en-US"/>
              <a:t>Project human resource management includes the processes required to make the most effective use of the people involved with a project.</a:t>
            </a:r>
          </a:p>
          <a:p>
            <a:pPr algn="just" eaLnBrk="1" hangingPunct="1">
              <a:spcBef>
                <a:spcPct val="60000"/>
              </a:spcBef>
            </a:pPr>
            <a:r>
              <a:rPr lang="en-US" altLang="en-US"/>
              <a:t>Main processes include:</a:t>
            </a:r>
          </a:p>
          <a:p>
            <a:pPr lvl="1" algn="just" eaLnBrk="1" hangingPunct="1">
              <a:spcBef>
                <a:spcPct val="60000"/>
              </a:spcBef>
            </a:pPr>
            <a:r>
              <a:rPr lang="en-US" altLang="en-US"/>
              <a:t>Human resource planning</a:t>
            </a:r>
          </a:p>
          <a:p>
            <a:pPr lvl="1" algn="just" eaLnBrk="1" hangingPunct="1">
              <a:spcBef>
                <a:spcPct val="60000"/>
              </a:spcBef>
            </a:pPr>
            <a:r>
              <a:rPr lang="en-US" altLang="en-US"/>
              <a:t>Acquiring the project team</a:t>
            </a:r>
          </a:p>
          <a:p>
            <a:pPr lvl="1" algn="just" eaLnBrk="1" hangingPunct="1">
              <a:spcBef>
                <a:spcPct val="60000"/>
              </a:spcBef>
            </a:pPr>
            <a:r>
              <a:rPr lang="en-US" altLang="en-US"/>
              <a:t>Developing the project team</a:t>
            </a:r>
          </a:p>
          <a:p>
            <a:pPr lvl="1" algn="just" eaLnBrk="1" hangingPunct="1">
              <a:spcBef>
                <a:spcPct val="60000"/>
              </a:spcBef>
            </a:pPr>
            <a:r>
              <a:rPr lang="en-US" altLang="en-US"/>
              <a:t>Managing the project team</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990600"/>
            <a:ext cx="8763000" cy="1211263"/>
          </a:xfrm>
          <a:solidFill>
            <a:srgbClr val="7030A0"/>
          </a:solidFill>
        </p:spPr>
        <p:txBody>
          <a:bodyPr/>
          <a:lstStyle/>
          <a:p>
            <a:pPr algn="ctr" eaLnBrk="1" hangingPunct="1"/>
            <a:r>
              <a:rPr lang="en-US" sz="3600" b="1" dirty="0">
                <a:solidFill>
                  <a:srgbClr val="FFFF00"/>
                </a:solidFill>
              </a:rPr>
              <a:t>5. Project Communications Management</a:t>
            </a:r>
          </a:p>
        </p:txBody>
      </p:sp>
      <p:sp>
        <p:nvSpPr>
          <p:cNvPr id="4099" name="Rectangle 3"/>
          <p:cNvSpPr>
            <a:spLocks noChangeArrowheads="1"/>
          </p:cNvSpPr>
          <p:nvPr/>
        </p:nvSpPr>
        <p:spPr bwMode="auto">
          <a:xfrm>
            <a:off x="1828800" y="4191000"/>
            <a:ext cx="6858000" cy="1349375"/>
          </a:xfrm>
          <a:prstGeom prst="rect">
            <a:avLst/>
          </a:prstGeom>
          <a:solidFill>
            <a:srgbClr val="00B0F0"/>
          </a:solidFill>
          <a:ln w="9525">
            <a:noFill/>
            <a:miter lim="800000"/>
            <a:headEnd/>
            <a:tailEnd/>
          </a:ln>
        </p:spPr>
        <p:txBody>
          <a:bodyPr/>
          <a:lstStyle/>
          <a:p>
            <a:pPr algn="ctr"/>
            <a:r>
              <a:rPr lang="en-US" sz="2800" b="1" dirty="0">
                <a:solidFill>
                  <a:srgbClr val="FFFF00"/>
                </a:solidFill>
                <a:latin typeface="Garamond" pitchFamily="18" charset="0"/>
              </a:rPr>
              <a:t>Project Knowledge area </a:t>
            </a:r>
            <a:endParaRPr lang="en-US" sz="3200" dirty="0">
              <a:solidFill>
                <a:srgbClr val="FFFF00"/>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miter lim="800000"/>
            <a:headEnd/>
            <a:tailEnd/>
          </a:ln>
        </p:spPr>
        <p:txBody>
          <a:bodyPr/>
          <a:lstStyle/>
          <a:p>
            <a:fld id="{67BF7C81-4847-4226-8FC5-295B6D052AFF}" type="slidenum">
              <a:rPr lang="en-US" smtClean="0"/>
              <a:pPr/>
              <a:t>203</a:t>
            </a:fld>
            <a:endParaRPr lang="en-US"/>
          </a:p>
        </p:txBody>
      </p:sp>
      <p:sp>
        <p:nvSpPr>
          <p:cNvPr id="5123" name="Footer Placeholder 4"/>
          <p:cNvSpPr>
            <a:spLocks noGrp="1"/>
          </p:cNvSpPr>
          <p:nvPr>
            <p:ph type="ftr" sz="quarter" idx="11"/>
          </p:nvPr>
        </p:nvSpPr>
        <p:spPr>
          <a:noFill/>
          <a:ln>
            <a:miter lim="800000"/>
            <a:headEnd/>
            <a:tailEnd/>
          </a:ln>
        </p:spPr>
        <p:txBody>
          <a:bodyPr/>
          <a:lstStyle/>
          <a:p>
            <a:endParaRPr lang="en-US"/>
          </a:p>
        </p:txBody>
      </p:sp>
      <p:sp>
        <p:nvSpPr>
          <p:cNvPr id="5124" name="Rectangle 2"/>
          <p:cNvSpPr>
            <a:spLocks noGrp="1" noChangeArrowheads="1"/>
          </p:cNvSpPr>
          <p:nvPr>
            <p:ph type="title"/>
          </p:nvPr>
        </p:nvSpPr>
        <p:spPr>
          <a:xfrm>
            <a:off x="381000" y="228600"/>
            <a:ext cx="8382000" cy="609600"/>
          </a:xfrm>
        </p:spPr>
        <p:txBody>
          <a:bodyPr/>
          <a:lstStyle/>
          <a:p>
            <a:pPr eaLnBrk="1" hangingPunct="1"/>
            <a:r>
              <a:rPr lang="en-US" sz="3600" b="1"/>
              <a:t>Learning Objectives</a:t>
            </a:r>
          </a:p>
        </p:txBody>
      </p:sp>
      <p:sp>
        <p:nvSpPr>
          <p:cNvPr id="5125" name="Rectangle 3"/>
          <p:cNvSpPr>
            <a:spLocks noGrp="1" noChangeArrowheads="1"/>
          </p:cNvSpPr>
          <p:nvPr>
            <p:ph type="body" idx="1"/>
          </p:nvPr>
        </p:nvSpPr>
        <p:spPr>
          <a:xfrm>
            <a:off x="381000" y="1143000"/>
            <a:ext cx="8001000" cy="4038600"/>
          </a:xfrm>
        </p:spPr>
        <p:txBody>
          <a:bodyPr>
            <a:normAutofit fontScale="92500" lnSpcReduction="20000"/>
          </a:bodyPr>
          <a:lstStyle/>
          <a:p>
            <a:pPr algn="just" eaLnBrk="1" hangingPunct="1">
              <a:buClr>
                <a:srgbClr val="666699"/>
              </a:buClr>
              <a:buFont typeface="Wingdings" pitchFamily="2" charset="2"/>
              <a:buChar char="§"/>
              <a:defRPr/>
            </a:pPr>
            <a:r>
              <a:rPr lang="en-US" dirty="0"/>
              <a:t>Understand the importance of good communications in projects.</a:t>
            </a:r>
          </a:p>
          <a:p>
            <a:pPr algn="just" eaLnBrk="1" hangingPunct="1">
              <a:buClr>
                <a:srgbClr val="666699"/>
              </a:buClr>
              <a:buFont typeface="Wingdings" pitchFamily="2" charset="2"/>
              <a:buChar char="§"/>
              <a:defRPr/>
            </a:pPr>
            <a:r>
              <a:rPr lang="en-US" dirty="0"/>
              <a:t>Explain the elements of project communications planning, including how to create a communications management plan and perform a stakeholder communications analysis.</a:t>
            </a:r>
          </a:p>
          <a:p>
            <a:pPr algn="just" eaLnBrk="1" hangingPunct="1">
              <a:buClr>
                <a:srgbClr val="666699"/>
              </a:buClr>
              <a:buFont typeface="Wingdings" pitchFamily="2" charset="2"/>
              <a:buChar char="§"/>
              <a:defRPr/>
            </a:pPr>
            <a:r>
              <a:rPr lang="en-US" dirty="0"/>
              <a:t>Describe various methods for distributing project information and the advantages and disadvantages of each, discuss the importance of addressing individual communication needs, and calculate the number of communications channels in a project.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4294967295"/>
          </p:nvPr>
        </p:nvSpPr>
        <p:spPr>
          <a:xfrm>
            <a:off x="6553200" y="6356350"/>
            <a:ext cx="2133600" cy="365125"/>
          </a:xfrm>
          <a:prstGeom prst="rect">
            <a:avLst/>
          </a:prstGeom>
          <a:gradFill/>
        </p:spPr>
        <p:txBody>
          <a:bodyPr/>
          <a:lstStyle/>
          <a:p>
            <a:fld id="{67B12FB3-AE9C-4980-8EF6-D77BCA9DDEC8}" type="slidenum">
              <a:rPr lang="en-US"/>
              <a:pPr/>
              <a:t>204</a:t>
            </a:fld>
            <a:endParaRPr lang="en-US"/>
          </a:p>
        </p:txBody>
      </p:sp>
      <p:sp>
        <p:nvSpPr>
          <p:cNvPr id="22533" name="Rectangle 34"/>
          <p:cNvSpPr>
            <a:spLocks noChangeArrowheads="1"/>
          </p:cNvSpPr>
          <p:nvPr/>
        </p:nvSpPr>
        <p:spPr bwMode="auto">
          <a:xfrm>
            <a:off x="228600" y="990600"/>
            <a:ext cx="8763000" cy="5638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87412" name="Freeform 20"/>
          <p:cNvSpPr>
            <a:spLocks/>
          </p:cNvSpPr>
          <p:nvPr/>
        </p:nvSpPr>
        <p:spPr bwMode="auto">
          <a:xfrm>
            <a:off x="6019800" y="4787900"/>
            <a:ext cx="1830388" cy="763588"/>
          </a:xfrm>
          <a:custGeom>
            <a:avLst/>
            <a:gdLst/>
            <a:ahLst/>
            <a:cxnLst>
              <a:cxn ang="0">
                <a:pos x="1152" y="0"/>
              </a:cxn>
              <a:cxn ang="0">
                <a:pos x="1152" y="480"/>
              </a:cxn>
              <a:cxn ang="0">
                <a:pos x="0" y="480"/>
              </a:cxn>
            </a:cxnLst>
            <a:rect l="0" t="0" r="r" b="b"/>
            <a:pathLst>
              <a:path w="1153" h="481">
                <a:moveTo>
                  <a:pt x="1152" y="0"/>
                </a:moveTo>
                <a:lnTo>
                  <a:pt x="1152" y="480"/>
                </a:lnTo>
                <a:lnTo>
                  <a:pt x="0" y="480"/>
                </a:lnTo>
              </a:path>
            </a:pathLst>
          </a:custGeom>
          <a:noFill/>
          <a:ln w="50800" cap="rnd" cmpd="sng">
            <a:solidFill>
              <a:srgbClr val="FF5008"/>
            </a:solidFill>
            <a:prstDash val="dash"/>
            <a:round/>
            <a:headEnd type="triangle" w="med" len="med"/>
            <a:tailEnd type="none" w="med" len="med"/>
          </a:ln>
          <a:effectLst>
            <a:outerShdw dist="107763" dir="2700000" algn="ctr" rotWithShape="0">
              <a:srgbClr val="973C2D"/>
            </a:outerShdw>
          </a:effectLst>
        </p:spPr>
        <p:txBody>
          <a:bodyPr/>
          <a:lstStyle/>
          <a:p>
            <a:pPr>
              <a:defRPr/>
            </a:pPr>
            <a:endParaRPr lang="en-US"/>
          </a:p>
        </p:txBody>
      </p:sp>
      <p:sp>
        <p:nvSpPr>
          <p:cNvPr id="187413" name="Rectangle 21"/>
          <p:cNvSpPr>
            <a:spLocks noChangeArrowheads="1"/>
          </p:cNvSpPr>
          <p:nvPr/>
        </p:nvSpPr>
        <p:spPr bwMode="auto">
          <a:xfrm>
            <a:off x="3276600" y="3145067"/>
            <a:ext cx="1066800" cy="1670970"/>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wrap="square" lIns="69850" tIns="34925" rIns="69850" bIns="34925" anchor="ctr">
            <a:spAutoFit/>
          </a:bodyPr>
          <a:lstStyle/>
          <a:p>
            <a:pPr algn="l" defTabSz="514350" eaLnBrk="0" hangingPunct="0">
              <a:defRPr/>
            </a:pPr>
            <a:r>
              <a:rPr lang="en-US" b="1" dirty="0">
                <a:solidFill>
                  <a:schemeClr val="tx1"/>
                </a:solidFill>
              </a:rPr>
              <a:t>2.</a:t>
            </a:r>
          </a:p>
          <a:p>
            <a:pPr algn="l" defTabSz="514350" eaLnBrk="0" hangingPunct="0">
              <a:defRPr/>
            </a:pPr>
            <a:r>
              <a:rPr lang="en-US" sz="2000" b="1" dirty="0">
                <a:solidFill>
                  <a:schemeClr val="tx1"/>
                </a:solidFill>
              </a:rPr>
              <a:t>Sender encodes idea in message</a:t>
            </a:r>
          </a:p>
        </p:txBody>
      </p:sp>
      <p:sp>
        <p:nvSpPr>
          <p:cNvPr id="187414" name="Rectangle 22"/>
          <p:cNvSpPr>
            <a:spLocks noChangeArrowheads="1"/>
          </p:cNvSpPr>
          <p:nvPr/>
        </p:nvSpPr>
        <p:spPr bwMode="auto">
          <a:xfrm>
            <a:off x="5019675" y="3153109"/>
            <a:ext cx="1314450" cy="1670970"/>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lIns="69850" tIns="34925" rIns="69850" bIns="34925" anchor="ctr">
            <a:spAutoFit/>
          </a:bodyPr>
          <a:lstStyle/>
          <a:p>
            <a:pPr algn="l" defTabSz="514350" eaLnBrk="0" hangingPunct="0">
              <a:defRPr/>
            </a:pPr>
            <a:r>
              <a:rPr lang="en-US" b="1" dirty="0">
                <a:solidFill>
                  <a:schemeClr val="tx1"/>
                </a:solidFill>
              </a:rPr>
              <a:t>3.</a:t>
            </a:r>
          </a:p>
          <a:p>
            <a:pPr algn="l" defTabSz="514350" eaLnBrk="0" hangingPunct="0">
              <a:defRPr/>
            </a:pPr>
            <a:r>
              <a:rPr lang="en-US" sz="2000" b="1" dirty="0">
                <a:solidFill>
                  <a:schemeClr val="tx1"/>
                </a:solidFill>
              </a:rPr>
              <a:t>Message travels over channel</a:t>
            </a:r>
          </a:p>
        </p:txBody>
      </p:sp>
      <p:sp>
        <p:nvSpPr>
          <p:cNvPr id="187415" name="Rectangle 23"/>
          <p:cNvSpPr>
            <a:spLocks noChangeArrowheads="1"/>
          </p:cNvSpPr>
          <p:nvPr/>
        </p:nvSpPr>
        <p:spPr bwMode="auto">
          <a:xfrm>
            <a:off x="1295400" y="3124200"/>
            <a:ext cx="1314450" cy="1471613"/>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lIns="69850" tIns="34925" rIns="69850" bIns="34925" anchor="ctr">
            <a:spAutoFit/>
          </a:bodyPr>
          <a:lstStyle/>
          <a:p>
            <a:pPr algn="l" defTabSz="514350" eaLnBrk="0" hangingPunct="0">
              <a:defRPr/>
            </a:pPr>
            <a:r>
              <a:rPr lang="en-US" b="1" dirty="0">
                <a:solidFill>
                  <a:schemeClr val="tx1"/>
                </a:solidFill>
              </a:rPr>
              <a:t>1.</a:t>
            </a:r>
          </a:p>
          <a:p>
            <a:pPr algn="l" defTabSz="514350" eaLnBrk="0" hangingPunct="0">
              <a:defRPr/>
            </a:pPr>
            <a:r>
              <a:rPr lang="en-US" b="1" dirty="0">
                <a:solidFill>
                  <a:schemeClr val="tx1"/>
                </a:solidFill>
              </a:rPr>
              <a:t>Sender has idea</a:t>
            </a:r>
          </a:p>
          <a:p>
            <a:pPr algn="l" defTabSz="514350" eaLnBrk="0" hangingPunct="0">
              <a:defRPr/>
            </a:pPr>
            <a:endParaRPr lang="en-US" b="1" dirty="0">
              <a:solidFill>
                <a:schemeClr val="tx1"/>
              </a:solidFill>
            </a:endParaRPr>
          </a:p>
          <a:p>
            <a:pPr algn="l" defTabSz="514350" hangingPunct="0">
              <a:defRPr/>
            </a:pPr>
            <a:endParaRPr lang="en-US" b="1" dirty="0">
              <a:solidFill>
                <a:schemeClr val="tx1"/>
              </a:solidFill>
            </a:endParaRPr>
          </a:p>
        </p:txBody>
      </p:sp>
      <p:sp>
        <p:nvSpPr>
          <p:cNvPr id="187416" name="Rectangle 24"/>
          <p:cNvSpPr>
            <a:spLocks noChangeArrowheads="1"/>
          </p:cNvSpPr>
          <p:nvPr/>
        </p:nvSpPr>
        <p:spPr bwMode="auto">
          <a:xfrm>
            <a:off x="7077075" y="3116263"/>
            <a:ext cx="1314450" cy="1746250"/>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lIns="69850" tIns="34925" rIns="69850" bIns="34925" anchor="ctr">
            <a:spAutoFit/>
          </a:bodyPr>
          <a:lstStyle/>
          <a:p>
            <a:pPr algn="l" defTabSz="514350" eaLnBrk="0" hangingPunct="0">
              <a:defRPr/>
            </a:pPr>
            <a:r>
              <a:rPr lang="en-US" b="1" dirty="0">
                <a:solidFill>
                  <a:schemeClr val="tx1"/>
                </a:solidFill>
              </a:rPr>
              <a:t>4.</a:t>
            </a:r>
          </a:p>
          <a:p>
            <a:pPr algn="l" defTabSz="514350" eaLnBrk="0" hangingPunct="0">
              <a:defRPr/>
            </a:pPr>
            <a:r>
              <a:rPr lang="en-US" b="1" dirty="0">
                <a:solidFill>
                  <a:schemeClr val="tx1"/>
                </a:solidFill>
              </a:rPr>
              <a:t>Receiver decodes message into idea</a:t>
            </a:r>
          </a:p>
          <a:p>
            <a:pPr algn="l" defTabSz="514350" hangingPunct="0">
              <a:defRPr/>
            </a:pPr>
            <a:endParaRPr lang="en-US" b="1" dirty="0">
              <a:solidFill>
                <a:schemeClr val="tx1"/>
              </a:solidFill>
            </a:endParaRPr>
          </a:p>
        </p:txBody>
      </p:sp>
      <p:sp>
        <p:nvSpPr>
          <p:cNvPr id="187417" name="Rectangle 25"/>
          <p:cNvSpPr>
            <a:spLocks noChangeArrowheads="1"/>
          </p:cNvSpPr>
          <p:nvPr/>
        </p:nvSpPr>
        <p:spPr bwMode="auto">
          <a:xfrm>
            <a:off x="3379788" y="5002348"/>
            <a:ext cx="2536825" cy="1055417"/>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lIns="69850" tIns="34925" rIns="69850" bIns="34925" anchor="ctr">
            <a:spAutoFit/>
          </a:bodyPr>
          <a:lstStyle/>
          <a:p>
            <a:pPr algn="l" defTabSz="514350" eaLnBrk="0" hangingPunct="0">
              <a:defRPr/>
            </a:pPr>
            <a:r>
              <a:rPr lang="en-US" b="1" dirty="0">
                <a:solidFill>
                  <a:schemeClr val="tx1"/>
                </a:solidFill>
              </a:rPr>
              <a:t>6.</a:t>
            </a:r>
          </a:p>
          <a:p>
            <a:pPr algn="l" defTabSz="514350" eaLnBrk="0" hangingPunct="0">
              <a:defRPr/>
            </a:pPr>
            <a:r>
              <a:rPr lang="en-US" sz="2000" b="1" dirty="0">
                <a:solidFill>
                  <a:schemeClr val="tx1"/>
                </a:solidFill>
              </a:rPr>
              <a:t>Possible additional feedback to receiver</a:t>
            </a:r>
          </a:p>
        </p:txBody>
      </p:sp>
      <p:sp>
        <p:nvSpPr>
          <p:cNvPr id="187418" name="Rectangle 26"/>
          <p:cNvSpPr>
            <a:spLocks noChangeArrowheads="1"/>
          </p:cNvSpPr>
          <p:nvPr/>
        </p:nvSpPr>
        <p:spPr bwMode="auto">
          <a:xfrm flipH="1">
            <a:off x="3384549" y="1792662"/>
            <a:ext cx="2532063" cy="993862"/>
          </a:xfrm>
          <a:prstGeom prst="rect">
            <a:avLst/>
          </a:prstGeom>
          <a:solidFill>
            <a:srgbClr val="FFCC00"/>
          </a:solidFill>
          <a:ln w="28575">
            <a:solidFill>
              <a:schemeClr val="bg1"/>
            </a:solidFill>
            <a:miter lim="800000"/>
            <a:headEnd/>
            <a:tailEnd/>
          </a:ln>
          <a:effectLst>
            <a:outerShdw dist="107763" dir="2700000" algn="ctr" rotWithShape="0">
              <a:srgbClr val="973C2D"/>
            </a:outerShdw>
          </a:effectLst>
        </p:spPr>
        <p:txBody>
          <a:bodyPr wrap="square" lIns="69850" tIns="34925" rIns="69850" bIns="34925" anchor="ctr">
            <a:spAutoFit/>
          </a:bodyPr>
          <a:lstStyle/>
          <a:p>
            <a:pPr algn="l" eaLnBrk="0" hangingPunct="0">
              <a:defRPr/>
            </a:pPr>
            <a:r>
              <a:rPr lang="en-US" sz="2000" b="1" dirty="0">
                <a:solidFill>
                  <a:schemeClr val="tx1"/>
                </a:solidFill>
              </a:rPr>
              <a:t>5.</a:t>
            </a:r>
          </a:p>
          <a:p>
            <a:pPr algn="l" eaLnBrk="0" hangingPunct="0">
              <a:defRPr/>
            </a:pPr>
            <a:r>
              <a:rPr lang="en-US" sz="2000" b="1" dirty="0">
                <a:solidFill>
                  <a:schemeClr val="tx1"/>
                </a:solidFill>
              </a:rPr>
              <a:t>Feedback travels</a:t>
            </a:r>
          </a:p>
          <a:p>
            <a:pPr algn="l" eaLnBrk="0" hangingPunct="0">
              <a:defRPr/>
            </a:pPr>
            <a:r>
              <a:rPr lang="en-US" sz="2000" b="1" dirty="0">
                <a:solidFill>
                  <a:schemeClr val="tx1"/>
                </a:solidFill>
              </a:rPr>
              <a:t>to sender</a:t>
            </a:r>
          </a:p>
        </p:txBody>
      </p:sp>
      <p:sp>
        <p:nvSpPr>
          <p:cNvPr id="187419" name="Freeform 27"/>
          <p:cNvSpPr>
            <a:spLocks/>
          </p:cNvSpPr>
          <p:nvPr/>
        </p:nvSpPr>
        <p:spPr bwMode="auto">
          <a:xfrm>
            <a:off x="6019800" y="2465388"/>
            <a:ext cx="1830388" cy="763587"/>
          </a:xfrm>
          <a:custGeom>
            <a:avLst/>
            <a:gdLst/>
            <a:ahLst/>
            <a:cxnLst>
              <a:cxn ang="0">
                <a:pos x="1152" y="480"/>
              </a:cxn>
              <a:cxn ang="0">
                <a:pos x="1152" y="0"/>
              </a:cxn>
              <a:cxn ang="0">
                <a:pos x="0" y="0"/>
              </a:cxn>
            </a:cxnLst>
            <a:rect l="0" t="0" r="r" b="b"/>
            <a:pathLst>
              <a:path w="1153" h="481">
                <a:moveTo>
                  <a:pt x="1152" y="480"/>
                </a:moveTo>
                <a:lnTo>
                  <a:pt x="1152" y="0"/>
                </a:lnTo>
                <a:lnTo>
                  <a:pt x="0" y="0"/>
                </a:lnTo>
              </a:path>
            </a:pathLst>
          </a:custGeom>
          <a:noFill/>
          <a:ln w="50800" cap="rnd" cmpd="sng">
            <a:solidFill>
              <a:srgbClr val="FF5008"/>
            </a:solidFill>
            <a:prstDash val="solid"/>
            <a:round/>
            <a:headEnd type="none" w="med" len="med"/>
            <a:tailEnd type="triangle" w="med" len="med"/>
          </a:ln>
          <a:effectLst>
            <a:outerShdw dist="107763" dir="2700000" algn="ctr" rotWithShape="0">
              <a:srgbClr val="973C2D"/>
            </a:outerShdw>
          </a:effectLst>
        </p:spPr>
        <p:txBody>
          <a:bodyPr/>
          <a:lstStyle/>
          <a:p>
            <a:pPr>
              <a:defRPr/>
            </a:pPr>
            <a:endParaRPr lang="en-US"/>
          </a:p>
        </p:txBody>
      </p:sp>
      <p:sp>
        <p:nvSpPr>
          <p:cNvPr id="187420" name="Freeform 28"/>
          <p:cNvSpPr>
            <a:spLocks/>
          </p:cNvSpPr>
          <p:nvPr/>
        </p:nvSpPr>
        <p:spPr bwMode="auto">
          <a:xfrm>
            <a:off x="1447800" y="4953001"/>
            <a:ext cx="1830388" cy="609600"/>
          </a:xfrm>
          <a:custGeom>
            <a:avLst/>
            <a:gdLst/>
            <a:ahLst/>
            <a:cxnLst>
              <a:cxn ang="0">
                <a:pos x="0" y="0"/>
              </a:cxn>
              <a:cxn ang="0">
                <a:pos x="0" y="480"/>
              </a:cxn>
              <a:cxn ang="0">
                <a:pos x="1152" y="480"/>
              </a:cxn>
            </a:cxnLst>
            <a:rect l="0" t="0" r="r" b="b"/>
            <a:pathLst>
              <a:path w="1153" h="481">
                <a:moveTo>
                  <a:pt x="0" y="0"/>
                </a:moveTo>
                <a:lnTo>
                  <a:pt x="0" y="480"/>
                </a:lnTo>
                <a:lnTo>
                  <a:pt x="1152" y="480"/>
                </a:lnTo>
              </a:path>
            </a:pathLst>
          </a:custGeom>
          <a:noFill/>
          <a:ln w="50800" cap="rnd" cmpd="sng">
            <a:solidFill>
              <a:srgbClr val="FF5008"/>
            </a:solidFill>
            <a:prstDash val="dash"/>
            <a:round/>
            <a:headEnd type="none" w="med" len="med"/>
            <a:tailEnd type="triangle" w="med" len="med"/>
          </a:ln>
          <a:effectLst>
            <a:outerShdw dist="107763" dir="2700000" algn="ctr" rotWithShape="0">
              <a:srgbClr val="973C2D"/>
            </a:outerShdw>
          </a:effectLst>
        </p:spPr>
        <p:txBody>
          <a:bodyPr/>
          <a:lstStyle/>
          <a:p>
            <a:pPr>
              <a:defRPr/>
            </a:pPr>
            <a:endParaRPr lang="en-US"/>
          </a:p>
        </p:txBody>
      </p:sp>
      <p:sp>
        <p:nvSpPr>
          <p:cNvPr id="187421" name="Freeform 29"/>
          <p:cNvSpPr>
            <a:spLocks/>
          </p:cNvSpPr>
          <p:nvPr/>
        </p:nvSpPr>
        <p:spPr bwMode="auto">
          <a:xfrm>
            <a:off x="1447800" y="2465388"/>
            <a:ext cx="1830388" cy="763587"/>
          </a:xfrm>
          <a:custGeom>
            <a:avLst/>
            <a:gdLst/>
            <a:ahLst/>
            <a:cxnLst>
              <a:cxn ang="0">
                <a:pos x="0" y="480"/>
              </a:cxn>
              <a:cxn ang="0">
                <a:pos x="0" y="0"/>
              </a:cxn>
              <a:cxn ang="0">
                <a:pos x="1152" y="0"/>
              </a:cxn>
            </a:cxnLst>
            <a:rect l="0" t="0" r="r" b="b"/>
            <a:pathLst>
              <a:path w="1153" h="481">
                <a:moveTo>
                  <a:pt x="0" y="480"/>
                </a:moveTo>
                <a:lnTo>
                  <a:pt x="0" y="0"/>
                </a:lnTo>
                <a:lnTo>
                  <a:pt x="1152" y="0"/>
                </a:lnTo>
              </a:path>
            </a:pathLst>
          </a:custGeom>
          <a:noFill/>
          <a:ln w="50800" cap="rnd" cmpd="sng">
            <a:solidFill>
              <a:srgbClr val="FF5008"/>
            </a:solidFill>
            <a:prstDash val="solid"/>
            <a:round/>
            <a:headEnd type="triangle" w="med" len="med"/>
            <a:tailEnd type="none" w="med" len="med"/>
          </a:ln>
          <a:effectLst>
            <a:outerShdw dist="107763" dir="2700000" algn="ctr" rotWithShape="0">
              <a:srgbClr val="973C2D"/>
            </a:outerShdw>
          </a:effectLst>
        </p:spPr>
        <p:txBody>
          <a:bodyPr/>
          <a:lstStyle/>
          <a:p>
            <a:pPr>
              <a:defRPr/>
            </a:pPr>
            <a:endParaRPr lang="en-US"/>
          </a:p>
        </p:txBody>
      </p:sp>
      <p:sp>
        <p:nvSpPr>
          <p:cNvPr id="187422" name="AutoShape 30"/>
          <p:cNvSpPr>
            <a:spLocks noChangeArrowheads="1"/>
          </p:cNvSpPr>
          <p:nvPr/>
        </p:nvSpPr>
        <p:spPr bwMode="auto">
          <a:xfrm>
            <a:off x="2667000" y="3733800"/>
            <a:ext cx="654050" cy="596900"/>
          </a:xfrm>
          <a:prstGeom prst="rightArrow">
            <a:avLst>
              <a:gd name="adj1" fmla="val 75000"/>
              <a:gd name="adj2" fmla="val 54792"/>
            </a:avLst>
          </a:prstGeom>
          <a:solidFill>
            <a:srgbClr val="0000FF"/>
          </a:solidFill>
          <a:ln w="19050">
            <a:solidFill>
              <a:schemeClr val="bg1"/>
            </a:solidFill>
            <a:miter lim="800000"/>
            <a:headEnd/>
            <a:tailEnd/>
          </a:ln>
          <a:effectLst>
            <a:outerShdw dist="107763" dir="2700000" algn="ctr" rotWithShape="0">
              <a:srgbClr val="973C2D"/>
            </a:outerShdw>
          </a:effectLst>
        </p:spPr>
        <p:txBody>
          <a:bodyPr wrap="none" anchor="ctr"/>
          <a:lstStyle/>
          <a:p>
            <a:pPr>
              <a:defRPr/>
            </a:pPr>
            <a:endParaRPr lang="en-US"/>
          </a:p>
        </p:txBody>
      </p:sp>
      <p:sp>
        <p:nvSpPr>
          <p:cNvPr id="187423" name="AutoShape 31"/>
          <p:cNvSpPr>
            <a:spLocks noChangeArrowheads="1"/>
          </p:cNvSpPr>
          <p:nvPr/>
        </p:nvSpPr>
        <p:spPr bwMode="auto">
          <a:xfrm>
            <a:off x="4321175" y="3678238"/>
            <a:ext cx="654050" cy="596900"/>
          </a:xfrm>
          <a:prstGeom prst="rightArrow">
            <a:avLst>
              <a:gd name="adj1" fmla="val 75000"/>
              <a:gd name="adj2" fmla="val 54792"/>
            </a:avLst>
          </a:prstGeom>
          <a:solidFill>
            <a:srgbClr val="0000FF"/>
          </a:solidFill>
          <a:ln w="19050">
            <a:solidFill>
              <a:schemeClr val="bg1"/>
            </a:solidFill>
            <a:miter lim="800000"/>
            <a:headEnd/>
            <a:tailEnd/>
          </a:ln>
          <a:effectLst>
            <a:outerShdw dist="107763" dir="2700000" algn="ctr" rotWithShape="0">
              <a:srgbClr val="973C2D"/>
            </a:outerShdw>
          </a:effectLst>
        </p:spPr>
        <p:txBody>
          <a:bodyPr wrap="none" anchor="ctr"/>
          <a:lstStyle/>
          <a:p>
            <a:pPr>
              <a:defRPr/>
            </a:pPr>
            <a:endParaRPr lang="en-US"/>
          </a:p>
        </p:txBody>
      </p:sp>
      <p:sp>
        <p:nvSpPr>
          <p:cNvPr id="187424" name="AutoShape 32"/>
          <p:cNvSpPr>
            <a:spLocks noChangeArrowheads="1"/>
          </p:cNvSpPr>
          <p:nvPr/>
        </p:nvSpPr>
        <p:spPr bwMode="auto">
          <a:xfrm>
            <a:off x="6378575" y="3678238"/>
            <a:ext cx="654050" cy="596900"/>
          </a:xfrm>
          <a:prstGeom prst="rightArrow">
            <a:avLst>
              <a:gd name="adj1" fmla="val 75000"/>
              <a:gd name="adj2" fmla="val 54792"/>
            </a:avLst>
          </a:prstGeom>
          <a:solidFill>
            <a:srgbClr val="0000FF"/>
          </a:solidFill>
          <a:ln w="19050">
            <a:solidFill>
              <a:schemeClr val="bg1"/>
            </a:solidFill>
            <a:miter lim="800000"/>
            <a:headEnd/>
            <a:tailEnd/>
          </a:ln>
          <a:effectLst>
            <a:outerShdw dist="107763" dir="2700000" algn="ctr" rotWithShape="0">
              <a:srgbClr val="973C2D"/>
            </a:outerShdw>
          </a:effectLst>
        </p:spPr>
        <p:txBody>
          <a:bodyPr wrap="none" anchor="ctr"/>
          <a:lstStyle/>
          <a:p>
            <a:pPr>
              <a:defRPr/>
            </a:pPr>
            <a:endParaRPr lang="en-US"/>
          </a:p>
        </p:txBody>
      </p:sp>
      <p:sp>
        <p:nvSpPr>
          <p:cNvPr id="22547" name="WordArt 33"/>
          <p:cNvSpPr>
            <a:spLocks noChangeArrowheads="1" noChangeShapeType="1" noTextEdit="1"/>
          </p:cNvSpPr>
          <p:nvPr/>
        </p:nvSpPr>
        <p:spPr bwMode="auto">
          <a:xfrm>
            <a:off x="609600" y="304800"/>
            <a:ext cx="8229600" cy="457200"/>
          </a:xfrm>
          <a:prstGeom prst="rect">
            <a:avLst/>
          </a:prstGeom>
          <a:noFill/>
        </p:spPr>
        <p:txBody>
          <a:bodyPr wrap="none" fromWordArt="1">
            <a:prstTxWarp prst="textPlain">
              <a:avLst>
                <a:gd name="adj" fmla="val 49691"/>
              </a:avLst>
            </a:prstTxWarp>
          </a:bodyPr>
          <a:lstStyle/>
          <a:p>
            <a:r>
              <a:rPr lang="en-US" kern="10" dirty="0">
                <a:ln w="12700">
                  <a:solidFill>
                    <a:srgbClr val="EAEAEA"/>
                  </a:solidFill>
                  <a:round/>
                  <a:headEnd/>
                  <a:tailEnd/>
                </a:ln>
                <a:solidFill>
                  <a:srgbClr val="FF0000"/>
                </a:solidFill>
                <a:latin typeface="Arial Black"/>
              </a:rPr>
              <a:t>The</a:t>
            </a:r>
            <a:r>
              <a:rPr lang="en-US" kern="10" dirty="0">
                <a:ln w="12700">
                  <a:solidFill>
                    <a:srgbClr val="EAEAEA"/>
                  </a:solidFill>
                  <a:round/>
                  <a:headEnd/>
                  <a:tailEnd/>
                </a:ln>
                <a:solidFill>
                  <a:srgbClr val="FF0000"/>
                </a:solidFill>
                <a:effectLst>
                  <a:outerShdw dist="35921" dir="2700000" sy="50000" kx="2115830" algn="bl" rotWithShape="0">
                    <a:srgbClr val="C0C0C0">
                      <a:alpha val="79999"/>
                    </a:srgbClr>
                  </a:outerShdw>
                </a:effectLst>
                <a:latin typeface="Arial Black"/>
              </a:rPr>
              <a:t>  </a:t>
            </a:r>
            <a:r>
              <a:rPr lang="en-US" kern="10" dirty="0">
                <a:ln w="12700">
                  <a:solidFill>
                    <a:srgbClr val="EAEAEA"/>
                  </a:solidFill>
                  <a:round/>
                  <a:headEnd/>
                  <a:tailEnd/>
                </a:ln>
                <a:solidFill>
                  <a:srgbClr val="FF0000"/>
                </a:solidFill>
                <a:latin typeface="Arial Black"/>
              </a:rPr>
              <a:t>Communication</a:t>
            </a:r>
            <a:r>
              <a:rPr lang="en-US" kern="10" dirty="0">
                <a:ln w="12700">
                  <a:solidFill>
                    <a:srgbClr val="EAEAEA"/>
                  </a:solidFill>
                  <a:round/>
                  <a:headEnd/>
                  <a:tailEnd/>
                </a:ln>
                <a:solidFill>
                  <a:srgbClr val="FF0000"/>
                </a:solidFill>
                <a:effectLst>
                  <a:outerShdw dist="35921" dir="2700000" sy="50000" kx="2115830" algn="bl" rotWithShape="0">
                    <a:srgbClr val="C0C0C0">
                      <a:alpha val="79999"/>
                    </a:srgbClr>
                  </a:outerShdw>
                </a:effectLst>
                <a:latin typeface="Arial Black"/>
              </a:rPr>
              <a:t> </a:t>
            </a:r>
            <a:r>
              <a:rPr lang="en-US" kern="10" dirty="0">
                <a:ln w="12700">
                  <a:solidFill>
                    <a:srgbClr val="EAEAEA"/>
                  </a:solidFill>
                  <a:round/>
                  <a:headEnd/>
                  <a:tailEnd/>
                </a:ln>
                <a:solidFill>
                  <a:srgbClr val="FF0000"/>
                </a:solidFill>
                <a:latin typeface="Arial Black"/>
              </a:rPr>
              <a:t>Process</a:t>
            </a:r>
          </a:p>
        </p:txBody>
      </p:sp>
      <p:sp>
        <p:nvSpPr>
          <p:cNvPr id="187428" name="Freeform 36"/>
          <p:cNvSpPr>
            <a:spLocks/>
          </p:cNvSpPr>
          <p:nvPr/>
        </p:nvSpPr>
        <p:spPr bwMode="auto">
          <a:xfrm>
            <a:off x="6019800" y="2438400"/>
            <a:ext cx="1830388" cy="790575"/>
          </a:xfrm>
          <a:custGeom>
            <a:avLst/>
            <a:gdLst/>
            <a:ahLst/>
            <a:cxnLst>
              <a:cxn ang="0">
                <a:pos x="1152" y="480"/>
              </a:cxn>
              <a:cxn ang="0">
                <a:pos x="1152" y="0"/>
              </a:cxn>
              <a:cxn ang="0">
                <a:pos x="0" y="0"/>
              </a:cxn>
            </a:cxnLst>
            <a:rect l="0" t="0" r="r" b="b"/>
            <a:pathLst>
              <a:path w="1153" h="481">
                <a:moveTo>
                  <a:pt x="1152" y="480"/>
                </a:moveTo>
                <a:lnTo>
                  <a:pt x="1152" y="0"/>
                </a:lnTo>
                <a:lnTo>
                  <a:pt x="0" y="0"/>
                </a:lnTo>
              </a:path>
            </a:pathLst>
          </a:custGeom>
          <a:noFill/>
          <a:ln w="50800" cap="rnd" cmpd="sng">
            <a:solidFill>
              <a:srgbClr val="FF5008"/>
            </a:solidFill>
            <a:prstDash val="solid"/>
            <a:round/>
            <a:headEnd type="none" w="med" len="med"/>
            <a:tailEnd type="triangle" w="med" len="med"/>
          </a:ln>
          <a:effectLst>
            <a:outerShdw dist="107763" dir="2700000" algn="ctr" rotWithShape="0">
              <a:srgbClr val="973C2D"/>
            </a:outerShdw>
          </a:effectLst>
        </p:spPr>
        <p:txBody>
          <a:bodyPr/>
          <a:lstStyle/>
          <a:p>
            <a:pPr>
              <a:defRPr/>
            </a:pPr>
            <a:endParaRPr lang="en-US"/>
          </a:p>
        </p:txBody>
      </p:sp>
      <p:sp>
        <p:nvSpPr>
          <p:cNvPr id="187429" name="Freeform 37"/>
          <p:cNvSpPr>
            <a:spLocks/>
          </p:cNvSpPr>
          <p:nvPr/>
        </p:nvSpPr>
        <p:spPr bwMode="auto">
          <a:xfrm>
            <a:off x="1447800" y="2465388"/>
            <a:ext cx="1830388" cy="763587"/>
          </a:xfrm>
          <a:custGeom>
            <a:avLst/>
            <a:gdLst/>
            <a:ahLst/>
            <a:cxnLst>
              <a:cxn ang="0">
                <a:pos x="0" y="480"/>
              </a:cxn>
              <a:cxn ang="0">
                <a:pos x="0" y="0"/>
              </a:cxn>
              <a:cxn ang="0">
                <a:pos x="1152" y="0"/>
              </a:cxn>
            </a:cxnLst>
            <a:rect l="0" t="0" r="r" b="b"/>
            <a:pathLst>
              <a:path w="1153" h="481">
                <a:moveTo>
                  <a:pt x="0" y="480"/>
                </a:moveTo>
                <a:lnTo>
                  <a:pt x="0" y="0"/>
                </a:lnTo>
                <a:lnTo>
                  <a:pt x="1152" y="0"/>
                </a:lnTo>
              </a:path>
            </a:pathLst>
          </a:custGeom>
          <a:noFill/>
          <a:ln w="50800" cap="rnd" cmpd="sng">
            <a:solidFill>
              <a:srgbClr val="FF5008"/>
            </a:solidFill>
            <a:prstDash val="solid"/>
            <a:round/>
            <a:headEnd type="triangle" w="med" len="med"/>
            <a:tailEnd type="none" w="med" len="med"/>
          </a:ln>
          <a:effectLst>
            <a:outerShdw dist="107763" dir="2700000" algn="ctr" rotWithShape="0">
              <a:srgbClr val="973C2D"/>
            </a:outerShdw>
          </a:effectLst>
        </p:spPr>
        <p:txBody>
          <a:bodyPr/>
          <a:lstStyle/>
          <a:p>
            <a:pPr>
              <a:defRPr/>
            </a:pPr>
            <a:endParaRPr lang="en-US"/>
          </a:p>
        </p:txBody>
      </p:sp>
      <p:sp>
        <p:nvSpPr>
          <p:cNvPr id="22551" name="AutoShape 38"/>
          <p:cNvSpPr>
            <a:spLocks noChangeArrowheads="1"/>
          </p:cNvSpPr>
          <p:nvPr/>
        </p:nvSpPr>
        <p:spPr bwMode="auto">
          <a:xfrm>
            <a:off x="7696200" y="2514600"/>
            <a:ext cx="1447800" cy="457200"/>
          </a:xfrm>
          <a:prstGeom prst="wedgeEllipseCallout">
            <a:avLst>
              <a:gd name="adj1" fmla="val 15681"/>
              <a:gd name="adj2" fmla="val 141319"/>
            </a:avLst>
          </a:prstGeom>
          <a:solidFill>
            <a:schemeClr val="bg1"/>
          </a:solidFill>
          <a:ln w="9525">
            <a:solidFill>
              <a:schemeClr val="tx1"/>
            </a:solidFill>
            <a:miter lim="800000"/>
            <a:headEnd/>
            <a:tailEnd/>
          </a:ln>
        </p:spPr>
        <p:txBody>
          <a:bodyPr/>
          <a:lstStyle/>
          <a:p>
            <a:r>
              <a:rPr lang="en-US" sz="1400" b="1" dirty="0">
                <a:solidFill>
                  <a:srgbClr val="00FF00"/>
                </a:solidFill>
              </a:rPr>
              <a:t>Stimulus</a:t>
            </a:r>
          </a:p>
        </p:txBody>
      </p:sp>
      <p:sp>
        <p:nvSpPr>
          <p:cNvPr id="22552" name="AutoShape 39"/>
          <p:cNvSpPr>
            <a:spLocks noChangeArrowheads="1"/>
          </p:cNvSpPr>
          <p:nvPr/>
        </p:nvSpPr>
        <p:spPr bwMode="auto">
          <a:xfrm>
            <a:off x="609600" y="2286000"/>
            <a:ext cx="1447800" cy="457200"/>
          </a:xfrm>
          <a:prstGeom prst="wedgeEllipseCallout">
            <a:avLst>
              <a:gd name="adj1" fmla="val -15792"/>
              <a:gd name="adj2" fmla="val 102431"/>
            </a:avLst>
          </a:prstGeom>
          <a:solidFill>
            <a:schemeClr val="bg1"/>
          </a:solidFill>
          <a:ln w="9525">
            <a:solidFill>
              <a:schemeClr val="tx1"/>
            </a:solidFill>
            <a:miter lim="800000"/>
            <a:headEnd/>
            <a:tailEnd/>
          </a:ln>
        </p:spPr>
        <p:txBody>
          <a:bodyPr/>
          <a:lstStyle/>
          <a:p>
            <a:r>
              <a:rPr lang="en-US" sz="1400" b="1" dirty="0">
                <a:solidFill>
                  <a:srgbClr val="00FF00"/>
                </a:solidFill>
              </a:rPr>
              <a:t>Stimulus</a:t>
            </a:r>
          </a:p>
        </p:txBody>
      </p:sp>
      <p:grpSp>
        <p:nvGrpSpPr>
          <p:cNvPr id="2" name="Group 92"/>
          <p:cNvGrpSpPr>
            <a:grpSpLocks/>
          </p:cNvGrpSpPr>
          <p:nvPr/>
        </p:nvGrpSpPr>
        <p:grpSpPr bwMode="auto">
          <a:xfrm>
            <a:off x="228601" y="3048000"/>
            <a:ext cx="1066799" cy="1541463"/>
            <a:chOff x="192" y="1920"/>
            <a:chExt cx="966" cy="971"/>
          </a:xfrm>
        </p:grpSpPr>
        <p:grpSp>
          <p:nvGrpSpPr>
            <p:cNvPr id="3" name="Group 91"/>
            <p:cNvGrpSpPr>
              <a:grpSpLocks/>
            </p:cNvGrpSpPr>
            <p:nvPr/>
          </p:nvGrpSpPr>
          <p:grpSpPr bwMode="auto">
            <a:xfrm>
              <a:off x="192" y="1920"/>
              <a:ext cx="816" cy="971"/>
              <a:chOff x="0" y="1621"/>
              <a:chExt cx="1333" cy="2555"/>
            </a:xfrm>
          </p:grpSpPr>
          <p:sp>
            <p:nvSpPr>
              <p:cNvPr id="22604" name="Freeform 42"/>
              <p:cNvSpPr>
                <a:spLocks/>
              </p:cNvSpPr>
              <p:nvPr/>
            </p:nvSpPr>
            <p:spPr bwMode="auto">
              <a:xfrm rot="-277109">
                <a:off x="286" y="2855"/>
                <a:ext cx="207" cy="173"/>
              </a:xfrm>
              <a:custGeom>
                <a:avLst/>
                <a:gdLst>
                  <a:gd name="T0" fmla="*/ 193 w 207"/>
                  <a:gd name="T1" fmla="*/ 6 h 174"/>
                  <a:gd name="T2" fmla="*/ 182 w 207"/>
                  <a:gd name="T3" fmla="*/ 2 h 174"/>
                  <a:gd name="T4" fmla="*/ 170 w 207"/>
                  <a:gd name="T5" fmla="*/ 0 h 174"/>
                  <a:gd name="T6" fmla="*/ 157 w 207"/>
                  <a:gd name="T7" fmla="*/ 2 h 174"/>
                  <a:gd name="T8" fmla="*/ 145 w 207"/>
                  <a:gd name="T9" fmla="*/ 8 h 174"/>
                  <a:gd name="T10" fmla="*/ 134 w 207"/>
                  <a:gd name="T11" fmla="*/ 18 h 174"/>
                  <a:gd name="T12" fmla="*/ 120 w 207"/>
                  <a:gd name="T13" fmla="*/ 32 h 174"/>
                  <a:gd name="T14" fmla="*/ 104 w 207"/>
                  <a:gd name="T15" fmla="*/ 44 h 174"/>
                  <a:gd name="T16" fmla="*/ 90 w 207"/>
                  <a:gd name="T17" fmla="*/ 56 h 174"/>
                  <a:gd name="T18" fmla="*/ 73 w 207"/>
                  <a:gd name="T19" fmla="*/ 70 h 174"/>
                  <a:gd name="T20" fmla="*/ 56 w 207"/>
                  <a:gd name="T21" fmla="*/ 84 h 174"/>
                  <a:gd name="T22" fmla="*/ 37 w 207"/>
                  <a:gd name="T23" fmla="*/ 100 h 174"/>
                  <a:gd name="T24" fmla="*/ 26 w 207"/>
                  <a:gd name="T25" fmla="*/ 108 h 174"/>
                  <a:gd name="T26" fmla="*/ 14 w 207"/>
                  <a:gd name="T27" fmla="*/ 114 h 174"/>
                  <a:gd name="T28" fmla="*/ 6 w 207"/>
                  <a:gd name="T29" fmla="*/ 120 h 174"/>
                  <a:gd name="T30" fmla="*/ 0 w 207"/>
                  <a:gd name="T31" fmla="*/ 130 h 174"/>
                  <a:gd name="T32" fmla="*/ 9 w 207"/>
                  <a:gd name="T33" fmla="*/ 138 h 174"/>
                  <a:gd name="T34" fmla="*/ 20 w 207"/>
                  <a:gd name="T35" fmla="*/ 144 h 174"/>
                  <a:gd name="T36" fmla="*/ 37 w 207"/>
                  <a:gd name="T37" fmla="*/ 150 h 174"/>
                  <a:gd name="T38" fmla="*/ 56 w 207"/>
                  <a:gd name="T39" fmla="*/ 156 h 174"/>
                  <a:gd name="T40" fmla="*/ 81 w 207"/>
                  <a:gd name="T41" fmla="*/ 162 h 174"/>
                  <a:gd name="T42" fmla="*/ 104 w 207"/>
                  <a:gd name="T43" fmla="*/ 168 h 174"/>
                  <a:gd name="T44" fmla="*/ 123 w 207"/>
                  <a:gd name="T45" fmla="*/ 172 h 174"/>
                  <a:gd name="T46" fmla="*/ 140 w 207"/>
                  <a:gd name="T47" fmla="*/ 174 h 174"/>
                  <a:gd name="T48" fmla="*/ 151 w 207"/>
                  <a:gd name="T49" fmla="*/ 174 h 174"/>
                  <a:gd name="T50" fmla="*/ 162 w 207"/>
                  <a:gd name="T51" fmla="*/ 172 h 174"/>
                  <a:gd name="T52" fmla="*/ 170 w 207"/>
                  <a:gd name="T53" fmla="*/ 166 h 174"/>
                  <a:gd name="T54" fmla="*/ 179 w 207"/>
                  <a:gd name="T55" fmla="*/ 158 h 174"/>
                  <a:gd name="T56" fmla="*/ 182 w 207"/>
                  <a:gd name="T57" fmla="*/ 150 h 174"/>
                  <a:gd name="T58" fmla="*/ 187 w 207"/>
                  <a:gd name="T59" fmla="*/ 130 h 174"/>
                  <a:gd name="T60" fmla="*/ 196 w 207"/>
                  <a:gd name="T61" fmla="*/ 94 h 174"/>
                  <a:gd name="T62" fmla="*/ 201 w 207"/>
                  <a:gd name="T63" fmla="*/ 60 h 174"/>
                  <a:gd name="T64" fmla="*/ 207 w 207"/>
                  <a:gd name="T65" fmla="*/ 40 h 174"/>
                  <a:gd name="T66" fmla="*/ 207 w 207"/>
                  <a:gd name="T67" fmla="*/ 32 h 174"/>
                  <a:gd name="T68" fmla="*/ 204 w 207"/>
                  <a:gd name="T69" fmla="*/ 22 h 174"/>
                  <a:gd name="T70" fmla="*/ 198 w 207"/>
                  <a:gd name="T71" fmla="*/ 14 h 174"/>
                  <a:gd name="T72" fmla="*/ 193 w 207"/>
                  <a:gd name="T73" fmla="*/ 6 h 1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7"/>
                  <a:gd name="T112" fmla="*/ 0 h 174"/>
                  <a:gd name="T113" fmla="*/ 207 w 207"/>
                  <a:gd name="T114" fmla="*/ 174 h 1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7" h="174">
                    <a:moveTo>
                      <a:pt x="193" y="6"/>
                    </a:moveTo>
                    <a:lnTo>
                      <a:pt x="182" y="2"/>
                    </a:lnTo>
                    <a:lnTo>
                      <a:pt x="170" y="0"/>
                    </a:lnTo>
                    <a:lnTo>
                      <a:pt x="157" y="2"/>
                    </a:lnTo>
                    <a:lnTo>
                      <a:pt x="145" y="8"/>
                    </a:lnTo>
                    <a:lnTo>
                      <a:pt x="134" y="18"/>
                    </a:lnTo>
                    <a:lnTo>
                      <a:pt x="120" y="32"/>
                    </a:lnTo>
                    <a:lnTo>
                      <a:pt x="104" y="44"/>
                    </a:lnTo>
                    <a:lnTo>
                      <a:pt x="90" y="56"/>
                    </a:lnTo>
                    <a:lnTo>
                      <a:pt x="73" y="70"/>
                    </a:lnTo>
                    <a:lnTo>
                      <a:pt x="56" y="84"/>
                    </a:lnTo>
                    <a:lnTo>
                      <a:pt x="37" y="100"/>
                    </a:lnTo>
                    <a:lnTo>
                      <a:pt x="26" y="108"/>
                    </a:lnTo>
                    <a:lnTo>
                      <a:pt x="14" y="114"/>
                    </a:lnTo>
                    <a:lnTo>
                      <a:pt x="6" y="120"/>
                    </a:lnTo>
                    <a:lnTo>
                      <a:pt x="0" y="130"/>
                    </a:lnTo>
                    <a:lnTo>
                      <a:pt x="9" y="138"/>
                    </a:lnTo>
                    <a:lnTo>
                      <a:pt x="20" y="144"/>
                    </a:lnTo>
                    <a:lnTo>
                      <a:pt x="37" y="150"/>
                    </a:lnTo>
                    <a:lnTo>
                      <a:pt x="56" y="156"/>
                    </a:lnTo>
                    <a:lnTo>
                      <a:pt x="81" y="162"/>
                    </a:lnTo>
                    <a:lnTo>
                      <a:pt x="104" y="168"/>
                    </a:lnTo>
                    <a:lnTo>
                      <a:pt x="123" y="172"/>
                    </a:lnTo>
                    <a:lnTo>
                      <a:pt x="140" y="174"/>
                    </a:lnTo>
                    <a:lnTo>
                      <a:pt x="151" y="174"/>
                    </a:lnTo>
                    <a:lnTo>
                      <a:pt x="162" y="172"/>
                    </a:lnTo>
                    <a:lnTo>
                      <a:pt x="170" y="166"/>
                    </a:lnTo>
                    <a:lnTo>
                      <a:pt x="179" y="158"/>
                    </a:lnTo>
                    <a:lnTo>
                      <a:pt x="182" y="150"/>
                    </a:lnTo>
                    <a:lnTo>
                      <a:pt x="187" y="130"/>
                    </a:lnTo>
                    <a:lnTo>
                      <a:pt x="196" y="94"/>
                    </a:lnTo>
                    <a:lnTo>
                      <a:pt x="201" y="60"/>
                    </a:lnTo>
                    <a:lnTo>
                      <a:pt x="207" y="40"/>
                    </a:lnTo>
                    <a:lnTo>
                      <a:pt x="207" y="32"/>
                    </a:lnTo>
                    <a:lnTo>
                      <a:pt x="204" y="22"/>
                    </a:lnTo>
                    <a:lnTo>
                      <a:pt x="198" y="14"/>
                    </a:lnTo>
                    <a:lnTo>
                      <a:pt x="193" y="6"/>
                    </a:lnTo>
                    <a:close/>
                  </a:path>
                </a:pathLst>
              </a:custGeom>
              <a:solidFill>
                <a:srgbClr val="D6ADA3"/>
              </a:solidFill>
              <a:ln w="9525">
                <a:noFill/>
                <a:round/>
                <a:headEnd/>
                <a:tailEnd/>
              </a:ln>
            </p:spPr>
            <p:txBody>
              <a:bodyPr/>
              <a:lstStyle/>
              <a:p>
                <a:endParaRPr lang="en-US"/>
              </a:p>
            </p:txBody>
          </p:sp>
          <p:sp>
            <p:nvSpPr>
              <p:cNvPr id="22605" name="Freeform 43"/>
              <p:cNvSpPr>
                <a:spLocks/>
              </p:cNvSpPr>
              <p:nvPr/>
            </p:nvSpPr>
            <p:spPr bwMode="auto">
              <a:xfrm rot="-277109">
                <a:off x="428" y="2856"/>
                <a:ext cx="48" cy="32"/>
              </a:xfrm>
              <a:custGeom>
                <a:avLst/>
                <a:gdLst>
                  <a:gd name="T0" fmla="*/ 9 w 48"/>
                  <a:gd name="T1" fmla="*/ 28 h 32"/>
                  <a:gd name="T2" fmla="*/ 17 w 48"/>
                  <a:gd name="T3" fmla="*/ 32 h 32"/>
                  <a:gd name="T4" fmla="*/ 25 w 48"/>
                  <a:gd name="T5" fmla="*/ 32 h 32"/>
                  <a:gd name="T6" fmla="*/ 34 w 48"/>
                  <a:gd name="T7" fmla="*/ 32 h 32"/>
                  <a:gd name="T8" fmla="*/ 42 w 48"/>
                  <a:gd name="T9" fmla="*/ 28 h 32"/>
                  <a:gd name="T10" fmla="*/ 48 w 48"/>
                  <a:gd name="T11" fmla="*/ 22 h 32"/>
                  <a:gd name="T12" fmla="*/ 48 w 48"/>
                  <a:gd name="T13" fmla="*/ 16 h 32"/>
                  <a:gd name="T14" fmla="*/ 45 w 48"/>
                  <a:gd name="T15" fmla="*/ 10 h 32"/>
                  <a:gd name="T16" fmla="*/ 39 w 48"/>
                  <a:gd name="T17" fmla="*/ 4 h 32"/>
                  <a:gd name="T18" fmla="*/ 31 w 48"/>
                  <a:gd name="T19" fmla="*/ 0 h 32"/>
                  <a:gd name="T20" fmla="*/ 22 w 48"/>
                  <a:gd name="T21" fmla="*/ 0 h 32"/>
                  <a:gd name="T22" fmla="*/ 14 w 48"/>
                  <a:gd name="T23" fmla="*/ 0 h 32"/>
                  <a:gd name="T24" fmla="*/ 6 w 48"/>
                  <a:gd name="T25" fmla="*/ 4 h 32"/>
                  <a:gd name="T26" fmla="*/ 0 w 48"/>
                  <a:gd name="T27" fmla="*/ 10 h 32"/>
                  <a:gd name="T28" fmla="*/ 0 w 48"/>
                  <a:gd name="T29" fmla="*/ 16 h 32"/>
                  <a:gd name="T30" fmla="*/ 3 w 48"/>
                  <a:gd name="T31" fmla="*/ 22 h 32"/>
                  <a:gd name="T32" fmla="*/ 9 w 48"/>
                  <a:gd name="T33" fmla="*/ 28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2"/>
                  <a:gd name="T53" fmla="*/ 48 w 48"/>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2">
                    <a:moveTo>
                      <a:pt x="9" y="28"/>
                    </a:moveTo>
                    <a:lnTo>
                      <a:pt x="17" y="32"/>
                    </a:lnTo>
                    <a:lnTo>
                      <a:pt x="25" y="32"/>
                    </a:lnTo>
                    <a:lnTo>
                      <a:pt x="34" y="32"/>
                    </a:lnTo>
                    <a:lnTo>
                      <a:pt x="42" y="28"/>
                    </a:lnTo>
                    <a:lnTo>
                      <a:pt x="48" y="22"/>
                    </a:lnTo>
                    <a:lnTo>
                      <a:pt x="48" y="16"/>
                    </a:lnTo>
                    <a:lnTo>
                      <a:pt x="45" y="10"/>
                    </a:lnTo>
                    <a:lnTo>
                      <a:pt x="39" y="4"/>
                    </a:lnTo>
                    <a:lnTo>
                      <a:pt x="31" y="0"/>
                    </a:lnTo>
                    <a:lnTo>
                      <a:pt x="22" y="0"/>
                    </a:lnTo>
                    <a:lnTo>
                      <a:pt x="14" y="0"/>
                    </a:lnTo>
                    <a:lnTo>
                      <a:pt x="6" y="4"/>
                    </a:lnTo>
                    <a:lnTo>
                      <a:pt x="0" y="10"/>
                    </a:lnTo>
                    <a:lnTo>
                      <a:pt x="0" y="16"/>
                    </a:lnTo>
                    <a:lnTo>
                      <a:pt x="3" y="22"/>
                    </a:lnTo>
                    <a:lnTo>
                      <a:pt x="9" y="28"/>
                    </a:lnTo>
                    <a:close/>
                  </a:path>
                </a:pathLst>
              </a:custGeom>
              <a:solidFill>
                <a:srgbClr val="D6ADA3"/>
              </a:solidFill>
              <a:ln w="9525">
                <a:noFill/>
                <a:round/>
                <a:headEnd/>
                <a:tailEnd/>
              </a:ln>
            </p:spPr>
            <p:txBody>
              <a:bodyPr/>
              <a:lstStyle/>
              <a:p>
                <a:endParaRPr lang="en-US"/>
              </a:p>
            </p:txBody>
          </p:sp>
          <p:sp>
            <p:nvSpPr>
              <p:cNvPr id="22606" name="Freeform 44"/>
              <p:cNvSpPr>
                <a:spLocks/>
              </p:cNvSpPr>
              <p:nvPr/>
            </p:nvSpPr>
            <p:spPr bwMode="auto">
              <a:xfrm rot="-277109">
                <a:off x="360" y="2067"/>
                <a:ext cx="513" cy="811"/>
              </a:xfrm>
              <a:custGeom>
                <a:avLst/>
                <a:gdLst>
                  <a:gd name="T0" fmla="*/ 437 w 513"/>
                  <a:gd name="T1" fmla="*/ 4 h 816"/>
                  <a:gd name="T2" fmla="*/ 390 w 513"/>
                  <a:gd name="T3" fmla="*/ 0 h 816"/>
                  <a:gd name="T4" fmla="*/ 343 w 513"/>
                  <a:gd name="T5" fmla="*/ 14 h 816"/>
                  <a:gd name="T6" fmla="*/ 295 w 513"/>
                  <a:gd name="T7" fmla="*/ 54 h 816"/>
                  <a:gd name="T8" fmla="*/ 259 w 513"/>
                  <a:gd name="T9" fmla="*/ 110 h 816"/>
                  <a:gd name="T10" fmla="*/ 226 w 513"/>
                  <a:gd name="T11" fmla="*/ 154 h 816"/>
                  <a:gd name="T12" fmla="*/ 203 w 513"/>
                  <a:gd name="T13" fmla="*/ 182 h 816"/>
                  <a:gd name="T14" fmla="*/ 170 w 513"/>
                  <a:gd name="T15" fmla="*/ 225 h 816"/>
                  <a:gd name="T16" fmla="*/ 131 w 513"/>
                  <a:gd name="T17" fmla="*/ 277 h 816"/>
                  <a:gd name="T18" fmla="*/ 103 w 513"/>
                  <a:gd name="T19" fmla="*/ 319 h 816"/>
                  <a:gd name="T20" fmla="*/ 92 w 513"/>
                  <a:gd name="T21" fmla="*/ 341 h 816"/>
                  <a:gd name="T22" fmla="*/ 72 w 513"/>
                  <a:gd name="T23" fmla="*/ 367 h 816"/>
                  <a:gd name="T24" fmla="*/ 64 w 513"/>
                  <a:gd name="T25" fmla="*/ 403 h 816"/>
                  <a:gd name="T26" fmla="*/ 45 w 513"/>
                  <a:gd name="T27" fmla="*/ 453 h 816"/>
                  <a:gd name="T28" fmla="*/ 22 w 513"/>
                  <a:gd name="T29" fmla="*/ 505 h 816"/>
                  <a:gd name="T30" fmla="*/ 0 w 513"/>
                  <a:gd name="T31" fmla="*/ 573 h 816"/>
                  <a:gd name="T32" fmla="*/ 8 w 513"/>
                  <a:gd name="T33" fmla="*/ 666 h 816"/>
                  <a:gd name="T34" fmla="*/ 22 w 513"/>
                  <a:gd name="T35" fmla="*/ 766 h 816"/>
                  <a:gd name="T36" fmla="*/ 39 w 513"/>
                  <a:gd name="T37" fmla="*/ 810 h 816"/>
                  <a:gd name="T38" fmla="*/ 78 w 513"/>
                  <a:gd name="T39" fmla="*/ 812 h 816"/>
                  <a:gd name="T40" fmla="*/ 100 w 513"/>
                  <a:gd name="T41" fmla="*/ 766 h 816"/>
                  <a:gd name="T42" fmla="*/ 123 w 513"/>
                  <a:gd name="T43" fmla="*/ 700 h 816"/>
                  <a:gd name="T44" fmla="*/ 150 w 513"/>
                  <a:gd name="T45" fmla="*/ 638 h 816"/>
                  <a:gd name="T46" fmla="*/ 175 w 513"/>
                  <a:gd name="T47" fmla="*/ 587 h 816"/>
                  <a:gd name="T48" fmla="*/ 198 w 513"/>
                  <a:gd name="T49" fmla="*/ 529 h 816"/>
                  <a:gd name="T50" fmla="*/ 198 w 513"/>
                  <a:gd name="T51" fmla="*/ 483 h 816"/>
                  <a:gd name="T52" fmla="*/ 198 w 513"/>
                  <a:gd name="T53" fmla="*/ 439 h 816"/>
                  <a:gd name="T54" fmla="*/ 215 w 513"/>
                  <a:gd name="T55" fmla="*/ 413 h 816"/>
                  <a:gd name="T56" fmla="*/ 242 w 513"/>
                  <a:gd name="T57" fmla="*/ 387 h 816"/>
                  <a:gd name="T58" fmla="*/ 281 w 513"/>
                  <a:gd name="T59" fmla="*/ 351 h 816"/>
                  <a:gd name="T60" fmla="*/ 323 w 513"/>
                  <a:gd name="T61" fmla="*/ 315 h 816"/>
                  <a:gd name="T62" fmla="*/ 354 w 513"/>
                  <a:gd name="T63" fmla="*/ 279 h 816"/>
                  <a:gd name="T64" fmla="*/ 379 w 513"/>
                  <a:gd name="T65" fmla="*/ 241 h 816"/>
                  <a:gd name="T66" fmla="*/ 398 w 513"/>
                  <a:gd name="T67" fmla="*/ 213 h 816"/>
                  <a:gd name="T68" fmla="*/ 421 w 513"/>
                  <a:gd name="T69" fmla="*/ 200 h 816"/>
                  <a:gd name="T70" fmla="*/ 463 w 513"/>
                  <a:gd name="T71" fmla="*/ 172 h 816"/>
                  <a:gd name="T72" fmla="*/ 507 w 513"/>
                  <a:gd name="T73" fmla="*/ 106 h 816"/>
                  <a:gd name="T74" fmla="*/ 499 w 513"/>
                  <a:gd name="T75" fmla="*/ 34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13"/>
                  <a:gd name="T115" fmla="*/ 0 h 816"/>
                  <a:gd name="T116" fmla="*/ 513 w 513"/>
                  <a:gd name="T117" fmla="*/ 816 h 8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13" h="816">
                    <a:moveTo>
                      <a:pt x="460" y="10"/>
                    </a:moveTo>
                    <a:lnTo>
                      <a:pt x="437" y="4"/>
                    </a:lnTo>
                    <a:lnTo>
                      <a:pt x="415" y="0"/>
                    </a:lnTo>
                    <a:lnTo>
                      <a:pt x="390" y="0"/>
                    </a:lnTo>
                    <a:lnTo>
                      <a:pt x="365" y="4"/>
                    </a:lnTo>
                    <a:lnTo>
                      <a:pt x="343" y="14"/>
                    </a:lnTo>
                    <a:lnTo>
                      <a:pt x="318" y="30"/>
                    </a:lnTo>
                    <a:lnTo>
                      <a:pt x="295" y="54"/>
                    </a:lnTo>
                    <a:lnTo>
                      <a:pt x="276" y="84"/>
                    </a:lnTo>
                    <a:lnTo>
                      <a:pt x="259" y="110"/>
                    </a:lnTo>
                    <a:lnTo>
                      <a:pt x="242" y="132"/>
                    </a:lnTo>
                    <a:lnTo>
                      <a:pt x="226" y="154"/>
                    </a:lnTo>
                    <a:lnTo>
                      <a:pt x="212" y="170"/>
                    </a:lnTo>
                    <a:lnTo>
                      <a:pt x="203" y="182"/>
                    </a:lnTo>
                    <a:lnTo>
                      <a:pt x="189" y="200"/>
                    </a:lnTo>
                    <a:lnTo>
                      <a:pt x="170" y="225"/>
                    </a:lnTo>
                    <a:lnTo>
                      <a:pt x="150" y="251"/>
                    </a:lnTo>
                    <a:lnTo>
                      <a:pt x="131" y="277"/>
                    </a:lnTo>
                    <a:lnTo>
                      <a:pt x="114" y="301"/>
                    </a:lnTo>
                    <a:lnTo>
                      <a:pt x="103" y="319"/>
                    </a:lnTo>
                    <a:lnTo>
                      <a:pt x="97" y="329"/>
                    </a:lnTo>
                    <a:lnTo>
                      <a:pt x="92" y="341"/>
                    </a:lnTo>
                    <a:lnTo>
                      <a:pt x="81" y="353"/>
                    </a:lnTo>
                    <a:lnTo>
                      <a:pt x="72" y="367"/>
                    </a:lnTo>
                    <a:lnTo>
                      <a:pt x="67" y="383"/>
                    </a:lnTo>
                    <a:lnTo>
                      <a:pt x="64" y="403"/>
                    </a:lnTo>
                    <a:lnTo>
                      <a:pt x="56" y="427"/>
                    </a:lnTo>
                    <a:lnTo>
                      <a:pt x="45" y="453"/>
                    </a:lnTo>
                    <a:lnTo>
                      <a:pt x="33" y="479"/>
                    </a:lnTo>
                    <a:lnTo>
                      <a:pt x="22" y="505"/>
                    </a:lnTo>
                    <a:lnTo>
                      <a:pt x="8" y="535"/>
                    </a:lnTo>
                    <a:lnTo>
                      <a:pt x="0" y="573"/>
                    </a:lnTo>
                    <a:lnTo>
                      <a:pt x="0" y="615"/>
                    </a:lnTo>
                    <a:lnTo>
                      <a:pt x="8" y="666"/>
                    </a:lnTo>
                    <a:lnTo>
                      <a:pt x="17" y="720"/>
                    </a:lnTo>
                    <a:lnTo>
                      <a:pt x="22" y="766"/>
                    </a:lnTo>
                    <a:lnTo>
                      <a:pt x="28" y="792"/>
                    </a:lnTo>
                    <a:lnTo>
                      <a:pt x="39" y="810"/>
                    </a:lnTo>
                    <a:lnTo>
                      <a:pt x="58" y="816"/>
                    </a:lnTo>
                    <a:lnTo>
                      <a:pt x="78" y="812"/>
                    </a:lnTo>
                    <a:lnTo>
                      <a:pt x="92" y="796"/>
                    </a:lnTo>
                    <a:lnTo>
                      <a:pt x="100" y="766"/>
                    </a:lnTo>
                    <a:lnTo>
                      <a:pt x="111" y="734"/>
                    </a:lnTo>
                    <a:lnTo>
                      <a:pt x="123" y="700"/>
                    </a:lnTo>
                    <a:lnTo>
                      <a:pt x="136" y="668"/>
                    </a:lnTo>
                    <a:lnTo>
                      <a:pt x="150" y="638"/>
                    </a:lnTo>
                    <a:lnTo>
                      <a:pt x="162" y="611"/>
                    </a:lnTo>
                    <a:lnTo>
                      <a:pt x="175" y="587"/>
                    </a:lnTo>
                    <a:lnTo>
                      <a:pt x="184" y="567"/>
                    </a:lnTo>
                    <a:lnTo>
                      <a:pt x="198" y="529"/>
                    </a:lnTo>
                    <a:lnTo>
                      <a:pt x="201" y="503"/>
                    </a:lnTo>
                    <a:lnTo>
                      <a:pt x="198" y="483"/>
                    </a:lnTo>
                    <a:lnTo>
                      <a:pt x="195" y="461"/>
                    </a:lnTo>
                    <a:lnTo>
                      <a:pt x="198" y="439"/>
                    </a:lnTo>
                    <a:lnTo>
                      <a:pt x="206" y="425"/>
                    </a:lnTo>
                    <a:lnTo>
                      <a:pt x="215" y="413"/>
                    </a:lnTo>
                    <a:lnTo>
                      <a:pt x="226" y="401"/>
                    </a:lnTo>
                    <a:lnTo>
                      <a:pt x="242" y="387"/>
                    </a:lnTo>
                    <a:lnTo>
                      <a:pt x="262" y="369"/>
                    </a:lnTo>
                    <a:lnTo>
                      <a:pt x="281" y="351"/>
                    </a:lnTo>
                    <a:lnTo>
                      <a:pt x="306" y="331"/>
                    </a:lnTo>
                    <a:lnTo>
                      <a:pt x="323" y="315"/>
                    </a:lnTo>
                    <a:lnTo>
                      <a:pt x="340" y="297"/>
                    </a:lnTo>
                    <a:lnTo>
                      <a:pt x="354" y="279"/>
                    </a:lnTo>
                    <a:lnTo>
                      <a:pt x="368" y="259"/>
                    </a:lnTo>
                    <a:lnTo>
                      <a:pt x="379" y="241"/>
                    </a:lnTo>
                    <a:lnTo>
                      <a:pt x="390" y="225"/>
                    </a:lnTo>
                    <a:lnTo>
                      <a:pt x="398" y="213"/>
                    </a:lnTo>
                    <a:lnTo>
                      <a:pt x="407" y="207"/>
                    </a:lnTo>
                    <a:lnTo>
                      <a:pt x="421" y="200"/>
                    </a:lnTo>
                    <a:lnTo>
                      <a:pt x="440" y="188"/>
                    </a:lnTo>
                    <a:lnTo>
                      <a:pt x="463" y="172"/>
                    </a:lnTo>
                    <a:lnTo>
                      <a:pt x="482" y="152"/>
                    </a:lnTo>
                    <a:lnTo>
                      <a:pt x="507" y="106"/>
                    </a:lnTo>
                    <a:lnTo>
                      <a:pt x="513" y="66"/>
                    </a:lnTo>
                    <a:lnTo>
                      <a:pt x="499" y="34"/>
                    </a:lnTo>
                    <a:lnTo>
                      <a:pt x="460" y="10"/>
                    </a:lnTo>
                    <a:close/>
                  </a:path>
                </a:pathLst>
              </a:custGeom>
              <a:solidFill>
                <a:srgbClr val="D6ADA3"/>
              </a:solidFill>
              <a:ln w="9525">
                <a:noFill/>
                <a:round/>
                <a:headEnd/>
                <a:tailEnd/>
              </a:ln>
            </p:spPr>
            <p:txBody>
              <a:bodyPr/>
              <a:lstStyle/>
              <a:p>
                <a:endParaRPr lang="en-US"/>
              </a:p>
            </p:txBody>
          </p:sp>
          <p:sp>
            <p:nvSpPr>
              <p:cNvPr id="22607" name="Freeform 45"/>
              <p:cNvSpPr>
                <a:spLocks/>
              </p:cNvSpPr>
              <p:nvPr/>
            </p:nvSpPr>
            <p:spPr bwMode="auto">
              <a:xfrm rot="-277109">
                <a:off x="428" y="2856"/>
                <a:ext cx="48" cy="34"/>
              </a:xfrm>
              <a:custGeom>
                <a:avLst/>
                <a:gdLst>
                  <a:gd name="T0" fmla="*/ 14 w 48"/>
                  <a:gd name="T1" fmla="*/ 32 h 34"/>
                  <a:gd name="T2" fmla="*/ 22 w 48"/>
                  <a:gd name="T3" fmla="*/ 34 h 34"/>
                  <a:gd name="T4" fmla="*/ 31 w 48"/>
                  <a:gd name="T5" fmla="*/ 32 h 34"/>
                  <a:gd name="T6" fmla="*/ 39 w 48"/>
                  <a:gd name="T7" fmla="*/ 30 h 34"/>
                  <a:gd name="T8" fmla="*/ 45 w 48"/>
                  <a:gd name="T9" fmla="*/ 24 h 34"/>
                  <a:gd name="T10" fmla="*/ 48 w 48"/>
                  <a:gd name="T11" fmla="*/ 18 h 34"/>
                  <a:gd name="T12" fmla="*/ 45 w 48"/>
                  <a:gd name="T13" fmla="*/ 12 h 34"/>
                  <a:gd name="T14" fmla="*/ 42 w 48"/>
                  <a:gd name="T15" fmla="*/ 6 h 34"/>
                  <a:gd name="T16" fmla="*/ 34 w 48"/>
                  <a:gd name="T17" fmla="*/ 2 h 34"/>
                  <a:gd name="T18" fmla="*/ 25 w 48"/>
                  <a:gd name="T19" fmla="*/ 0 h 34"/>
                  <a:gd name="T20" fmla="*/ 17 w 48"/>
                  <a:gd name="T21" fmla="*/ 0 h 34"/>
                  <a:gd name="T22" fmla="*/ 9 w 48"/>
                  <a:gd name="T23" fmla="*/ 4 h 34"/>
                  <a:gd name="T24" fmla="*/ 3 w 48"/>
                  <a:gd name="T25" fmla="*/ 8 h 34"/>
                  <a:gd name="T26" fmla="*/ 0 w 48"/>
                  <a:gd name="T27" fmla="*/ 14 h 34"/>
                  <a:gd name="T28" fmla="*/ 0 w 48"/>
                  <a:gd name="T29" fmla="*/ 20 h 34"/>
                  <a:gd name="T30" fmla="*/ 6 w 48"/>
                  <a:gd name="T31" fmla="*/ 26 h 34"/>
                  <a:gd name="T32" fmla="*/ 14 w 48"/>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14" y="32"/>
                    </a:moveTo>
                    <a:lnTo>
                      <a:pt x="22" y="34"/>
                    </a:lnTo>
                    <a:lnTo>
                      <a:pt x="31" y="32"/>
                    </a:lnTo>
                    <a:lnTo>
                      <a:pt x="39" y="30"/>
                    </a:lnTo>
                    <a:lnTo>
                      <a:pt x="45" y="24"/>
                    </a:lnTo>
                    <a:lnTo>
                      <a:pt x="48" y="18"/>
                    </a:lnTo>
                    <a:lnTo>
                      <a:pt x="45" y="12"/>
                    </a:lnTo>
                    <a:lnTo>
                      <a:pt x="42" y="6"/>
                    </a:lnTo>
                    <a:lnTo>
                      <a:pt x="34" y="2"/>
                    </a:lnTo>
                    <a:lnTo>
                      <a:pt x="25" y="0"/>
                    </a:lnTo>
                    <a:lnTo>
                      <a:pt x="17" y="0"/>
                    </a:lnTo>
                    <a:lnTo>
                      <a:pt x="9" y="4"/>
                    </a:lnTo>
                    <a:lnTo>
                      <a:pt x="3" y="8"/>
                    </a:lnTo>
                    <a:lnTo>
                      <a:pt x="0" y="14"/>
                    </a:lnTo>
                    <a:lnTo>
                      <a:pt x="0" y="20"/>
                    </a:lnTo>
                    <a:lnTo>
                      <a:pt x="6" y="26"/>
                    </a:lnTo>
                    <a:lnTo>
                      <a:pt x="14" y="32"/>
                    </a:lnTo>
                    <a:close/>
                  </a:path>
                </a:pathLst>
              </a:custGeom>
              <a:solidFill>
                <a:srgbClr val="D6ADA3"/>
              </a:solidFill>
              <a:ln w="9525">
                <a:noFill/>
                <a:round/>
                <a:headEnd/>
                <a:tailEnd/>
              </a:ln>
            </p:spPr>
            <p:txBody>
              <a:bodyPr/>
              <a:lstStyle/>
              <a:p>
                <a:endParaRPr lang="en-US"/>
              </a:p>
            </p:txBody>
          </p:sp>
          <p:sp>
            <p:nvSpPr>
              <p:cNvPr id="22608" name="Freeform 46"/>
              <p:cNvSpPr>
                <a:spLocks/>
              </p:cNvSpPr>
              <p:nvPr/>
            </p:nvSpPr>
            <p:spPr bwMode="auto">
              <a:xfrm rot="-277109">
                <a:off x="699" y="2123"/>
                <a:ext cx="47" cy="33"/>
              </a:xfrm>
              <a:custGeom>
                <a:avLst/>
                <a:gdLst>
                  <a:gd name="T0" fmla="*/ 11 w 47"/>
                  <a:gd name="T1" fmla="*/ 32 h 34"/>
                  <a:gd name="T2" fmla="*/ 20 w 47"/>
                  <a:gd name="T3" fmla="*/ 34 h 34"/>
                  <a:gd name="T4" fmla="*/ 28 w 47"/>
                  <a:gd name="T5" fmla="*/ 34 h 34"/>
                  <a:gd name="T6" fmla="*/ 36 w 47"/>
                  <a:gd name="T7" fmla="*/ 30 h 34"/>
                  <a:gd name="T8" fmla="*/ 45 w 47"/>
                  <a:gd name="T9" fmla="*/ 24 h 34"/>
                  <a:gd name="T10" fmla="*/ 47 w 47"/>
                  <a:gd name="T11" fmla="*/ 18 h 34"/>
                  <a:gd name="T12" fmla="*/ 45 w 47"/>
                  <a:gd name="T13" fmla="*/ 12 h 34"/>
                  <a:gd name="T14" fmla="*/ 42 w 47"/>
                  <a:gd name="T15" fmla="*/ 6 h 34"/>
                  <a:gd name="T16" fmla="*/ 33 w 47"/>
                  <a:gd name="T17" fmla="*/ 2 h 34"/>
                  <a:gd name="T18" fmla="*/ 25 w 47"/>
                  <a:gd name="T19" fmla="*/ 0 h 34"/>
                  <a:gd name="T20" fmla="*/ 17 w 47"/>
                  <a:gd name="T21" fmla="*/ 2 h 34"/>
                  <a:gd name="T22" fmla="*/ 8 w 47"/>
                  <a:gd name="T23" fmla="*/ 4 h 34"/>
                  <a:gd name="T24" fmla="*/ 3 w 47"/>
                  <a:gd name="T25" fmla="*/ 10 h 34"/>
                  <a:gd name="T26" fmla="*/ 0 w 47"/>
                  <a:gd name="T27" fmla="*/ 16 h 34"/>
                  <a:gd name="T28" fmla="*/ 0 w 47"/>
                  <a:gd name="T29" fmla="*/ 22 h 34"/>
                  <a:gd name="T30" fmla="*/ 3 w 47"/>
                  <a:gd name="T31" fmla="*/ 28 h 34"/>
                  <a:gd name="T32" fmla="*/ 11 w 47"/>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11" y="32"/>
                    </a:moveTo>
                    <a:lnTo>
                      <a:pt x="20" y="34"/>
                    </a:lnTo>
                    <a:lnTo>
                      <a:pt x="28" y="34"/>
                    </a:lnTo>
                    <a:lnTo>
                      <a:pt x="36" y="30"/>
                    </a:lnTo>
                    <a:lnTo>
                      <a:pt x="45" y="24"/>
                    </a:lnTo>
                    <a:lnTo>
                      <a:pt x="47" y="18"/>
                    </a:lnTo>
                    <a:lnTo>
                      <a:pt x="45" y="12"/>
                    </a:lnTo>
                    <a:lnTo>
                      <a:pt x="42" y="6"/>
                    </a:lnTo>
                    <a:lnTo>
                      <a:pt x="33" y="2"/>
                    </a:lnTo>
                    <a:lnTo>
                      <a:pt x="25" y="0"/>
                    </a:lnTo>
                    <a:lnTo>
                      <a:pt x="17" y="2"/>
                    </a:lnTo>
                    <a:lnTo>
                      <a:pt x="8" y="4"/>
                    </a:lnTo>
                    <a:lnTo>
                      <a:pt x="3" y="10"/>
                    </a:lnTo>
                    <a:lnTo>
                      <a:pt x="0" y="16"/>
                    </a:lnTo>
                    <a:lnTo>
                      <a:pt x="0" y="22"/>
                    </a:lnTo>
                    <a:lnTo>
                      <a:pt x="3" y="28"/>
                    </a:lnTo>
                    <a:lnTo>
                      <a:pt x="11" y="32"/>
                    </a:lnTo>
                    <a:close/>
                  </a:path>
                </a:pathLst>
              </a:custGeom>
              <a:solidFill>
                <a:srgbClr val="D6ADA3"/>
              </a:solidFill>
              <a:ln w="9525">
                <a:noFill/>
                <a:round/>
                <a:headEnd/>
                <a:tailEnd/>
              </a:ln>
            </p:spPr>
            <p:txBody>
              <a:bodyPr/>
              <a:lstStyle/>
              <a:p>
                <a:endParaRPr lang="en-US"/>
              </a:p>
            </p:txBody>
          </p:sp>
          <p:sp>
            <p:nvSpPr>
              <p:cNvPr id="22609" name="Freeform 47"/>
              <p:cNvSpPr>
                <a:spLocks/>
              </p:cNvSpPr>
              <p:nvPr/>
            </p:nvSpPr>
            <p:spPr bwMode="auto">
              <a:xfrm rot="-277109">
                <a:off x="305" y="2044"/>
                <a:ext cx="594" cy="805"/>
              </a:xfrm>
              <a:custGeom>
                <a:avLst/>
                <a:gdLst>
                  <a:gd name="T0" fmla="*/ 301 w 594"/>
                  <a:gd name="T1" fmla="*/ 457 h 810"/>
                  <a:gd name="T2" fmla="*/ 329 w 594"/>
                  <a:gd name="T3" fmla="*/ 427 h 810"/>
                  <a:gd name="T4" fmla="*/ 357 w 594"/>
                  <a:gd name="T5" fmla="*/ 399 h 810"/>
                  <a:gd name="T6" fmla="*/ 387 w 594"/>
                  <a:gd name="T7" fmla="*/ 375 h 810"/>
                  <a:gd name="T8" fmla="*/ 415 w 594"/>
                  <a:gd name="T9" fmla="*/ 345 h 810"/>
                  <a:gd name="T10" fmla="*/ 460 w 594"/>
                  <a:gd name="T11" fmla="*/ 295 h 810"/>
                  <a:gd name="T12" fmla="*/ 510 w 594"/>
                  <a:gd name="T13" fmla="*/ 237 h 810"/>
                  <a:gd name="T14" fmla="*/ 552 w 594"/>
                  <a:gd name="T15" fmla="*/ 190 h 810"/>
                  <a:gd name="T16" fmla="*/ 580 w 594"/>
                  <a:gd name="T17" fmla="*/ 148 h 810"/>
                  <a:gd name="T18" fmla="*/ 594 w 594"/>
                  <a:gd name="T19" fmla="*/ 92 h 810"/>
                  <a:gd name="T20" fmla="*/ 557 w 594"/>
                  <a:gd name="T21" fmla="*/ 46 h 810"/>
                  <a:gd name="T22" fmla="*/ 518 w 594"/>
                  <a:gd name="T23" fmla="*/ 20 h 810"/>
                  <a:gd name="T24" fmla="*/ 474 w 594"/>
                  <a:gd name="T25" fmla="*/ 2 h 810"/>
                  <a:gd name="T26" fmla="*/ 426 w 594"/>
                  <a:gd name="T27" fmla="*/ 2 h 810"/>
                  <a:gd name="T28" fmla="*/ 379 w 594"/>
                  <a:gd name="T29" fmla="*/ 24 h 810"/>
                  <a:gd name="T30" fmla="*/ 326 w 594"/>
                  <a:gd name="T31" fmla="*/ 84 h 810"/>
                  <a:gd name="T32" fmla="*/ 270 w 594"/>
                  <a:gd name="T33" fmla="*/ 160 h 810"/>
                  <a:gd name="T34" fmla="*/ 226 w 594"/>
                  <a:gd name="T35" fmla="*/ 226 h 810"/>
                  <a:gd name="T36" fmla="*/ 198 w 594"/>
                  <a:gd name="T37" fmla="*/ 263 h 810"/>
                  <a:gd name="T38" fmla="*/ 164 w 594"/>
                  <a:gd name="T39" fmla="*/ 307 h 810"/>
                  <a:gd name="T40" fmla="*/ 131 w 594"/>
                  <a:gd name="T41" fmla="*/ 353 h 810"/>
                  <a:gd name="T42" fmla="*/ 106 w 594"/>
                  <a:gd name="T43" fmla="*/ 395 h 810"/>
                  <a:gd name="T44" fmla="*/ 95 w 594"/>
                  <a:gd name="T45" fmla="*/ 429 h 810"/>
                  <a:gd name="T46" fmla="*/ 64 w 594"/>
                  <a:gd name="T47" fmla="*/ 513 h 810"/>
                  <a:gd name="T48" fmla="*/ 31 w 594"/>
                  <a:gd name="T49" fmla="*/ 623 h 810"/>
                  <a:gd name="T50" fmla="*/ 3 w 594"/>
                  <a:gd name="T51" fmla="*/ 726 h 810"/>
                  <a:gd name="T52" fmla="*/ 22 w 594"/>
                  <a:gd name="T53" fmla="*/ 778 h 810"/>
                  <a:gd name="T54" fmla="*/ 70 w 594"/>
                  <a:gd name="T55" fmla="*/ 794 h 810"/>
                  <a:gd name="T56" fmla="*/ 114 w 594"/>
                  <a:gd name="T57" fmla="*/ 804 h 810"/>
                  <a:gd name="T58" fmla="*/ 156 w 594"/>
                  <a:gd name="T59" fmla="*/ 810 h 810"/>
                  <a:gd name="T60" fmla="*/ 189 w 594"/>
                  <a:gd name="T61" fmla="*/ 776 h 810"/>
                  <a:gd name="T62" fmla="*/ 220 w 594"/>
                  <a:gd name="T63" fmla="*/ 700 h 810"/>
                  <a:gd name="T64" fmla="*/ 251 w 594"/>
                  <a:gd name="T65" fmla="*/ 625 h 810"/>
                  <a:gd name="T66" fmla="*/ 270 w 594"/>
                  <a:gd name="T67" fmla="*/ 567 h 810"/>
                  <a:gd name="T68" fmla="*/ 276 w 594"/>
                  <a:gd name="T69" fmla="*/ 529 h 810"/>
                  <a:gd name="T70" fmla="*/ 284 w 594"/>
                  <a:gd name="T71" fmla="*/ 491 h 8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4"/>
                  <a:gd name="T109" fmla="*/ 0 h 810"/>
                  <a:gd name="T110" fmla="*/ 594 w 594"/>
                  <a:gd name="T111" fmla="*/ 810 h 8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4" h="810">
                    <a:moveTo>
                      <a:pt x="290" y="477"/>
                    </a:moveTo>
                    <a:lnTo>
                      <a:pt x="301" y="457"/>
                    </a:lnTo>
                    <a:lnTo>
                      <a:pt x="315" y="441"/>
                    </a:lnTo>
                    <a:lnTo>
                      <a:pt x="329" y="427"/>
                    </a:lnTo>
                    <a:lnTo>
                      <a:pt x="343" y="413"/>
                    </a:lnTo>
                    <a:lnTo>
                      <a:pt x="357" y="399"/>
                    </a:lnTo>
                    <a:lnTo>
                      <a:pt x="373" y="387"/>
                    </a:lnTo>
                    <a:lnTo>
                      <a:pt x="387" y="375"/>
                    </a:lnTo>
                    <a:lnTo>
                      <a:pt x="398" y="363"/>
                    </a:lnTo>
                    <a:lnTo>
                      <a:pt x="415" y="345"/>
                    </a:lnTo>
                    <a:lnTo>
                      <a:pt x="435" y="323"/>
                    </a:lnTo>
                    <a:lnTo>
                      <a:pt x="460" y="295"/>
                    </a:lnTo>
                    <a:lnTo>
                      <a:pt x="485" y="267"/>
                    </a:lnTo>
                    <a:lnTo>
                      <a:pt x="510" y="237"/>
                    </a:lnTo>
                    <a:lnTo>
                      <a:pt x="532" y="212"/>
                    </a:lnTo>
                    <a:lnTo>
                      <a:pt x="552" y="190"/>
                    </a:lnTo>
                    <a:lnTo>
                      <a:pt x="563" y="174"/>
                    </a:lnTo>
                    <a:lnTo>
                      <a:pt x="580" y="148"/>
                    </a:lnTo>
                    <a:lnTo>
                      <a:pt x="594" y="122"/>
                    </a:lnTo>
                    <a:lnTo>
                      <a:pt x="594" y="92"/>
                    </a:lnTo>
                    <a:lnTo>
                      <a:pt x="574" y="62"/>
                    </a:lnTo>
                    <a:lnTo>
                      <a:pt x="557" y="46"/>
                    </a:lnTo>
                    <a:lnTo>
                      <a:pt x="538" y="32"/>
                    </a:lnTo>
                    <a:lnTo>
                      <a:pt x="518" y="20"/>
                    </a:lnTo>
                    <a:lnTo>
                      <a:pt x="496" y="10"/>
                    </a:lnTo>
                    <a:lnTo>
                      <a:pt x="474" y="2"/>
                    </a:lnTo>
                    <a:lnTo>
                      <a:pt x="449" y="0"/>
                    </a:lnTo>
                    <a:lnTo>
                      <a:pt x="426" y="2"/>
                    </a:lnTo>
                    <a:lnTo>
                      <a:pt x="404" y="8"/>
                    </a:lnTo>
                    <a:lnTo>
                      <a:pt x="379" y="24"/>
                    </a:lnTo>
                    <a:lnTo>
                      <a:pt x="354" y="50"/>
                    </a:lnTo>
                    <a:lnTo>
                      <a:pt x="326" y="84"/>
                    </a:lnTo>
                    <a:lnTo>
                      <a:pt x="298" y="122"/>
                    </a:lnTo>
                    <a:lnTo>
                      <a:pt x="270" y="160"/>
                    </a:lnTo>
                    <a:lnTo>
                      <a:pt x="245" y="196"/>
                    </a:lnTo>
                    <a:lnTo>
                      <a:pt x="226" y="226"/>
                    </a:lnTo>
                    <a:lnTo>
                      <a:pt x="212" y="245"/>
                    </a:lnTo>
                    <a:lnTo>
                      <a:pt x="198" y="263"/>
                    </a:lnTo>
                    <a:lnTo>
                      <a:pt x="181" y="283"/>
                    </a:lnTo>
                    <a:lnTo>
                      <a:pt x="164" y="307"/>
                    </a:lnTo>
                    <a:lnTo>
                      <a:pt x="148" y="329"/>
                    </a:lnTo>
                    <a:lnTo>
                      <a:pt x="131" y="353"/>
                    </a:lnTo>
                    <a:lnTo>
                      <a:pt x="117" y="375"/>
                    </a:lnTo>
                    <a:lnTo>
                      <a:pt x="106" y="395"/>
                    </a:lnTo>
                    <a:lnTo>
                      <a:pt x="100" y="409"/>
                    </a:lnTo>
                    <a:lnTo>
                      <a:pt x="95" y="429"/>
                    </a:lnTo>
                    <a:lnTo>
                      <a:pt x="81" y="465"/>
                    </a:lnTo>
                    <a:lnTo>
                      <a:pt x="64" y="513"/>
                    </a:lnTo>
                    <a:lnTo>
                      <a:pt x="47" y="565"/>
                    </a:lnTo>
                    <a:lnTo>
                      <a:pt x="31" y="623"/>
                    </a:lnTo>
                    <a:lnTo>
                      <a:pt x="14" y="676"/>
                    </a:lnTo>
                    <a:lnTo>
                      <a:pt x="3" y="726"/>
                    </a:lnTo>
                    <a:lnTo>
                      <a:pt x="0" y="768"/>
                    </a:lnTo>
                    <a:lnTo>
                      <a:pt x="22" y="778"/>
                    </a:lnTo>
                    <a:lnTo>
                      <a:pt x="47" y="788"/>
                    </a:lnTo>
                    <a:lnTo>
                      <a:pt x="70" y="794"/>
                    </a:lnTo>
                    <a:lnTo>
                      <a:pt x="92" y="800"/>
                    </a:lnTo>
                    <a:lnTo>
                      <a:pt x="114" y="804"/>
                    </a:lnTo>
                    <a:lnTo>
                      <a:pt x="137" y="808"/>
                    </a:lnTo>
                    <a:lnTo>
                      <a:pt x="156" y="810"/>
                    </a:lnTo>
                    <a:lnTo>
                      <a:pt x="176" y="810"/>
                    </a:lnTo>
                    <a:lnTo>
                      <a:pt x="189" y="776"/>
                    </a:lnTo>
                    <a:lnTo>
                      <a:pt x="203" y="738"/>
                    </a:lnTo>
                    <a:lnTo>
                      <a:pt x="220" y="700"/>
                    </a:lnTo>
                    <a:lnTo>
                      <a:pt x="237" y="660"/>
                    </a:lnTo>
                    <a:lnTo>
                      <a:pt x="251" y="625"/>
                    </a:lnTo>
                    <a:lnTo>
                      <a:pt x="262" y="593"/>
                    </a:lnTo>
                    <a:lnTo>
                      <a:pt x="270" y="567"/>
                    </a:lnTo>
                    <a:lnTo>
                      <a:pt x="273" y="551"/>
                    </a:lnTo>
                    <a:lnTo>
                      <a:pt x="276" y="529"/>
                    </a:lnTo>
                    <a:lnTo>
                      <a:pt x="279" y="509"/>
                    </a:lnTo>
                    <a:lnTo>
                      <a:pt x="284" y="491"/>
                    </a:lnTo>
                    <a:lnTo>
                      <a:pt x="290" y="477"/>
                    </a:lnTo>
                    <a:close/>
                  </a:path>
                </a:pathLst>
              </a:custGeom>
              <a:solidFill>
                <a:schemeClr val="tx1"/>
              </a:solidFill>
              <a:ln w="9525">
                <a:noFill/>
                <a:round/>
                <a:headEnd/>
                <a:tailEnd/>
              </a:ln>
            </p:spPr>
            <p:txBody>
              <a:bodyPr/>
              <a:lstStyle/>
              <a:p>
                <a:endParaRPr lang="en-US"/>
              </a:p>
            </p:txBody>
          </p:sp>
          <p:sp>
            <p:nvSpPr>
              <p:cNvPr id="22610" name="Freeform 48"/>
              <p:cNvSpPr>
                <a:spLocks/>
              </p:cNvSpPr>
              <p:nvPr/>
            </p:nvSpPr>
            <p:spPr bwMode="auto">
              <a:xfrm rot="-277109">
                <a:off x="364" y="2834"/>
                <a:ext cx="139" cy="62"/>
              </a:xfrm>
              <a:custGeom>
                <a:avLst/>
                <a:gdLst>
                  <a:gd name="T0" fmla="*/ 139 w 139"/>
                  <a:gd name="T1" fmla="*/ 28 h 62"/>
                  <a:gd name="T2" fmla="*/ 125 w 139"/>
                  <a:gd name="T3" fmla="*/ 28 h 62"/>
                  <a:gd name="T4" fmla="*/ 109 w 139"/>
                  <a:gd name="T5" fmla="*/ 26 h 62"/>
                  <a:gd name="T6" fmla="*/ 92 w 139"/>
                  <a:gd name="T7" fmla="*/ 24 h 62"/>
                  <a:gd name="T8" fmla="*/ 75 w 139"/>
                  <a:gd name="T9" fmla="*/ 22 h 62"/>
                  <a:gd name="T10" fmla="*/ 59 w 139"/>
                  <a:gd name="T11" fmla="*/ 18 h 62"/>
                  <a:gd name="T12" fmla="*/ 39 w 139"/>
                  <a:gd name="T13" fmla="*/ 12 h 62"/>
                  <a:gd name="T14" fmla="*/ 22 w 139"/>
                  <a:gd name="T15" fmla="*/ 6 h 62"/>
                  <a:gd name="T16" fmla="*/ 3 w 139"/>
                  <a:gd name="T17" fmla="*/ 0 h 62"/>
                  <a:gd name="T18" fmla="*/ 3 w 139"/>
                  <a:gd name="T19" fmla="*/ 12 h 62"/>
                  <a:gd name="T20" fmla="*/ 0 w 139"/>
                  <a:gd name="T21" fmla="*/ 24 h 62"/>
                  <a:gd name="T22" fmla="*/ 3 w 139"/>
                  <a:gd name="T23" fmla="*/ 34 h 62"/>
                  <a:gd name="T24" fmla="*/ 8 w 139"/>
                  <a:gd name="T25" fmla="*/ 40 h 62"/>
                  <a:gd name="T26" fmla="*/ 17 w 139"/>
                  <a:gd name="T27" fmla="*/ 42 h 62"/>
                  <a:gd name="T28" fmla="*/ 28 w 139"/>
                  <a:gd name="T29" fmla="*/ 46 h 62"/>
                  <a:gd name="T30" fmla="*/ 42 w 139"/>
                  <a:gd name="T31" fmla="*/ 50 h 62"/>
                  <a:gd name="T32" fmla="*/ 61 w 139"/>
                  <a:gd name="T33" fmla="*/ 54 h 62"/>
                  <a:gd name="T34" fmla="*/ 81 w 139"/>
                  <a:gd name="T35" fmla="*/ 58 h 62"/>
                  <a:gd name="T36" fmla="*/ 100 w 139"/>
                  <a:gd name="T37" fmla="*/ 60 h 62"/>
                  <a:gd name="T38" fmla="*/ 120 w 139"/>
                  <a:gd name="T39" fmla="*/ 62 h 62"/>
                  <a:gd name="T40" fmla="*/ 137 w 139"/>
                  <a:gd name="T41" fmla="*/ 60 h 62"/>
                  <a:gd name="T42" fmla="*/ 139 w 139"/>
                  <a:gd name="T43" fmla="*/ 28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62"/>
                  <a:gd name="T68" fmla="*/ 139 w 139"/>
                  <a:gd name="T69" fmla="*/ 62 h 6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62">
                    <a:moveTo>
                      <a:pt x="139" y="28"/>
                    </a:moveTo>
                    <a:lnTo>
                      <a:pt x="125" y="28"/>
                    </a:lnTo>
                    <a:lnTo>
                      <a:pt x="109" y="26"/>
                    </a:lnTo>
                    <a:lnTo>
                      <a:pt x="92" y="24"/>
                    </a:lnTo>
                    <a:lnTo>
                      <a:pt x="75" y="22"/>
                    </a:lnTo>
                    <a:lnTo>
                      <a:pt x="59" y="18"/>
                    </a:lnTo>
                    <a:lnTo>
                      <a:pt x="39" y="12"/>
                    </a:lnTo>
                    <a:lnTo>
                      <a:pt x="22" y="6"/>
                    </a:lnTo>
                    <a:lnTo>
                      <a:pt x="3" y="0"/>
                    </a:lnTo>
                    <a:lnTo>
                      <a:pt x="3" y="12"/>
                    </a:lnTo>
                    <a:lnTo>
                      <a:pt x="0" y="24"/>
                    </a:lnTo>
                    <a:lnTo>
                      <a:pt x="3" y="34"/>
                    </a:lnTo>
                    <a:lnTo>
                      <a:pt x="8" y="40"/>
                    </a:lnTo>
                    <a:lnTo>
                      <a:pt x="17" y="42"/>
                    </a:lnTo>
                    <a:lnTo>
                      <a:pt x="28" y="46"/>
                    </a:lnTo>
                    <a:lnTo>
                      <a:pt x="42" y="50"/>
                    </a:lnTo>
                    <a:lnTo>
                      <a:pt x="61" y="54"/>
                    </a:lnTo>
                    <a:lnTo>
                      <a:pt x="81" y="58"/>
                    </a:lnTo>
                    <a:lnTo>
                      <a:pt x="100" y="60"/>
                    </a:lnTo>
                    <a:lnTo>
                      <a:pt x="120" y="62"/>
                    </a:lnTo>
                    <a:lnTo>
                      <a:pt x="137" y="60"/>
                    </a:lnTo>
                    <a:lnTo>
                      <a:pt x="139" y="28"/>
                    </a:lnTo>
                    <a:close/>
                  </a:path>
                </a:pathLst>
              </a:custGeom>
              <a:solidFill>
                <a:srgbClr val="D8D8D8"/>
              </a:solidFill>
              <a:ln w="9525">
                <a:noFill/>
                <a:round/>
                <a:headEnd/>
                <a:tailEnd/>
              </a:ln>
            </p:spPr>
            <p:txBody>
              <a:bodyPr/>
              <a:lstStyle/>
              <a:p>
                <a:endParaRPr lang="en-US"/>
              </a:p>
            </p:txBody>
          </p:sp>
          <p:sp>
            <p:nvSpPr>
              <p:cNvPr id="22611" name="Freeform 49"/>
              <p:cNvSpPr>
                <a:spLocks/>
              </p:cNvSpPr>
              <p:nvPr/>
            </p:nvSpPr>
            <p:spPr bwMode="auto">
              <a:xfrm rot="-277109">
                <a:off x="0" y="2928"/>
                <a:ext cx="808" cy="460"/>
              </a:xfrm>
              <a:custGeom>
                <a:avLst/>
                <a:gdLst>
                  <a:gd name="T0" fmla="*/ 635 w 808"/>
                  <a:gd name="T1" fmla="*/ 463 h 463"/>
                  <a:gd name="T2" fmla="*/ 644 w 808"/>
                  <a:gd name="T3" fmla="*/ 463 h 463"/>
                  <a:gd name="T4" fmla="*/ 652 w 808"/>
                  <a:gd name="T5" fmla="*/ 461 h 463"/>
                  <a:gd name="T6" fmla="*/ 657 w 808"/>
                  <a:gd name="T7" fmla="*/ 459 h 463"/>
                  <a:gd name="T8" fmla="*/ 660 w 808"/>
                  <a:gd name="T9" fmla="*/ 455 h 463"/>
                  <a:gd name="T10" fmla="*/ 808 w 808"/>
                  <a:gd name="T11" fmla="*/ 200 h 463"/>
                  <a:gd name="T12" fmla="*/ 808 w 808"/>
                  <a:gd name="T13" fmla="*/ 196 h 463"/>
                  <a:gd name="T14" fmla="*/ 808 w 808"/>
                  <a:gd name="T15" fmla="*/ 190 h 463"/>
                  <a:gd name="T16" fmla="*/ 802 w 808"/>
                  <a:gd name="T17" fmla="*/ 186 h 463"/>
                  <a:gd name="T18" fmla="*/ 797 w 808"/>
                  <a:gd name="T19" fmla="*/ 182 h 463"/>
                  <a:gd name="T20" fmla="*/ 173 w 808"/>
                  <a:gd name="T21" fmla="*/ 0 h 463"/>
                  <a:gd name="T22" fmla="*/ 167 w 808"/>
                  <a:gd name="T23" fmla="*/ 0 h 463"/>
                  <a:gd name="T24" fmla="*/ 159 w 808"/>
                  <a:gd name="T25" fmla="*/ 0 h 463"/>
                  <a:gd name="T26" fmla="*/ 153 w 808"/>
                  <a:gd name="T27" fmla="*/ 4 h 463"/>
                  <a:gd name="T28" fmla="*/ 147 w 808"/>
                  <a:gd name="T29" fmla="*/ 8 h 463"/>
                  <a:gd name="T30" fmla="*/ 0 w 808"/>
                  <a:gd name="T31" fmla="*/ 259 h 463"/>
                  <a:gd name="T32" fmla="*/ 0 w 808"/>
                  <a:gd name="T33" fmla="*/ 265 h 463"/>
                  <a:gd name="T34" fmla="*/ 3 w 808"/>
                  <a:gd name="T35" fmla="*/ 271 h 463"/>
                  <a:gd name="T36" fmla="*/ 5 w 808"/>
                  <a:gd name="T37" fmla="*/ 275 h 463"/>
                  <a:gd name="T38" fmla="*/ 11 w 808"/>
                  <a:gd name="T39" fmla="*/ 277 h 463"/>
                  <a:gd name="T40" fmla="*/ 635 w 808"/>
                  <a:gd name="T41" fmla="*/ 463 h 4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8"/>
                  <a:gd name="T64" fmla="*/ 0 h 463"/>
                  <a:gd name="T65" fmla="*/ 808 w 808"/>
                  <a:gd name="T66" fmla="*/ 463 h 4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8" h="463">
                    <a:moveTo>
                      <a:pt x="635" y="463"/>
                    </a:moveTo>
                    <a:lnTo>
                      <a:pt x="644" y="463"/>
                    </a:lnTo>
                    <a:lnTo>
                      <a:pt x="652" y="461"/>
                    </a:lnTo>
                    <a:lnTo>
                      <a:pt x="657" y="459"/>
                    </a:lnTo>
                    <a:lnTo>
                      <a:pt x="660" y="455"/>
                    </a:lnTo>
                    <a:lnTo>
                      <a:pt x="808" y="200"/>
                    </a:lnTo>
                    <a:lnTo>
                      <a:pt x="808" y="196"/>
                    </a:lnTo>
                    <a:lnTo>
                      <a:pt x="808" y="190"/>
                    </a:lnTo>
                    <a:lnTo>
                      <a:pt x="802" y="186"/>
                    </a:lnTo>
                    <a:lnTo>
                      <a:pt x="797" y="182"/>
                    </a:lnTo>
                    <a:lnTo>
                      <a:pt x="173" y="0"/>
                    </a:lnTo>
                    <a:lnTo>
                      <a:pt x="167" y="0"/>
                    </a:lnTo>
                    <a:lnTo>
                      <a:pt x="159" y="0"/>
                    </a:lnTo>
                    <a:lnTo>
                      <a:pt x="153" y="4"/>
                    </a:lnTo>
                    <a:lnTo>
                      <a:pt x="147" y="8"/>
                    </a:lnTo>
                    <a:lnTo>
                      <a:pt x="0" y="259"/>
                    </a:lnTo>
                    <a:lnTo>
                      <a:pt x="0" y="265"/>
                    </a:lnTo>
                    <a:lnTo>
                      <a:pt x="3" y="271"/>
                    </a:lnTo>
                    <a:lnTo>
                      <a:pt x="5" y="275"/>
                    </a:lnTo>
                    <a:lnTo>
                      <a:pt x="11" y="277"/>
                    </a:lnTo>
                    <a:lnTo>
                      <a:pt x="635" y="463"/>
                    </a:lnTo>
                    <a:close/>
                  </a:path>
                </a:pathLst>
              </a:custGeom>
              <a:solidFill>
                <a:srgbClr val="C0C0C0"/>
              </a:solidFill>
              <a:ln w="9525">
                <a:noFill/>
                <a:round/>
                <a:headEnd/>
                <a:tailEnd/>
              </a:ln>
            </p:spPr>
            <p:txBody>
              <a:bodyPr/>
              <a:lstStyle/>
              <a:p>
                <a:endParaRPr lang="en-US"/>
              </a:p>
            </p:txBody>
          </p:sp>
          <p:sp>
            <p:nvSpPr>
              <p:cNvPr id="22612" name="Freeform 50"/>
              <p:cNvSpPr>
                <a:spLocks/>
              </p:cNvSpPr>
              <p:nvPr/>
            </p:nvSpPr>
            <p:spPr bwMode="auto">
              <a:xfrm rot="-277109">
                <a:off x="16" y="2927"/>
                <a:ext cx="680" cy="462"/>
              </a:xfrm>
              <a:custGeom>
                <a:avLst/>
                <a:gdLst>
                  <a:gd name="T0" fmla="*/ 45 w 680"/>
                  <a:gd name="T1" fmla="*/ 2 h 465"/>
                  <a:gd name="T2" fmla="*/ 42 w 680"/>
                  <a:gd name="T3" fmla="*/ 0 h 465"/>
                  <a:gd name="T4" fmla="*/ 37 w 680"/>
                  <a:gd name="T5" fmla="*/ 0 h 465"/>
                  <a:gd name="T6" fmla="*/ 28 w 680"/>
                  <a:gd name="T7" fmla="*/ 2 h 465"/>
                  <a:gd name="T8" fmla="*/ 0 w 680"/>
                  <a:gd name="T9" fmla="*/ 8 h 465"/>
                  <a:gd name="T10" fmla="*/ 6 w 680"/>
                  <a:gd name="T11" fmla="*/ 6 h 465"/>
                  <a:gd name="T12" fmla="*/ 12 w 680"/>
                  <a:gd name="T13" fmla="*/ 8 h 465"/>
                  <a:gd name="T14" fmla="*/ 641 w 680"/>
                  <a:gd name="T15" fmla="*/ 194 h 465"/>
                  <a:gd name="T16" fmla="*/ 647 w 680"/>
                  <a:gd name="T17" fmla="*/ 204 h 465"/>
                  <a:gd name="T18" fmla="*/ 499 w 680"/>
                  <a:gd name="T19" fmla="*/ 465 h 465"/>
                  <a:gd name="T20" fmla="*/ 680 w 680"/>
                  <a:gd name="T21" fmla="*/ 202 h 465"/>
                  <a:gd name="T22" fmla="*/ 680 w 680"/>
                  <a:gd name="T23" fmla="*/ 190 h 465"/>
                  <a:gd name="T24" fmla="*/ 669 w 680"/>
                  <a:gd name="T25" fmla="*/ 184 h 465"/>
                  <a:gd name="T26" fmla="*/ 474 w 680"/>
                  <a:gd name="T27" fmla="*/ 122 h 465"/>
                  <a:gd name="T28" fmla="*/ 474 w 680"/>
                  <a:gd name="T29" fmla="*/ 114 h 465"/>
                  <a:gd name="T30" fmla="*/ 477 w 680"/>
                  <a:gd name="T31" fmla="*/ 94 h 465"/>
                  <a:gd name="T32" fmla="*/ 474 w 680"/>
                  <a:gd name="T33" fmla="*/ 74 h 465"/>
                  <a:gd name="T34" fmla="*/ 444 w 680"/>
                  <a:gd name="T35" fmla="*/ 62 h 465"/>
                  <a:gd name="T36" fmla="*/ 410 w 680"/>
                  <a:gd name="T37" fmla="*/ 52 h 465"/>
                  <a:gd name="T38" fmla="*/ 371 w 680"/>
                  <a:gd name="T39" fmla="*/ 42 h 465"/>
                  <a:gd name="T40" fmla="*/ 340 w 680"/>
                  <a:gd name="T41" fmla="*/ 32 h 465"/>
                  <a:gd name="T42" fmla="*/ 318 w 680"/>
                  <a:gd name="T43" fmla="*/ 26 h 465"/>
                  <a:gd name="T44" fmla="*/ 299 w 680"/>
                  <a:gd name="T45" fmla="*/ 28 h 465"/>
                  <a:gd name="T46" fmla="*/ 285 w 680"/>
                  <a:gd name="T47" fmla="*/ 46 h 465"/>
                  <a:gd name="T48" fmla="*/ 276 w 680"/>
                  <a:gd name="T49" fmla="*/ 54 h 465"/>
                  <a:gd name="T50" fmla="*/ 265 w 680"/>
                  <a:gd name="T51" fmla="*/ 54 h 465"/>
                  <a:gd name="T52" fmla="*/ 257 w 680"/>
                  <a:gd name="T53" fmla="*/ 58 h 465"/>
                  <a:gd name="T54" fmla="*/ 296 w 680"/>
                  <a:gd name="T55" fmla="*/ 76 h 465"/>
                  <a:gd name="T56" fmla="*/ 307 w 680"/>
                  <a:gd name="T57" fmla="*/ 62 h 465"/>
                  <a:gd name="T58" fmla="*/ 310 w 680"/>
                  <a:gd name="T59" fmla="*/ 54 h 465"/>
                  <a:gd name="T60" fmla="*/ 315 w 680"/>
                  <a:gd name="T61" fmla="*/ 50 h 465"/>
                  <a:gd name="T62" fmla="*/ 326 w 680"/>
                  <a:gd name="T63" fmla="*/ 52 h 465"/>
                  <a:gd name="T64" fmla="*/ 346 w 680"/>
                  <a:gd name="T65" fmla="*/ 58 h 465"/>
                  <a:gd name="T66" fmla="*/ 382 w 680"/>
                  <a:gd name="T67" fmla="*/ 68 h 465"/>
                  <a:gd name="T68" fmla="*/ 418 w 680"/>
                  <a:gd name="T69" fmla="*/ 78 h 465"/>
                  <a:gd name="T70" fmla="*/ 441 w 680"/>
                  <a:gd name="T71" fmla="*/ 84 h 465"/>
                  <a:gd name="T72" fmla="*/ 444 w 680"/>
                  <a:gd name="T73" fmla="*/ 88 h 465"/>
                  <a:gd name="T74" fmla="*/ 444 w 680"/>
                  <a:gd name="T75" fmla="*/ 94 h 465"/>
                  <a:gd name="T76" fmla="*/ 441 w 680"/>
                  <a:gd name="T77" fmla="*/ 104 h 465"/>
                  <a:gd name="T78" fmla="*/ 435 w 680"/>
                  <a:gd name="T79" fmla="*/ 116 h 4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0"/>
                  <a:gd name="T121" fmla="*/ 0 h 465"/>
                  <a:gd name="T122" fmla="*/ 680 w 680"/>
                  <a:gd name="T123" fmla="*/ 465 h 4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0" h="465">
                    <a:moveTo>
                      <a:pt x="435" y="116"/>
                    </a:moveTo>
                    <a:lnTo>
                      <a:pt x="45" y="2"/>
                    </a:lnTo>
                    <a:lnTo>
                      <a:pt x="42" y="0"/>
                    </a:lnTo>
                    <a:lnTo>
                      <a:pt x="39" y="0"/>
                    </a:lnTo>
                    <a:lnTo>
                      <a:pt x="37" y="0"/>
                    </a:lnTo>
                    <a:lnTo>
                      <a:pt x="34" y="0"/>
                    </a:lnTo>
                    <a:lnTo>
                      <a:pt x="28" y="2"/>
                    </a:lnTo>
                    <a:lnTo>
                      <a:pt x="14" y="4"/>
                    </a:lnTo>
                    <a:lnTo>
                      <a:pt x="0" y="8"/>
                    </a:lnTo>
                    <a:lnTo>
                      <a:pt x="3" y="6"/>
                    </a:lnTo>
                    <a:lnTo>
                      <a:pt x="6" y="6"/>
                    </a:lnTo>
                    <a:lnTo>
                      <a:pt x="9" y="6"/>
                    </a:lnTo>
                    <a:lnTo>
                      <a:pt x="12" y="8"/>
                    </a:lnTo>
                    <a:lnTo>
                      <a:pt x="636" y="190"/>
                    </a:lnTo>
                    <a:lnTo>
                      <a:pt x="641" y="194"/>
                    </a:lnTo>
                    <a:lnTo>
                      <a:pt x="647" y="198"/>
                    </a:lnTo>
                    <a:lnTo>
                      <a:pt x="647" y="204"/>
                    </a:lnTo>
                    <a:lnTo>
                      <a:pt x="647" y="208"/>
                    </a:lnTo>
                    <a:lnTo>
                      <a:pt x="499" y="465"/>
                    </a:lnTo>
                    <a:lnTo>
                      <a:pt x="541" y="439"/>
                    </a:lnTo>
                    <a:lnTo>
                      <a:pt x="680" y="202"/>
                    </a:lnTo>
                    <a:lnTo>
                      <a:pt x="680" y="196"/>
                    </a:lnTo>
                    <a:lnTo>
                      <a:pt x="680" y="190"/>
                    </a:lnTo>
                    <a:lnTo>
                      <a:pt x="675" y="186"/>
                    </a:lnTo>
                    <a:lnTo>
                      <a:pt x="669" y="184"/>
                    </a:lnTo>
                    <a:lnTo>
                      <a:pt x="471" y="128"/>
                    </a:lnTo>
                    <a:lnTo>
                      <a:pt x="474" y="122"/>
                    </a:lnTo>
                    <a:lnTo>
                      <a:pt x="474" y="118"/>
                    </a:lnTo>
                    <a:lnTo>
                      <a:pt x="474" y="114"/>
                    </a:lnTo>
                    <a:lnTo>
                      <a:pt x="469" y="112"/>
                    </a:lnTo>
                    <a:lnTo>
                      <a:pt x="477" y="94"/>
                    </a:lnTo>
                    <a:lnTo>
                      <a:pt x="480" y="82"/>
                    </a:lnTo>
                    <a:lnTo>
                      <a:pt x="474" y="74"/>
                    </a:lnTo>
                    <a:lnTo>
                      <a:pt x="457" y="66"/>
                    </a:lnTo>
                    <a:lnTo>
                      <a:pt x="444" y="62"/>
                    </a:lnTo>
                    <a:lnTo>
                      <a:pt x="427" y="58"/>
                    </a:lnTo>
                    <a:lnTo>
                      <a:pt x="410" y="52"/>
                    </a:lnTo>
                    <a:lnTo>
                      <a:pt x="391" y="48"/>
                    </a:lnTo>
                    <a:lnTo>
                      <a:pt x="371" y="42"/>
                    </a:lnTo>
                    <a:lnTo>
                      <a:pt x="354" y="38"/>
                    </a:lnTo>
                    <a:lnTo>
                      <a:pt x="340" y="32"/>
                    </a:lnTo>
                    <a:lnTo>
                      <a:pt x="332" y="30"/>
                    </a:lnTo>
                    <a:lnTo>
                      <a:pt x="318" y="26"/>
                    </a:lnTo>
                    <a:lnTo>
                      <a:pt x="307" y="26"/>
                    </a:lnTo>
                    <a:lnTo>
                      <a:pt x="299" y="28"/>
                    </a:lnTo>
                    <a:lnTo>
                      <a:pt x="290" y="36"/>
                    </a:lnTo>
                    <a:lnTo>
                      <a:pt x="285" y="46"/>
                    </a:lnTo>
                    <a:lnTo>
                      <a:pt x="279" y="52"/>
                    </a:lnTo>
                    <a:lnTo>
                      <a:pt x="276" y="54"/>
                    </a:lnTo>
                    <a:lnTo>
                      <a:pt x="274" y="56"/>
                    </a:lnTo>
                    <a:lnTo>
                      <a:pt x="265" y="54"/>
                    </a:lnTo>
                    <a:lnTo>
                      <a:pt x="260" y="56"/>
                    </a:lnTo>
                    <a:lnTo>
                      <a:pt x="257" y="58"/>
                    </a:lnTo>
                    <a:lnTo>
                      <a:pt x="254" y="62"/>
                    </a:lnTo>
                    <a:lnTo>
                      <a:pt x="296" y="76"/>
                    </a:lnTo>
                    <a:lnTo>
                      <a:pt x="301" y="68"/>
                    </a:lnTo>
                    <a:lnTo>
                      <a:pt x="307" y="62"/>
                    </a:lnTo>
                    <a:lnTo>
                      <a:pt x="307" y="58"/>
                    </a:lnTo>
                    <a:lnTo>
                      <a:pt x="310" y="54"/>
                    </a:lnTo>
                    <a:lnTo>
                      <a:pt x="313" y="52"/>
                    </a:lnTo>
                    <a:lnTo>
                      <a:pt x="315" y="50"/>
                    </a:lnTo>
                    <a:lnTo>
                      <a:pt x="321" y="50"/>
                    </a:lnTo>
                    <a:lnTo>
                      <a:pt x="326" y="52"/>
                    </a:lnTo>
                    <a:lnTo>
                      <a:pt x="332" y="54"/>
                    </a:lnTo>
                    <a:lnTo>
                      <a:pt x="346" y="58"/>
                    </a:lnTo>
                    <a:lnTo>
                      <a:pt x="363" y="62"/>
                    </a:lnTo>
                    <a:lnTo>
                      <a:pt x="382" y="68"/>
                    </a:lnTo>
                    <a:lnTo>
                      <a:pt x="402" y="74"/>
                    </a:lnTo>
                    <a:lnTo>
                      <a:pt x="418" y="78"/>
                    </a:lnTo>
                    <a:lnTo>
                      <a:pt x="432" y="82"/>
                    </a:lnTo>
                    <a:lnTo>
                      <a:pt x="441" y="84"/>
                    </a:lnTo>
                    <a:lnTo>
                      <a:pt x="444" y="86"/>
                    </a:lnTo>
                    <a:lnTo>
                      <a:pt x="444" y="88"/>
                    </a:lnTo>
                    <a:lnTo>
                      <a:pt x="444" y="92"/>
                    </a:lnTo>
                    <a:lnTo>
                      <a:pt x="444" y="94"/>
                    </a:lnTo>
                    <a:lnTo>
                      <a:pt x="444" y="98"/>
                    </a:lnTo>
                    <a:lnTo>
                      <a:pt x="441" y="104"/>
                    </a:lnTo>
                    <a:lnTo>
                      <a:pt x="438" y="112"/>
                    </a:lnTo>
                    <a:lnTo>
                      <a:pt x="435" y="116"/>
                    </a:lnTo>
                    <a:close/>
                  </a:path>
                </a:pathLst>
              </a:custGeom>
              <a:solidFill>
                <a:srgbClr val="000000"/>
              </a:solidFill>
              <a:ln w="9525">
                <a:noFill/>
                <a:round/>
                <a:headEnd/>
                <a:tailEnd/>
              </a:ln>
            </p:spPr>
            <p:txBody>
              <a:bodyPr/>
              <a:lstStyle/>
              <a:p>
                <a:endParaRPr lang="en-US"/>
              </a:p>
            </p:txBody>
          </p:sp>
          <p:sp>
            <p:nvSpPr>
              <p:cNvPr id="22613" name="Freeform 51"/>
              <p:cNvSpPr>
                <a:spLocks/>
              </p:cNvSpPr>
              <p:nvPr/>
            </p:nvSpPr>
            <p:spPr bwMode="auto">
              <a:xfrm rot="-277109">
                <a:off x="630" y="1621"/>
                <a:ext cx="399" cy="432"/>
              </a:xfrm>
              <a:custGeom>
                <a:avLst/>
                <a:gdLst>
                  <a:gd name="T0" fmla="*/ 154 w 399"/>
                  <a:gd name="T1" fmla="*/ 8 h 435"/>
                  <a:gd name="T2" fmla="*/ 198 w 399"/>
                  <a:gd name="T3" fmla="*/ 0 h 435"/>
                  <a:gd name="T4" fmla="*/ 248 w 399"/>
                  <a:gd name="T5" fmla="*/ 6 h 435"/>
                  <a:gd name="T6" fmla="*/ 307 w 399"/>
                  <a:gd name="T7" fmla="*/ 26 h 435"/>
                  <a:gd name="T8" fmla="*/ 365 w 399"/>
                  <a:gd name="T9" fmla="*/ 60 h 435"/>
                  <a:gd name="T10" fmla="*/ 399 w 399"/>
                  <a:gd name="T11" fmla="*/ 110 h 435"/>
                  <a:gd name="T12" fmla="*/ 396 w 399"/>
                  <a:gd name="T13" fmla="*/ 156 h 435"/>
                  <a:gd name="T14" fmla="*/ 391 w 399"/>
                  <a:gd name="T15" fmla="*/ 182 h 435"/>
                  <a:gd name="T16" fmla="*/ 382 w 399"/>
                  <a:gd name="T17" fmla="*/ 196 h 435"/>
                  <a:gd name="T18" fmla="*/ 377 w 399"/>
                  <a:gd name="T19" fmla="*/ 207 h 435"/>
                  <a:gd name="T20" fmla="*/ 382 w 399"/>
                  <a:gd name="T21" fmla="*/ 225 h 435"/>
                  <a:gd name="T22" fmla="*/ 391 w 399"/>
                  <a:gd name="T23" fmla="*/ 251 h 435"/>
                  <a:gd name="T24" fmla="*/ 391 w 399"/>
                  <a:gd name="T25" fmla="*/ 261 h 435"/>
                  <a:gd name="T26" fmla="*/ 385 w 399"/>
                  <a:gd name="T27" fmla="*/ 267 h 435"/>
                  <a:gd name="T28" fmla="*/ 377 w 399"/>
                  <a:gd name="T29" fmla="*/ 269 h 435"/>
                  <a:gd name="T30" fmla="*/ 368 w 399"/>
                  <a:gd name="T31" fmla="*/ 269 h 435"/>
                  <a:gd name="T32" fmla="*/ 360 w 399"/>
                  <a:gd name="T33" fmla="*/ 269 h 435"/>
                  <a:gd name="T34" fmla="*/ 354 w 399"/>
                  <a:gd name="T35" fmla="*/ 275 h 435"/>
                  <a:gd name="T36" fmla="*/ 354 w 399"/>
                  <a:gd name="T37" fmla="*/ 281 h 435"/>
                  <a:gd name="T38" fmla="*/ 354 w 399"/>
                  <a:gd name="T39" fmla="*/ 287 h 435"/>
                  <a:gd name="T40" fmla="*/ 349 w 399"/>
                  <a:gd name="T41" fmla="*/ 289 h 435"/>
                  <a:gd name="T42" fmla="*/ 340 w 399"/>
                  <a:gd name="T43" fmla="*/ 289 h 435"/>
                  <a:gd name="T44" fmla="*/ 324 w 399"/>
                  <a:gd name="T45" fmla="*/ 283 h 435"/>
                  <a:gd name="T46" fmla="*/ 301 w 399"/>
                  <a:gd name="T47" fmla="*/ 277 h 435"/>
                  <a:gd name="T48" fmla="*/ 293 w 399"/>
                  <a:gd name="T49" fmla="*/ 277 h 435"/>
                  <a:gd name="T50" fmla="*/ 290 w 399"/>
                  <a:gd name="T51" fmla="*/ 283 h 435"/>
                  <a:gd name="T52" fmla="*/ 296 w 399"/>
                  <a:gd name="T53" fmla="*/ 287 h 435"/>
                  <a:gd name="T54" fmla="*/ 315 w 399"/>
                  <a:gd name="T55" fmla="*/ 297 h 435"/>
                  <a:gd name="T56" fmla="*/ 326 w 399"/>
                  <a:gd name="T57" fmla="*/ 305 h 435"/>
                  <a:gd name="T58" fmla="*/ 326 w 399"/>
                  <a:gd name="T59" fmla="*/ 315 h 435"/>
                  <a:gd name="T60" fmla="*/ 315 w 399"/>
                  <a:gd name="T61" fmla="*/ 319 h 435"/>
                  <a:gd name="T62" fmla="*/ 307 w 399"/>
                  <a:gd name="T63" fmla="*/ 327 h 435"/>
                  <a:gd name="T64" fmla="*/ 304 w 399"/>
                  <a:gd name="T65" fmla="*/ 343 h 435"/>
                  <a:gd name="T66" fmla="*/ 279 w 399"/>
                  <a:gd name="T67" fmla="*/ 359 h 435"/>
                  <a:gd name="T68" fmla="*/ 246 w 399"/>
                  <a:gd name="T69" fmla="*/ 355 h 435"/>
                  <a:gd name="T70" fmla="*/ 232 w 399"/>
                  <a:gd name="T71" fmla="*/ 351 h 435"/>
                  <a:gd name="T72" fmla="*/ 223 w 399"/>
                  <a:gd name="T73" fmla="*/ 349 h 435"/>
                  <a:gd name="T74" fmla="*/ 215 w 399"/>
                  <a:gd name="T75" fmla="*/ 353 h 435"/>
                  <a:gd name="T76" fmla="*/ 198 w 399"/>
                  <a:gd name="T77" fmla="*/ 371 h 435"/>
                  <a:gd name="T78" fmla="*/ 165 w 399"/>
                  <a:gd name="T79" fmla="*/ 403 h 435"/>
                  <a:gd name="T80" fmla="*/ 120 w 399"/>
                  <a:gd name="T81" fmla="*/ 429 h 435"/>
                  <a:gd name="T82" fmla="*/ 70 w 399"/>
                  <a:gd name="T83" fmla="*/ 435 h 435"/>
                  <a:gd name="T84" fmla="*/ 14 w 399"/>
                  <a:gd name="T85" fmla="*/ 415 h 435"/>
                  <a:gd name="T86" fmla="*/ 0 w 399"/>
                  <a:gd name="T87" fmla="*/ 373 h 435"/>
                  <a:gd name="T88" fmla="*/ 25 w 399"/>
                  <a:gd name="T89" fmla="*/ 317 h 435"/>
                  <a:gd name="T90" fmla="*/ 59 w 399"/>
                  <a:gd name="T91" fmla="*/ 253 h 435"/>
                  <a:gd name="T92" fmla="*/ 48 w 399"/>
                  <a:gd name="T93" fmla="*/ 204 h 435"/>
                  <a:gd name="T94" fmla="*/ 37 w 399"/>
                  <a:gd name="T95" fmla="*/ 148 h 435"/>
                  <a:gd name="T96" fmla="*/ 51 w 399"/>
                  <a:gd name="T97" fmla="*/ 88 h 435"/>
                  <a:gd name="T98" fmla="*/ 95 w 399"/>
                  <a:gd name="T99" fmla="*/ 36 h 43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99"/>
                  <a:gd name="T151" fmla="*/ 0 h 435"/>
                  <a:gd name="T152" fmla="*/ 399 w 399"/>
                  <a:gd name="T153" fmla="*/ 435 h 43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99" h="435">
                    <a:moveTo>
                      <a:pt x="134" y="16"/>
                    </a:moveTo>
                    <a:lnTo>
                      <a:pt x="154" y="8"/>
                    </a:lnTo>
                    <a:lnTo>
                      <a:pt x="176" y="4"/>
                    </a:lnTo>
                    <a:lnTo>
                      <a:pt x="198" y="0"/>
                    </a:lnTo>
                    <a:lnTo>
                      <a:pt x="223" y="2"/>
                    </a:lnTo>
                    <a:lnTo>
                      <a:pt x="248" y="6"/>
                    </a:lnTo>
                    <a:lnTo>
                      <a:pt x="276" y="12"/>
                    </a:lnTo>
                    <a:lnTo>
                      <a:pt x="307" y="26"/>
                    </a:lnTo>
                    <a:lnTo>
                      <a:pt x="338" y="42"/>
                    </a:lnTo>
                    <a:lnTo>
                      <a:pt x="365" y="60"/>
                    </a:lnTo>
                    <a:lnTo>
                      <a:pt x="388" y="82"/>
                    </a:lnTo>
                    <a:lnTo>
                      <a:pt x="399" y="110"/>
                    </a:lnTo>
                    <a:lnTo>
                      <a:pt x="399" y="144"/>
                    </a:lnTo>
                    <a:lnTo>
                      <a:pt x="396" y="156"/>
                    </a:lnTo>
                    <a:lnTo>
                      <a:pt x="393" y="168"/>
                    </a:lnTo>
                    <a:lnTo>
                      <a:pt x="391" y="182"/>
                    </a:lnTo>
                    <a:lnTo>
                      <a:pt x="388" y="190"/>
                    </a:lnTo>
                    <a:lnTo>
                      <a:pt x="382" y="196"/>
                    </a:lnTo>
                    <a:lnTo>
                      <a:pt x="379" y="202"/>
                    </a:lnTo>
                    <a:lnTo>
                      <a:pt x="377" y="207"/>
                    </a:lnTo>
                    <a:lnTo>
                      <a:pt x="377" y="215"/>
                    </a:lnTo>
                    <a:lnTo>
                      <a:pt x="382" y="225"/>
                    </a:lnTo>
                    <a:lnTo>
                      <a:pt x="385" y="239"/>
                    </a:lnTo>
                    <a:lnTo>
                      <a:pt x="391" y="251"/>
                    </a:lnTo>
                    <a:lnTo>
                      <a:pt x="391" y="257"/>
                    </a:lnTo>
                    <a:lnTo>
                      <a:pt x="391" y="261"/>
                    </a:lnTo>
                    <a:lnTo>
                      <a:pt x="388" y="263"/>
                    </a:lnTo>
                    <a:lnTo>
                      <a:pt x="385" y="267"/>
                    </a:lnTo>
                    <a:lnTo>
                      <a:pt x="382" y="269"/>
                    </a:lnTo>
                    <a:lnTo>
                      <a:pt x="377" y="269"/>
                    </a:lnTo>
                    <a:lnTo>
                      <a:pt x="374" y="269"/>
                    </a:lnTo>
                    <a:lnTo>
                      <a:pt x="368" y="269"/>
                    </a:lnTo>
                    <a:lnTo>
                      <a:pt x="363" y="269"/>
                    </a:lnTo>
                    <a:lnTo>
                      <a:pt x="360" y="269"/>
                    </a:lnTo>
                    <a:lnTo>
                      <a:pt x="354" y="271"/>
                    </a:lnTo>
                    <a:lnTo>
                      <a:pt x="354" y="275"/>
                    </a:lnTo>
                    <a:lnTo>
                      <a:pt x="354" y="279"/>
                    </a:lnTo>
                    <a:lnTo>
                      <a:pt x="354" y="281"/>
                    </a:lnTo>
                    <a:lnTo>
                      <a:pt x="354" y="285"/>
                    </a:lnTo>
                    <a:lnTo>
                      <a:pt x="354" y="287"/>
                    </a:lnTo>
                    <a:lnTo>
                      <a:pt x="352" y="289"/>
                    </a:lnTo>
                    <a:lnTo>
                      <a:pt x="349" y="289"/>
                    </a:lnTo>
                    <a:lnTo>
                      <a:pt x="343" y="289"/>
                    </a:lnTo>
                    <a:lnTo>
                      <a:pt x="340" y="289"/>
                    </a:lnTo>
                    <a:lnTo>
                      <a:pt x="335" y="287"/>
                    </a:lnTo>
                    <a:lnTo>
                      <a:pt x="324" y="283"/>
                    </a:lnTo>
                    <a:lnTo>
                      <a:pt x="313" y="281"/>
                    </a:lnTo>
                    <a:lnTo>
                      <a:pt x="301" y="277"/>
                    </a:lnTo>
                    <a:lnTo>
                      <a:pt x="296" y="277"/>
                    </a:lnTo>
                    <a:lnTo>
                      <a:pt x="293" y="277"/>
                    </a:lnTo>
                    <a:lnTo>
                      <a:pt x="290" y="279"/>
                    </a:lnTo>
                    <a:lnTo>
                      <a:pt x="290" y="283"/>
                    </a:lnTo>
                    <a:lnTo>
                      <a:pt x="296" y="287"/>
                    </a:lnTo>
                    <a:lnTo>
                      <a:pt x="307" y="291"/>
                    </a:lnTo>
                    <a:lnTo>
                      <a:pt x="315" y="297"/>
                    </a:lnTo>
                    <a:lnTo>
                      <a:pt x="324" y="301"/>
                    </a:lnTo>
                    <a:lnTo>
                      <a:pt x="326" y="305"/>
                    </a:lnTo>
                    <a:lnTo>
                      <a:pt x="329" y="311"/>
                    </a:lnTo>
                    <a:lnTo>
                      <a:pt x="326" y="315"/>
                    </a:lnTo>
                    <a:lnTo>
                      <a:pt x="324" y="317"/>
                    </a:lnTo>
                    <a:lnTo>
                      <a:pt x="315" y="319"/>
                    </a:lnTo>
                    <a:lnTo>
                      <a:pt x="310" y="323"/>
                    </a:lnTo>
                    <a:lnTo>
                      <a:pt x="307" y="327"/>
                    </a:lnTo>
                    <a:lnTo>
                      <a:pt x="307" y="333"/>
                    </a:lnTo>
                    <a:lnTo>
                      <a:pt x="304" y="343"/>
                    </a:lnTo>
                    <a:lnTo>
                      <a:pt x="296" y="353"/>
                    </a:lnTo>
                    <a:lnTo>
                      <a:pt x="279" y="359"/>
                    </a:lnTo>
                    <a:lnTo>
                      <a:pt x="254" y="357"/>
                    </a:lnTo>
                    <a:lnTo>
                      <a:pt x="246" y="355"/>
                    </a:lnTo>
                    <a:lnTo>
                      <a:pt x="237" y="353"/>
                    </a:lnTo>
                    <a:lnTo>
                      <a:pt x="232" y="351"/>
                    </a:lnTo>
                    <a:lnTo>
                      <a:pt x="226" y="349"/>
                    </a:lnTo>
                    <a:lnTo>
                      <a:pt x="223" y="349"/>
                    </a:lnTo>
                    <a:lnTo>
                      <a:pt x="218" y="349"/>
                    </a:lnTo>
                    <a:lnTo>
                      <a:pt x="215" y="353"/>
                    </a:lnTo>
                    <a:lnTo>
                      <a:pt x="212" y="355"/>
                    </a:lnTo>
                    <a:lnTo>
                      <a:pt x="198" y="371"/>
                    </a:lnTo>
                    <a:lnTo>
                      <a:pt x="184" y="387"/>
                    </a:lnTo>
                    <a:lnTo>
                      <a:pt x="165" y="403"/>
                    </a:lnTo>
                    <a:lnTo>
                      <a:pt x="145" y="417"/>
                    </a:lnTo>
                    <a:lnTo>
                      <a:pt x="120" y="429"/>
                    </a:lnTo>
                    <a:lnTo>
                      <a:pt x="95" y="435"/>
                    </a:lnTo>
                    <a:lnTo>
                      <a:pt x="70" y="435"/>
                    </a:lnTo>
                    <a:lnTo>
                      <a:pt x="39" y="429"/>
                    </a:lnTo>
                    <a:lnTo>
                      <a:pt x="14" y="415"/>
                    </a:lnTo>
                    <a:lnTo>
                      <a:pt x="3" y="397"/>
                    </a:lnTo>
                    <a:lnTo>
                      <a:pt x="0" y="373"/>
                    </a:lnTo>
                    <a:lnTo>
                      <a:pt x="9" y="349"/>
                    </a:lnTo>
                    <a:lnTo>
                      <a:pt x="25" y="317"/>
                    </a:lnTo>
                    <a:lnTo>
                      <a:pt x="45" y="285"/>
                    </a:lnTo>
                    <a:lnTo>
                      <a:pt x="59" y="253"/>
                    </a:lnTo>
                    <a:lnTo>
                      <a:pt x="59" y="229"/>
                    </a:lnTo>
                    <a:lnTo>
                      <a:pt x="48" y="204"/>
                    </a:lnTo>
                    <a:lnTo>
                      <a:pt x="39" y="176"/>
                    </a:lnTo>
                    <a:lnTo>
                      <a:pt x="37" y="148"/>
                    </a:lnTo>
                    <a:lnTo>
                      <a:pt x="39" y="118"/>
                    </a:lnTo>
                    <a:lnTo>
                      <a:pt x="51" y="88"/>
                    </a:lnTo>
                    <a:lnTo>
                      <a:pt x="67" y="62"/>
                    </a:lnTo>
                    <a:lnTo>
                      <a:pt x="95" y="36"/>
                    </a:lnTo>
                    <a:lnTo>
                      <a:pt x="134" y="16"/>
                    </a:lnTo>
                    <a:close/>
                  </a:path>
                </a:pathLst>
              </a:custGeom>
              <a:solidFill>
                <a:srgbClr val="D6ADA3"/>
              </a:solidFill>
              <a:ln w="9525">
                <a:noFill/>
                <a:round/>
                <a:headEnd/>
                <a:tailEnd/>
              </a:ln>
            </p:spPr>
            <p:txBody>
              <a:bodyPr/>
              <a:lstStyle/>
              <a:p>
                <a:endParaRPr lang="en-US"/>
              </a:p>
            </p:txBody>
          </p:sp>
          <p:sp>
            <p:nvSpPr>
              <p:cNvPr id="22614" name="Freeform 52"/>
              <p:cNvSpPr>
                <a:spLocks/>
              </p:cNvSpPr>
              <p:nvPr/>
            </p:nvSpPr>
            <p:spPr bwMode="auto">
              <a:xfrm rot="-277109">
                <a:off x="703" y="1994"/>
                <a:ext cx="47" cy="34"/>
              </a:xfrm>
              <a:custGeom>
                <a:avLst/>
                <a:gdLst>
                  <a:gd name="T0" fmla="*/ 14 w 47"/>
                  <a:gd name="T1" fmla="*/ 34 h 34"/>
                  <a:gd name="T2" fmla="*/ 22 w 47"/>
                  <a:gd name="T3" fmla="*/ 34 h 34"/>
                  <a:gd name="T4" fmla="*/ 31 w 47"/>
                  <a:gd name="T5" fmla="*/ 34 h 34"/>
                  <a:gd name="T6" fmla="*/ 39 w 47"/>
                  <a:gd name="T7" fmla="*/ 30 h 34"/>
                  <a:gd name="T8" fmla="*/ 45 w 47"/>
                  <a:gd name="T9" fmla="*/ 24 h 34"/>
                  <a:gd name="T10" fmla="*/ 47 w 47"/>
                  <a:gd name="T11" fmla="*/ 18 h 34"/>
                  <a:gd name="T12" fmla="*/ 45 w 47"/>
                  <a:gd name="T13" fmla="*/ 12 h 34"/>
                  <a:gd name="T14" fmla="*/ 42 w 47"/>
                  <a:gd name="T15" fmla="*/ 6 h 34"/>
                  <a:gd name="T16" fmla="*/ 33 w 47"/>
                  <a:gd name="T17" fmla="*/ 2 h 34"/>
                  <a:gd name="T18" fmla="*/ 22 w 47"/>
                  <a:gd name="T19" fmla="*/ 0 h 34"/>
                  <a:gd name="T20" fmla="*/ 14 w 47"/>
                  <a:gd name="T21" fmla="*/ 2 h 34"/>
                  <a:gd name="T22" fmla="*/ 6 w 47"/>
                  <a:gd name="T23" fmla="*/ 4 h 34"/>
                  <a:gd name="T24" fmla="*/ 0 w 47"/>
                  <a:gd name="T25" fmla="*/ 10 h 34"/>
                  <a:gd name="T26" fmla="*/ 0 w 47"/>
                  <a:gd name="T27" fmla="*/ 18 h 34"/>
                  <a:gd name="T28" fmla="*/ 3 w 47"/>
                  <a:gd name="T29" fmla="*/ 24 h 34"/>
                  <a:gd name="T30" fmla="*/ 6 w 47"/>
                  <a:gd name="T31" fmla="*/ 30 h 34"/>
                  <a:gd name="T32" fmla="*/ 14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14" y="34"/>
                    </a:moveTo>
                    <a:lnTo>
                      <a:pt x="22" y="34"/>
                    </a:lnTo>
                    <a:lnTo>
                      <a:pt x="31" y="34"/>
                    </a:lnTo>
                    <a:lnTo>
                      <a:pt x="39" y="30"/>
                    </a:lnTo>
                    <a:lnTo>
                      <a:pt x="45" y="24"/>
                    </a:lnTo>
                    <a:lnTo>
                      <a:pt x="47" y="18"/>
                    </a:lnTo>
                    <a:lnTo>
                      <a:pt x="45" y="12"/>
                    </a:lnTo>
                    <a:lnTo>
                      <a:pt x="42" y="6"/>
                    </a:lnTo>
                    <a:lnTo>
                      <a:pt x="33" y="2"/>
                    </a:lnTo>
                    <a:lnTo>
                      <a:pt x="22" y="0"/>
                    </a:lnTo>
                    <a:lnTo>
                      <a:pt x="14" y="2"/>
                    </a:lnTo>
                    <a:lnTo>
                      <a:pt x="6" y="4"/>
                    </a:lnTo>
                    <a:lnTo>
                      <a:pt x="0" y="10"/>
                    </a:lnTo>
                    <a:lnTo>
                      <a:pt x="0" y="18"/>
                    </a:lnTo>
                    <a:lnTo>
                      <a:pt x="3" y="24"/>
                    </a:lnTo>
                    <a:lnTo>
                      <a:pt x="6" y="30"/>
                    </a:lnTo>
                    <a:lnTo>
                      <a:pt x="14" y="34"/>
                    </a:lnTo>
                    <a:close/>
                  </a:path>
                </a:pathLst>
              </a:custGeom>
              <a:solidFill>
                <a:srgbClr val="D6ADA3"/>
              </a:solidFill>
              <a:ln w="9525">
                <a:noFill/>
                <a:round/>
                <a:headEnd/>
                <a:tailEnd/>
              </a:ln>
            </p:spPr>
            <p:txBody>
              <a:bodyPr/>
              <a:lstStyle/>
              <a:p>
                <a:endParaRPr lang="en-US"/>
              </a:p>
            </p:txBody>
          </p:sp>
          <p:sp>
            <p:nvSpPr>
              <p:cNvPr id="22615" name="Freeform 53"/>
              <p:cNvSpPr>
                <a:spLocks/>
              </p:cNvSpPr>
              <p:nvPr/>
            </p:nvSpPr>
            <p:spPr bwMode="auto">
              <a:xfrm rot="-277109">
                <a:off x="714" y="1723"/>
                <a:ext cx="48" cy="34"/>
              </a:xfrm>
              <a:custGeom>
                <a:avLst/>
                <a:gdLst>
                  <a:gd name="T0" fmla="*/ 14 w 48"/>
                  <a:gd name="T1" fmla="*/ 32 h 34"/>
                  <a:gd name="T2" fmla="*/ 25 w 48"/>
                  <a:gd name="T3" fmla="*/ 34 h 34"/>
                  <a:gd name="T4" fmla="*/ 34 w 48"/>
                  <a:gd name="T5" fmla="*/ 32 h 34"/>
                  <a:gd name="T6" fmla="*/ 39 w 48"/>
                  <a:gd name="T7" fmla="*/ 30 h 34"/>
                  <a:gd name="T8" fmla="*/ 45 w 48"/>
                  <a:gd name="T9" fmla="*/ 24 h 34"/>
                  <a:gd name="T10" fmla="*/ 48 w 48"/>
                  <a:gd name="T11" fmla="*/ 16 h 34"/>
                  <a:gd name="T12" fmla="*/ 45 w 48"/>
                  <a:gd name="T13" fmla="*/ 10 h 34"/>
                  <a:gd name="T14" fmla="*/ 42 w 48"/>
                  <a:gd name="T15" fmla="*/ 4 h 34"/>
                  <a:gd name="T16" fmla="*/ 34 w 48"/>
                  <a:gd name="T17" fmla="*/ 2 h 34"/>
                  <a:gd name="T18" fmla="*/ 25 w 48"/>
                  <a:gd name="T19" fmla="*/ 0 h 34"/>
                  <a:gd name="T20" fmla="*/ 17 w 48"/>
                  <a:gd name="T21" fmla="*/ 2 h 34"/>
                  <a:gd name="T22" fmla="*/ 9 w 48"/>
                  <a:gd name="T23" fmla="*/ 4 h 34"/>
                  <a:gd name="T24" fmla="*/ 3 w 48"/>
                  <a:gd name="T25" fmla="*/ 10 h 34"/>
                  <a:gd name="T26" fmla="*/ 0 w 48"/>
                  <a:gd name="T27" fmla="*/ 16 h 34"/>
                  <a:gd name="T28" fmla="*/ 3 w 48"/>
                  <a:gd name="T29" fmla="*/ 22 h 34"/>
                  <a:gd name="T30" fmla="*/ 6 w 48"/>
                  <a:gd name="T31" fmla="*/ 28 h 34"/>
                  <a:gd name="T32" fmla="*/ 14 w 48"/>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14" y="32"/>
                    </a:moveTo>
                    <a:lnTo>
                      <a:pt x="25" y="34"/>
                    </a:lnTo>
                    <a:lnTo>
                      <a:pt x="34" y="32"/>
                    </a:lnTo>
                    <a:lnTo>
                      <a:pt x="39" y="30"/>
                    </a:lnTo>
                    <a:lnTo>
                      <a:pt x="45" y="24"/>
                    </a:lnTo>
                    <a:lnTo>
                      <a:pt x="48" y="16"/>
                    </a:lnTo>
                    <a:lnTo>
                      <a:pt x="45" y="10"/>
                    </a:lnTo>
                    <a:lnTo>
                      <a:pt x="42" y="4"/>
                    </a:lnTo>
                    <a:lnTo>
                      <a:pt x="34" y="2"/>
                    </a:lnTo>
                    <a:lnTo>
                      <a:pt x="25" y="0"/>
                    </a:lnTo>
                    <a:lnTo>
                      <a:pt x="17" y="2"/>
                    </a:lnTo>
                    <a:lnTo>
                      <a:pt x="9" y="4"/>
                    </a:lnTo>
                    <a:lnTo>
                      <a:pt x="3" y="10"/>
                    </a:lnTo>
                    <a:lnTo>
                      <a:pt x="0" y="16"/>
                    </a:lnTo>
                    <a:lnTo>
                      <a:pt x="3" y="22"/>
                    </a:lnTo>
                    <a:lnTo>
                      <a:pt x="6" y="28"/>
                    </a:lnTo>
                    <a:lnTo>
                      <a:pt x="14" y="32"/>
                    </a:lnTo>
                    <a:close/>
                  </a:path>
                </a:pathLst>
              </a:custGeom>
              <a:solidFill>
                <a:srgbClr val="D6ADA3"/>
              </a:solidFill>
              <a:ln w="9525">
                <a:noFill/>
                <a:round/>
                <a:headEnd/>
                <a:tailEnd/>
              </a:ln>
            </p:spPr>
            <p:txBody>
              <a:bodyPr/>
              <a:lstStyle/>
              <a:p>
                <a:endParaRPr lang="en-US"/>
              </a:p>
            </p:txBody>
          </p:sp>
          <p:sp>
            <p:nvSpPr>
              <p:cNvPr id="22616" name="Freeform 54"/>
              <p:cNvSpPr>
                <a:spLocks/>
              </p:cNvSpPr>
              <p:nvPr/>
            </p:nvSpPr>
            <p:spPr bwMode="auto">
              <a:xfrm rot="-277109">
                <a:off x="925" y="1887"/>
                <a:ext cx="45" cy="24"/>
              </a:xfrm>
              <a:custGeom>
                <a:avLst/>
                <a:gdLst>
                  <a:gd name="T0" fmla="*/ 34 w 45"/>
                  <a:gd name="T1" fmla="*/ 24 h 24"/>
                  <a:gd name="T2" fmla="*/ 25 w 45"/>
                  <a:gd name="T3" fmla="*/ 20 h 24"/>
                  <a:gd name="T4" fmla="*/ 17 w 45"/>
                  <a:gd name="T5" fmla="*/ 14 h 24"/>
                  <a:gd name="T6" fmla="*/ 6 w 45"/>
                  <a:gd name="T7" fmla="*/ 10 h 24"/>
                  <a:gd name="T8" fmla="*/ 0 w 45"/>
                  <a:gd name="T9" fmla="*/ 6 h 24"/>
                  <a:gd name="T10" fmla="*/ 0 w 45"/>
                  <a:gd name="T11" fmla="*/ 6 h 24"/>
                  <a:gd name="T12" fmla="*/ 0 w 45"/>
                  <a:gd name="T13" fmla="*/ 2 h 24"/>
                  <a:gd name="T14" fmla="*/ 3 w 45"/>
                  <a:gd name="T15" fmla="*/ 0 h 24"/>
                  <a:gd name="T16" fmla="*/ 6 w 45"/>
                  <a:gd name="T17" fmla="*/ 0 h 24"/>
                  <a:gd name="T18" fmla="*/ 11 w 45"/>
                  <a:gd name="T19" fmla="*/ 0 h 24"/>
                  <a:gd name="T20" fmla="*/ 23 w 45"/>
                  <a:gd name="T21" fmla="*/ 4 h 24"/>
                  <a:gd name="T22" fmla="*/ 34 w 45"/>
                  <a:gd name="T23" fmla="*/ 6 h 24"/>
                  <a:gd name="T24" fmla="*/ 45 w 45"/>
                  <a:gd name="T25" fmla="*/ 10 h 24"/>
                  <a:gd name="T26" fmla="*/ 42 w 45"/>
                  <a:gd name="T27" fmla="*/ 14 h 24"/>
                  <a:gd name="T28" fmla="*/ 39 w 45"/>
                  <a:gd name="T29" fmla="*/ 18 h 24"/>
                  <a:gd name="T30" fmla="*/ 36 w 45"/>
                  <a:gd name="T31" fmla="*/ 22 h 24"/>
                  <a:gd name="T32" fmla="*/ 34 w 45"/>
                  <a:gd name="T33" fmla="*/ 24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24"/>
                  <a:gd name="T53" fmla="*/ 45 w 4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24">
                    <a:moveTo>
                      <a:pt x="34" y="24"/>
                    </a:moveTo>
                    <a:lnTo>
                      <a:pt x="25" y="20"/>
                    </a:lnTo>
                    <a:lnTo>
                      <a:pt x="17" y="14"/>
                    </a:lnTo>
                    <a:lnTo>
                      <a:pt x="6" y="10"/>
                    </a:lnTo>
                    <a:lnTo>
                      <a:pt x="0" y="6"/>
                    </a:lnTo>
                    <a:lnTo>
                      <a:pt x="0" y="2"/>
                    </a:lnTo>
                    <a:lnTo>
                      <a:pt x="3" y="0"/>
                    </a:lnTo>
                    <a:lnTo>
                      <a:pt x="6" y="0"/>
                    </a:lnTo>
                    <a:lnTo>
                      <a:pt x="11" y="0"/>
                    </a:lnTo>
                    <a:lnTo>
                      <a:pt x="23" y="4"/>
                    </a:lnTo>
                    <a:lnTo>
                      <a:pt x="34" y="6"/>
                    </a:lnTo>
                    <a:lnTo>
                      <a:pt x="45" y="10"/>
                    </a:lnTo>
                    <a:lnTo>
                      <a:pt x="42" y="14"/>
                    </a:lnTo>
                    <a:lnTo>
                      <a:pt x="39" y="18"/>
                    </a:lnTo>
                    <a:lnTo>
                      <a:pt x="36" y="22"/>
                    </a:lnTo>
                    <a:lnTo>
                      <a:pt x="34" y="24"/>
                    </a:lnTo>
                    <a:close/>
                  </a:path>
                </a:pathLst>
              </a:custGeom>
              <a:solidFill>
                <a:srgbClr val="FFFFFF"/>
              </a:solidFill>
              <a:ln w="9525">
                <a:noFill/>
                <a:round/>
                <a:headEnd/>
                <a:tailEnd/>
              </a:ln>
            </p:spPr>
            <p:txBody>
              <a:bodyPr/>
              <a:lstStyle/>
              <a:p>
                <a:endParaRPr lang="en-US"/>
              </a:p>
            </p:txBody>
          </p:sp>
          <p:sp>
            <p:nvSpPr>
              <p:cNvPr id="22617" name="Freeform 55"/>
              <p:cNvSpPr>
                <a:spLocks/>
              </p:cNvSpPr>
              <p:nvPr/>
            </p:nvSpPr>
            <p:spPr bwMode="auto">
              <a:xfrm rot="-277109">
                <a:off x="930" y="1779"/>
                <a:ext cx="75" cy="18"/>
              </a:xfrm>
              <a:custGeom>
                <a:avLst/>
                <a:gdLst>
                  <a:gd name="T0" fmla="*/ 9 w 75"/>
                  <a:gd name="T1" fmla="*/ 8 h 18"/>
                  <a:gd name="T2" fmla="*/ 3 w 75"/>
                  <a:gd name="T3" fmla="*/ 8 h 18"/>
                  <a:gd name="T4" fmla="*/ 0 w 75"/>
                  <a:gd name="T5" fmla="*/ 8 h 18"/>
                  <a:gd name="T6" fmla="*/ 3 w 75"/>
                  <a:gd name="T7" fmla="*/ 6 h 18"/>
                  <a:gd name="T8" fmla="*/ 6 w 75"/>
                  <a:gd name="T9" fmla="*/ 6 h 18"/>
                  <a:gd name="T10" fmla="*/ 11 w 75"/>
                  <a:gd name="T11" fmla="*/ 4 h 18"/>
                  <a:gd name="T12" fmla="*/ 20 w 75"/>
                  <a:gd name="T13" fmla="*/ 2 h 18"/>
                  <a:gd name="T14" fmla="*/ 28 w 75"/>
                  <a:gd name="T15" fmla="*/ 2 h 18"/>
                  <a:gd name="T16" fmla="*/ 42 w 75"/>
                  <a:gd name="T17" fmla="*/ 0 h 18"/>
                  <a:gd name="T18" fmla="*/ 56 w 75"/>
                  <a:gd name="T19" fmla="*/ 0 h 18"/>
                  <a:gd name="T20" fmla="*/ 64 w 75"/>
                  <a:gd name="T21" fmla="*/ 2 h 18"/>
                  <a:gd name="T22" fmla="*/ 73 w 75"/>
                  <a:gd name="T23" fmla="*/ 6 h 18"/>
                  <a:gd name="T24" fmla="*/ 75 w 75"/>
                  <a:gd name="T25" fmla="*/ 10 h 18"/>
                  <a:gd name="T26" fmla="*/ 75 w 75"/>
                  <a:gd name="T27" fmla="*/ 12 h 18"/>
                  <a:gd name="T28" fmla="*/ 73 w 75"/>
                  <a:gd name="T29" fmla="*/ 16 h 18"/>
                  <a:gd name="T30" fmla="*/ 70 w 75"/>
                  <a:gd name="T31" fmla="*/ 18 h 18"/>
                  <a:gd name="T32" fmla="*/ 67 w 75"/>
                  <a:gd name="T33" fmla="*/ 18 h 18"/>
                  <a:gd name="T34" fmla="*/ 64 w 75"/>
                  <a:gd name="T35" fmla="*/ 18 h 18"/>
                  <a:gd name="T36" fmla="*/ 64 w 75"/>
                  <a:gd name="T37" fmla="*/ 16 h 18"/>
                  <a:gd name="T38" fmla="*/ 61 w 75"/>
                  <a:gd name="T39" fmla="*/ 14 h 18"/>
                  <a:gd name="T40" fmla="*/ 59 w 75"/>
                  <a:gd name="T41" fmla="*/ 12 h 18"/>
                  <a:gd name="T42" fmla="*/ 50 w 75"/>
                  <a:gd name="T43" fmla="*/ 8 h 18"/>
                  <a:gd name="T44" fmla="*/ 39 w 75"/>
                  <a:gd name="T45" fmla="*/ 6 h 18"/>
                  <a:gd name="T46" fmla="*/ 25 w 75"/>
                  <a:gd name="T47" fmla="*/ 6 h 18"/>
                  <a:gd name="T48" fmla="*/ 9 w 75"/>
                  <a:gd name="T49" fmla="*/ 8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18"/>
                  <a:gd name="T77" fmla="*/ 75 w 7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18">
                    <a:moveTo>
                      <a:pt x="9" y="8"/>
                    </a:moveTo>
                    <a:lnTo>
                      <a:pt x="3" y="8"/>
                    </a:lnTo>
                    <a:lnTo>
                      <a:pt x="0" y="8"/>
                    </a:lnTo>
                    <a:lnTo>
                      <a:pt x="3" y="6"/>
                    </a:lnTo>
                    <a:lnTo>
                      <a:pt x="6" y="6"/>
                    </a:lnTo>
                    <a:lnTo>
                      <a:pt x="11" y="4"/>
                    </a:lnTo>
                    <a:lnTo>
                      <a:pt x="20" y="2"/>
                    </a:lnTo>
                    <a:lnTo>
                      <a:pt x="28" y="2"/>
                    </a:lnTo>
                    <a:lnTo>
                      <a:pt x="42" y="0"/>
                    </a:lnTo>
                    <a:lnTo>
                      <a:pt x="56" y="0"/>
                    </a:lnTo>
                    <a:lnTo>
                      <a:pt x="64" y="2"/>
                    </a:lnTo>
                    <a:lnTo>
                      <a:pt x="73" y="6"/>
                    </a:lnTo>
                    <a:lnTo>
                      <a:pt x="75" y="10"/>
                    </a:lnTo>
                    <a:lnTo>
                      <a:pt x="75" y="12"/>
                    </a:lnTo>
                    <a:lnTo>
                      <a:pt x="73" y="16"/>
                    </a:lnTo>
                    <a:lnTo>
                      <a:pt x="70" y="18"/>
                    </a:lnTo>
                    <a:lnTo>
                      <a:pt x="67" y="18"/>
                    </a:lnTo>
                    <a:lnTo>
                      <a:pt x="64" y="18"/>
                    </a:lnTo>
                    <a:lnTo>
                      <a:pt x="64" y="16"/>
                    </a:lnTo>
                    <a:lnTo>
                      <a:pt x="61" y="14"/>
                    </a:lnTo>
                    <a:lnTo>
                      <a:pt x="59" y="12"/>
                    </a:lnTo>
                    <a:lnTo>
                      <a:pt x="50" y="8"/>
                    </a:lnTo>
                    <a:lnTo>
                      <a:pt x="39" y="6"/>
                    </a:lnTo>
                    <a:lnTo>
                      <a:pt x="25" y="6"/>
                    </a:lnTo>
                    <a:lnTo>
                      <a:pt x="9" y="8"/>
                    </a:lnTo>
                    <a:close/>
                  </a:path>
                </a:pathLst>
              </a:custGeom>
              <a:solidFill>
                <a:srgbClr val="000000"/>
              </a:solidFill>
              <a:ln w="9525">
                <a:noFill/>
                <a:round/>
                <a:headEnd/>
                <a:tailEnd/>
              </a:ln>
            </p:spPr>
            <p:txBody>
              <a:bodyPr/>
              <a:lstStyle/>
              <a:p>
                <a:endParaRPr lang="en-US"/>
              </a:p>
            </p:txBody>
          </p:sp>
          <p:sp>
            <p:nvSpPr>
              <p:cNvPr id="22618" name="Freeform 56"/>
              <p:cNvSpPr>
                <a:spLocks/>
              </p:cNvSpPr>
              <p:nvPr/>
            </p:nvSpPr>
            <p:spPr bwMode="auto">
              <a:xfrm rot="-277109">
                <a:off x="935" y="1808"/>
                <a:ext cx="53" cy="16"/>
              </a:xfrm>
              <a:custGeom>
                <a:avLst/>
                <a:gdLst>
                  <a:gd name="T0" fmla="*/ 19 w 53"/>
                  <a:gd name="T1" fmla="*/ 4 h 17"/>
                  <a:gd name="T2" fmla="*/ 22 w 53"/>
                  <a:gd name="T3" fmla="*/ 4 h 17"/>
                  <a:gd name="T4" fmla="*/ 31 w 53"/>
                  <a:gd name="T5" fmla="*/ 4 h 17"/>
                  <a:gd name="T6" fmla="*/ 36 w 53"/>
                  <a:gd name="T7" fmla="*/ 4 h 17"/>
                  <a:gd name="T8" fmla="*/ 45 w 53"/>
                  <a:gd name="T9" fmla="*/ 4 h 17"/>
                  <a:gd name="T10" fmla="*/ 47 w 53"/>
                  <a:gd name="T11" fmla="*/ 4 h 17"/>
                  <a:gd name="T12" fmla="*/ 50 w 53"/>
                  <a:gd name="T13" fmla="*/ 4 h 17"/>
                  <a:gd name="T14" fmla="*/ 53 w 53"/>
                  <a:gd name="T15" fmla="*/ 4 h 17"/>
                  <a:gd name="T16" fmla="*/ 53 w 53"/>
                  <a:gd name="T17" fmla="*/ 4 h 17"/>
                  <a:gd name="T18" fmla="*/ 53 w 53"/>
                  <a:gd name="T19" fmla="*/ 6 h 17"/>
                  <a:gd name="T20" fmla="*/ 50 w 53"/>
                  <a:gd name="T21" fmla="*/ 6 h 17"/>
                  <a:gd name="T22" fmla="*/ 45 w 53"/>
                  <a:gd name="T23" fmla="*/ 7 h 17"/>
                  <a:gd name="T24" fmla="*/ 39 w 53"/>
                  <a:gd name="T25" fmla="*/ 9 h 17"/>
                  <a:gd name="T26" fmla="*/ 36 w 53"/>
                  <a:gd name="T27" fmla="*/ 11 h 17"/>
                  <a:gd name="T28" fmla="*/ 36 w 53"/>
                  <a:gd name="T29" fmla="*/ 11 h 17"/>
                  <a:gd name="T30" fmla="*/ 36 w 53"/>
                  <a:gd name="T31" fmla="*/ 13 h 17"/>
                  <a:gd name="T32" fmla="*/ 36 w 53"/>
                  <a:gd name="T33" fmla="*/ 15 h 17"/>
                  <a:gd name="T34" fmla="*/ 36 w 53"/>
                  <a:gd name="T35" fmla="*/ 17 h 17"/>
                  <a:gd name="T36" fmla="*/ 36 w 53"/>
                  <a:gd name="T37" fmla="*/ 17 h 17"/>
                  <a:gd name="T38" fmla="*/ 36 w 53"/>
                  <a:gd name="T39" fmla="*/ 17 h 17"/>
                  <a:gd name="T40" fmla="*/ 33 w 53"/>
                  <a:gd name="T41" fmla="*/ 15 h 17"/>
                  <a:gd name="T42" fmla="*/ 31 w 53"/>
                  <a:gd name="T43" fmla="*/ 13 h 17"/>
                  <a:gd name="T44" fmla="*/ 25 w 53"/>
                  <a:gd name="T45" fmla="*/ 11 h 17"/>
                  <a:gd name="T46" fmla="*/ 17 w 53"/>
                  <a:gd name="T47" fmla="*/ 9 h 17"/>
                  <a:gd name="T48" fmla="*/ 11 w 53"/>
                  <a:gd name="T49" fmla="*/ 7 h 17"/>
                  <a:gd name="T50" fmla="*/ 8 w 53"/>
                  <a:gd name="T51" fmla="*/ 6 h 17"/>
                  <a:gd name="T52" fmla="*/ 8 w 53"/>
                  <a:gd name="T53" fmla="*/ 6 h 17"/>
                  <a:gd name="T54" fmla="*/ 6 w 53"/>
                  <a:gd name="T55" fmla="*/ 4 h 17"/>
                  <a:gd name="T56" fmla="*/ 3 w 53"/>
                  <a:gd name="T57" fmla="*/ 4 h 17"/>
                  <a:gd name="T58" fmla="*/ 0 w 53"/>
                  <a:gd name="T59" fmla="*/ 2 h 17"/>
                  <a:gd name="T60" fmla="*/ 3 w 53"/>
                  <a:gd name="T61" fmla="*/ 0 h 17"/>
                  <a:gd name="T62" fmla="*/ 3 w 53"/>
                  <a:gd name="T63" fmla="*/ 0 h 17"/>
                  <a:gd name="T64" fmla="*/ 8 w 53"/>
                  <a:gd name="T65" fmla="*/ 2 h 17"/>
                  <a:gd name="T66" fmla="*/ 11 w 53"/>
                  <a:gd name="T67" fmla="*/ 2 h 17"/>
                  <a:gd name="T68" fmla="*/ 14 w 53"/>
                  <a:gd name="T69" fmla="*/ 2 h 17"/>
                  <a:gd name="T70" fmla="*/ 17 w 53"/>
                  <a:gd name="T71" fmla="*/ 4 h 17"/>
                  <a:gd name="T72" fmla="*/ 19 w 53"/>
                  <a:gd name="T73" fmla="*/ 4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
                  <a:gd name="T112" fmla="*/ 0 h 17"/>
                  <a:gd name="T113" fmla="*/ 53 w 53"/>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 h="17">
                    <a:moveTo>
                      <a:pt x="19" y="4"/>
                    </a:moveTo>
                    <a:lnTo>
                      <a:pt x="22" y="4"/>
                    </a:lnTo>
                    <a:lnTo>
                      <a:pt x="31" y="4"/>
                    </a:lnTo>
                    <a:lnTo>
                      <a:pt x="36" y="4"/>
                    </a:lnTo>
                    <a:lnTo>
                      <a:pt x="45" y="4"/>
                    </a:lnTo>
                    <a:lnTo>
                      <a:pt x="47" y="4"/>
                    </a:lnTo>
                    <a:lnTo>
                      <a:pt x="50" y="4"/>
                    </a:lnTo>
                    <a:lnTo>
                      <a:pt x="53" y="4"/>
                    </a:lnTo>
                    <a:lnTo>
                      <a:pt x="53" y="6"/>
                    </a:lnTo>
                    <a:lnTo>
                      <a:pt x="50" y="6"/>
                    </a:lnTo>
                    <a:lnTo>
                      <a:pt x="45" y="7"/>
                    </a:lnTo>
                    <a:lnTo>
                      <a:pt x="39" y="9"/>
                    </a:lnTo>
                    <a:lnTo>
                      <a:pt x="36" y="11"/>
                    </a:lnTo>
                    <a:lnTo>
                      <a:pt x="36" y="13"/>
                    </a:lnTo>
                    <a:lnTo>
                      <a:pt x="36" y="15"/>
                    </a:lnTo>
                    <a:lnTo>
                      <a:pt x="36" y="17"/>
                    </a:lnTo>
                    <a:lnTo>
                      <a:pt x="33" y="15"/>
                    </a:lnTo>
                    <a:lnTo>
                      <a:pt x="31" y="13"/>
                    </a:lnTo>
                    <a:lnTo>
                      <a:pt x="25" y="11"/>
                    </a:lnTo>
                    <a:lnTo>
                      <a:pt x="17" y="9"/>
                    </a:lnTo>
                    <a:lnTo>
                      <a:pt x="11" y="7"/>
                    </a:lnTo>
                    <a:lnTo>
                      <a:pt x="8" y="6"/>
                    </a:lnTo>
                    <a:lnTo>
                      <a:pt x="6" y="4"/>
                    </a:lnTo>
                    <a:lnTo>
                      <a:pt x="3" y="4"/>
                    </a:lnTo>
                    <a:lnTo>
                      <a:pt x="0" y="2"/>
                    </a:lnTo>
                    <a:lnTo>
                      <a:pt x="3" y="0"/>
                    </a:lnTo>
                    <a:lnTo>
                      <a:pt x="8" y="2"/>
                    </a:lnTo>
                    <a:lnTo>
                      <a:pt x="11" y="2"/>
                    </a:lnTo>
                    <a:lnTo>
                      <a:pt x="14" y="2"/>
                    </a:lnTo>
                    <a:lnTo>
                      <a:pt x="17" y="4"/>
                    </a:lnTo>
                    <a:lnTo>
                      <a:pt x="19" y="4"/>
                    </a:lnTo>
                    <a:close/>
                  </a:path>
                </a:pathLst>
              </a:custGeom>
              <a:solidFill>
                <a:srgbClr val="000000"/>
              </a:solidFill>
              <a:ln w="9525">
                <a:noFill/>
                <a:round/>
                <a:headEnd/>
                <a:tailEnd/>
              </a:ln>
            </p:spPr>
            <p:txBody>
              <a:bodyPr/>
              <a:lstStyle/>
              <a:p>
                <a:endParaRPr lang="en-US"/>
              </a:p>
            </p:txBody>
          </p:sp>
          <p:sp>
            <p:nvSpPr>
              <p:cNvPr id="22619" name="Freeform 57"/>
              <p:cNvSpPr>
                <a:spLocks/>
              </p:cNvSpPr>
              <p:nvPr/>
            </p:nvSpPr>
            <p:spPr bwMode="auto">
              <a:xfrm rot="-277109">
                <a:off x="916" y="1872"/>
                <a:ext cx="81" cy="36"/>
              </a:xfrm>
              <a:custGeom>
                <a:avLst/>
                <a:gdLst>
                  <a:gd name="T0" fmla="*/ 11 w 81"/>
                  <a:gd name="T1" fmla="*/ 0 h 36"/>
                  <a:gd name="T2" fmla="*/ 3 w 81"/>
                  <a:gd name="T3" fmla="*/ 2 h 36"/>
                  <a:gd name="T4" fmla="*/ 0 w 81"/>
                  <a:gd name="T5" fmla="*/ 6 h 36"/>
                  <a:gd name="T6" fmla="*/ 0 w 81"/>
                  <a:gd name="T7" fmla="*/ 10 h 36"/>
                  <a:gd name="T8" fmla="*/ 11 w 81"/>
                  <a:gd name="T9" fmla="*/ 14 h 36"/>
                  <a:gd name="T10" fmla="*/ 25 w 81"/>
                  <a:gd name="T11" fmla="*/ 18 h 36"/>
                  <a:gd name="T12" fmla="*/ 39 w 81"/>
                  <a:gd name="T13" fmla="*/ 22 h 36"/>
                  <a:gd name="T14" fmla="*/ 50 w 81"/>
                  <a:gd name="T15" fmla="*/ 28 h 36"/>
                  <a:gd name="T16" fmla="*/ 56 w 81"/>
                  <a:gd name="T17" fmla="*/ 34 h 36"/>
                  <a:gd name="T18" fmla="*/ 61 w 81"/>
                  <a:gd name="T19" fmla="*/ 36 h 36"/>
                  <a:gd name="T20" fmla="*/ 67 w 81"/>
                  <a:gd name="T21" fmla="*/ 36 h 36"/>
                  <a:gd name="T22" fmla="*/ 70 w 81"/>
                  <a:gd name="T23" fmla="*/ 34 h 36"/>
                  <a:gd name="T24" fmla="*/ 75 w 81"/>
                  <a:gd name="T25" fmla="*/ 28 h 36"/>
                  <a:gd name="T26" fmla="*/ 78 w 81"/>
                  <a:gd name="T27" fmla="*/ 22 h 36"/>
                  <a:gd name="T28" fmla="*/ 81 w 81"/>
                  <a:gd name="T29" fmla="*/ 14 h 36"/>
                  <a:gd name="T30" fmla="*/ 78 w 81"/>
                  <a:gd name="T31" fmla="*/ 8 h 36"/>
                  <a:gd name="T32" fmla="*/ 70 w 81"/>
                  <a:gd name="T33" fmla="*/ 4 h 36"/>
                  <a:gd name="T34" fmla="*/ 58 w 81"/>
                  <a:gd name="T35" fmla="*/ 2 h 36"/>
                  <a:gd name="T36" fmla="*/ 44 w 81"/>
                  <a:gd name="T37" fmla="*/ 0 h 36"/>
                  <a:gd name="T38" fmla="*/ 28 w 81"/>
                  <a:gd name="T39" fmla="*/ 0 h 36"/>
                  <a:gd name="T40" fmla="*/ 11 w 8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
                  <a:gd name="T64" fmla="*/ 0 h 36"/>
                  <a:gd name="T65" fmla="*/ 81 w 8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 h="36">
                    <a:moveTo>
                      <a:pt x="11" y="0"/>
                    </a:moveTo>
                    <a:lnTo>
                      <a:pt x="3" y="2"/>
                    </a:lnTo>
                    <a:lnTo>
                      <a:pt x="0" y="6"/>
                    </a:lnTo>
                    <a:lnTo>
                      <a:pt x="0" y="10"/>
                    </a:lnTo>
                    <a:lnTo>
                      <a:pt x="11" y="14"/>
                    </a:lnTo>
                    <a:lnTo>
                      <a:pt x="25" y="18"/>
                    </a:lnTo>
                    <a:lnTo>
                      <a:pt x="39" y="22"/>
                    </a:lnTo>
                    <a:lnTo>
                      <a:pt x="50" y="28"/>
                    </a:lnTo>
                    <a:lnTo>
                      <a:pt x="56" y="34"/>
                    </a:lnTo>
                    <a:lnTo>
                      <a:pt x="61" y="36"/>
                    </a:lnTo>
                    <a:lnTo>
                      <a:pt x="67" y="36"/>
                    </a:lnTo>
                    <a:lnTo>
                      <a:pt x="70" y="34"/>
                    </a:lnTo>
                    <a:lnTo>
                      <a:pt x="75" y="28"/>
                    </a:lnTo>
                    <a:lnTo>
                      <a:pt x="78" y="22"/>
                    </a:lnTo>
                    <a:lnTo>
                      <a:pt x="81" y="14"/>
                    </a:lnTo>
                    <a:lnTo>
                      <a:pt x="78" y="8"/>
                    </a:lnTo>
                    <a:lnTo>
                      <a:pt x="70" y="4"/>
                    </a:lnTo>
                    <a:lnTo>
                      <a:pt x="58" y="2"/>
                    </a:lnTo>
                    <a:lnTo>
                      <a:pt x="44" y="0"/>
                    </a:lnTo>
                    <a:lnTo>
                      <a:pt x="28" y="0"/>
                    </a:lnTo>
                    <a:lnTo>
                      <a:pt x="11" y="0"/>
                    </a:lnTo>
                    <a:close/>
                  </a:path>
                </a:pathLst>
              </a:custGeom>
              <a:solidFill>
                <a:srgbClr val="705E5E"/>
              </a:solidFill>
              <a:ln w="9525">
                <a:noFill/>
                <a:round/>
                <a:headEnd/>
                <a:tailEnd/>
              </a:ln>
            </p:spPr>
            <p:txBody>
              <a:bodyPr/>
              <a:lstStyle/>
              <a:p>
                <a:endParaRPr lang="en-US"/>
              </a:p>
            </p:txBody>
          </p:sp>
          <p:sp>
            <p:nvSpPr>
              <p:cNvPr id="22620" name="Freeform 58"/>
              <p:cNvSpPr>
                <a:spLocks/>
              </p:cNvSpPr>
              <p:nvPr/>
            </p:nvSpPr>
            <p:spPr bwMode="auto">
              <a:xfrm rot="-277109">
                <a:off x="714" y="1723"/>
                <a:ext cx="48" cy="34"/>
              </a:xfrm>
              <a:custGeom>
                <a:avLst/>
                <a:gdLst>
                  <a:gd name="T0" fmla="*/ 14 w 48"/>
                  <a:gd name="T1" fmla="*/ 32 h 34"/>
                  <a:gd name="T2" fmla="*/ 23 w 48"/>
                  <a:gd name="T3" fmla="*/ 34 h 34"/>
                  <a:gd name="T4" fmla="*/ 31 w 48"/>
                  <a:gd name="T5" fmla="*/ 32 h 34"/>
                  <a:gd name="T6" fmla="*/ 39 w 48"/>
                  <a:gd name="T7" fmla="*/ 30 h 34"/>
                  <a:gd name="T8" fmla="*/ 45 w 48"/>
                  <a:gd name="T9" fmla="*/ 24 h 34"/>
                  <a:gd name="T10" fmla="*/ 48 w 48"/>
                  <a:gd name="T11" fmla="*/ 18 h 34"/>
                  <a:gd name="T12" fmla="*/ 48 w 48"/>
                  <a:gd name="T13" fmla="*/ 12 h 34"/>
                  <a:gd name="T14" fmla="*/ 42 w 48"/>
                  <a:gd name="T15" fmla="*/ 6 h 34"/>
                  <a:gd name="T16" fmla="*/ 34 w 48"/>
                  <a:gd name="T17" fmla="*/ 2 h 34"/>
                  <a:gd name="T18" fmla="*/ 25 w 48"/>
                  <a:gd name="T19" fmla="*/ 0 h 34"/>
                  <a:gd name="T20" fmla="*/ 17 w 48"/>
                  <a:gd name="T21" fmla="*/ 0 h 34"/>
                  <a:gd name="T22" fmla="*/ 9 w 48"/>
                  <a:gd name="T23" fmla="*/ 4 h 34"/>
                  <a:gd name="T24" fmla="*/ 3 w 48"/>
                  <a:gd name="T25" fmla="*/ 10 h 34"/>
                  <a:gd name="T26" fmla="*/ 0 w 48"/>
                  <a:gd name="T27" fmla="*/ 16 h 34"/>
                  <a:gd name="T28" fmla="*/ 3 w 48"/>
                  <a:gd name="T29" fmla="*/ 22 h 34"/>
                  <a:gd name="T30" fmla="*/ 6 w 48"/>
                  <a:gd name="T31" fmla="*/ 28 h 34"/>
                  <a:gd name="T32" fmla="*/ 14 w 48"/>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14" y="32"/>
                    </a:moveTo>
                    <a:lnTo>
                      <a:pt x="23" y="34"/>
                    </a:lnTo>
                    <a:lnTo>
                      <a:pt x="31" y="32"/>
                    </a:lnTo>
                    <a:lnTo>
                      <a:pt x="39" y="30"/>
                    </a:lnTo>
                    <a:lnTo>
                      <a:pt x="45" y="24"/>
                    </a:lnTo>
                    <a:lnTo>
                      <a:pt x="48" y="18"/>
                    </a:lnTo>
                    <a:lnTo>
                      <a:pt x="48" y="12"/>
                    </a:lnTo>
                    <a:lnTo>
                      <a:pt x="42" y="6"/>
                    </a:lnTo>
                    <a:lnTo>
                      <a:pt x="34" y="2"/>
                    </a:lnTo>
                    <a:lnTo>
                      <a:pt x="25" y="0"/>
                    </a:lnTo>
                    <a:lnTo>
                      <a:pt x="17" y="0"/>
                    </a:lnTo>
                    <a:lnTo>
                      <a:pt x="9" y="4"/>
                    </a:lnTo>
                    <a:lnTo>
                      <a:pt x="3" y="10"/>
                    </a:lnTo>
                    <a:lnTo>
                      <a:pt x="0" y="16"/>
                    </a:lnTo>
                    <a:lnTo>
                      <a:pt x="3" y="22"/>
                    </a:lnTo>
                    <a:lnTo>
                      <a:pt x="6" y="28"/>
                    </a:lnTo>
                    <a:lnTo>
                      <a:pt x="14" y="32"/>
                    </a:lnTo>
                    <a:close/>
                  </a:path>
                </a:pathLst>
              </a:custGeom>
              <a:solidFill>
                <a:srgbClr val="705E5E"/>
              </a:solidFill>
              <a:ln w="9525">
                <a:noFill/>
                <a:round/>
                <a:headEnd/>
                <a:tailEnd/>
              </a:ln>
            </p:spPr>
            <p:txBody>
              <a:bodyPr/>
              <a:lstStyle/>
              <a:p>
                <a:endParaRPr lang="en-US"/>
              </a:p>
            </p:txBody>
          </p:sp>
          <p:sp>
            <p:nvSpPr>
              <p:cNvPr id="22621" name="Freeform 59"/>
              <p:cNvSpPr>
                <a:spLocks/>
              </p:cNvSpPr>
              <p:nvPr/>
            </p:nvSpPr>
            <p:spPr bwMode="auto">
              <a:xfrm rot="-277109">
                <a:off x="639" y="1675"/>
                <a:ext cx="212" cy="202"/>
              </a:xfrm>
              <a:custGeom>
                <a:avLst/>
                <a:gdLst>
                  <a:gd name="T0" fmla="*/ 64 w 212"/>
                  <a:gd name="T1" fmla="*/ 2 h 203"/>
                  <a:gd name="T2" fmla="*/ 31 w 212"/>
                  <a:gd name="T3" fmla="*/ 22 h 203"/>
                  <a:gd name="T4" fmla="*/ 9 w 212"/>
                  <a:gd name="T5" fmla="*/ 54 h 203"/>
                  <a:gd name="T6" fmla="*/ 0 w 212"/>
                  <a:gd name="T7" fmla="*/ 92 h 203"/>
                  <a:gd name="T8" fmla="*/ 6 w 212"/>
                  <a:gd name="T9" fmla="*/ 124 h 203"/>
                  <a:gd name="T10" fmla="*/ 17 w 212"/>
                  <a:gd name="T11" fmla="*/ 148 h 203"/>
                  <a:gd name="T12" fmla="*/ 23 w 212"/>
                  <a:gd name="T13" fmla="*/ 165 h 203"/>
                  <a:gd name="T14" fmla="*/ 25 w 212"/>
                  <a:gd name="T15" fmla="*/ 177 h 203"/>
                  <a:gd name="T16" fmla="*/ 28 w 212"/>
                  <a:gd name="T17" fmla="*/ 185 h 203"/>
                  <a:gd name="T18" fmla="*/ 25 w 212"/>
                  <a:gd name="T19" fmla="*/ 193 h 203"/>
                  <a:gd name="T20" fmla="*/ 25 w 212"/>
                  <a:gd name="T21" fmla="*/ 199 h 203"/>
                  <a:gd name="T22" fmla="*/ 28 w 212"/>
                  <a:gd name="T23" fmla="*/ 203 h 203"/>
                  <a:gd name="T24" fmla="*/ 45 w 212"/>
                  <a:gd name="T25" fmla="*/ 201 h 203"/>
                  <a:gd name="T26" fmla="*/ 56 w 212"/>
                  <a:gd name="T27" fmla="*/ 199 h 203"/>
                  <a:gd name="T28" fmla="*/ 67 w 212"/>
                  <a:gd name="T29" fmla="*/ 197 h 203"/>
                  <a:gd name="T30" fmla="*/ 76 w 212"/>
                  <a:gd name="T31" fmla="*/ 195 h 203"/>
                  <a:gd name="T32" fmla="*/ 84 w 212"/>
                  <a:gd name="T33" fmla="*/ 193 h 203"/>
                  <a:gd name="T34" fmla="*/ 90 w 212"/>
                  <a:gd name="T35" fmla="*/ 193 h 203"/>
                  <a:gd name="T36" fmla="*/ 95 w 212"/>
                  <a:gd name="T37" fmla="*/ 189 h 203"/>
                  <a:gd name="T38" fmla="*/ 98 w 212"/>
                  <a:gd name="T39" fmla="*/ 185 h 203"/>
                  <a:gd name="T40" fmla="*/ 98 w 212"/>
                  <a:gd name="T41" fmla="*/ 177 h 203"/>
                  <a:gd name="T42" fmla="*/ 95 w 212"/>
                  <a:gd name="T43" fmla="*/ 165 h 203"/>
                  <a:gd name="T44" fmla="*/ 98 w 212"/>
                  <a:gd name="T45" fmla="*/ 150 h 203"/>
                  <a:gd name="T46" fmla="*/ 106 w 212"/>
                  <a:gd name="T47" fmla="*/ 136 h 203"/>
                  <a:gd name="T48" fmla="*/ 117 w 212"/>
                  <a:gd name="T49" fmla="*/ 126 h 203"/>
                  <a:gd name="T50" fmla="*/ 134 w 212"/>
                  <a:gd name="T51" fmla="*/ 124 h 203"/>
                  <a:gd name="T52" fmla="*/ 148 w 212"/>
                  <a:gd name="T53" fmla="*/ 128 h 203"/>
                  <a:gd name="T54" fmla="*/ 159 w 212"/>
                  <a:gd name="T55" fmla="*/ 138 h 203"/>
                  <a:gd name="T56" fmla="*/ 159 w 212"/>
                  <a:gd name="T57" fmla="*/ 150 h 203"/>
                  <a:gd name="T58" fmla="*/ 159 w 212"/>
                  <a:gd name="T59" fmla="*/ 157 h 203"/>
                  <a:gd name="T60" fmla="*/ 165 w 212"/>
                  <a:gd name="T61" fmla="*/ 163 h 203"/>
                  <a:gd name="T62" fmla="*/ 173 w 212"/>
                  <a:gd name="T63" fmla="*/ 163 h 203"/>
                  <a:gd name="T64" fmla="*/ 184 w 212"/>
                  <a:gd name="T65" fmla="*/ 159 h 203"/>
                  <a:gd name="T66" fmla="*/ 195 w 212"/>
                  <a:gd name="T67" fmla="*/ 148 h 203"/>
                  <a:gd name="T68" fmla="*/ 207 w 212"/>
                  <a:gd name="T69" fmla="*/ 130 h 203"/>
                  <a:gd name="T70" fmla="*/ 212 w 212"/>
                  <a:gd name="T71" fmla="*/ 108 h 203"/>
                  <a:gd name="T72" fmla="*/ 209 w 212"/>
                  <a:gd name="T73" fmla="*/ 88 h 203"/>
                  <a:gd name="T74" fmla="*/ 201 w 212"/>
                  <a:gd name="T75" fmla="*/ 80 h 203"/>
                  <a:gd name="T76" fmla="*/ 190 w 212"/>
                  <a:gd name="T77" fmla="*/ 74 h 203"/>
                  <a:gd name="T78" fmla="*/ 173 w 212"/>
                  <a:gd name="T79" fmla="*/ 66 h 203"/>
                  <a:gd name="T80" fmla="*/ 156 w 212"/>
                  <a:gd name="T81" fmla="*/ 58 h 203"/>
                  <a:gd name="T82" fmla="*/ 137 w 212"/>
                  <a:gd name="T83" fmla="*/ 52 h 203"/>
                  <a:gd name="T84" fmla="*/ 120 w 212"/>
                  <a:gd name="T85" fmla="*/ 44 h 203"/>
                  <a:gd name="T86" fmla="*/ 106 w 212"/>
                  <a:gd name="T87" fmla="*/ 38 h 203"/>
                  <a:gd name="T88" fmla="*/ 95 w 212"/>
                  <a:gd name="T89" fmla="*/ 32 h 203"/>
                  <a:gd name="T90" fmla="*/ 87 w 212"/>
                  <a:gd name="T91" fmla="*/ 26 h 203"/>
                  <a:gd name="T92" fmla="*/ 78 w 212"/>
                  <a:gd name="T93" fmla="*/ 20 h 203"/>
                  <a:gd name="T94" fmla="*/ 76 w 212"/>
                  <a:gd name="T95" fmla="*/ 14 h 203"/>
                  <a:gd name="T96" fmla="*/ 76 w 212"/>
                  <a:gd name="T97" fmla="*/ 10 h 203"/>
                  <a:gd name="T98" fmla="*/ 78 w 212"/>
                  <a:gd name="T99" fmla="*/ 6 h 203"/>
                  <a:gd name="T100" fmla="*/ 81 w 212"/>
                  <a:gd name="T101" fmla="*/ 2 h 203"/>
                  <a:gd name="T102" fmla="*/ 78 w 212"/>
                  <a:gd name="T103" fmla="*/ 0 h 203"/>
                  <a:gd name="T104" fmla="*/ 64 w 212"/>
                  <a:gd name="T105" fmla="*/ 2 h 2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
                  <a:gd name="T160" fmla="*/ 0 h 203"/>
                  <a:gd name="T161" fmla="*/ 212 w 212"/>
                  <a:gd name="T162" fmla="*/ 203 h 2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 h="203">
                    <a:moveTo>
                      <a:pt x="64" y="2"/>
                    </a:moveTo>
                    <a:lnTo>
                      <a:pt x="31" y="22"/>
                    </a:lnTo>
                    <a:lnTo>
                      <a:pt x="9" y="54"/>
                    </a:lnTo>
                    <a:lnTo>
                      <a:pt x="0" y="92"/>
                    </a:lnTo>
                    <a:lnTo>
                      <a:pt x="6" y="124"/>
                    </a:lnTo>
                    <a:lnTo>
                      <a:pt x="17" y="148"/>
                    </a:lnTo>
                    <a:lnTo>
                      <a:pt x="23" y="165"/>
                    </a:lnTo>
                    <a:lnTo>
                      <a:pt x="25" y="177"/>
                    </a:lnTo>
                    <a:lnTo>
                      <a:pt x="28" y="185"/>
                    </a:lnTo>
                    <a:lnTo>
                      <a:pt x="25" y="193"/>
                    </a:lnTo>
                    <a:lnTo>
                      <a:pt x="25" y="199"/>
                    </a:lnTo>
                    <a:lnTo>
                      <a:pt x="28" y="203"/>
                    </a:lnTo>
                    <a:lnTo>
                      <a:pt x="45" y="201"/>
                    </a:lnTo>
                    <a:lnTo>
                      <a:pt x="56" y="199"/>
                    </a:lnTo>
                    <a:lnTo>
                      <a:pt x="67" y="197"/>
                    </a:lnTo>
                    <a:lnTo>
                      <a:pt x="76" y="195"/>
                    </a:lnTo>
                    <a:lnTo>
                      <a:pt x="84" y="193"/>
                    </a:lnTo>
                    <a:lnTo>
                      <a:pt x="90" y="193"/>
                    </a:lnTo>
                    <a:lnTo>
                      <a:pt x="95" y="189"/>
                    </a:lnTo>
                    <a:lnTo>
                      <a:pt x="98" y="185"/>
                    </a:lnTo>
                    <a:lnTo>
                      <a:pt x="98" y="177"/>
                    </a:lnTo>
                    <a:lnTo>
                      <a:pt x="95" y="165"/>
                    </a:lnTo>
                    <a:lnTo>
                      <a:pt x="98" y="150"/>
                    </a:lnTo>
                    <a:lnTo>
                      <a:pt x="106" y="136"/>
                    </a:lnTo>
                    <a:lnTo>
                      <a:pt x="117" y="126"/>
                    </a:lnTo>
                    <a:lnTo>
                      <a:pt x="134" y="124"/>
                    </a:lnTo>
                    <a:lnTo>
                      <a:pt x="148" y="128"/>
                    </a:lnTo>
                    <a:lnTo>
                      <a:pt x="159" y="138"/>
                    </a:lnTo>
                    <a:lnTo>
                      <a:pt x="159" y="150"/>
                    </a:lnTo>
                    <a:lnTo>
                      <a:pt x="159" y="157"/>
                    </a:lnTo>
                    <a:lnTo>
                      <a:pt x="165" y="163"/>
                    </a:lnTo>
                    <a:lnTo>
                      <a:pt x="173" y="163"/>
                    </a:lnTo>
                    <a:lnTo>
                      <a:pt x="184" y="159"/>
                    </a:lnTo>
                    <a:lnTo>
                      <a:pt x="195" y="148"/>
                    </a:lnTo>
                    <a:lnTo>
                      <a:pt x="207" y="130"/>
                    </a:lnTo>
                    <a:lnTo>
                      <a:pt x="212" y="108"/>
                    </a:lnTo>
                    <a:lnTo>
                      <a:pt x="209" y="88"/>
                    </a:lnTo>
                    <a:lnTo>
                      <a:pt x="201" y="80"/>
                    </a:lnTo>
                    <a:lnTo>
                      <a:pt x="190" y="74"/>
                    </a:lnTo>
                    <a:lnTo>
                      <a:pt x="173" y="66"/>
                    </a:lnTo>
                    <a:lnTo>
                      <a:pt x="156" y="58"/>
                    </a:lnTo>
                    <a:lnTo>
                      <a:pt x="137" y="52"/>
                    </a:lnTo>
                    <a:lnTo>
                      <a:pt x="120" y="44"/>
                    </a:lnTo>
                    <a:lnTo>
                      <a:pt x="106" y="38"/>
                    </a:lnTo>
                    <a:lnTo>
                      <a:pt x="95" y="32"/>
                    </a:lnTo>
                    <a:lnTo>
                      <a:pt x="87" y="26"/>
                    </a:lnTo>
                    <a:lnTo>
                      <a:pt x="78" y="20"/>
                    </a:lnTo>
                    <a:lnTo>
                      <a:pt x="76" y="14"/>
                    </a:lnTo>
                    <a:lnTo>
                      <a:pt x="76" y="10"/>
                    </a:lnTo>
                    <a:lnTo>
                      <a:pt x="78" y="6"/>
                    </a:lnTo>
                    <a:lnTo>
                      <a:pt x="81" y="2"/>
                    </a:lnTo>
                    <a:lnTo>
                      <a:pt x="78" y="0"/>
                    </a:lnTo>
                    <a:lnTo>
                      <a:pt x="64" y="2"/>
                    </a:lnTo>
                    <a:close/>
                  </a:path>
                </a:pathLst>
              </a:custGeom>
              <a:solidFill>
                <a:srgbClr val="705E5E"/>
              </a:solidFill>
              <a:ln w="9525">
                <a:noFill/>
                <a:round/>
                <a:headEnd/>
                <a:tailEnd/>
              </a:ln>
            </p:spPr>
            <p:txBody>
              <a:bodyPr/>
              <a:lstStyle/>
              <a:p>
                <a:endParaRPr lang="en-US"/>
              </a:p>
            </p:txBody>
          </p:sp>
          <p:sp>
            <p:nvSpPr>
              <p:cNvPr id="22622" name="Freeform 60"/>
              <p:cNvSpPr>
                <a:spLocks/>
              </p:cNvSpPr>
              <p:nvPr/>
            </p:nvSpPr>
            <p:spPr bwMode="auto">
              <a:xfrm rot="-277109">
                <a:off x="253" y="2809"/>
                <a:ext cx="780" cy="1204"/>
              </a:xfrm>
              <a:custGeom>
                <a:avLst/>
                <a:gdLst>
                  <a:gd name="T0" fmla="*/ 585 w 780"/>
                  <a:gd name="T1" fmla="*/ 0 h 1211"/>
                  <a:gd name="T2" fmla="*/ 529 w 780"/>
                  <a:gd name="T3" fmla="*/ 10 h 1211"/>
                  <a:gd name="T4" fmla="*/ 477 w 780"/>
                  <a:gd name="T5" fmla="*/ 32 h 1211"/>
                  <a:gd name="T6" fmla="*/ 438 w 780"/>
                  <a:gd name="T7" fmla="*/ 68 h 1211"/>
                  <a:gd name="T8" fmla="*/ 426 w 780"/>
                  <a:gd name="T9" fmla="*/ 136 h 1211"/>
                  <a:gd name="T10" fmla="*/ 438 w 780"/>
                  <a:gd name="T11" fmla="*/ 236 h 1211"/>
                  <a:gd name="T12" fmla="*/ 440 w 780"/>
                  <a:gd name="T13" fmla="*/ 319 h 1211"/>
                  <a:gd name="T14" fmla="*/ 440 w 780"/>
                  <a:gd name="T15" fmla="*/ 505 h 1211"/>
                  <a:gd name="T16" fmla="*/ 435 w 780"/>
                  <a:gd name="T17" fmla="*/ 583 h 1211"/>
                  <a:gd name="T18" fmla="*/ 426 w 780"/>
                  <a:gd name="T19" fmla="*/ 629 h 1211"/>
                  <a:gd name="T20" fmla="*/ 410 w 780"/>
                  <a:gd name="T21" fmla="*/ 647 h 1211"/>
                  <a:gd name="T22" fmla="*/ 368 w 780"/>
                  <a:gd name="T23" fmla="*/ 671 h 1211"/>
                  <a:gd name="T24" fmla="*/ 312 w 780"/>
                  <a:gd name="T25" fmla="*/ 705 h 1211"/>
                  <a:gd name="T26" fmla="*/ 259 w 780"/>
                  <a:gd name="T27" fmla="*/ 741 h 1211"/>
                  <a:gd name="T28" fmla="*/ 220 w 780"/>
                  <a:gd name="T29" fmla="*/ 778 h 1211"/>
                  <a:gd name="T30" fmla="*/ 184 w 780"/>
                  <a:gd name="T31" fmla="*/ 836 h 1211"/>
                  <a:gd name="T32" fmla="*/ 156 w 780"/>
                  <a:gd name="T33" fmla="*/ 894 h 1211"/>
                  <a:gd name="T34" fmla="*/ 139 w 780"/>
                  <a:gd name="T35" fmla="*/ 934 h 1211"/>
                  <a:gd name="T36" fmla="*/ 128 w 780"/>
                  <a:gd name="T37" fmla="*/ 960 h 1211"/>
                  <a:gd name="T38" fmla="*/ 89 w 780"/>
                  <a:gd name="T39" fmla="*/ 1014 h 1211"/>
                  <a:gd name="T40" fmla="*/ 45 w 780"/>
                  <a:gd name="T41" fmla="*/ 1076 h 1211"/>
                  <a:gd name="T42" fmla="*/ 8 w 780"/>
                  <a:gd name="T43" fmla="*/ 1130 h 1211"/>
                  <a:gd name="T44" fmla="*/ 0 w 780"/>
                  <a:gd name="T45" fmla="*/ 1173 h 1211"/>
                  <a:gd name="T46" fmla="*/ 8 w 780"/>
                  <a:gd name="T47" fmla="*/ 1205 h 1211"/>
                  <a:gd name="T48" fmla="*/ 31 w 780"/>
                  <a:gd name="T49" fmla="*/ 1209 h 1211"/>
                  <a:gd name="T50" fmla="*/ 56 w 780"/>
                  <a:gd name="T51" fmla="*/ 1191 h 1211"/>
                  <a:gd name="T52" fmla="*/ 81 w 780"/>
                  <a:gd name="T53" fmla="*/ 1166 h 1211"/>
                  <a:gd name="T54" fmla="*/ 139 w 780"/>
                  <a:gd name="T55" fmla="*/ 1108 h 1211"/>
                  <a:gd name="T56" fmla="*/ 220 w 780"/>
                  <a:gd name="T57" fmla="*/ 1032 h 1211"/>
                  <a:gd name="T58" fmla="*/ 284 w 780"/>
                  <a:gd name="T59" fmla="*/ 972 h 1211"/>
                  <a:gd name="T60" fmla="*/ 318 w 780"/>
                  <a:gd name="T61" fmla="*/ 946 h 1211"/>
                  <a:gd name="T62" fmla="*/ 354 w 780"/>
                  <a:gd name="T63" fmla="*/ 914 h 1211"/>
                  <a:gd name="T64" fmla="*/ 393 w 780"/>
                  <a:gd name="T65" fmla="*/ 880 h 1211"/>
                  <a:gd name="T66" fmla="*/ 426 w 780"/>
                  <a:gd name="T67" fmla="*/ 848 h 1211"/>
                  <a:gd name="T68" fmla="*/ 451 w 780"/>
                  <a:gd name="T69" fmla="*/ 824 h 1211"/>
                  <a:gd name="T70" fmla="*/ 477 w 780"/>
                  <a:gd name="T71" fmla="*/ 798 h 1211"/>
                  <a:gd name="T72" fmla="*/ 499 w 780"/>
                  <a:gd name="T73" fmla="*/ 774 h 1211"/>
                  <a:gd name="T74" fmla="*/ 521 w 780"/>
                  <a:gd name="T75" fmla="*/ 754 h 1211"/>
                  <a:gd name="T76" fmla="*/ 538 w 780"/>
                  <a:gd name="T77" fmla="*/ 742 h 1211"/>
                  <a:gd name="T78" fmla="*/ 566 w 780"/>
                  <a:gd name="T79" fmla="*/ 729 h 1211"/>
                  <a:gd name="T80" fmla="*/ 596 w 780"/>
                  <a:gd name="T81" fmla="*/ 711 h 1211"/>
                  <a:gd name="T82" fmla="*/ 624 w 780"/>
                  <a:gd name="T83" fmla="*/ 687 h 1211"/>
                  <a:gd name="T84" fmla="*/ 644 w 780"/>
                  <a:gd name="T85" fmla="*/ 637 h 1211"/>
                  <a:gd name="T86" fmla="*/ 686 w 780"/>
                  <a:gd name="T87" fmla="*/ 519 h 1211"/>
                  <a:gd name="T88" fmla="*/ 722 w 780"/>
                  <a:gd name="T89" fmla="*/ 435 h 1211"/>
                  <a:gd name="T90" fmla="*/ 758 w 780"/>
                  <a:gd name="T91" fmla="*/ 339 h 1211"/>
                  <a:gd name="T92" fmla="*/ 780 w 780"/>
                  <a:gd name="T93" fmla="*/ 228 h 1211"/>
                  <a:gd name="T94" fmla="*/ 769 w 780"/>
                  <a:gd name="T95" fmla="*/ 124 h 1211"/>
                  <a:gd name="T96" fmla="*/ 725 w 780"/>
                  <a:gd name="T97" fmla="*/ 52 h 1211"/>
                  <a:gd name="T98" fmla="*/ 655 w 780"/>
                  <a:gd name="T99" fmla="*/ 10 h 12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80"/>
                  <a:gd name="T151" fmla="*/ 0 h 1211"/>
                  <a:gd name="T152" fmla="*/ 780 w 780"/>
                  <a:gd name="T153" fmla="*/ 1211 h 12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80" h="1211">
                    <a:moveTo>
                      <a:pt x="610" y="2"/>
                    </a:moveTo>
                    <a:lnTo>
                      <a:pt x="585" y="0"/>
                    </a:lnTo>
                    <a:lnTo>
                      <a:pt x="557" y="4"/>
                    </a:lnTo>
                    <a:lnTo>
                      <a:pt x="529" y="10"/>
                    </a:lnTo>
                    <a:lnTo>
                      <a:pt x="502" y="20"/>
                    </a:lnTo>
                    <a:lnTo>
                      <a:pt x="477" y="32"/>
                    </a:lnTo>
                    <a:lnTo>
                      <a:pt x="454" y="48"/>
                    </a:lnTo>
                    <a:lnTo>
                      <a:pt x="438" y="68"/>
                    </a:lnTo>
                    <a:lnTo>
                      <a:pt x="429" y="92"/>
                    </a:lnTo>
                    <a:lnTo>
                      <a:pt x="426" y="136"/>
                    </a:lnTo>
                    <a:lnTo>
                      <a:pt x="432" y="188"/>
                    </a:lnTo>
                    <a:lnTo>
                      <a:pt x="438" y="236"/>
                    </a:lnTo>
                    <a:lnTo>
                      <a:pt x="440" y="268"/>
                    </a:lnTo>
                    <a:lnTo>
                      <a:pt x="440" y="319"/>
                    </a:lnTo>
                    <a:lnTo>
                      <a:pt x="440" y="411"/>
                    </a:lnTo>
                    <a:lnTo>
                      <a:pt x="440" y="505"/>
                    </a:lnTo>
                    <a:lnTo>
                      <a:pt x="438" y="559"/>
                    </a:lnTo>
                    <a:lnTo>
                      <a:pt x="435" y="583"/>
                    </a:lnTo>
                    <a:lnTo>
                      <a:pt x="432" y="609"/>
                    </a:lnTo>
                    <a:lnTo>
                      <a:pt x="426" y="629"/>
                    </a:lnTo>
                    <a:lnTo>
                      <a:pt x="418" y="641"/>
                    </a:lnTo>
                    <a:lnTo>
                      <a:pt x="410" y="647"/>
                    </a:lnTo>
                    <a:lnTo>
                      <a:pt x="390" y="657"/>
                    </a:lnTo>
                    <a:lnTo>
                      <a:pt x="368" y="671"/>
                    </a:lnTo>
                    <a:lnTo>
                      <a:pt x="340" y="687"/>
                    </a:lnTo>
                    <a:lnTo>
                      <a:pt x="312" y="705"/>
                    </a:lnTo>
                    <a:lnTo>
                      <a:pt x="284" y="723"/>
                    </a:lnTo>
                    <a:lnTo>
                      <a:pt x="259" y="741"/>
                    </a:lnTo>
                    <a:lnTo>
                      <a:pt x="242" y="754"/>
                    </a:lnTo>
                    <a:lnTo>
                      <a:pt x="220" y="778"/>
                    </a:lnTo>
                    <a:lnTo>
                      <a:pt x="201" y="806"/>
                    </a:lnTo>
                    <a:lnTo>
                      <a:pt x="184" y="836"/>
                    </a:lnTo>
                    <a:lnTo>
                      <a:pt x="170" y="866"/>
                    </a:lnTo>
                    <a:lnTo>
                      <a:pt x="156" y="894"/>
                    </a:lnTo>
                    <a:lnTo>
                      <a:pt x="148" y="916"/>
                    </a:lnTo>
                    <a:lnTo>
                      <a:pt x="139" y="934"/>
                    </a:lnTo>
                    <a:lnTo>
                      <a:pt x="137" y="944"/>
                    </a:lnTo>
                    <a:lnTo>
                      <a:pt x="128" y="960"/>
                    </a:lnTo>
                    <a:lnTo>
                      <a:pt x="111" y="984"/>
                    </a:lnTo>
                    <a:lnTo>
                      <a:pt x="89" y="1014"/>
                    </a:lnTo>
                    <a:lnTo>
                      <a:pt x="67" y="1044"/>
                    </a:lnTo>
                    <a:lnTo>
                      <a:pt x="45" y="1076"/>
                    </a:lnTo>
                    <a:lnTo>
                      <a:pt x="25" y="1104"/>
                    </a:lnTo>
                    <a:lnTo>
                      <a:pt x="8" y="1130"/>
                    </a:lnTo>
                    <a:lnTo>
                      <a:pt x="3" y="1148"/>
                    </a:lnTo>
                    <a:lnTo>
                      <a:pt x="0" y="1173"/>
                    </a:lnTo>
                    <a:lnTo>
                      <a:pt x="0" y="1193"/>
                    </a:lnTo>
                    <a:lnTo>
                      <a:pt x="8" y="1205"/>
                    </a:lnTo>
                    <a:lnTo>
                      <a:pt x="22" y="1211"/>
                    </a:lnTo>
                    <a:lnTo>
                      <a:pt x="31" y="1209"/>
                    </a:lnTo>
                    <a:lnTo>
                      <a:pt x="42" y="1203"/>
                    </a:lnTo>
                    <a:lnTo>
                      <a:pt x="56" y="1191"/>
                    </a:lnTo>
                    <a:lnTo>
                      <a:pt x="67" y="1179"/>
                    </a:lnTo>
                    <a:lnTo>
                      <a:pt x="81" y="1166"/>
                    </a:lnTo>
                    <a:lnTo>
                      <a:pt x="106" y="1140"/>
                    </a:lnTo>
                    <a:lnTo>
                      <a:pt x="139" y="1108"/>
                    </a:lnTo>
                    <a:lnTo>
                      <a:pt x="178" y="1070"/>
                    </a:lnTo>
                    <a:lnTo>
                      <a:pt x="220" y="1032"/>
                    </a:lnTo>
                    <a:lnTo>
                      <a:pt x="256" y="998"/>
                    </a:lnTo>
                    <a:lnTo>
                      <a:pt x="284" y="972"/>
                    </a:lnTo>
                    <a:lnTo>
                      <a:pt x="304" y="956"/>
                    </a:lnTo>
                    <a:lnTo>
                      <a:pt x="318" y="946"/>
                    </a:lnTo>
                    <a:lnTo>
                      <a:pt x="334" y="932"/>
                    </a:lnTo>
                    <a:lnTo>
                      <a:pt x="354" y="914"/>
                    </a:lnTo>
                    <a:lnTo>
                      <a:pt x="373" y="898"/>
                    </a:lnTo>
                    <a:lnTo>
                      <a:pt x="393" y="880"/>
                    </a:lnTo>
                    <a:lnTo>
                      <a:pt x="412" y="864"/>
                    </a:lnTo>
                    <a:lnTo>
                      <a:pt x="426" y="848"/>
                    </a:lnTo>
                    <a:lnTo>
                      <a:pt x="440" y="836"/>
                    </a:lnTo>
                    <a:lnTo>
                      <a:pt x="451" y="824"/>
                    </a:lnTo>
                    <a:lnTo>
                      <a:pt x="463" y="812"/>
                    </a:lnTo>
                    <a:lnTo>
                      <a:pt x="477" y="798"/>
                    </a:lnTo>
                    <a:lnTo>
                      <a:pt x="488" y="786"/>
                    </a:lnTo>
                    <a:lnTo>
                      <a:pt x="499" y="774"/>
                    </a:lnTo>
                    <a:lnTo>
                      <a:pt x="510" y="764"/>
                    </a:lnTo>
                    <a:lnTo>
                      <a:pt x="521" y="754"/>
                    </a:lnTo>
                    <a:lnTo>
                      <a:pt x="529" y="748"/>
                    </a:lnTo>
                    <a:lnTo>
                      <a:pt x="538" y="742"/>
                    </a:lnTo>
                    <a:lnTo>
                      <a:pt x="552" y="737"/>
                    </a:lnTo>
                    <a:lnTo>
                      <a:pt x="566" y="729"/>
                    </a:lnTo>
                    <a:lnTo>
                      <a:pt x="582" y="721"/>
                    </a:lnTo>
                    <a:lnTo>
                      <a:pt x="596" y="711"/>
                    </a:lnTo>
                    <a:lnTo>
                      <a:pt x="613" y="699"/>
                    </a:lnTo>
                    <a:lnTo>
                      <a:pt x="624" y="687"/>
                    </a:lnTo>
                    <a:lnTo>
                      <a:pt x="630" y="675"/>
                    </a:lnTo>
                    <a:lnTo>
                      <a:pt x="644" y="637"/>
                    </a:lnTo>
                    <a:lnTo>
                      <a:pt x="663" y="579"/>
                    </a:lnTo>
                    <a:lnTo>
                      <a:pt x="686" y="519"/>
                    </a:lnTo>
                    <a:lnTo>
                      <a:pt x="705" y="473"/>
                    </a:lnTo>
                    <a:lnTo>
                      <a:pt x="722" y="435"/>
                    </a:lnTo>
                    <a:lnTo>
                      <a:pt x="741" y="389"/>
                    </a:lnTo>
                    <a:lnTo>
                      <a:pt x="758" y="339"/>
                    </a:lnTo>
                    <a:lnTo>
                      <a:pt x="769" y="292"/>
                    </a:lnTo>
                    <a:lnTo>
                      <a:pt x="780" y="228"/>
                    </a:lnTo>
                    <a:lnTo>
                      <a:pt x="780" y="172"/>
                    </a:lnTo>
                    <a:lnTo>
                      <a:pt x="769" y="124"/>
                    </a:lnTo>
                    <a:lnTo>
                      <a:pt x="752" y="84"/>
                    </a:lnTo>
                    <a:lnTo>
                      <a:pt x="725" y="52"/>
                    </a:lnTo>
                    <a:lnTo>
                      <a:pt x="694" y="28"/>
                    </a:lnTo>
                    <a:lnTo>
                      <a:pt x="655" y="10"/>
                    </a:lnTo>
                    <a:lnTo>
                      <a:pt x="610" y="2"/>
                    </a:lnTo>
                    <a:close/>
                  </a:path>
                </a:pathLst>
              </a:custGeom>
              <a:solidFill>
                <a:srgbClr val="D6ADA3"/>
              </a:solidFill>
              <a:ln w="9525">
                <a:noFill/>
                <a:round/>
                <a:headEnd/>
                <a:tailEnd/>
              </a:ln>
            </p:spPr>
            <p:txBody>
              <a:bodyPr/>
              <a:lstStyle/>
              <a:p>
                <a:endParaRPr lang="en-US"/>
              </a:p>
            </p:txBody>
          </p:sp>
          <p:sp>
            <p:nvSpPr>
              <p:cNvPr id="22623" name="Freeform 61"/>
              <p:cNvSpPr>
                <a:spLocks/>
              </p:cNvSpPr>
              <p:nvPr/>
            </p:nvSpPr>
            <p:spPr bwMode="auto">
              <a:xfrm rot="-277109">
                <a:off x="792" y="2865"/>
                <a:ext cx="48" cy="32"/>
              </a:xfrm>
              <a:custGeom>
                <a:avLst/>
                <a:gdLst>
                  <a:gd name="T0" fmla="*/ 20 w 48"/>
                  <a:gd name="T1" fmla="*/ 32 h 32"/>
                  <a:gd name="T2" fmla="*/ 31 w 48"/>
                  <a:gd name="T3" fmla="*/ 32 h 32"/>
                  <a:gd name="T4" fmla="*/ 39 w 48"/>
                  <a:gd name="T5" fmla="*/ 30 h 32"/>
                  <a:gd name="T6" fmla="*/ 45 w 48"/>
                  <a:gd name="T7" fmla="*/ 24 h 32"/>
                  <a:gd name="T8" fmla="*/ 48 w 48"/>
                  <a:gd name="T9" fmla="*/ 18 h 32"/>
                  <a:gd name="T10" fmla="*/ 45 w 48"/>
                  <a:gd name="T11" fmla="*/ 12 h 32"/>
                  <a:gd name="T12" fmla="*/ 42 w 48"/>
                  <a:gd name="T13" fmla="*/ 6 h 32"/>
                  <a:gd name="T14" fmla="*/ 37 w 48"/>
                  <a:gd name="T15" fmla="*/ 2 h 32"/>
                  <a:gd name="T16" fmla="*/ 28 w 48"/>
                  <a:gd name="T17" fmla="*/ 0 h 32"/>
                  <a:gd name="T18" fmla="*/ 17 w 48"/>
                  <a:gd name="T19" fmla="*/ 0 h 32"/>
                  <a:gd name="T20" fmla="*/ 12 w 48"/>
                  <a:gd name="T21" fmla="*/ 2 h 32"/>
                  <a:gd name="T22" fmla="*/ 3 w 48"/>
                  <a:gd name="T23" fmla="*/ 8 h 32"/>
                  <a:gd name="T24" fmla="*/ 0 w 48"/>
                  <a:gd name="T25" fmla="*/ 14 h 32"/>
                  <a:gd name="T26" fmla="*/ 0 w 48"/>
                  <a:gd name="T27" fmla="*/ 20 h 32"/>
                  <a:gd name="T28" fmla="*/ 6 w 48"/>
                  <a:gd name="T29" fmla="*/ 26 h 32"/>
                  <a:gd name="T30" fmla="*/ 12 w 48"/>
                  <a:gd name="T31" fmla="*/ 30 h 32"/>
                  <a:gd name="T32" fmla="*/ 20 w 48"/>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2"/>
                  <a:gd name="T53" fmla="*/ 48 w 48"/>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2">
                    <a:moveTo>
                      <a:pt x="20" y="32"/>
                    </a:moveTo>
                    <a:lnTo>
                      <a:pt x="31" y="32"/>
                    </a:lnTo>
                    <a:lnTo>
                      <a:pt x="39" y="30"/>
                    </a:lnTo>
                    <a:lnTo>
                      <a:pt x="45" y="24"/>
                    </a:lnTo>
                    <a:lnTo>
                      <a:pt x="48" y="18"/>
                    </a:lnTo>
                    <a:lnTo>
                      <a:pt x="45" y="12"/>
                    </a:lnTo>
                    <a:lnTo>
                      <a:pt x="42" y="6"/>
                    </a:lnTo>
                    <a:lnTo>
                      <a:pt x="37" y="2"/>
                    </a:lnTo>
                    <a:lnTo>
                      <a:pt x="28" y="0"/>
                    </a:lnTo>
                    <a:lnTo>
                      <a:pt x="17" y="0"/>
                    </a:lnTo>
                    <a:lnTo>
                      <a:pt x="12" y="2"/>
                    </a:lnTo>
                    <a:lnTo>
                      <a:pt x="3" y="8"/>
                    </a:lnTo>
                    <a:lnTo>
                      <a:pt x="0" y="14"/>
                    </a:lnTo>
                    <a:lnTo>
                      <a:pt x="0" y="20"/>
                    </a:lnTo>
                    <a:lnTo>
                      <a:pt x="6" y="26"/>
                    </a:lnTo>
                    <a:lnTo>
                      <a:pt x="12" y="30"/>
                    </a:lnTo>
                    <a:lnTo>
                      <a:pt x="20" y="32"/>
                    </a:lnTo>
                    <a:close/>
                  </a:path>
                </a:pathLst>
              </a:custGeom>
              <a:solidFill>
                <a:srgbClr val="D6ADA3"/>
              </a:solidFill>
              <a:ln w="9525">
                <a:noFill/>
                <a:round/>
                <a:headEnd/>
                <a:tailEnd/>
              </a:ln>
            </p:spPr>
            <p:txBody>
              <a:bodyPr/>
              <a:lstStyle/>
              <a:p>
                <a:endParaRPr lang="en-US"/>
              </a:p>
            </p:txBody>
          </p:sp>
          <p:sp>
            <p:nvSpPr>
              <p:cNvPr id="22624" name="Freeform 62"/>
              <p:cNvSpPr>
                <a:spLocks/>
              </p:cNvSpPr>
              <p:nvPr/>
            </p:nvSpPr>
            <p:spPr bwMode="auto">
              <a:xfrm rot="-277109">
                <a:off x="322" y="3957"/>
                <a:ext cx="45" cy="34"/>
              </a:xfrm>
              <a:custGeom>
                <a:avLst/>
                <a:gdLst>
                  <a:gd name="T0" fmla="*/ 20 w 45"/>
                  <a:gd name="T1" fmla="*/ 34 h 34"/>
                  <a:gd name="T2" fmla="*/ 28 w 45"/>
                  <a:gd name="T3" fmla="*/ 34 h 34"/>
                  <a:gd name="T4" fmla="*/ 36 w 45"/>
                  <a:gd name="T5" fmla="*/ 32 h 34"/>
                  <a:gd name="T6" fmla="*/ 42 w 45"/>
                  <a:gd name="T7" fmla="*/ 26 h 34"/>
                  <a:gd name="T8" fmla="*/ 45 w 45"/>
                  <a:gd name="T9" fmla="*/ 20 h 34"/>
                  <a:gd name="T10" fmla="*/ 45 w 45"/>
                  <a:gd name="T11" fmla="*/ 12 h 34"/>
                  <a:gd name="T12" fmla="*/ 42 w 45"/>
                  <a:gd name="T13" fmla="*/ 6 h 34"/>
                  <a:gd name="T14" fmla="*/ 34 w 45"/>
                  <a:gd name="T15" fmla="*/ 2 h 34"/>
                  <a:gd name="T16" fmla="*/ 25 w 45"/>
                  <a:gd name="T17" fmla="*/ 0 h 34"/>
                  <a:gd name="T18" fmla="*/ 17 w 45"/>
                  <a:gd name="T19" fmla="*/ 2 h 34"/>
                  <a:gd name="T20" fmla="*/ 8 w 45"/>
                  <a:gd name="T21" fmla="*/ 4 h 34"/>
                  <a:gd name="T22" fmla="*/ 3 w 45"/>
                  <a:gd name="T23" fmla="*/ 10 h 34"/>
                  <a:gd name="T24" fmla="*/ 0 w 45"/>
                  <a:gd name="T25" fmla="*/ 16 h 34"/>
                  <a:gd name="T26" fmla="*/ 0 w 45"/>
                  <a:gd name="T27" fmla="*/ 22 h 34"/>
                  <a:gd name="T28" fmla="*/ 3 w 45"/>
                  <a:gd name="T29" fmla="*/ 28 h 34"/>
                  <a:gd name="T30" fmla="*/ 11 w 45"/>
                  <a:gd name="T31" fmla="*/ 32 h 34"/>
                  <a:gd name="T32" fmla="*/ 20 w 45"/>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34"/>
                  <a:gd name="T53" fmla="*/ 45 w 4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34">
                    <a:moveTo>
                      <a:pt x="20" y="34"/>
                    </a:moveTo>
                    <a:lnTo>
                      <a:pt x="28" y="34"/>
                    </a:lnTo>
                    <a:lnTo>
                      <a:pt x="36" y="32"/>
                    </a:lnTo>
                    <a:lnTo>
                      <a:pt x="42" y="26"/>
                    </a:lnTo>
                    <a:lnTo>
                      <a:pt x="45" y="20"/>
                    </a:lnTo>
                    <a:lnTo>
                      <a:pt x="45" y="12"/>
                    </a:lnTo>
                    <a:lnTo>
                      <a:pt x="42" y="6"/>
                    </a:lnTo>
                    <a:lnTo>
                      <a:pt x="34" y="2"/>
                    </a:lnTo>
                    <a:lnTo>
                      <a:pt x="25" y="0"/>
                    </a:lnTo>
                    <a:lnTo>
                      <a:pt x="17" y="2"/>
                    </a:lnTo>
                    <a:lnTo>
                      <a:pt x="8" y="4"/>
                    </a:lnTo>
                    <a:lnTo>
                      <a:pt x="3" y="10"/>
                    </a:lnTo>
                    <a:lnTo>
                      <a:pt x="0" y="16"/>
                    </a:lnTo>
                    <a:lnTo>
                      <a:pt x="0" y="22"/>
                    </a:lnTo>
                    <a:lnTo>
                      <a:pt x="3" y="28"/>
                    </a:lnTo>
                    <a:lnTo>
                      <a:pt x="11" y="32"/>
                    </a:lnTo>
                    <a:lnTo>
                      <a:pt x="20" y="34"/>
                    </a:lnTo>
                    <a:close/>
                  </a:path>
                </a:pathLst>
              </a:custGeom>
              <a:solidFill>
                <a:srgbClr val="D6ADA3"/>
              </a:solidFill>
              <a:ln w="9525">
                <a:noFill/>
                <a:round/>
                <a:headEnd/>
                <a:tailEnd/>
              </a:ln>
            </p:spPr>
            <p:txBody>
              <a:bodyPr/>
              <a:lstStyle/>
              <a:p>
                <a:endParaRPr lang="en-US"/>
              </a:p>
            </p:txBody>
          </p:sp>
          <p:sp>
            <p:nvSpPr>
              <p:cNvPr id="22625" name="Freeform 63"/>
              <p:cNvSpPr>
                <a:spLocks/>
              </p:cNvSpPr>
              <p:nvPr/>
            </p:nvSpPr>
            <p:spPr bwMode="auto">
              <a:xfrm rot="-277109">
                <a:off x="222" y="3931"/>
                <a:ext cx="388" cy="231"/>
              </a:xfrm>
              <a:custGeom>
                <a:avLst/>
                <a:gdLst>
                  <a:gd name="T0" fmla="*/ 134 w 388"/>
                  <a:gd name="T1" fmla="*/ 0 h 233"/>
                  <a:gd name="T2" fmla="*/ 123 w 388"/>
                  <a:gd name="T3" fmla="*/ 2 h 233"/>
                  <a:gd name="T4" fmla="*/ 109 w 388"/>
                  <a:gd name="T5" fmla="*/ 6 h 233"/>
                  <a:gd name="T6" fmla="*/ 95 w 388"/>
                  <a:gd name="T7" fmla="*/ 14 h 233"/>
                  <a:gd name="T8" fmla="*/ 78 w 388"/>
                  <a:gd name="T9" fmla="*/ 24 h 233"/>
                  <a:gd name="T10" fmla="*/ 59 w 388"/>
                  <a:gd name="T11" fmla="*/ 38 h 233"/>
                  <a:gd name="T12" fmla="*/ 39 w 388"/>
                  <a:gd name="T13" fmla="*/ 50 h 233"/>
                  <a:gd name="T14" fmla="*/ 22 w 388"/>
                  <a:gd name="T15" fmla="*/ 65 h 233"/>
                  <a:gd name="T16" fmla="*/ 11 w 388"/>
                  <a:gd name="T17" fmla="*/ 83 h 233"/>
                  <a:gd name="T18" fmla="*/ 6 w 388"/>
                  <a:gd name="T19" fmla="*/ 97 h 233"/>
                  <a:gd name="T20" fmla="*/ 0 w 388"/>
                  <a:gd name="T21" fmla="*/ 105 h 233"/>
                  <a:gd name="T22" fmla="*/ 0 w 388"/>
                  <a:gd name="T23" fmla="*/ 113 h 233"/>
                  <a:gd name="T24" fmla="*/ 11 w 388"/>
                  <a:gd name="T25" fmla="*/ 117 h 233"/>
                  <a:gd name="T26" fmla="*/ 22 w 388"/>
                  <a:gd name="T27" fmla="*/ 119 h 233"/>
                  <a:gd name="T28" fmla="*/ 36 w 388"/>
                  <a:gd name="T29" fmla="*/ 123 h 233"/>
                  <a:gd name="T30" fmla="*/ 53 w 388"/>
                  <a:gd name="T31" fmla="*/ 129 h 233"/>
                  <a:gd name="T32" fmla="*/ 75 w 388"/>
                  <a:gd name="T33" fmla="*/ 139 h 233"/>
                  <a:gd name="T34" fmla="*/ 89 w 388"/>
                  <a:gd name="T35" fmla="*/ 145 h 233"/>
                  <a:gd name="T36" fmla="*/ 109 w 388"/>
                  <a:gd name="T37" fmla="*/ 153 h 233"/>
                  <a:gd name="T38" fmla="*/ 128 w 388"/>
                  <a:gd name="T39" fmla="*/ 163 h 233"/>
                  <a:gd name="T40" fmla="*/ 153 w 388"/>
                  <a:gd name="T41" fmla="*/ 173 h 233"/>
                  <a:gd name="T42" fmla="*/ 179 w 388"/>
                  <a:gd name="T43" fmla="*/ 185 h 233"/>
                  <a:gd name="T44" fmla="*/ 204 w 388"/>
                  <a:gd name="T45" fmla="*/ 195 h 233"/>
                  <a:gd name="T46" fmla="*/ 229 w 388"/>
                  <a:gd name="T47" fmla="*/ 203 h 233"/>
                  <a:gd name="T48" fmla="*/ 251 w 388"/>
                  <a:gd name="T49" fmla="*/ 209 h 233"/>
                  <a:gd name="T50" fmla="*/ 273 w 388"/>
                  <a:gd name="T51" fmla="*/ 213 h 233"/>
                  <a:gd name="T52" fmla="*/ 296 w 388"/>
                  <a:gd name="T53" fmla="*/ 219 h 233"/>
                  <a:gd name="T54" fmla="*/ 318 w 388"/>
                  <a:gd name="T55" fmla="*/ 223 h 233"/>
                  <a:gd name="T56" fmla="*/ 340 w 388"/>
                  <a:gd name="T57" fmla="*/ 227 h 233"/>
                  <a:gd name="T58" fmla="*/ 357 w 388"/>
                  <a:gd name="T59" fmla="*/ 231 h 233"/>
                  <a:gd name="T60" fmla="*/ 371 w 388"/>
                  <a:gd name="T61" fmla="*/ 233 h 233"/>
                  <a:gd name="T62" fmla="*/ 382 w 388"/>
                  <a:gd name="T63" fmla="*/ 233 h 233"/>
                  <a:gd name="T64" fmla="*/ 388 w 388"/>
                  <a:gd name="T65" fmla="*/ 229 h 233"/>
                  <a:gd name="T66" fmla="*/ 385 w 388"/>
                  <a:gd name="T67" fmla="*/ 221 h 233"/>
                  <a:gd name="T68" fmla="*/ 374 w 388"/>
                  <a:gd name="T69" fmla="*/ 211 h 233"/>
                  <a:gd name="T70" fmla="*/ 360 w 388"/>
                  <a:gd name="T71" fmla="*/ 199 h 233"/>
                  <a:gd name="T72" fmla="*/ 343 w 388"/>
                  <a:gd name="T73" fmla="*/ 187 h 233"/>
                  <a:gd name="T74" fmla="*/ 323 w 388"/>
                  <a:gd name="T75" fmla="*/ 173 h 233"/>
                  <a:gd name="T76" fmla="*/ 307 w 388"/>
                  <a:gd name="T77" fmla="*/ 161 h 233"/>
                  <a:gd name="T78" fmla="*/ 293 w 388"/>
                  <a:gd name="T79" fmla="*/ 151 h 233"/>
                  <a:gd name="T80" fmla="*/ 282 w 388"/>
                  <a:gd name="T81" fmla="*/ 143 h 233"/>
                  <a:gd name="T82" fmla="*/ 265 w 388"/>
                  <a:gd name="T83" fmla="*/ 125 h 233"/>
                  <a:gd name="T84" fmla="*/ 248 w 388"/>
                  <a:gd name="T85" fmla="*/ 103 h 233"/>
                  <a:gd name="T86" fmla="*/ 229 w 388"/>
                  <a:gd name="T87" fmla="*/ 79 h 233"/>
                  <a:gd name="T88" fmla="*/ 206 w 388"/>
                  <a:gd name="T89" fmla="*/ 56 h 233"/>
                  <a:gd name="T90" fmla="*/ 187 w 388"/>
                  <a:gd name="T91" fmla="*/ 36 h 233"/>
                  <a:gd name="T92" fmla="*/ 167 w 388"/>
                  <a:gd name="T93" fmla="*/ 18 h 233"/>
                  <a:gd name="T94" fmla="*/ 148 w 388"/>
                  <a:gd name="T95" fmla="*/ 6 h 233"/>
                  <a:gd name="T96" fmla="*/ 134 w 388"/>
                  <a:gd name="T97" fmla="*/ 0 h 2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88"/>
                  <a:gd name="T148" fmla="*/ 0 h 233"/>
                  <a:gd name="T149" fmla="*/ 388 w 388"/>
                  <a:gd name="T150" fmla="*/ 233 h 2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88" h="233">
                    <a:moveTo>
                      <a:pt x="134" y="0"/>
                    </a:moveTo>
                    <a:lnTo>
                      <a:pt x="123" y="2"/>
                    </a:lnTo>
                    <a:lnTo>
                      <a:pt x="109" y="6"/>
                    </a:lnTo>
                    <a:lnTo>
                      <a:pt x="95" y="14"/>
                    </a:lnTo>
                    <a:lnTo>
                      <a:pt x="78" y="24"/>
                    </a:lnTo>
                    <a:lnTo>
                      <a:pt x="59" y="38"/>
                    </a:lnTo>
                    <a:lnTo>
                      <a:pt x="39" y="50"/>
                    </a:lnTo>
                    <a:lnTo>
                      <a:pt x="22" y="65"/>
                    </a:lnTo>
                    <a:lnTo>
                      <a:pt x="11" y="83"/>
                    </a:lnTo>
                    <a:lnTo>
                      <a:pt x="6" y="97"/>
                    </a:lnTo>
                    <a:lnTo>
                      <a:pt x="0" y="105"/>
                    </a:lnTo>
                    <a:lnTo>
                      <a:pt x="0" y="113"/>
                    </a:lnTo>
                    <a:lnTo>
                      <a:pt x="11" y="117"/>
                    </a:lnTo>
                    <a:lnTo>
                      <a:pt x="22" y="119"/>
                    </a:lnTo>
                    <a:lnTo>
                      <a:pt x="36" y="123"/>
                    </a:lnTo>
                    <a:lnTo>
                      <a:pt x="53" y="129"/>
                    </a:lnTo>
                    <a:lnTo>
                      <a:pt x="75" y="139"/>
                    </a:lnTo>
                    <a:lnTo>
                      <a:pt x="89" y="145"/>
                    </a:lnTo>
                    <a:lnTo>
                      <a:pt x="109" y="153"/>
                    </a:lnTo>
                    <a:lnTo>
                      <a:pt x="128" y="163"/>
                    </a:lnTo>
                    <a:lnTo>
                      <a:pt x="153" y="173"/>
                    </a:lnTo>
                    <a:lnTo>
                      <a:pt x="179" y="185"/>
                    </a:lnTo>
                    <a:lnTo>
                      <a:pt x="204" y="195"/>
                    </a:lnTo>
                    <a:lnTo>
                      <a:pt x="229" y="203"/>
                    </a:lnTo>
                    <a:lnTo>
                      <a:pt x="251" y="209"/>
                    </a:lnTo>
                    <a:lnTo>
                      <a:pt x="273" y="213"/>
                    </a:lnTo>
                    <a:lnTo>
                      <a:pt x="296" y="219"/>
                    </a:lnTo>
                    <a:lnTo>
                      <a:pt x="318" y="223"/>
                    </a:lnTo>
                    <a:lnTo>
                      <a:pt x="340" y="227"/>
                    </a:lnTo>
                    <a:lnTo>
                      <a:pt x="357" y="231"/>
                    </a:lnTo>
                    <a:lnTo>
                      <a:pt x="371" y="233"/>
                    </a:lnTo>
                    <a:lnTo>
                      <a:pt x="382" y="233"/>
                    </a:lnTo>
                    <a:lnTo>
                      <a:pt x="388" y="229"/>
                    </a:lnTo>
                    <a:lnTo>
                      <a:pt x="385" y="221"/>
                    </a:lnTo>
                    <a:lnTo>
                      <a:pt x="374" y="211"/>
                    </a:lnTo>
                    <a:lnTo>
                      <a:pt x="360" y="199"/>
                    </a:lnTo>
                    <a:lnTo>
                      <a:pt x="343" y="187"/>
                    </a:lnTo>
                    <a:lnTo>
                      <a:pt x="323" y="173"/>
                    </a:lnTo>
                    <a:lnTo>
                      <a:pt x="307" y="161"/>
                    </a:lnTo>
                    <a:lnTo>
                      <a:pt x="293" y="151"/>
                    </a:lnTo>
                    <a:lnTo>
                      <a:pt x="282" y="143"/>
                    </a:lnTo>
                    <a:lnTo>
                      <a:pt x="265" y="125"/>
                    </a:lnTo>
                    <a:lnTo>
                      <a:pt x="248" y="103"/>
                    </a:lnTo>
                    <a:lnTo>
                      <a:pt x="229" y="79"/>
                    </a:lnTo>
                    <a:lnTo>
                      <a:pt x="206" y="56"/>
                    </a:lnTo>
                    <a:lnTo>
                      <a:pt x="187" y="36"/>
                    </a:lnTo>
                    <a:lnTo>
                      <a:pt x="167" y="18"/>
                    </a:lnTo>
                    <a:lnTo>
                      <a:pt x="148" y="6"/>
                    </a:lnTo>
                    <a:lnTo>
                      <a:pt x="134" y="0"/>
                    </a:lnTo>
                    <a:close/>
                  </a:path>
                </a:pathLst>
              </a:custGeom>
              <a:solidFill>
                <a:srgbClr val="D6ADA3"/>
              </a:solidFill>
              <a:ln w="9525">
                <a:noFill/>
                <a:round/>
                <a:headEnd/>
                <a:tailEnd/>
              </a:ln>
            </p:spPr>
            <p:txBody>
              <a:bodyPr/>
              <a:lstStyle/>
              <a:p>
                <a:endParaRPr lang="en-US"/>
              </a:p>
            </p:txBody>
          </p:sp>
          <p:sp>
            <p:nvSpPr>
              <p:cNvPr id="22626" name="Freeform 64"/>
              <p:cNvSpPr>
                <a:spLocks/>
              </p:cNvSpPr>
              <p:nvPr/>
            </p:nvSpPr>
            <p:spPr bwMode="auto">
              <a:xfrm rot="-277109">
                <a:off x="322" y="3957"/>
                <a:ext cx="45" cy="34"/>
              </a:xfrm>
              <a:custGeom>
                <a:avLst/>
                <a:gdLst>
                  <a:gd name="T0" fmla="*/ 22 w 45"/>
                  <a:gd name="T1" fmla="*/ 34 h 34"/>
                  <a:gd name="T2" fmla="*/ 31 w 45"/>
                  <a:gd name="T3" fmla="*/ 32 h 34"/>
                  <a:gd name="T4" fmla="*/ 39 w 45"/>
                  <a:gd name="T5" fmla="*/ 30 h 34"/>
                  <a:gd name="T6" fmla="*/ 42 w 45"/>
                  <a:gd name="T7" fmla="*/ 24 h 34"/>
                  <a:gd name="T8" fmla="*/ 45 w 45"/>
                  <a:gd name="T9" fmla="*/ 18 h 34"/>
                  <a:gd name="T10" fmla="*/ 45 w 45"/>
                  <a:gd name="T11" fmla="*/ 12 h 34"/>
                  <a:gd name="T12" fmla="*/ 39 w 45"/>
                  <a:gd name="T13" fmla="*/ 6 h 34"/>
                  <a:gd name="T14" fmla="*/ 34 w 45"/>
                  <a:gd name="T15" fmla="*/ 2 h 34"/>
                  <a:gd name="T16" fmla="*/ 22 w 45"/>
                  <a:gd name="T17" fmla="*/ 0 h 34"/>
                  <a:gd name="T18" fmla="*/ 14 w 45"/>
                  <a:gd name="T19" fmla="*/ 2 h 34"/>
                  <a:gd name="T20" fmla="*/ 8 w 45"/>
                  <a:gd name="T21" fmla="*/ 4 h 34"/>
                  <a:gd name="T22" fmla="*/ 3 w 45"/>
                  <a:gd name="T23" fmla="*/ 10 h 34"/>
                  <a:gd name="T24" fmla="*/ 0 w 45"/>
                  <a:gd name="T25" fmla="*/ 16 h 34"/>
                  <a:gd name="T26" fmla="*/ 0 w 45"/>
                  <a:gd name="T27" fmla="*/ 24 h 34"/>
                  <a:gd name="T28" fmla="*/ 6 w 45"/>
                  <a:gd name="T29" fmla="*/ 28 h 34"/>
                  <a:gd name="T30" fmla="*/ 14 w 45"/>
                  <a:gd name="T31" fmla="*/ 32 h 34"/>
                  <a:gd name="T32" fmla="*/ 22 w 45"/>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34"/>
                  <a:gd name="T53" fmla="*/ 45 w 4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34">
                    <a:moveTo>
                      <a:pt x="22" y="34"/>
                    </a:moveTo>
                    <a:lnTo>
                      <a:pt x="31" y="32"/>
                    </a:lnTo>
                    <a:lnTo>
                      <a:pt x="39" y="30"/>
                    </a:lnTo>
                    <a:lnTo>
                      <a:pt x="42" y="24"/>
                    </a:lnTo>
                    <a:lnTo>
                      <a:pt x="45" y="18"/>
                    </a:lnTo>
                    <a:lnTo>
                      <a:pt x="45" y="12"/>
                    </a:lnTo>
                    <a:lnTo>
                      <a:pt x="39" y="6"/>
                    </a:lnTo>
                    <a:lnTo>
                      <a:pt x="34" y="2"/>
                    </a:lnTo>
                    <a:lnTo>
                      <a:pt x="22" y="0"/>
                    </a:lnTo>
                    <a:lnTo>
                      <a:pt x="14" y="2"/>
                    </a:lnTo>
                    <a:lnTo>
                      <a:pt x="8" y="4"/>
                    </a:lnTo>
                    <a:lnTo>
                      <a:pt x="3" y="10"/>
                    </a:lnTo>
                    <a:lnTo>
                      <a:pt x="0" y="16"/>
                    </a:lnTo>
                    <a:lnTo>
                      <a:pt x="0" y="24"/>
                    </a:lnTo>
                    <a:lnTo>
                      <a:pt x="6" y="28"/>
                    </a:lnTo>
                    <a:lnTo>
                      <a:pt x="14" y="32"/>
                    </a:lnTo>
                    <a:lnTo>
                      <a:pt x="22" y="34"/>
                    </a:lnTo>
                    <a:close/>
                  </a:path>
                </a:pathLst>
              </a:custGeom>
              <a:solidFill>
                <a:srgbClr val="D6ADA3"/>
              </a:solidFill>
              <a:ln w="9525">
                <a:noFill/>
                <a:round/>
                <a:headEnd/>
                <a:tailEnd/>
              </a:ln>
            </p:spPr>
            <p:txBody>
              <a:bodyPr/>
              <a:lstStyle/>
              <a:p>
                <a:endParaRPr lang="en-US"/>
              </a:p>
            </p:txBody>
          </p:sp>
          <p:sp>
            <p:nvSpPr>
              <p:cNvPr id="22627" name="Freeform 65"/>
              <p:cNvSpPr>
                <a:spLocks/>
              </p:cNvSpPr>
              <p:nvPr/>
            </p:nvSpPr>
            <p:spPr bwMode="auto">
              <a:xfrm rot="-277109">
                <a:off x="216" y="3952"/>
                <a:ext cx="404" cy="216"/>
              </a:xfrm>
              <a:custGeom>
                <a:avLst/>
                <a:gdLst>
                  <a:gd name="T0" fmla="*/ 69 w 404"/>
                  <a:gd name="T1" fmla="*/ 6 h 217"/>
                  <a:gd name="T2" fmla="*/ 58 w 404"/>
                  <a:gd name="T3" fmla="*/ 14 h 217"/>
                  <a:gd name="T4" fmla="*/ 44 w 404"/>
                  <a:gd name="T5" fmla="*/ 26 h 217"/>
                  <a:gd name="T6" fmla="*/ 28 w 404"/>
                  <a:gd name="T7" fmla="*/ 39 h 217"/>
                  <a:gd name="T8" fmla="*/ 17 w 404"/>
                  <a:gd name="T9" fmla="*/ 55 h 217"/>
                  <a:gd name="T10" fmla="*/ 11 w 404"/>
                  <a:gd name="T11" fmla="*/ 61 h 217"/>
                  <a:gd name="T12" fmla="*/ 5 w 404"/>
                  <a:gd name="T13" fmla="*/ 71 h 217"/>
                  <a:gd name="T14" fmla="*/ 0 w 404"/>
                  <a:gd name="T15" fmla="*/ 81 h 217"/>
                  <a:gd name="T16" fmla="*/ 3 w 404"/>
                  <a:gd name="T17" fmla="*/ 89 h 217"/>
                  <a:gd name="T18" fmla="*/ 8 w 404"/>
                  <a:gd name="T19" fmla="*/ 93 h 217"/>
                  <a:gd name="T20" fmla="*/ 19 w 404"/>
                  <a:gd name="T21" fmla="*/ 97 h 217"/>
                  <a:gd name="T22" fmla="*/ 36 w 404"/>
                  <a:gd name="T23" fmla="*/ 103 h 217"/>
                  <a:gd name="T24" fmla="*/ 53 w 404"/>
                  <a:gd name="T25" fmla="*/ 111 h 217"/>
                  <a:gd name="T26" fmla="*/ 72 w 404"/>
                  <a:gd name="T27" fmla="*/ 117 h 217"/>
                  <a:gd name="T28" fmla="*/ 89 w 404"/>
                  <a:gd name="T29" fmla="*/ 123 h 217"/>
                  <a:gd name="T30" fmla="*/ 103 w 404"/>
                  <a:gd name="T31" fmla="*/ 129 h 217"/>
                  <a:gd name="T32" fmla="*/ 114 w 404"/>
                  <a:gd name="T33" fmla="*/ 133 h 217"/>
                  <a:gd name="T34" fmla="*/ 150 w 404"/>
                  <a:gd name="T35" fmla="*/ 151 h 217"/>
                  <a:gd name="T36" fmla="*/ 184 w 404"/>
                  <a:gd name="T37" fmla="*/ 165 h 217"/>
                  <a:gd name="T38" fmla="*/ 212 w 404"/>
                  <a:gd name="T39" fmla="*/ 175 h 217"/>
                  <a:gd name="T40" fmla="*/ 239 w 404"/>
                  <a:gd name="T41" fmla="*/ 185 h 217"/>
                  <a:gd name="T42" fmla="*/ 267 w 404"/>
                  <a:gd name="T43" fmla="*/ 193 h 217"/>
                  <a:gd name="T44" fmla="*/ 295 w 404"/>
                  <a:gd name="T45" fmla="*/ 199 h 217"/>
                  <a:gd name="T46" fmla="*/ 320 w 404"/>
                  <a:gd name="T47" fmla="*/ 205 h 217"/>
                  <a:gd name="T48" fmla="*/ 348 w 404"/>
                  <a:gd name="T49" fmla="*/ 211 h 217"/>
                  <a:gd name="T50" fmla="*/ 368 w 404"/>
                  <a:gd name="T51" fmla="*/ 215 h 217"/>
                  <a:gd name="T52" fmla="*/ 387 w 404"/>
                  <a:gd name="T53" fmla="*/ 217 h 217"/>
                  <a:gd name="T54" fmla="*/ 398 w 404"/>
                  <a:gd name="T55" fmla="*/ 213 h 217"/>
                  <a:gd name="T56" fmla="*/ 404 w 404"/>
                  <a:gd name="T57" fmla="*/ 205 h 217"/>
                  <a:gd name="T58" fmla="*/ 398 w 404"/>
                  <a:gd name="T59" fmla="*/ 197 h 217"/>
                  <a:gd name="T60" fmla="*/ 387 w 404"/>
                  <a:gd name="T61" fmla="*/ 185 h 217"/>
                  <a:gd name="T62" fmla="*/ 373 w 404"/>
                  <a:gd name="T63" fmla="*/ 171 h 217"/>
                  <a:gd name="T64" fmla="*/ 354 w 404"/>
                  <a:gd name="T65" fmla="*/ 157 h 217"/>
                  <a:gd name="T66" fmla="*/ 334 w 404"/>
                  <a:gd name="T67" fmla="*/ 145 h 217"/>
                  <a:gd name="T68" fmla="*/ 318 w 404"/>
                  <a:gd name="T69" fmla="*/ 133 h 217"/>
                  <a:gd name="T70" fmla="*/ 304 w 404"/>
                  <a:gd name="T71" fmla="*/ 123 h 217"/>
                  <a:gd name="T72" fmla="*/ 295 w 404"/>
                  <a:gd name="T73" fmla="*/ 117 h 217"/>
                  <a:gd name="T74" fmla="*/ 284 w 404"/>
                  <a:gd name="T75" fmla="*/ 105 h 217"/>
                  <a:gd name="T76" fmla="*/ 270 w 404"/>
                  <a:gd name="T77" fmla="*/ 89 h 217"/>
                  <a:gd name="T78" fmla="*/ 256 w 404"/>
                  <a:gd name="T79" fmla="*/ 75 h 217"/>
                  <a:gd name="T80" fmla="*/ 248 w 404"/>
                  <a:gd name="T81" fmla="*/ 65 h 217"/>
                  <a:gd name="T82" fmla="*/ 242 w 404"/>
                  <a:gd name="T83" fmla="*/ 59 h 217"/>
                  <a:gd name="T84" fmla="*/ 234 w 404"/>
                  <a:gd name="T85" fmla="*/ 55 h 217"/>
                  <a:gd name="T86" fmla="*/ 220 w 404"/>
                  <a:gd name="T87" fmla="*/ 57 h 217"/>
                  <a:gd name="T88" fmla="*/ 203 w 404"/>
                  <a:gd name="T89" fmla="*/ 69 h 217"/>
                  <a:gd name="T90" fmla="*/ 189 w 404"/>
                  <a:gd name="T91" fmla="*/ 69 h 217"/>
                  <a:gd name="T92" fmla="*/ 175 w 404"/>
                  <a:gd name="T93" fmla="*/ 67 h 217"/>
                  <a:gd name="T94" fmla="*/ 159 w 404"/>
                  <a:gd name="T95" fmla="*/ 61 h 217"/>
                  <a:gd name="T96" fmla="*/ 145 w 404"/>
                  <a:gd name="T97" fmla="*/ 53 h 217"/>
                  <a:gd name="T98" fmla="*/ 131 w 404"/>
                  <a:gd name="T99" fmla="*/ 45 h 217"/>
                  <a:gd name="T100" fmla="*/ 117 w 404"/>
                  <a:gd name="T101" fmla="*/ 36 h 217"/>
                  <a:gd name="T102" fmla="*/ 106 w 404"/>
                  <a:gd name="T103" fmla="*/ 26 h 217"/>
                  <a:gd name="T104" fmla="*/ 97 w 404"/>
                  <a:gd name="T105" fmla="*/ 16 h 217"/>
                  <a:gd name="T106" fmla="*/ 95 w 404"/>
                  <a:gd name="T107" fmla="*/ 10 h 217"/>
                  <a:gd name="T108" fmla="*/ 89 w 404"/>
                  <a:gd name="T109" fmla="*/ 4 h 217"/>
                  <a:gd name="T110" fmla="*/ 86 w 404"/>
                  <a:gd name="T111" fmla="*/ 0 h 217"/>
                  <a:gd name="T112" fmla="*/ 81 w 404"/>
                  <a:gd name="T113" fmla="*/ 0 h 217"/>
                  <a:gd name="T114" fmla="*/ 78 w 404"/>
                  <a:gd name="T115" fmla="*/ 2 h 217"/>
                  <a:gd name="T116" fmla="*/ 75 w 404"/>
                  <a:gd name="T117" fmla="*/ 4 h 217"/>
                  <a:gd name="T118" fmla="*/ 72 w 404"/>
                  <a:gd name="T119" fmla="*/ 4 h 217"/>
                  <a:gd name="T120" fmla="*/ 69 w 404"/>
                  <a:gd name="T121" fmla="*/ 6 h 2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4"/>
                  <a:gd name="T184" fmla="*/ 0 h 217"/>
                  <a:gd name="T185" fmla="*/ 404 w 404"/>
                  <a:gd name="T186" fmla="*/ 217 h 2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4" h="217">
                    <a:moveTo>
                      <a:pt x="69" y="6"/>
                    </a:moveTo>
                    <a:lnTo>
                      <a:pt x="58" y="14"/>
                    </a:lnTo>
                    <a:lnTo>
                      <a:pt x="44" y="26"/>
                    </a:lnTo>
                    <a:lnTo>
                      <a:pt x="28" y="39"/>
                    </a:lnTo>
                    <a:lnTo>
                      <a:pt x="17" y="55"/>
                    </a:lnTo>
                    <a:lnTo>
                      <a:pt x="11" y="61"/>
                    </a:lnTo>
                    <a:lnTo>
                      <a:pt x="5" y="71"/>
                    </a:lnTo>
                    <a:lnTo>
                      <a:pt x="0" y="81"/>
                    </a:lnTo>
                    <a:lnTo>
                      <a:pt x="3" y="89"/>
                    </a:lnTo>
                    <a:lnTo>
                      <a:pt x="8" y="93"/>
                    </a:lnTo>
                    <a:lnTo>
                      <a:pt x="19" y="97"/>
                    </a:lnTo>
                    <a:lnTo>
                      <a:pt x="36" y="103"/>
                    </a:lnTo>
                    <a:lnTo>
                      <a:pt x="53" y="111"/>
                    </a:lnTo>
                    <a:lnTo>
                      <a:pt x="72" y="117"/>
                    </a:lnTo>
                    <a:lnTo>
                      <a:pt x="89" y="123"/>
                    </a:lnTo>
                    <a:lnTo>
                      <a:pt x="103" y="129"/>
                    </a:lnTo>
                    <a:lnTo>
                      <a:pt x="114" y="133"/>
                    </a:lnTo>
                    <a:lnTo>
                      <a:pt x="150" y="151"/>
                    </a:lnTo>
                    <a:lnTo>
                      <a:pt x="184" y="165"/>
                    </a:lnTo>
                    <a:lnTo>
                      <a:pt x="212" y="175"/>
                    </a:lnTo>
                    <a:lnTo>
                      <a:pt x="239" y="185"/>
                    </a:lnTo>
                    <a:lnTo>
                      <a:pt x="267" y="193"/>
                    </a:lnTo>
                    <a:lnTo>
                      <a:pt x="295" y="199"/>
                    </a:lnTo>
                    <a:lnTo>
                      <a:pt x="320" y="205"/>
                    </a:lnTo>
                    <a:lnTo>
                      <a:pt x="348" y="211"/>
                    </a:lnTo>
                    <a:lnTo>
                      <a:pt x="368" y="215"/>
                    </a:lnTo>
                    <a:lnTo>
                      <a:pt x="387" y="217"/>
                    </a:lnTo>
                    <a:lnTo>
                      <a:pt x="398" y="213"/>
                    </a:lnTo>
                    <a:lnTo>
                      <a:pt x="404" y="205"/>
                    </a:lnTo>
                    <a:lnTo>
                      <a:pt x="398" y="197"/>
                    </a:lnTo>
                    <a:lnTo>
                      <a:pt x="387" y="185"/>
                    </a:lnTo>
                    <a:lnTo>
                      <a:pt x="373" y="171"/>
                    </a:lnTo>
                    <a:lnTo>
                      <a:pt x="354" y="157"/>
                    </a:lnTo>
                    <a:lnTo>
                      <a:pt x="334" y="145"/>
                    </a:lnTo>
                    <a:lnTo>
                      <a:pt x="318" y="133"/>
                    </a:lnTo>
                    <a:lnTo>
                      <a:pt x="304" y="123"/>
                    </a:lnTo>
                    <a:lnTo>
                      <a:pt x="295" y="117"/>
                    </a:lnTo>
                    <a:lnTo>
                      <a:pt x="284" y="105"/>
                    </a:lnTo>
                    <a:lnTo>
                      <a:pt x="270" y="89"/>
                    </a:lnTo>
                    <a:lnTo>
                      <a:pt x="256" y="75"/>
                    </a:lnTo>
                    <a:lnTo>
                      <a:pt x="248" y="65"/>
                    </a:lnTo>
                    <a:lnTo>
                      <a:pt x="242" y="59"/>
                    </a:lnTo>
                    <a:lnTo>
                      <a:pt x="234" y="55"/>
                    </a:lnTo>
                    <a:lnTo>
                      <a:pt x="220" y="57"/>
                    </a:lnTo>
                    <a:lnTo>
                      <a:pt x="203" y="69"/>
                    </a:lnTo>
                    <a:lnTo>
                      <a:pt x="189" y="69"/>
                    </a:lnTo>
                    <a:lnTo>
                      <a:pt x="175" y="67"/>
                    </a:lnTo>
                    <a:lnTo>
                      <a:pt x="159" y="61"/>
                    </a:lnTo>
                    <a:lnTo>
                      <a:pt x="145" y="53"/>
                    </a:lnTo>
                    <a:lnTo>
                      <a:pt x="131" y="45"/>
                    </a:lnTo>
                    <a:lnTo>
                      <a:pt x="117" y="36"/>
                    </a:lnTo>
                    <a:lnTo>
                      <a:pt x="106" y="26"/>
                    </a:lnTo>
                    <a:lnTo>
                      <a:pt x="97" y="16"/>
                    </a:lnTo>
                    <a:lnTo>
                      <a:pt x="95" y="10"/>
                    </a:lnTo>
                    <a:lnTo>
                      <a:pt x="89" y="4"/>
                    </a:lnTo>
                    <a:lnTo>
                      <a:pt x="86" y="0"/>
                    </a:lnTo>
                    <a:lnTo>
                      <a:pt x="81" y="0"/>
                    </a:lnTo>
                    <a:lnTo>
                      <a:pt x="78" y="2"/>
                    </a:lnTo>
                    <a:lnTo>
                      <a:pt x="75" y="4"/>
                    </a:lnTo>
                    <a:lnTo>
                      <a:pt x="72" y="4"/>
                    </a:lnTo>
                    <a:lnTo>
                      <a:pt x="69" y="6"/>
                    </a:lnTo>
                    <a:close/>
                  </a:path>
                </a:pathLst>
              </a:custGeom>
              <a:solidFill>
                <a:schemeClr val="bg1"/>
              </a:solidFill>
              <a:ln w="9525">
                <a:noFill/>
                <a:round/>
                <a:headEnd/>
                <a:tailEnd/>
              </a:ln>
            </p:spPr>
            <p:txBody>
              <a:bodyPr/>
              <a:lstStyle/>
              <a:p>
                <a:endParaRPr lang="en-US"/>
              </a:p>
            </p:txBody>
          </p:sp>
          <p:sp>
            <p:nvSpPr>
              <p:cNvPr id="22628" name="Freeform 66"/>
              <p:cNvSpPr>
                <a:spLocks/>
              </p:cNvSpPr>
              <p:nvPr/>
            </p:nvSpPr>
            <p:spPr bwMode="auto">
              <a:xfrm rot="-277109">
                <a:off x="210" y="4041"/>
                <a:ext cx="407" cy="135"/>
              </a:xfrm>
              <a:custGeom>
                <a:avLst/>
                <a:gdLst>
                  <a:gd name="T0" fmla="*/ 12 w 407"/>
                  <a:gd name="T1" fmla="*/ 0 h 136"/>
                  <a:gd name="T2" fmla="*/ 17 w 407"/>
                  <a:gd name="T3" fmla="*/ 4 h 136"/>
                  <a:gd name="T4" fmla="*/ 28 w 407"/>
                  <a:gd name="T5" fmla="*/ 8 h 136"/>
                  <a:gd name="T6" fmla="*/ 45 w 407"/>
                  <a:gd name="T7" fmla="*/ 14 h 136"/>
                  <a:gd name="T8" fmla="*/ 62 w 407"/>
                  <a:gd name="T9" fmla="*/ 22 h 136"/>
                  <a:gd name="T10" fmla="*/ 81 w 407"/>
                  <a:gd name="T11" fmla="*/ 28 h 136"/>
                  <a:gd name="T12" fmla="*/ 98 w 407"/>
                  <a:gd name="T13" fmla="*/ 34 h 136"/>
                  <a:gd name="T14" fmla="*/ 112 w 407"/>
                  <a:gd name="T15" fmla="*/ 40 h 136"/>
                  <a:gd name="T16" fmla="*/ 123 w 407"/>
                  <a:gd name="T17" fmla="*/ 44 h 136"/>
                  <a:gd name="T18" fmla="*/ 159 w 407"/>
                  <a:gd name="T19" fmla="*/ 62 h 136"/>
                  <a:gd name="T20" fmla="*/ 193 w 407"/>
                  <a:gd name="T21" fmla="*/ 76 h 136"/>
                  <a:gd name="T22" fmla="*/ 221 w 407"/>
                  <a:gd name="T23" fmla="*/ 86 h 136"/>
                  <a:gd name="T24" fmla="*/ 248 w 407"/>
                  <a:gd name="T25" fmla="*/ 96 h 136"/>
                  <a:gd name="T26" fmla="*/ 276 w 407"/>
                  <a:gd name="T27" fmla="*/ 104 h 136"/>
                  <a:gd name="T28" fmla="*/ 304 w 407"/>
                  <a:gd name="T29" fmla="*/ 110 h 136"/>
                  <a:gd name="T30" fmla="*/ 329 w 407"/>
                  <a:gd name="T31" fmla="*/ 116 h 136"/>
                  <a:gd name="T32" fmla="*/ 357 w 407"/>
                  <a:gd name="T33" fmla="*/ 122 h 136"/>
                  <a:gd name="T34" fmla="*/ 368 w 407"/>
                  <a:gd name="T35" fmla="*/ 124 h 136"/>
                  <a:gd name="T36" fmla="*/ 379 w 407"/>
                  <a:gd name="T37" fmla="*/ 126 h 136"/>
                  <a:gd name="T38" fmla="*/ 391 w 407"/>
                  <a:gd name="T39" fmla="*/ 128 h 136"/>
                  <a:gd name="T40" fmla="*/ 399 w 407"/>
                  <a:gd name="T41" fmla="*/ 128 h 136"/>
                  <a:gd name="T42" fmla="*/ 405 w 407"/>
                  <a:gd name="T43" fmla="*/ 128 h 136"/>
                  <a:gd name="T44" fmla="*/ 407 w 407"/>
                  <a:gd name="T45" fmla="*/ 132 h 136"/>
                  <a:gd name="T46" fmla="*/ 405 w 407"/>
                  <a:gd name="T47" fmla="*/ 134 h 136"/>
                  <a:gd name="T48" fmla="*/ 399 w 407"/>
                  <a:gd name="T49" fmla="*/ 136 h 136"/>
                  <a:gd name="T50" fmla="*/ 391 w 407"/>
                  <a:gd name="T51" fmla="*/ 136 h 136"/>
                  <a:gd name="T52" fmla="*/ 374 w 407"/>
                  <a:gd name="T53" fmla="*/ 134 h 136"/>
                  <a:gd name="T54" fmla="*/ 352 w 407"/>
                  <a:gd name="T55" fmla="*/ 128 h 136"/>
                  <a:gd name="T56" fmla="*/ 324 w 407"/>
                  <a:gd name="T57" fmla="*/ 124 h 136"/>
                  <a:gd name="T58" fmla="*/ 293 w 407"/>
                  <a:gd name="T59" fmla="*/ 116 h 136"/>
                  <a:gd name="T60" fmla="*/ 265 w 407"/>
                  <a:gd name="T61" fmla="*/ 110 h 136"/>
                  <a:gd name="T62" fmla="*/ 240 w 407"/>
                  <a:gd name="T63" fmla="*/ 102 h 136"/>
                  <a:gd name="T64" fmla="*/ 221 w 407"/>
                  <a:gd name="T65" fmla="*/ 94 h 136"/>
                  <a:gd name="T66" fmla="*/ 204 w 407"/>
                  <a:gd name="T67" fmla="*/ 86 h 136"/>
                  <a:gd name="T68" fmla="*/ 187 w 407"/>
                  <a:gd name="T69" fmla="*/ 80 h 136"/>
                  <a:gd name="T70" fmla="*/ 170 w 407"/>
                  <a:gd name="T71" fmla="*/ 72 h 136"/>
                  <a:gd name="T72" fmla="*/ 157 w 407"/>
                  <a:gd name="T73" fmla="*/ 64 h 136"/>
                  <a:gd name="T74" fmla="*/ 143 w 407"/>
                  <a:gd name="T75" fmla="*/ 58 h 136"/>
                  <a:gd name="T76" fmla="*/ 134 w 407"/>
                  <a:gd name="T77" fmla="*/ 54 h 136"/>
                  <a:gd name="T78" fmla="*/ 126 w 407"/>
                  <a:gd name="T79" fmla="*/ 50 h 136"/>
                  <a:gd name="T80" fmla="*/ 120 w 407"/>
                  <a:gd name="T81" fmla="*/ 48 h 136"/>
                  <a:gd name="T82" fmla="*/ 118 w 407"/>
                  <a:gd name="T83" fmla="*/ 52 h 136"/>
                  <a:gd name="T84" fmla="*/ 118 w 407"/>
                  <a:gd name="T85" fmla="*/ 56 h 136"/>
                  <a:gd name="T86" fmla="*/ 115 w 407"/>
                  <a:gd name="T87" fmla="*/ 58 h 136"/>
                  <a:gd name="T88" fmla="*/ 112 w 407"/>
                  <a:gd name="T89" fmla="*/ 58 h 136"/>
                  <a:gd name="T90" fmla="*/ 106 w 407"/>
                  <a:gd name="T91" fmla="*/ 56 h 136"/>
                  <a:gd name="T92" fmla="*/ 98 w 407"/>
                  <a:gd name="T93" fmla="*/ 54 h 136"/>
                  <a:gd name="T94" fmla="*/ 81 w 407"/>
                  <a:gd name="T95" fmla="*/ 50 h 136"/>
                  <a:gd name="T96" fmla="*/ 65 w 407"/>
                  <a:gd name="T97" fmla="*/ 44 h 136"/>
                  <a:gd name="T98" fmla="*/ 45 w 407"/>
                  <a:gd name="T99" fmla="*/ 38 h 136"/>
                  <a:gd name="T100" fmla="*/ 28 w 407"/>
                  <a:gd name="T101" fmla="*/ 32 h 136"/>
                  <a:gd name="T102" fmla="*/ 12 w 407"/>
                  <a:gd name="T103" fmla="*/ 26 h 136"/>
                  <a:gd name="T104" fmla="*/ 0 w 407"/>
                  <a:gd name="T105" fmla="*/ 18 h 136"/>
                  <a:gd name="T106" fmla="*/ 3 w 407"/>
                  <a:gd name="T107" fmla="*/ 12 h 136"/>
                  <a:gd name="T108" fmla="*/ 6 w 407"/>
                  <a:gd name="T109" fmla="*/ 6 h 136"/>
                  <a:gd name="T110" fmla="*/ 9 w 407"/>
                  <a:gd name="T111" fmla="*/ 0 h 136"/>
                  <a:gd name="T112" fmla="*/ 12 w 407"/>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7"/>
                  <a:gd name="T172" fmla="*/ 0 h 136"/>
                  <a:gd name="T173" fmla="*/ 407 w 407"/>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7" h="136">
                    <a:moveTo>
                      <a:pt x="12" y="0"/>
                    </a:moveTo>
                    <a:lnTo>
                      <a:pt x="17" y="4"/>
                    </a:lnTo>
                    <a:lnTo>
                      <a:pt x="28" y="8"/>
                    </a:lnTo>
                    <a:lnTo>
                      <a:pt x="45" y="14"/>
                    </a:lnTo>
                    <a:lnTo>
                      <a:pt x="62" y="22"/>
                    </a:lnTo>
                    <a:lnTo>
                      <a:pt x="81" y="28"/>
                    </a:lnTo>
                    <a:lnTo>
                      <a:pt x="98" y="34"/>
                    </a:lnTo>
                    <a:lnTo>
                      <a:pt x="112" y="40"/>
                    </a:lnTo>
                    <a:lnTo>
                      <a:pt x="123" y="44"/>
                    </a:lnTo>
                    <a:lnTo>
                      <a:pt x="159" y="62"/>
                    </a:lnTo>
                    <a:lnTo>
                      <a:pt x="193" y="76"/>
                    </a:lnTo>
                    <a:lnTo>
                      <a:pt x="221" y="86"/>
                    </a:lnTo>
                    <a:lnTo>
                      <a:pt x="248" y="96"/>
                    </a:lnTo>
                    <a:lnTo>
                      <a:pt x="276" y="104"/>
                    </a:lnTo>
                    <a:lnTo>
                      <a:pt x="304" y="110"/>
                    </a:lnTo>
                    <a:lnTo>
                      <a:pt x="329" y="116"/>
                    </a:lnTo>
                    <a:lnTo>
                      <a:pt x="357" y="122"/>
                    </a:lnTo>
                    <a:lnTo>
                      <a:pt x="368" y="124"/>
                    </a:lnTo>
                    <a:lnTo>
                      <a:pt x="379" y="126"/>
                    </a:lnTo>
                    <a:lnTo>
                      <a:pt x="391" y="128"/>
                    </a:lnTo>
                    <a:lnTo>
                      <a:pt x="399" y="128"/>
                    </a:lnTo>
                    <a:lnTo>
                      <a:pt x="405" y="128"/>
                    </a:lnTo>
                    <a:lnTo>
                      <a:pt x="407" y="132"/>
                    </a:lnTo>
                    <a:lnTo>
                      <a:pt x="405" y="134"/>
                    </a:lnTo>
                    <a:lnTo>
                      <a:pt x="399" y="136"/>
                    </a:lnTo>
                    <a:lnTo>
                      <a:pt x="391" y="136"/>
                    </a:lnTo>
                    <a:lnTo>
                      <a:pt x="374" y="134"/>
                    </a:lnTo>
                    <a:lnTo>
                      <a:pt x="352" y="128"/>
                    </a:lnTo>
                    <a:lnTo>
                      <a:pt x="324" y="124"/>
                    </a:lnTo>
                    <a:lnTo>
                      <a:pt x="293" y="116"/>
                    </a:lnTo>
                    <a:lnTo>
                      <a:pt x="265" y="110"/>
                    </a:lnTo>
                    <a:lnTo>
                      <a:pt x="240" y="102"/>
                    </a:lnTo>
                    <a:lnTo>
                      <a:pt x="221" y="94"/>
                    </a:lnTo>
                    <a:lnTo>
                      <a:pt x="204" y="86"/>
                    </a:lnTo>
                    <a:lnTo>
                      <a:pt x="187" y="80"/>
                    </a:lnTo>
                    <a:lnTo>
                      <a:pt x="170" y="72"/>
                    </a:lnTo>
                    <a:lnTo>
                      <a:pt x="157" y="64"/>
                    </a:lnTo>
                    <a:lnTo>
                      <a:pt x="143" y="58"/>
                    </a:lnTo>
                    <a:lnTo>
                      <a:pt x="134" y="54"/>
                    </a:lnTo>
                    <a:lnTo>
                      <a:pt x="126" y="50"/>
                    </a:lnTo>
                    <a:lnTo>
                      <a:pt x="120" y="48"/>
                    </a:lnTo>
                    <a:lnTo>
                      <a:pt x="118" y="52"/>
                    </a:lnTo>
                    <a:lnTo>
                      <a:pt x="118" y="56"/>
                    </a:lnTo>
                    <a:lnTo>
                      <a:pt x="115" y="58"/>
                    </a:lnTo>
                    <a:lnTo>
                      <a:pt x="112" y="58"/>
                    </a:lnTo>
                    <a:lnTo>
                      <a:pt x="106" y="56"/>
                    </a:lnTo>
                    <a:lnTo>
                      <a:pt x="98" y="54"/>
                    </a:lnTo>
                    <a:lnTo>
                      <a:pt x="81" y="50"/>
                    </a:lnTo>
                    <a:lnTo>
                      <a:pt x="65" y="44"/>
                    </a:lnTo>
                    <a:lnTo>
                      <a:pt x="45" y="38"/>
                    </a:lnTo>
                    <a:lnTo>
                      <a:pt x="28" y="32"/>
                    </a:lnTo>
                    <a:lnTo>
                      <a:pt x="12" y="26"/>
                    </a:lnTo>
                    <a:lnTo>
                      <a:pt x="0" y="18"/>
                    </a:lnTo>
                    <a:lnTo>
                      <a:pt x="3" y="12"/>
                    </a:lnTo>
                    <a:lnTo>
                      <a:pt x="6" y="6"/>
                    </a:lnTo>
                    <a:lnTo>
                      <a:pt x="9" y="0"/>
                    </a:lnTo>
                    <a:lnTo>
                      <a:pt x="12" y="0"/>
                    </a:lnTo>
                    <a:close/>
                  </a:path>
                </a:pathLst>
              </a:custGeom>
              <a:solidFill>
                <a:srgbClr val="000000"/>
              </a:solidFill>
              <a:ln w="9525">
                <a:noFill/>
                <a:round/>
                <a:headEnd/>
                <a:tailEnd/>
              </a:ln>
            </p:spPr>
            <p:txBody>
              <a:bodyPr/>
              <a:lstStyle/>
              <a:p>
                <a:endParaRPr lang="en-US"/>
              </a:p>
            </p:txBody>
          </p:sp>
          <p:sp>
            <p:nvSpPr>
              <p:cNvPr id="22629" name="Freeform 67"/>
              <p:cNvSpPr>
                <a:spLocks/>
              </p:cNvSpPr>
              <p:nvPr/>
            </p:nvSpPr>
            <p:spPr bwMode="auto">
              <a:xfrm rot="-277109">
                <a:off x="203" y="2804"/>
                <a:ext cx="844" cy="1220"/>
              </a:xfrm>
              <a:custGeom>
                <a:avLst/>
                <a:gdLst>
                  <a:gd name="T0" fmla="*/ 22 w 844"/>
                  <a:gd name="T1" fmla="*/ 1172 h 1227"/>
                  <a:gd name="T2" fmla="*/ 81 w 844"/>
                  <a:gd name="T3" fmla="*/ 1195 h 1227"/>
                  <a:gd name="T4" fmla="*/ 150 w 844"/>
                  <a:gd name="T5" fmla="*/ 1217 h 1227"/>
                  <a:gd name="T6" fmla="*/ 209 w 844"/>
                  <a:gd name="T7" fmla="*/ 1227 h 1227"/>
                  <a:gd name="T8" fmla="*/ 234 w 844"/>
                  <a:gd name="T9" fmla="*/ 1203 h 1227"/>
                  <a:gd name="T10" fmla="*/ 237 w 844"/>
                  <a:gd name="T11" fmla="*/ 1177 h 1227"/>
                  <a:gd name="T12" fmla="*/ 245 w 844"/>
                  <a:gd name="T13" fmla="*/ 1168 h 1227"/>
                  <a:gd name="T14" fmla="*/ 242 w 844"/>
                  <a:gd name="T15" fmla="*/ 1158 h 1227"/>
                  <a:gd name="T16" fmla="*/ 231 w 844"/>
                  <a:gd name="T17" fmla="*/ 1152 h 1227"/>
                  <a:gd name="T18" fmla="*/ 242 w 844"/>
                  <a:gd name="T19" fmla="*/ 1142 h 1227"/>
                  <a:gd name="T20" fmla="*/ 265 w 844"/>
                  <a:gd name="T21" fmla="*/ 1126 h 1227"/>
                  <a:gd name="T22" fmla="*/ 312 w 844"/>
                  <a:gd name="T23" fmla="*/ 1070 h 1227"/>
                  <a:gd name="T24" fmla="*/ 382 w 844"/>
                  <a:gd name="T25" fmla="*/ 984 h 1227"/>
                  <a:gd name="T26" fmla="*/ 460 w 844"/>
                  <a:gd name="T27" fmla="*/ 902 h 1227"/>
                  <a:gd name="T28" fmla="*/ 527 w 844"/>
                  <a:gd name="T29" fmla="*/ 850 h 1227"/>
                  <a:gd name="T30" fmla="*/ 585 w 844"/>
                  <a:gd name="T31" fmla="*/ 796 h 1227"/>
                  <a:gd name="T32" fmla="*/ 641 w 844"/>
                  <a:gd name="T33" fmla="*/ 741 h 1227"/>
                  <a:gd name="T34" fmla="*/ 683 w 844"/>
                  <a:gd name="T35" fmla="*/ 695 h 1227"/>
                  <a:gd name="T36" fmla="*/ 708 w 844"/>
                  <a:gd name="T37" fmla="*/ 653 h 1227"/>
                  <a:gd name="T38" fmla="*/ 752 w 844"/>
                  <a:gd name="T39" fmla="*/ 543 h 1227"/>
                  <a:gd name="T40" fmla="*/ 805 w 844"/>
                  <a:gd name="T41" fmla="*/ 397 h 1227"/>
                  <a:gd name="T42" fmla="*/ 841 w 844"/>
                  <a:gd name="T43" fmla="*/ 266 h 1227"/>
                  <a:gd name="T44" fmla="*/ 841 w 844"/>
                  <a:gd name="T45" fmla="*/ 180 h 1227"/>
                  <a:gd name="T46" fmla="*/ 830 w 844"/>
                  <a:gd name="T47" fmla="*/ 104 h 1227"/>
                  <a:gd name="T48" fmla="*/ 791 w 844"/>
                  <a:gd name="T49" fmla="*/ 42 h 1227"/>
                  <a:gd name="T50" fmla="*/ 708 w 844"/>
                  <a:gd name="T51" fmla="*/ 6 h 1227"/>
                  <a:gd name="T52" fmla="*/ 571 w 844"/>
                  <a:gd name="T53" fmla="*/ 4 h 1227"/>
                  <a:gd name="T54" fmla="*/ 493 w 844"/>
                  <a:gd name="T55" fmla="*/ 34 h 1227"/>
                  <a:gd name="T56" fmla="*/ 468 w 844"/>
                  <a:gd name="T57" fmla="*/ 86 h 1227"/>
                  <a:gd name="T58" fmla="*/ 468 w 844"/>
                  <a:gd name="T59" fmla="*/ 152 h 1227"/>
                  <a:gd name="T60" fmla="*/ 465 w 844"/>
                  <a:gd name="T61" fmla="*/ 280 h 1227"/>
                  <a:gd name="T62" fmla="*/ 454 w 844"/>
                  <a:gd name="T63" fmla="*/ 509 h 1227"/>
                  <a:gd name="T64" fmla="*/ 435 w 844"/>
                  <a:gd name="T65" fmla="*/ 585 h 1227"/>
                  <a:gd name="T66" fmla="*/ 437 w 844"/>
                  <a:gd name="T67" fmla="*/ 611 h 1227"/>
                  <a:gd name="T68" fmla="*/ 449 w 844"/>
                  <a:gd name="T69" fmla="*/ 631 h 1227"/>
                  <a:gd name="T70" fmla="*/ 451 w 844"/>
                  <a:gd name="T71" fmla="*/ 645 h 1227"/>
                  <a:gd name="T72" fmla="*/ 432 w 844"/>
                  <a:gd name="T73" fmla="*/ 645 h 1227"/>
                  <a:gd name="T74" fmla="*/ 412 w 844"/>
                  <a:gd name="T75" fmla="*/ 647 h 1227"/>
                  <a:gd name="T76" fmla="*/ 407 w 844"/>
                  <a:gd name="T77" fmla="*/ 659 h 1227"/>
                  <a:gd name="T78" fmla="*/ 387 w 844"/>
                  <a:gd name="T79" fmla="*/ 663 h 1227"/>
                  <a:gd name="T80" fmla="*/ 370 w 844"/>
                  <a:gd name="T81" fmla="*/ 659 h 1227"/>
                  <a:gd name="T82" fmla="*/ 357 w 844"/>
                  <a:gd name="T83" fmla="*/ 671 h 1227"/>
                  <a:gd name="T84" fmla="*/ 331 w 844"/>
                  <a:gd name="T85" fmla="*/ 699 h 1227"/>
                  <a:gd name="T86" fmla="*/ 240 w 844"/>
                  <a:gd name="T87" fmla="*/ 798 h 1227"/>
                  <a:gd name="T88" fmla="*/ 117 w 844"/>
                  <a:gd name="T89" fmla="*/ 944 h 1227"/>
                  <a:gd name="T90" fmla="*/ 22 w 844"/>
                  <a:gd name="T91" fmla="*/ 1098 h 12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4"/>
                  <a:gd name="T139" fmla="*/ 0 h 1227"/>
                  <a:gd name="T140" fmla="*/ 844 w 844"/>
                  <a:gd name="T141" fmla="*/ 1227 h 12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4" h="1227">
                    <a:moveTo>
                      <a:pt x="0" y="1162"/>
                    </a:moveTo>
                    <a:lnTo>
                      <a:pt x="22" y="1172"/>
                    </a:lnTo>
                    <a:lnTo>
                      <a:pt x="50" y="1183"/>
                    </a:lnTo>
                    <a:lnTo>
                      <a:pt x="81" y="1195"/>
                    </a:lnTo>
                    <a:lnTo>
                      <a:pt x="117" y="1207"/>
                    </a:lnTo>
                    <a:lnTo>
                      <a:pt x="150" y="1217"/>
                    </a:lnTo>
                    <a:lnTo>
                      <a:pt x="181" y="1225"/>
                    </a:lnTo>
                    <a:lnTo>
                      <a:pt x="209" y="1227"/>
                    </a:lnTo>
                    <a:lnTo>
                      <a:pt x="231" y="1223"/>
                    </a:lnTo>
                    <a:lnTo>
                      <a:pt x="234" y="1203"/>
                    </a:lnTo>
                    <a:lnTo>
                      <a:pt x="237" y="1187"/>
                    </a:lnTo>
                    <a:lnTo>
                      <a:pt x="237" y="1177"/>
                    </a:lnTo>
                    <a:lnTo>
                      <a:pt x="240" y="1172"/>
                    </a:lnTo>
                    <a:lnTo>
                      <a:pt x="245" y="1168"/>
                    </a:lnTo>
                    <a:lnTo>
                      <a:pt x="245" y="1162"/>
                    </a:lnTo>
                    <a:lnTo>
                      <a:pt x="242" y="1158"/>
                    </a:lnTo>
                    <a:lnTo>
                      <a:pt x="237" y="1154"/>
                    </a:lnTo>
                    <a:lnTo>
                      <a:pt x="231" y="1152"/>
                    </a:lnTo>
                    <a:lnTo>
                      <a:pt x="234" y="1148"/>
                    </a:lnTo>
                    <a:lnTo>
                      <a:pt x="242" y="1142"/>
                    </a:lnTo>
                    <a:lnTo>
                      <a:pt x="253" y="1136"/>
                    </a:lnTo>
                    <a:lnTo>
                      <a:pt x="265" y="1126"/>
                    </a:lnTo>
                    <a:lnTo>
                      <a:pt x="287" y="1102"/>
                    </a:lnTo>
                    <a:lnTo>
                      <a:pt x="312" y="1070"/>
                    </a:lnTo>
                    <a:lnTo>
                      <a:pt x="345" y="1028"/>
                    </a:lnTo>
                    <a:lnTo>
                      <a:pt x="382" y="984"/>
                    </a:lnTo>
                    <a:lnTo>
                      <a:pt x="421" y="942"/>
                    </a:lnTo>
                    <a:lnTo>
                      <a:pt x="460" y="902"/>
                    </a:lnTo>
                    <a:lnTo>
                      <a:pt x="499" y="870"/>
                    </a:lnTo>
                    <a:lnTo>
                      <a:pt x="527" y="850"/>
                    </a:lnTo>
                    <a:lnTo>
                      <a:pt x="554" y="824"/>
                    </a:lnTo>
                    <a:lnTo>
                      <a:pt x="585" y="796"/>
                    </a:lnTo>
                    <a:lnTo>
                      <a:pt x="613" y="768"/>
                    </a:lnTo>
                    <a:lnTo>
                      <a:pt x="641" y="741"/>
                    </a:lnTo>
                    <a:lnTo>
                      <a:pt x="663" y="717"/>
                    </a:lnTo>
                    <a:lnTo>
                      <a:pt x="683" y="695"/>
                    </a:lnTo>
                    <a:lnTo>
                      <a:pt x="694" y="681"/>
                    </a:lnTo>
                    <a:lnTo>
                      <a:pt x="708" y="653"/>
                    </a:lnTo>
                    <a:lnTo>
                      <a:pt x="727" y="605"/>
                    </a:lnTo>
                    <a:lnTo>
                      <a:pt x="752" y="543"/>
                    </a:lnTo>
                    <a:lnTo>
                      <a:pt x="780" y="471"/>
                    </a:lnTo>
                    <a:lnTo>
                      <a:pt x="805" y="397"/>
                    </a:lnTo>
                    <a:lnTo>
                      <a:pt x="828" y="327"/>
                    </a:lnTo>
                    <a:lnTo>
                      <a:pt x="841" y="266"/>
                    </a:lnTo>
                    <a:lnTo>
                      <a:pt x="844" y="218"/>
                    </a:lnTo>
                    <a:lnTo>
                      <a:pt x="841" y="180"/>
                    </a:lnTo>
                    <a:lnTo>
                      <a:pt x="836" y="140"/>
                    </a:lnTo>
                    <a:lnTo>
                      <a:pt x="830" y="104"/>
                    </a:lnTo>
                    <a:lnTo>
                      <a:pt x="816" y="70"/>
                    </a:lnTo>
                    <a:lnTo>
                      <a:pt x="791" y="42"/>
                    </a:lnTo>
                    <a:lnTo>
                      <a:pt x="758" y="20"/>
                    </a:lnTo>
                    <a:lnTo>
                      <a:pt x="708" y="6"/>
                    </a:lnTo>
                    <a:lnTo>
                      <a:pt x="638" y="0"/>
                    </a:lnTo>
                    <a:lnTo>
                      <a:pt x="571" y="4"/>
                    </a:lnTo>
                    <a:lnTo>
                      <a:pt x="524" y="16"/>
                    </a:lnTo>
                    <a:lnTo>
                      <a:pt x="493" y="34"/>
                    </a:lnTo>
                    <a:lnTo>
                      <a:pt x="476" y="58"/>
                    </a:lnTo>
                    <a:lnTo>
                      <a:pt x="468" y="86"/>
                    </a:lnTo>
                    <a:lnTo>
                      <a:pt x="468" y="118"/>
                    </a:lnTo>
                    <a:lnTo>
                      <a:pt x="468" y="152"/>
                    </a:lnTo>
                    <a:lnTo>
                      <a:pt x="468" y="186"/>
                    </a:lnTo>
                    <a:lnTo>
                      <a:pt x="465" y="280"/>
                    </a:lnTo>
                    <a:lnTo>
                      <a:pt x="460" y="399"/>
                    </a:lnTo>
                    <a:lnTo>
                      <a:pt x="454" y="509"/>
                    </a:lnTo>
                    <a:lnTo>
                      <a:pt x="443" y="567"/>
                    </a:lnTo>
                    <a:lnTo>
                      <a:pt x="435" y="585"/>
                    </a:lnTo>
                    <a:lnTo>
                      <a:pt x="435" y="599"/>
                    </a:lnTo>
                    <a:lnTo>
                      <a:pt x="437" y="611"/>
                    </a:lnTo>
                    <a:lnTo>
                      <a:pt x="443" y="621"/>
                    </a:lnTo>
                    <a:lnTo>
                      <a:pt x="449" y="631"/>
                    </a:lnTo>
                    <a:lnTo>
                      <a:pt x="451" y="639"/>
                    </a:lnTo>
                    <a:lnTo>
                      <a:pt x="451" y="645"/>
                    </a:lnTo>
                    <a:lnTo>
                      <a:pt x="443" y="647"/>
                    </a:lnTo>
                    <a:lnTo>
                      <a:pt x="432" y="645"/>
                    </a:lnTo>
                    <a:lnTo>
                      <a:pt x="421" y="645"/>
                    </a:lnTo>
                    <a:lnTo>
                      <a:pt x="412" y="647"/>
                    </a:lnTo>
                    <a:lnTo>
                      <a:pt x="409" y="653"/>
                    </a:lnTo>
                    <a:lnTo>
                      <a:pt x="407" y="659"/>
                    </a:lnTo>
                    <a:lnTo>
                      <a:pt x="398" y="663"/>
                    </a:lnTo>
                    <a:lnTo>
                      <a:pt x="387" y="663"/>
                    </a:lnTo>
                    <a:lnTo>
                      <a:pt x="379" y="661"/>
                    </a:lnTo>
                    <a:lnTo>
                      <a:pt x="370" y="659"/>
                    </a:lnTo>
                    <a:lnTo>
                      <a:pt x="362" y="663"/>
                    </a:lnTo>
                    <a:lnTo>
                      <a:pt x="357" y="671"/>
                    </a:lnTo>
                    <a:lnTo>
                      <a:pt x="348" y="681"/>
                    </a:lnTo>
                    <a:lnTo>
                      <a:pt x="331" y="699"/>
                    </a:lnTo>
                    <a:lnTo>
                      <a:pt x="292" y="739"/>
                    </a:lnTo>
                    <a:lnTo>
                      <a:pt x="240" y="798"/>
                    </a:lnTo>
                    <a:lnTo>
                      <a:pt x="178" y="868"/>
                    </a:lnTo>
                    <a:lnTo>
                      <a:pt x="117" y="944"/>
                    </a:lnTo>
                    <a:lnTo>
                      <a:pt x="61" y="1024"/>
                    </a:lnTo>
                    <a:lnTo>
                      <a:pt x="22" y="1098"/>
                    </a:lnTo>
                    <a:lnTo>
                      <a:pt x="0" y="1162"/>
                    </a:lnTo>
                    <a:close/>
                  </a:path>
                </a:pathLst>
              </a:custGeom>
              <a:solidFill>
                <a:schemeClr val="bg1"/>
              </a:solidFill>
              <a:ln w="9525">
                <a:noFill/>
                <a:round/>
                <a:headEnd/>
                <a:tailEnd/>
              </a:ln>
            </p:spPr>
            <p:txBody>
              <a:bodyPr/>
              <a:lstStyle/>
              <a:p>
                <a:endParaRPr lang="en-US"/>
              </a:p>
            </p:txBody>
          </p:sp>
          <p:sp>
            <p:nvSpPr>
              <p:cNvPr id="22630" name="Freeform 68"/>
              <p:cNvSpPr>
                <a:spLocks/>
              </p:cNvSpPr>
              <p:nvPr/>
            </p:nvSpPr>
            <p:spPr bwMode="auto">
              <a:xfrm rot="-277109">
                <a:off x="709" y="2797"/>
                <a:ext cx="363" cy="1276"/>
              </a:xfrm>
              <a:custGeom>
                <a:avLst/>
                <a:gdLst>
                  <a:gd name="T0" fmla="*/ 109 w 363"/>
                  <a:gd name="T1" fmla="*/ 4 h 1283"/>
                  <a:gd name="T2" fmla="*/ 56 w 363"/>
                  <a:gd name="T3" fmla="*/ 26 h 1283"/>
                  <a:gd name="T4" fmla="*/ 20 w 363"/>
                  <a:gd name="T5" fmla="*/ 62 h 1283"/>
                  <a:gd name="T6" fmla="*/ 3 w 363"/>
                  <a:gd name="T7" fmla="*/ 106 h 1283"/>
                  <a:gd name="T8" fmla="*/ 6 w 363"/>
                  <a:gd name="T9" fmla="*/ 162 h 1283"/>
                  <a:gd name="T10" fmla="*/ 25 w 363"/>
                  <a:gd name="T11" fmla="*/ 268 h 1283"/>
                  <a:gd name="T12" fmla="*/ 34 w 363"/>
                  <a:gd name="T13" fmla="*/ 335 h 1283"/>
                  <a:gd name="T14" fmla="*/ 45 w 363"/>
                  <a:gd name="T15" fmla="*/ 395 h 1283"/>
                  <a:gd name="T16" fmla="*/ 56 w 363"/>
                  <a:gd name="T17" fmla="*/ 445 h 1283"/>
                  <a:gd name="T18" fmla="*/ 70 w 363"/>
                  <a:gd name="T19" fmla="*/ 527 h 1283"/>
                  <a:gd name="T20" fmla="*/ 75 w 363"/>
                  <a:gd name="T21" fmla="*/ 609 h 1283"/>
                  <a:gd name="T22" fmla="*/ 67 w 363"/>
                  <a:gd name="T23" fmla="*/ 657 h 1283"/>
                  <a:gd name="T24" fmla="*/ 45 w 363"/>
                  <a:gd name="T25" fmla="*/ 711 h 1283"/>
                  <a:gd name="T26" fmla="*/ 9 w 363"/>
                  <a:gd name="T27" fmla="*/ 812 h 1283"/>
                  <a:gd name="T28" fmla="*/ 11 w 363"/>
                  <a:gd name="T29" fmla="*/ 912 h 1283"/>
                  <a:gd name="T30" fmla="*/ 48 w 363"/>
                  <a:gd name="T31" fmla="*/ 1030 h 1283"/>
                  <a:gd name="T32" fmla="*/ 64 w 363"/>
                  <a:gd name="T33" fmla="*/ 1120 h 1283"/>
                  <a:gd name="T34" fmla="*/ 73 w 363"/>
                  <a:gd name="T35" fmla="*/ 1197 h 1283"/>
                  <a:gd name="T36" fmla="*/ 92 w 363"/>
                  <a:gd name="T37" fmla="*/ 1243 h 1283"/>
                  <a:gd name="T38" fmla="*/ 131 w 363"/>
                  <a:gd name="T39" fmla="*/ 1279 h 1283"/>
                  <a:gd name="T40" fmla="*/ 156 w 363"/>
                  <a:gd name="T41" fmla="*/ 1277 h 1283"/>
                  <a:gd name="T42" fmla="*/ 176 w 363"/>
                  <a:gd name="T43" fmla="*/ 1245 h 1283"/>
                  <a:gd name="T44" fmla="*/ 181 w 363"/>
                  <a:gd name="T45" fmla="*/ 1195 h 1283"/>
                  <a:gd name="T46" fmla="*/ 184 w 363"/>
                  <a:gd name="T47" fmla="*/ 1068 h 1283"/>
                  <a:gd name="T48" fmla="*/ 204 w 363"/>
                  <a:gd name="T49" fmla="*/ 954 h 1283"/>
                  <a:gd name="T50" fmla="*/ 226 w 363"/>
                  <a:gd name="T51" fmla="*/ 792 h 1283"/>
                  <a:gd name="T52" fmla="*/ 245 w 363"/>
                  <a:gd name="T53" fmla="*/ 727 h 1283"/>
                  <a:gd name="T54" fmla="*/ 273 w 363"/>
                  <a:gd name="T55" fmla="*/ 671 h 1283"/>
                  <a:gd name="T56" fmla="*/ 287 w 363"/>
                  <a:gd name="T57" fmla="*/ 617 h 1283"/>
                  <a:gd name="T58" fmla="*/ 301 w 363"/>
                  <a:gd name="T59" fmla="*/ 539 h 1283"/>
                  <a:gd name="T60" fmla="*/ 324 w 363"/>
                  <a:gd name="T61" fmla="*/ 459 h 1283"/>
                  <a:gd name="T62" fmla="*/ 357 w 363"/>
                  <a:gd name="T63" fmla="*/ 315 h 1283"/>
                  <a:gd name="T64" fmla="*/ 357 w 363"/>
                  <a:gd name="T65" fmla="*/ 190 h 1283"/>
                  <a:gd name="T66" fmla="*/ 321 w 363"/>
                  <a:gd name="T67" fmla="*/ 84 h 1283"/>
                  <a:gd name="T68" fmla="*/ 262 w 363"/>
                  <a:gd name="T69" fmla="*/ 26 h 1283"/>
                  <a:gd name="T70" fmla="*/ 184 w 363"/>
                  <a:gd name="T71" fmla="*/ 2 h 12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3"/>
                  <a:gd name="T109" fmla="*/ 0 h 1283"/>
                  <a:gd name="T110" fmla="*/ 363 w 363"/>
                  <a:gd name="T111" fmla="*/ 1283 h 12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3" h="1283">
                    <a:moveTo>
                      <a:pt x="140" y="0"/>
                    </a:moveTo>
                    <a:lnTo>
                      <a:pt x="109" y="4"/>
                    </a:lnTo>
                    <a:lnTo>
                      <a:pt x="81" y="12"/>
                    </a:lnTo>
                    <a:lnTo>
                      <a:pt x="56" y="26"/>
                    </a:lnTo>
                    <a:lnTo>
                      <a:pt x="36" y="44"/>
                    </a:lnTo>
                    <a:lnTo>
                      <a:pt x="20" y="62"/>
                    </a:lnTo>
                    <a:lnTo>
                      <a:pt x="9" y="84"/>
                    </a:lnTo>
                    <a:lnTo>
                      <a:pt x="3" y="106"/>
                    </a:lnTo>
                    <a:lnTo>
                      <a:pt x="0" y="126"/>
                    </a:lnTo>
                    <a:lnTo>
                      <a:pt x="6" y="162"/>
                    </a:lnTo>
                    <a:lnTo>
                      <a:pt x="17" y="214"/>
                    </a:lnTo>
                    <a:lnTo>
                      <a:pt x="25" y="268"/>
                    </a:lnTo>
                    <a:lnTo>
                      <a:pt x="31" y="307"/>
                    </a:lnTo>
                    <a:lnTo>
                      <a:pt x="34" y="335"/>
                    </a:lnTo>
                    <a:lnTo>
                      <a:pt x="39" y="365"/>
                    </a:lnTo>
                    <a:lnTo>
                      <a:pt x="45" y="395"/>
                    </a:lnTo>
                    <a:lnTo>
                      <a:pt x="50" y="419"/>
                    </a:lnTo>
                    <a:lnTo>
                      <a:pt x="56" y="445"/>
                    </a:lnTo>
                    <a:lnTo>
                      <a:pt x="64" y="483"/>
                    </a:lnTo>
                    <a:lnTo>
                      <a:pt x="70" y="527"/>
                    </a:lnTo>
                    <a:lnTo>
                      <a:pt x="75" y="571"/>
                    </a:lnTo>
                    <a:lnTo>
                      <a:pt x="75" y="609"/>
                    </a:lnTo>
                    <a:lnTo>
                      <a:pt x="73" y="635"/>
                    </a:lnTo>
                    <a:lnTo>
                      <a:pt x="67" y="657"/>
                    </a:lnTo>
                    <a:lnTo>
                      <a:pt x="59" y="677"/>
                    </a:lnTo>
                    <a:lnTo>
                      <a:pt x="45" y="711"/>
                    </a:lnTo>
                    <a:lnTo>
                      <a:pt x="25" y="758"/>
                    </a:lnTo>
                    <a:lnTo>
                      <a:pt x="9" y="812"/>
                    </a:lnTo>
                    <a:lnTo>
                      <a:pt x="3" y="860"/>
                    </a:lnTo>
                    <a:lnTo>
                      <a:pt x="11" y="912"/>
                    </a:lnTo>
                    <a:lnTo>
                      <a:pt x="28" y="972"/>
                    </a:lnTo>
                    <a:lnTo>
                      <a:pt x="48" y="1030"/>
                    </a:lnTo>
                    <a:lnTo>
                      <a:pt x="59" y="1078"/>
                    </a:lnTo>
                    <a:lnTo>
                      <a:pt x="64" y="1120"/>
                    </a:lnTo>
                    <a:lnTo>
                      <a:pt x="70" y="1161"/>
                    </a:lnTo>
                    <a:lnTo>
                      <a:pt x="73" y="1197"/>
                    </a:lnTo>
                    <a:lnTo>
                      <a:pt x="78" y="1217"/>
                    </a:lnTo>
                    <a:lnTo>
                      <a:pt x="92" y="1243"/>
                    </a:lnTo>
                    <a:lnTo>
                      <a:pt x="112" y="1265"/>
                    </a:lnTo>
                    <a:lnTo>
                      <a:pt x="131" y="1279"/>
                    </a:lnTo>
                    <a:lnTo>
                      <a:pt x="145" y="1283"/>
                    </a:lnTo>
                    <a:lnTo>
                      <a:pt x="156" y="1277"/>
                    </a:lnTo>
                    <a:lnTo>
                      <a:pt x="167" y="1263"/>
                    </a:lnTo>
                    <a:lnTo>
                      <a:pt x="176" y="1245"/>
                    </a:lnTo>
                    <a:lnTo>
                      <a:pt x="181" y="1229"/>
                    </a:lnTo>
                    <a:lnTo>
                      <a:pt x="181" y="1195"/>
                    </a:lnTo>
                    <a:lnTo>
                      <a:pt x="181" y="1134"/>
                    </a:lnTo>
                    <a:lnTo>
                      <a:pt x="184" y="1068"/>
                    </a:lnTo>
                    <a:lnTo>
                      <a:pt x="190" y="1022"/>
                    </a:lnTo>
                    <a:lnTo>
                      <a:pt x="204" y="954"/>
                    </a:lnTo>
                    <a:lnTo>
                      <a:pt x="218" y="868"/>
                    </a:lnTo>
                    <a:lnTo>
                      <a:pt x="226" y="792"/>
                    </a:lnTo>
                    <a:lnTo>
                      <a:pt x="234" y="748"/>
                    </a:lnTo>
                    <a:lnTo>
                      <a:pt x="245" y="727"/>
                    </a:lnTo>
                    <a:lnTo>
                      <a:pt x="259" y="699"/>
                    </a:lnTo>
                    <a:lnTo>
                      <a:pt x="273" y="671"/>
                    </a:lnTo>
                    <a:lnTo>
                      <a:pt x="282" y="647"/>
                    </a:lnTo>
                    <a:lnTo>
                      <a:pt x="287" y="617"/>
                    </a:lnTo>
                    <a:lnTo>
                      <a:pt x="293" y="579"/>
                    </a:lnTo>
                    <a:lnTo>
                      <a:pt x="301" y="539"/>
                    </a:lnTo>
                    <a:lnTo>
                      <a:pt x="310" y="505"/>
                    </a:lnTo>
                    <a:lnTo>
                      <a:pt x="324" y="459"/>
                    </a:lnTo>
                    <a:lnTo>
                      <a:pt x="340" y="387"/>
                    </a:lnTo>
                    <a:lnTo>
                      <a:pt x="357" y="315"/>
                    </a:lnTo>
                    <a:lnTo>
                      <a:pt x="363" y="262"/>
                    </a:lnTo>
                    <a:lnTo>
                      <a:pt x="357" y="190"/>
                    </a:lnTo>
                    <a:lnTo>
                      <a:pt x="343" y="130"/>
                    </a:lnTo>
                    <a:lnTo>
                      <a:pt x="321" y="84"/>
                    </a:lnTo>
                    <a:lnTo>
                      <a:pt x="296" y="50"/>
                    </a:lnTo>
                    <a:lnTo>
                      <a:pt x="262" y="26"/>
                    </a:lnTo>
                    <a:lnTo>
                      <a:pt x="226" y="10"/>
                    </a:lnTo>
                    <a:lnTo>
                      <a:pt x="184" y="2"/>
                    </a:lnTo>
                    <a:lnTo>
                      <a:pt x="140" y="0"/>
                    </a:lnTo>
                    <a:close/>
                  </a:path>
                </a:pathLst>
              </a:custGeom>
              <a:solidFill>
                <a:srgbClr val="D6ADA3"/>
              </a:solidFill>
              <a:ln w="9525">
                <a:noFill/>
                <a:round/>
                <a:headEnd/>
                <a:tailEnd/>
              </a:ln>
            </p:spPr>
            <p:txBody>
              <a:bodyPr/>
              <a:lstStyle/>
              <a:p>
                <a:endParaRPr lang="en-US"/>
              </a:p>
            </p:txBody>
          </p:sp>
          <p:sp>
            <p:nvSpPr>
              <p:cNvPr id="22631" name="Freeform 69"/>
              <p:cNvSpPr>
                <a:spLocks/>
              </p:cNvSpPr>
              <p:nvPr/>
            </p:nvSpPr>
            <p:spPr bwMode="auto">
              <a:xfrm rot="-277109">
                <a:off x="792" y="2863"/>
                <a:ext cx="48" cy="34"/>
              </a:xfrm>
              <a:custGeom>
                <a:avLst/>
                <a:gdLst>
                  <a:gd name="T0" fmla="*/ 26 w 48"/>
                  <a:gd name="T1" fmla="*/ 34 h 34"/>
                  <a:gd name="T2" fmla="*/ 34 w 48"/>
                  <a:gd name="T3" fmla="*/ 32 h 34"/>
                  <a:gd name="T4" fmla="*/ 42 w 48"/>
                  <a:gd name="T5" fmla="*/ 28 h 34"/>
                  <a:gd name="T6" fmla="*/ 45 w 48"/>
                  <a:gd name="T7" fmla="*/ 24 h 34"/>
                  <a:gd name="T8" fmla="*/ 48 w 48"/>
                  <a:gd name="T9" fmla="*/ 18 h 34"/>
                  <a:gd name="T10" fmla="*/ 45 w 48"/>
                  <a:gd name="T11" fmla="*/ 10 h 34"/>
                  <a:gd name="T12" fmla="*/ 39 w 48"/>
                  <a:gd name="T13" fmla="*/ 6 h 34"/>
                  <a:gd name="T14" fmla="*/ 34 w 48"/>
                  <a:gd name="T15" fmla="*/ 2 h 34"/>
                  <a:gd name="T16" fmla="*/ 23 w 48"/>
                  <a:gd name="T17" fmla="*/ 0 h 34"/>
                  <a:gd name="T18" fmla="*/ 14 w 48"/>
                  <a:gd name="T19" fmla="*/ 2 h 34"/>
                  <a:gd name="T20" fmla="*/ 9 w 48"/>
                  <a:gd name="T21" fmla="*/ 6 h 34"/>
                  <a:gd name="T22" fmla="*/ 3 w 48"/>
                  <a:gd name="T23" fmla="*/ 12 h 34"/>
                  <a:gd name="T24" fmla="*/ 0 w 48"/>
                  <a:gd name="T25" fmla="*/ 18 h 34"/>
                  <a:gd name="T26" fmla="*/ 3 w 48"/>
                  <a:gd name="T27" fmla="*/ 24 h 34"/>
                  <a:gd name="T28" fmla="*/ 9 w 48"/>
                  <a:gd name="T29" fmla="*/ 30 h 34"/>
                  <a:gd name="T30" fmla="*/ 14 w 48"/>
                  <a:gd name="T31" fmla="*/ 32 h 34"/>
                  <a:gd name="T32" fmla="*/ 26 w 48"/>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26" y="34"/>
                    </a:moveTo>
                    <a:lnTo>
                      <a:pt x="34" y="32"/>
                    </a:lnTo>
                    <a:lnTo>
                      <a:pt x="42" y="28"/>
                    </a:lnTo>
                    <a:lnTo>
                      <a:pt x="45" y="24"/>
                    </a:lnTo>
                    <a:lnTo>
                      <a:pt x="48" y="18"/>
                    </a:lnTo>
                    <a:lnTo>
                      <a:pt x="45" y="10"/>
                    </a:lnTo>
                    <a:lnTo>
                      <a:pt x="39" y="6"/>
                    </a:lnTo>
                    <a:lnTo>
                      <a:pt x="34" y="2"/>
                    </a:lnTo>
                    <a:lnTo>
                      <a:pt x="23" y="0"/>
                    </a:lnTo>
                    <a:lnTo>
                      <a:pt x="14" y="2"/>
                    </a:lnTo>
                    <a:lnTo>
                      <a:pt x="9" y="6"/>
                    </a:lnTo>
                    <a:lnTo>
                      <a:pt x="3" y="12"/>
                    </a:lnTo>
                    <a:lnTo>
                      <a:pt x="0" y="18"/>
                    </a:lnTo>
                    <a:lnTo>
                      <a:pt x="3" y="24"/>
                    </a:lnTo>
                    <a:lnTo>
                      <a:pt x="9" y="30"/>
                    </a:lnTo>
                    <a:lnTo>
                      <a:pt x="14" y="32"/>
                    </a:lnTo>
                    <a:lnTo>
                      <a:pt x="26" y="34"/>
                    </a:lnTo>
                    <a:close/>
                  </a:path>
                </a:pathLst>
              </a:custGeom>
              <a:solidFill>
                <a:srgbClr val="D6ADA3"/>
              </a:solidFill>
              <a:ln w="9525">
                <a:noFill/>
                <a:round/>
                <a:headEnd/>
                <a:tailEnd/>
              </a:ln>
            </p:spPr>
            <p:txBody>
              <a:bodyPr/>
              <a:lstStyle/>
              <a:p>
                <a:endParaRPr lang="en-US"/>
              </a:p>
            </p:txBody>
          </p:sp>
          <p:sp>
            <p:nvSpPr>
              <p:cNvPr id="22632" name="Freeform 70"/>
              <p:cNvSpPr>
                <a:spLocks/>
              </p:cNvSpPr>
              <p:nvPr/>
            </p:nvSpPr>
            <p:spPr bwMode="auto">
              <a:xfrm rot="-277109">
                <a:off x="872" y="4000"/>
                <a:ext cx="47" cy="34"/>
              </a:xfrm>
              <a:custGeom>
                <a:avLst/>
                <a:gdLst>
                  <a:gd name="T0" fmla="*/ 25 w 47"/>
                  <a:gd name="T1" fmla="*/ 34 h 34"/>
                  <a:gd name="T2" fmla="*/ 33 w 47"/>
                  <a:gd name="T3" fmla="*/ 32 h 34"/>
                  <a:gd name="T4" fmla="*/ 41 w 47"/>
                  <a:gd name="T5" fmla="*/ 28 h 34"/>
                  <a:gd name="T6" fmla="*/ 44 w 47"/>
                  <a:gd name="T7" fmla="*/ 24 h 34"/>
                  <a:gd name="T8" fmla="*/ 47 w 47"/>
                  <a:gd name="T9" fmla="*/ 18 h 34"/>
                  <a:gd name="T10" fmla="*/ 44 w 47"/>
                  <a:gd name="T11" fmla="*/ 10 h 34"/>
                  <a:gd name="T12" fmla="*/ 39 w 47"/>
                  <a:gd name="T13" fmla="*/ 6 h 34"/>
                  <a:gd name="T14" fmla="*/ 33 w 47"/>
                  <a:gd name="T15" fmla="*/ 2 h 34"/>
                  <a:gd name="T16" fmla="*/ 22 w 47"/>
                  <a:gd name="T17" fmla="*/ 0 h 34"/>
                  <a:gd name="T18" fmla="*/ 13 w 47"/>
                  <a:gd name="T19" fmla="*/ 2 h 34"/>
                  <a:gd name="T20" fmla="*/ 8 w 47"/>
                  <a:gd name="T21" fmla="*/ 6 h 34"/>
                  <a:gd name="T22" fmla="*/ 2 w 47"/>
                  <a:gd name="T23" fmla="*/ 12 h 34"/>
                  <a:gd name="T24" fmla="*/ 0 w 47"/>
                  <a:gd name="T25" fmla="*/ 18 h 34"/>
                  <a:gd name="T26" fmla="*/ 2 w 47"/>
                  <a:gd name="T27" fmla="*/ 24 h 34"/>
                  <a:gd name="T28" fmla="*/ 8 w 47"/>
                  <a:gd name="T29" fmla="*/ 30 h 34"/>
                  <a:gd name="T30" fmla="*/ 13 w 47"/>
                  <a:gd name="T31" fmla="*/ 32 h 34"/>
                  <a:gd name="T32" fmla="*/ 25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25" y="34"/>
                    </a:moveTo>
                    <a:lnTo>
                      <a:pt x="33" y="32"/>
                    </a:lnTo>
                    <a:lnTo>
                      <a:pt x="41" y="28"/>
                    </a:lnTo>
                    <a:lnTo>
                      <a:pt x="44" y="24"/>
                    </a:lnTo>
                    <a:lnTo>
                      <a:pt x="47" y="18"/>
                    </a:lnTo>
                    <a:lnTo>
                      <a:pt x="44" y="10"/>
                    </a:lnTo>
                    <a:lnTo>
                      <a:pt x="39" y="6"/>
                    </a:lnTo>
                    <a:lnTo>
                      <a:pt x="33" y="2"/>
                    </a:lnTo>
                    <a:lnTo>
                      <a:pt x="22" y="0"/>
                    </a:lnTo>
                    <a:lnTo>
                      <a:pt x="13" y="2"/>
                    </a:lnTo>
                    <a:lnTo>
                      <a:pt x="8" y="6"/>
                    </a:lnTo>
                    <a:lnTo>
                      <a:pt x="2" y="12"/>
                    </a:lnTo>
                    <a:lnTo>
                      <a:pt x="0" y="18"/>
                    </a:lnTo>
                    <a:lnTo>
                      <a:pt x="2" y="24"/>
                    </a:lnTo>
                    <a:lnTo>
                      <a:pt x="8" y="30"/>
                    </a:lnTo>
                    <a:lnTo>
                      <a:pt x="13" y="32"/>
                    </a:lnTo>
                    <a:lnTo>
                      <a:pt x="25" y="34"/>
                    </a:lnTo>
                    <a:close/>
                  </a:path>
                </a:pathLst>
              </a:custGeom>
              <a:solidFill>
                <a:srgbClr val="D6ADA3"/>
              </a:solidFill>
              <a:ln w="9525">
                <a:noFill/>
                <a:round/>
                <a:headEnd/>
                <a:tailEnd/>
              </a:ln>
            </p:spPr>
            <p:txBody>
              <a:bodyPr/>
              <a:lstStyle/>
              <a:p>
                <a:endParaRPr lang="en-US"/>
              </a:p>
            </p:txBody>
          </p:sp>
          <p:sp>
            <p:nvSpPr>
              <p:cNvPr id="22633" name="Freeform 71"/>
              <p:cNvSpPr>
                <a:spLocks/>
              </p:cNvSpPr>
              <p:nvPr/>
            </p:nvSpPr>
            <p:spPr bwMode="auto">
              <a:xfrm rot="-277109">
                <a:off x="808" y="3970"/>
                <a:ext cx="420" cy="167"/>
              </a:xfrm>
              <a:custGeom>
                <a:avLst/>
                <a:gdLst>
                  <a:gd name="T0" fmla="*/ 78 w 420"/>
                  <a:gd name="T1" fmla="*/ 0 h 168"/>
                  <a:gd name="T2" fmla="*/ 69 w 420"/>
                  <a:gd name="T3" fmla="*/ 4 h 168"/>
                  <a:gd name="T4" fmla="*/ 58 w 420"/>
                  <a:gd name="T5" fmla="*/ 12 h 168"/>
                  <a:gd name="T6" fmla="*/ 47 w 420"/>
                  <a:gd name="T7" fmla="*/ 22 h 168"/>
                  <a:gd name="T8" fmla="*/ 36 w 420"/>
                  <a:gd name="T9" fmla="*/ 36 h 168"/>
                  <a:gd name="T10" fmla="*/ 25 w 420"/>
                  <a:gd name="T11" fmla="*/ 52 h 168"/>
                  <a:gd name="T12" fmla="*/ 11 w 420"/>
                  <a:gd name="T13" fmla="*/ 68 h 168"/>
                  <a:gd name="T14" fmla="*/ 2 w 420"/>
                  <a:gd name="T15" fmla="*/ 88 h 168"/>
                  <a:gd name="T16" fmla="*/ 0 w 420"/>
                  <a:gd name="T17" fmla="*/ 108 h 168"/>
                  <a:gd name="T18" fmla="*/ 0 w 420"/>
                  <a:gd name="T19" fmla="*/ 122 h 168"/>
                  <a:gd name="T20" fmla="*/ 0 w 420"/>
                  <a:gd name="T21" fmla="*/ 132 h 168"/>
                  <a:gd name="T22" fmla="*/ 2 w 420"/>
                  <a:gd name="T23" fmla="*/ 138 h 168"/>
                  <a:gd name="T24" fmla="*/ 14 w 420"/>
                  <a:gd name="T25" fmla="*/ 140 h 168"/>
                  <a:gd name="T26" fmla="*/ 25 w 420"/>
                  <a:gd name="T27" fmla="*/ 140 h 168"/>
                  <a:gd name="T28" fmla="*/ 41 w 420"/>
                  <a:gd name="T29" fmla="*/ 140 h 168"/>
                  <a:gd name="T30" fmla="*/ 61 w 420"/>
                  <a:gd name="T31" fmla="*/ 140 h 168"/>
                  <a:gd name="T32" fmla="*/ 86 w 420"/>
                  <a:gd name="T33" fmla="*/ 144 h 168"/>
                  <a:gd name="T34" fmla="*/ 103 w 420"/>
                  <a:gd name="T35" fmla="*/ 148 h 168"/>
                  <a:gd name="T36" fmla="*/ 122 w 420"/>
                  <a:gd name="T37" fmla="*/ 152 h 168"/>
                  <a:gd name="T38" fmla="*/ 147 w 420"/>
                  <a:gd name="T39" fmla="*/ 156 h 168"/>
                  <a:gd name="T40" fmla="*/ 175 w 420"/>
                  <a:gd name="T41" fmla="*/ 160 h 168"/>
                  <a:gd name="T42" fmla="*/ 203 w 420"/>
                  <a:gd name="T43" fmla="*/ 164 h 168"/>
                  <a:gd name="T44" fmla="*/ 231 w 420"/>
                  <a:gd name="T45" fmla="*/ 166 h 168"/>
                  <a:gd name="T46" fmla="*/ 259 w 420"/>
                  <a:gd name="T47" fmla="*/ 168 h 168"/>
                  <a:gd name="T48" fmla="*/ 284 w 420"/>
                  <a:gd name="T49" fmla="*/ 168 h 168"/>
                  <a:gd name="T50" fmla="*/ 306 w 420"/>
                  <a:gd name="T51" fmla="*/ 168 h 168"/>
                  <a:gd name="T52" fmla="*/ 331 w 420"/>
                  <a:gd name="T53" fmla="*/ 168 h 168"/>
                  <a:gd name="T54" fmla="*/ 354 w 420"/>
                  <a:gd name="T55" fmla="*/ 168 h 168"/>
                  <a:gd name="T56" fmla="*/ 376 w 420"/>
                  <a:gd name="T57" fmla="*/ 168 h 168"/>
                  <a:gd name="T58" fmla="*/ 395 w 420"/>
                  <a:gd name="T59" fmla="*/ 166 h 168"/>
                  <a:gd name="T60" fmla="*/ 409 w 420"/>
                  <a:gd name="T61" fmla="*/ 164 h 168"/>
                  <a:gd name="T62" fmla="*/ 418 w 420"/>
                  <a:gd name="T63" fmla="*/ 160 h 168"/>
                  <a:gd name="T64" fmla="*/ 420 w 420"/>
                  <a:gd name="T65" fmla="*/ 156 h 168"/>
                  <a:gd name="T66" fmla="*/ 415 w 420"/>
                  <a:gd name="T67" fmla="*/ 150 h 168"/>
                  <a:gd name="T68" fmla="*/ 404 w 420"/>
                  <a:gd name="T69" fmla="*/ 142 h 168"/>
                  <a:gd name="T70" fmla="*/ 384 w 420"/>
                  <a:gd name="T71" fmla="*/ 134 h 168"/>
                  <a:gd name="T72" fmla="*/ 362 w 420"/>
                  <a:gd name="T73" fmla="*/ 126 h 168"/>
                  <a:gd name="T74" fmla="*/ 337 w 420"/>
                  <a:gd name="T75" fmla="*/ 118 h 168"/>
                  <a:gd name="T76" fmla="*/ 315 w 420"/>
                  <a:gd name="T77" fmla="*/ 110 h 168"/>
                  <a:gd name="T78" fmla="*/ 295 w 420"/>
                  <a:gd name="T79" fmla="*/ 104 h 168"/>
                  <a:gd name="T80" fmla="*/ 281 w 420"/>
                  <a:gd name="T81" fmla="*/ 100 h 168"/>
                  <a:gd name="T82" fmla="*/ 259 w 420"/>
                  <a:gd name="T83" fmla="*/ 86 h 168"/>
                  <a:gd name="T84" fmla="*/ 231 w 420"/>
                  <a:gd name="T85" fmla="*/ 70 h 168"/>
                  <a:gd name="T86" fmla="*/ 203 w 420"/>
                  <a:gd name="T87" fmla="*/ 54 h 168"/>
                  <a:gd name="T88" fmla="*/ 172 w 420"/>
                  <a:gd name="T89" fmla="*/ 36 h 168"/>
                  <a:gd name="T90" fmla="*/ 145 w 420"/>
                  <a:gd name="T91" fmla="*/ 20 h 168"/>
                  <a:gd name="T92" fmla="*/ 117 w 420"/>
                  <a:gd name="T93" fmla="*/ 8 h 168"/>
                  <a:gd name="T94" fmla="*/ 94 w 420"/>
                  <a:gd name="T95" fmla="*/ 0 h 168"/>
                  <a:gd name="T96" fmla="*/ 78 w 420"/>
                  <a:gd name="T97" fmla="*/ 0 h 1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0"/>
                  <a:gd name="T148" fmla="*/ 0 h 168"/>
                  <a:gd name="T149" fmla="*/ 420 w 420"/>
                  <a:gd name="T150" fmla="*/ 168 h 1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0" h="168">
                    <a:moveTo>
                      <a:pt x="78" y="0"/>
                    </a:moveTo>
                    <a:lnTo>
                      <a:pt x="69" y="4"/>
                    </a:lnTo>
                    <a:lnTo>
                      <a:pt x="58" y="12"/>
                    </a:lnTo>
                    <a:lnTo>
                      <a:pt x="47" y="22"/>
                    </a:lnTo>
                    <a:lnTo>
                      <a:pt x="36" y="36"/>
                    </a:lnTo>
                    <a:lnTo>
                      <a:pt x="25" y="52"/>
                    </a:lnTo>
                    <a:lnTo>
                      <a:pt x="11" y="68"/>
                    </a:lnTo>
                    <a:lnTo>
                      <a:pt x="2" y="88"/>
                    </a:lnTo>
                    <a:lnTo>
                      <a:pt x="0" y="108"/>
                    </a:lnTo>
                    <a:lnTo>
                      <a:pt x="0" y="122"/>
                    </a:lnTo>
                    <a:lnTo>
                      <a:pt x="0" y="132"/>
                    </a:lnTo>
                    <a:lnTo>
                      <a:pt x="2" y="138"/>
                    </a:lnTo>
                    <a:lnTo>
                      <a:pt x="14" y="140"/>
                    </a:lnTo>
                    <a:lnTo>
                      <a:pt x="25" y="140"/>
                    </a:lnTo>
                    <a:lnTo>
                      <a:pt x="41" y="140"/>
                    </a:lnTo>
                    <a:lnTo>
                      <a:pt x="61" y="140"/>
                    </a:lnTo>
                    <a:lnTo>
                      <a:pt x="86" y="144"/>
                    </a:lnTo>
                    <a:lnTo>
                      <a:pt x="103" y="148"/>
                    </a:lnTo>
                    <a:lnTo>
                      <a:pt x="122" y="152"/>
                    </a:lnTo>
                    <a:lnTo>
                      <a:pt x="147" y="156"/>
                    </a:lnTo>
                    <a:lnTo>
                      <a:pt x="175" y="160"/>
                    </a:lnTo>
                    <a:lnTo>
                      <a:pt x="203" y="164"/>
                    </a:lnTo>
                    <a:lnTo>
                      <a:pt x="231" y="166"/>
                    </a:lnTo>
                    <a:lnTo>
                      <a:pt x="259" y="168"/>
                    </a:lnTo>
                    <a:lnTo>
                      <a:pt x="284" y="168"/>
                    </a:lnTo>
                    <a:lnTo>
                      <a:pt x="306" y="168"/>
                    </a:lnTo>
                    <a:lnTo>
                      <a:pt x="331" y="168"/>
                    </a:lnTo>
                    <a:lnTo>
                      <a:pt x="354" y="168"/>
                    </a:lnTo>
                    <a:lnTo>
                      <a:pt x="376" y="168"/>
                    </a:lnTo>
                    <a:lnTo>
                      <a:pt x="395" y="166"/>
                    </a:lnTo>
                    <a:lnTo>
                      <a:pt x="409" y="164"/>
                    </a:lnTo>
                    <a:lnTo>
                      <a:pt x="418" y="160"/>
                    </a:lnTo>
                    <a:lnTo>
                      <a:pt x="420" y="156"/>
                    </a:lnTo>
                    <a:lnTo>
                      <a:pt x="415" y="150"/>
                    </a:lnTo>
                    <a:lnTo>
                      <a:pt x="404" y="142"/>
                    </a:lnTo>
                    <a:lnTo>
                      <a:pt x="384" y="134"/>
                    </a:lnTo>
                    <a:lnTo>
                      <a:pt x="362" y="126"/>
                    </a:lnTo>
                    <a:lnTo>
                      <a:pt x="337" y="118"/>
                    </a:lnTo>
                    <a:lnTo>
                      <a:pt x="315" y="110"/>
                    </a:lnTo>
                    <a:lnTo>
                      <a:pt x="295" y="104"/>
                    </a:lnTo>
                    <a:lnTo>
                      <a:pt x="281" y="100"/>
                    </a:lnTo>
                    <a:lnTo>
                      <a:pt x="259" y="86"/>
                    </a:lnTo>
                    <a:lnTo>
                      <a:pt x="231" y="70"/>
                    </a:lnTo>
                    <a:lnTo>
                      <a:pt x="203" y="54"/>
                    </a:lnTo>
                    <a:lnTo>
                      <a:pt x="172" y="36"/>
                    </a:lnTo>
                    <a:lnTo>
                      <a:pt x="145" y="20"/>
                    </a:lnTo>
                    <a:lnTo>
                      <a:pt x="117" y="8"/>
                    </a:lnTo>
                    <a:lnTo>
                      <a:pt x="94" y="0"/>
                    </a:lnTo>
                    <a:lnTo>
                      <a:pt x="78" y="0"/>
                    </a:lnTo>
                    <a:close/>
                  </a:path>
                </a:pathLst>
              </a:custGeom>
              <a:solidFill>
                <a:srgbClr val="D6ADA3"/>
              </a:solidFill>
              <a:ln w="9525">
                <a:noFill/>
                <a:round/>
                <a:headEnd/>
                <a:tailEnd/>
              </a:ln>
            </p:spPr>
            <p:txBody>
              <a:bodyPr/>
              <a:lstStyle/>
              <a:p>
                <a:endParaRPr lang="en-US"/>
              </a:p>
            </p:txBody>
          </p:sp>
          <p:sp>
            <p:nvSpPr>
              <p:cNvPr id="22634" name="Freeform 72"/>
              <p:cNvSpPr>
                <a:spLocks/>
              </p:cNvSpPr>
              <p:nvPr/>
            </p:nvSpPr>
            <p:spPr bwMode="auto">
              <a:xfrm rot="-277109">
                <a:off x="872" y="4000"/>
                <a:ext cx="47" cy="34"/>
              </a:xfrm>
              <a:custGeom>
                <a:avLst/>
                <a:gdLst>
                  <a:gd name="T0" fmla="*/ 30 w 47"/>
                  <a:gd name="T1" fmla="*/ 34 h 34"/>
                  <a:gd name="T2" fmla="*/ 39 w 47"/>
                  <a:gd name="T3" fmla="*/ 32 h 34"/>
                  <a:gd name="T4" fmla="*/ 44 w 47"/>
                  <a:gd name="T5" fmla="*/ 26 h 34"/>
                  <a:gd name="T6" fmla="*/ 47 w 47"/>
                  <a:gd name="T7" fmla="*/ 20 h 34"/>
                  <a:gd name="T8" fmla="*/ 47 w 47"/>
                  <a:gd name="T9" fmla="*/ 12 h 34"/>
                  <a:gd name="T10" fmla="*/ 41 w 47"/>
                  <a:gd name="T11" fmla="*/ 6 h 34"/>
                  <a:gd name="T12" fmla="*/ 36 w 47"/>
                  <a:gd name="T13" fmla="*/ 2 h 34"/>
                  <a:gd name="T14" fmla="*/ 27 w 47"/>
                  <a:gd name="T15" fmla="*/ 0 h 34"/>
                  <a:gd name="T16" fmla="*/ 16 w 47"/>
                  <a:gd name="T17" fmla="*/ 2 h 34"/>
                  <a:gd name="T18" fmla="*/ 8 w 47"/>
                  <a:gd name="T19" fmla="*/ 4 h 34"/>
                  <a:gd name="T20" fmla="*/ 2 w 47"/>
                  <a:gd name="T21" fmla="*/ 10 h 34"/>
                  <a:gd name="T22" fmla="*/ 0 w 47"/>
                  <a:gd name="T23" fmla="*/ 16 h 34"/>
                  <a:gd name="T24" fmla="*/ 2 w 47"/>
                  <a:gd name="T25" fmla="*/ 22 h 34"/>
                  <a:gd name="T26" fmla="*/ 5 w 47"/>
                  <a:gd name="T27" fmla="*/ 28 h 34"/>
                  <a:gd name="T28" fmla="*/ 13 w 47"/>
                  <a:gd name="T29" fmla="*/ 32 h 34"/>
                  <a:gd name="T30" fmla="*/ 22 w 47"/>
                  <a:gd name="T31" fmla="*/ 34 h 34"/>
                  <a:gd name="T32" fmla="*/ 30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30" y="34"/>
                    </a:moveTo>
                    <a:lnTo>
                      <a:pt x="39" y="32"/>
                    </a:lnTo>
                    <a:lnTo>
                      <a:pt x="44" y="26"/>
                    </a:lnTo>
                    <a:lnTo>
                      <a:pt x="47" y="20"/>
                    </a:lnTo>
                    <a:lnTo>
                      <a:pt x="47" y="12"/>
                    </a:lnTo>
                    <a:lnTo>
                      <a:pt x="41" y="6"/>
                    </a:lnTo>
                    <a:lnTo>
                      <a:pt x="36" y="2"/>
                    </a:lnTo>
                    <a:lnTo>
                      <a:pt x="27" y="0"/>
                    </a:lnTo>
                    <a:lnTo>
                      <a:pt x="16" y="2"/>
                    </a:lnTo>
                    <a:lnTo>
                      <a:pt x="8" y="4"/>
                    </a:lnTo>
                    <a:lnTo>
                      <a:pt x="2" y="10"/>
                    </a:lnTo>
                    <a:lnTo>
                      <a:pt x="0" y="16"/>
                    </a:lnTo>
                    <a:lnTo>
                      <a:pt x="2" y="22"/>
                    </a:lnTo>
                    <a:lnTo>
                      <a:pt x="5" y="28"/>
                    </a:lnTo>
                    <a:lnTo>
                      <a:pt x="13" y="32"/>
                    </a:lnTo>
                    <a:lnTo>
                      <a:pt x="22" y="34"/>
                    </a:lnTo>
                    <a:lnTo>
                      <a:pt x="30" y="34"/>
                    </a:lnTo>
                    <a:close/>
                  </a:path>
                </a:pathLst>
              </a:custGeom>
              <a:solidFill>
                <a:srgbClr val="D6ADA3"/>
              </a:solidFill>
              <a:ln w="9525">
                <a:noFill/>
                <a:round/>
                <a:headEnd/>
                <a:tailEnd/>
              </a:ln>
            </p:spPr>
            <p:txBody>
              <a:bodyPr/>
              <a:lstStyle/>
              <a:p>
                <a:endParaRPr lang="en-US"/>
              </a:p>
            </p:txBody>
          </p:sp>
          <p:sp>
            <p:nvSpPr>
              <p:cNvPr id="22635" name="Freeform 73"/>
              <p:cNvSpPr>
                <a:spLocks/>
              </p:cNvSpPr>
              <p:nvPr/>
            </p:nvSpPr>
            <p:spPr bwMode="auto">
              <a:xfrm rot="-277109">
                <a:off x="801" y="4006"/>
                <a:ext cx="435" cy="137"/>
              </a:xfrm>
              <a:custGeom>
                <a:avLst/>
                <a:gdLst>
                  <a:gd name="T0" fmla="*/ 28 w 435"/>
                  <a:gd name="T1" fmla="*/ 8 h 138"/>
                  <a:gd name="T2" fmla="*/ 23 w 435"/>
                  <a:gd name="T3" fmla="*/ 16 h 138"/>
                  <a:gd name="T4" fmla="*/ 11 w 435"/>
                  <a:gd name="T5" fmla="*/ 32 h 138"/>
                  <a:gd name="T6" fmla="*/ 3 w 435"/>
                  <a:gd name="T7" fmla="*/ 50 h 138"/>
                  <a:gd name="T8" fmla="*/ 0 w 435"/>
                  <a:gd name="T9" fmla="*/ 68 h 138"/>
                  <a:gd name="T10" fmla="*/ 0 w 435"/>
                  <a:gd name="T11" fmla="*/ 76 h 138"/>
                  <a:gd name="T12" fmla="*/ 0 w 435"/>
                  <a:gd name="T13" fmla="*/ 86 h 138"/>
                  <a:gd name="T14" fmla="*/ 0 w 435"/>
                  <a:gd name="T15" fmla="*/ 98 h 138"/>
                  <a:gd name="T16" fmla="*/ 6 w 435"/>
                  <a:gd name="T17" fmla="*/ 104 h 138"/>
                  <a:gd name="T18" fmla="*/ 14 w 435"/>
                  <a:gd name="T19" fmla="*/ 106 h 138"/>
                  <a:gd name="T20" fmla="*/ 25 w 435"/>
                  <a:gd name="T21" fmla="*/ 108 h 138"/>
                  <a:gd name="T22" fmla="*/ 42 w 435"/>
                  <a:gd name="T23" fmla="*/ 108 h 138"/>
                  <a:gd name="T24" fmla="*/ 62 w 435"/>
                  <a:gd name="T25" fmla="*/ 110 h 138"/>
                  <a:gd name="T26" fmla="*/ 81 w 435"/>
                  <a:gd name="T27" fmla="*/ 112 h 138"/>
                  <a:gd name="T28" fmla="*/ 101 w 435"/>
                  <a:gd name="T29" fmla="*/ 114 h 138"/>
                  <a:gd name="T30" fmla="*/ 117 w 435"/>
                  <a:gd name="T31" fmla="*/ 116 h 138"/>
                  <a:gd name="T32" fmla="*/ 131 w 435"/>
                  <a:gd name="T33" fmla="*/ 118 h 138"/>
                  <a:gd name="T34" fmla="*/ 173 w 435"/>
                  <a:gd name="T35" fmla="*/ 126 h 138"/>
                  <a:gd name="T36" fmla="*/ 209 w 435"/>
                  <a:gd name="T37" fmla="*/ 130 h 138"/>
                  <a:gd name="T38" fmla="*/ 243 w 435"/>
                  <a:gd name="T39" fmla="*/ 134 h 138"/>
                  <a:gd name="T40" fmla="*/ 273 w 435"/>
                  <a:gd name="T41" fmla="*/ 136 h 138"/>
                  <a:gd name="T42" fmla="*/ 304 w 435"/>
                  <a:gd name="T43" fmla="*/ 136 h 138"/>
                  <a:gd name="T44" fmla="*/ 332 w 435"/>
                  <a:gd name="T45" fmla="*/ 138 h 138"/>
                  <a:gd name="T46" fmla="*/ 360 w 435"/>
                  <a:gd name="T47" fmla="*/ 136 h 138"/>
                  <a:gd name="T48" fmla="*/ 388 w 435"/>
                  <a:gd name="T49" fmla="*/ 136 h 138"/>
                  <a:gd name="T50" fmla="*/ 407 w 435"/>
                  <a:gd name="T51" fmla="*/ 134 h 138"/>
                  <a:gd name="T52" fmla="*/ 424 w 435"/>
                  <a:gd name="T53" fmla="*/ 130 h 138"/>
                  <a:gd name="T54" fmla="*/ 435 w 435"/>
                  <a:gd name="T55" fmla="*/ 124 h 138"/>
                  <a:gd name="T56" fmla="*/ 435 w 435"/>
                  <a:gd name="T57" fmla="*/ 114 h 138"/>
                  <a:gd name="T58" fmla="*/ 427 w 435"/>
                  <a:gd name="T59" fmla="*/ 108 h 138"/>
                  <a:gd name="T60" fmla="*/ 413 w 435"/>
                  <a:gd name="T61" fmla="*/ 100 h 138"/>
                  <a:gd name="T62" fmla="*/ 393 w 435"/>
                  <a:gd name="T63" fmla="*/ 92 h 138"/>
                  <a:gd name="T64" fmla="*/ 368 w 435"/>
                  <a:gd name="T65" fmla="*/ 84 h 138"/>
                  <a:gd name="T66" fmla="*/ 343 w 435"/>
                  <a:gd name="T67" fmla="*/ 76 h 138"/>
                  <a:gd name="T68" fmla="*/ 321 w 435"/>
                  <a:gd name="T69" fmla="*/ 68 h 138"/>
                  <a:gd name="T70" fmla="*/ 304 w 435"/>
                  <a:gd name="T71" fmla="*/ 64 h 138"/>
                  <a:gd name="T72" fmla="*/ 293 w 435"/>
                  <a:gd name="T73" fmla="*/ 60 h 138"/>
                  <a:gd name="T74" fmla="*/ 276 w 435"/>
                  <a:gd name="T75" fmla="*/ 52 h 138"/>
                  <a:gd name="T76" fmla="*/ 254 w 435"/>
                  <a:gd name="T77" fmla="*/ 40 h 138"/>
                  <a:gd name="T78" fmla="*/ 234 w 435"/>
                  <a:gd name="T79" fmla="*/ 28 h 138"/>
                  <a:gd name="T80" fmla="*/ 223 w 435"/>
                  <a:gd name="T81" fmla="*/ 20 h 138"/>
                  <a:gd name="T82" fmla="*/ 218 w 435"/>
                  <a:gd name="T83" fmla="*/ 16 h 138"/>
                  <a:gd name="T84" fmla="*/ 206 w 435"/>
                  <a:gd name="T85" fmla="*/ 16 h 138"/>
                  <a:gd name="T86" fmla="*/ 195 w 435"/>
                  <a:gd name="T87" fmla="*/ 22 h 138"/>
                  <a:gd name="T88" fmla="*/ 184 w 435"/>
                  <a:gd name="T89" fmla="*/ 36 h 138"/>
                  <a:gd name="T90" fmla="*/ 170 w 435"/>
                  <a:gd name="T91" fmla="*/ 40 h 138"/>
                  <a:gd name="T92" fmla="*/ 154 w 435"/>
                  <a:gd name="T93" fmla="*/ 40 h 138"/>
                  <a:gd name="T94" fmla="*/ 137 w 435"/>
                  <a:gd name="T95" fmla="*/ 38 h 138"/>
                  <a:gd name="T96" fmla="*/ 120 w 435"/>
                  <a:gd name="T97" fmla="*/ 36 h 138"/>
                  <a:gd name="T98" fmla="*/ 103 w 435"/>
                  <a:gd name="T99" fmla="*/ 32 h 138"/>
                  <a:gd name="T100" fmla="*/ 87 w 435"/>
                  <a:gd name="T101" fmla="*/ 26 h 138"/>
                  <a:gd name="T102" fmla="*/ 70 w 435"/>
                  <a:gd name="T103" fmla="*/ 20 h 138"/>
                  <a:gd name="T104" fmla="*/ 56 w 435"/>
                  <a:gd name="T105" fmla="*/ 12 h 138"/>
                  <a:gd name="T106" fmla="*/ 50 w 435"/>
                  <a:gd name="T107" fmla="*/ 8 h 138"/>
                  <a:gd name="T108" fmla="*/ 45 w 435"/>
                  <a:gd name="T109" fmla="*/ 2 h 138"/>
                  <a:gd name="T110" fmla="*/ 39 w 435"/>
                  <a:gd name="T111" fmla="*/ 0 h 138"/>
                  <a:gd name="T112" fmla="*/ 34 w 435"/>
                  <a:gd name="T113" fmla="*/ 0 h 138"/>
                  <a:gd name="T114" fmla="*/ 31 w 435"/>
                  <a:gd name="T115" fmla="*/ 4 h 138"/>
                  <a:gd name="T116" fmla="*/ 31 w 435"/>
                  <a:gd name="T117" fmla="*/ 6 h 138"/>
                  <a:gd name="T118" fmla="*/ 31 w 435"/>
                  <a:gd name="T119" fmla="*/ 6 h 138"/>
                  <a:gd name="T120" fmla="*/ 28 w 435"/>
                  <a:gd name="T121" fmla="*/ 8 h 1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5"/>
                  <a:gd name="T184" fmla="*/ 0 h 138"/>
                  <a:gd name="T185" fmla="*/ 435 w 435"/>
                  <a:gd name="T186" fmla="*/ 138 h 1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5" h="138">
                    <a:moveTo>
                      <a:pt x="28" y="8"/>
                    </a:moveTo>
                    <a:lnTo>
                      <a:pt x="23" y="16"/>
                    </a:lnTo>
                    <a:lnTo>
                      <a:pt x="11" y="32"/>
                    </a:lnTo>
                    <a:lnTo>
                      <a:pt x="3" y="50"/>
                    </a:lnTo>
                    <a:lnTo>
                      <a:pt x="0" y="68"/>
                    </a:lnTo>
                    <a:lnTo>
                      <a:pt x="0" y="76"/>
                    </a:lnTo>
                    <a:lnTo>
                      <a:pt x="0" y="86"/>
                    </a:lnTo>
                    <a:lnTo>
                      <a:pt x="0" y="98"/>
                    </a:lnTo>
                    <a:lnTo>
                      <a:pt x="6" y="104"/>
                    </a:lnTo>
                    <a:lnTo>
                      <a:pt x="14" y="106"/>
                    </a:lnTo>
                    <a:lnTo>
                      <a:pt x="25" y="108"/>
                    </a:lnTo>
                    <a:lnTo>
                      <a:pt x="42" y="108"/>
                    </a:lnTo>
                    <a:lnTo>
                      <a:pt x="62" y="110"/>
                    </a:lnTo>
                    <a:lnTo>
                      <a:pt x="81" y="112"/>
                    </a:lnTo>
                    <a:lnTo>
                      <a:pt x="101" y="114"/>
                    </a:lnTo>
                    <a:lnTo>
                      <a:pt x="117" y="116"/>
                    </a:lnTo>
                    <a:lnTo>
                      <a:pt x="131" y="118"/>
                    </a:lnTo>
                    <a:lnTo>
                      <a:pt x="173" y="126"/>
                    </a:lnTo>
                    <a:lnTo>
                      <a:pt x="209" y="130"/>
                    </a:lnTo>
                    <a:lnTo>
                      <a:pt x="243" y="134"/>
                    </a:lnTo>
                    <a:lnTo>
                      <a:pt x="273" y="136"/>
                    </a:lnTo>
                    <a:lnTo>
                      <a:pt x="304" y="136"/>
                    </a:lnTo>
                    <a:lnTo>
                      <a:pt x="332" y="138"/>
                    </a:lnTo>
                    <a:lnTo>
                      <a:pt x="360" y="136"/>
                    </a:lnTo>
                    <a:lnTo>
                      <a:pt x="388" y="136"/>
                    </a:lnTo>
                    <a:lnTo>
                      <a:pt x="407" y="134"/>
                    </a:lnTo>
                    <a:lnTo>
                      <a:pt x="424" y="130"/>
                    </a:lnTo>
                    <a:lnTo>
                      <a:pt x="435" y="124"/>
                    </a:lnTo>
                    <a:lnTo>
                      <a:pt x="435" y="114"/>
                    </a:lnTo>
                    <a:lnTo>
                      <a:pt x="427" y="108"/>
                    </a:lnTo>
                    <a:lnTo>
                      <a:pt x="413" y="100"/>
                    </a:lnTo>
                    <a:lnTo>
                      <a:pt x="393" y="92"/>
                    </a:lnTo>
                    <a:lnTo>
                      <a:pt x="368" y="84"/>
                    </a:lnTo>
                    <a:lnTo>
                      <a:pt x="343" y="76"/>
                    </a:lnTo>
                    <a:lnTo>
                      <a:pt x="321" y="68"/>
                    </a:lnTo>
                    <a:lnTo>
                      <a:pt x="304" y="64"/>
                    </a:lnTo>
                    <a:lnTo>
                      <a:pt x="293" y="60"/>
                    </a:lnTo>
                    <a:lnTo>
                      <a:pt x="276" y="52"/>
                    </a:lnTo>
                    <a:lnTo>
                      <a:pt x="254" y="40"/>
                    </a:lnTo>
                    <a:lnTo>
                      <a:pt x="234" y="28"/>
                    </a:lnTo>
                    <a:lnTo>
                      <a:pt x="223" y="20"/>
                    </a:lnTo>
                    <a:lnTo>
                      <a:pt x="218" y="16"/>
                    </a:lnTo>
                    <a:lnTo>
                      <a:pt x="206" y="16"/>
                    </a:lnTo>
                    <a:lnTo>
                      <a:pt x="195" y="22"/>
                    </a:lnTo>
                    <a:lnTo>
                      <a:pt x="184" y="36"/>
                    </a:lnTo>
                    <a:lnTo>
                      <a:pt x="170" y="40"/>
                    </a:lnTo>
                    <a:lnTo>
                      <a:pt x="154" y="40"/>
                    </a:lnTo>
                    <a:lnTo>
                      <a:pt x="137" y="38"/>
                    </a:lnTo>
                    <a:lnTo>
                      <a:pt x="120" y="36"/>
                    </a:lnTo>
                    <a:lnTo>
                      <a:pt x="103" y="32"/>
                    </a:lnTo>
                    <a:lnTo>
                      <a:pt x="87" y="26"/>
                    </a:lnTo>
                    <a:lnTo>
                      <a:pt x="70" y="20"/>
                    </a:lnTo>
                    <a:lnTo>
                      <a:pt x="56" y="12"/>
                    </a:lnTo>
                    <a:lnTo>
                      <a:pt x="50" y="8"/>
                    </a:lnTo>
                    <a:lnTo>
                      <a:pt x="45" y="2"/>
                    </a:lnTo>
                    <a:lnTo>
                      <a:pt x="39" y="0"/>
                    </a:lnTo>
                    <a:lnTo>
                      <a:pt x="34" y="0"/>
                    </a:lnTo>
                    <a:lnTo>
                      <a:pt x="31" y="4"/>
                    </a:lnTo>
                    <a:lnTo>
                      <a:pt x="31" y="6"/>
                    </a:lnTo>
                    <a:lnTo>
                      <a:pt x="28" y="8"/>
                    </a:lnTo>
                    <a:close/>
                  </a:path>
                </a:pathLst>
              </a:custGeom>
              <a:solidFill>
                <a:schemeClr val="bg1"/>
              </a:solidFill>
              <a:ln w="9525">
                <a:noFill/>
                <a:round/>
                <a:headEnd/>
                <a:tailEnd/>
              </a:ln>
            </p:spPr>
            <p:txBody>
              <a:bodyPr/>
              <a:lstStyle/>
              <a:p>
                <a:endParaRPr lang="en-US"/>
              </a:p>
            </p:txBody>
          </p:sp>
          <p:sp>
            <p:nvSpPr>
              <p:cNvPr id="22636" name="Freeform 74"/>
              <p:cNvSpPr>
                <a:spLocks/>
              </p:cNvSpPr>
              <p:nvPr/>
            </p:nvSpPr>
            <p:spPr bwMode="auto">
              <a:xfrm rot="-277109">
                <a:off x="805" y="4109"/>
                <a:ext cx="435" cy="42"/>
              </a:xfrm>
              <a:custGeom>
                <a:avLst/>
                <a:gdLst>
                  <a:gd name="T0" fmla="*/ 6 w 435"/>
                  <a:gd name="T1" fmla="*/ 0 h 42"/>
                  <a:gd name="T2" fmla="*/ 14 w 435"/>
                  <a:gd name="T3" fmla="*/ 2 h 42"/>
                  <a:gd name="T4" fmla="*/ 25 w 435"/>
                  <a:gd name="T5" fmla="*/ 4 h 42"/>
                  <a:gd name="T6" fmla="*/ 42 w 435"/>
                  <a:gd name="T7" fmla="*/ 4 h 42"/>
                  <a:gd name="T8" fmla="*/ 62 w 435"/>
                  <a:gd name="T9" fmla="*/ 6 h 42"/>
                  <a:gd name="T10" fmla="*/ 81 w 435"/>
                  <a:gd name="T11" fmla="*/ 8 h 42"/>
                  <a:gd name="T12" fmla="*/ 101 w 435"/>
                  <a:gd name="T13" fmla="*/ 10 h 42"/>
                  <a:gd name="T14" fmla="*/ 117 w 435"/>
                  <a:gd name="T15" fmla="*/ 12 h 42"/>
                  <a:gd name="T16" fmla="*/ 131 w 435"/>
                  <a:gd name="T17" fmla="*/ 14 h 42"/>
                  <a:gd name="T18" fmla="*/ 173 w 435"/>
                  <a:gd name="T19" fmla="*/ 22 h 42"/>
                  <a:gd name="T20" fmla="*/ 209 w 435"/>
                  <a:gd name="T21" fmla="*/ 26 h 42"/>
                  <a:gd name="T22" fmla="*/ 243 w 435"/>
                  <a:gd name="T23" fmla="*/ 30 h 42"/>
                  <a:gd name="T24" fmla="*/ 273 w 435"/>
                  <a:gd name="T25" fmla="*/ 32 h 42"/>
                  <a:gd name="T26" fmla="*/ 304 w 435"/>
                  <a:gd name="T27" fmla="*/ 32 h 42"/>
                  <a:gd name="T28" fmla="*/ 332 w 435"/>
                  <a:gd name="T29" fmla="*/ 34 h 42"/>
                  <a:gd name="T30" fmla="*/ 360 w 435"/>
                  <a:gd name="T31" fmla="*/ 32 h 42"/>
                  <a:gd name="T32" fmla="*/ 388 w 435"/>
                  <a:gd name="T33" fmla="*/ 32 h 42"/>
                  <a:gd name="T34" fmla="*/ 399 w 435"/>
                  <a:gd name="T35" fmla="*/ 30 h 42"/>
                  <a:gd name="T36" fmla="*/ 410 w 435"/>
                  <a:gd name="T37" fmla="*/ 30 h 42"/>
                  <a:gd name="T38" fmla="*/ 421 w 435"/>
                  <a:gd name="T39" fmla="*/ 28 h 42"/>
                  <a:gd name="T40" fmla="*/ 429 w 435"/>
                  <a:gd name="T41" fmla="*/ 26 h 42"/>
                  <a:gd name="T42" fmla="*/ 432 w 435"/>
                  <a:gd name="T43" fmla="*/ 26 h 42"/>
                  <a:gd name="T44" fmla="*/ 435 w 435"/>
                  <a:gd name="T45" fmla="*/ 28 h 42"/>
                  <a:gd name="T46" fmla="*/ 435 w 435"/>
                  <a:gd name="T47" fmla="*/ 30 h 42"/>
                  <a:gd name="T48" fmla="*/ 432 w 435"/>
                  <a:gd name="T49" fmla="*/ 34 h 42"/>
                  <a:gd name="T50" fmla="*/ 424 w 435"/>
                  <a:gd name="T51" fmla="*/ 36 h 42"/>
                  <a:gd name="T52" fmla="*/ 407 w 435"/>
                  <a:gd name="T53" fmla="*/ 38 h 42"/>
                  <a:gd name="T54" fmla="*/ 382 w 435"/>
                  <a:gd name="T55" fmla="*/ 40 h 42"/>
                  <a:gd name="T56" fmla="*/ 354 w 435"/>
                  <a:gd name="T57" fmla="*/ 40 h 42"/>
                  <a:gd name="T58" fmla="*/ 324 w 435"/>
                  <a:gd name="T59" fmla="*/ 42 h 42"/>
                  <a:gd name="T60" fmla="*/ 296 w 435"/>
                  <a:gd name="T61" fmla="*/ 42 h 42"/>
                  <a:gd name="T62" fmla="*/ 268 w 435"/>
                  <a:gd name="T63" fmla="*/ 40 h 42"/>
                  <a:gd name="T64" fmla="*/ 246 w 435"/>
                  <a:gd name="T65" fmla="*/ 38 h 42"/>
                  <a:gd name="T66" fmla="*/ 226 w 435"/>
                  <a:gd name="T67" fmla="*/ 36 h 42"/>
                  <a:gd name="T68" fmla="*/ 206 w 435"/>
                  <a:gd name="T69" fmla="*/ 32 h 42"/>
                  <a:gd name="T70" fmla="*/ 187 w 435"/>
                  <a:gd name="T71" fmla="*/ 30 h 42"/>
                  <a:gd name="T72" fmla="*/ 170 w 435"/>
                  <a:gd name="T73" fmla="*/ 26 h 42"/>
                  <a:gd name="T74" fmla="*/ 156 w 435"/>
                  <a:gd name="T75" fmla="*/ 24 h 42"/>
                  <a:gd name="T76" fmla="*/ 142 w 435"/>
                  <a:gd name="T77" fmla="*/ 22 h 42"/>
                  <a:gd name="T78" fmla="*/ 134 w 435"/>
                  <a:gd name="T79" fmla="*/ 20 h 42"/>
                  <a:gd name="T80" fmla="*/ 128 w 435"/>
                  <a:gd name="T81" fmla="*/ 18 h 42"/>
                  <a:gd name="T82" fmla="*/ 128 w 435"/>
                  <a:gd name="T83" fmla="*/ 22 h 42"/>
                  <a:gd name="T84" fmla="*/ 128 w 435"/>
                  <a:gd name="T85" fmla="*/ 26 h 42"/>
                  <a:gd name="T86" fmla="*/ 128 w 435"/>
                  <a:gd name="T87" fmla="*/ 28 h 42"/>
                  <a:gd name="T88" fmla="*/ 126 w 435"/>
                  <a:gd name="T89" fmla="*/ 30 h 42"/>
                  <a:gd name="T90" fmla="*/ 120 w 435"/>
                  <a:gd name="T91" fmla="*/ 30 h 42"/>
                  <a:gd name="T92" fmla="*/ 109 w 435"/>
                  <a:gd name="T93" fmla="*/ 30 h 42"/>
                  <a:gd name="T94" fmla="*/ 95 w 435"/>
                  <a:gd name="T95" fmla="*/ 30 h 42"/>
                  <a:gd name="T96" fmla="*/ 76 w 435"/>
                  <a:gd name="T97" fmla="*/ 30 h 42"/>
                  <a:gd name="T98" fmla="*/ 53 w 435"/>
                  <a:gd name="T99" fmla="*/ 28 h 42"/>
                  <a:gd name="T100" fmla="*/ 34 w 435"/>
                  <a:gd name="T101" fmla="*/ 26 h 42"/>
                  <a:gd name="T102" fmla="*/ 17 w 435"/>
                  <a:gd name="T103" fmla="*/ 24 h 42"/>
                  <a:gd name="T104" fmla="*/ 3 w 435"/>
                  <a:gd name="T105" fmla="*/ 20 h 42"/>
                  <a:gd name="T106" fmla="*/ 0 w 435"/>
                  <a:gd name="T107" fmla="*/ 12 h 42"/>
                  <a:gd name="T108" fmla="*/ 0 w 435"/>
                  <a:gd name="T109" fmla="*/ 6 h 42"/>
                  <a:gd name="T110" fmla="*/ 0 w 435"/>
                  <a:gd name="T111" fmla="*/ 2 h 42"/>
                  <a:gd name="T112" fmla="*/ 6 w 435"/>
                  <a:gd name="T113" fmla="*/ 0 h 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5"/>
                  <a:gd name="T172" fmla="*/ 0 h 42"/>
                  <a:gd name="T173" fmla="*/ 435 w 435"/>
                  <a:gd name="T174" fmla="*/ 42 h 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5" h="42">
                    <a:moveTo>
                      <a:pt x="6" y="0"/>
                    </a:moveTo>
                    <a:lnTo>
                      <a:pt x="14" y="2"/>
                    </a:lnTo>
                    <a:lnTo>
                      <a:pt x="25" y="4"/>
                    </a:lnTo>
                    <a:lnTo>
                      <a:pt x="42" y="4"/>
                    </a:lnTo>
                    <a:lnTo>
                      <a:pt x="62" y="6"/>
                    </a:lnTo>
                    <a:lnTo>
                      <a:pt x="81" y="8"/>
                    </a:lnTo>
                    <a:lnTo>
                      <a:pt x="101" y="10"/>
                    </a:lnTo>
                    <a:lnTo>
                      <a:pt x="117" y="12"/>
                    </a:lnTo>
                    <a:lnTo>
                      <a:pt x="131" y="14"/>
                    </a:lnTo>
                    <a:lnTo>
                      <a:pt x="173" y="22"/>
                    </a:lnTo>
                    <a:lnTo>
                      <a:pt x="209" y="26"/>
                    </a:lnTo>
                    <a:lnTo>
                      <a:pt x="243" y="30"/>
                    </a:lnTo>
                    <a:lnTo>
                      <a:pt x="273" y="32"/>
                    </a:lnTo>
                    <a:lnTo>
                      <a:pt x="304" y="32"/>
                    </a:lnTo>
                    <a:lnTo>
                      <a:pt x="332" y="34"/>
                    </a:lnTo>
                    <a:lnTo>
                      <a:pt x="360" y="32"/>
                    </a:lnTo>
                    <a:lnTo>
                      <a:pt x="388" y="32"/>
                    </a:lnTo>
                    <a:lnTo>
                      <a:pt x="399" y="30"/>
                    </a:lnTo>
                    <a:lnTo>
                      <a:pt x="410" y="30"/>
                    </a:lnTo>
                    <a:lnTo>
                      <a:pt x="421" y="28"/>
                    </a:lnTo>
                    <a:lnTo>
                      <a:pt x="429" y="26"/>
                    </a:lnTo>
                    <a:lnTo>
                      <a:pt x="432" y="26"/>
                    </a:lnTo>
                    <a:lnTo>
                      <a:pt x="435" y="28"/>
                    </a:lnTo>
                    <a:lnTo>
                      <a:pt x="435" y="30"/>
                    </a:lnTo>
                    <a:lnTo>
                      <a:pt x="432" y="34"/>
                    </a:lnTo>
                    <a:lnTo>
                      <a:pt x="424" y="36"/>
                    </a:lnTo>
                    <a:lnTo>
                      <a:pt x="407" y="38"/>
                    </a:lnTo>
                    <a:lnTo>
                      <a:pt x="382" y="40"/>
                    </a:lnTo>
                    <a:lnTo>
                      <a:pt x="354" y="40"/>
                    </a:lnTo>
                    <a:lnTo>
                      <a:pt x="324" y="42"/>
                    </a:lnTo>
                    <a:lnTo>
                      <a:pt x="296" y="42"/>
                    </a:lnTo>
                    <a:lnTo>
                      <a:pt x="268" y="40"/>
                    </a:lnTo>
                    <a:lnTo>
                      <a:pt x="246" y="38"/>
                    </a:lnTo>
                    <a:lnTo>
                      <a:pt x="226" y="36"/>
                    </a:lnTo>
                    <a:lnTo>
                      <a:pt x="206" y="32"/>
                    </a:lnTo>
                    <a:lnTo>
                      <a:pt x="187" y="30"/>
                    </a:lnTo>
                    <a:lnTo>
                      <a:pt x="170" y="26"/>
                    </a:lnTo>
                    <a:lnTo>
                      <a:pt x="156" y="24"/>
                    </a:lnTo>
                    <a:lnTo>
                      <a:pt x="142" y="22"/>
                    </a:lnTo>
                    <a:lnTo>
                      <a:pt x="134" y="20"/>
                    </a:lnTo>
                    <a:lnTo>
                      <a:pt x="128" y="18"/>
                    </a:lnTo>
                    <a:lnTo>
                      <a:pt x="128" y="22"/>
                    </a:lnTo>
                    <a:lnTo>
                      <a:pt x="128" y="26"/>
                    </a:lnTo>
                    <a:lnTo>
                      <a:pt x="128" y="28"/>
                    </a:lnTo>
                    <a:lnTo>
                      <a:pt x="126" y="30"/>
                    </a:lnTo>
                    <a:lnTo>
                      <a:pt x="120" y="30"/>
                    </a:lnTo>
                    <a:lnTo>
                      <a:pt x="109" y="30"/>
                    </a:lnTo>
                    <a:lnTo>
                      <a:pt x="95" y="30"/>
                    </a:lnTo>
                    <a:lnTo>
                      <a:pt x="76" y="30"/>
                    </a:lnTo>
                    <a:lnTo>
                      <a:pt x="53" y="28"/>
                    </a:lnTo>
                    <a:lnTo>
                      <a:pt x="34" y="26"/>
                    </a:lnTo>
                    <a:lnTo>
                      <a:pt x="17" y="24"/>
                    </a:lnTo>
                    <a:lnTo>
                      <a:pt x="3" y="20"/>
                    </a:lnTo>
                    <a:lnTo>
                      <a:pt x="0" y="12"/>
                    </a:lnTo>
                    <a:lnTo>
                      <a:pt x="0" y="6"/>
                    </a:lnTo>
                    <a:lnTo>
                      <a:pt x="0" y="2"/>
                    </a:lnTo>
                    <a:lnTo>
                      <a:pt x="6" y="0"/>
                    </a:lnTo>
                    <a:close/>
                  </a:path>
                </a:pathLst>
              </a:custGeom>
              <a:solidFill>
                <a:srgbClr val="000000"/>
              </a:solidFill>
              <a:ln w="9525">
                <a:noFill/>
                <a:round/>
                <a:headEnd/>
                <a:tailEnd/>
              </a:ln>
            </p:spPr>
            <p:txBody>
              <a:bodyPr/>
              <a:lstStyle/>
              <a:p>
                <a:endParaRPr lang="en-US"/>
              </a:p>
            </p:txBody>
          </p:sp>
          <p:sp>
            <p:nvSpPr>
              <p:cNvPr id="22637" name="Freeform 75"/>
              <p:cNvSpPr>
                <a:spLocks/>
              </p:cNvSpPr>
              <p:nvPr/>
            </p:nvSpPr>
            <p:spPr bwMode="auto">
              <a:xfrm rot="-277109">
                <a:off x="681" y="2778"/>
                <a:ext cx="416" cy="1309"/>
              </a:xfrm>
              <a:custGeom>
                <a:avLst/>
                <a:gdLst>
                  <a:gd name="T0" fmla="*/ 17 w 416"/>
                  <a:gd name="T1" fmla="*/ 1309 h 1317"/>
                  <a:gd name="T2" fmla="*/ 42 w 416"/>
                  <a:gd name="T3" fmla="*/ 1313 h 1317"/>
                  <a:gd name="T4" fmla="*/ 78 w 416"/>
                  <a:gd name="T5" fmla="*/ 1315 h 1317"/>
                  <a:gd name="T6" fmla="*/ 123 w 416"/>
                  <a:gd name="T7" fmla="*/ 1317 h 1317"/>
                  <a:gd name="T8" fmla="*/ 168 w 416"/>
                  <a:gd name="T9" fmla="*/ 1315 h 1317"/>
                  <a:gd name="T10" fmla="*/ 215 w 416"/>
                  <a:gd name="T11" fmla="*/ 1313 h 1317"/>
                  <a:gd name="T12" fmla="*/ 257 w 416"/>
                  <a:gd name="T13" fmla="*/ 1305 h 1317"/>
                  <a:gd name="T14" fmla="*/ 290 w 416"/>
                  <a:gd name="T15" fmla="*/ 1295 h 1317"/>
                  <a:gd name="T16" fmla="*/ 315 w 416"/>
                  <a:gd name="T17" fmla="*/ 1279 h 1317"/>
                  <a:gd name="T18" fmla="*/ 310 w 416"/>
                  <a:gd name="T19" fmla="*/ 1269 h 1317"/>
                  <a:gd name="T20" fmla="*/ 287 w 416"/>
                  <a:gd name="T21" fmla="*/ 1251 h 1317"/>
                  <a:gd name="T22" fmla="*/ 268 w 416"/>
                  <a:gd name="T23" fmla="*/ 1227 h 1317"/>
                  <a:gd name="T24" fmla="*/ 257 w 416"/>
                  <a:gd name="T25" fmla="*/ 1201 h 1317"/>
                  <a:gd name="T26" fmla="*/ 260 w 416"/>
                  <a:gd name="T27" fmla="*/ 1124 h 1317"/>
                  <a:gd name="T28" fmla="*/ 265 w 416"/>
                  <a:gd name="T29" fmla="*/ 980 h 1317"/>
                  <a:gd name="T30" fmla="*/ 273 w 416"/>
                  <a:gd name="T31" fmla="*/ 836 h 1317"/>
                  <a:gd name="T32" fmla="*/ 290 w 416"/>
                  <a:gd name="T33" fmla="*/ 749 h 1317"/>
                  <a:gd name="T34" fmla="*/ 310 w 416"/>
                  <a:gd name="T35" fmla="*/ 707 h 1317"/>
                  <a:gd name="T36" fmla="*/ 324 w 416"/>
                  <a:gd name="T37" fmla="*/ 663 h 1317"/>
                  <a:gd name="T38" fmla="*/ 338 w 416"/>
                  <a:gd name="T39" fmla="*/ 623 h 1317"/>
                  <a:gd name="T40" fmla="*/ 346 w 416"/>
                  <a:gd name="T41" fmla="*/ 591 h 1317"/>
                  <a:gd name="T42" fmla="*/ 360 w 416"/>
                  <a:gd name="T43" fmla="*/ 531 h 1317"/>
                  <a:gd name="T44" fmla="*/ 385 w 416"/>
                  <a:gd name="T45" fmla="*/ 423 h 1317"/>
                  <a:gd name="T46" fmla="*/ 410 w 416"/>
                  <a:gd name="T47" fmla="*/ 302 h 1317"/>
                  <a:gd name="T48" fmla="*/ 416 w 416"/>
                  <a:gd name="T49" fmla="*/ 198 h 1317"/>
                  <a:gd name="T50" fmla="*/ 413 w 416"/>
                  <a:gd name="T51" fmla="*/ 158 h 1317"/>
                  <a:gd name="T52" fmla="*/ 402 w 416"/>
                  <a:gd name="T53" fmla="*/ 120 h 1317"/>
                  <a:gd name="T54" fmla="*/ 388 w 416"/>
                  <a:gd name="T55" fmla="*/ 86 h 1317"/>
                  <a:gd name="T56" fmla="*/ 363 w 416"/>
                  <a:gd name="T57" fmla="*/ 56 h 1317"/>
                  <a:gd name="T58" fmla="*/ 329 w 416"/>
                  <a:gd name="T59" fmla="*/ 34 h 1317"/>
                  <a:gd name="T60" fmla="*/ 287 w 416"/>
                  <a:gd name="T61" fmla="*/ 16 h 1317"/>
                  <a:gd name="T62" fmla="*/ 232 w 416"/>
                  <a:gd name="T63" fmla="*/ 4 h 1317"/>
                  <a:gd name="T64" fmla="*/ 162 w 416"/>
                  <a:gd name="T65" fmla="*/ 0 h 1317"/>
                  <a:gd name="T66" fmla="*/ 98 w 416"/>
                  <a:gd name="T67" fmla="*/ 8 h 1317"/>
                  <a:gd name="T68" fmla="*/ 56 w 416"/>
                  <a:gd name="T69" fmla="*/ 28 h 1317"/>
                  <a:gd name="T70" fmla="*/ 28 w 416"/>
                  <a:gd name="T71" fmla="*/ 58 h 1317"/>
                  <a:gd name="T72" fmla="*/ 17 w 416"/>
                  <a:gd name="T73" fmla="*/ 94 h 1317"/>
                  <a:gd name="T74" fmla="*/ 14 w 416"/>
                  <a:gd name="T75" fmla="*/ 136 h 1317"/>
                  <a:gd name="T76" fmla="*/ 17 w 416"/>
                  <a:gd name="T77" fmla="*/ 178 h 1317"/>
                  <a:gd name="T78" fmla="*/ 25 w 416"/>
                  <a:gd name="T79" fmla="*/ 218 h 1317"/>
                  <a:gd name="T80" fmla="*/ 31 w 416"/>
                  <a:gd name="T81" fmla="*/ 254 h 1317"/>
                  <a:gd name="T82" fmla="*/ 42 w 416"/>
                  <a:gd name="T83" fmla="*/ 337 h 1317"/>
                  <a:gd name="T84" fmla="*/ 59 w 416"/>
                  <a:gd name="T85" fmla="*/ 439 h 1317"/>
                  <a:gd name="T86" fmla="*/ 70 w 416"/>
                  <a:gd name="T87" fmla="*/ 531 h 1317"/>
                  <a:gd name="T88" fmla="*/ 73 w 416"/>
                  <a:gd name="T89" fmla="*/ 587 h 1317"/>
                  <a:gd name="T90" fmla="*/ 67 w 416"/>
                  <a:gd name="T91" fmla="*/ 611 h 1317"/>
                  <a:gd name="T92" fmla="*/ 64 w 416"/>
                  <a:gd name="T93" fmla="*/ 627 h 1317"/>
                  <a:gd name="T94" fmla="*/ 67 w 416"/>
                  <a:gd name="T95" fmla="*/ 639 h 1317"/>
                  <a:gd name="T96" fmla="*/ 76 w 416"/>
                  <a:gd name="T97" fmla="*/ 647 h 1317"/>
                  <a:gd name="T98" fmla="*/ 81 w 416"/>
                  <a:gd name="T99" fmla="*/ 655 h 1317"/>
                  <a:gd name="T100" fmla="*/ 78 w 416"/>
                  <a:gd name="T101" fmla="*/ 665 h 1317"/>
                  <a:gd name="T102" fmla="*/ 70 w 416"/>
                  <a:gd name="T103" fmla="*/ 673 h 1317"/>
                  <a:gd name="T104" fmla="*/ 59 w 416"/>
                  <a:gd name="T105" fmla="*/ 679 h 1317"/>
                  <a:gd name="T106" fmla="*/ 51 w 416"/>
                  <a:gd name="T107" fmla="*/ 691 h 1317"/>
                  <a:gd name="T108" fmla="*/ 42 w 416"/>
                  <a:gd name="T109" fmla="*/ 711 h 1317"/>
                  <a:gd name="T110" fmla="*/ 34 w 416"/>
                  <a:gd name="T111" fmla="*/ 735 h 1317"/>
                  <a:gd name="T112" fmla="*/ 25 w 416"/>
                  <a:gd name="T113" fmla="*/ 754 h 1317"/>
                  <a:gd name="T114" fmla="*/ 12 w 416"/>
                  <a:gd name="T115" fmla="*/ 840 h 1317"/>
                  <a:gd name="T116" fmla="*/ 0 w 416"/>
                  <a:gd name="T117" fmla="*/ 996 h 1317"/>
                  <a:gd name="T118" fmla="*/ 0 w 416"/>
                  <a:gd name="T119" fmla="*/ 1170 h 1317"/>
                  <a:gd name="T120" fmla="*/ 17 w 416"/>
                  <a:gd name="T121" fmla="*/ 1309 h 13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6"/>
                  <a:gd name="T184" fmla="*/ 0 h 1317"/>
                  <a:gd name="T185" fmla="*/ 416 w 416"/>
                  <a:gd name="T186" fmla="*/ 1317 h 13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6" h="1317">
                    <a:moveTo>
                      <a:pt x="17" y="1309"/>
                    </a:moveTo>
                    <a:lnTo>
                      <a:pt x="42" y="1313"/>
                    </a:lnTo>
                    <a:lnTo>
                      <a:pt x="78" y="1315"/>
                    </a:lnTo>
                    <a:lnTo>
                      <a:pt x="123" y="1317"/>
                    </a:lnTo>
                    <a:lnTo>
                      <a:pt x="168" y="1315"/>
                    </a:lnTo>
                    <a:lnTo>
                      <a:pt x="215" y="1313"/>
                    </a:lnTo>
                    <a:lnTo>
                      <a:pt x="257" y="1305"/>
                    </a:lnTo>
                    <a:lnTo>
                      <a:pt x="290" y="1295"/>
                    </a:lnTo>
                    <a:lnTo>
                      <a:pt x="315" y="1279"/>
                    </a:lnTo>
                    <a:lnTo>
                      <a:pt x="310" y="1269"/>
                    </a:lnTo>
                    <a:lnTo>
                      <a:pt x="287" y="1251"/>
                    </a:lnTo>
                    <a:lnTo>
                      <a:pt x="268" y="1227"/>
                    </a:lnTo>
                    <a:lnTo>
                      <a:pt x="257" y="1201"/>
                    </a:lnTo>
                    <a:lnTo>
                      <a:pt x="260" y="1124"/>
                    </a:lnTo>
                    <a:lnTo>
                      <a:pt x="265" y="980"/>
                    </a:lnTo>
                    <a:lnTo>
                      <a:pt x="273" y="836"/>
                    </a:lnTo>
                    <a:lnTo>
                      <a:pt x="290" y="749"/>
                    </a:lnTo>
                    <a:lnTo>
                      <a:pt x="310" y="707"/>
                    </a:lnTo>
                    <a:lnTo>
                      <a:pt x="324" y="663"/>
                    </a:lnTo>
                    <a:lnTo>
                      <a:pt x="338" y="623"/>
                    </a:lnTo>
                    <a:lnTo>
                      <a:pt x="346" y="591"/>
                    </a:lnTo>
                    <a:lnTo>
                      <a:pt x="360" y="531"/>
                    </a:lnTo>
                    <a:lnTo>
                      <a:pt x="385" y="423"/>
                    </a:lnTo>
                    <a:lnTo>
                      <a:pt x="410" y="302"/>
                    </a:lnTo>
                    <a:lnTo>
                      <a:pt x="416" y="198"/>
                    </a:lnTo>
                    <a:lnTo>
                      <a:pt x="413" y="158"/>
                    </a:lnTo>
                    <a:lnTo>
                      <a:pt x="402" y="120"/>
                    </a:lnTo>
                    <a:lnTo>
                      <a:pt x="388" y="86"/>
                    </a:lnTo>
                    <a:lnTo>
                      <a:pt x="363" y="56"/>
                    </a:lnTo>
                    <a:lnTo>
                      <a:pt x="329" y="34"/>
                    </a:lnTo>
                    <a:lnTo>
                      <a:pt x="287" y="16"/>
                    </a:lnTo>
                    <a:lnTo>
                      <a:pt x="232" y="4"/>
                    </a:lnTo>
                    <a:lnTo>
                      <a:pt x="162" y="0"/>
                    </a:lnTo>
                    <a:lnTo>
                      <a:pt x="98" y="8"/>
                    </a:lnTo>
                    <a:lnTo>
                      <a:pt x="56" y="28"/>
                    </a:lnTo>
                    <a:lnTo>
                      <a:pt x="28" y="58"/>
                    </a:lnTo>
                    <a:lnTo>
                      <a:pt x="17" y="94"/>
                    </a:lnTo>
                    <a:lnTo>
                      <a:pt x="14" y="136"/>
                    </a:lnTo>
                    <a:lnTo>
                      <a:pt x="17" y="178"/>
                    </a:lnTo>
                    <a:lnTo>
                      <a:pt x="25" y="218"/>
                    </a:lnTo>
                    <a:lnTo>
                      <a:pt x="31" y="254"/>
                    </a:lnTo>
                    <a:lnTo>
                      <a:pt x="42" y="337"/>
                    </a:lnTo>
                    <a:lnTo>
                      <a:pt x="59" y="439"/>
                    </a:lnTo>
                    <a:lnTo>
                      <a:pt x="70" y="531"/>
                    </a:lnTo>
                    <a:lnTo>
                      <a:pt x="73" y="587"/>
                    </a:lnTo>
                    <a:lnTo>
                      <a:pt x="67" y="611"/>
                    </a:lnTo>
                    <a:lnTo>
                      <a:pt x="64" y="627"/>
                    </a:lnTo>
                    <a:lnTo>
                      <a:pt x="67" y="639"/>
                    </a:lnTo>
                    <a:lnTo>
                      <a:pt x="76" y="647"/>
                    </a:lnTo>
                    <a:lnTo>
                      <a:pt x="81" y="655"/>
                    </a:lnTo>
                    <a:lnTo>
                      <a:pt x="78" y="665"/>
                    </a:lnTo>
                    <a:lnTo>
                      <a:pt x="70" y="673"/>
                    </a:lnTo>
                    <a:lnTo>
                      <a:pt x="59" y="679"/>
                    </a:lnTo>
                    <a:lnTo>
                      <a:pt x="51" y="691"/>
                    </a:lnTo>
                    <a:lnTo>
                      <a:pt x="42" y="711"/>
                    </a:lnTo>
                    <a:lnTo>
                      <a:pt x="34" y="735"/>
                    </a:lnTo>
                    <a:lnTo>
                      <a:pt x="25" y="754"/>
                    </a:lnTo>
                    <a:lnTo>
                      <a:pt x="12" y="840"/>
                    </a:lnTo>
                    <a:lnTo>
                      <a:pt x="0" y="996"/>
                    </a:lnTo>
                    <a:lnTo>
                      <a:pt x="0" y="1170"/>
                    </a:lnTo>
                    <a:lnTo>
                      <a:pt x="17" y="1309"/>
                    </a:lnTo>
                    <a:close/>
                  </a:path>
                </a:pathLst>
              </a:custGeom>
              <a:solidFill>
                <a:schemeClr val="bg1"/>
              </a:solidFill>
              <a:ln w="9525">
                <a:noFill/>
                <a:round/>
                <a:headEnd/>
                <a:tailEnd/>
              </a:ln>
            </p:spPr>
            <p:txBody>
              <a:bodyPr/>
              <a:lstStyle/>
              <a:p>
                <a:endParaRPr lang="en-US"/>
              </a:p>
            </p:txBody>
          </p:sp>
          <p:sp>
            <p:nvSpPr>
              <p:cNvPr id="22638" name="Freeform 76"/>
              <p:cNvSpPr>
                <a:spLocks/>
              </p:cNvSpPr>
              <p:nvPr/>
            </p:nvSpPr>
            <p:spPr bwMode="auto">
              <a:xfrm rot="-277109">
                <a:off x="529" y="1973"/>
                <a:ext cx="479" cy="1019"/>
              </a:xfrm>
              <a:custGeom>
                <a:avLst/>
                <a:gdLst>
                  <a:gd name="T0" fmla="*/ 3 w 479"/>
                  <a:gd name="T1" fmla="*/ 844 h 1026"/>
                  <a:gd name="T2" fmla="*/ 25 w 479"/>
                  <a:gd name="T3" fmla="*/ 774 h 1026"/>
                  <a:gd name="T4" fmla="*/ 53 w 479"/>
                  <a:gd name="T5" fmla="*/ 709 h 1026"/>
                  <a:gd name="T6" fmla="*/ 75 w 479"/>
                  <a:gd name="T7" fmla="*/ 659 h 1026"/>
                  <a:gd name="T8" fmla="*/ 92 w 479"/>
                  <a:gd name="T9" fmla="*/ 619 h 1026"/>
                  <a:gd name="T10" fmla="*/ 92 w 479"/>
                  <a:gd name="T11" fmla="*/ 579 h 1026"/>
                  <a:gd name="T12" fmla="*/ 89 w 479"/>
                  <a:gd name="T13" fmla="*/ 547 h 1026"/>
                  <a:gd name="T14" fmla="*/ 70 w 479"/>
                  <a:gd name="T15" fmla="*/ 475 h 1026"/>
                  <a:gd name="T16" fmla="*/ 50 w 479"/>
                  <a:gd name="T17" fmla="*/ 425 h 1026"/>
                  <a:gd name="T18" fmla="*/ 8 w 479"/>
                  <a:gd name="T19" fmla="*/ 321 h 1026"/>
                  <a:gd name="T20" fmla="*/ 11 w 479"/>
                  <a:gd name="T21" fmla="*/ 208 h 1026"/>
                  <a:gd name="T22" fmla="*/ 59 w 479"/>
                  <a:gd name="T23" fmla="*/ 120 h 1026"/>
                  <a:gd name="T24" fmla="*/ 128 w 479"/>
                  <a:gd name="T25" fmla="*/ 46 h 1026"/>
                  <a:gd name="T26" fmla="*/ 204 w 479"/>
                  <a:gd name="T27" fmla="*/ 6 h 1026"/>
                  <a:gd name="T28" fmla="*/ 254 w 479"/>
                  <a:gd name="T29" fmla="*/ 4 h 1026"/>
                  <a:gd name="T30" fmla="*/ 282 w 479"/>
                  <a:gd name="T31" fmla="*/ 20 h 1026"/>
                  <a:gd name="T32" fmla="*/ 304 w 479"/>
                  <a:gd name="T33" fmla="*/ 46 h 1026"/>
                  <a:gd name="T34" fmla="*/ 321 w 479"/>
                  <a:gd name="T35" fmla="*/ 74 h 1026"/>
                  <a:gd name="T36" fmla="*/ 332 w 479"/>
                  <a:gd name="T37" fmla="*/ 98 h 1026"/>
                  <a:gd name="T38" fmla="*/ 348 w 479"/>
                  <a:gd name="T39" fmla="*/ 122 h 1026"/>
                  <a:gd name="T40" fmla="*/ 374 w 479"/>
                  <a:gd name="T41" fmla="*/ 148 h 1026"/>
                  <a:gd name="T42" fmla="*/ 399 w 479"/>
                  <a:gd name="T43" fmla="*/ 174 h 1026"/>
                  <a:gd name="T44" fmla="*/ 429 w 479"/>
                  <a:gd name="T45" fmla="*/ 214 h 1026"/>
                  <a:gd name="T46" fmla="*/ 466 w 479"/>
                  <a:gd name="T47" fmla="*/ 280 h 1026"/>
                  <a:gd name="T48" fmla="*/ 479 w 479"/>
                  <a:gd name="T49" fmla="*/ 337 h 1026"/>
                  <a:gd name="T50" fmla="*/ 471 w 479"/>
                  <a:gd name="T51" fmla="*/ 389 h 1026"/>
                  <a:gd name="T52" fmla="*/ 463 w 479"/>
                  <a:gd name="T53" fmla="*/ 417 h 1026"/>
                  <a:gd name="T54" fmla="*/ 466 w 479"/>
                  <a:gd name="T55" fmla="*/ 457 h 1026"/>
                  <a:gd name="T56" fmla="*/ 471 w 479"/>
                  <a:gd name="T57" fmla="*/ 495 h 1026"/>
                  <a:gd name="T58" fmla="*/ 460 w 479"/>
                  <a:gd name="T59" fmla="*/ 545 h 1026"/>
                  <a:gd name="T60" fmla="*/ 454 w 479"/>
                  <a:gd name="T61" fmla="*/ 589 h 1026"/>
                  <a:gd name="T62" fmla="*/ 466 w 479"/>
                  <a:gd name="T63" fmla="*/ 657 h 1026"/>
                  <a:gd name="T64" fmla="*/ 474 w 479"/>
                  <a:gd name="T65" fmla="*/ 716 h 1026"/>
                  <a:gd name="T66" fmla="*/ 468 w 479"/>
                  <a:gd name="T67" fmla="*/ 766 h 1026"/>
                  <a:gd name="T68" fmla="*/ 463 w 479"/>
                  <a:gd name="T69" fmla="*/ 800 h 1026"/>
                  <a:gd name="T70" fmla="*/ 460 w 479"/>
                  <a:gd name="T71" fmla="*/ 846 h 1026"/>
                  <a:gd name="T72" fmla="*/ 446 w 479"/>
                  <a:gd name="T73" fmla="*/ 904 h 1026"/>
                  <a:gd name="T74" fmla="*/ 410 w 479"/>
                  <a:gd name="T75" fmla="*/ 962 h 1026"/>
                  <a:gd name="T76" fmla="*/ 362 w 479"/>
                  <a:gd name="T77" fmla="*/ 998 h 1026"/>
                  <a:gd name="T78" fmla="*/ 315 w 479"/>
                  <a:gd name="T79" fmla="*/ 1016 h 1026"/>
                  <a:gd name="T80" fmla="*/ 254 w 479"/>
                  <a:gd name="T81" fmla="*/ 1026 h 1026"/>
                  <a:gd name="T82" fmla="*/ 184 w 479"/>
                  <a:gd name="T83" fmla="*/ 1022 h 1026"/>
                  <a:gd name="T84" fmla="*/ 117 w 479"/>
                  <a:gd name="T85" fmla="*/ 1002 h 1026"/>
                  <a:gd name="T86" fmla="*/ 64 w 479"/>
                  <a:gd name="T87" fmla="*/ 972 h 1026"/>
                  <a:gd name="T88" fmla="*/ 25 w 479"/>
                  <a:gd name="T89" fmla="*/ 934 h 1026"/>
                  <a:gd name="T90" fmla="*/ 3 w 479"/>
                  <a:gd name="T91" fmla="*/ 894 h 10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79"/>
                  <a:gd name="T139" fmla="*/ 0 h 1026"/>
                  <a:gd name="T140" fmla="*/ 479 w 479"/>
                  <a:gd name="T141" fmla="*/ 1026 h 102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79" h="1026">
                    <a:moveTo>
                      <a:pt x="0" y="878"/>
                    </a:moveTo>
                    <a:lnTo>
                      <a:pt x="3" y="844"/>
                    </a:lnTo>
                    <a:lnTo>
                      <a:pt x="11" y="808"/>
                    </a:lnTo>
                    <a:lnTo>
                      <a:pt x="25" y="774"/>
                    </a:lnTo>
                    <a:lnTo>
                      <a:pt x="39" y="738"/>
                    </a:lnTo>
                    <a:lnTo>
                      <a:pt x="53" y="709"/>
                    </a:lnTo>
                    <a:lnTo>
                      <a:pt x="64" y="681"/>
                    </a:lnTo>
                    <a:lnTo>
                      <a:pt x="75" y="659"/>
                    </a:lnTo>
                    <a:lnTo>
                      <a:pt x="84" y="643"/>
                    </a:lnTo>
                    <a:lnTo>
                      <a:pt x="92" y="619"/>
                    </a:lnTo>
                    <a:lnTo>
                      <a:pt x="92" y="597"/>
                    </a:lnTo>
                    <a:lnTo>
                      <a:pt x="92" y="579"/>
                    </a:lnTo>
                    <a:lnTo>
                      <a:pt x="92" y="567"/>
                    </a:lnTo>
                    <a:lnTo>
                      <a:pt x="89" y="547"/>
                    </a:lnTo>
                    <a:lnTo>
                      <a:pt x="81" y="511"/>
                    </a:lnTo>
                    <a:lnTo>
                      <a:pt x="70" y="475"/>
                    </a:lnTo>
                    <a:lnTo>
                      <a:pt x="64" y="451"/>
                    </a:lnTo>
                    <a:lnTo>
                      <a:pt x="50" y="425"/>
                    </a:lnTo>
                    <a:lnTo>
                      <a:pt x="31" y="379"/>
                    </a:lnTo>
                    <a:lnTo>
                      <a:pt x="8" y="321"/>
                    </a:lnTo>
                    <a:lnTo>
                      <a:pt x="3" y="256"/>
                    </a:lnTo>
                    <a:lnTo>
                      <a:pt x="11" y="208"/>
                    </a:lnTo>
                    <a:lnTo>
                      <a:pt x="31" y="162"/>
                    </a:lnTo>
                    <a:lnTo>
                      <a:pt x="59" y="120"/>
                    </a:lnTo>
                    <a:lnTo>
                      <a:pt x="92" y="80"/>
                    </a:lnTo>
                    <a:lnTo>
                      <a:pt x="128" y="46"/>
                    </a:lnTo>
                    <a:lnTo>
                      <a:pt x="167" y="22"/>
                    </a:lnTo>
                    <a:lnTo>
                      <a:pt x="204" y="6"/>
                    </a:lnTo>
                    <a:lnTo>
                      <a:pt x="237" y="0"/>
                    </a:lnTo>
                    <a:lnTo>
                      <a:pt x="254" y="4"/>
                    </a:lnTo>
                    <a:lnTo>
                      <a:pt x="268" y="10"/>
                    </a:lnTo>
                    <a:lnTo>
                      <a:pt x="282" y="20"/>
                    </a:lnTo>
                    <a:lnTo>
                      <a:pt x="296" y="32"/>
                    </a:lnTo>
                    <a:lnTo>
                      <a:pt x="304" y="46"/>
                    </a:lnTo>
                    <a:lnTo>
                      <a:pt x="312" y="60"/>
                    </a:lnTo>
                    <a:lnTo>
                      <a:pt x="321" y="74"/>
                    </a:lnTo>
                    <a:lnTo>
                      <a:pt x="326" y="86"/>
                    </a:lnTo>
                    <a:lnTo>
                      <a:pt x="332" y="98"/>
                    </a:lnTo>
                    <a:lnTo>
                      <a:pt x="340" y="110"/>
                    </a:lnTo>
                    <a:lnTo>
                      <a:pt x="348" y="122"/>
                    </a:lnTo>
                    <a:lnTo>
                      <a:pt x="360" y="136"/>
                    </a:lnTo>
                    <a:lnTo>
                      <a:pt x="374" y="148"/>
                    </a:lnTo>
                    <a:lnTo>
                      <a:pt x="385" y="162"/>
                    </a:lnTo>
                    <a:lnTo>
                      <a:pt x="399" y="174"/>
                    </a:lnTo>
                    <a:lnTo>
                      <a:pt x="410" y="186"/>
                    </a:lnTo>
                    <a:lnTo>
                      <a:pt x="429" y="214"/>
                    </a:lnTo>
                    <a:lnTo>
                      <a:pt x="449" y="246"/>
                    </a:lnTo>
                    <a:lnTo>
                      <a:pt x="466" y="280"/>
                    </a:lnTo>
                    <a:lnTo>
                      <a:pt x="477" y="309"/>
                    </a:lnTo>
                    <a:lnTo>
                      <a:pt x="479" y="337"/>
                    </a:lnTo>
                    <a:lnTo>
                      <a:pt x="477" y="365"/>
                    </a:lnTo>
                    <a:lnTo>
                      <a:pt x="471" y="389"/>
                    </a:lnTo>
                    <a:lnTo>
                      <a:pt x="466" y="403"/>
                    </a:lnTo>
                    <a:lnTo>
                      <a:pt x="463" y="417"/>
                    </a:lnTo>
                    <a:lnTo>
                      <a:pt x="463" y="435"/>
                    </a:lnTo>
                    <a:lnTo>
                      <a:pt x="466" y="457"/>
                    </a:lnTo>
                    <a:lnTo>
                      <a:pt x="471" y="475"/>
                    </a:lnTo>
                    <a:lnTo>
                      <a:pt x="471" y="495"/>
                    </a:lnTo>
                    <a:lnTo>
                      <a:pt x="468" y="519"/>
                    </a:lnTo>
                    <a:lnTo>
                      <a:pt x="460" y="545"/>
                    </a:lnTo>
                    <a:lnTo>
                      <a:pt x="454" y="565"/>
                    </a:lnTo>
                    <a:lnTo>
                      <a:pt x="454" y="589"/>
                    </a:lnTo>
                    <a:lnTo>
                      <a:pt x="460" y="621"/>
                    </a:lnTo>
                    <a:lnTo>
                      <a:pt x="466" y="657"/>
                    </a:lnTo>
                    <a:lnTo>
                      <a:pt x="471" y="689"/>
                    </a:lnTo>
                    <a:lnTo>
                      <a:pt x="474" y="716"/>
                    </a:lnTo>
                    <a:lnTo>
                      <a:pt x="471" y="742"/>
                    </a:lnTo>
                    <a:lnTo>
                      <a:pt x="468" y="766"/>
                    </a:lnTo>
                    <a:lnTo>
                      <a:pt x="463" y="786"/>
                    </a:lnTo>
                    <a:lnTo>
                      <a:pt x="463" y="800"/>
                    </a:lnTo>
                    <a:lnTo>
                      <a:pt x="460" y="820"/>
                    </a:lnTo>
                    <a:lnTo>
                      <a:pt x="460" y="846"/>
                    </a:lnTo>
                    <a:lnTo>
                      <a:pt x="454" y="874"/>
                    </a:lnTo>
                    <a:lnTo>
                      <a:pt x="446" y="904"/>
                    </a:lnTo>
                    <a:lnTo>
                      <a:pt x="432" y="934"/>
                    </a:lnTo>
                    <a:lnTo>
                      <a:pt x="410" y="962"/>
                    </a:lnTo>
                    <a:lnTo>
                      <a:pt x="379" y="988"/>
                    </a:lnTo>
                    <a:lnTo>
                      <a:pt x="362" y="998"/>
                    </a:lnTo>
                    <a:lnTo>
                      <a:pt x="340" y="1008"/>
                    </a:lnTo>
                    <a:lnTo>
                      <a:pt x="315" y="1016"/>
                    </a:lnTo>
                    <a:lnTo>
                      <a:pt x="287" y="1022"/>
                    </a:lnTo>
                    <a:lnTo>
                      <a:pt x="254" y="1026"/>
                    </a:lnTo>
                    <a:lnTo>
                      <a:pt x="220" y="1026"/>
                    </a:lnTo>
                    <a:lnTo>
                      <a:pt x="184" y="1022"/>
                    </a:lnTo>
                    <a:lnTo>
                      <a:pt x="145" y="1012"/>
                    </a:lnTo>
                    <a:lnTo>
                      <a:pt x="117" y="1002"/>
                    </a:lnTo>
                    <a:lnTo>
                      <a:pt x="89" y="988"/>
                    </a:lnTo>
                    <a:lnTo>
                      <a:pt x="64" y="972"/>
                    </a:lnTo>
                    <a:lnTo>
                      <a:pt x="45" y="952"/>
                    </a:lnTo>
                    <a:lnTo>
                      <a:pt x="25" y="934"/>
                    </a:lnTo>
                    <a:lnTo>
                      <a:pt x="11" y="914"/>
                    </a:lnTo>
                    <a:lnTo>
                      <a:pt x="3" y="894"/>
                    </a:lnTo>
                    <a:lnTo>
                      <a:pt x="0" y="878"/>
                    </a:lnTo>
                    <a:close/>
                  </a:path>
                </a:pathLst>
              </a:custGeom>
              <a:solidFill>
                <a:srgbClr val="D6ADA3"/>
              </a:solidFill>
              <a:ln w="9525">
                <a:noFill/>
                <a:round/>
                <a:headEnd/>
                <a:tailEnd/>
              </a:ln>
            </p:spPr>
            <p:txBody>
              <a:bodyPr/>
              <a:lstStyle/>
              <a:p>
                <a:endParaRPr lang="en-US"/>
              </a:p>
            </p:txBody>
          </p:sp>
          <p:sp>
            <p:nvSpPr>
              <p:cNvPr id="22639" name="Freeform 77"/>
              <p:cNvSpPr>
                <a:spLocks/>
              </p:cNvSpPr>
              <p:nvPr/>
            </p:nvSpPr>
            <p:spPr bwMode="auto">
              <a:xfrm rot="-277109">
                <a:off x="703" y="1994"/>
                <a:ext cx="47" cy="34"/>
              </a:xfrm>
              <a:custGeom>
                <a:avLst/>
                <a:gdLst>
                  <a:gd name="T0" fmla="*/ 22 w 47"/>
                  <a:gd name="T1" fmla="*/ 34 h 34"/>
                  <a:gd name="T2" fmla="*/ 31 w 47"/>
                  <a:gd name="T3" fmla="*/ 32 h 34"/>
                  <a:gd name="T4" fmla="*/ 39 w 47"/>
                  <a:gd name="T5" fmla="*/ 30 h 34"/>
                  <a:gd name="T6" fmla="*/ 45 w 47"/>
                  <a:gd name="T7" fmla="*/ 24 h 34"/>
                  <a:gd name="T8" fmla="*/ 47 w 47"/>
                  <a:gd name="T9" fmla="*/ 18 h 34"/>
                  <a:gd name="T10" fmla="*/ 45 w 47"/>
                  <a:gd name="T11" fmla="*/ 12 h 34"/>
                  <a:gd name="T12" fmla="*/ 42 w 47"/>
                  <a:gd name="T13" fmla="*/ 6 h 34"/>
                  <a:gd name="T14" fmla="*/ 33 w 47"/>
                  <a:gd name="T15" fmla="*/ 2 h 34"/>
                  <a:gd name="T16" fmla="*/ 25 w 47"/>
                  <a:gd name="T17" fmla="*/ 0 h 34"/>
                  <a:gd name="T18" fmla="*/ 14 w 47"/>
                  <a:gd name="T19" fmla="*/ 2 h 34"/>
                  <a:gd name="T20" fmla="*/ 8 w 47"/>
                  <a:gd name="T21" fmla="*/ 6 h 34"/>
                  <a:gd name="T22" fmla="*/ 3 w 47"/>
                  <a:gd name="T23" fmla="*/ 10 h 34"/>
                  <a:gd name="T24" fmla="*/ 0 w 47"/>
                  <a:gd name="T25" fmla="*/ 18 h 34"/>
                  <a:gd name="T26" fmla="*/ 3 w 47"/>
                  <a:gd name="T27" fmla="*/ 24 h 34"/>
                  <a:gd name="T28" fmla="*/ 6 w 47"/>
                  <a:gd name="T29" fmla="*/ 28 h 34"/>
                  <a:gd name="T30" fmla="*/ 14 w 47"/>
                  <a:gd name="T31" fmla="*/ 32 h 34"/>
                  <a:gd name="T32" fmla="*/ 22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22" y="34"/>
                    </a:moveTo>
                    <a:lnTo>
                      <a:pt x="31" y="32"/>
                    </a:lnTo>
                    <a:lnTo>
                      <a:pt x="39" y="30"/>
                    </a:lnTo>
                    <a:lnTo>
                      <a:pt x="45" y="24"/>
                    </a:lnTo>
                    <a:lnTo>
                      <a:pt x="47" y="18"/>
                    </a:lnTo>
                    <a:lnTo>
                      <a:pt x="45" y="12"/>
                    </a:lnTo>
                    <a:lnTo>
                      <a:pt x="42" y="6"/>
                    </a:lnTo>
                    <a:lnTo>
                      <a:pt x="33" y="2"/>
                    </a:lnTo>
                    <a:lnTo>
                      <a:pt x="25" y="0"/>
                    </a:lnTo>
                    <a:lnTo>
                      <a:pt x="14" y="2"/>
                    </a:lnTo>
                    <a:lnTo>
                      <a:pt x="8" y="6"/>
                    </a:lnTo>
                    <a:lnTo>
                      <a:pt x="3" y="10"/>
                    </a:lnTo>
                    <a:lnTo>
                      <a:pt x="0" y="18"/>
                    </a:lnTo>
                    <a:lnTo>
                      <a:pt x="3" y="24"/>
                    </a:lnTo>
                    <a:lnTo>
                      <a:pt x="6" y="28"/>
                    </a:lnTo>
                    <a:lnTo>
                      <a:pt x="14" y="32"/>
                    </a:lnTo>
                    <a:lnTo>
                      <a:pt x="22" y="34"/>
                    </a:lnTo>
                    <a:close/>
                  </a:path>
                </a:pathLst>
              </a:custGeom>
              <a:solidFill>
                <a:srgbClr val="D6ADA3"/>
              </a:solidFill>
              <a:ln w="9525">
                <a:noFill/>
                <a:round/>
                <a:headEnd/>
                <a:tailEnd/>
              </a:ln>
            </p:spPr>
            <p:txBody>
              <a:bodyPr/>
              <a:lstStyle/>
              <a:p>
                <a:endParaRPr lang="en-US"/>
              </a:p>
            </p:txBody>
          </p:sp>
          <p:sp>
            <p:nvSpPr>
              <p:cNvPr id="22640" name="Freeform 78"/>
              <p:cNvSpPr>
                <a:spLocks/>
              </p:cNvSpPr>
              <p:nvPr/>
            </p:nvSpPr>
            <p:spPr bwMode="auto">
              <a:xfrm rot="-277109">
                <a:off x="699" y="2123"/>
                <a:ext cx="45" cy="33"/>
              </a:xfrm>
              <a:custGeom>
                <a:avLst/>
                <a:gdLst>
                  <a:gd name="T0" fmla="*/ 22 w 45"/>
                  <a:gd name="T1" fmla="*/ 34 h 34"/>
                  <a:gd name="T2" fmla="*/ 31 w 45"/>
                  <a:gd name="T3" fmla="*/ 32 h 34"/>
                  <a:gd name="T4" fmla="*/ 39 w 45"/>
                  <a:gd name="T5" fmla="*/ 30 h 34"/>
                  <a:gd name="T6" fmla="*/ 42 w 45"/>
                  <a:gd name="T7" fmla="*/ 24 h 34"/>
                  <a:gd name="T8" fmla="*/ 45 w 45"/>
                  <a:gd name="T9" fmla="*/ 18 h 34"/>
                  <a:gd name="T10" fmla="*/ 45 w 45"/>
                  <a:gd name="T11" fmla="*/ 10 h 34"/>
                  <a:gd name="T12" fmla="*/ 39 w 45"/>
                  <a:gd name="T13" fmla="*/ 6 h 34"/>
                  <a:gd name="T14" fmla="*/ 33 w 45"/>
                  <a:gd name="T15" fmla="*/ 2 h 34"/>
                  <a:gd name="T16" fmla="*/ 22 w 45"/>
                  <a:gd name="T17" fmla="*/ 0 h 34"/>
                  <a:gd name="T18" fmla="*/ 14 w 45"/>
                  <a:gd name="T19" fmla="*/ 2 h 34"/>
                  <a:gd name="T20" fmla="*/ 8 w 45"/>
                  <a:gd name="T21" fmla="*/ 4 h 34"/>
                  <a:gd name="T22" fmla="*/ 3 w 45"/>
                  <a:gd name="T23" fmla="*/ 10 h 34"/>
                  <a:gd name="T24" fmla="*/ 0 w 45"/>
                  <a:gd name="T25" fmla="*/ 16 h 34"/>
                  <a:gd name="T26" fmla="*/ 0 w 45"/>
                  <a:gd name="T27" fmla="*/ 24 h 34"/>
                  <a:gd name="T28" fmla="*/ 6 w 45"/>
                  <a:gd name="T29" fmla="*/ 28 h 34"/>
                  <a:gd name="T30" fmla="*/ 14 w 45"/>
                  <a:gd name="T31" fmla="*/ 32 h 34"/>
                  <a:gd name="T32" fmla="*/ 22 w 45"/>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34"/>
                  <a:gd name="T53" fmla="*/ 45 w 4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34">
                    <a:moveTo>
                      <a:pt x="22" y="34"/>
                    </a:moveTo>
                    <a:lnTo>
                      <a:pt x="31" y="32"/>
                    </a:lnTo>
                    <a:lnTo>
                      <a:pt x="39" y="30"/>
                    </a:lnTo>
                    <a:lnTo>
                      <a:pt x="42" y="24"/>
                    </a:lnTo>
                    <a:lnTo>
                      <a:pt x="45" y="18"/>
                    </a:lnTo>
                    <a:lnTo>
                      <a:pt x="45" y="10"/>
                    </a:lnTo>
                    <a:lnTo>
                      <a:pt x="39" y="6"/>
                    </a:lnTo>
                    <a:lnTo>
                      <a:pt x="33" y="2"/>
                    </a:lnTo>
                    <a:lnTo>
                      <a:pt x="22" y="0"/>
                    </a:lnTo>
                    <a:lnTo>
                      <a:pt x="14" y="2"/>
                    </a:lnTo>
                    <a:lnTo>
                      <a:pt x="8" y="4"/>
                    </a:lnTo>
                    <a:lnTo>
                      <a:pt x="3" y="10"/>
                    </a:lnTo>
                    <a:lnTo>
                      <a:pt x="0" y="16"/>
                    </a:lnTo>
                    <a:lnTo>
                      <a:pt x="0" y="24"/>
                    </a:lnTo>
                    <a:lnTo>
                      <a:pt x="6" y="28"/>
                    </a:lnTo>
                    <a:lnTo>
                      <a:pt x="14" y="32"/>
                    </a:lnTo>
                    <a:lnTo>
                      <a:pt x="22" y="34"/>
                    </a:lnTo>
                    <a:close/>
                  </a:path>
                </a:pathLst>
              </a:custGeom>
              <a:solidFill>
                <a:srgbClr val="D6ADA3"/>
              </a:solidFill>
              <a:ln w="9525">
                <a:noFill/>
                <a:round/>
                <a:headEnd/>
                <a:tailEnd/>
              </a:ln>
            </p:spPr>
            <p:txBody>
              <a:bodyPr/>
              <a:lstStyle/>
              <a:p>
                <a:endParaRPr lang="en-US"/>
              </a:p>
            </p:txBody>
          </p:sp>
          <p:sp>
            <p:nvSpPr>
              <p:cNvPr id="22641" name="Freeform 79"/>
              <p:cNvSpPr>
                <a:spLocks/>
              </p:cNvSpPr>
              <p:nvPr/>
            </p:nvSpPr>
            <p:spPr bwMode="auto">
              <a:xfrm rot="-277109">
                <a:off x="792" y="2863"/>
                <a:ext cx="48" cy="34"/>
              </a:xfrm>
              <a:custGeom>
                <a:avLst/>
                <a:gdLst>
                  <a:gd name="T0" fmla="*/ 23 w 48"/>
                  <a:gd name="T1" fmla="*/ 34 h 34"/>
                  <a:gd name="T2" fmla="*/ 34 w 48"/>
                  <a:gd name="T3" fmla="*/ 32 h 34"/>
                  <a:gd name="T4" fmla="*/ 39 w 48"/>
                  <a:gd name="T5" fmla="*/ 30 h 34"/>
                  <a:gd name="T6" fmla="*/ 45 w 48"/>
                  <a:gd name="T7" fmla="*/ 24 h 34"/>
                  <a:gd name="T8" fmla="*/ 48 w 48"/>
                  <a:gd name="T9" fmla="*/ 18 h 34"/>
                  <a:gd name="T10" fmla="*/ 45 w 48"/>
                  <a:gd name="T11" fmla="*/ 12 h 34"/>
                  <a:gd name="T12" fmla="*/ 42 w 48"/>
                  <a:gd name="T13" fmla="*/ 6 h 34"/>
                  <a:gd name="T14" fmla="*/ 34 w 48"/>
                  <a:gd name="T15" fmla="*/ 2 h 34"/>
                  <a:gd name="T16" fmla="*/ 26 w 48"/>
                  <a:gd name="T17" fmla="*/ 0 h 34"/>
                  <a:gd name="T18" fmla="*/ 14 w 48"/>
                  <a:gd name="T19" fmla="*/ 2 h 34"/>
                  <a:gd name="T20" fmla="*/ 9 w 48"/>
                  <a:gd name="T21" fmla="*/ 6 h 34"/>
                  <a:gd name="T22" fmla="*/ 3 w 48"/>
                  <a:gd name="T23" fmla="*/ 10 h 34"/>
                  <a:gd name="T24" fmla="*/ 0 w 48"/>
                  <a:gd name="T25" fmla="*/ 18 h 34"/>
                  <a:gd name="T26" fmla="*/ 3 w 48"/>
                  <a:gd name="T27" fmla="*/ 24 h 34"/>
                  <a:gd name="T28" fmla="*/ 6 w 48"/>
                  <a:gd name="T29" fmla="*/ 28 h 34"/>
                  <a:gd name="T30" fmla="*/ 14 w 48"/>
                  <a:gd name="T31" fmla="*/ 32 h 34"/>
                  <a:gd name="T32" fmla="*/ 23 w 48"/>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23" y="34"/>
                    </a:moveTo>
                    <a:lnTo>
                      <a:pt x="34" y="32"/>
                    </a:lnTo>
                    <a:lnTo>
                      <a:pt x="39" y="30"/>
                    </a:lnTo>
                    <a:lnTo>
                      <a:pt x="45" y="24"/>
                    </a:lnTo>
                    <a:lnTo>
                      <a:pt x="48" y="18"/>
                    </a:lnTo>
                    <a:lnTo>
                      <a:pt x="45" y="12"/>
                    </a:lnTo>
                    <a:lnTo>
                      <a:pt x="42" y="6"/>
                    </a:lnTo>
                    <a:lnTo>
                      <a:pt x="34" y="2"/>
                    </a:lnTo>
                    <a:lnTo>
                      <a:pt x="26" y="0"/>
                    </a:lnTo>
                    <a:lnTo>
                      <a:pt x="14" y="2"/>
                    </a:lnTo>
                    <a:lnTo>
                      <a:pt x="9" y="6"/>
                    </a:lnTo>
                    <a:lnTo>
                      <a:pt x="3" y="10"/>
                    </a:lnTo>
                    <a:lnTo>
                      <a:pt x="0" y="18"/>
                    </a:lnTo>
                    <a:lnTo>
                      <a:pt x="3" y="24"/>
                    </a:lnTo>
                    <a:lnTo>
                      <a:pt x="6" y="28"/>
                    </a:lnTo>
                    <a:lnTo>
                      <a:pt x="14" y="32"/>
                    </a:lnTo>
                    <a:lnTo>
                      <a:pt x="23" y="34"/>
                    </a:lnTo>
                    <a:close/>
                  </a:path>
                </a:pathLst>
              </a:custGeom>
              <a:solidFill>
                <a:srgbClr val="D6ADA3"/>
              </a:solidFill>
              <a:ln w="9525">
                <a:noFill/>
                <a:round/>
                <a:headEnd/>
                <a:tailEnd/>
              </a:ln>
            </p:spPr>
            <p:txBody>
              <a:bodyPr/>
              <a:lstStyle/>
              <a:p>
                <a:endParaRPr lang="en-US"/>
              </a:p>
            </p:txBody>
          </p:sp>
          <p:sp>
            <p:nvSpPr>
              <p:cNvPr id="22642" name="Freeform 80"/>
              <p:cNvSpPr>
                <a:spLocks/>
              </p:cNvSpPr>
              <p:nvPr/>
            </p:nvSpPr>
            <p:spPr bwMode="auto">
              <a:xfrm rot="-277109">
                <a:off x="526" y="1936"/>
                <a:ext cx="563" cy="1231"/>
              </a:xfrm>
              <a:custGeom>
                <a:avLst/>
                <a:gdLst>
                  <a:gd name="T0" fmla="*/ 86 w 563"/>
                  <a:gd name="T1" fmla="*/ 627 h 1070"/>
                  <a:gd name="T2" fmla="*/ 61 w 563"/>
                  <a:gd name="T3" fmla="*/ 695 h 1070"/>
                  <a:gd name="T4" fmla="*/ 28 w 563"/>
                  <a:gd name="T5" fmla="*/ 786 h 1070"/>
                  <a:gd name="T6" fmla="*/ 3 w 563"/>
                  <a:gd name="T7" fmla="*/ 872 h 1070"/>
                  <a:gd name="T8" fmla="*/ 0 w 563"/>
                  <a:gd name="T9" fmla="*/ 948 h 1070"/>
                  <a:gd name="T10" fmla="*/ 5 w 563"/>
                  <a:gd name="T11" fmla="*/ 1010 h 1070"/>
                  <a:gd name="T12" fmla="*/ 28 w 563"/>
                  <a:gd name="T13" fmla="*/ 1026 h 1070"/>
                  <a:gd name="T14" fmla="*/ 78 w 563"/>
                  <a:gd name="T15" fmla="*/ 1040 h 1070"/>
                  <a:gd name="T16" fmla="*/ 136 w 563"/>
                  <a:gd name="T17" fmla="*/ 1054 h 1070"/>
                  <a:gd name="T18" fmla="*/ 200 w 563"/>
                  <a:gd name="T19" fmla="*/ 1064 h 1070"/>
                  <a:gd name="T20" fmla="*/ 270 w 563"/>
                  <a:gd name="T21" fmla="*/ 1070 h 1070"/>
                  <a:gd name="T22" fmla="*/ 345 w 563"/>
                  <a:gd name="T23" fmla="*/ 1070 h 1070"/>
                  <a:gd name="T24" fmla="*/ 429 w 563"/>
                  <a:gd name="T25" fmla="*/ 1062 h 1070"/>
                  <a:gd name="T26" fmla="*/ 513 w 563"/>
                  <a:gd name="T27" fmla="*/ 1046 h 1070"/>
                  <a:gd name="T28" fmla="*/ 563 w 563"/>
                  <a:gd name="T29" fmla="*/ 962 h 1070"/>
                  <a:gd name="T30" fmla="*/ 557 w 563"/>
                  <a:gd name="T31" fmla="*/ 852 h 1070"/>
                  <a:gd name="T32" fmla="*/ 557 w 563"/>
                  <a:gd name="T33" fmla="*/ 772 h 1070"/>
                  <a:gd name="T34" fmla="*/ 554 w 563"/>
                  <a:gd name="T35" fmla="*/ 607 h 1070"/>
                  <a:gd name="T36" fmla="*/ 532 w 563"/>
                  <a:gd name="T37" fmla="*/ 471 h 1070"/>
                  <a:gd name="T38" fmla="*/ 510 w 563"/>
                  <a:gd name="T39" fmla="*/ 389 h 1070"/>
                  <a:gd name="T40" fmla="*/ 485 w 563"/>
                  <a:gd name="T41" fmla="*/ 318 h 1070"/>
                  <a:gd name="T42" fmla="*/ 465 w 563"/>
                  <a:gd name="T43" fmla="*/ 266 h 1070"/>
                  <a:gd name="T44" fmla="*/ 440 w 563"/>
                  <a:gd name="T45" fmla="*/ 214 h 1070"/>
                  <a:gd name="T46" fmla="*/ 396 w 563"/>
                  <a:gd name="T47" fmla="*/ 148 h 1070"/>
                  <a:gd name="T48" fmla="*/ 376 w 563"/>
                  <a:gd name="T49" fmla="*/ 120 h 1070"/>
                  <a:gd name="T50" fmla="*/ 362 w 563"/>
                  <a:gd name="T51" fmla="*/ 102 h 1070"/>
                  <a:gd name="T52" fmla="*/ 334 w 563"/>
                  <a:gd name="T53" fmla="*/ 78 h 1070"/>
                  <a:gd name="T54" fmla="*/ 301 w 563"/>
                  <a:gd name="T55" fmla="*/ 54 h 1070"/>
                  <a:gd name="T56" fmla="*/ 253 w 563"/>
                  <a:gd name="T57" fmla="*/ 26 h 1070"/>
                  <a:gd name="T58" fmla="*/ 200 w 563"/>
                  <a:gd name="T59" fmla="*/ 6 h 1070"/>
                  <a:gd name="T60" fmla="*/ 167 w 563"/>
                  <a:gd name="T61" fmla="*/ 4 h 1070"/>
                  <a:gd name="T62" fmla="*/ 159 w 563"/>
                  <a:gd name="T63" fmla="*/ 26 h 1070"/>
                  <a:gd name="T64" fmla="*/ 153 w 563"/>
                  <a:gd name="T65" fmla="*/ 50 h 1070"/>
                  <a:gd name="T66" fmla="*/ 145 w 563"/>
                  <a:gd name="T67" fmla="*/ 60 h 1070"/>
                  <a:gd name="T68" fmla="*/ 114 w 563"/>
                  <a:gd name="T69" fmla="*/ 78 h 1070"/>
                  <a:gd name="T70" fmla="*/ 69 w 563"/>
                  <a:gd name="T71" fmla="*/ 130 h 1070"/>
                  <a:gd name="T72" fmla="*/ 28 w 563"/>
                  <a:gd name="T73" fmla="*/ 198 h 1070"/>
                  <a:gd name="T74" fmla="*/ 3 w 563"/>
                  <a:gd name="T75" fmla="*/ 270 h 1070"/>
                  <a:gd name="T76" fmla="*/ 3 w 563"/>
                  <a:gd name="T77" fmla="*/ 327 h 1070"/>
                  <a:gd name="T78" fmla="*/ 28 w 563"/>
                  <a:gd name="T79" fmla="*/ 409 h 1070"/>
                  <a:gd name="T80" fmla="*/ 61 w 563"/>
                  <a:gd name="T81" fmla="*/ 505 h 1070"/>
                  <a:gd name="T82" fmla="*/ 86 w 563"/>
                  <a:gd name="T83" fmla="*/ 587 h 10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1070"/>
                  <a:gd name="T128" fmla="*/ 563 w 563"/>
                  <a:gd name="T129" fmla="*/ 1070 h 10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1070">
                    <a:moveTo>
                      <a:pt x="89" y="611"/>
                    </a:moveTo>
                    <a:lnTo>
                      <a:pt x="86" y="627"/>
                    </a:lnTo>
                    <a:lnTo>
                      <a:pt x="75" y="657"/>
                    </a:lnTo>
                    <a:lnTo>
                      <a:pt x="61" y="695"/>
                    </a:lnTo>
                    <a:lnTo>
                      <a:pt x="44" y="741"/>
                    </a:lnTo>
                    <a:lnTo>
                      <a:pt x="28" y="786"/>
                    </a:lnTo>
                    <a:lnTo>
                      <a:pt x="14" y="832"/>
                    </a:lnTo>
                    <a:lnTo>
                      <a:pt x="3" y="872"/>
                    </a:lnTo>
                    <a:lnTo>
                      <a:pt x="0" y="902"/>
                    </a:lnTo>
                    <a:lnTo>
                      <a:pt x="0" y="948"/>
                    </a:lnTo>
                    <a:lnTo>
                      <a:pt x="3" y="984"/>
                    </a:lnTo>
                    <a:lnTo>
                      <a:pt x="5" y="1010"/>
                    </a:lnTo>
                    <a:lnTo>
                      <a:pt x="5" y="1020"/>
                    </a:lnTo>
                    <a:lnTo>
                      <a:pt x="28" y="1026"/>
                    </a:lnTo>
                    <a:lnTo>
                      <a:pt x="53" y="1034"/>
                    </a:lnTo>
                    <a:lnTo>
                      <a:pt x="78" y="1040"/>
                    </a:lnTo>
                    <a:lnTo>
                      <a:pt x="106" y="1048"/>
                    </a:lnTo>
                    <a:lnTo>
                      <a:pt x="136" y="1054"/>
                    </a:lnTo>
                    <a:lnTo>
                      <a:pt x="167" y="1060"/>
                    </a:lnTo>
                    <a:lnTo>
                      <a:pt x="200" y="1064"/>
                    </a:lnTo>
                    <a:lnTo>
                      <a:pt x="234" y="1068"/>
                    </a:lnTo>
                    <a:lnTo>
                      <a:pt x="270" y="1070"/>
                    </a:lnTo>
                    <a:lnTo>
                      <a:pt x="309" y="1070"/>
                    </a:lnTo>
                    <a:lnTo>
                      <a:pt x="345" y="1070"/>
                    </a:lnTo>
                    <a:lnTo>
                      <a:pt x="387" y="1068"/>
                    </a:lnTo>
                    <a:lnTo>
                      <a:pt x="429" y="1062"/>
                    </a:lnTo>
                    <a:lnTo>
                      <a:pt x="471" y="1056"/>
                    </a:lnTo>
                    <a:lnTo>
                      <a:pt x="513" y="1046"/>
                    </a:lnTo>
                    <a:lnTo>
                      <a:pt x="557" y="1034"/>
                    </a:lnTo>
                    <a:lnTo>
                      <a:pt x="563" y="962"/>
                    </a:lnTo>
                    <a:lnTo>
                      <a:pt x="560" y="900"/>
                    </a:lnTo>
                    <a:lnTo>
                      <a:pt x="557" y="852"/>
                    </a:lnTo>
                    <a:lnTo>
                      <a:pt x="554" y="818"/>
                    </a:lnTo>
                    <a:lnTo>
                      <a:pt x="557" y="772"/>
                    </a:lnTo>
                    <a:lnTo>
                      <a:pt x="557" y="697"/>
                    </a:lnTo>
                    <a:lnTo>
                      <a:pt x="554" y="607"/>
                    </a:lnTo>
                    <a:lnTo>
                      <a:pt x="543" y="515"/>
                    </a:lnTo>
                    <a:lnTo>
                      <a:pt x="532" y="471"/>
                    </a:lnTo>
                    <a:lnTo>
                      <a:pt x="521" y="429"/>
                    </a:lnTo>
                    <a:lnTo>
                      <a:pt x="510" y="389"/>
                    </a:lnTo>
                    <a:lnTo>
                      <a:pt x="496" y="351"/>
                    </a:lnTo>
                    <a:lnTo>
                      <a:pt x="485" y="318"/>
                    </a:lnTo>
                    <a:lnTo>
                      <a:pt x="474" y="290"/>
                    </a:lnTo>
                    <a:lnTo>
                      <a:pt x="465" y="266"/>
                    </a:lnTo>
                    <a:lnTo>
                      <a:pt x="457" y="248"/>
                    </a:lnTo>
                    <a:lnTo>
                      <a:pt x="440" y="214"/>
                    </a:lnTo>
                    <a:lnTo>
                      <a:pt x="418" y="180"/>
                    </a:lnTo>
                    <a:lnTo>
                      <a:pt x="396" y="148"/>
                    </a:lnTo>
                    <a:lnTo>
                      <a:pt x="382" y="130"/>
                    </a:lnTo>
                    <a:lnTo>
                      <a:pt x="376" y="120"/>
                    </a:lnTo>
                    <a:lnTo>
                      <a:pt x="370" y="112"/>
                    </a:lnTo>
                    <a:lnTo>
                      <a:pt x="362" y="102"/>
                    </a:lnTo>
                    <a:lnTo>
                      <a:pt x="348" y="88"/>
                    </a:lnTo>
                    <a:lnTo>
                      <a:pt x="334" y="78"/>
                    </a:lnTo>
                    <a:lnTo>
                      <a:pt x="320" y="66"/>
                    </a:lnTo>
                    <a:lnTo>
                      <a:pt x="301" y="54"/>
                    </a:lnTo>
                    <a:lnTo>
                      <a:pt x="278" y="40"/>
                    </a:lnTo>
                    <a:lnTo>
                      <a:pt x="253" y="26"/>
                    </a:lnTo>
                    <a:lnTo>
                      <a:pt x="228" y="14"/>
                    </a:lnTo>
                    <a:lnTo>
                      <a:pt x="200" y="6"/>
                    </a:lnTo>
                    <a:lnTo>
                      <a:pt x="175" y="0"/>
                    </a:lnTo>
                    <a:lnTo>
                      <a:pt x="167" y="4"/>
                    </a:lnTo>
                    <a:lnTo>
                      <a:pt x="161" y="14"/>
                    </a:lnTo>
                    <a:lnTo>
                      <a:pt x="159" y="26"/>
                    </a:lnTo>
                    <a:lnTo>
                      <a:pt x="156" y="40"/>
                    </a:lnTo>
                    <a:lnTo>
                      <a:pt x="153" y="50"/>
                    </a:lnTo>
                    <a:lnTo>
                      <a:pt x="150" y="56"/>
                    </a:lnTo>
                    <a:lnTo>
                      <a:pt x="145" y="60"/>
                    </a:lnTo>
                    <a:lnTo>
                      <a:pt x="136" y="64"/>
                    </a:lnTo>
                    <a:lnTo>
                      <a:pt x="114" y="78"/>
                    </a:lnTo>
                    <a:lnTo>
                      <a:pt x="92" y="102"/>
                    </a:lnTo>
                    <a:lnTo>
                      <a:pt x="69" y="130"/>
                    </a:lnTo>
                    <a:lnTo>
                      <a:pt x="47" y="162"/>
                    </a:lnTo>
                    <a:lnTo>
                      <a:pt x="28" y="198"/>
                    </a:lnTo>
                    <a:lnTo>
                      <a:pt x="14" y="234"/>
                    </a:lnTo>
                    <a:lnTo>
                      <a:pt x="3" y="270"/>
                    </a:lnTo>
                    <a:lnTo>
                      <a:pt x="0" y="304"/>
                    </a:lnTo>
                    <a:lnTo>
                      <a:pt x="3" y="327"/>
                    </a:lnTo>
                    <a:lnTo>
                      <a:pt x="14" y="363"/>
                    </a:lnTo>
                    <a:lnTo>
                      <a:pt x="28" y="409"/>
                    </a:lnTo>
                    <a:lnTo>
                      <a:pt x="44" y="457"/>
                    </a:lnTo>
                    <a:lnTo>
                      <a:pt x="61" y="505"/>
                    </a:lnTo>
                    <a:lnTo>
                      <a:pt x="75" y="551"/>
                    </a:lnTo>
                    <a:lnTo>
                      <a:pt x="86" y="587"/>
                    </a:lnTo>
                    <a:lnTo>
                      <a:pt x="89" y="611"/>
                    </a:lnTo>
                    <a:close/>
                  </a:path>
                </a:pathLst>
              </a:custGeom>
              <a:solidFill>
                <a:srgbClr val="CC3300"/>
              </a:solidFill>
              <a:ln w="9525">
                <a:noFill/>
                <a:round/>
                <a:headEnd/>
                <a:tailEnd/>
              </a:ln>
            </p:spPr>
            <p:txBody>
              <a:bodyPr/>
              <a:lstStyle/>
              <a:p>
                <a:endParaRPr lang="en-US"/>
              </a:p>
            </p:txBody>
          </p:sp>
          <p:sp>
            <p:nvSpPr>
              <p:cNvPr id="22643" name="Freeform 81"/>
              <p:cNvSpPr>
                <a:spLocks/>
              </p:cNvSpPr>
              <p:nvPr/>
            </p:nvSpPr>
            <p:spPr bwMode="auto">
              <a:xfrm rot="-277109">
                <a:off x="665" y="1922"/>
                <a:ext cx="203" cy="145"/>
              </a:xfrm>
              <a:custGeom>
                <a:avLst/>
                <a:gdLst>
                  <a:gd name="T0" fmla="*/ 198 w 203"/>
                  <a:gd name="T1" fmla="*/ 146 h 146"/>
                  <a:gd name="T2" fmla="*/ 192 w 203"/>
                  <a:gd name="T3" fmla="*/ 136 h 146"/>
                  <a:gd name="T4" fmla="*/ 186 w 203"/>
                  <a:gd name="T5" fmla="*/ 128 h 146"/>
                  <a:gd name="T6" fmla="*/ 178 w 203"/>
                  <a:gd name="T7" fmla="*/ 118 h 146"/>
                  <a:gd name="T8" fmla="*/ 164 w 203"/>
                  <a:gd name="T9" fmla="*/ 104 h 146"/>
                  <a:gd name="T10" fmla="*/ 153 w 203"/>
                  <a:gd name="T11" fmla="*/ 96 h 146"/>
                  <a:gd name="T12" fmla="*/ 139 w 203"/>
                  <a:gd name="T13" fmla="*/ 84 h 146"/>
                  <a:gd name="T14" fmla="*/ 120 w 203"/>
                  <a:gd name="T15" fmla="*/ 72 h 146"/>
                  <a:gd name="T16" fmla="*/ 100 w 203"/>
                  <a:gd name="T17" fmla="*/ 58 h 146"/>
                  <a:gd name="T18" fmla="*/ 75 w 203"/>
                  <a:gd name="T19" fmla="*/ 46 h 146"/>
                  <a:gd name="T20" fmla="*/ 53 w 203"/>
                  <a:gd name="T21" fmla="*/ 34 h 146"/>
                  <a:gd name="T22" fmla="*/ 25 w 203"/>
                  <a:gd name="T23" fmla="*/ 24 h 146"/>
                  <a:gd name="T24" fmla="*/ 0 w 203"/>
                  <a:gd name="T25" fmla="*/ 18 h 146"/>
                  <a:gd name="T26" fmla="*/ 2 w 203"/>
                  <a:gd name="T27" fmla="*/ 10 h 146"/>
                  <a:gd name="T28" fmla="*/ 2 w 203"/>
                  <a:gd name="T29" fmla="*/ 4 h 146"/>
                  <a:gd name="T30" fmla="*/ 2 w 203"/>
                  <a:gd name="T31" fmla="*/ 2 h 146"/>
                  <a:gd name="T32" fmla="*/ 2 w 203"/>
                  <a:gd name="T33" fmla="*/ 0 h 146"/>
                  <a:gd name="T34" fmla="*/ 25 w 203"/>
                  <a:gd name="T35" fmla="*/ 2 h 146"/>
                  <a:gd name="T36" fmla="*/ 50 w 203"/>
                  <a:gd name="T37" fmla="*/ 8 h 146"/>
                  <a:gd name="T38" fmla="*/ 75 w 203"/>
                  <a:gd name="T39" fmla="*/ 14 h 146"/>
                  <a:gd name="T40" fmla="*/ 100 w 203"/>
                  <a:gd name="T41" fmla="*/ 24 h 146"/>
                  <a:gd name="T42" fmla="*/ 128 w 203"/>
                  <a:gd name="T43" fmla="*/ 38 h 146"/>
                  <a:gd name="T44" fmla="*/ 153 w 203"/>
                  <a:gd name="T45" fmla="*/ 54 h 146"/>
                  <a:gd name="T46" fmla="*/ 178 w 203"/>
                  <a:gd name="T47" fmla="*/ 74 h 146"/>
                  <a:gd name="T48" fmla="*/ 203 w 203"/>
                  <a:gd name="T49" fmla="*/ 98 h 146"/>
                  <a:gd name="T50" fmla="*/ 200 w 203"/>
                  <a:gd name="T51" fmla="*/ 110 h 146"/>
                  <a:gd name="T52" fmla="*/ 200 w 203"/>
                  <a:gd name="T53" fmla="*/ 122 h 146"/>
                  <a:gd name="T54" fmla="*/ 198 w 203"/>
                  <a:gd name="T55" fmla="*/ 134 h 146"/>
                  <a:gd name="T56" fmla="*/ 198 w 203"/>
                  <a:gd name="T57" fmla="*/ 146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
                  <a:gd name="T88" fmla="*/ 0 h 146"/>
                  <a:gd name="T89" fmla="*/ 203 w 203"/>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 h="146">
                    <a:moveTo>
                      <a:pt x="198" y="146"/>
                    </a:moveTo>
                    <a:lnTo>
                      <a:pt x="192" y="136"/>
                    </a:lnTo>
                    <a:lnTo>
                      <a:pt x="186" y="128"/>
                    </a:lnTo>
                    <a:lnTo>
                      <a:pt x="178" y="118"/>
                    </a:lnTo>
                    <a:lnTo>
                      <a:pt x="164" y="104"/>
                    </a:lnTo>
                    <a:lnTo>
                      <a:pt x="153" y="96"/>
                    </a:lnTo>
                    <a:lnTo>
                      <a:pt x="139" y="84"/>
                    </a:lnTo>
                    <a:lnTo>
                      <a:pt x="120" y="72"/>
                    </a:lnTo>
                    <a:lnTo>
                      <a:pt x="100" y="58"/>
                    </a:lnTo>
                    <a:lnTo>
                      <a:pt x="75" y="46"/>
                    </a:lnTo>
                    <a:lnTo>
                      <a:pt x="53" y="34"/>
                    </a:lnTo>
                    <a:lnTo>
                      <a:pt x="25" y="24"/>
                    </a:lnTo>
                    <a:lnTo>
                      <a:pt x="0" y="18"/>
                    </a:lnTo>
                    <a:lnTo>
                      <a:pt x="2" y="10"/>
                    </a:lnTo>
                    <a:lnTo>
                      <a:pt x="2" y="4"/>
                    </a:lnTo>
                    <a:lnTo>
                      <a:pt x="2" y="2"/>
                    </a:lnTo>
                    <a:lnTo>
                      <a:pt x="2" y="0"/>
                    </a:lnTo>
                    <a:lnTo>
                      <a:pt x="25" y="2"/>
                    </a:lnTo>
                    <a:lnTo>
                      <a:pt x="50" y="8"/>
                    </a:lnTo>
                    <a:lnTo>
                      <a:pt x="75" y="14"/>
                    </a:lnTo>
                    <a:lnTo>
                      <a:pt x="100" y="24"/>
                    </a:lnTo>
                    <a:lnTo>
                      <a:pt x="128" y="38"/>
                    </a:lnTo>
                    <a:lnTo>
                      <a:pt x="153" y="54"/>
                    </a:lnTo>
                    <a:lnTo>
                      <a:pt x="178" y="74"/>
                    </a:lnTo>
                    <a:lnTo>
                      <a:pt x="203" y="98"/>
                    </a:lnTo>
                    <a:lnTo>
                      <a:pt x="200" y="110"/>
                    </a:lnTo>
                    <a:lnTo>
                      <a:pt x="200" y="122"/>
                    </a:lnTo>
                    <a:lnTo>
                      <a:pt x="198" y="134"/>
                    </a:lnTo>
                    <a:lnTo>
                      <a:pt x="198" y="146"/>
                    </a:lnTo>
                    <a:close/>
                  </a:path>
                </a:pathLst>
              </a:custGeom>
              <a:solidFill>
                <a:srgbClr val="D8D8D8"/>
              </a:solidFill>
              <a:ln w="9525">
                <a:noFill/>
                <a:round/>
                <a:headEnd/>
                <a:tailEnd/>
              </a:ln>
            </p:spPr>
            <p:txBody>
              <a:bodyPr/>
              <a:lstStyle/>
              <a:p>
                <a:endParaRPr lang="en-US"/>
              </a:p>
            </p:txBody>
          </p:sp>
          <p:sp>
            <p:nvSpPr>
              <p:cNvPr id="22644" name="Freeform 82"/>
              <p:cNvSpPr>
                <a:spLocks/>
              </p:cNvSpPr>
              <p:nvPr/>
            </p:nvSpPr>
            <p:spPr bwMode="auto">
              <a:xfrm rot="-277109">
                <a:off x="882" y="2004"/>
                <a:ext cx="161" cy="431"/>
              </a:xfrm>
              <a:custGeom>
                <a:avLst/>
                <a:gdLst>
                  <a:gd name="T0" fmla="*/ 161 w 161"/>
                  <a:gd name="T1" fmla="*/ 433 h 433"/>
                  <a:gd name="T2" fmla="*/ 150 w 161"/>
                  <a:gd name="T3" fmla="*/ 389 h 433"/>
                  <a:gd name="T4" fmla="*/ 139 w 161"/>
                  <a:gd name="T5" fmla="*/ 347 h 433"/>
                  <a:gd name="T6" fmla="*/ 128 w 161"/>
                  <a:gd name="T7" fmla="*/ 307 h 433"/>
                  <a:gd name="T8" fmla="*/ 114 w 161"/>
                  <a:gd name="T9" fmla="*/ 269 h 433"/>
                  <a:gd name="T10" fmla="*/ 103 w 161"/>
                  <a:gd name="T11" fmla="*/ 236 h 433"/>
                  <a:gd name="T12" fmla="*/ 92 w 161"/>
                  <a:gd name="T13" fmla="*/ 208 h 433"/>
                  <a:gd name="T14" fmla="*/ 83 w 161"/>
                  <a:gd name="T15" fmla="*/ 184 h 433"/>
                  <a:gd name="T16" fmla="*/ 75 w 161"/>
                  <a:gd name="T17" fmla="*/ 166 h 433"/>
                  <a:gd name="T18" fmla="*/ 58 w 161"/>
                  <a:gd name="T19" fmla="*/ 132 h 433"/>
                  <a:gd name="T20" fmla="*/ 36 w 161"/>
                  <a:gd name="T21" fmla="*/ 98 h 433"/>
                  <a:gd name="T22" fmla="*/ 14 w 161"/>
                  <a:gd name="T23" fmla="*/ 66 h 433"/>
                  <a:gd name="T24" fmla="*/ 0 w 161"/>
                  <a:gd name="T25" fmla="*/ 48 h 433"/>
                  <a:gd name="T26" fmla="*/ 0 w 161"/>
                  <a:gd name="T27" fmla="*/ 36 h 433"/>
                  <a:gd name="T28" fmla="*/ 2 w 161"/>
                  <a:gd name="T29" fmla="*/ 24 h 433"/>
                  <a:gd name="T30" fmla="*/ 2 w 161"/>
                  <a:gd name="T31" fmla="*/ 12 h 433"/>
                  <a:gd name="T32" fmla="*/ 5 w 161"/>
                  <a:gd name="T33" fmla="*/ 0 h 433"/>
                  <a:gd name="T34" fmla="*/ 27 w 161"/>
                  <a:gd name="T35" fmla="*/ 14 h 433"/>
                  <a:gd name="T36" fmla="*/ 39 w 161"/>
                  <a:gd name="T37" fmla="*/ 26 h 433"/>
                  <a:gd name="T38" fmla="*/ 41 w 161"/>
                  <a:gd name="T39" fmla="*/ 36 h 433"/>
                  <a:gd name="T40" fmla="*/ 36 w 161"/>
                  <a:gd name="T41" fmla="*/ 46 h 433"/>
                  <a:gd name="T42" fmla="*/ 30 w 161"/>
                  <a:gd name="T43" fmla="*/ 54 h 433"/>
                  <a:gd name="T44" fmla="*/ 33 w 161"/>
                  <a:gd name="T45" fmla="*/ 58 h 433"/>
                  <a:gd name="T46" fmla="*/ 41 w 161"/>
                  <a:gd name="T47" fmla="*/ 64 h 433"/>
                  <a:gd name="T48" fmla="*/ 50 w 161"/>
                  <a:gd name="T49" fmla="*/ 72 h 433"/>
                  <a:gd name="T50" fmla="*/ 64 w 161"/>
                  <a:gd name="T51" fmla="*/ 88 h 433"/>
                  <a:gd name="T52" fmla="*/ 86 w 161"/>
                  <a:gd name="T53" fmla="*/ 114 h 433"/>
                  <a:gd name="T54" fmla="*/ 105 w 161"/>
                  <a:gd name="T55" fmla="*/ 144 h 433"/>
                  <a:gd name="T56" fmla="*/ 117 w 161"/>
                  <a:gd name="T57" fmla="*/ 176 h 433"/>
                  <a:gd name="T58" fmla="*/ 131 w 161"/>
                  <a:gd name="T59" fmla="*/ 226 h 433"/>
                  <a:gd name="T60" fmla="*/ 147 w 161"/>
                  <a:gd name="T61" fmla="*/ 301 h 433"/>
                  <a:gd name="T62" fmla="*/ 161 w 161"/>
                  <a:gd name="T63" fmla="*/ 379 h 433"/>
                  <a:gd name="T64" fmla="*/ 161 w 161"/>
                  <a:gd name="T65" fmla="*/ 433 h 4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433"/>
                  <a:gd name="T101" fmla="*/ 161 w 161"/>
                  <a:gd name="T102" fmla="*/ 433 h 4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433">
                    <a:moveTo>
                      <a:pt x="161" y="433"/>
                    </a:moveTo>
                    <a:lnTo>
                      <a:pt x="150" y="389"/>
                    </a:lnTo>
                    <a:lnTo>
                      <a:pt x="139" y="347"/>
                    </a:lnTo>
                    <a:lnTo>
                      <a:pt x="128" y="307"/>
                    </a:lnTo>
                    <a:lnTo>
                      <a:pt x="114" y="269"/>
                    </a:lnTo>
                    <a:lnTo>
                      <a:pt x="103" y="236"/>
                    </a:lnTo>
                    <a:lnTo>
                      <a:pt x="92" y="208"/>
                    </a:lnTo>
                    <a:lnTo>
                      <a:pt x="83" y="184"/>
                    </a:lnTo>
                    <a:lnTo>
                      <a:pt x="75" y="166"/>
                    </a:lnTo>
                    <a:lnTo>
                      <a:pt x="58" y="132"/>
                    </a:lnTo>
                    <a:lnTo>
                      <a:pt x="36" y="98"/>
                    </a:lnTo>
                    <a:lnTo>
                      <a:pt x="14" y="66"/>
                    </a:lnTo>
                    <a:lnTo>
                      <a:pt x="0" y="48"/>
                    </a:lnTo>
                    <a:lnTo>
                      <a:pt x="0" y="36"/>
                    </a:lnTo>
                    <a:lnTo>
                      <a:pt x="2" y="24"/>
                    </a:lnTo>
                    <a:lnTo>
                      <a:pt x="2" y="12"/>
                    </a:lnTo>
                    <a:lnTo>
                      <a:pt x="5" y="0"/>
                    </a:lnTo>
                    <a:lnTo>
                      <a:pt x="27" y="14"/>
                    </a:lnTo>
                    <a:lnTo>
                      <a:pt x="39" y="26"/>
                    </a:lnTo>
                    <a:lnTo>
                      <a:pt x="41" y="36"/>
                    </a:lnTo>
                    <a:lnTo>
                      <a:pt x="36" y="46"/>
                    </a:lnTo>
                    <a:lnTo>
                      <a:pt x="30" y="54"/>
                    </a:lnTo>
                    <a:lnTo>
                      <a:pt x="33" y="58"/>
                    </a:lnTo>
                    <a:lnTo>
                      <a:pt x="41" y="64"/>
                    </a:lnTo>
                    <a:lnTo>
                      <a:pt x="50" y="72"/>
                    </a:lnTo>
                    <a:lnTo>
                      <a:pt x="64" y="88"/>
                    </a:lnTo>
                    <a:lnTo>
                      <a:pt x="86" y="114"/>
                    </a:lnTo>
                    <a:lnTo>
                      <a:pt x="105" y="144"/>
                    </a:lnTo>
                    <a:lnTo>
                      <a:pt x="117" y="176"/>
                    </a:lnTo>
                    <a:lnTo>
                      <a:pt x="131" y="226"/>
                    </a:lnTo>
                    <a:lnTo>
                      <a:pt x="147" y="301"/>
                    </a:lnTo>
                    <a:lnTo>
                      <a:pt x="161" y="379"/>
                    </a:lnTo>
                    <a:lnTo>
                      <a:pt x="161" y="433"/>
                    </a:lnTo>
                    <a:close/>
                  </a:path>
                </a:pathLst>
              </a:custGeom>
              <a:solidFill>
                <a:srgbClr val="C13384"/>
              </a:solidFill>
              <a:ln w="9525">
                <a:noFill/>
                <a:round/>
                <a:headEnd/>
                <a:tailEnd/>
              </a:ln>
            </p:spPr>
            <p:txBody>
              <a:bodyPr/>
              <a:lstStyle/>
              <a:p>
                <a:endParaRPr lang="en-US"/>
              </a:p>
            </p:txBody>
          </p:sp>
          <p:sp>
            <p:nvSpPr>
              <p:cNvPr id="22645" name="Freeform 83"/>
              <p:cNvSpPr>
                <a:spLocks/>
              </p:cNvSpPr>
              <p:nvPr/>
            </p:nvSpPr>
            <p:spPr bwMode="auto">
              <a:xfrm rot="-277109">
                <a:off x="1268" y="2482"/>
                <a:ext cx="44" cy="34"/>
              </a:xfrm>
              <a:custGeom>
                <a:avLst/>
                <a:gdLst>
                  <a:gd name="T0" fmla="*/ 42 w 44"/>
                  <a:gd name="T1" fmla="*/ 24 h 34"/>
                  <a:gd name="T2" fmla="*/ 44 w 44"/>
                  <a:gd name="T3" fmla="*/ 16 h 34"/>
                  <a:gd name="T4" fmla="*/ 42 w 44"/>
                  <a:gd name="T5" fmla="*/ 10 h 34"/>
                  <a:gd name="T6" fmla="*/ 36 w 44"/>
                  <a:gd name="T7" fmla="*/ 6 h 34"/>
                  <a:gd name="T8" fmla="*/ 28 w 44"/>
                  <a:gd name="T9" fmla="*/ 2 h 34"/>
                  <a:gd name="T10" fmla="*/ 19 w 44"/>
                  <a:gd name="T11" fmla="*/ 0 h 34"/>
                  <a:gd name="T12" fmla="*/ 14 w 44"/>
                  <a:gd name="T13" fmla="*/ 2 h 34"/>
                  <a:gd name="T14" fmla="*/ 5 w 44"/>
                  <a:gd name="T15" fmla="*/ 4 h 34"/>
                  <a:gd name="T16" fmla="*/ 0 w 44"/>
                  <a:gd name="T17" fmla="*/ 10 h 34"/>
                  <a:gd name="T18" fmla="*/ 0 w 44"/>
                  <a:gd name="T19" fmla="*/ 18 h 34"/>
                  <a:gd name="T20" fmla="*/ 3 w 44"/>
                  <a:gd name="T21" fmla="*/ 24 h 34"/>
                  <a:gd name="T22" fmla="*/ 5 w 44"/>
                  <a:gd name="T23" fmla="*/ 30 h 34"/>
                  <a:gd name="T24" fmla="*/ 14 w 44"/>
                  <a:gd name="T25" fmla="*/ 32 h 34"/>
                  <a:gd name="T26" fmla="*/ 22 w 44"/>
                  <a:gd name="T27" fmla="*/ 34 h 34"/>
                  <a:gd name="T28" fmla="*/ 28 w 44"/>
                  <a:gd name="T29" fmla="*/ 32 h 34"/>
                  <a:gd name="T30" fmla="*/ 36 w 44"/>
                  <a:gd name="T31" fmla="*/ 30 h 34"/>
                  <a:gd name="T32" fmla="*/ 42 w 44"/>
                  <a:gd name="T33" fmla="*/ 2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42" y="24"/>
                    </a:moveTo>
                    <a:lnTo>
                      <a:pt x="44" y="16"/>
                    </a:lnTo>
                    <a:lnTo>
                      <a:pt x="42" y="10"/>
                    </a:lnTo>
                    <a:lnTo>
                      <a:pt x="36" y="6"/>
                    </a:lnTo>
                    <a:lnTo>
                      <a:pt x="28" y="2"/>
                    </a:lnTo>
                    <a:lnTo>
                      <a:pt x="19" y="0"/>
                    </a:lnTo>
                    <a:lnTo>
                      <a:pt x="14" y="2"/>
                    </a:lnTo>
                    <a:lnTo>
                      <a:pt x="5" y="4"/>
                    </a:lnTo>
                    <a:lnTo>
                      <a:pt x="0" y="10"/>
                    </a:lnTo>
                    <a:lnTo>
                      <a:pt x="0" y="18"/>
                    </a:lnTo>
                    <a:lnTo>
                      <a:pt x="3" y="24"/>
                    </a:lnTo>
                    <a:lnTo>
                      <a:pt x="5" y="30"/>
                    </a:lnTo>
                    <a:lnTo>
                      <a:pt x="14" y="32"/>
                    </a:lnTo>
                    <a:lnTo>
                      <a:pt x="22" y="34"/>
                    </a:lnTo>
                    <a:lnTo>
                      <a:pt x="28" y="32"/>
                    </a:lnTo>
                    <a:lnTo>
                      <a:pt x="36" y="30"/>
                    </a:lnTo>
                    <a:lnTo>
                      <a:pt x="42" y="24"/>
                    </a:lnTo>
                    <a:close/>
                  </a:path>
                </a:pathLst>
              </a:custGeom>
              <a:solidFill>
                <a:srgbClr val="D6ADA3"/>
              </a:solidFill>
              <a:ln w="9525">
                <a:noFill/>
                <a:round/>
                <a:headEnd/>
                <a:tailEnd/>
              </a:ln>
            </p:spPr>
            <p:txBody>
              <a:bodyPr/>
              <a:lstStyle/>
              <a:p>
                <a:endParaRPr lang="en-US"/>
              </a:p>
            </p:txBody>
          </p:sp>
          <p:sp>
            <p:nvSpPr>
              <p:cNvPr id="22646" name="Freeform 84"/>
              <p:cNvSpPr>
                <a:spLocks/>
              </p:cNvSpPr>
              <p:nvPr/>
            </p:nvSpPr>
            <p:spPr bwMode="auto">
              <a:xfrm rot="-277109">
                <a:off x="620" y="2030"/>
                <a:ext cx="677" cy="532"/>
              </a:xfrm>
              <a:custGeom>
                <a:avLst/>
                <a:gdLst>
                  <a:gd name="T0" fmla="*/ 42 w 677"/>
                  <a:gd name="T1" fmla="*/ 499 h 535"/>
                  <a:gd name="T2" fmla="*/ 22 w 677"/>
                  <a:gd name="T3" fmla="*/ 489 h 535"/>
                  <a:gd name="T4" fmla="*/ 17 w 677"/>
                  <a:gd name="T5" fmla="*/ 471 h 535"/>
                  <a:gd name="T6" fmla="*/ 8 w 677"/>
                  <a:gd name="T7" fmla="*/ 441 h 535"/>
                  <a:gd name="T8" fmla="*/ 3 w 677"/>
                  <a:gd name="T9" fmla="*/ 415 h 535"/>
                  <a:gd name="T10" fmla="*/ 3 w 677"/>
                  <a:gd name="T11" fmla="*/ 373 h 535"/>
                  <a:gd name="T12" fmla="*/ 0 w 677"/>
                  <a:gd name="T13" fmla="*/ 315 h 535"/>
                  <a:gd name="T14" fmla="*/ 3 w 677"/>
                  <a:gd name="T15" fmla="*/ 192 h 535"/>
                  <a:gd name="T16" fmla="*/ 6 w 677"/>
                  <a:gd name="T17" fmla="*/ 142 h 535"/>
                  <a:gd name="T18" fmla="*/ 6 w 677"/>
                  <a:gd name="T19" fmla="*/ 98 h 535"/>
                  <a:gd name="T20" fmla="*/ 11 w 677"/>
                  <a:gd name="T21" fmla="*/ 62 h 535"/>
                  <a:gd name="T22" fmla="*/ 45 w 677"/>
                  <a:gd name="T23" fmla="*/ 22 h 535"/>
                  <a:gd name="T24" fmla="*/ 100 w 677"/>
                  <a:gd name="T25" fmla="*/ 2 h 535"/>
                  <a:gd name="T26" fmla="*/ 139 w 677"/>
                  <a:gd name="T27" fmla="*/ 2 h 535"/>
                  <a:gd name="T28" fmla="*/ 176 w 677"/>
                  <a:gd name="T29" fmla="*/ 14 h 535"/>
                  <a:gd name="T30" fmla="*/ 206 w 677"/>
                  <a:gd name="T31" fmla="*/ 38 h 535"/>
                  <a:gd name="T32" fmla="*/ 231 w 677"/>
                  <a:gd name="T33" fmla="*/ 88 h 535"/>
                  <a:gd name="T34" fmla="*/ 223 w 677"/>
                  <a:gd name="T35" fmla="*/ 140 h 535"/>
                  <a:gd name="T36" fmla="*/ 206 w 677"/>
                  <a:gd name="T37" fmla="*/ 186 h 535"/>
                  <a:gd name="T38" fmla="*/ 215 w 677"/>
                  <a:gd name="T39" fmla="*/ 259 h 535"/>
                  <a:gd name="T40" fmla="*/ 203 w 677"/>
                  <a:gd name="T41" fmla="*/ 327 h 535"/>
                  <a:gd name="T42" fmla="*/ 190 w 677"/>
                  <a:gd name="T43" fmla="*/ 371 h 535"/>
                  <a:gd name="T44" fmla="*/ 184 w 677"/>
                  <a:gd name="T45" fmla="*/ 393 h 535"/>
                  <a:gd name="T46" fmla="*/ 190 w 677"/>
                  <a:gd name="T47" fmla="*/ 401 h 535"/>
                  <a:gd name="T48" fmla="*/ 209 w 677"/>
                  <a:gd name="T49" fmla="*/ 399 h 535"/>
                  <a:gd name="T50" fmla="*/ 234 w 677"/>
                  <a:gd name="T51" fmla="*/ 399 h 535"/>
                  <a:gd name="T52" fmla="*/ 259 w 677"/>
                  <a:gd name="T53" fmla="*/ 401 h 535"/>
                  <a:gd name="T54" fmla="*/ 290 w 677"/>
                  <a:gd name="T55" fmla="*/ 405 h 535"/>
                  <a:gd name="T56" fmla="*/ 321 w 677"/>
                  <a:gd name="T57" fmla="*/ 407 h 535"/>
                  <a:gd name="T58" fmla="*/ 354 w 677"/>
                  <a:gd name="T59" fmla="*/ 415 h 535"/>
                  <a:gd name="T60" fmla="*/ 393 w 677"/>
                  <a:gd name="T61" fmla="*/ 425 h 535"/>
                  <a:gd name="T62" fmla="*/ 426 w 677"/>
                  <a:gd name="T63" fmla="*/ 433 h 535"/>
                  <a:gd name="T64" fmla="*/ 463 w 677"/>
                  <a:gd name="T65" fmla="*/ 441 h 535"/>
                  <a:gd name="T66" fmla="*/ 524 w 677"/>
                  <a:gd name="T67" fmla="*/ 453 h 535"/>
                  <a:gd name="T68" fmla="*/ 596 w 677"/>
                  <a:gd name="T69" fmla="*/ 467 h 535"/>
                  <a:gd name="T70" fmla="*/ 647 w 677"/>
                  <a:gd name="T71" fmla="*/ 477 h 535"/>
                  <a:gd name="T72" fmla="*/ 666 w 677"/>
                  <a:gd name="T73" fmla="*/ 483 h 535"/>
                  <a:gd name="T74" fmla="*/ 677 w 677"/>
                  <a:gd name="T75" fmla="*/ 495 h 535"/>
                  <a:gd name="T76" fmla="*/ 674 w 677"/>
                  <a:gd name="T77" fmla="*/ 509 h 535"/>
                  <a:gd name="T78" fmla="*/ 655 w 677"/>
                  <a:gd name="T79" fmla="*/ 515 h 535"/>
                  <a:gd name="T80" fmla="*/ 624 w 677"/>
                  <a:gd name="T81" fmla="*/ 523 h 535"/>
                  <a:gd name="T82" fmla="*/ 549 w 677"/>
                  <a:gd name="T83" fmla="*/ 529 h 535"/>
                  <a:gd name="T84" fmla="*/ 443 w 677"/>
                  <a:gd name="T85" fmla="*/ 533 h 535"/>
                  <a:gd name="T86" fmla="*/ 334 w 677"/>
                  <a:gd name="T87" fmla="*/ 535 h 535"/>
                  <a:gd name="T88" fmla="*/ 268 w 677"/>
                  <a:gd name="T89" fmla="*/ 533 h 535"/>
                  <a:gd name="T90" fmla="*/ 206 w 677"/>
                  <a:gd name="T91" fmla="*/ 525 h 535"/>
                  <a:gd name="T92" fmla="*/ 137 w 677"/>
                  <a:gd name="T93" fmla="*/ 513 h 535"/>
                  <a:gd name="T94" fmla="*/ 78 w 677"/>
                  <a:gd name="T95" fmla="*/ 505 h 5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77"/>
                  <a:gd name="T145" fmla="*/ 0 h 535"/>
                  <a:gd name="T146" fmla="*/ 677 w 677"/>
                  <a:gd name="T147" fmla="*/ 535 h 5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77" h="535">
                    <a:moveTo>
                      <a:pt x="59" y="503"/>
                    </a:moveTo>
                    <a:lnTo>
                      <a:pt x="42" y="499"/>
                    </a:lnTo>
                    <a:lnTo>
                      <a:pt x="31" y="495"/>
                    </a:lnTo>
                    <a:lnTo>
                      <a:pt x="22" y="489"/>
                    </a:lnTo>
                    <a:lnTo>
                      <a:pt x="20" y="483"/>
                    </a:lnTo>
                    <a:lnTo>
                      <a:pt x="17" y="471"/>
                    </a:lnTo>
                    <a:lnTo>
                      <a:pt x="14" y="457"/>
                    </a:lnTo>
                    <a:lnTo>
                      <a:pt x="8" y="441"/>
                    </a:lnTo>
                    <a:lnTo>
                      <a:pt x="6" y="429"/>
                    </a:lnTo>
                    <a:lnTo>
                      <a:pt x="3" y="415"/>
                    </a:lnTo>
                    <a:lnTo>
                      <a:pt x="3" y="395"/>
                    </a:lnTo>
                    <a:lnTo>
                      <a:pt x="3" y="373"/>
                    </a:lnTo>
                    <a:lnTo>
                      <a:pt x="0" y="353"/>
                    </a:lnTo>
                    <a:lnTo>
                      <a:pt x="0" y="315"/>
                    </a:lnTo>
                    <a:lnTo>
                      <a:pt x="3" y="253"/>
                    </a:lnTo>
                    <a:lnTo>
                      <a:pt x="3" y="192"/>
                    </a:lnTo>
                    <a:lnTo>
                      <a:pt x="6" y="158"/>
                    </a:lnTo>
                    <a:lnTo>
                      <a:pt x="6" y="142"/>
                    </a:lnTo>
                    <a:lnTo>
                      <a:pt x="6" y="120"/>
                    </a:lnTo>
                    <a:lnTo>
                      <a:pt x="6" y="98"/>
                    </a:lnTo>
                    <a:lnTo>
                      <a:pt x="6" y="80"/>
                    </a:lnTo>
                    <a:lnTo>
                      <a:pt x="11" y="62"/>
                    </a:lnTo>
                    <a:lnTo>
                      <a:pt x="22" y="42"/>
                    </a:lnTo>
                    <a:lnTo>
                      <a:pt x="45" y="22"/>
                    </a:lnTo>
                    <a:lnTo>
                      <a:pt x="81" y="6"/>
                    </a:lnTo>
                    <a:lnTo>
                      <a:pt x="100" y="2"/>
                    </a:lnTo>
                    <a:lnTo>
                      <a:pt x="120" y="0"/>
                    </a:lnTo>
                    <a:lnTo>
                      <a:pt x="139" y="2"/>
                    </a:lnTo>
                    <a:lnTo>
                      <a:pt x="159" y="6"/>
                    </a:lnTo>
                    <a:lnTo>
                      <a:pt x="176" y="14"/>
                    </a:lnTo>
                    <a:lnTo>
                      <a:pt x="192" y="24"/>
                    </a:lnTo>
                    <a:lnTo>
                      <a:pt x="206" y="38"/>
                    </a:lnTo>
                    <a:lnTo>
                      <a:pt x="217" y="54"/>
                    </a:lnTo>
                    <a:lnTo>
                      <a:pt x="231" y="88"/>
                    </a:lnTo>
                    <a:lnTo>
                      <a:pt x="234" y="116"/>
                    </a:lnTo>
                    <a:lnTo>
                      <a:pt x="223" y="140"/>
                    </a:lnTo>
                    <a:lnTo>
                      <a:pt x="206" y="168"/>
                    </a:lnTo>
                    <a:lnTo>
                      <a:pt x="206" y="186"/>
                    </a:lnTo>
                    <a:lnTo>
                      <a:pt x="209" y="217"/>
                    </a:lnTo>
                    <a:lnTo>
                      <a:pt x="215" y="259"/>
                    </a:lnTo>
                    <a:lnTo>
                      <a:pt x="209" y="305"/>
                    </a:lnTo>
                    <a:lnTo>
                      <a:pt x="203" y="327"/>
                    </a:lnTo>
                    <a:lnTo>
                      <a:pt x="198" y="351"/>
                    </a:lnTo>
                    <a:lnTo>
                      <a:pt x="190" y="371"/>
                    </a:lnTo>
                    <a:lnTo>
                      <a:pt x="187" y="385"/>
                    </a:lnTo>
                    <a:lnTo>
                      <a:pt x="184" y="393"/>
                    </a:lnTo>
                    <a:lnTo>
                      <a:pt x="184" y="399"/>
                    </a:lnTo>
                    <a:lnTo>
                      <a:pt x="190" y="401"/>
                    </a:lnTo>
                    <a:lnTo>
                      <a:pt x="198" y="401"/>
                    </a:lnTo>
                    <a:lnTo>
                      <a:pt x="209" y="399"/>
                    </a:lnTo>
                    <a:lnTo>
                      <a:pt x="220" y="399"/>
                    </a:lnTo>
                    <a:lnTo>
                      <a:pt x="234" y="399"/>
                    </a:lnTo>
                    <a:lnTo>
                      <a:pt x="248" y="399"/>
                    </a:lnTo>
                    <a:lnTo>
                      <a:pt x="259" y="401"/>
                    </a:lnTo>
                    <a:lnTo>
                      <a:pt x="273" y="403"/>
                    </a:lnTo>
                    <a:lnTo>
                      <a:pt x="290" y="405"/>
                    </a:lnTo>
                    <a:lnTo>
                      <a:pt x="304" y="405"/>
                    </a:lnTo>
                    <a:lnTo>
                      <a:pt x="321" y="407"/>
                    </a:lnTo>
                    <a:lnTo>
                      <a:pt x="337" y="411"/>
                    </a:lnTo>
                    <a:lnTo>
                      <a:pt x="354" y="415"/>
                    </a:lnTo>
                    <a:lnTo>
                      <a:pt x="373" y="419"/>
                    </a:lnTo>
                    <a:lnTo>
                      <a:pt x="393" y="425"/>
                    </a:lnTo>
                    <a:lnTo>
                      <a:pt x="410" y="429"/>
                    </a:lnTo>
                    <a:lnTo>
                      <a:pt x="426" y="433"/>
                    </a:lnTo>
                    <a:lnTo>
                      <a:pt x="443" y="437"/>
                    </a:lnTo>
                    <a:lnTo>
                      <a:pt x="463" y="441"/>
                    </a:lnTo>
                    <a:lnTo>
                      <a:pt x="491" y="445"/>
                    </a:lnTo>
                    <a:lnTo>
                      <a:pt x="524" y="453"/>
                    </a:lnTo>
                    <a:lnTo>
                      <a:pt x="560" y="459"/>
                    </a:lnTo>
                    <a:lnTo>
                      <a:pt x="596" y="467"/>
                    </a:lnTo>
                    <a:lnTo>
                      <a:pt x="624" y="473"/>
                    </a:lnTo>
                    <a:lnTo>
                      <a:pt x="647" y="477"/>
                    </a:lnTo>
                    <a:lnTo>
                      <a:pt x="658" y="479"/>
                    </a:lnTo>
                    <a:lnTo>
                      <a:pt x="666" y="483"/>
                    </a:lnTo>
                    <a:lnTo>
                      <a:pt x="674" y="487"/>
                    </a:lnTo>
                    <a:lnTo>
                      <a:pt x="677" y="495"/>
                    </a:lnTo>
                    <a:lnTo>
                      <a:pt x="677" y="503"/>
                    </a:lnTo>
                    <a:lnTo>
                      <a:pt x="674" y="509"/>
                    </a:lnTo>
                    <a:lnTo>
                      <a:pt x="666" y="513"/>
                    </a:lnTo>
                    <a:lnTo>
                      <a:pt x="655" y="515"/>
                    </a:lnTo>
                    <a:lnTo>
                      <a:pt x="644" y="519"/>
                    </a:lnTo>
                    <a:lnTo>
                      <a:pt x="624" y="523"/>
                    </a:lnTo>
                    <a:lnTo>
                      <a:pt x="591" y="525"/>
                    </a:lnTo>
                    <a:lnTo>
                      <a:pt x="549" y="529"/>
                    </a:lnTo>
                    <a:lnTo>
                      <a:pt x="499" y="531"/>
                    </a:lnTo>
                    <a:lnTo>
                      <a:pt x="443" y="533"/>
                    </a:lnTo>
                    <a:lnTo>
                      <a:pt x="387" y="535"/>
                    </a:lnTo>
                    <a:lnTo>
                      <a:pt x="334" y="535"/>
                    </a:lnTo>
                    <a:lnTo>
                      <a:pt x="287" y="535"/>
                    </a:lnTo>
                    <a:lnTo>
                      <a:pt x="268" y="533"/>
                    </a:lnTo>
                    <a:lnTo>
                      <a:pt x="240" y="529"/>
                    </a:lnTo>
                    <a:lnTo>
                      <a:pt x="206" y="525"/>
                    </a:lnTo>
                    <a:lnTo>
                      <a:pt x="170" y="519"/>
                    </a:lnTo>
                    <a:lnTo>
                      <a:pt x="137" y="513"/>
                    </a:lnTo>
                    <a:lnTo>
                      <a:pt x="103" y="509"/>
                    </a:lnTo>
                    <a:lnTo>
                      <a:pt x="78" y="505"/>
                    </a:lnTo>
                    <a:lnTo>
                      <a:pt x="59" y="503"/>
                    </a:lnTo>
                    <a:close/>
                  </a:path>
                </a:pathLst>
              </a:custGeom>
              <a:solidFill>
                <a:srgbClr val="D6ADA3"/>
              </a:solidFill>
              <a:ln w="9525">
                <a:noFill/>
                <a:round/>
                <a:headEnd/>
                <a:tailEnd/>
              </a:ln>
            </p:spPr>
            <p:txBody>
              <a:bodyPr/>
              <a:lstStyle/>
              <a:p>
                <a:endParaRPr lang="en-US"/>
              </a:p>
            </p:txBody>
          </p:sp>
          <p:sp>
            <p:nvSpPr>
              <p:cNvPr id="22647" name="Freeform 85"/>
              <p:cNvSpPr>
                <a:spLocks/>
              </p:cNvSpPr>
              <p:nvPr/>
            </p:nvSpPr>
            <p:spPr bwMode="auto">
              <a:xfrm rot="-277109">
                <a:off x="1268" y="2482"/>
                <a:ext cx="44" cy="34"/>
              </a:xfrm>
              <a:custGeom>
                <a:avLst/>
                <a:gdLst>
                  <a:gd name="T0" fmla="*/ 28 w 44"/>
                  <a:gd name="T1" fmla="*/ 32 h 34"/>
                  <a:gd name="T2" fmla="*/ 36 w 44"/>
                  <a:gd name="T3" fmla="*/ 30 h 34"/>
                  <a:gd name="T4" fmla="*/ 42 w 44"/>
                  <a:gd name="T5" fmla="*/ 24 h 34"/>
                  <a:gd name="T6" fmla="*/ 44 w 44"/>
                  <a:gd name="T7" fmla="*/ 18 h 34"/>
                  <a:gd name="T8" fmla="*/ 42 w 44"/>
                  <a:gd name="T9" fmla="*/ 10 h 34"/>
                  <a:gd name="T10" fmla="*/ 36 w 44"/>
                  <a:gd name="T11" fmla="*/ 4 h 34"/>
                  <a:gd name="T12" fmla="*/ 28 w 44"/>
                  <a:gd name="T13" fmla="*/ 2 h 34"/>
                  <a:gd name="T14" fmla="*/ 22 w 44"/>
                  <a:gd name="T15" fmla="*/ 0 h 34"/>
                  <a:gd name="T16" fmla="*/ 14 w 44"/>
                  <a:gd name="T17" fmla="*/ 2 h 34"/>
                  <a:gd name="T18" fmla="*/ 5 w 44"/>
                  <a:gd name="T19" fmla="*/ 6 h 34"/>
                  <a:gd name="T20" fmla="*/ 3 w 44"/>
                  <a:gd name="T21" fmla="*/ 12 h 34"/>
                  <a:gd name="T22" fmla="*/ 0 w 44"/>
                  <a:gd name="T23" fmla="*/ 18 h 34"/>
                  <a:gd name="T24" fmla="*/ 0 w 44"/>
                  <a:gd name="T25" fmla="*/ 24 h 34"/>
                  <a:gd name="T26" fmla="*/ 5 w 44"/>
                  <a:gd name="T27" fmla="*/ 30 h 34"/>
                  <a:gd name="T28" fmla="*/ 14 w 44"/>
                  <a:gd name="T29" fmla="*/ 32 h 34"/>
                  <a:gd name="T30" fmla="*/ 19 w 44"/>
                  <a:gd name="T31" fmla="*/ 34 h 34"/>
                  <a:gd name="T32" fmla="*/ 28 w 44"/>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28" y="32"/>
                    </a:moveTo>
                    <a:lnTo>
                      <a:pt x="36" y="30"/>
                    </a:lnTo>
                    <a:lnTo>
                      <a:pt x="42" y="24"/>
                    </a:lnTo>
                    <a:lnTo>
                      <a:pt x="44" y="18"/>
                    </a:lnTo>
                    <a:lnTo>
                      <a:pt x="42" y="10"/>
                    </a:lnTo>
                    <a:lnTo>
                      <a:pt x="36" y="4"/>
                    </a:lnTo>
                    <a:lnTo>
                      <a:pt x="28" y="2"/>
                    </a:lnTo>
                    <a:lnTo>
                      <a:pt x="22" y="0"/>
                    </a:lnTo>
                    <a:lnTo>
                      <a:pt x="14" y="2"/>
                    </a:lnTo>
                    <a:lnTo>
                      <a:pt x="5" y="6"/>
                    </a:lnTo>
                    <a:lnTo>
                      <a:pt x="3" y="12"/>
                    </a:lnTo>
                    <a:lnTo>
                      <a:pt x="0" y="18"/>
                    </a:lnTo>
                    <a:lnTo>
                      <a:pt x="0" y="24"/>
                    </a:lnTo>
                    <a:lnTo>
                      <a:pt x="5" y="30"/>
                    </a:lnTo>
                    <a:lnTo>
                      <a:pt x="14" y="32"/>
                    </a:lnTo>
                    <a:lnTo>
                      <a:pt x="19" y="34"/>
                    </a:lnTo>
                    <a:lnTo>
                      <a:pt x="28" y="32"/>
                    </a:lnTo>
                    <a:close/>
                  </a:path>
                </a:pathLst>
              </a:custGeom>
              <a:solidFill>
                <a:srgbClr val="D6ADA3"/>
              </a:solidFill>
              <a:ln w="9525">
                <a:noFill/>
                <a:round/>
                <a:headEnd/>
                <a:tailEnd/>
              </a:ln>
            </p:spPr>
            <p:txBody>
              <a:bodyPr/>
              <a:lstStyle/>
              <a:p>
                <a:endParaRPr lang="en-US"/>
              </a:p>
            </p:txBody>
          </p:sp>
          <p:sp>
            <p:nvSpPr>
              <p:cNvPr id="22648" name="Freeform 86"/>
              <p:cNvSpPr>
                <a:spLocks/>
              </p:cNvSpPr>
              <p:nvPr/>
            </p:nvSpPr>
            <p:spPr bwMode="auto">
              <a:xfrm rot="-277109">
                <a:off x="699" y="2123"/>
                <a:ext cx="47" cy="33"/>
              </a:xfrm>
              <a:custGeom>
                <a:avLst/>
                <a:gdLst>
                  <a:gd name="T0" fmla="*/ 31 w 47"/>
                  <a:gd name="T1" fmla="*/ 32 h 34"/>
                  <a:gd name="T2" fmla="*/ 39 w 47"/>
                  <a:gd name="T3" fmla="*/ 30 h 34"/>
                  <a:gd name="T4" fmla="*/ 45 w 47"/>
                  <a:gd name="T5" fmla="*/ 24 h 34"/>
                  <a:gd name="T6" fmla="*/ 47 w 47"/>
                  <a:gd name="T7" fmla="*/ 18 h 34"/>
                  <a:gd name="T8" fmla="*/ 45 w 47"/>
                  <a:gd name="T9" fmla="*/ 10 h 34"/>
                  <a:gd name="T10" fmla="*/ 39 w 47"/>
                  <a:gd name="T11" fmla="*/ 4 h 34"/>
                  <a:gd name="T12" fmla="*/ 31 w 47"/>
                  <a:gd name="T13" fmla="*/ 2 h 34"/>
                  <a:gd name="T14" fmla="*/ 22 w 47"/>
                  <a:gd name="T15" fmla="*/ 0 h 34"/>
                  <a:gd name="T16" fmla="*/ 14 w 47"/>
                  <a:gd name="T17" fmla="*/ 2 h 34"/>
                  <a:gd name="T18" fmla="*/ 6 w 47"/>
                  <a:gd name="T19" fmla="*/ 6 h 34"/>
                  <a:gd name="T20" fmla="*/ 3 w 47"/>
                  <a:gd name="T21" fmla="*/ 12 h 34"/>
                  <a:gd name="T22" fmla="*/ 0 w 47"/>
                  <a:gd name="T23" fmla="*/ 18 h 34"/>
                  <a:gd name="T24" fmla="*/ 0 w 47"/>
                  <a:gd name="T25" fmla="*/ 24 h 34"/>
                  <a:gd name="T26" fmla="*/ 6 w 47"/>
                  <a:gd name="T27" fmla="*/ 30 h 34"/>
                  <a:gd name="T28" fmla="*/ 14 w 47"/>
                  <a:gd name="T29" fmla="*/ 32 h 34"/>
                  <a:gd name="T30" fmla="*/ 22 w 47"/>
                  <a:gd name="T31" fmla="*/ 34 h 34"/>
                  <a:gd name="T32" fmla="*/ 31 w 47"/>
                  <a:gd name="T33" fmla="*/ 3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31" y="32"/>
                    </a:moveTo>
                    <a:lnTo>
                      <a:pt x="39" y="30"/>
                    </a:lnTo>
                    <a:lnTo>
                      <a:pt x="45" y="24"/>
                    </a:lnTo>
                    <a:lnTo>
                      <a:pt x="47" y="18"/>
                    </a:lnTo>
                    <a:lnTo>
                      <a:pt x="45" y="10"/>
                    </a:lnTo>
                    <a:lnTo>
                      <a:pt x="39" y="4"/>
                    </a:lnTo>
                    <a:lnTo>
                      <a:pt x="31" y="2"/>
                    </a:lnTo>
                    <a:lnTo>
                      <a:pt x="22" y="0"/>
                    </a:lnTo>
                    <a:lnTo>
                      <a:pt x="14" y="2"/>
                    </a:lnTo>
                    <a:lnTo>
                      <a:pt x="6" y="6"/>
                    </a:lnTo>
                    <a:lnTo>
                      <a:pt x="3" y="12"/>
                    </a:lnTo>
                    <a:lnTo>
                      <a:pt x="0" y="18"/>
                    </a:lnTo>
                    <a:lnTo>
                      <a:pt x="0" y="24"/>
                    </a:lnTo>
                    <a:lnTo>
                      <a:pt x="6" y="30"/>
                    </a:lnTo>
                    <a:lnTo>
                      <a:pt x="14" y="32"/>
                    </a:lnTo>
                    <a:lnTo>
                      <a:pt x="22" y="34"/>
                    </a:lnTo>
                    <a:lnTo>
                      <a:pt x="31" y="32"/>
                    </a:lnTo>
                    <a:close/>
                  </a:path>
                </a:pathLst>
              </a:custGeom>
              <a:solidFill>
                <a:srgbClr val="D6ADA3"/>
              </a:solidFill>
              <a:ln w="9525">
                <a:noFill/>
                <a:round/>
                <a:headEnd/>
                <a:tailEnd/>
              </a:ln>
            </p:spPr>
            <p:txBody>
              <a:bodyPr/>
              <a:lstStyle/>
              <a:p>
                <a:endParaRPr lang="en-US"/>
              </a:p>
            </p:txBody>
          </p:sp>
          <p:sp>
            <p:nvSpPr>
              <p:cNvPr id="22649" name="Freeform 87"/>
              <p:cNvSpPr>
                <a:spLocks/>
              </p:cNvSpPr>
              <p:nvPr/>
            </p:nvSpPr>
            <p:spPr bwMode="auto">
              <a:xfrm rot="-277109">
                <a:off x="600" y="2020"/>
                <a:ext cx="680" cy="590"/>
              </a:xfrm>
              <a:custGeom>
                <a:avLst/>
                <a:gdLst>
                  <a:gd name="T0" fmla="*/ 39 w 680"/>
                  <a:gd name="T1" fmla="*/ 529 h 593"/>
                  <a:gd name="T2" fmla="*/ 81 w 680"/>
                  <a:gd name="T3" fmla="*/ 547 h 593"/>
                  <a:gd name="T4" fmla="*/ 117 w 680"/>
                  <a:gd name="T5" fmla="*/ 551 h 593"/>
                  <a:gd name="T6" fmla="*/ 161 w 680"/>
                  <a:gd name="T7" fmla="*/ 555 h 593"/>
                  <a:gd name="T8" fmla="*/ 237 w 680"/>
                  <a:gd name="T9" fmla="*/ 563 h 593"/>
                  <a:gd name="T10" fmla="*/ 326 w 680"/>
                  <a:gd name="T11" fmla="*/ 571 h 593"/>
                  <a:gd name="T12" fmla="*/ 421 w 680"/>
                  <a:gd name="T13" fmla="*/ 579 h 593"/>
                  <a:gd name="T14" fmla="*/ 510 w 680"/>
                  <a:gd name="T15" fmla="*/ 587 h 593"/>
                  <a:gd name="T16" fmla="*/ 588 w 680"/>
                  <a:gd name="T17" fmla="*/ 591 h 593"/>
                  <a:gd name="T18" fmla="*/ 638 w 680"/>
                  <a:gd name="T19" fmla="*/ 593 h 593"/>
                  <a:gd name="T20" fmla="*/ 666 w 680"/>
                  <a:gd name="T21" fmla="*/ 563 h 593"/>
                  <a:gd name="T22" fmla="*/ 680 w 680"/>
                  <a:gd name="T23" fmla="*/ 497 h 593"/>
                  <a:gd name="T24" fmla="*/ 630 w 680"/>
                  <a:gd name="T25" fmla="*/ 457 h 593"/>
                  <a:gd name="T26" fmla="*/ 524 w 680"/>
                  <a:gd name="T27" fmla="*/ 439 h 593"/>
                  <a:gd name="T28" fmla="*/ 421 w 680"/>
                  <a:gd name="T29" fmla="*/ 423 h 593"/>
                  <a:gd name="T30" fmla="*/ 340 w 680"/>
                  <a:gd name="T31" fmla="*/ 407 h 593"/>
                  <a:gd name="T32" fmla="*/ 290 w 680"/>
                  <a:gd name="T33" fmla="*/ 391 h 593"/>
                  <a:gd name="T34" fmla="*/ 259 w 680"/>
                  <a:gd name="T35" fmla="*/ 387 h 593"/>
                  <a:gd name="T36" fmla="*/ 245 w 680"/>
                  <a:gd name="T37" fmla="*/ 397 h 593"/>
                  <a:gd name="T38" fmla="*/ 242 w 680"/>
                  <a:gd name="T39" fmla="*/ 385 h 593"/>
                  <a:gd name="T40" fmla="*/ 259 w 680"/>
                  <a:gd name="T41" fmla="*/ 359 h 593"/>
                  <a:gd name="T42" fmla="*/ 270 w 680"/>
                  <a:gd name="T43" fmla="*/ 317 h 593"/>
                  <a:gd name="T44" fmla="*/ 270 w 680"/>
                  <a:gd name="T45" fmla="*/ 269 h 593"/>
                  <a:gd name="T46" fmla="*/ 278 w 680"/>
                  <a:gd name="T47" fmla="*/ 168 h 593"/>
                  <a:gd name="T48" fmla="*/ 284 w 680"/>
                  <a:gd name="T49" fmla="*/ 112 h 593"/>
                  <a:gd name="T50" fmla="*/ 278 w 680"/>
                  <a:gd name="T51" fmla="*/ 74 h 593"/>
                  <a:gd name="T52" fmla="*/ 253 w 680"/>
                  <a:gd name="T53" fmla="*/ 38 h 593"/>
                  <a:gd name="T54" fmla="*/ 209 w 680"/>
                  <a:gd name="T55" fmla="*/ 10 h 593"/>
                  <a:gd name="T56" fmla="*/ 145 w 680"/>
                  <a:gd name="T57" fmla="*/ 0 h 593"/>
                  <a:gd name="T58" fmla="*/ 83 w 680"/>
                  <a:gd name="T59" fmla="*/ 6 h 593"/>
                  <a:gd name="T60" fmla="*/ 39 w 680"/>
                  <a:gd name="T61" fmla="*/ 30 h 593"/>
                  <a:gd name="T62" fmla="*/ 11 w 680"/>
                  <a:gd name="T63" fmla="*/ 78 h 593"/>
                  <a:gd name="T64" fmla="*/ 0 w 680"/>
                  <a:gd name="T65" fmla="*/ 208 h 593"/>
                  <a:gd name="T66" fmla="*/ 8 w 680"/>
                  <a:gd name="T67" fmla="*/ 443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0"/>
                  <a:gd name="T103" fmla="*/ 0 h 593"/>
                  <a:gd name="T104" fmla="*/ 680 w 680"/>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0" h="593">
                    <a:moveTo>
                      <a:pt x="28" y="517"/>
                    </a:moveTo>
                    <a:lnTo>
                      <a:pt x="39" y="529"/>
                    </a:lnTo>
                    <a:lnTo>
                      <a:pt x="58" y="539"/>
                    </a:lnTo>
                    <a:lnTo>
                      <a:pt x="81" y="547"/>
                    </a:lnTo>
                    <a:lnTo>
                      <a:pt x="106" y="551"/>
                    </a:lnTo>
                    <a:lnTo>
                      <a:pt x="117" y="551"/>
                    </a:lnTo>
                    <a:lnTo>
                      <a:pt x="136" y="553"/>
                    </a:lnTo>
                    <a:lnTo>
                      <a:pt x="161" y="555"/>
                    </a:lnTo>
                    <a:lnTo>
                      <a:pt x="198" y="559"/>
                    </a:lnTo>
                    <a:lnTo>
                      <a:pt x="237" y="563"/>
                    </a:lnTo>
                    <a:lnTo>
                      <a:pt x="278" y="567"/>
                    </a:lnTo>
                    <a:lnTo>
                      <a:pt x="326" y="571"/>
                    </a:lnTo>
                    <a:lnTo>
                      <a:pt x="373" y="575"/>
                    </a:lnTo>
                    <a:lnTo>
                      <a:pt x="421" y="579"/>
                    </a:lnTo>
                    <a:lnTo>
                      <a:pt x="468" y="583"/>
                    </a:lnTo>
                    <a:lnTo>
                      <a:pt x="510" y="587"/>
                    </a:lnTo>
                    <a:lnTo>
                      <a:pt x="552" y="589"/>
                    </a:lnTo>
                    <a:lnTo>
                      <a:pt x="588" y="591"/>
                    </a:lnTo>
                    <a:lnTo>
                      <a:pt x="616" y="593"/>
                    </a:lnTo>
                    <a:lnTo>
                      <a:pt x="638" y="593"/>
                    </a:lnTo>
                    <a:lnTo>
                      <a:pt x="652" y="591"/>
                    </a:lnTo>
                    <a:lnTo>
                      <a:pt x="666" y="563"/>
                    </a:lnTo>
                    <a:lnTo>
                      <a:pt x="677" y="531"/>
                    </a:lnTo>
                    <a:lnTo>
                      <a:pt x="680" y="497"/>
                    </a:lnTo>
                    <a:lnTo>
                      <a:pt x="677" y="465"/>
                    </a:lnTo>
                    <a:lnTo>
                      <a:pt x="630" y="457"/>
                    </a:lnTo>
                    <a:lnTo>
                      <a:pt x="577" y="447"/>
                    </a:lnTo>
                    <a:lnTo>
                      <a:pt x="524" y="439"/>
                    </a:lnTo>
                    <a:lnTo>
                      <a:pt x="471" y="431"/>
                    </a:lnTo>
                    <a:lnTo>
                      <a:pt x="421" y="423"/>
                    </a:lnTo>
                    <a:lnTo>
                      <a:pt x="376" y="415"/>
                    </a:lnTo>
                    <a:lnTo>
                      <a:pt x="340" y="407"/>
                    </a:lnTo>
                    <a:lnTo>
                      <a:pt x="317" y="401"/>
                    </a:lnTo>
                    <a:lnTo>
                      <a:pt x="290" y="391"/>
                    </a:lnTo>
                    <a:lnTo>
                      <a:pt x="270" y="387"/>
                    </a:lnTo>
                    <a:lnTo>
                      <a:pt x="259" y="387"/>
                    </a:lnTo>
                    <a:lnTo>
                      <a:pt x="251" y="393"/>
                    </a:lnTo>
                    <a:lnTo>
                      <a:pt x="245" y="397"/>
                    </a:lnTo>
                    <a:lnTo>
                      <a:pt x="242" y="393"/>
                    </a:lnTo>
                    <a:lnTo>
                      <a:pt x="242" y="385"/>
                    </a:lnTo>
                    <a:lnTo>
                      <a:pt x="248" y="375"/>
                    </a:lnTo>
                    <a:lnTo>
                      <a:pt x="259" y="359"/>
                    </a:lnTo>
                    <a:lnTo>
                      <a:pt x="264" y="339"/>
                    </a:lnTo>
                    <a:lnTo>
                      <a:pt x="270" y="317"/>
                    </a:lnTo>
                    <a:lnTo>
                      <a:pt x="270" y="299"/>
                    </a:lnTo>
                    <a:lnTo>
                      <a:pt x="270" y="269"/>
                    </a:lnTo>
                    <a:lnTo>
                      <a:pt x="273" y="222"/>
                    </a:lnTo>
                    <a:lnTo>
                      <a:pt x="278" y="168"/>
                    </a:lnTo>
                    <a:lnTo>
                      <a:pt x="284" y="128"/>
                    </a:lnTo>
                    <a:lnTo>
                      <a:pt x="284" y="112"/>
                    </a:lnTo>
                    <a:lnTo>
                      <a:pt x="284" y="94"/>
                    </a:lnTo>
                    <a:lnTo>
                      <a:pt x="278" y="74"/>
                    </a:lnTo>
                    <a:lnTo>
                      <a:pt x="270" y="56"/>
                    </a:lnTo>
                    <a:lnTo>
                      <a:pt x="253" y="38"/>
                    </a:lnTo>
                    <a:lnTo>
                      <a:pt x="237" y="22"/>
                    </a:lnTo>
                    <a:lnTo>
                      <a:pt x="209" y="10"/>
                    </a:lnTo>
                    <a:lnTo>
                      <a:pt x="178" y="2"/>
                    </a:lnTo>
                    <a:lnTo>
                      <a:pt x="145" y="0"/>
                    </a:lnTo>
                    <a:lnTo>
                      <a:pt x="111" y="0"/>
                    </a:lnTo>
                    <a:lnTo>
                      <a:pt x="83" y="6"/>
                    </a:lnTo>
                    <a:lnTo>
                      <a:pt x="58" y="16"/>
                    </a:lnTo>
                    <a:lnTo>
                      <a:pt x="39" y="30"/>
                    </a:lnTo>
                    <a:lnTo>
                      <a:pt x="22" y="50"/>
                    </a:lnTo>
                    <a:lnTo>
                      <a:pt x="11" y="78"/>
                    </a:lnTo>
                    <a:lnTo>
                      <a:pt x="5" y="110"/>
                    </a:lnTo>
                    <a:lnTo>
                      <a:pt x="0" y="208"/>
                    </a:lnTo>
                    <a:lnTo>
                      <a:pt x="0" y="329"/>
                    </a:lnTo>
                    <a:lnTo>
                      <a:pt x="8" y="443"/>
                    </a:lnTo>
                    <a:lnTo>
                      <a:pt x="28" y="517"/>
                    </a:lnTo>
                    <a:close/>
                  </a:path>
                </a:pathLst>
              </a:custGeom>
              <a:solidFill>
                <a:schemeClr val="tx1"/>
              </a:solidFill>
              <a:ln w="9525">
                <a:noFill/>
                <a:round/>
                <a:headEnd/>
                <a:tailEnd/>
              </a:ln>
            </p:spPr>
            <p:txBody>
              <a:bodyPr/>
              <a:lstStyle/>
              <a:p>
                <a:endParaRPr lang="en-US"/>
              </a:p>
            </p:txBody>
          </p:sp>
          <p:sp>
            <p:nvSpPr>
              <p:cNvPr id="22650" name="Freeform 88"/>
              <p:cNvSpPr>
                <a:spLocks/>
              </p:cNvSpPr>
              <p:nvPr/>
            </p:nvSpPr>
            <p:spPr bwMode="auto">
              <a:xfrm rot="-277109">
                <a:off x="1283" y="2462"/>
                <a:ext cx="50" cy="95"/>
              </a:xfrm>
              <a:custGeom>
                <a:avLst/>
                <a:gdLst>
                  <a:gd name="T0" fmla="*/ 0 w 50"/>
                  <a:gd name="T1" fmla="*/ 96 h 96"/>
                  <a:gd name="T2" fmla="*/ 5 w 50"/>
                  <a:gd name="T3" fmla="*/ 72 h 96"/>
                  <a:gd name="T4" fmla="*/ 11 w 50"/>
                  <a:gd name="T5" fmla="*/ 48 h 96"/>
                  <a:gd name="T6" fmla="*/ 14 w 50"/>
                  <a:gd name="T7" fmla="*/ 24 h 96"/>
                  <a:gd name="T8" fmla="*/ 14 w 50"/>
                  <a:gd name="T9" fmla="*/ 0 h 96"/>
                  <a:gd name="T10" fmla="*/ 44 w 50"/>
                  <a:gd name="T11" fmla="*/ 2 h 96"/>
                  <a:gd name="T12" fmla="*/ 50 w 50"/>
                  <a:gd name="T13" fmla="*/ 20 h 96"/>
                  <a:gd name="T14" fmla="*/ 50 w 50"/>
                  <a:gd name="T15" fmla="*/ 42 h 96"/>
                  <a:gd name="T16" fmla="*/ 47 w 50"/>
                  <a:gd name="T17" fmla="*/ 68 h 96"/>
                  <a:gd name="T18" fmla="*/ 36 w 50"/>
                  <a:gd name="T19" fmla="*/ 96 h 96"/>
                  <a:gd name="T20" fmla="*/ 0 w 50"/>
                  <a:gd name="T21" fmla="*/ 96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96"/>
                  <a:gd name="T35" fmla="*/ 50 w 50"/>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96">
                    <a:moveTo>
                      <a:pt x="0" y="96"/>
                    </a:moveTo>
                    <a:lnTo>
                      <a:pt x="5" y="72"/>
                    </a:lnTo>
                    <a:lnTo>
                      <a:pt x="11" y="48"/>
                    </a:lnTo>
                    <a:lnTo>
                      <a:pt x="14" y="24"/>
                    </a:lnTo>
                    <a:lnTo>
                      <a:pt x="14" y="0"/>
                    </a:lnTo>
                    <a:lnTo>
                      <a:pt x="44" y="2"/>
                    </a:lnTo>
                    <a:lnTo>
                      <a:pt x="50" y="20"/>
                    </a:lnTo>
                    <a:lnTo>
                      <a:pt x="50" y="42"/>
                    </a:lnTo>
                    <a:lnTo>
                      <a:pt x="47" y="68"/>
                    </a:lnTo>
                    <a:lnTo>
                      <a:pt x="36" y="96"/>
                    </a:lnTo>
                    <a:lnTo>
                      <a:pt x="0" y="96"/>
                    </a:lnTo>
                    <a:close/>
                  </a:path>
                </a:pathLst>
              </a:custGeom>
              <a:solidFill>
                <a:srgbClr val="D8D8D8"/>
              </a:solidFill>
              <a:ln w="9525">
                <a:noFill/>
                <a:round/>
                <a:headEnd/>
                <a:tailEnd/>
              </a:ln>
            </p:spPr>
            <p:txBody>
              <a:bodyPr/>
              <a:lstStyle/>
              <a:p>
                <a:endParaRPr lang="en-US"/>
              </a:p>
            </p:txBody>
          </p:sp>
        </p:grpSp>
        <p:sp>
          <p:nvSpPr>
            <p:cNvPr id="22603" name="Freeform 41"/>
            <p:cNvSpPr>
              <a:spLocks/>
            </p:cNvSpPr>
            <p:nvPr/>
          </p:nvSpPr>
          <p:spPr bwMode="auto">
            <a:xfrm rot="-277109">
              <a:off x="768" y="2208"/>
              <a:ext cx="390" cy="94"/>
            </a:xfrm>
            <a:custGeom>
              <a:avLst/>
              <a:gdLst>
                <a:gd name="T0" fmla="*/ 0 w 390"/>
                <a:gd name="T1" fmla="*/ 40 h 120"/>
                <a:gd name="T2" fmla="*/ 9 w 390"/>
                <a:gd name="T3" fmla="*/ 56 h 120"/>
                <a:gd name="T4" fmla="*/ 31 w 390"/>
                <a:gd name="T5" fmla="*/ 64 h 120"/>
                <a:gd name="T6" fmla="*/ 50 w 390"/>
                <a:gd name="T7" fmla="*/ 68 h 120"/>
                <a:gd name="T8" fmla="*/ 70 w 390"/>
                <a:gd name="T9" fmla="*/ 76 h 120"/>
                <a:gd name="T10" fmla="*/ 89 w 390"/>
                <a:gd name="T11" fmla="*/ 84 h 120"/>
                <a:gd name="T12" fmla="*/ 117 w 390"/>
                <a:gd name="T13" fmla="*/ 94 h 120"/>
                <a:gd name="T14" fmla="*/ 145 w 390"/>
                <a:gd name="T15" fmla="*/ 102 h 120"/>
                <a:gd name="T16" fmla="*/ 179 w 390"/>
                <a:gd name="T17" fmla="*/ 110 h 120"/>
                <a:gd name="T18" fmla="*/ 218 w 390"/>
                <a:gd name="T19" fmla="*/ 118 h 120"/>
                <a:gd name="T20" fmla="*/ 246 w 390"/>
                <a:gd name="T21" fmla="*/ 116 h 120"/>
                <a:gd name="T22" fmla="*/ 271 w 390"/>
                <a:gd name="T23" fmla="*/ 118 h 120"/>
                <a:gd name="T24" fmla="*/ 290 w 390"/>
                <a:gd name="T25" fmla="*/ 120 h 120"/>
                <a:gd name="T26" fmla="*/ 307 w 390"/>
                <a:gd name="T27" fmla="*/ 116 h 120"/>
                <a:gd name="T28" fmla="*/ 321 w 390"/>
                <a:gd name="T29" fmla="*/ 108 h 120"/>
                <a:gd name="T30" fmla="*/ 346 w 390"/>
                <a:gd name="T31" fmla="*/ 90 h 120"/>
                <a:gd name="T32" fmla="*/ 374 w 390"/>
                <a:gd name="T33" fmla="*/ 72 h 120"/>
                <a:gd name="T34" fmla="*/ 390 w 390"/>
                <a:gd name="T35" fmla="*/ 56 h 120"/>
                <a:gd name="T36" fmla="*/ 382 w 390"/>
                <a:gd name="T37" fmla="*/ 50 h 120"/>
                <a:gd name="T38" fmla="*/ 357 w 390"/>
                <a:gd name="T39" fmla="*/ 52 h 120"/>
                <a:gd name="T40" fmla="*/ 329 w 390"/>
                <a:gd name="T41" fmla="*/ 58 h 120"/>
                <a:gd name="T42" fmla="*/ 301 w 390"/>
                <a:gd name="T43" fmla="*/ 66 h 120"/>
                <a:gd name="T44" fmla="*/ 273 w 390"/>
                <a:gd name="T45" fmla="*/ 66 h 120"/>
                <a:gd name="T46" fmla="*/ 237 w 390"/>
                <a:gd name="T47" fmla="*/ 58 h 120"/>
                <a:gd name="T48" fmla="*/ 209 w 390"/>
                <a:gd name="T49" fmla="*/ 52 h 120"/>
                <a:gd name="T50" fmla="*/ 204 w 390"/>
                <a:gd name="T51" fmla="*/ 46 h 120"/>
                <a:gd name="T52" fmla="*/ 218 w 390"/>
                <a:gd name="T53" fmla="*/ 38 h 120"/>
                <a:gd name="T54" fmla="*/ 237 w 390"/>
                <a:gd name="T55" fmla="*/ 30 h 120"/>
                <a:gd name="T56" fmla="*/ 262 w 390"/>
                <a:gd name="T57" fmla="*/ 26 h 120"/>
                <a:gd name="T58" fmla="*/ 287 w 390"/>
                <a:gd name="T59" fmla="*/ 14 h 120"/>
                <a:gd name="T60" fmla="*/ 282 w 390"/>
                <a:gd name="T61" fmla="*/ 4 h 120"/>
                <a:gd name="T62" fmla="*/ 248 w 390"/>
                <a:gd name="T63" fmla="*/ 2 h 120"/>
                <a:gd name="T64" fmla="*/ 223 w 390"/>
                <a:gd name="T65" fmla="*/ 0 h 120"/>
                <a:gd name="T66" fmla="*/ 198 w 390"/>
                <a:gd name="T67" fmla="*/ 2 h 120"/>
                <a:gd name="T68" fmla="*/ 179 w 390"/>
                <a:gd name="T69" fmla="*/ 6 h 120"/>
                <a:gd name="T70" fmla="*/ 145 w 390"/>
                <a:gd name="T71" fmla="*/ 8 h 120"/>
                <a:gd name="T72" fmla="*/ 120 w 390"/>
                <a:gd name="T73" fmla="*/ 6 h 120"/>
                <a:gd name="T74" fmla="*/ 95 w 390"/>
                <a:gd name="T75" fmla="*/ 10 h 120"/>
                <a:gd name="T76" fmla="*/ 64 w 390"/>
                <a:gd name="T77" fmla="*/ 18 h 120"/>
                <a:gd name="T78" fmla="*/ 42 w 390"/>
                <a:gd name="T79" fmla="*/ 18 h 120"/>
                <a:gd name="T80" fmla="*/ 28 w 390"/>
                <a:gd name="T81" fmla="*/ 16 h 120"/>
                <a:gd name="T82" fmla="*/ 11 w 390"/>
                <a:gd name="T83" fmla="*/ 22 h 1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120"/>
                <a:gd name="T128" fmla="*/ 390 w 390"/>
                <a:gd name="T129" fmla="*/ 120 h 1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120">
                  <a:moveTo>
                    <a:pt x="3" y="30"/>
                  </a:moveTo>
                  <a:lnTo>
                    <a:pt x="0" y="40"/>
                  </a:lnTo>
                  <a:lnTo>
                    <a:pt x="0" y="48"/>
                  </a:lnTo>
                  <a:lnTo>
                    <a:pt x="9" y="56"/>
                  </a:lnTo>
                  <a:lnTo>
                    <a:pt x="20" y="62"/>
                  </a:lnTo>
                  <a:lnTo>
                    <a:pt x="31" y="64"/>
                  </a:lnTo>
                  <a:lnTo>
                    <a:pt x="42" y="66"/>
                  </a:lnTo>
                  <a:lnTo>
                    <a:pt x="50" y="68"/>
                  </a:lnTo>
                  <a:lnTo>
                    <a:pt x="62" y="72"/>
                  </a:lnTo>
                  <a:lnTo>
                    <a:pt x="70" y="76"/>
                  </a:lnTo>
                  <a:lnTo>
                    <a:pt x="78" y="80"/>
                  </a:lnTo>
                  <a:lnTo>
                    <a:pt x="89" y="84"/>
                  </a:lnTo>
                  <a:lnTo>
                    <a:pt x="103" y="88"/>
                  </a:lnTo>
                  <a:lnTo>
                    <a:pt x="117" y="94"/>
                  </a:lnTo>
                  <a:lnTo>
                    <a:pt x="131" y="98"/>
                  </a:lnTo>
                  <a:lnTo>
                    <a:pt x="145" y="102"/>
                  </a:lnTo>
                  <a:lnTo>
                    <a:pt x="156" y="106"/>
                  </a:lnTo>
                  <a:lnTo>
                    <a:pt x="179" y="110"/>
                  </a:lnTo>
                  <a:lnTo>
                    <a:pt x="198" y="116"/>
                  </a:lnTo>
                  <a:lnTo>
                    <a:pt x="218" y="118"/>
                  </a:lnTo>
                  <a:lnTo>
                    <a:pt x="232" y="118"/>
                  </a:lnTo>
                  <a:lnTo>
                    <a:pt x="246" y="116"/>
                  </a:lnTo>
                  <a:lnTo>
                    <a:pt x="259" y="116"/>
                  </a:lnTo>
                  <a:lnTo>
                    <a:pt x="271" y="118"/>
                  </a:lnTo>
                  <a:lnTo>
                    <a:pt x="282" y="120"/>
                  </a:lnTo>
                  <a:lnTo>
                    <a:pt x="290" y="120"/>
                  </a:lnTo>
                  <a:lnTo>
                    <a:pt x="298" y="120"/>
                  </a:lnTo>
                  <a:lnTo>
                    <a:pt x="307" y="116"/>
                  </a:lnTo>
                  <a:lnTo>
                    <a:pt x="315" y="112"/>
                  </a:lnTo>
                  <a:lnTo>
                    <a:pt x="321" y="108"/>
                  </a:lnTo>
                  <a:lnTo>
                    <a:pt x="332" y="100"/>
                  </a:lnTo>
                  <a:lnTo>
                    <a:pt x="346" y="90"/>
                  </a:lnTo>
                  <a:lnTo>
                    <a:pt x="360" y="80"/>
                  </a:lnTo>
                  <a:lnTo>
                    <a:pt x="374" y="72"/>
                  </a:lnTo>
                  <a:lnTo>
                    <a:pt x="385" y="62"/>
                  </a:lnTo>
                  <a:lnTo>
                    <a:pt x="390" y="56"/>
                  </a:lnTo>
                  <a:lnTo>
                    <a:pt x="390" y="54"/>
                  </a:lnTo>
                  <a:lnTo>
                    <a:pt x="382" y="50"/>
                  </a:lnTo>
                  <a:lnTo>
                    <a:pt x="371" y="50"/>
                  </a:lnTo>
                  <a:lnTo>
                    <a:pt x="357" y="52"/>
                  </a:lnTo>
                  <a:lnTo>
                    <a:pt x="343" y="54"/>
                  </a:lnTo>
                  <a:lnTo>
                    <a:pt x="329" y="58"/>
                  </a:lnTo>
                  <a:lnTo>
                    <a:pt x="315" y="62"/>
                  </a:lnTo>
                  <a:lnTo>
                    <a:pt x="301" y="66"/>
                  </a:lnTo>
                  <a:lnTo>
                    <a:pt x="290" y="68"/>
                  </a:lnTo>
                  <a:lnTo>
                    <a:pt x="273" y="66"/>
                  </a:lnTo>
                  <a:lnTo>
                    <a:pt x="257" y="62"/>
                  </a:lnTo>
                  <a:lnTo>
                    <a:pt x="237" y="58"/>
                  </a:lnTo>
                  <a:lnTo>
                    <a:pt x="220" y="54"/>
                  </a:lnTo>
                  <a:lnTo>
                    <a:pt x="209" y="52"/>
                  </a:lnTo>
                  <a:lnTo>
                    <a:pt x="204" y="50"/>
                  </a:lnTo>
                  <a:lnTo>
                    <a:pt x="204" y="46"/>
                  </a:lnTo>
                  <a:lnTo>
                    <a:pt x="209" y="42"/>
                  </a:lnTo>
                  <a:lnTo>
                    <a:pt x="218" y="38"/>
                  </a:lnTo>
                  <a:lnTo>
                    <a:pt x="229" y="34"/>
                  </a:lnTo>
                  <a:lnTo>
                    <a:pt x="237" y="30"/>
                  </a:lnTo>
                  <a:lnTo>
                    <a:pt x="248" y="28"/>
                  </a:lnTo>
                  <a:lnTo>
                    <a:pt x="262" y="26"/>
                  </a:lnTo>
                  <a:lnTo>
                    <a:pt x="276" y="20"/>
                  </a:lnTo>
                  <a:lnTo>
                    <a:pt x="287" y="14"/>
                  </a:lnTo>
                  <a:lnTo>
                    <a:pt x="290" y="8"/>
                  </a:lnTo>
                  <a:lnTo>
                    <a:pt x="282" y="4"/>
                  </a:lnTo>
                  <a:lnTo>
                    <a:pt x="265" y="2"/>
                  </a:lnTo>
                  <a:lnTo>
                    <a:pt x="248" y="2"/>
                  </a:lnTo>
                  <a:lnTo>
                    <a:pt x="234" y="2"/>
                  </a:lnTo>
                  <a:lnTo>
                    <a:pt x="223" y="0"/>
                  </a:lnTo>
                  <a:lnTo>
                    <a:pt x="212" y="0"/>
                  </a:lnTo>
                  <a:lnTo>
                    <a:pt x="198" y="2"/>
                  </a:lnTo>
                  <a:lnTo>
                    <a:pt x="190" y="4"/>
                  </a:lnTo>
                  <a:lnTo>
                    <a:pt x="179" y="6"/>
                  </a:lnTo>
                  <a:lnTo>
                    <a:pt x="162" y="8"/>
                  </a:lnTo>
                  <a:lnTo>
                    <a:pt x="145" y="8"/>
                  </a:lnTo>
                  <a:lnTo>
                    <a:pt x="131" y="6"/>
                  </a:lnTo>
                  <a:lnTo>
                    <a:pt x="120" y="6"/>
                  </a:lnTo>
                  <a:lnTo>
                    <a:pt x="109" y="8"/>
                  </a:lnTo>
                  <a:lnTo>
                    <a:pt x="95" y="10"/>
                  </a:lnTo>
                  <a:lnTo>
                    <a:pt x="78" y="14"/>
                  </a:lnTo>
                  <a:lnTo>
                    <a:pt x="64" y="18"/>
                  </a:lnTo>
                  <a:lnTo>
                    <a:pt x="50" y="18"/>
                  </a:lnTo>
                  <a:lnTo>
                    <a:pt x="42" y="18"/>
                  </a:lnTo>
                  <a:lnTo>
                    <a:pt x="34" y="16"/>
                  </a:lnTo>
                  <a:lnTo>
                    <a:pt x="28" y="16"/>
                  </a:lnTo>
                  <a:lnTo>
                    <a:pt x="20" y="18"/>
                  </a:lnTo>
                  <a:lnTo>
                    <a:pt x="11" y="22"/>
                  </a:lnTo>
                  <a:lnTo>
                    <a:pt x="3" y="30"/>
                  </a:lnTo>
                  <a:close/>
                </a:path>
              </a:pathLst>
            </a:custGeom>
            <a:solidFill>
              <a:srgbClr val="D6ADA3"/>
            </a:solidFill>
            <a:ln w="9525">
              <a:noFill/>
              <a:round/>
              <a:headEnd/>
              <a:tailEnd/>
            </a:ln>
          </p:spPr>
          <p:txBody>
            <a:bodyPr/>
            <a:lstStyle/>
            <a:p>
              <a:endParaRPr lang="en-US"/>
            </a:p>
          </p:txBody>
        </p:sp>
      </p:grpSp>
      <p:grpSp>
        <p:nvGrpSpPr>
          <p:cNvPr id="4" name="Group 94"/>
          <p:cNvGrpSpPr>
            <a:grpSpLocks/>
          </p:cNvGrpSpPr>
          <p:nvPr/>
        </p:nvGrpSpPr>
        <p:grpSpPr bwMode="auto">
          <a:xfrm>
            <a:off x="8077200" y="3200400"/>
            <a:ext cx="1066800" cy="1676400"/>
            <a:chOff x="3600" y="1468"/>
            <a:chExt cx="1277" cy="2645"/>
          </a:xfrm>
        </p:grpSpPr>
        <p:sp>
          <p:nvSpPr>
            <p:cNvPr id="22555" name="Freeform 95"/>
            <p:cNvSpPr>
              <a:spLocks/>
            </p:cNvSpPr>
            <p:nvPr/>
          </p:nvSpPr>
          <p:spPr bwMode="auto">
            <a:xfrm>
              <a:off x="3600" y="2292"/>
              <a:ext cx="337" cy="139"/>
            </a:xfrm>
            <a:custGeom>
              <a:avLst/>
              <a:gdLst>
                <a:gd name="T0" fmla="*/ 334 w 337"/>
                <a:gd name="T1" fmla="*/ 48 h 130"/>
                <a:gd name="T2" fmla="*/ 315 w 337"/>
                <a:gd name="T3" fmla="*/ 56 h 130"/>
                <a:gd name="T4" fmla="*/ 284 w 337"/>
                <a:gd name="T5" fmla="*/ 60 h 130"/>
                <a:gd name="T6" fmla="*/ 256 w 337"/>
                <a:gd name="T7" fmla="*/ 68 h 130"/>
                <a:gd name="T8" fmla="*/ 226 w 337"/>
                <a:gd name="T9" fmla="*/ 76 h 130"/>
                <a:gd name="T10" fmla="*/ 192 w 337"/>
                <a:gd name="T11" fmla="*/ 88 h 130"/>
                <a:gd name="T12" fmla="*/ 161 w 337"/>
                <a:gd name="T13" fmla="*/ 104 h 130"/>
                <a:gd name="T14" fmla="*/ 136 w 337"/>
                <a:gd name="T15" fmla="*/ 120 h 130"/>
                <a:gd name="T16" fmla="*/ 122 w 337"/>
                <a:gd name="T17" fmla="*/ 122 h 130"/>
                <a:gd name="T18" fmla="*/ 128 w 337"/>
                <a:gd name="T19" fmla="*/ 102 h 130"/>
                <a:gd name="T20" fmla="*/ 145 w 337"/>
                <a:gd name="T21" fmla="*/ 90 h 130"/>
                <a:gd name="T22" fmla="*/ 173 w 337"/>
                <a:gd name="T23" fmla="*/ 74 h 130"/>
                <a:gd name="T24" fmla="*/ 187 w 337"/>
                <a:gd name="T25" fmla="*/ 66 h 130"/>
                <a:gd name="T26" fmla="*/ 184 w 337"/>
                <a:gd name="T27" fmla="*/ 58 h 130"/>
                <a:gd name="T28" fmla="*/ 150 w 337"/>
                <a:gd name="T29" fmla="*/ 54 h 130"/>
                <a:gd name="T30" fmla="*/ 106 w 337"/>
                <a:gd name="T31" fmla="*/ 56 h 130"/>
                <a:gd name="T32" fmla="*/ 78 w 337"/>
                <a:gd name="T33" fmla="*/ 62 h 130"/>
                <a:gd name="T34" fmla="*/ 58 w 337"/>
                <a:gd name="T35" fmla="*/ 78 h 130"/>
                <a:gd name="T36" fmla="*/ 42 w 337"/>
                <a:gd name="T37" fmla="*/ 90 h 130"/>
                <a:gd name="T38" fmla="*/ 22 w 337"/>
                <a:gd name="T39" fmla="*/ 100 h 130"/>
                <a:gd name="T40" fmla="*/ 5 w 337"/>
                <a:gd name="T41" fmla="*/ 102 h 130"/>
                <a:gd name="T42" fmla="*/ 0 w 337"/>
                <a:gd name="T43" fmla="*/ 94 h 130"/>
                <a:gd name="T44" fmla="*/ 31 w 337"/>
                <a:gd name="T45" fmla="*/ 72 h 130"/>
                <a:gd name="T46" fmla="*/ 56 w 337"/>
                <a:gd name="T47" fmla="*/ 54 h 130"/>
                <a:gd name="T48" fmla="*/ 72 w 337"/>
                <a:gd name="T49" fmla="*/ 40 h 130"/>
                <a:gd name="T50" fmla="*/ 95 w 337"/>
                <a:gd name="T51" fmla="*/ 30 h 130"/>
                <a:gd name="T52" fmla="*/ 109 w 337"/>
                <a:gd name="T53" fmla="*/ 22 h 130"/>
                <a:gd name="T54" fmla="*/ 122 w 337"/>
                <a:gd name="T55" fmla="*/ 10 h 130"/>
                <a:gd name="T56" fmla="*/ 128 w 337"/>
                <a:gd name="T57" fmla="*/ 2 h 130"/>
                <a:gd name="T58" fmla="*/ 148 w 337"/>
                <a:gd name="T59" fmla="*/ 0 h 130"/>
                <a:gd name="T60" fmla="*/ 175 w 337"/>
                <a:gd name="T61" fmla="*/ 4 h 130"/>
                <a:gd name="T62" fmla="*/ 206 w 337"/>
                <a:gd name="T63" fmla="*/ 8 h 130"/>
                <a:gd name="T64" fmla="*/ 237 w 337"/>
                <a:gd name="T65" fmla="*/ 14 h 130"/>
                <a:gd name="T66" fmla="*/ 262 w 337"/>
                <a:gd name="T67" fmla="*/ 18 h 130"/>
                <a:gd name="T68" fmla="*/ 287 w 337"/>
                <a:gd name="T69" fmla="*/ 20 h 130"/>
                <a:gd name="T70" fmla="*/ 329 w 337"/>
                <a:gd name="T71" fmla="*/ 28 h 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7"/>
                <a:gd name="T109" fmla="*/ 0 h 130"/>
                <a:gd name="T110" fmla="*/ 337 w 337"/>
                <a:gd name="T111" fmla="*/ 130 h 1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7" h="130">
                  <a:moveTo>
                    <a:pt x="337" y="40"/>
                  </a:moveTo>
                  <a:lnTo>
                    <a:pt x="334" y="48"/>
                  </a:lnTo>
                  <a:lnTo>
                    <a:pt x="326" y="54"/>
                  </a:lnTo>
                  <a:lnTo>
                    <a:pt x="315" y="56"/>
                  </a:lnTo>
                  <a:lnTo>
                    <a:pt x="295" y="58"/>
                  </a:lnTo>
                  <a:lnTo>
                    <a:pt x="284" y="60"/>
                  </a:lnTo>
                  <a:lnTo>
                    <a:pt x="273" y="64"/>
                  </a:lnTo>
                  <a:lnTo>
                    <a:pt x="256" y="68"/>
                  </a:lnTo>
                  <a:lnTo>
                    <a:pt x="240" y="72"/>
                  </a:lnTo>
                  <a:lnTo>
                    <a:pt x="226" y="76"/>
                  </a:lnTo>
                  <a:lnTo>
                    <a:pt x="209" y="82"/>
                  </a:lnTo>
                  <a:lnTo>
                    <a:pt x="192" y="88"/>
                  </a:lnTo>
                  <a:lnTo>
                    <a:pt x="178" y="94"/>
                  </a:lnTo>
                  <a:lnTo>
                    <a:pt x="161" y="104"/>
                  </a:lnTo>
                  <a:lnTo>
                    <a:pt x="148" y="112"/>
                  </a:lnTo>
                  <a:lnTo>
                    <a:pt x="136" y="120"/>
                  </a:lnTo>
                  <a:lnTo>
                    <a:pt x="125" y="130"/>
                  </a:lnTo>
                  <a:lnTo>
                    <a:pt x="122" y="122"/>
                  </a:lnTo>
                  <a:lnTo>
                    <a:pt x="122" y="112"/>
                  </a:lnTo>
                  <a:lnTo>
                    <a:pt x="128" y="102"/>
                  </a:lnTo>
                  <a:lnTo>
                    <a:pt x="136" y="94"/>
                  </a:lnTo>
                  <a:lnTo>
                    <a:pt x="145" y="90"/>
                  </a:lnTo>
                  <a:lnTo>
                    <a:pt x="159" y="82"/>
                  </a:lnTo>
                  <a:lnTo>
                    <a:pt x="173" y="74"/>
                  </a:lnTo>
                  <a:lnTo>
                    <a:pt x="181" y="70"/>
                  </a:lnTo>
                  <a:lnTo>
                    <a:pt x="187" y="66"/>
                  </a:lnTo>
                  <a:lnTo>
                    <a:pt x="189" y="62"/>
                  </a:lnTo>
                  <a:lnTo>
                    <a:pt x="184" y="58"/>
                  </a:lnTo>
                  <a:lnTo>
                    <a:pt x="170" y="56"/>
                  </a:lnTo>
                  <a:lnTo>
                    <a:pt x="150" y="54"/>
                  </a:lnTo>
                  <a:lnTo>
                    <a:pt x="125" y="54"/>
                  </a:lnTo>
                  <a:lnTo>
                    <a:pt x="106" y="56"/>
                  </a:lnTo>
                  <a:lnTo>
                    <a:pt x="89" y="58"/>
                  </a:lnTo>
                  <a:lnTo>
                    <a:pt x="78" y="62"/>
                  </a:lnTo>
                  <a:lnTo>
                    <a:pt x="70" y="70"/>
                  </a:lnTo>
                  <a:lnTo>
                    <a:pt x="58" y="78"/>
                  </a:lnTo>
                  <a:lnTo>
                    <a:pt x="50" y="84"/>
                  </a:lnTo>
                  <a:lnTo>
                    <a:pt x="42" y="90"/>
                  </a:lnTo>
                  <a:lnTo>
                    <a:pt x="31" y="96"/>
                  </a:lnTo>
                  <a:lnTo>
                    <a:pt x="22" y="100"/>
                  </a:lnTo>
                  <a:lnTo>
                    <a:pt x="14" y="102"/>
                  </a:lnTo>
                  <a:lnTo>
                    <a:pt x="5" y="102"/>
                  </a:lnTo>
                  <a:lnTo>
                    <a:pt x="0" y="100"/>
                  </a:lnTo>
                  <a:lnTo>
                    <a:pt x="0" y="94"/>
                  </a:lnTo>
                  <a:lnTo>
                    <a:pt x="11" y="84"/>
                  </a:lnTo>
                  <a:lnTo>
                    <a:pt x="31" y="72"/>
                  </a:lnTo>
                  <a:lnTo>
                    <a:pt x="44" y="62"/>
                  </a:lnTo>
                  <a:lnTo>
                    <a:pt x="56" y="54"/>
                  </a:lnTo>
                  <a:lnTo>
                    <a:pt x="64" y="46"/>
                  </a:lnTo>
                  <a:lnTo>
                    <a:pt x="72" y="40"/>
                  </a:lnTo>
                  <a:lnTo>
                    <a:pt x="83" y="36"/>
                  </a:lnTo>
                  <a:lnTo>
                    <a:pt x="95" y="30"/>
                  </a:lnTo>
                  <a:lnTo>
                    <a:pt x="103" y="26"/>
                  </a:lnTo>
                  <a:lnTo>
                    <a:pt x="109" y="22"/>
                  </a:lnTo>
                  <a:lnTo>
                    <a:pt x="117" y="16"/>
                  </a:lnTo>
                  <a:lnTo>
                    <a:pt x="122" y="10"/>
                  </a:lnTo>
                  <a:lnTo>
                    <a:pt x="125" y="6"/>
                  </a:lnTo>
                  <a:lnTo>
                    <a:pt x="128" y="2"/>
                  </a:lnTo>
                  <a:lnTo>
                    <a:pt x="136" y="0"/>
                  </a:lnTo>
                  <a:lnTo>
                    <a:pt x="148" y="0"/>
                  </a:lnTo>
                  <a:lnTo>
                    <a:pt x="164" y="2"/>
                  </a:lnTo>
                  <a:lnTo>
                    <a:pt x="175" y="4"/>
                  </a:lnTo>
                  <a:lnTo>
                    <a:pt x="189" y="6"/>
                  </a:lnTo>
                  <a:lnTo>
                    <a:pt x="206" y="8"/>
                  </a:lnTo>
                  <a:lnTo>
                    <a:pt x="223" y="12"/>
                  </a:lnTo>
                  <a:lnTo>
                    <a:pt x="237" y="14"/>
                  </a:lnTo>
                  <a:lnTo>
                    <a:pt x="251" y="16"/>
                  </a:lnTo>
                  <a:lnTo>
                    <a:pt x="262" y="18"/>
                  </a:lnTo>
                  <a:lnTo>
                    <a:pt x="270" y="18"/>
                  </a:lnTo>
                  <a:lnTo>
                    <a:pt x="287" y="20"/>
                  </a:lnTo>
                  <a:lnTo>
                    <a:pt x="309" y="22"/>
                  </a:lnTo>
                  <a:lnTo>
                    <a:pt x="329" y="28"/>
                  </a:lnTo>
                  <a:lnTo>
                    <a:pt x="337" y="40"/>
                  </a:lnTo>
                  <a:close/>
                </a:path>
              </a:pathLst>
            </a:custGeom>
            <a:solidFill>
              <a:srgbClr val="7F0000"/>
            </a:solidFill>
            <a:ln w="9525">
              <a:noFill/>
              <a:round/>
              <a:headEnd/>
              <a:tailEnd/>
            </a:ln>
          </p:spPr>
          <p:txBody>
            <a:bodyPr/>
            <a:lstStyle/>
            <a:p>
              <a:endParaRPr lang="en-US"/>
            </a:p>
          </p:txBody>
        </p:sp>
        <p:sp>
          <p:nvSpPr>
            <p:cNvPr id="22556" name="Freeform 96"/>
            <p:cNvSpPr>
              <a:spLocks/>
            </p:cNvSpPr>
            <p:nvPr/>
          </p:nvSpPr>
          <p:spPr bwMode="auto">
            <a:xfrm>
              <a:off x="3696" y="2343"/>
              <a:ext cx="118" cy="65"/>
            </a:xfrm>
            <a:custGeom>
              <a:avLst/>
              <a:gdLst>
                <a:gd name="T0" fmla="*/ 118 w 118"/>
                <a:gd name="T1" fmla="*/ 2 h 60"/>
                <a:gd name="T2" fmla="*/ 104 w 118"/>
                <a:gd name="T3" fmla="*/ 6 h 60"/>
                <a:gd name="T4" fmla="*/ 87 w 118"/>
                <a:gd name="T5" fmla="*/ 12 h 60"/>
                <a:gd name="T6" fmla="*/ 70 w 118"/>
                <a:gd name="T7" fmla="*/ 18 h 60"/>
                <a:gd name="T8" fmla="*/ 56 w 118"/>
                <a:gd name="T9" fmla="*/ 24 h 60"/>
                <a:gd name="T10" fmla="*/ 39 w 118"/>
                <a:gd name="T11" fmla="*/ 34 h 60"/>
                <a:gd name="T12" fmla="*/ 26 w 118"/>
                <a:gd name="T13" fmla="*/ 42 h 60"/>
                <a:gd name="T14" fmla="*/ 14 w 118"/>
                <a:gd name="T15" fmla="*/ 50 h 60"/>
                <a:gd name="T16" fmla="*/ 3 w 118"/>
                <a:gd name="T17" fmla="*/ 60 h 60"/>
                <a:gd name="T18" fmla="*/ 0 w 118"/>
                <a:gd name="T19" fmla="*/ 52 h 60"/>
                <a:gd name="T20" fmla="*/ 0 w 118"/>
                <a:gd name="T21" fmla="*/ 42 h 60"/>
                <a:gd name="T22" fmla="*/ 6 w 118"/>
                <a:gd name="T23" fmla="*/ 32 h 60"/>
                <a:gd name="T24" fmla="*/ 14 w 118"/>
                <a:gd name="T25" fmla="*/ 24 h 60"/>
                <a:gd name="T26" fmla="*/ 23 w 118"/>
                <a:gd name="T27" fmla="*/ 20 h 60"/>
                <a:gd name="T28" fmla="*/ 37 w 118"/>
                <a:gd name="T29" fmla="*/ 12 h 60"/>
                <a:gd name="T30" fmla="*/ 51 w 118"/>
                <a:gd name="T31" fmla="*/ 4 h 60"/>
                <a:gd name="T32" fmla="*/ 59 w 118"/>
                <a:gd name="T33" fmla="*/ 0 h 60"/>
                <a:gd name="T34" fmla="*/ 118 w 118"/>
                <a:gd name="T35" fmla="*/ 2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8"/>
                <a:gd name="T55" fmla="*/ 0 h 60"/>
                <a:gd name="T56" fmla="*/ 118 w 118"/>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8" h="60">
                  <a:moveTo>
                    <a:pt x="118" y="2"/>
                  </a:moveTo>
                  <a:lnTo>
                    <a:pt x="104" y="6"/>
                  </a:lnTo>
                  <a:lnTo>
                    <a:pt x="87" y="12"/>
                  </a:lnTo>
                  <a:lnTo>
                    <a:pt x="70" y="18"/>
                  </a:lnTo>
                  <a:lnTo>
                    <a:pt x="56" y="24"/>
                  </a:lnTo>
                  <a:lnTo>
                    <a:pt x="39" y="34"/>
                  </a:lnTo>
                  <a:lnTo>
                    <a:pt x="26" y="42"/>
                  </a:lnTo>
                  <a:lnTo>
                    <a:pt x="14" y="50"/>
                  </a:lnTo>
                  <a:lnTo>
                    <a:pt x="3" y="60"/>
                  </a:lnTo>
                  <a:lnTo>
                    <a:pt x="0" y="52"/>
                  </a:lnTo>
                  <a:lnTo>
                    <a:pt x="0" y="42"/>
                  </a:lnTo>
                  <a:lnTo>
                    <a:pt x="6" y="32"/>
                  </a:lnTo>
                  <a:lnTo>
                    <a:pt x="14" y="24"/>
                  </a:lnTo>
                  <a:lnTo>
                    <a:pt x="23" y="20"/>
                  </a:lnTo>
                  <a:lnTo>
                    <a:pt x="37" y="12"/>
                  </a:lnTo>
                  <a:lnTo>
                    <a:pt x="51" y="4"/>
                  </a:lnTo>
                  <a:lnTo>
                    <a:pt x="59" y="0"/>
                  </a:lnTo>
                  <a:lnTo>
                    <a:pt x="118" y="2"/>
                  </a:lnTo>
                  <a:close/>
                </a:path>
              </a:pathLst>
            </a:custGeom>
            <a:solidFill>
              <a:srgbClr val="7F0000"/>
            </a:solidFill>
            <a:ln w="9525">
              <a:noFill/>
              <a:round/>
              <a:headEnd/>
              <a:tailEnd/>
            </a:ln>
          </p:spPr>
          <p:txBody>
            <a:bodyPr/>
            <a:lstStyle/>
            <a:p>
              <a:endParaRPr lang="en-US"/>
            </a:p>
          </p:txBody>
        </p:sp>
        <p:sp>
          <p:nvSpPr>
            <p:cNvPr id="22557" name="Freeform 97"/>
            <p:cNvSpPr>
              <a:spLocks/>
            </p:cNvSpPr>
            <p:nvPr/>
          </p:nvSpPr>
          <p:spPr bwMode="auto">
            <a:xfrm>
              <a:off x="3888" y="2322"/>
              <a:ext cx="47" cy="36"/>
            </a:xfrm>
            <a:custGeom>
              <a:avLst/>
              <a:gdLst>
                <a:gd name="T0" fmla="*/ 3 w 47"/>
                <a:gd name="T1" fmla="*/ 6 h 34"/>
                <a:gd name="T2" fmla="*/ 0 w 47"/>
                <a:gd name="T3" fmla="*/ 12 h 34"/>
                <a:gd name="T4" fmla="*/ 0 w 47"/>
                <a:gd name="T5" fmla="*/ 18 h 34"/>
                <a:gd name="T6" fmla="*/ 3 w 47"/>
                <a:gd name="T7" fmla="*/ 24 h 34"/>
                <a:gd name="T8" fmla="*/ 8 w 47"/>
                <a:gd name="T9" fmla="*/ 30 h 34"/>
                <a:gd name="T10" fmla="*/ 17 w 47"/>
                <a:gd name="T11" fmla="*/ 34 h 34"/>
                <a:gd name="T12" fmla="*/ 25 w 47"/>
                <a:gd name="T13" fmla="*/ 34 h 34"/>
                <a:gd name="T14" fmla="*/ 33 w 47"/>
                <a:gd name="T15" fmla="*/ 30 h 34"/>
                <a:gd name="T16" fmla="*/ 42 w 47"/>
                <a:gd name="T17" fmla="*/ 26 h 34"/>
                <a:gd name="T18" fmla="*/ 47 w 47"/>
                <a:gd name="T19" fmla="*/ 20 h 34"/>
                <a:gd name="T20" fmla="*/ 47 w 47"/>
                <a:gd name="T21" fmla="*/ 14 h 34"/>
                <a:gd name="T22" fmla="*/ 42 w 47"/>
                <a:gd name="T23" fmla="*/ 8 h 34"/>
                <a:gd name="T24" fmla="*/ 36 w 47"/>
                <a:gd name="T25" fmla="*/ 2 h 34"/>
                <a:gd name="T26" fmla="*/ 28 w 47"/>
                <a:gd name="T27" fmla="*/ 0 h 34"/>
                <a:gd name="T28" fmla="*/ 19 w 47"/>
                <a:gd name="T29" fmla="*/ 0 h 34"/>
                <a:gd name="T30" fmla="*/ 11 w 47"/>
                <a:gd name="T31" fmla="*/ 2 h 34"/>
                <a:gd name="T32" fmla="*/ 3 w 47"/>
                <a:gd name="T33" fmla="*/ 6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3" y="6"/>
                  </a:moveTo>
                  <a:lnTo>
                    <a:pt x="0" y="12"/>
                  </a:lnTo>
                  <a:lnTo>
                    <a:pt x="0" y="18"/>
                  </a:lnTo>
                  <a:lnTo>
                    <a:pt x="3" y="24"/>
                  </a:lnTo>
                  <a:lnTo>
                    <a:pt x="8" y="30"/>
                  </a:lnTo>
                  <a:lnTo>
                    <a:pt x="17" y="34"/>
                  </a:lnTo>
                  <a:lnTo>
                    <a:pt x="25" y="34"/>
                  </a:lnTo>
                  <a:lnTo>
                    <a:pt x="33" y="30"/>
                  </a:lnTo>
                  <a:lnTo>
                    <a:pt x="42" y="26"/>
                  </a:lnTo>
                  <a:lnTo>
                    <a:pt x="47" y="20"/>
                  </a:lnTo>
                  <a:lnTo>
                    <a:pt x="47" y="14"/>
                  </a:lnTo>
                  <a:lnTo>
                    <a:pt x="42" y="8"/>
                  </a:lnTo>
                  <a:lnTo>
                    <a:pt x="36" y="2"/>
                  </a:lnTo>
                  <a:lnTo>
                    <a:pt x="28" y="0"/>
                  </a:lnTo>
                  <a:lnTo>
                    <a:pt x="19" y="0"/>
                  </a:lnTo>
                  <a:lnTo>
                    <a:pt x="11" y="2"/>
                  </a:lnTo>
                  <a:lnTo>
                    <a:pt x="3" y="6"/>
                  </a:lnTo>
                  <a:close/>
                </a:path>
              </a:pathLst>
            </a:custGeom>
            <a:solidFill>
              <a:srgbClr val="7F0000"/>
            </a:solidFill>
            <a:ln w="9525">
              <a:noFill/>
              <a:round/>
              <a:headEnd/>
              <a:tailEnd/>
            </a:ln>
          </p:spPr>
          <p:txBody>
            <a:bodyPr/>
            <a:lstStyle/>
            <a:p>
              <a:endParaRPr lang="en-US"/>
            </a:p>
          </p:txBody>
        </p:sp>
        <p:sp>
          <p:nvSpPr>
            <p:cNvPr id="22558" name="Freeform 98"/>
            <p:cNvSpPr>
              <a:spLocks/>
            </p:cNvSpPr>
            <p:nvPr/>
          </p:nvSpPr>
          <p:spPr bwMode="auto">
            <a:xfrm>
              <a:off x="3888" y="1937"/>
              <a:ext cx="733" cy="464"/>
            </a:xfrm>
            <a:custGeom>
              <a:avLst/>
              <a:gdLst>
                <a:gd name="T0" fmla="*/ 195 w 733"/>
                <a:gd name="T1" fmla="*/ 353 h 433"/>
                <a:gd name="T2" fmla="*/ 262 w 733"/>
                <a:gd name="T3" fmla="*/ 345 h 433"/>
                <a:gd name="T4" fmla="*/ 332 w 733"/>
                <a:gd name="T5" fmla="*/ 337 h 433"/>
                <a:gd name="T6" fmla="*/ 401 w 733"/>
                <a:gd name="T7" fmla="*/ 333 h 433"/>
                <a:gd name="T8" fmla="*/ 443 w 733"/>
                <a:gd name="T9" fmla="*/ 331 h 433"/>
                <a:gd name="T10" fmla="*/ 457 w 733"/>
                <a:gd name="T11" fmla="*/ 317 h 433"/>
                <a:gd name="T12" fmla="*/ 468 w 733"/>
                <a:gd name="T13" fmla="*/ 275 h 433"/>
                <a:gd name="T14" fmla="*/ 490 w 733"/>
                <a:gd name="T15" fmla="*/ 211 h 433"/>
                <a:gd name="T16" fmla="*/ 518 w 733"/>
                <a:gd name="T17" fmla="*/ 153 h 433"/>
                <a:gd name="T18" fmla="*/ 541 w 733"/>
                <a:gd name="T19" fmla="*/ 113 h 433"/>
                <a:gd name="T20" fmla="*/ 552 w 733"/>
                <a:gd name="T21" fmla="*/ 92 h 433"/>
                <a:gd name="T22" fmla="*/ 557 w 733"/>
                <a:gd name="T23" fmla="*/ 66 h 433"/>
                <a:gd name="T24" fmla="*/ 582 w 733"/>
                <a:gd name="T25" fmla="*/ 24 h 433"/>
                <a:gd name="T26" fmla="*/ 644 w 733"/>
                <a:gd name="T27" fmla="*/ 0 h 433"/>
                <a:gd name="T28" fmla="*/ 705 w 733"/>
                <a:gd name="T29" fmla="*/ 16 h 433"/>
                <a:gd name="T30" fmla="*/ 733 w 733"/>
                <a:gd name="T31" fmla="*/ 62 h 433"/>
                <a:gd name="T32" fmla="*/ 719 w 733"/>
                <a:gd name="T33" fmla="*/ 109 h 433"/>
                <a:gd name="T34" fmla="*/ 694 w 733"/>
                <a:gd name="T35" fmla="*/ 149 h 433"/>
                <a:gd name="T36" fmla="*/ 674 w 733"/>
                <a:gd name="T37" fmla="*/ 183 h 433"/>
                <a:gd name="T38" fmla="*/ 641 w 733"/>
                <a:gd name="T39" fmla="*/ 261 h 433"/>
                <a:gd name="T40" fmla="*/ 610 w 733"/>
                <a:gd name="T41" fmla="*/ 307 h 433"/>
                <a:gd name="T42" fmla="*/ 588 w 733"/>
                <a:gd name="T43" fmla="*/ 337 h 433"/>
                <a:gd name="T44" fmla="*/ 563 w 733"/>
                <a:gd name="T45" fmla="*/ 369 h 433"/>
                <a:gd name="T46" fmla="*/ 543 w 733"/>
                <a:gd name="T47" fmla="*/ 395 h 433"/>
                <a:gd name="T48" fmla="*/ 529 w 733"/>
                <a:gd name="T49" fmla="*/ 417 h 433"/>
                <a:gd name="T50" fmla="*/ 518 w 733"/>
                <a:gd name="T51" fmla="*/ 425 h 433"/>
                <a:gd name="T52" fmla="*/ 496 w 733"/>
                <a:gd name="T53" fmla="*/ 425 h 433"/>
                <a:gd name="T54" fmla="*/ 465 w 733"/>
                <a:gd name="T55" fmla="*/ 429 h 433"/>
                <a:gd name="T56" fmla="*/ 432 w 733"/>
                <a:gd name="T57" fmla="*/ 433 h 433"/>
                <a:gd name="T58" fmla="*/ 398 w 733"/>
                <a:gd name="T59" fmla="*/ 433 h 433"/>
                <a:gd name="T60" fmla="*/ 343 w 733"/>
                <a:gd name="T61" fmla="*/ 431 h 433"/>
                <a:gd name="T62" fmla="*/ 276 w 733"/>
                <a:gd name="T63" fmla="*/ 425 h 433"/>
                <a:gd name="T64" fmla="*/ 217 w 733"/>
                <a:gd name="T65" fmla="*/ 419 h 433"/>
                <a:gd name="T66" fmla="*/ 167 w 733"/>
                <a:gd name="T67" fmla="*/ 415 h 433"/>
                <a:gd name="T68" fmla="*/ 131 w 733"/>
                <a:gd name="T69" fmla="*/ 411 h 433"/>
                <a:gd name="T70" fmla="*/ 89 w 733"/>
                <a:gd name="T71" fmla="*/ 403 h 433"/>
                <a:gd name="T72" fmla="*/ 47 w 733"/>
                <a:gd name="T73" fmla="*/ 397 h 433"/>
                <a:gd name="T74" fmla="*/ 19 w 733"/>
                <a:gd name="T75" fmla="*/ 393 h 433"/>
                <a:gd name="T76" fmla="*/ 11 w 733"/>
                <a:gd name="T77" fmla="*/ 391 h 433"/>
                <a:gd name="T78" fmla="*/ 11 w 733"/>
                <a:gd name="T79" fmla="*/ 389 h 433"/>
                <a:gd name="T80" fmla="*/ 3 w 733"/>
                <a:gd name="T81" fmla="*/ 383 h 433"/>
                <a:gd name="T82" fmla="*/ 0 w 733"/>
                <a:gd name="T83" fmla="*/ 371 h 433"/>
                <a:gd name="T84" fmla="*/ 8 w 733"/>
                <a:gd name="T85" fmla="*/ 363 h 433"/>
                <a:gd name="T86" fmla="*/ 17 w 733"/>
                <a:gd name="T87" fmla="*/ 359 h 433"/>
                <a:gd name="T88" fmla="*/ 31 w 733"/>
                <a:gd name="T89" fmla="*/ 359 h 433"/>
                <a:gd name="T90" fmla="*/ 70 w 733"/>
                <a:gd name="T91" fmla="*/ 357 h 433"/>
                <a:gd name="T92" fmla="*/ 117 w 733"/>
                <a:gd name="T93" fmla="*/ 355 h 433"/>
                <a:gd name="T94" fmla="*/ 159 w 733"/>
                <a:gd name="T95" fmla="*/ 355 h 4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33"/>
                <a:gd name="T145" fmla="*/ 0 h 433"/>
                <a:gd name="T146" fmla="*/ 733 w 733"/>
                <a:gd name="T147" fmla="*/ 433 h 4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33" h="433">
                  <a:moveTo>
                    <a:pt x="170" y="355"/>
                  </a:moveTo>
                  <a:lnTo>
                    <a:pt x="195" y="353"/>
                  </a:lnTo>
                  <a:lnTo>
                    <a:pt x="226" y="349"/>
                  </a:lnTo>
                  <a:lnTo>
                    <a:pt x="262" y="345"/>
                  </a:lnTo>
                  <a:lnTo>
                    <a:pt x="295" y="341"/>
                  </a:lnTo>
                  <a:lnTo>
                    <a:pt x="332" y="337"/>
                  </a:lnTo>
                  <a:lnTo>
                    <a:pt x="368" y="335"/>
                  </a:lnTo>
                  <a:lnTo>
                    <a:pt x="401" y="333"/>
                  </a:lnTo>
                  <a:lnTo>
                    <a:pt x="429" y="333"/>
                  </a:lnTo>
                  <a:lnTo>
                    <a:pt x="443" y="331"/>
                  </a:lnTo>
                  <a:lnTo>
                    <a:pt x="451" y="325"/>
                  </a:lnTo>
                  <a:lnTo>
                    <a:pt x="457" y="317"/>
                  </a:lnTo>
                  <a:lnTo>
                    <a:pt x="460" y="305"/>
                  </a:lnTo>
                  <a:lnTo>
                    <a:pt x="468" y="275"/>
                  </a:lnTo>
                  <a:lnTo>
                    <a:pt x="479" y="243"/>
                  </a:lnTo>
                  <a:lnTo>
                    <a:pt x="490" y="211"/>
                  </a:lnTo>
                  <a:lnTo>
                    <a:pt x="504" y="181"/>
                  </a:lnTo>
                  <a:lnTo>
                    <a:pt x="518" y="153"/>
                  </a:lnTo>
                  <a:lnTo>
                    <a:pt x="529" y="131"/>
                  </a:lnTo>
                  <a:lnTo>
                    <a:pt x="541" y="113"/>
                  </a:lnTo>
                  <a:lnTo>
                    <a:pt x="546" y="102"/>
                  </a:lnTo>
                  <a:lnTo>
                    <a:pt x="552" y="92"/>
                  </a:lnTo>
                  <a:lnTo>
                    <a:pt x="554" y="80"/>
                  </a:lnTo>
                  <a:lnTo>
                    <a:pt x="557" y="66"/>
                  </a:lnTo>
                  <a:lnTo>
                    <a:pt x="563" y="52"/>
                  </a:lnTo>
                  <a:lnTo>
                    <a:pt x="582" y="24"/>
                  </a:lnTo>
                  <a:lnTo>
                    <a:pt x="613" y="6"/>
                  </a:lnTo>
                  <a:lnTo>
                    <a:pt x="644" y="0"/>
                  </a:lnTo>
                  <a:lnTo>
                    <a:pt x="677" y="4"/>
                  </a:lnTo>
                  <a:lnTo>
                    <a:pt x="705" y="16"/>
                  </a:lnTo>
                  <a:lnTo>
                    <a:pt x="724" y="34"/>
                  </a:lnTo>
                  <a:lnTo>
                    <a:pt x="733" y="62"/>
                  </a:lnTo>
                  <a:lnTo>
                    <a:pt x="727" y="94"/>
                  </a:lnTo>
                  <a:lnTo>
                    <a:pt x="719" y="109"/>
                  </a:lnTo>
                  <a:lnTo>
                    <a:pt x="705" y="129"/>
                  </a:lnTo>
                  <a:lnTo>
                    <a:pt x="694" y="149"/>
                  </a:lnTo>
                  <a:lnTo>
                    <a:pt x="685" y="163"/>
                  </a:lnTo>
                  <a:lnTo>
                    <a:pt x="674" y="183"/>
                  </a:lnTo>
                  <a:lnTo>
                    <a:pt x="658" y="221"/>
                  </a:lnTo>
                  <a:lnTo>
                    <a:pt x="641" y="261"/>
                  </a:lnTo>
                  <a:lnTo>
                    <a:pt x="621" y="293"/>
                  </a:lnTo>
                  <a:lnTo>
                    <a:pt x="610" y="307"/>
                  </a:lnTo>
                  <a:lnTo>
                    <a:pt x="599" y="321"/>
                  </a:lnTo>
                  <a:lnTo>
                    <a:pt x="588" y="337"/>
                  </a:lnTo>
                  <a:lnTo>
                    <a:pt x="577" y="353"/>
                  </a:lnTo>
                  <a:lnTo>
                    <a:pt x="563" y="369"/>
                  </a:lnTo>
                  <a:lnTo>
                    <a:pt x="554" y="383"/>
                  </a:lnTo>
                  <a:lnTo>
                    <a:pt x="543" y="395"/>
                  </a:lnTo>
                  <a:lnTo>
                    <a:pt x="538" y="405"/>
                  </a:lnTo>
                  <a:lnTo>
                    <a:pt x="529" y="417"/>
                  </a:lnTo>
                  <a:lnTo>
                    <a:pt x="524" y="423"/>
                  </a:lnTo>
                  <a:lnTo>
                    <a:pt x="518" y="425"/>
                  </a:lnTo>
                  <a:lnTo>
                    <a:pt x="510" y="425"/>
                  </a:lnTo>
                  <a:lnTo>
                    <a:pt x="496" y="425"/>
                  </a:lnTo>
                  <a:lnTo>
                    <a:pt x="479" y="427"/>
                  </a:lnTo>
                  <a:lnTo>
                    <a:pt x="465" y="429"/>
                  </a:lnTo>
                  <a:lnTo>
                    <a:pt x="449" y="431"/>
                  </a:lnTo>
                  <a:lnTo>
                    <a:pt x="432" y="433"/>
                  </a:lnTo>
                  <a:lnTo>
                    <a:pt x="415" y="433"/>
                  </a:lnTo>
                  <a:lnTo>
                    <a:pt x="398" y="433"/>
                  </a:lnTo>
                  <a:lnTo>
                    <a:pt x="379" y="433"/>
                  </a:lnTo>
                  <a:lnTo>
                    <a:pt x="343" y="431"/>
                  </a:lnTo>
                  <a:lnTo>
                    <a:pt x="309" y="427"/>
                  </a:lnTo>
                  <a:lnTo>
                    <a:pt x="276" y="425"/>
                  </a:lnTo>
                  <a:lnTo>
                    <a:pt x="245" y="421"/>
                  </a:lnTo>
                  <a:lnTo>
                    <a:pt x="217" y="419"/>
                  </a:lnTo>
                  <a:lnTo>
                    <a:pt x="189" y="417"/>
                  </a:lnTo>
                  <a:lnTo>
                    <a:pt x="167" y="415"/>
                  </a:lnTo>
                  <a:lnTo>
                    <a:pt x="150" y="413"/>
                  </a:lnTo>
                  <a:lnTo>
                    <a:pt x="131" y="411"/>
                  </a:lnTo>
                  <a:lnTo>
                    <a:pt x="111" y="407"/>
                  </a:lnTo>
                  <a:lnTo>
                    <a:pt x="89" y="403"/>
                  </a:lnTo>
                  <a:lnTo>
                    <a:pt x="67" y="401"/>
                  </a:lnTo>
                  <a:lnTo>
                    <a:pt x="47" y="397"/>
                  </a:lnTo>
                  <a:lnTo>
                    <a:pt x="33" y="395"/>
                  </a:lnTo>
                  <a:lnTo>
                    <a:pt x="19" y="393"/>
                  </a:lnTo>
                  <a:lnTo>
                    <a:pt x="14" y="391"/>
                  </a:lnTo>
                  <a:lnTo>
                    <a:pt x="11" y="391"/>
                  </a:lnTo>
                  <a:lnTo>
                    <a:pt x="11" y="389"/>
                  </a:lnTo>
                  <a:lnTo>
                    <a:pt x="8" y="389"/>
                  </a:lnTo>
                  <a:lnTo>
                    <a:pt x="3" y="383"/>
                  </a:lnTo>
                  <a:lnTo>
                    <a:pt x="0" y="377"/>
                  </a:lnTo>
                  <a:lnTo>
                    <a:pt x="0" y="371"/>
                  </a:lnTo>
                  <a:lnTo>
                    <a:pt x="3" y="365"/>
                  </a:lnTo>
                  <a:lnTo>
                    <a:pt x="8" y="363"/>
                  </a:lnTo>
                  <a:lnTo>
                    <a:pt x="11" y="361"/>
                  </a:lnTo>
                  <a:lnTo>
                    <a:pt x="17" y="359"/>
                  </a:lnTo>
                  <a:lnTo>
                    <a:pt x="19" y="359"/>
                  </a:lnTo>
                  <a:lnTo>
                    <a:pt x="31" y="359"/>
                  </a:lnTo>
                  <a:lnTo>
                    <a:pt x="47" y="357"/>
                  </a:lnTo>
                  <a:lnTo>
                    <a:pt x="70" y="357"/>
                  </a:lnTo>
                  <a:lnTo>
                    <a:pt x="92" y="357"/>
                  </a:lnTo>
                  <a:lnTo>
                    <a:pt x="117" y="355"/>
                  </a:lnTo>
                  <a:lnTo>
                    <a:pt x="139" y="355"/>
                  </a:lnTo>
                  <a:lnTo>
                    <a:pt x="159" y="355"/>
                  </a:lnTo>
                  <a:lnTo>
                    <a:pt x="170" y="355"/>
                  </a:lnTo>
                  <a:close/>
                </a:path>
              </a:pathLst>
            </a:custGeom>
            <a:solidFill>
              <a:srgbClr val="7F0000"/>
            </a:solidFill>
            <a:ln w="9525">
              <a:noFill/>
              <a:round/>
              <a:headEnd/>
              <a:tailEnd/>
            </a:ln>
          </p:spPr>
          <p:txBody>
            <a:bodyPr/>
            <a:lstStyle/>
            <a:p>
              <a:endParaRPr lang="en-US"/>
            </a:p>
          </p:txBody>
        </p:sp>
        <p:sp>
          <p:nvSpPr>
            <p:cNvPr id="22559" name="Freeform 99"/>
            <p:cNvSpPr>
              <a:spLocks/>
            </p:cNvSpPr>
            <p:nvPr/>
          </p:nvSpPr>
          <p:spPr bwMode="auto">
            <a:xfrm>
              <a:off x="3888" y="2322"/>
              <a:ext cx="47" cy="36"/>
            </a:xfrm>
            <a:custGeom>
              <a:avLst/>
              <a:gdLst>
                <a:gd name="T0" fmla="*/ 8 w 47"/>
                <a:gd name="T1" fmla="*/ 30 h 34"/>
                <a:gd name="T2" fmla="*/ 3 w 47"/>
                <a:gd name="T3" fmla="*/ 24 h 34"/>
                <a:gd name="T4" fmla="*/ 0 w 47"/>
                <a:gd name="T5" fmla="*/ 18 h 34"/>
                <a:gd name="T6" fmla="*/ 0 w 47"/>
                <a:gd name="T7" fmla="*/ 12 h 34"/>
                <a:gd name="T8" fmla="*/ 3 w 47"/>
                <a:gd name="T9" fmla="*/ 6 h 34"/>
                <a:gd name="T10" fmla="*/ 11 w 47"/>
                <a:gd name="T11" fmla="*/ 2 h 34"/>
                <a:gd name="T12" fmla="*/ 19 w 47"/>
                <a:gd name="T13" fmla="*/ 0 h 34"/>
                <a:gd name="T14" fmla="*/ 28 w 47"/>
                <a:gd name="T15" fmla="*/ 0 h 34"/>
                <a:gd name="T16" fmla="*/ 36 w 47"/>
                <a:gd name="T17" fmla="*/ 2 h 34"/>
                <a:gd name="T18" fmla="*/ 42 w 47"/>
                <a:gd name="T19" fmla="*/ 8 h 34"/>
                <a:gd name="T20" fmla="*/ 47 w 47"/>
                <a:gd name="T21" fmla="*/ 14 h 34"/>
                <a:gd name="T22" fmla="*/ 47 w 47"/>
                <a:gd name="T23" fmla="*/ 20 h 34"/>
                <a:gd name="T24" fmla="*/ 42 w 47"/>
                <a:gd name="T25" fmla="*/ 26 h 34"/>
                <a:gd name="T26" fmla="*/ 33 w 47"/>
                <a:gd name="T27" fmla="*/ 30 h 34"/>
                <a:gd name="T28" fmla="*/ 25 w 47"/>
                <a:gd name="T29" fmla="*/ 34 h 34"/>
                <a:gd name="T30" fmla="*/ 17 w 47"/>
                <a:gd name="T31" fmla="*/ 34 h 34"/>
                <a:gd name="T32" fmla="*/ 8 w 47"/>
                <a:gd name="T33" fmla="*/ 3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8" y="30"/>
                  </a:moveTo>
                  <a:lnTo>
                    <a:pt x="3" y="24"/>
                  </a:lnTo>
                  <a:lnTo>
                    <a:pt x="0" y="18"/>
                  </a:lnTo>
                  <a:lnTo>
                    <a:pt x="0" y="12"/>
                  </a:lnTo>
                  <a:lnTo>
                    <a:pt x="3" y="6"/>
                  </a:lnTo>
                  <a:lnTo>
                    <a:pt x="11" y="2"/>
                  </a:lnTo>
                  <a:lnTo>
                    <a:pt x="19" y="0"/>
                  </a:lnTo>
                  <a:lnTo>
                    <a:pt x="28" y="0"/>
                  </a:lnTo>
                  <a:lnTo>
                    <a:pt x="36" y="2"/>
                  </a:lnTo>
                  <a:lnTo>
                    <a:pt x="42" y="8"/>
                  </a:lnTo>
                  <a:lnTo>
                    <a:pt x="47" y="14"/>
                  </a:lnTo>
                  <a:lnTo>
                    <a:pt x="47" y="20"/>
                  </a:lnTo>
                  <a:lnTo>
                    <a:pt x="42" y="26"/>
                  </a:lnTo>
                  <a:lnTo>
                    <a:pt x="33" y="30"/>
                  </a:lnTo>
                  <a:lnTo>
                    <a:pt x="25" y="34"/>
                  </a:lnTo>
                  <a:lnTo>
                    <a:pt x="17" y="34"/>
                  </a:lnTo>
                  <a:lnTo>
                    <a:pt x="8" y="30"/>
                  </a:lnTo>
                  <a:close/>
                </a:path>
              </a:pathLst>
            </a:custGeom>
            <a:solidFill>
              <a:srgbClr val="7F0000"/>
            </a:solidFill>
            <a:ln w="9525">
              <a:noFill/>
              <a:round/>
              <a:headEnd/>
              <a:tailEnd/>
            </a:ln>
          </p:spPr>
          <p:txBody>
            <a:bodyPr/>
            <a:lstStyle/>
            <a:p>
              <a:endParaRPr lang="en-US"/>
            </a:p>
          </p:txBody>
        </p:sp>
        <p:sp>
          <p:nvSpPr>
            <p:cNvPr id="22560" name="Freeform 100"/>
            <p:cNvSpPr>
              <a:spLocks/>
            </p:cNvSpPr>
            <p:nvPr/>
          </p:nvSpPr>
          <p:spPr bwMode="auto">
            <a:xfrm>
              <a:off x="4507" y="2010"/>
              <a:ext cx="47" cy="36"/>
            </a:xfrm>
            <a:custGeom>
              <a:avLst/>
              <a:gdLst>
                <a:gd name="T0" fmla="*/ 8 w 47"/>
                <a:gd name="T1" fmla="*/ 30 h 34"/>
                <a:gd name="T2" fmla="*/ 2 w 47"/>
                <a:gd name="T3" fmla="*/ 24 h 34"/>
                <a:gd name="T4" fmla="*/ 0 w 47"/>
                <a:gd name="T5" fmla="*/ 18 h 34"/>
                <a:gd name="T6" fmla="*/ 0 w 47"/>
                <a:gd name="T7" fmla="*/ 12 h 34"/>
                <a:gd name="T8" fmla="*/ 5 w 47"/>
                <a:gd name="T9" fmla="*/ 6 h 34"/>
                <a:gd name="T10" fmla="*/ 14 w 47"/>
                <a:gd name="T11" fmla="*/ 2 h 34"/>
                <a:gd name="T12" fmla="*/ 22 w 47"/>
                <a:gd name="T13" fmla="*/ 0 h 34"/>
                <a:gd name="T14" fmla="*/ 30 w 47"/>
                <a:gd name="T15" fmla="*/ 0 h 34"/>
                <a:gd name="T16" fmla="*/ 39 w 47"/>
                <a:gd name="T17" fmla="*/ 2 h 34"/>
                <a:gd name="T18" fmla="*/ 44 w 47"/>
                <a:gd name="T19" fmla="*/ 8 h 34"/>
                <a:gd name="T20" fmla="*/ 47 w 47"/>
                <a:gd name="T21" fmla="*/ 14 h 34"/>
                <a:gd name="T22" fmla="*/ 47 w 47"/>
                <a:gd name="T23" fmla="*/ 20 h 34"/>
                <a:gd name="T24" fmla="*/ 41 w 47"/>
                <a:gd name="T25" fmla="*/ 26 h 34"/>
                <a:gd name="T26" fmla="*/ 33 w 47"/>
                <a:gd name="T27" fmla="*/ 30 h 34"/>
                <a:gd name="T28" fmla="*/ 25 w 47"/>
                <a:gd name="T29" fmla="*/ 34 h 34"/>
                <a:gd name="T30" fmla="*/ 16 w 47"/>
                <a:gd name="T31" fmla="*/ 34 h 34"/>
                <a:gd name="T32" fmla="*/ 8 w 47"/>
                <a:gd name="T33" fmla="*/ 3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8" y="30"/>
                  </a:moveTo>
                  <a:lnTo>
                    <a:pt x="2" y="24"/>
                  </a:lnTo>
                  <a:lnTo>
                    <a:pt x="0" y="18"/>
                  </a:lnTo>
                  <a:lnTo>
                    <a:pt x="0" y="12"/>
                  </a:lnTo>
                  <a:lnTo>
                    <a:pt x="5" y="6"/>
                  </a:lnTo>
                  <a:lnTo>
                    <a:pt x="14" y="2"/>
                  </a:lnTo>
                  <a:lnTo>
                    <a:pt x="22" y="0"/>
                  </a:lnTo>
                  <a:lnTo>
                    <a:pt x="30" y="0"/>
                  </a:lnTo>
                  <a:lnTo>
                    <a:pt x="39" y="2"/>
                  </a:lnTo>
                  <a:lnTo>
                    <a:pt x="44" y="8"/>
                  </a:lnTo>
                  <a:lnTo>
                    <a:pt x="47" y="14"/>
                  </a:lnTo>
                  <a:lnTo>
                    <a:pt x="47" y="20"/>
                  </a:lnTo>
                  <a:lnTo>
                    <a:pt x="41" y="26"/>
                  </a:lnTo>
                  <a:lnTo>
                    <a:pt x="33" y="30"/>
                  </a:lnTo>
                  <a:lnTo>
                    <a:pt x="25" y="34"/>
                  </a:lnTo>
                  <a:lnTo>
                    <a:pt x="16" y="34"/>
                  </a:lnTo>
                  <a:lnTo>
                    <a:pt x="8" y="30"/>
                  </a:lnTo>
                  <a:close/>
                </a:path>
              </a:pathLst>
            </a:custGeom>
            <a:solidFill>
              <a:srgbClr val="7F0000"/>
            </a:solidFill>
            <a:ln w="9525">
              <a:noFill/>
              <a:round/>
              <a:headEnd/>
              <a:tailEnd/>
            </a:ln>
          </p:spPr>
          <p:txBody>
            <a:bodyPr/>
            <a:lstStyle/>
            <a:p>
              <a:endParaRPr lang="en-US"/>
            </a:p>
          </p:txBody>
        </p:sp>
        <p:sp>
          <p:nvSpPr>
            <p:cNvPr id="22561" name="Freeform 101"/>
            <p:cNvSpPr>
              <a:spLocks/>
            </p:cNvSpPr>
            <p:nvPr/>
          </p:nvSpPr>
          <p:spPr bwMode="auto">
            <a:xfrm>
              <a:off x="3960" y="1930"/>
              <a:ext cx="678" cy="495"/>
            </a:xfrm>
            <a:custGeom>
              <a:avLst/>
              <a:gdLst>
                <a:gd name="T0" fmla="*/ 42 w 678"/>
                <a:gd name="T1" fmla="*/ 449 h 461"/>
                <a:gd name="T2" fmla="*/ 109 w 678"/>
                <a:gd name="T3" fmla="*/ 453 h 461"/>
                <a:gd name="T4" fmla="*/ 182 w 678"/>
                <a:gd name="T5" fmla="*/ 457 h 461"/>
                <a:gd name="T6" fmla="*/ 243 w 678"/>
                <a:gd name="T7" fmla="*/ 461 h 461"/>
                <a:gd name="T8" fmla="*/ 282 w 678"/>
                <a:gd name="T9" fmla="*/ 461 h 461"/>
                <a:gd name="T10" fmla="*/ 340 w 678"/>
                <a:gd name="T11" fmla="*/ 457 h 461"/>
                <a:gd name="T12" fmla="*/ 404 w 678"/>
                <a:gd name="T13" fmla="*/ 451 h 461"/>
                <a:gd name="T14" fmla="*/ 457 w 678"/>
                <a:gd name="T15" fmla="*/ 443 h 461"/>
                <a:gd name="T16" fmla="*/ 482 w 678"/>
                <a:gd name="T17" fmla="*/ 425 h 461"/>
                <a:gd name="T18" fmla="*/ 516 w 678"/>
                <a:gd name="T19" fmla="*/ 379 h 461"/>
                <a:gd name="T20" fmla="*/ 555 w 678"/>
                <a:gd name="T21" fmla="*/ 319 h 461"/>
                <a:gd name="T22" fmla="*/ 591 w 678"/>
                <a:gd name="T23" fmla="*/ 259 h 461"/>
                <a:gd name="T24" fmla="*/ 613 w 678"/>
                <a:gd name="T25" fmla="*/ 215 h 461"/>
                <a:gd name="T26" fmla="*/ 641 w 678"/>
                <a:gd name="T27" fmla="*/ 167 h 461"/>
                <a:gd name="T28" fmla="*/ 664 w 678"/>
                <a:gd name="T29" fmla="*/ 117 h 461"/>
                <a:gd name="T30" fmla="*/ 678 w 678"/>
                <a:gd name="T31" fmla="*/ 78 h 461"/>
                <a:gd name="T32" fmla="*/ 672 w 678"/>
                <a:gd name="T33" fmla="*/ 54 h 461"/>
                <a:gd name="T34" fmla="*/ 658 w 678"/>
                <a:gd name="T35" fmla="*/ 32 h 461"/>
                <a:gd name="T36" fmla="*/ 639 w 678"/>
                <a:gd name="T37" fmla="*/ 12 h 461"/>
                <a:gd name="T38" fmla="*/ 608 w 678"/>
                <a:gd name="T39" fmla="*/ 2 h 461"/>
                <a:gd name="T40" fmla="*/ 572 w 678"/>
                <a:gd name="T41" fmla="*/ 0 h 461"/>
                <a:gd name="T42" fmla="*/ 538 w 678"/>
                <a:gd name="T43" fmla="*/ 6 h 461"/>
                <a:gd name="T44" fmla="*/ 508 w 678"/>
                <a:gd name="T45" fmla="*/ 20 h 461"/>
                <a:gd name="T46" fmla="*/ 482 w 678"/>
                <a:gd name="T47" fmla="*/ 40 h 461"/>
                <a:gd name="T48" fmla="*/ 466 w 678"/>
                <a:gd name="T49" fmla="*/ 74 h 461"/>
                <a:gd name="T50" fmla="*/ 441 w 678"/>
                <a:gd name="T51" fmla="*/ 131 h 461"/>
                <a:gd name="T52" fmla="*/ 413 w 678"/>
                <a:gd name="T53" fmla="*/ 197 h 461"/>
                <a:gd name="T54" fmla="*/ 393 w 678"/>
                <a:gd name="T55" fmla="*/ 251 h 461"/>
                <a:gd name="T56" fmla="*/ 374 w 678"/>
                <a:gd name="T57" fmla="*/ 279 h 461"/>
                <a:gd name="T58" fmla="*/ 357 w 678"/>
                <a:gd name="T59" fmla="*/ 301 h 461"/>
                <a:gd name="T60" fmla="*/ 360 w 678"/>
                <a:gd name="T61" fmla="*/ 317 h 461"/>
                <a:gd name="T62" fmla="*/ 357 w 678"/>
                <a:gd name="T63" fmla="*/ 327 h 461"/>
                <a:gd name="T64" fmla="*/ 343 w 678"/>
                <a:gd name="T65" fmla="*/ 325 h 461"/>
                <a:gd name="T66" fmla="*/ 321 w 678"/>
                <a:gd name="T67" fmla="*/ 327 h 461"/>
                <a:gd name="T68" fmla="*/ 293 w 678"/>
                <a:gd name="T69" fmla="*/ 331 h 461"/>
                <a:gd name="T70" fmla="*/ 215 w 678"/>
                <a:gd name="T71" fmla="*/ 339 h 461"/>
                <a:gd name="T72" fmla="*/ 109 w 678"/>
                <a:gd name="T73" fmla="*/ 349 h 461"/>
                <a:gd name="T74" fmla="*/ 23 w 678"/>
                <a:gd name="T75" fmla="*/ 357 h 461"/>
                <a:gd name="T76" fmla="*/ 9 w 678"/>
                <a:gd name="T77" fmla="*/ 377 h 461"/>
                <a:gd name="T78" fmla="*/ 17 w 678"/>
                <a:gd name="T79" fmla="*/ 421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78"/>
                <a:gd name="T121" fmla="*/ 0 h 461"/>
                <a:gd name="T122" fmla="*/ 678 w 678"/>
                <a:gd name="T123" fmla="*/ 461 h 4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78" h="461">
                  <a:moveTo>
                    <a:pt x="17" y="447"/>
                  </a:moveTo>
                  <a:lnTo>
                    <a:pt x="42" y="449"/>
                  </a:lnTo>
                  <a:lnTo>
                    <a:pt x="76" y="451"/>
                  </a:lnTo>
                  <a:lnTo>
                    <a:pt x="109" y="453"/>
                  </a:lnTo>
                  <a:lnTo>
                    <a:pt x="145" y="455"/>
                  </a:lnTo>
                  <a:lnTo>
                    <a:pt x="182" y="457"/>
                  </a:lnTo>
                  <a:lnTo>
                    <a:pt x="215" y="459"/>
                  </a:lnTo>
                  <a:lnTo>
                    <a:pt x="243" y="461"/>
                  </a:lnTo>
                  <a:lnTo>
                    <a:pt x="262" y="461"/>
                  </a:lnTo>
                  <a:lnTo>
                    <a:pt x="282" y="461"/>
                  </a:lnTo>
                  <a:lnTo>
                    <a:pt x="310" y="459"/>
                  </a:lnTo>
                  <a:lnTo>
                    <a:pt x="340" y="457"/>
                  </a:lnTo>
                  <a:lnTo>
                    <a:pt x="374" y="455"/>
                  </a:lnTo>
                  <a:lnTo>
                    <a:pt x="404" y="451"/>
                  </a:lnTo>
                  <a:lnTo>
                    <a:pt x="435" y="447"/>
                  </a:lnTo>
                  <a:lnTo>
                    <a:pt x="457" y="443"/>
                  </a:lnTo>
                  <a:lnTo>
                    <a:pt x="471" y="437"/>
                  </a:lnTo>
                  <a:lnTo>
                    <a:pt x="482" y="425"/>
                  </a:lnTo>
                  <a:lnTo>
                    <a:pt x="496" y="407"/>
                  </a:lnTo>
                  <a:lnTo>
                    <a:pt x="516" y="379"/>
                  </a:lnTo>
                  <a:lnTo>
                    <a:pt x="535" y="349"/>
                  </a:lnTo>
                  <a:lnTo>
                    <a:pt x="555" y="319"/>
                  </a:lnTo>
                  <a:lnTo>
                    <a:pt x="574" y="287"/>
                  </a:lnTo>
                  <a:lnTo>
                    <a:pt x="591" y="259"/>
                  </a:lnTo>
                  <a:lnTo>
                    <a:pt x="602" y="237"/>
                  </a:lnTo>
                  <a:lnTo>
                    <a:pt x="613" y="215"/>
                  </a:lnTo>
                  <a:lnTo>
                    <a:pt x="627" y="191"/>
                  </a:lnTo>
                  <a:lnTo>
                    <a:pt x="641" y="167"/>
                  </a:lnTo>
                  <a:lnTo>
                    <a:pt x="652" y="141"/>
                  </a:lnTo>
                  <a:lnTo>
                    <a:pt x="664" y="117"/>
                  </a:lnTo>
                  <a:lnTo>
                    <a:pt x="672" y="96"/>
                  </a:lnTo>
                  <a:lnTo>
                    <a:pt x="678" y="78"/>
                  </a:lnTo>
                  <a:lnTo>
                    <a:pt x="678" y="64"/>
                  </a:lnTo>
                  <a:lnTo>
                    <a:pt x="672" y="54"/>
                  </a:lnTo>
                  <a:lnTo>
                    <a:pt x="666" y="42"/>
                  </a:lnTo>
                  <a:lnTo>
                    <a:pt x="658" y="32"/>
                  </a:lnTo>
                  <a:lnTo>
                    <a:pt x="650" y="22"/>
                  </a:lnTo>
                  <a:lnTo>
                    <a:pt x="639" y="12"/>
                  </a:lnTo>
                  <a:lnTo>
                    <a:pt x="625" y="6"/>
                  </a:lnTo>
                  <a:lnTo>
                    <a:pt x="608" y="2"/>
                  </a:lnTo>
                  <a:lnTo>
                    <a:pt x="591" y="0"/>
                  </a:lnTo>
                  <a:lnTo>
                    <a:pt x="572" y="0"/>
                  </a:lnTo>
                  <a:lnTo>
                    <a:pt x="555" y="2"/>
                  </a:lnTo>
                  <a:lnTo>
                    <a:pt x="538" y="6"/>
                  </a:lnTo>
                  <a:lnTo>
                    <a:pt x="521" y="12"/>
                  </a:lnTo>
                  <a:lnTo>
                    <a:pt x="508" y="20"/>
                  </a:lnTo>
                  <a:lnTo>
                    <a:pt x="494" y="28"/>
                  </a:lnTo>
                  <a:lnTo>
                    <a:pt x="482" y="40"/>
                  </a:lnTo>
                  <a:lnTo>
                    <a:pt x="474" y="54"/>
                  </a:lnTo>
                  <a:lnTo>
                    <a:pt x="466" y="74"/>
                  </a:lnTo>
                  <a:lnTo>
                    <a:pt x="455" y="100"/>
                  </a:lnTo>
                  <a:lnTo>
                    <a:pt x="441" y="131"/>
                  </a:lnTo>
                  <a:lnTo>
                    <a:pt x="427" y="165"/>
                  </a:lnTo>
                  <a:lnTo>
                    <a:pt x="413" y="197"/>
                  </a:lnTo>
                  <a:lnTo>
                    <a:pt x="402" y="227"/>
                  </a:lnTo>
                  <a:lnTo>
                    <a:pt x="393" y="251"/>
                  </a:lnTo>
                  <a:lnTo>
                    <a:pt x="385" y="265"/>
                  </a:lnTo>
                  <a:lnTo>
                    <a:pt x="374" y="279"/>
                  </a:lnTo>
                  <a:lnTo>
                    <a:pt x="363" y="291"/>
                  </a:lnTo>
                  <a:lnTo>
                    <a:pt x="357" y="301"/>
                  </a:lnTo>
                  <a:lnTo>
                    <a:pt x="357" y="309"/>
                  </a:lnTo>
                  <a:lnTo>
                    <a:pt x="360" y="317"/>
                  </a:lnTo>
                  <a:lnTo>
                    <a:pt x="360" y="323"/>
                  </a:lnTo>
                  <a:lnTo>
                    <a:pt x="357" y="327"/>
                  </a:lnTo>
                  <a:lnTo>
                    <a:pt x="351" y="327"/>
                  </a:lnTo>
                  <a:lnTo>
                    <a:pt x="343" y="325"/>
                  </a:lnTo>
                  <a:lnTo>
                    <a:pt x="332" y="325"/>
                  </a:lnTo>
                  <a:lnTo>
                    <a:pt x="321" y="327"/>
                  </a:lnTo>
                  <a:lnTo>
                    <a:pt x="310" y="329"/>
                  </a:lnTo>
                  <a:lnTo>
                    <a:pt x="293" y="331"/>
                  </a:lnTo>
                  <a:lnTo>
                    <a:pt x="260" y="335"/>
                  </a:lnTo>
                  <a:lnTo>
                    <a:pt x="215" y="339"/>
                  </a:lnTo>
                  <a:lnTo>
                    <a:pt x="162" y="343"/>
                  </a:lnTo>
                  <a:lnTo>
                    <a:pt x="109" y="349"/>
                  </a:lnTo>
                  <a:lnTo>
                    <a:pt x="62" y="353"/>
                  </a:lnTo>
                  <a:lnTo>
                    <a:pt x="23" y="357"/>
                  </a:lnTo>
                  <a:lnTo>
                    <a:pt x="0" y="359"/>
                  </a:lnTo>
                  <a:lnTo>
                    <a:pt x="9" y="377"/>
                  </a:lnTo>
                  <a:lnTo>
                    <a:pt x="14" y="397"/>
                  </a:lnTo>
                  <a:lnTo>
                    <a:pt x="17" y="421"/>
                  </a:lnTo>
                  <a:lnTo>
                    <a:pt x="17" y="447"/>
                  </a:lnTo>
                  <a:close/>
                </a:path>
              </a:pathLst>
            </a:custGeom>
            <a:solidFill>
              <a:schemeClr val="tx1"/>
            </a:solidFill>
            <a:ln w="9525">
              <a:noFill/>
              <a:round/>
              <a:headEnd/>
              <a:tailEnd/>
            </a:ln>
          </p:spPr>
          <p:txBody>
            <a:bodyPr/>
            <a:lstStyle/>
            <a:p>
              <a:endParaRPr lang="en-US"/>
            </a:p>
          </p:txBody>
        </p:sp>
        <p:sp>
          <p:nvSpPr>
            <p:cNvPr id="22562" name="Freeform 102"/>
            <p:cNvSpPr>
              <a:spLocks/>
            </p:cNvSpPr>
            <p:nvPr/>
          </p:nvSpPr>
          <p:spPr bwMode="auto">
            <a:xfrm>
              <a:off x="3916" y="2317"/>
              <a:ext cx="61" cy="76"/>
            </a:xfrm>
            <a:custGeom>
              <a:avLst/>
              <a:gdLst>
                <a:gd name="T0" fmla="*/ 61 w 61"/>
                <a:gd name="T1" fmla="*/ 70 h 70"/>
                <a:gd name="T2" fmla="*/ 61 w 61"/>
                <a:gd name="T3" fmla="*/ 50 h 70"/>
                <a:gd name="T4" fmla="*/ 58 w 61"/>
                <a:gd name="T5" fmla="*/ 32 h 70"/>
                <a:gd name="T6" fmla="*/ 53 w 61"/>
                <a:gd name="T7" fmla="*/ 14 h 70"/>
                <a:gd name="T8" fmla="*/ 47 w 61"/>
                <a:gd name="T9" fmla="*/ 0 h 70"/>
                <a:gd name="T10" fmla="*/ 30 w 61"/>
                <a:gd name="T11" fmla="*/ 0 h 70"/>
                <a:gd name="T12" fmla="*/ 16 w 61"/>
                <a:gd name="T13" fmla="*/ 0 h 70"/>
                <a:gd name="T14" fmla="*/ 5 w 61"/>
                <a:gd name="T15" fmla="*/ 0 h 70"/>
                <a:gd name="T16" fmla="*/ 0 w 61"/>
                <a:gd name="T17" fmla="*/ 0 h 70"/>
                <a:gd name="T18" fmla="*/ 0 w 61"/>
                <a:gd name="T19" fmla="*/ 24 h 70"/>
                <a:gd name="T20" fmla="*/ 3 w 61"/>
                <a:gd name="T21" fmla="*/ 44 h 70"/>
                <a:gd name="T22" fmla="*/ 5 w 61"/>
                <a:gd name="T23" fmla="*/ 58 h 70"/>
                <a:gd name="T24" fmla="*/ 8 w 61"/>
                <a:gd name="T25" fmla="*/ 70 h 70"/>
                <a:gd name="T26" fmla="*/ 28 w 61"/>
                <a:gd name="T27" fmla="*/ 70 h 70"/>
                <a:gd name="T28" fmla="*/ 44 w 61"/>
                <a:gd name="T29" fmla="*/ 70 h 70"/>
                <a:gd name="T30" fmla="*/ 56 w 61"/>
                <a:gd name="T31" fmla="*/ 70 h 70"/>
                <a:gd name="T32" fmla="*/ 61 w 61"/>
                <a:gd name="T33" fmla="*/ 7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1"/>
                <a:gd name="T52" fmla="*/ 0 h 70"/>
                <a:gd name="T53" fmla="*/ 61 w 61"/>
                <a:gd name="T54" fmla="*/ 70 h 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1" h="70">
                  <a:moveTo>
                    <a:pt x="61" y="70"/>
                  </a:moveTo>
                  <a:lnTo>
                    <a:pt x="61" y="50"/>
                  </a:lnTo>
                  <a:lnTo>
                    <a:pt x="58" y="32"/>
                  </a:lnTo>
                  <a:lnTo>
                    <a:pt x="53" y="14"/>
                  </a:lnTo>
                  <a:lnTo>
                    <a:pt x="47" y="0"/>
                  </a:lnTo>
                  <a:lnTo>
                    <a:pt x="30" y="0"/>
                  </a:lnTo>
                  <a:lnTo>
                    <a:pt x="16" y="0"/>
                  </a:lnTo>
                  <a:lnTo>
                    <a:pt x="5" y="0"/>
                  </a:lnTo>
                  <a:lnTo>
                    <a:pt x="0" y="0"/>
                  </a:lnTo>
                  <a:lnTo>
                    <a:pt x="0" y="24"/>
                  </a:lnTo>
                  <a:lnTo>
                    <a:pt x="3" y="44"/>
                  </a:lnTo>
                  <a:lnTo>
                    <a:pt x="5" y="58"/>
                  </a:lnTo>
                  <a:lnTo>
                    <a:pt x="8" y="70"/>
                  </a:lnTo>
                  <a:lnTo>
                    <a:pt x="28" y="70"/>
                  </a:lnTo>
                  <a:lnTo>
                    <a:pt x="44" y="70"/>
                  </a:lnTo>
                  <a:lnTo>
                    <a:pt x="56" y="70"/>
                  </a:lnTo>
                  <a:lnTo>
                    <a:pt x="61" y="70"/>
                  </a:lnTo>
                  <a:close/>
                </a:path>
              </a:pathLst>
            </a:custGeom>
            <a:solidFill>
              <a:srgbClr val="FFD1A5"/>
            </a:solidFill>
            <a:ln w="9525">
              <a:noFill/>
              <a:round/>
              <a:headEnd/>
              <a:tailEnd/>
            </a:ln>
          </p:spPr>
          <p:txBody>
            <a:bodyPr/>
            <a:lstStyle/>
            <a:p>
              <a:endParaRPr lang="en-US"/>
            </a:p>
          </p:txBody>
        </p:sp>
        <p:sp>
          <p:nvSpPr>
            <p:cNvPr id="22563" name="Freeform 103"/>
            <p:cNvSpPr>
              <a:spLocks/>
            </p:cNvSpPr>
            <p:nvPr/>
          </p:nvSpPr>
          <p:spPr bwMode="auto">
            <a:xfrm>
              <a:off x="4298" y="1507"/>
              <a:ext cx="373" cy="449"/>
            </a:xfrm>
            <a:custGeom>
              <a:avLst/>
              <a:gdLst>
                <a:gd name="T0" fmla="*/ 348 w 373"/>
                <a:gd name="T1" fmla="*/ 179 h 419"/>
                <a:gd name="T2" fmla="*/ 367 w 373"/>
                <a:gd name="T3" fmla="*/ 137 h 419"/>
                <a:gd name="T4" fmla="*/ 373 w 373"/>
                <a:gd name="T5" fmla="*/ 83 h 419"/>
                <a:gd name="T6" fmla="*/ 345 w 373"/>
                <a:gd name="T7" fmla="*/ 36 h 419"/>
                <a:gd name="T8" fmla="*/ 275 w 373"/>
                <a:gd name="T9" fmla="*/ 6 h 419"/>
                <a:gd name="T10" fmla="*/ 203 w 373"/>
                <a:gd name="T11" fmla="*/ 0 h 419"/>
                <a:gd name="T12" fmla="*/ 139 w 373"/>
                <a:gd name="T13" fmla="*/ 12 h 419"/>
                <a:gd name="T14" fmla="*/ 92 w 373"/>
                <a:gd name="T15" fmla="*/ 36 h 419"/>
                <a:gd name="T16" fmla="*/ 61 w 373"/>
                <a:gd name="T17" fmla="*/ 72 h 419"/>
                <a:gd name="T18" fmla="*/ 47 w 373"/>
                <a:gd name="T19" fmla="*/ 101 h 419"/>
                <a:gd name="T20" fmla="*/ 44 w 373"/>
                <a:gd name="T21" fmla="*/ 127 h 419"/>
                <a:gd name="T22" fmla="*/ 36 w 373"/>
                <a:gd name="T23" fmla="*/ 153 h 419"/>
                <a:gd name="T24" fmla="*/ 16 w 373"/>
                <a:gd name="T25" fmla="*/ 167 h 419"/>
                <a:gd name="T26" fmla="*/ 2 w 373"/>
                <a:gd name="T27" fmla="*/ 181 h 419"/>
                <a:gd name="T28" fmla="*/ 2 w 373"/>
                <a:gd name="T29" fmla="*/ 189 h 419"/>
                <a:gd name="T30" fmla="*/ 13 w 373"/>
                <a:gd name="T31" fmla="*/ 193 h 419"/>
                <a:gd name="T32" fmla="*/ 22 w 373"/>
                <a:gd name="T33" fmla="*/ 195 h 419"/>
                <a:gd name="T34" fmla="*/ 27 w 373"/>
                <a:gd name="T35" fmla="*/ 201 h 419"/>
                <a:gd name="T36" fmla="*/ 22 w 373"/>
                <a:gd name="T37" fmla="*/ 209 h 419"/>
                <a:gd name="T38" fmla="*/ 22 w 373"/>
                <a:gd name="T39" fmla="*/ 211 h 419"/>
                <a:gd name="T40" fmla="*/ 22 w 373"/>
                <a:gd name="T41" fmla="*/ 213 h 419"/>
                <a:gd name="T42" fmla="*/ 27 w 373"/>
                <a:gd name="T43" fmla="*/ 219 h 419"/>
                <a:gd name="T44" fmla="*/ 36 w 373"/>
                <a:gd name="T45" fmla="*/ 223 h 419"/>
                <a:gd name="T46" fmla="*/ 39 w 373"/>
                <a:gd name="T47" fmla="*/ 233 h 419"/>
                <a:gd name="T48" fmla="*/ 36 w 373"/>
                <a:gd name="T49" fmla="*/ 241 h 419"/>
                <a:gd name="T50" fmla="*/ 33 w 373"/>
                <a:gd name="T51" fmla="*/ 247 h 419"/>
                <a:gd name="T52" fmla="*/ 39 w 373"/>
                <a:gd name="T53" fmla="*/ 253 h 419"/>
                <a:gd name="T54" fmla="*/ 36 w 373"/>
                <a:gd name="T55" fmla="*/ 261 h 419"/>
                <a:gd name="T56" fmla="*/ 33 w 373"/>
                <a:gd name="T57" fmla="*/ 271 h 419"/>
                <a:gd name="T58" fmla="*/ 41 w 373"/>
                <a:gd name="T59" fmla="*/ 289 h 419"/>
                <a:gd name="T60" fmla="*/ 72 w 373"/>
                <a:gd name="T61" fmla="*/ 295 h 419"/>
                <a:gd name="T62" fmla="*/ 100 w 373"/>
                <a:gd name="T63" fmla="*/ 297 h 419"/>
                <a:gd name="T64" fmla="*/ 111 w 373"/>
                <a:gd name="T65" fmla="*/ 299 h 419"/>
                <a:gd name="T66" fmla="*/ 119 w 373"/>
                <a:gd name="T67" fmla="*/ 305 h 419"/>
                <a:gd name="T68" fmla="*/ 139 w 373"/>
                <a:gd name="T69" fmla="*/ 343 h 419"/>
                <a:gd name="T70" fmla="*/ 186 w 373"/>
                <a:gd name="T71" fmla="*/ 399 h 419"/>
                <a:gd name="T72" fmla="*/ 220 w 373"/>
                <a:gd name="T73" fmla="*/ 419 h 419"/>
                <a:gd name="T74" fmla="*/ 262 w 373"/>
                <a:gd name="T75" fmla="*/ 417 h 419"/>
                <a:gd name="T76" fmla="*/ 287 w 373"/>
                <a:gd name="T77" fmla="*/ 401 h 419"/>
                <a:gd name="T78" fmla="*/ 301 w 373"/>
                <a:gd name="T79" fmla="*/ 365 h 419"/>
                <a:gd name="T80" fmla="*/ 292 w 373"/>
                <a:gd name="T81" fmla="*/ 319 h 419"/>
                <a:gd name="T82" fmla="*/ 284 w 373"/>
                <a:gd name="T83" fmla="*/ 261 h 419"/>
                <a:gd name="T84" fmla="*/ 301 w 373"/>
                <a:gd name="T85" fmla="*/ 227 h 419"/>
                <a:gd name="T86" fmla="*/ 328 w 373"/>
                <a:gd name="T87" fmla="*/ 203 h 4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3"/>
                <a:gd name="T133" fmla="*/ 0 h 419"/>
                <a:gd name="T134" fmla="*/ 373 w 373"/>
                <a:gd name="T135" fmla="*/ 419 h 4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3" h="419">
                  <a:moveTo>
                    <a:pt x="340" y="191"/>
                  </a:moveTo>
                  <a:lnTo>
                    <a:pt x="348" y="179"/>
                  </a:lnTo>
                  <a:lnTo>
                    <a:pt x="359" y="159"/>
                  </a:lnTo>
                  <a:lnTo>
                    <a:pt x="367" y="137"/>
                  </a:lnTo>
                  <a:lnTo>
                    <a:pt x="373" y="109"/>
                  </a:lnTo>
                  <a:lnTo>
                    <a:pt x="373" y="83"/>
                  </a:lnTo>
                  <a:lnTo>
                    <a:pt x="365" y="58"/>
                  </a:lnTo>
                  <a:lnTo>
                    <a:pt x="345" y="36"/>
                  </a:lnTo>
                  <a:lnTo>
                    <a:pt x="314" y="18"/>
                  </a:lnTo>
                  <a:lnTo>
                    <a:pt x="275" y="6"/>
                  </a:lnTo>
                  <a:lnTo>
                    <a:pt x="239" y="2"/>
                  </a:lnTo>
                  <a:lnTo>
                    <a:pt x="203" y="0"/>
                  </a:lnTo>
                  <a:lnTo>
                    <a:pt x="170" y="4"/>
                  </a:lnTo>
                  <a:lnTo>
                    <a:pt x="139" y="12"/>
                  </a:lnTo>
                  <a:lnTo>
                    <a:pt x="114" y="22"/>
                  </a:lnTo>
                  <a:lnTo>
                    <a:pt x="92" y="36"/>
                  </a:lnTo>
                  <a:lnTo>
                    <a:pt x="75" y="52"/>
                  </a:lnTo>
                  <a:lnTo>
                    <a:pt x="61" y="72"/>
                  </a:lnTo>
                  <a:lnTo>
                    <a:pt x="53" y="87"/>
                  </a:lnTo>
                  <a:lnTo>
                    <a:pt x="47" y="101"/>
                  </a:lnTo>
                  <a:lnTo>
                    <a:pt x="47" y="113"/>
                  </a:lnTo>
                  <a:lnTo>
                    <a:pt x="44" y="127"/>
                  </a:lnTo>
                  <a:lnTo>
                    <a:pt x="41" y="141"/>
                  </a:lnTo>
                  <a:lnTo>
                    <a:pt x="36" y="153"/>
                  </a:lnTo>
                  <a:lnTo>
                    <a:pt x="25" y="163"/>
                  </a:lnTo>
                  <a:lnTo>
                    <a:pt x="16" y="167"/>
                  </a:lnTo>
                  <a:lnTo>
                    <a:pt x="8" y="173"/>
                  </a:lnTo>
                  <a:lnTo>
                    <a:pt x="2" y="181"/>
                  </a:lnTo>
                  <a:lnTo>
                    <a:pt x="0" y="185"/>
                  </a:lnTo>
                  <a:lnTo>
                    <a:pt x="2" y="189"/>
                  </a:lnTo>
                  <a:lnTo>
                    <a:pt x="8" y="191"/>
                  </a:lnTo>
                  <a:lnTo>
                    <a:pt x="13" y="193"/>
                  </a:lnTo>
                  <a:lnTo>
                    <a:pt x="19" y="193"/>
                  </a:lnTo>
                  <a:lnTo>
                    <a:pt x="22" y="195"/>
                  </a:lnTo>
                  <a:lnTo>
                    <a:pt x="25" y="197"/>
                  </a:lnTo>
                  <a:lnTo>
                    <a:pt x="27" y="201"/>
                  </a:lnTo>
                  <a:lnTo>
                    <a:pt x="22" y="207"/>
                  </a:lnTo>
                  <a:lnTo>
                    <a:pt x="22" y="209"/>
                  </a:lnTo>
                  <a:lnTo>
                    <a:pt x="22" y="211"/>
                  </a:lnTo>
                  <a:lnTo>
                    <a:pt x="22" y="213"/>
                  </a:lnTo>
                  <a:lnTo>
                    <a:pt x="25" y="217"/>
                  </a:lnTo>
                  <a:lnTo>
                    <a:pt x="27" y="219"/>
                  </a:lnTo>
                  <a:lnTo>
                    <a:pt x="33" y="221"/>
                  </a:lnTo>
                  <a:lnTo>
                    <a:pt x="36" y="223"/>
                  </a:lnTo>
                  <a:lnTo>
                    <a:pt x="39" y="229"/>
                  </a:lnTo>
                  <a:lnTo>
                    <a:pt x="39" y="233"/>
                  </a:lnTo>
                  <a:lnTo>
                    <a:pt x="39" y="237"/>
                  </a:lnTo>
                  <a:lnTo>
                    <a:pt x="36" y="241"/>
                  </a:lnTo>
                  <a:lnTo>
                    <a:pt x="33" y="243"/>
                  </a:lnTo>
                  <a:lnTo>
                    <a:pt x="33" y="247"/>
                  </a:lnTo>
                  <a:lnTo>
                    <a:pt x="36" y="251"/>
                  </a:lnTo>
                  <a:lnTo>
                    <a:pt x="39" y="253"/>
                  </a:lnTo>
                  <a:lnTo>
                    <a:pt x="39" y="257"/>
                  </a:lnTo>
                  <a:lnTo>
                    <a:pt x="36" y="261"/>
                  </a:lnTo>
                  <a:lnTo>
                    <a:pt x="33" y="265"/>
                  </a:lnTo>
                  <a:lnTo>
                    <a:pt x="33" y="271"/>
                  </a:lnTo>
                  <a:lnTo>
                    <a:pt x="33" y="281"/>
                  </a:lnTo>
                  <a:lnTo>
                    <a:pt x="41" y="289"/>
                  </a:lnTo>
                  <a:lnTo>
                    <a:pt x="55" y="293"/>
                  </a:lnTo>
                  <a:lnTo>
                    <a:pt x="72" y="295"/>
                  </a:lnTo>
                  <a:lnTo>
                    <a:pt x="86" y="295"/>
                  </a:lnTo>
                  <a:lnTo>
                    <a:pt x="100" y="297"/>
                  </a:lnTo>
                  <a:lnTo>
                    <a:pt x="108" y="297"/>
                  </a:lnTo>
                  <a:lnTo>
                    <a:pt x="111" y="299"/>
                  </a:lnTo>
                  <a:lnTo>
                    <a:pt x="117" y="301"/>
                  </a:lnTo>
                  <a:lnTo>
                    <a:pt x="119" y="305"/>
                  </a:lnTo>
                  <a:lnTo>
                    <a:pt x="122" y="311"/>
                  </a:lnTo>
                  <a:lnTo>
                    <a:pt x="139" y="343"/>
                  </a:lnTo>
                  <a:lnTo>
                    <a:pt x="161" y="373"/>
                  </a:lnTo>
                  <a:lnTo>
                    <a:pt x="186" y="399"/>
                  </a:lnTo>
                  <a:lnTo>
                    <a:pt x="203" y="413"/>
                  </a:lnTo>
                  <a:lnTo>
                    <a:pt x="220" y="419"/>
                  </a:lnTo>
                  <a:lnTo>
                    <a:pt x="242" y="419"/>
                  </a:lnTo>
                  <a:lnTo>
                    <a:pt x="262" y="417"/>
                  </a:lnTo>
                  <a:lnTo>
                    <a:pt x="275" y="411"/>
                  </a:lnTo>
                  <a:lnTo>
                    <a:pt x="287" y="401"/>
                  </a:lnTo>
                  <a:lnTo>
                    <a:pt x="295" y="385"/>
                  </a:lnTo>
                  <a:lnTo>
                    <a:pt x="301" y="365"/>
                  </a:lnTo>
                  <a:lnTo>
                    <a:pt x="298" y="345"/>
                  </a:lnTo>
                  <a:lnTo>
                    <a:pt x="292" y="319"/>
                  </a:lnTo>
                  <a:lnTo>
                    <a:pt x="287" y="287"/>
                  </a:lnTo>
                  <a:lnTo>
                    <a:pt x="284" y="261"/>
                  </a:lnTo>
                  <a:lnTo>
                    <a:pt x="289" y="243"/>
                  </a:lnTo>
                  <a:lnTo>
                    <a:pt x="301" y="227"/>
                  </a:lnTo>
                  <a:lnTo>
                    <a:pt x="314" y="213"/>
                  </a:lnTo>
                  <a:lnTo>
                    <a:pt x="328" y="203"/>
                  </a:lnTo>
                  <a:lnTo>
                    <a:pt x="340" y="191"/>
                  </a:lnTo>
                  <a:close/>
                </a:path>
              </a:pathLst>
            </a:custGeom>
            <a:gradFill rotWithShape="0">
              <a:gsLst>
                <a:gs pos="0">
                  <a:srgbClr val="FF0707"/>
                </a:gs>
                <a:gs pos="100000">
                  <a:srgbClr val="FFFFFF"/>
                </a:gs>
              </a:gsLst>
              <a:lin ang="5400000" scaled="1"/>
            </a:gradFill>
            <a:ln w="9525">
              <a:noFill/>
              <a:round/>
              <a:headEnd/>
              <a:tailEnd/>
            </a:ln>
          </p:spPr>
          <p:txBody>
            <a:bodyPr/>
            <a:lstStyle/>
            <a:p>
              <a:endParaRPr lang="en-US"/>
            </a:p>
          </p:txBody>
        </p:sp>
        <p:sp>
          <p:nvSpPr>
            <p:cNvPr id="22564" name="Freeform 104"/>
            <p:cNvSpPr>
              <a:spLocks/>
            </p:cNvSpPr>
            <p:nvPr/>
          </p:nvSpPr>
          <p:spPr bwMode="auto">
            <a:xfrm>
              <a:off x="4543" y="1550"/>
              <a:ext cx="44" cy="36"/>
            </a:xfrm>
            <a:custGeom>
              <a:avLst/>
              <a:gdLst>
                <a:gd name="T0" fmla="*/ 19 w 44"/>
                <a:gd name="T1" fmla="*/ 34 h 34"/>
                <a:gd name="T2" fmla="*/ 11 w 44"/>
                <a:gd name="T3" fmla="*/ 32 h 34"/>
                <a:gd name="T4" fmla="*/ 3 w 44"/>
                <a:gd name="T5" fmla="*/ 28 h 34"/>
                <a:gd name="T6" fmla="*/ 0 w 44"/>
                <a:gd name="T7" fmla="*/ 22 h 34"/>
                <a:gd name="T8" fmla="*/ 0 w 44"/>
                <a:gd name="T9" fmla="*/ 16 h 34"/>
                <a:gd name="T10" fmla="*/ 3 w 44"/>
                <a:gd name="T11" fmla="*/ 10 h 34"/>
                <a:gd name="T12" fmla="*/ 8 w 44"/>
                <a:gd name="T13" fmla="*/ 4 h 34"/>
                <a:gd name="T14" fmla="*/ 14 w 44"/>
                <a:gd name="T15" fmla="*/ 2 h 34"/>
                <a:gd name="T16" fmla="*/ 25 w 44"/>
                <a:gd name="T17" fmla="*/ 0 h 34"/>
                <a:gd name="T18" fmla="*/ 33 w 44"/>
                <a:gd name="T19" fmla="*/ 2 h 34"/>
                <a:gd name="T20" fmla="*/ 42 w 44"/>
                <a:gd name="T21" fmla="*/ 6 h 34"/>
                <a:gd name="T22" fmla="*/ 44 w 44"/>
                <a:gd name="T23" fmla="*/ 12 h 34"/>
                <a:gd name="T24" fmla="*/ 44 w 44"/>
                <a:gd name="T25" fmla="*/ 20 h 34"/>
                <a:gd name="T26" fmla="*/ 42 w 44"/>
                <a:gd name="T27" fmla="*/ 26 h 34"/>
                <a:gd name="T28" fmla="*/ 36 w 44"/>
                <a:gd name="T29" fmla="*/ 30 h 34"/>
                <a:gd name="T30" fmla="*/ 30 w 44"/>
                <a:gd name="T31" fmla="*/ 32 h 34"/>
                <a:gd name="T32" fmla="*/ 19 w 44"/>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19" y="34"/>
                  </a:moveTo>
                  <a:lnTo>
                    <a:pt x="11" y="32"/>
                  </a:lnTo>
                  <a:lnTo>
                    <a:pt x="3" y="28"/>
                  </a:lnTo>
                  <a:lnTo>
                    <a:pt x="0" y="22"/>
                  </a:lnTo>
                  <a:lnTo>
                    <a:pt x="0" y="16"/>
                  </a:lnTo>
                  <a:lnTo>
                    <a:pt x="3" y="10"/>
                  </a:lnTo>
                  <a:lnTo>
                    <a:pt x="8" y="4"/>
                  </a:lnTo>
                  <a:lnTo>
                    <a:pt x="14" y="2"/>
                  </a:lnTo>
                  <a:lnTo>
                    <a:pt x="25" y="0"/>
                  </a:lnTo>
                  <a:lnTo>
                    <a:pt x="33" y="2"/>
                  </a:lnTo>
                  <a:lnTo>
                    <a:pt x="42" y="6"/>
                  </a:lnTo>
                  <a:lnTo>
                    <a:pt x="44" y="12"/>
                  </a:lnTo>
                  <a:lnTo>
                    <a:pt x="44" y="20"/>
                  </a:lnTo>
                  <a:lnTo>
                    <a:pt x="42" y="26"/>
                  </a:lnTo>
                  <a:lnTo>
                    <a:pt x="36" y="30"/>
                  </a:lnTo>
                  <a:lnTo>
                    <a:pt x="30" y="32"/>
                  </a:lnTo>
                  <a:lnTo>
                    <a:pt x="19" y="34"/>
                  </a:lnTo>
                  <a:close/>
                </a:path>
              </a:pathLst>
            </a:custGeom>
            <a:solidFill>
              <a:srgbClr val="7F0000"/>
            </a:solidFill>
            <a:ln w="9525">
              <a:noFill/>
              <a:round/>
              <a:headEnd/>
              <a:tailEnd/>
            </a:ln>
          </p:spPr>
          <p:txBody>
            <a:bodyPr/>
            <a:lstStyle/>
            <a:p>
              <a:endParaRPr lang="en-US"/>
            </a:p>
          </p:txBody>
        </p:sp>
        <p:sp>
          <p:nvSpPr>
            <p:cNvPr id="22565" name="Freeform 105"/>
            <p:cNvSpPr>
              <a:spLocks/>
            </p:cNvSpPr>
            <p:nvPr/>
          </p:nvSpPr>
          <p:spPr bwMode="auto">
            <a:xfrm>
              <a:off x="4512" y="1890"/>
              <a:ext cx="48" cy="34"/>
            </a:xfrm>
            <a:custGeom>
              <a:avLst/>
              <a:gdLst>
                <a:gd name="T0" fmla="*/ 22 w 48"/>
                <a:gd name="T1" fmla="*/ 32 h 32"/>
                <a:gd name="T2" fmla="*/ 14 w 48"/>
                <a:gd name="T3" fmla="*/ 30 h 32"/>
                <a:gd name="T4" fmla="*/ 6 w 48"/>
                <a:gd name="T5" fmla="*/ 26 h 32"/>
                <a:gd name="T6" fmla="*/ 3 w 48"/>
                <a:gd name="T7" fmla="*/ 22 h 32"/>
                <a:gd name="T8" fmla="*/ 0 w 48"/>
                <a:gd name="T9" fmla="*/ 14 h 32"/>
                <a:gd name="T10" fmla="*/ 3 w 48"/>
                <a:gd name="T11" fmla="*/ 8 h 32"/>
                <a:gd name="T12" fmla="*/ 11 w 48"/>
                <a:gd name="T13" fmla="*/ 4 h 32"/>
                <a:gd name="T14" fmla="*/ 17 w 48"/>
                <a:gd name="T15" fmla="*/ 0 h 32"/>
                <a:gd name="T16" fmla="*/ 28 w 48"/>
                <a:gd name="T17" fmla="*/ 0 h 32"/>
                <a:gd name="T18" fmla="*/ 36 w 48"/>
                <a:gd name="T19" fmla="*/ 2 h 32"/>
                <a:gd name="T20" fmla="*/ 42 w 48"/>
                <a:gd name="T21" fmla="*/ 6 h 32"/>
                <a:gd name="T22" fmla="*/ 45 w 48"/>
                <a:gd name="T23" fmla="*/ 12 h 32"/>
                <a:gd name="T24" fmla="*/ 48 w 48"/>
                <a:gd name="T25" fmla="*/ 18 h 32"/>
                <a:gd name="T26" fmla="*/ 45 w 48"/>
                <a:gd name="T27" fmla="*/ 24 h 32"/>
                <a:gd name="T28" fmla="*/ 39 w 48"/>
                <a:gd name="T29" fmla="*/ 30 h 32"/>
                <a:gd name="T30" fmla="*/ 31 w 48"/>
                <a:gd name="T31" fmla="*/ 32 h 32"/>
                <a:gd name="T32" fmla="*/ 22 w 48"/>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2"/>
                <a:gd name="T53" fmla="*/ 48 w 48"/>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2">
                  <a:moveTo>
                    <a:pt x="22" y="32"/>
                  </a:moveTo>
                  <a:lnTo>
                    <a:pt x="14" y="30"/>
                  </a:lnTo>
                  <a:lnTo>
                    <a:pt x="6" y="26"/>
                  </a:lnTo>
                  <a:lnTo>
                    <a:pt x="3" y="22"/>
                  </a:lnTo>
                  <a:lnTo>
                    <a:pt x="0" y="14"/>
                  </a:lnTo>
                  <a:lnTo>
                    <a:pt x="3" y="8"/>
                  </a:lnTo>
                  <a:lnTo>
                    <a:pt x="11" y="4"/>
                  </a:lnTo>
                  <a:lnTo>
                    <a:pt x="17" y="0"/>
                  </a:lnTo>
                  <a:lnTo>
                    <a:pt x="28" y="0"/>
                  </a:lnTo>
                  <a:lnTo>
                    <a:pt x="36" y="2"/>
                  </a:lnTo>
                  <a:lnTo>
                    <a:pt x="42" y="6"/>
                  </a:lnTo>
                  <a:lnTo>
                    <a:pt x="45" y="12"/>
                  </a:lnTo>
                  <a:lnTo>
                    <a:pt x="48" y="18"/>
                  </a:lnTo>
                  <a:lnTo>
                    <a:pt x="45" y="24"/>
                  </a:lnTo>
                  <a:lnTo>
                    <a:pt x="39" y="30"/>
                  </a:lnTo>
                  <a:lnTo>
                    <a:pt x="31" y="32"/>
                  </a:lnTo>
                  <a:lnTo>
                    <a:pt x="22" y="32"/>
                  </a:lnTo>
                  <a:close/>
                </a:path>
              </a:pathLst>
            </a:custGeom>
            <a:solidFill>
              <a:srgbClr val="7F0000"/>
            </a:solidFill>
            <a:ln w="9525">
              <a:noFill/>
              <a:round/>
              <a:headEnd/>
              <a:tailEnd/>
            </a:ln>
          </p:spPr>
          <p:txBody>
            <a:bodyPr/>
            <a:lstStyle/>
            <a:p>
              <a:endParaRPr lang="en-US"/>
            </a:p>
          </p:txBody>
        </p:sp>
        <p:sp>
          <p:nvSpPr>
            <p:cNvPr id="22566" name="Freeform 106"/>
            <p:cNvSpPr>
              <a:spLocks/>
            </p:cNvSpPr>
            <p:nvPr/>
          </p:nvSpPr>
          <p:spPr bwMode="auto">
            <a:xfrm>
              <a:off x="4320" y="1733"/>
              <a:ext cx="53" cy="43"/>
            </a:xfrm>
            <a:custGeom>
              <a:avLst/>
              <a:gdLst>
                <a:gd name="T0" fmla="*/ 53 w 53"/>
                <a:gd name="T1" fmla="*/ 16 h 40"/>
                <a:gd name="T2" fmla="*/ 50 w 53"/>
                <a:gd name="T3" fmla="*/ 20 h 40"/>
                <a:gd name="T4" fmla="*/ 44 w 53"/>
                <a:gd name="T5" fmla="*/ 26 h 40"/>
                <a:gd name="T6" fmla="*/ 39 w 53"/>
                <a:gd name="T7" fmla="*/ 30 h 40"/>
                <a:gd name="T8" fmla="*/ 33 w 53"/>
                <a:gd name="T9" fmla="*/ 34 h 40"/>
                <a:gd name="T10" fmla="*/ 31 w 53"/>
                <a:gd name="T11" fmla="*/ 36 h 40"/>
                <a:gd name="T12" fmla="*/ 28 w 53"/>
                <a:gd name="T13" fmla="*/ 38 h 40"/>
                <a:gd name="T14" fmla="*/ 22 w 53"/>
                <a:gd name="T15" fmla="*/ 40 h 40"/>
                <a:gd name="T16" fmla="*/ 14 w 53"/>
                <a:gd name="T17" fmla="*/ 40 h 40"/>
                <a:gd name="T18" fmla="*/ 11 w 53"/>
                <a:gd name="T19" fmla="*/ 36 h 40"/>
                <a:gd name="T20" fmla="*/ 11 w 53"/>
                <a:gd name="T21" fmla="*/ 32 h 40"/>
                <a:gd name="T22" fmla="*/ 14 w 53"/>
                <a:gd name="T23" fmla="*/ 30 h 40"/>
                <a:gd name="T24" fmla="*/ 17 w 53"/>
                <a:gd name="T25" fmla="*/ 26 h 40"/>
                <a:gd name="T26" fmla="*/ 17 w 53"/>
                <a:gd name="T27" fmla="*/ 22 h 40"/>
                <a:gd name="T28" fmla="*/ 17 w 53"/>
                <a:gd name="T29" fmla="*/ 18 h 40"/>
                <a:gd name="T30" fmla="*/ 14 w 53"/>
                <a:gd name="T31" fmla="*/ 12 h 40"/>
                <a:gd name="T32" fmla="*/ 11 w 53"/>
                <a:gd name="T33" fmla="*/ 10 h 40"/>
                <a:gd name="T34" fmla="*/ 5 w 53"/>
                <a:gd name="T35" fmla="*/ 8 h 40"/>
                <a:gd name="T36" fmla="*/ 3 w 53"/>
                <a:gd name="T37" fmla="*/ 6 h 40"/>
                <a:gd name="T38" fmla="*/ 0 w 53"/>
                <a:gd name="T39" fmla="*/ 2 h 40"/>
                <a:gd name="T40" fmla="*/ 0 w 53"/>
                <a:gd name="T41" fmla="*/ 0 h 40"/>
                <a:gd name="T42" fmla="*/ 5 w 53"/>
                <a:gd name="T43" fmla="*/ 0 h 40"/>
                <a:gd name="T44" fmla="*/ 14 w 53"/>
                <a:gd name="T45" fmla="*/ 0 h 40"/>
                <a:gd name="T46" fmla="*/ 25 w 53"/>
                <a:gd name="T47" fmla="*/ 2 h 40"/>
                <a:gd name="T48" fmla="*/ 33 w 53"/>
                <a:gd name="T49" fmla="*/ 6 h 40"/>
                <a:gd name="T50" fmla="*/ 39 w 53"/>
                <a:gd name="T51" fmla="*/ 8 h 40"/>
                <a:gd name="T52" fmla="*/ 44 w 53"/>
                <a:gd name="T53" fmla="*/ 10 h 40"/>
                <a:gd name="T54" fmla="*/ 47 w 53"/>
                <a:gd name="T55" fmla="*/ 12 h 40"/>
                <a:gd name="T56" fmla="*/ 50 w 53"/>
                <a:gd name="T57" fmla="*/ 12 h 40"/>
                <a:gd name="T58" fmla="*/ 53 w 53"/>
                <a:gd name="T59" fmla="*/ 14 h 40"/>
                <a:gd name="T60" fmla="*/ 53 w 53"/>
                <a:gd name="T61" fmla="*/ 14 h 40"/>
                <a:gd name="T62" fmla="*/ 53 w 53"/>
                <a:gd name="T63" fmla="*/ 14 h 40"/>
                <a:gd name="T64" fmla="*/ 53 w 53"/>
                <a:gd name="T65" fmla="*/ 16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40"/>
                <a:gd name="T101" fmla="*/ 53 w 53"/>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40">
                  <a:moveTo>
                    <a:pt x="53" y="16"/>
                  </a:moveTo>
                  <a:lnTo>
                    <a:pt x="50" y="20"/>
                  </a:lnTo>
                  <a:lnTo>
                    <a:pt x="44" y="26"/>
                  </a:lnTo>
                  <a:lnTo>
                    <a:pt x="39" y="30"/>
                  </a:lnTo>
                  <a:lnTo>
                    <a:pt x="33" y="34"/>
                  </a:lnTo>
                  <a:lnTo>
                    <a:pt x="31" y="36"/>
                  </a:lnTo>
                  <a:lnTo>
                    <a:pt x="28" y="38"/>
                  </a:lnTo>
                  <a:lnTo>
                    <a:pt x="22" y="40"/>
                  </a:lnTo>
                  <a:lnTo>
                    <a:pt x="14" y="40"/>
                  </a:lnTo>
                  <a:lnTo>
                    <a:pt x="11" y="36"/>
                  </a:lnTo>
                  <a:lnTo>
                    <a:pt x="11" y="32"/>
                  </a:lnTo>
                  <a:lnTo>
                    <a:pt x="14" y="30"/>
                  </a:lnTo>
                  <a:lnTo>
                    <a:pt x="17" y="26"/>
                  </a:lnTo>
                  <a:lnTo>
                    <a:pt x="17" y="22"/>
                  </a:lnTo>
                  <a:lnTo>
                    <a:pt x="17" y="18"/>
                  </a:lnTo>
                  <a:lnTo>
                    <a:pt x="14" y="12"/>
                  </a:lnTo>
                  <a:lnTo>
                    <a:pt x="11" y="10"/>
                  </a:lnTo>
                  <a:lnTo>
                    <a:pt x="5" y="8"/>
                  </a:lnTo>
                  <a:lnTo>
                    <a:pt x="3" y="6"/>
                  </a:lnTo>
                  <a:lnTo>
                    <a:pt x="0" y="2"/>
                  </a:lnTo>
                  <a:lnTo>
                    <a:pt x="0" y="0"/>
                  </a:lnTo>
                  <a:lnTo>
                    <a:pt x="5" y="0"/>
                  </a:lnTo>
                  <a:lnTo>
                    <a:pt x="14" y="0"/>
                  </a:lnTo>
                  <a:lnTo>
                    <a:pt x="25" y="2"/>
                  </a:lnTo>
                  <a:lnTo>
                    <a:pt x="33" y="6"/>
                  </a:lnTo>
                  <a:lnTo>
                    <a:pt x="39" y="8"/>
                  </a:lnTo>
                  <a:lnTo>
                    <a:pt x="44" y="10"/>
                  </a:lnTo>
                  <a:lnTo>
                    <a:pt x="47" y="12"/>
                  </a:lnTo>
                  <a:lnTo>
                    <a:pt x="50" y="12"/>
                  </a:lnTo>
                  <a:lnTo>
                    <a:pt x="53" y="14"/>
                  </a:lnTo>
                  <a:lnTo>
                    <a:pt x="53" y="16"/>
                  </a:lnTo>
                  <a:close/>
                </a:path>
              </a:pathLst>
            </a:custGeom>
            <a:solidFill>
              <a:srgbClr val="EF66D1"/>
            </a:solidFill>
            <a:ln w="9525">
              <a:noFill/>
              <a:round/>
              <a:headEnd/>
              <a:tailEnd/>
            </a:ln>
          </p:spPr>
          <p:txBody>
            <a:bodyPr/>
            <a:lstStyle/>
            <a:p>
              <a:endParaRPr lang="en-US"/>
            </a:p>
          </p:txBody>
        </p:sp>
        <p:sp>
          <p:nvSpPr>
            <p:cNvPr id="22567" name="Freeform 107"/>
            <p:cNvSpPr>
              <a:spLocks/>
            </p:cNvSpPr>
            <p:nvPr/>
          </p:nvSpPr>
          <p:spPr bwMode="auto">
            <a:xfrm>
              <a:off x="4331" y="1744"/>
              <a:ext cx="42" cy="19"/>
            </a:xfrm>
            <a:custGeom>
              <a:avLst/>
              <a:gdLst>
                <a:gd name="T0" fmla="*/ 36 w 42"/>
                <a:gd name="T1" fmla="*/ 6 h 18"/>
                <a:gd name="T2" fmla="*/ 33 w 42"/>
                <a:gd name="T3" fmla="*/ 6 h 18"/>
                <a:gd name="T4" fmla="*/ 31 w 42"/>
                <a:gd name="T5" fmla="*/ 10 h 18"/>
                <a:gd name="T6" fmla="*/ 25 w 42"/>
                <a:gd name="T7" fmla="*/ 12 h 18"/>
                <a:gd name="T8" fmla="*/ 22 w 42"/>
                <a:gd name="T9" fmla="*/ 14 h 18"/>
                <a:gd name="T10" fmla="*/ 20 w 42"/>
                <a:gd name="T11" fmla="*/ 16 h 18"/>
                <a:gd name="T12" fmla="*/ 14 w 42"/>
                <a:gd name="T13" fmla="*/ 16 h 18"/>
                <a:gd name="T14" fmla="*/ 8 w 42"/>
                <a:gd name="T15" fmla="*/ 18 h 18"/>
                <a:gd name="T16" fmla="*/ 3 w 42"/>
                <a:gd name="T17" fmla="*/ 18 h 18"/>
                <a:gd name="T18" fmla="*/ 6 w 42"/>
                <a:gd name="T19" fmla="*/ 14 h 18"/>
                <a:gd name="T20" fmla="*/ 6 w 42"/>
                <a:gd name="T21" fmla="*/ 8 h 18"/>
                <a:gd name="T22" fmla="*/ 3 w 42"/>
                <a:gd name="T23" fmla="*/ 4 h 18"/>
                <a:gd name="T24" fmla="*/ 0 w 42"/>
                <a:gd name="T25" fmla="*/ 0 h 18"/>
                <a:gd name="T26" fmla="*/ 6 w 42"/>
                <a:gd name="T27" fmla="*/ 2 h 18"/>
                <a:gd name="T28" fmla="*/ 17 w 42"/>
                <a:gd name="T29" fmla="*/ 2 h 18"/>
                <a:gd name="T30" fmla="*/ 28 w 42"/>
                <a:gd name="T31" fmla="*/ 2 h 18"/>
                <a:gd name="T32" fmla="*/ 36 w 42"/>
                <a:gd name="T33" fmla="*/ 4 h 18"/>
                <a:gd name="T34" fmla="*/ 36 w 42"/>
                <a:gd name="T35" fmla="*/ 4 h 18"/>
                <a:gd name="T36" fmla="*/ 39 w 42"/>
                <a:gd name="T37" fmla="*/ 4 h 18"/>
                <a:gd name="T38" fmla="*/ 39 w 42"/>
                <a:gd name="T39" fmla="*/ 4 h 18"/>
                <a:gd name="T40" fmla="*/ 42 w 42"/>
                <a:gd name="T41" fmla="*/ 4 h 18"/>
                <a:gd name="T42" fmla="*/ 39 w 42"/>
                <a:gd name="T43" fmla="*/ 4 h 18"/>
                <a:gd name="T44" fmla="*/ 39 w 42"/>
                <a:gd name="T45" fmla="*/ 4 h 18"/>
                <a:gd name="T46" fmla="*/ 39 w 42"/>
                <a:gd name="T47" fmla="*/ 6 h 18"/>
                <a:gd name="T48" fmla="*/ 36 w 42"/>
                <a:gd name="T49" fmla="*/ 6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8"/>
                <a:gd name="T77" fmla="*/ 42 w 42"/>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8">
                  <a:moveTo>
                    <a:pt x="36" y="6"/>
                  </a:moveTo>
                  <a:lnTo>
                    <a:pt x="33" y="6"/>
                  </a:lnTo>
                  <a:lnTo>
                    <a:pt x="31" y="10"/>
                  </a:lnTo>
                  <a:lnTo>
                    <a:pt x="25" y="12"/>
                  </a:lnTo>
                  <a:lnTo>
                    <a:pt x="22" y="14"/>
                  </a:lnTo>
                  <a:lnTo>
                    <a:pt x="20" y="16"/>
                  </a:lnTo>
                  <a:lnTo>
                    <a:pt x="14" y="16"/>
                  </a:lnTo>
                  <a:lnTo>
                    <a:pt x="8" y="18"/>
                  </a:lnTo>
                  <a:lnTo>
                    <a:pt x="3" y="18"/>
                  </a:lnTo>
                  <a:lnTo>
                    <a:pt x="6" y="14"/>
                  </a:lnTo>
                  <a:lnTo>
                    <a:pt x="6" y="8"/>
                  </a:lnTo>
                  <a:lnTo>
                    <a:pt x="3" y="4"/>
                  </a:lnTo>
                  <a:lnTo>
                    <a:pt x="0" y="0"/>
                  </a:lnTo>
                  <a:lnTo>
                    <a:pt x="6" y="2"/>
                  </a:lnTo>
                  <a:lnTo>
                    <a:pt x="17" y="2"/>
                  </a:lnTo>
                  <a:lnTo>
                    <a:pt x="28" y="2"/>
                  </a:lnTo>
                  <a:lnTo>
                    <a:pt x="36" y="4"/>
                  </a:lnTo>
                  <a:lnTo>
                    <a:pt x="39" y="4"/>
                  </a:lnTo>
                  <a:lnTo>
                    <a:pt x="42" y="4"/>
                  </a:lnTo>
                  <a:lnTo>
                    <a:pt x="39" y="4"/>
                  </a:lnTo>
                  <a:lnTo>
                    <a:pt x="39" y="6"/>
                  </a:lnTo>
                  <a:lnTo>
                    <a:pt x="36" y="6"/>
                  </a:lnTo>
                  <a:close/>
                </a:path>
              </a:pathLst>
            </a:custGeom>
            <a:solidFill>
              <a:srgbClr val="FFFFFF"/>
            </a:solidFill>
            <a:ln w="9525">
              <a:noFill/>
              <a:round/>
              <a:headEnd/>
              <a:tailEnd/>
            </a:ln>
          </p:spPr>
          <p:txBody>
            <a:bodyPr/>
            <a:lstStyle/>
            <a:p>
              <a:endParaRPr lang="en-US"/>
            </a:p>
          </p:txBody>
        </p:sp>
        <p:sp>
          <p:nvSpPr>
            <p:cNvPr id="22568" name="Freeform 108"/>
            <p:cNvSpPr>
              <a:spLocks/>
            </p:cNvSpPr>
            <p:nvPr/>
          </p:nvSpPr>
          <p:spPr bwMode="auto">
            <a:xfrm>
              <a:off x="4351" y="1645"/>
              <a:ext cx="52" cy="24"/>
            </a:xfrm>
            <a:custGeom>
              <a:avLst/>
              <a:gdLst>
                <a:gd name="T0" fmla="*/ 5 w 52"/>
                <a:gd name="T1" fmla="*/ 2 h 22"/>
                <a:gd name="T2" fmla="*/ 13 w 52"/>
                <a:gd name="T3" fmla="*/ 4 h 22"/>
                <a:gd name="T4" fmla="*/ 25 w 52"/>
                <a:gd name="T5" fmla="*/ 8 h 22"/>
                <a:gd name="T6" fmla="*/ 33 w 52"/>
                <a:gd name="T7" fmla="*/ 10 h 22"/>
                <a:gd name="T8" fmla="*/ 41 w 52"/>
                <a:gd name="T9" fmla="*/ 10 h 22"/>
                <a:gd name="T10" fmla="*/ 47 w 52"/>
                <a:gd name="T11" fmla="*/ 10 h 22"/>
                <a:gd name="T12" fmla="*/ 52 w 52"/>
                <a:gd name="T13" fmla="*/ 12 h 22"/>
                <a:gd name="T14" fmla="*/ 52 w 52"/>
                <a:gd name="T15" fmla="*/ 14 h 22"/>
                <a:gd name="T16" fmla="*/ 47 w 52"/>
                <a:gd name="T17" fmla="*/ 14 h 22"/>
                <a:gd name="T18" fmla="*/ 36 w 52"/>
                <a:gd name="T19" fmla="*/ 14 h 22"/>
                <a:gd name="T20" fmla="*/ 27 w 52"/>
                <a:gd name="T21" fmla="*/ 16 h 22"/>
                <a:gd name="T22" fmla="*/ 22 w 52"/>
                <a:gd name="T23" fmla="*/ 18 h 22"/>
                <a:gd name="T24" fmla="*/ 16 w 52"/>
                <a:gd name="T25" fmla="*/ 18 h 22"/>
                <a:gd name="T26" fmla="*/ 13 w 52"/>
                <a:gd name="T27" fmla="*/ 20 h 22"/>
                <a:gd name="T28" fmla="*/ 11 w 52"/>
                <a:gd name="T29" fmla="*/ 20 h 22"/>
                <a:gd name="T30" fmla="*/ 8 w 52"/>
                <a:gd name="T31" fmla="*/ 22 h 22"/>
                <a:gd name="T32" fmla="*/ 5 w 52"/>
                <a:gd name="T33" fmla="*/ 22 h 22"/>
                <a:gd name="T34" fmla="*/ 5 w 52"/>
                <a:gd name="T35" fmla="*/ 22 h 22"/>
                <a:gd name="T36" fmla="*/ 8 w 52"/>
                <a:gd name="T37" fmla="*/ 20 h 22"/>
                <a:gd name="T38" fmla="*/ 11 w 52"/>
                <a:gd name="T39" fmla="*/ 18 h 22"/>
                <a:gd name="T40" fmla="*/ 13 w 52"/>
                <a:gd name="T41" fmla="*/ 18 h 22"/>
                <a:gd name="T42" fmla="*/ 13 w 52"/>
                <a:gd name="T43" fmla="*/ 16 h 22"/>
                <a:gd name="T44" fmla="*/ 13 w 52"/>
                <a:gd name="T45" fmla="*/ 14 h 22"/>
                <a:gd name="T46" fmla="*/ 13 w 52"/>
                <a:gd name="T47" fmla="*/ 12 h 22"/>
                <a:gd name="T48" fmla="*/ 13 w 52"/>
                <a:gd name="T49" fmla="*/ 12 h 22"/>
                <a:gd name="T50" fmla="*/ 11 w 52"/>
                <a:gd name="T51" fmla="*/ 10 h 22"/>
                <a:gd name="T52" fmla="*/ 8 w 52"/>
                <a:gd name="T53" fmla="*/ 8 h 22"/>
                <a:gd name="T54" fmla="*/ 5 w 52"/>
                <a:gd name="T55" fmla="*/ 6 h 22"/>
                <a:gd name="T56" fmla="*/ 2 w 52"/>
                <a:gd name="T57" fmla="*/ 4 h 22"/>
                <a:gd name="T58" fmla="*/ 0 w 52"/>
                <a:gd name="T59" fmla="*/ 2 h 22"/>
                <a:gd name="T60" fmla="*/ 0 w 52"/>
                <a:gd name="T61" fmla="*/ 0 h 22"/>
                <a:gd name="T62" fmla="*/ 2 w 52"/>
                <a:gd name="T63" fmla="*/ 0 h 22"/>
                <a:gd name="T64" fmla="*/ 5 w 52"/>
                <a:gd name="T65" fmla="*/ 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22"/>
                <a:gd name="T101" fmla="*/ 52 w 5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22">
                  <a:moveTo>
                    <a:pt x="5" y="2"/>
                  </a:moveTo>
                  <a:lnTo>
                    <a:pt x="13" y="4"/>
                  </a:lnTo>
                  <a:lnTo>
                    <a:pt x="25" y="8"/>
                  </a:lnTo>
                  <a:lnTo>
                    <a:pt x="33" y="10"/>
                  </a:lnTo>
                  <a:lnTo>
                    <a:pt x="41" y="10"/>
                  </a:lnTo>
                  <a:lnTo>
                    <a:pt x="47" y="10"/>
                  </a:lnTo>
                  <a:lnTo>
                    <a:pt x="52" y="12"/>
                  </a:lnTo>
                  <a:lnTo>
                    <a:pt x="52" y="14"/>
                  </a:lnTo>
                  <a:lnTo>
                    <a:pt x="47" y="14"/>
                  </a:lnTo>
                  <a:lnTo>
                    <a:pt x="36" y="14"/>
                  </a:lnTo>
                  <a:lnTo>
                    <a:pt x="27" y="16"/>
                  </a:lnTo>
                  <a:lnTo>
                    <a:pt x="22" y="18"/>
                  </a:lnTo>
                  <a:lnTo>
                    <a:pt x="16" y="18"/>
                  </a:lnTo>
                  <a:lnTo>
                    <a:pt x="13" y="20"/>
                  </a:lnTo>
                  <a:lnTo>
                    <a:pt x="11" y="20"/>
                  </a:lnTo>
                  <a:lnTo>
                    <a:pt x="8" y="22"/>
                  </a:lnTo>
                  <a:lnTo>
                    <a:pt x="5" y="22"/>
                  </a:lnTo>
                  <a:lnTo>
                    <a:pt x="8" y="20"/>
                  </a:lnTo>
                  <a:lnTo>
                    <a:pt x="11" y="18"/>
                  </a:lnTo>
                  <a:lnTo>
                    <a:pt x="13" y="18"/>
                  </a:lnTo>
                  <a:lnTo>
                    <a:pt x="13" y="16"/>
                  </a:lnTo>
                  <a:lnTo>
                    <a:pt x="13" y="14"/>
                  </a:lnTo>
                  <a:lnTo>
                    <a:pt x="13" y="12"/>
                  </a:lnTo>
                  <a:lnTo>
                    <a:pt x="11" y="10"/>
                  </a:lnTo>
                  <a:lnTo>
                    <a:pt x="8" y="8"/>
                  </a:lnTo>
                  <a:lnTo>
                    <a:pt x="5" y="6"/>
                  </a:lnTo>
                  <a:lnTo>
                    <a:pt x="2" y="4"/>
                  </a:lnTo>
                  <a:lnTo>
                    <a:pt x="0" y="2"/>
                  </a:lnTo>
                  <a:lnTo>
                    <a:pt x="0" y="0"/>
                  </a:lnTo>
                  <a:lnTo>
                    <a:pt x="2" y="0"/>
                  </a:lnTo>
                  <a:lnTo>
                    <a:pt x="5" y="2"/>
                  </a:lnTo>
                  <a:close/>
                </a:path>
              </a:pathLst>
            </a:custGeom>
            <a:solidFill>
              <a:srgbClr val="000000"/>
            </a:solidFill>
            <a:ln w="9525">
              <a:noFill/>
              <a:round/>
              <a:headEnd/>
              <a:tailEnd/>
            </a:ln>
          </p:spPr>
          <p:txBody>
            <a:bodyPr/>
            <a:lstStyle/>
            <a:p>
              <a:endParaRPr lang="en-US"/>
            </a:p>
          </p:txBody>
        </p:sp>
        <p:sp>
          <p:nvSpPr>
            <p:cNvPr id="22569" name="Freeform 109"/>
            <p:cNvSpPr>
              <a:spLocks/>
            </p:cNvSpPr>
            <p:nvPr/>
          </p:nvSpPr>
          <p:spPr bwMode="auto">
            <a:xfrm>
              <a:off x="4353" y="1619"/>
              <a:ext cx="59" cy="26"/>
            </a:xfrm>
            <a:custGeom>
              <a:avLst/>
              <a:gdLst>
                <a:gd name="T0" fmla="*/ 3 w 59"/>
                <a:gd name="T1" fmla="*/ 4 h 24"/>
                <a:gd name="T2" fmla="*/ 11 w 59"/>
                <a:gd name="T3" fmla="*/ 2 h 24"/>
                <a:gd name="T4" fmla="*/ 20 w 59"/>
                <a:gd name="T5" fmla="*/ 0 h 24"/>
                <a:gd name="T6" fmla="*/ 28 w 59"/>
                <a:gd name="T7" fmla="*/ 2 h 24"/>
                <a:gd name="T8" fmla="*/ 39 w 59"/>
                <a:gd name="T9" fmla="*/ 8 h 24"/>
                <a:gd name="T10" fmla="*/ 45 w 59"/>
                <a:gd name="T11" fmla="*/ 12 h 24"/>
                <a:gd name="T12" fmla="*/ 48 w 59"/>
                <a:gd name="T13" fmla="*/ 14 h 24"/>
                <a:gd name="T14" fmla="*/ 50 w 59"/>
                <a:gd name="T15" fmla="*/ 16 h 24"/>
                <a:gd name="T16" fmla="*/ 53 w 59"/>
                <a:gd name="T17" fmla="*/ 18 h 24"/>
                <a:gd name="T18" fmla="*/ 56 w 59"/>
                <a:gd name="T19" fmla="*/ 20 h 24"/>
                <a:gd name="T20" fmla="*/ 59 w 59"/>
                <a:gd name="T21" fmla="*/ 22 h 24"/>
                <a:gd name="T22" fmla="*/ 59 w 59"/>
                <a:gd name="T23" fmla="*/ 24 h 24"/>
                <a:gd name="T24" fmla="*/ 50 w 59"/>
                <a:gd name="T25" fmla="*/ 22 h 24"/>
                <a:gd name="T26" fmla="*/ 42 w 59"/>
                <a:gd name="T27" fmla="*/ 18 h 24"/>
                <a:gd name="T28" fmla="*/ 37 w 59"/>
                <a:gd name="T29" fmla="*/ 14 h 24"/>
                <a:gd name="T30" fmla="*/ 31 w 59"/>
                <a:gd name="T31" fmla="*/ 12 h 24"/>
                <a:gd name="T32" fmla="*/ 23 w 59"/>
                <a:gd name="T33" fmla="*/ 8 h 24"/>
                <a:gd name="T34" fmla="*/ 17 w 59"/>
                <a:gd name="T35" fmla="*/ 8 h 24"/>
                <a:gd name="T36" fmla="*/ 11 w 59"/>
                <a:gd name="T37" fmla="*/ 8 h 24"/>
                <a:gd name="T38" fmla="*/ 9 w 59"/>
                <a:gd name="T39" fmla="*/ 10 h 24"/>
                <a:gd name="T40" fmla="*/ 6 w 59"/>
                <a:gd name="T41" fmla="*/ 10 h 24"/>
                <a:gd name="T42" fmla="*/ 6 w 59"/>
                <a:gd name="T43" fmla="*/ 10 h 24"/>
                <a:gd name="T44" fmla="*/ 3 w 59"/>
                <a:gd name="T45" fmla="*/ 10 h 24"/>
                <a:gd name="T46" fmla="*/ 0 w 59"/>
                <a:gd name="T47" fmla="*/ 8 h 24"/>
                <a:gd name="T48" fmla="*/ 3 w 59"/>
                <a:gd name="T49" fmla="*/ 4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24"/>
                <a:gd name="T77" fmla="*/ 59 w 59"/>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24">
                  <a:moveTo>
                    <a:pt x="3" y="4"/>
                  </a:moveTo>
                  <a:lnTo>
                    <a:pt x="11" y="2"/>
                  </a:lnTo>
                  <a:lnTo>
                    <a:pt x="20" y="0"/>
                  </a:lnTo>
                  <a:lnTo>
                    <a:pt x="28" y="2"/>
                  </a:lnTo>
                  <a:lnTo>
                    <a:pt x="39" y="8"/>
                  </a:lnTo>
                  <a:lnTo>
                    <a:pt x="45" y="12"/>
                  </a:lnTo>
                  <a:lnTo>
                    <a:pt x="48" y="14"/>
                  </a:lnTo>
                  <a:lnTo>
                    <a:pt x="50" y="16"/>
                  </a:lnTo>
                  <a:lnTo>
                    <a:pt x="53" y="18"/>
                  </a:lnTo>
                  <a:lnTo>
                    <a:pt x="56" y="20"/>
                  </a:lnTo>
                  <a:lnTo>
                    <a:pt x="59" y="22"/>
                  </a:lnTo>
                  <a:lnTo>
                    <a:pt x="59" y="24"/>
                  </a:lnTo>
                  <a:lnTo>
                    <a:pt x="50" y="22"/>
                  </a:lnTo>
                  <a:lnTo>
                    <a:pt x="42" y="18"/>
                  </a:lnTo>
                  <a:lnTo>
                    <a:pt x="37" y="14"/>
                  </a:lnTo>
                  <a:lnTo>
                    <a:pt x="31" y="12"/>
                  </a:lnTo>
                  <a:lnTo>
                    <a:pt x="23" y="8"/>
                  </a:lnTo>
                  <a:lnTo>
                    <a:pt x="17" y="8"/>
                  </a:lnTo>
                  <a:lnTo>
                    <a:pt x="11" y="8"/>
                  </a:lnTo>
                  <a:lnTo>
                    <a:pt x="9" y="10"/>
                  </a:lnTo>
                  <a:lnTo>
                    <a:pt x="6" y="10"/>
                  </a:lnTo>
                  <a:lnTo>
                    <a:pt x="3" y="10"/>
                  </a:lnTo>
                  <a:lnTo>
                    <a:pt x="0" y="8"/>
                  </a:lnTo>
                  <a:lnTo>
                    <a:pt x="3" y="4"/>
                  </a:lnTo>
                  <a:close/>
                </a:path>
              </a:pathLst>
            </a:custGeom>
            <a:solidFill>
              <a:srgbClr val="000000"/>
            </a:solidFill>
            <a:ln w="9525">
              <a:noFill/>
              <a:round/>
              <a:headEnd/>
              <a:tailEnd/>
            </a:ln>
          </p:spPr>
          <p:txBody>
            <a:bodyPr/>
            <a:lstStyle/>
            <a:p>
              <a:endParaRPr lang="en-US"/>
            </a:p>
          </p:txBody>
        </p:sp>
        <p:sp>
          <p:nvSpPr>
            <p:cNvPr id="22570" name="Freeform 110"/>
            <p:cNvSpPr>
              <a:spLocks/>
            </p:cNvSpPr>
            <p:nvPr/>
          </p:nvSpPr>
          <p:spPr bwMode="auto">
            <a:xfrm>
              <a:off x="4543" y="1550"/>
              <a:ext cx="44" cy="36"/>
            </a:xfrm>
            <a:custGeom>
              <a:avLst/>
              <a:gdLst>
                <a:gd name="T0" fmla="*/ 22 w 44"/>
                <a:gd name="T1" fmla="*/ 34 h 34"/>
                <a:gd name="T2" fmla="*/ 14 w 44"/>
                <a:gd name="T3" fmla="*/ 32 h 34"/>
                <a:gd name="T4" fmla="*/ 5 w 44"/>
                <a:gd name="T5" fmla="*/ 28 h 34"/>
                <a:gd name="T6" fmla="*/ 0 w 44"/>
                <a:gd name="T7" fmla="*/ 24 h 34"/>
                <a:gd name="T8" fmla="*/ 0 w 44"/>
                <a:gd name="T9" fmla="*/ 16 h 34"/>
                <a:gd name="T10" fmla="*/ 3 w 44"/>
                <a:gd name="T11" fmla="*/ 10 h 34"/>
                <a:gd name="T12" fmla="*/ 8 w 44"/>
                <a:gd name="T13" fmla="*/ 4 h 34"/>
                <a:gd name="T14" fmla="*/ 14 w 44"/>
                <a:gd name="T15" fmla="*/ 2 h 34"/>
                <a:gd name="T16" fmla="*/ 22 w 44"/>
                <a:gd name="T17" fmla="*/ 0 h 34"/>
                <a:gd name="T18" fmla="*/ 33 w 44"/>
                <a:gd name="T19" fmla="*/ 2 h 34"/>
                <a:gd name="T20" fmla="*/ 39 w 44"/>
                <a:gd name="T21" fmla="*/ 6 h 34"/>
                <a:gd name="T22" fmla="*/ 44 w 44"/>
                <a:gd name="T23" fmla="*/ 10 h 34"/>
                <a:gd name="T24" fmla="*/ 44 w 44"/>
                <a:gd name="T25" fmla="*/ 18 h 34"/>
                <a:gd name="T26" fmla="*/ 42 w 44"/>
                <a:gd name="T27" fmla="*/ 24 h 34"/>
                <a:gd name="T28" fmla="*/ 39 w 44"/>
                <a:gd name="T29" fmla="*/ 30 h 34"/>
                <a:gd name="T30" fmla="*/ 30 w 44"/>
                <a:gd name="T31" fmla="*/ 32 h 34"/>
                <a:gd name="T32" fmla="*/ 22 w 44"/>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22" y="34"/>
                  </a:moveTo>
                  <a:lnTo>
                    <a:pt x="14" y="32"/>
                  </a:lnTo>
                  <a:lnTo>
                    <a:pt x="5" y="28"/>
                  </a:lnTo>
                  <a:lnTo>
                    <a:pt x="0" y="24"/>
                  </a:lnTo>
                  <a:lnTo>
                    <a:pt x="0" y="16"/>
                  </a:lnTo>
                  <a:lnTo>
                    <a:pt x="3" y="10"/>
                  </a:lnTo>
                  <a:lnTo>
                    <a:pt x="8" y="4"/>
                  </a:lnTo>
                  <a:lnTo>
                    <a:pt x="14" y="2"/>
                  </a:lnTo>
                  <a:lnTo>
                    <a:pt x="22" y="0"/>
                  </a:lnTo>
                  <a:lnTo>
                    <a:pt x="33" y="2"/>
                  </a:lnTo>
                  <a:lnTo>
                    <a:pt x="39" y="6"/>
                  </a:lnTo>
                  <a:lnTo>
                    <a:pt x="44" y="10"/>
                  </a:lnTo>
                  <a:lnTo>
                    <a:pt x="44" y="18"/>
                  </a:lnTo>
                  <a:lnTo>
                    <a:pt x="42" y="24"/>
                  </a:lnTo>
                  <a:lnTo>
                    <a:pt x="39" y="30"/>
                  </a:lnTo>
                  <a:lnTo>
                    <a:pt x="30" y="32"/>
                  </a:lnTo>
                  <a:lnTo>
                    <a:pt x="22" y="34"/>
                  </a:lnTo>
                  <a:close/>
                </a:path>
              </a:pathLst>
            </a:custGeom>
            <a:solidFill>
              <a:srgbClr val="000000"/>
            </a:solidFill>
            <a:ln w="9525">
              <a:noFill/>
              <a:round/>
              <a:headEnd/>
              <a:tailEnd/>
            </a:ln>
          </p:spPr>
          <p:txBody>
            <a:bodyPr/>
            <a:lstStyle/>
            <a:p>
              <a:endParaRPr lang="en-US"/>
            </a:p>
          </p:txBody>
        </p:sp>
        <p:sp>
          <p:nvSpPr>
            <p:cNvPr id="22571" name="Freeform 111"/>
            <p:cNvSpPr>
              <a:spLocks/>
            </p:cNvSpPr>
            <p:nvPr/>
          </p:nvSpPr>
          <p:spPr bwMode="auto">
            <a:xfrm>
              <a:off x="4314" y="1468"/>
              <a:ext cx="443" cy="338"/>
            </a:xfrm>
            <a:custGeom>
              <a:avLst/>
              <a:gdLst>
                <a:gd name="T0" fmla="*/ 39 w 443"/>
                <a:gd name="T1" fmla="*/ 108 h 315"/>
                <a:gd name="T2" fmla="*/ 23 w 443"/>
                <a:gd name="T3" fmla="*/ 90 h 315"/>
                <a:gd name="T4" fmla="*/ 3 w 443"/>
                <a:gd name="T5" fmla="*/ 74 h 315"/>
                <a:gd name="T6" fmla="*/ 3 w 443"/>
                <a:gd name="T7" fmla="*/ 52 h 315"/>
                <a:gd name="T8" fmla="*/ 23 w 443"/>
                <a:gd name="T9" fmla="*/ 34 h 315"/>
                <a:gd name="T10" fmla="*/ 48 w 443"/>
                <a:gd name="T11" fmla="*/ 14 h 315"/>
                <a:gd name="T12" fmla="*/ 62 w 443"/>
                <a:gd name="T13" fmla="*/ 4 h 315"/>
                <a:gd name="T14" fmla="*/ 92 w 443"/>
                <a:gd name="T15" fmla="*/ 6 h 315"/>
                <a:gd name="T16" fmla="*/ 115 w 443"/>
                <a:gd name="T17" fmla="*/ 8 h 315"/>
                <a:gd name="T18" fmla="*/ 140 w 443"/>
                <a:gd name="T19" fmla="*/ 8 h 315"/>
                <a:gd name="T20" fmla="*/ 176 w 443"/>
                <a:gd name="T21" fmla="*/ 4 h 315"/>
                <a:gd name="T22" fmla="*/ 212 w 443"/>
                <a:gd name="T23" fmla="*/ 0 h 315"/>
                <a:gd name="T24" fmla="*/ 248 w 443"/>
                <a:gd name="T25" fmla="*/ 2 h 315"/>
                <a:gd name="T26" fmla="*/ 287 w 443"/>
                <a:gd name="T27" fmla="*/ 6 h 315"/>
                <a:gd name="T28" fmla="*/ 326 w 443"/>
                <a:gd name="T29" fmla="*/ 18 h 315"/>
                <a:gd name="T30" fmla="*/ 368 w 443"/>
                <a:gd name="T31" fmla="*/ 38 h 315"/>
                <a:gd name="T32" fmla="*/ 410 w 443"/>
                <a:gd name="T33" fmla="*/ 70 h 315"/>
                <a:gd name="T34" fmla="*/ 441 w 443"/>
                <a:gd name="T35" fmla="*/ 117 h 315"/>
                <a:gd name="T36" fmla="*/ 441 w 443"/>
                <a:gd name="T37" fmla="*/ 181 h 315"/>
                <a:gd name="T38" fmla="*/ 424 w 443"/>
                <a:gd name="T39" fmla="*/ 217 h 315"/>
                <a:gd name="T40" fmla="*/ 404 w 443"/>
                <a:gd name="T41" fmla="*/ 235 h 315"/>
                <a:gd name="T42" fmla="*/ 399 w 443"/>
                <a:gd name="T43" fmla="*/ 249 h 315"/>
                <a:gd name="T44" fmla="*/ 413 w 443"/>
                <a:gd name="T45" fmla="*/ 255 h 315"/>
                <a:gd name="T46" fmla="*/ 424 w 443"/>
                <a:gd name="T47" fmla="*/ 257 h 315"/>
                <a:gd name="T48" fmla="*/ 424 w 443"/>
                <a:gd name="T49" fmla="*/ 265 h 315"/>
                <a:gd name="T50" fmla="*/ 421 w 443"/>
                <a:gd name="T51" fmla="*/ 287 h 315"/>
                <a:gd name="T52" fmla="*/ 407 w 443"/>
                <a:gd name="T53" fmla="*/ 299 h 315"/>
                <a:gd name="T54" fmla="*/ 388 w 443"/>
                <a:gd name="T55" fmla="*/ 297 h 315"/>
                <a:gd name="T56" fmla="*/ 374 w 443"/>
                <a:gd name="T57" fmla="*/ 305 h 315"/>
                <a:gd name="T58" fmla="*/ 335 w 443"/>
                <a:gd name="T59" fmla="*/ 315 h 315"/>
                <a:gd name="T60" fmla="*/ 285 w 443"/>
                <a:gd name="T61" fmla="*/ 307 h 315"/>
                <a:gd name="T62" fmla="*/ 268 w 443"/>
                <a:gd name="T63" fmla="*/ 291 h 315"/>
                <a:gd name="T64" fmla="*/ 257 w 443"/>
                <a:gd name="T65" fmla="*/ 285 h 315"/>
                <a:gd name="T66" fmla="*/ 218 w 443"/>
                <a:gd name="T67" fmla="*/ 281 h 315"/>
                <a:gd name="T68" fmla="*/ 184 w 443"/>
                <a:gd name="T69" fmla="*/ 261 h 315"/>
                <a:gd name="T70" fmla="*/ 173 w 443"/>
                <a:gd name="T71" fmla="*/ 231 h 315"/>
                <a:gd name="T72" fmla="*/ 165 w 443"/>
                <a:gd name="T73" fmla="*/ 201 h 315"/>
                <a:gd name="T74" fmla="*/ 140 w 443"/>
                <a:gd name="T75" fmla="*/ 169 h 315"/>
                <a:gd name="T76" fmla="*/ 126 w 443"/>
                <a:gd name="T77" fmla="*/ 139 h 315"/>
                <a:gd name="T78" fmla="*/ 101 w 443"/>
                <a:gd name="T79" fmla="*/ 110 h 315"/>
                <a:gd name="T80" fmla="*/ 67 w 443"/>
                <a:gd name="T81" fmla="*/ 100 h 315"/>
                <a:gd name="T82" fmla="*/ 45 w 443"/>
                <a:gd name="T83" fmla="*/ 106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3"/>
                <a:gd name="T127" fmla="*/ 0 h 315"/>
                <a:gd name="T128" fmla="*/ 443 w 443"/>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3" h="315">
                  <a:moveTo>
                    <a:pt x="42" y="117"/>
                  </a:moveTo>
                  <a:lnTo>
                    <a:pt x="39" y="108"/>
                  </a:lnTo>
                  <a:lnTo>
                    <a:pt x="31" y="98"/>
                  </a:lnTo>
                  <a:lnTo>
                    <a:pt x="23" y="90"/>
                  </a:lnTo>
                  <a:lnTo>
                    <a:pt x="11" y="82"/>
                  </a:lnTo>
                  <a:lnTo>
                    <a:pt x="3" y="74"/>
                  </a:lnTo>
                  <a:lnTo>
                    <a:pt x="0" y="62"/>
                  </a:lnTo>
                  <a:lnTo>
                    <a:pt x="3" y="52"/>
                  </a:lnTo>
                  <a:lnTo>
                    <a:pt x="11" y="42"/>
                  </a:lnTo>
                  <a:lnTo>
                    <a:pt x="23" y="34"/>
                  </a:lnTo>
                  <a:lnTo>
                    <a:pt x="37" y="24"/>
                  </a:lnTo>
                  <a:lnTo>
                    <a:pt x="48" y="14"/>
                  </a:lnTo>
                  <a:lnTo>
                    <a:pt x="53" y="8"/>
                  </a:lnTo>
                  <a:lnTo>
                    <a:pt x="62" y="4"/>
                  </a:lnTo>
                  <a:lnTo>
                    <a:pt x="76" y="4"/>
                  </a:lnTo>
                  <a:lnTo>
                    <a:pt x="92" y="6"/>
                  </a:lnTo>
                  <a:lnTo>
                    <a:pt x="106" y="8"/>
                  </a:lnTo>
                  <a:lnTo>
                    <a:pt x="115" y="8"/>
                  </a:lnTo>
                  <a:lnTo>
                    <a:pt x="126" y="8"/>
                  </a:lnTo>
                  <a:lnTo>
                    <a:pt x="140" y="8"/>
                  </a:lnTo>
                  <a:lnTo>
                    <a:pt x="156" y="6"/>
                  </a:lnTo>
                  <a:lnTo>
                    <a:pt x="176" y="4"/>
                  </a:lnTo>
                  <a:lnTo>
                    <a:pt x="195" y="2"/>
                  </a:lnTo>
                  <a:lnTo>
                    <a:pt x="212" y="0"/>
                  </a:lnTo>
                  <a:lnTo>
                    <a:pt x="232" y="0"/>
                  </a:lnTo>
                  <a:lnTo>
                    <a:pt x="248" y="2"/>
                  </a:lnTo>
                  <a:lnTo>
                    <a:pt x="268" y="2"/>
                  </a:lnTo>
                  <a:lnTo>
                    <a:pt x="287" y="6"/>
                  </a:lnTo>
                  <a:lnTo>
                    <a:pt x="307" y="10"/>
                  </a:lnTo>
                  <a:lnTo>
                    <a:pt x="326" y="18"/>
                  </a:lnTo>
                  <a:lnTo>
                    <a:pt x="349" y="26"/>
                  </a:lnTo>
                  <a:lnTo>
                    <a:pt x="368" y="38"/>
                  </a:lnTo>
                  <a:lnTo>
                    <a:pt x="390" y="54"/>
                  </a:lnTo>
                  <a:lnTo>
                    <a:pt x="410" y="70"/>
                  </a:lnTo>
                  <a:lnTo>
                    <a:pt x="427" y="90"/>
                  </a:lnTo>
                  <a:lnTo>
                    <a:pt x="441" y="117"/>
                  </a:lnTo>
                  <a:lnTo>
                    <a:pt x="443" y="149"/>
                  </a:lnTo>
                  <a:lnTo>
                    <a:pt x="441" y="181"/>
                  </a:lnTo>
                  <a:lnTo>
                    <a:pt x="432" y="203"/>
                  </a:lnTo>
                  <a:lnTo>
                    <a:pt x="424" y="217"/>
                  </a:lnTo>
                  <a:lnTo>
                    <a:pt x="413" y="227"/>
                  </a:lnTo>
                  <a:lnTo>
                    <a:pt x="404" y="235"/>
                  </a:lnTo>
                  <a:lnTo>
                    <a:pt x="399" y="243"/>
                  </a:lnTo>
                  <a:lnTo>
                    <a:pt x="399" y="249"/>
                  </a:lnTo>
                  <a:lnTo>
                    <a:pt x="404" y="253"/>
                  </a:lnTo>
                  <a:lnTo>
                    <a:pt x="413" y="255"/>
                  </a:lnTo>
                  <a:lnTo>
                    <a:pt x="418" y="257"/>
                  </a:lnTo>
                  <a:lnTo>
                    <a:pt x="424" y="257"/>
                  </a:lnTo>
                  <a:lnTo>
                    <a:pt x="429" y="255"/>
                  </a:lnTo>
                  <a:lnTo>
                    <a:pt x="424" y="265"/>
                  </a:lnTo>
                  <a:lnTo>
                    <a:pt x="424" y="277"/>
                  </a:lnTo>
                  <a:lnTo>
                    <a:pt x="421" y="287"/>
                  </a:lnTo>
                  <a:lnTo>
                    <a:pt x="416" y="295"/>
                  </a:lnTo>
                  <a:lnTo>
                    <a:pt x="407" y="299"/>
                  </a:lnTo>
                  <a:lnTo>
                    <a:pt x="396" y="299"/>
                  </a:lnTo>
                  <a:lnTo>
                    <a:pt x="388" y="297"/>
                  </a:lnTo>
                  <a:lnTo>
                    <a:pt x="382" y="295"/>
                  </a:lnTo>
                  <a:lnTo>
                    <a:pt x="374" y="305"/>
                  </a:lnTo>
                  <a:lnTo>
                    <a:pt x="357" y="313"/>
                  </a:lnTo>
                  <a:lnTo>
                    <a:pt x="335" y="315"/>
                  </a:lnTo>
                  <a:lnTo>
                    <a:pt x="304" y="313"/>
                  </a:lnTo>
                  <a:lnTo>
                    <a:pt x="285" y="307"/>
                  </a:lnTo>
                  <a:lnTo>
                    <a:pt x="273" y="299"/>
                  </a:lnTo>
                  <a:lnTo>
                    <a:pt x="268" y="291"/>
                  </a:lnTo>
                  <a:lnTo>
                    <a:pt x="271" y="281"/>
                  </a:lnTo>
                  <a:lnTo>
                    <a:pt x="257" y="285"/>
                  </a:lnTo>
                  <a:lnTo>
                    <a:pt x="237" y="285"/>
                  </a:lnTo>
                  <a:lnTo>
                    <a:pt x="218" y="281"/>
                  </a:lnTo>
                  <a:lnTo>
                    <a:pt x="201" y="271"/>
                  </a:lnTo>
                  <a:lnTo>
                    <a:pt x="184" y="261"/>
                  </a:lnTo>
                  <a:lnTo>
                    <a:pt x="176" y="247"/>
                  </a:lnTo>
                  <a:lnTo>
                    <a:pt x="173" y="231"/>
                  </a:lnTo>
                  <a:lnTo>
                    <a:pt x="181" y="213"/>
                  </a:lnTo>
                  <a:lnTo>
                    <a:pt x="165" y="201"/>
                  </a:lnTo>
                  <a:lnTo>
                    <a:pt x="151" y="185"/>
                  </a:lnTo>
                  <a:lnTo>
                    <a:pt x="140" y="169"/>
                  </a:lnTo>
                  <a:lnTo>
                    <a:pt x="134" y="153"/>
                  </a:lnTo>
                  <a:lnTo>
                    <a:pt x="126" y="139"/>
                  </a:lnTo>
                  <a:lnTo>
                    <a:pt x="115" y="123"/>
                  </a:lnTo>
                  <a:lnTo>
                    <a:pt x="101" y="110"/>
                  </a:lnTo>
                  <a:lnTo>
                    <a:pt x="84" y="102"/>
                  </a:lnTo>
                  <a:lnTo>
                    <a:pt x="67" y="100"/>
                  </a:lnTo>
                  <a:lnTo>
                    <a:pt x="53" y="100"/>
                  </a:lnTo>
                  <a:lnTo>
                    <a:pt x="45" y="106"/>
                  </a:lnTo>
                  <a:lnTo>
                    <a:pt x="42" y="117"/>
                  </a:lnTo>
                  <a:close/>
                </a:path>
              </a:pathLst>
            </a:custGeom>
            <a:solidFill>
              <a:srgbClr val="000000"/>
            </a:solidFill>
            <a:ln w="9525">
              <a:noFill/>
              <a:round/>
              <a:headEnd/>
              <a:tailEnd/>
            </a:ln>
          </p:spPr>
          <p:txBody>
            <a:bodyPr/>
            <a:lstStyle/>
            <a:p>
              <a:endParaRPr lang="en-US"/>
            </a:p>
          </p:txBody>
        </p:sp>
        <p:sp>
          <p:nvSpPr>
            <p:cNvPr id="22572" name="Freeform 112"/>
            <p:cNvSpPr>
              <a:spLocks/>
            </p:cNvSpPr>
            <p:nvPr/>
          </p:nvSpPr>
          <p:spPr bwMode="auto">
            <a:xfrm>
              <a:off x="4306" y="2636"/>
              <a:ext cx="401" cy="1385"/>
            </a:xfrm>
            <a:custGeom>
              <a:avLst/>
              <a:gdLst>
                <a:gd name="T0" fmla="*/ 348 w 401"/>
                <a:gd name="T1" fmla="*/ 1104 h 1291"/>
                <a:gd name="T2" fmla="*/ 396 w 401"/>
                <a:gd name="T3" fmla="*/ 946 h 1291"/>
                <a:gd name="T4" fmla="*/ 393 w 401"/>
                <a:gd name="T5" fmla="*/ 808 h 1291"/>
                <a:gd name="T6" fmla="*/ 359 w 401"/>
                <a:gd name="T7" fmla="*/ 721 h 1291"/>
                <a:gd name="T8" fmla="*/ 343 w 401"/>
                <a:gd name="T9" fmla="*/ 681 h 1291"/>
                <a:gd name="T10" fmla="*/ 337 w 401"/>
                <a:gd name="T11" fmla="*/ 645 h 1291"/>
                <a:gd name="T12" fmla="*/ 320 w 401"/>
                <a:gd name="T13" fmla="*/ 529 h 1291"/>
                <a:gd name="T14" fmla="*/ 326 w 401"/>
                <a:gd name="T15" fmla="*/ 280 h 1291"/>
                <a:gd name="T16" fmla="*/ 320 w 401"/>
                <a:gd name="T17" fmla="*/ 188 h 1291"/>
                <a:gd name="T18" fmla="*/ 293 w 401"/>
                <a:gd name="T19" fmla="*/ 112 h 1291"/>
                <a:gd name="T20" fmla="*/ 245 w 401"/>
                <a:gd name="T21" fmla="*/ 46 h 1291"/>
                <a:gd name="T22" fmla="*/ 178 w 401"/>
                <a:gd name="T23" fmla="*/ 4 h 1291"/>
                <a:gd name="T24" fmla="*/ 95 w 401"/>
                <a:gd name="T25" fmla="*/ 8 h 1291"/>
                <a:gd name="T26" fmla="*/ 36 w 401"/>
                <a:gd name="T27" fmla="*/ 56 h 1291"/>
                <a:gd name="T28" fmla="*/ 8 w 401"/>
                <a:gd name="T29" fmla="*/ 128 h 1291"/>
                <a:gd name="T30" fmla="*/ 0 w 401"/>
                <a:gd name="T31" fmla="*/ 198 h 1291"/>
                <a:gd name="T32" fmla="*/ 5 w 401"/>
                <a:gd name="T33" fmla="*/ 260 h 1291"/>
                <a:gd name="T34" fmla="*/ 25 w 401"/>
                <a:gd name="T35" fmla="*/ 347 h 1291"/>
                <a:gd name="T36" fmla="*/ 47 w 401"/>
                <a:gd name="T37" fmla="*/ 415 h 1291"/>
                <a:gd name="T38" fmla="*/ 75 w 401"/>
                <a:gd name="T39" fmla="*/ 473 h 1291"/>
                <a:gd name="T40" fmla="*/ 114 w 401"/>
                <a:gd name="T41" fmla="*/ 537 h 1291"/>
                <a:gd name="T42" fmla="*/ 148 w 401"/>
                <a:gd name="T43" fmla="*/ 591 h 1291"/>
                <a:gd name="T44" fmla="*/ 164 w 401"/>
                <a:gd name="T45" fmla="*/ 631 h 1291"/>
                <a:gd name="T46" fmla="*/ 170 w 401"/>
                <a:gd name="T47" fmla="*/ 677 h 1291"/>
                <a:gd name="T48" fmla="*/ 181 w 401"/>
                <a:gd name="T49" fmla="*/ 715 h 1291"/>
                <a:gd name="T50" fmla="*/ 203 w 401"/>
                <a:gd name="T51" fmla="*/ 750 h 1291"/>
                <a:gd name="T52" fmla="*/ 226 w 401"/>
                <a:gd name="T53" fmla="*/ 812 h 1291"/>
                <a:gd name="T54" fmla="*/ 248 w 401"/>
                <a:gd name="T55" fmla="*/ 1068 h 1291"/>
                <a:gd name="T56" fmla="*/ 248 w 401"/>
                <a:gd name="T57" fmla="*/ 1255 h 1291"/>
                <a:gd name="T58" fmla="*/ 284 w 401"/>
                <a:gd name="T59" fmla="*/ 1291 h 1291"/>
                <a:gd name="T60" fmla="*/ 329 w 401"/>
                <a:gd name="T61" fmla="*/ 1271 h 1291"/>
                <a:gd name="T62" fmla="*/ 343 w 401"/>
                <a:gd name="T63" fmla="*/ 1201 h 12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1291"/>
                <a:gd name="T98" fmla="*/ 401 w 401"/>
                <a:gd name="T99" fmla="*/ 1291 h 129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1291">
                  <a:moveTo>
                    <a:pt x="340" y="1164"/>
                  </a:moveTo>
                  <a:lnTo>
                    <a:pt x="348" y="1104"/>
                  </a:lnTo>
                  <a:lnTo>
                    <a:pt x="373" y="1032"/>
                  </a:lnTo>
                  <a:lnTo>
                    <a:pt x="396" y="946"/>
                  </a:lnTo>
                  <a:lnTo>
                    <a:pt x="401" y="850"/>
                  </a:lnTo>
                  <a:lnTo>
                    <a:pt x="393" y="808"/>
                  </a:lnTo>
                  <a:lnTo>
                    <a:pt x="376" y="760"/>
                  </a:lnTo>
                  <a:lnTo>
                    <a:pt x="359" y="721"/>
                  </a:lnTo>
                  <a:lnTo>
                    <a:pt x="348" y="695"/>
                  </a:lnTo>
                  <a:lnTo>
                    <a:pt x="343" y="681"/>
                  </a:lnTo>
                  <a:lnTo>
                    <a:pt x="340" y="663"/>
                  </a:lnTo>
                  <a:lnTo>
                    <a:pt x="337" y="645"/>
                  </a:lnTo>
                  <a:lnTo>
                    <a:pt x="332" y="623"/>
                  </a:lnTo>
                  <a:lnTo>
                    <a:pt x="320" y="529"/>
                  </a:lnTo>
                  <a:lnTo>
                    <a:pt x="320" y="397"/>
                  </a:lnTo>
                  <a:lnTo>
                    <a:pt x="326" y="280"/>
                  </a:lnTo>
                  <a:lnTo>
                    <a:pt x="326" y="222"/>
                  </a:lnTo>
                  <a:lnTo>
                    <a:pt x="320" y="188"/>
                  </a:lnTo>
                  <a:lnTo>
                    <a:pt x="309" y="150"/>
                  </a:lnTo>
                  <a:lnTo>
                    <a:pt x="293" y="112"/>
                  </a:lnTo>
                  <a:lnTo>
                    <a:pt x="273" y="78"/>
                  </a:lnTo>
                  <a:lnTo>
                    <a:pt x="245" y="46"/>
                  </a:lnTo>
                  <a:lnTo>
                    <a:pt x="215" y="20"/>
                  </a:lnTo>
                  <a:lnTo>
                    <a:pt x="178" y="4"/>
                  </a:lnTo>
                  <a:lnTo>
                    <a:pt x="136" y="0"/>
                  </a:lnTo>
                  <a:lnTo>
                    <a:pt x="95" y="8"/>
                  </a:lnTo>
                  <a:lnTo>
                    <a:pt x="61" y="28"/>
                  </a:lnTo>
                  <a:lnTo>
                    <a:pt x="36" y="56"/>
                  </a:lnTo>
                  <a:lnTo>
                    <a:pt x="19" y="90"/>
                  </a:lnTo>
                  <a:lnTo>
                    <a:pt x="8" y="128"/>
                  </a:lnTo>
                  <a:lnTo>
                    <a:pt x="0" y="164"/>
                  </a:lnTo>
                  <a:lnTo>
                    <a:pt x="0" y="198"/>
                  </a:lnTo>
                  <a:lnTo>
                    <a:pt x="0" y="228"/>
                  </a:lnTo>
                  <a:lnTo>
                    <a:pt x="5" y="260"/>
                  </a:lnTo>
                  <a:lnTo>
                    <a:pt x="14" y="302"/>
                  </a:lnTo>
                  <a:lnTo>
                    <a:pt x="25" y="347"/>
                  </a:lnTo>
                  <a:lnTo>
                    <a:pt x="39" y="391"/>
                  </a:lnTo>
                  <a:lnTo>
                    <a:pt x="47" y="415"/>
                  </a:lnTo>
                  <a:lnTo>
                    <a:pt x="61" y="443"/>
                  </a:lnTo>
                  <a:lnTo>
                    <a:pt x="75" y="473"/>
                  </a:lnTo>
                  <a:lnTo>
                    <a:pt x="95" y="505"/>
                  </a:lnTo>
                  <a:lnTo>
                    <a:pt x="114" y="537"/>
                  </a:lnTo>
                  <a:lnTo>
                    <a:pt x="131" y="567"/>
                  </a:lnTo>
                  <a:lnTo>
                    <a:pt x="148" y="591"/>
                  </a:lnTo>
                  <a:lnTo>
                    <a:pt x="159" y="611"/>
                  </a:lnTo>
                  <a:lnTo>
                    <a:pt x="164" y="631"/>
                  </a:lnTo>
                  <a:lnTo>
                    <a:pt x="167" y="653"/>
                  </a:lnTo>
                  <a:lnTo>
                    <a:pt x="170" y="677"/>
                  </a:lnTo>
                  <a:lnTo>
                    <a:pt x="173" y="697"/>
                  </a:lnTo>
                  <a:lnTo>
                    <a:pt x="181" y="715"/>
                  </a:lnTo>
                  <a:lnTo>
                    <a:pt x="192" y="733"/>
                  </a:lnTo>
                  <a:lnTo>
                    <a:pt x="203" y="750"/>
                  </a:lnTo>
                  <a:lnTo>
                    <a:pt x="215" y="764"/>
                  </a:lnTo>
                  <a:lnTo>
                    <a:pt x="226" y="812"/>
                  </a:lnTo>
                  <a:lnTo>
                    <a:pt x="240" y="922"/>
                  </a:lnTo>
                  <a:lnTo>
                    <a:pt x="248" y="1068"/>
                  </a:lnTo>
                  <a:lnTo>
                    <a:pt x="245" y="1229"/>
                  </a:lnTo>
                  <a:lnTo>
                    <a:pt x="248" y="1255"/>
                  </a:lnTo>
                  <a:lnTo>
                    <a:pt x="265" y="1277"/>
                  </a:lnTo>
                  <a:lnTo>
                    <a:pt x="284" y="1291"/>
                  </a:lnTo>
                  <a:lnTo>
                    <a:pt x="306" y="1291"/>
                  </a:lnTo>
                  <a:lnTo>
                    <a:pt x="329" y="1271"/>
                  </a:lnTo>
                  <a:lnTo>
                    <a:pt x="340" y="1239"/>
                  </a:lnTo>
                  <a:lnTo>
                    <a:pt x="343" y="1201"/>
                  </a:lnTo>
                  <a:lnTo>
                    <a:pt x="340" y="1164"/>
                  </a:lnTo>
                  <a:close/>
                </a:path>
              </a:pathLst>
            </a:custGeom>
            <a:solidFill>
              <a:srgbClr val="7F0000"/>
            </a:solidFill>
            <a:ln w="9525">
              <a:noFill/>
              <a:round/>
              <a:headEnd/>
              <a:tailEnd/>
            </a:ln>
          </p:spPr>
          <p:txBody>
            <a:bodyPr/>
            <a:lstStyle/>
            <a:p>
              <a:endParaRPr lang="en-US"/>
            </a:p>
          </p:txBody>
        </p:sp>
        <p:sp>
          <p:nvSpPr>
            <p:cNvPr id="22573" name="Freeform 113"/>
            <p:cNvSpPr>
              <a:spLocks/>
            </p:cNvSpPr>
            <p:nvPr/>
          </p:nvSpPr>
          <p:spPr bwMode="auto">
            <a:xfrm>
              <a:off x="4440" y="2737"/>
              <a:ext cx="44" cy="36"/>
            </a:xfrm>
            <a:custGeom>
              <a:avLst/>
              <a:gdLst>
                <a:gd name="T0" fmla="*/ 22 w 44"/>
                <a:gd name="T1" fmla="*/ 34 h 34"/>
                <a:gd name="T2" fmla="*/ 14 w 44"/>
                <a:gd name="T3" fmla="*/ 32 h 34"/>
                <a:gd name="T4" fmla="*/ 8 w 44"/>
                <a:gd name="T5" fmla="*/ 30 h 34"/>
                <a:gd name="T6" fmla="*/ 2 w 44"/>
                <a:gd name="T7" fmla="*/ 24 h 34"/>
                <a:gd name="T8" fmla="*/ 0 w 44"/>
                <a:gd name="T9" fmla="*/ 18 h 34"/>
                <a:gd name="T10" fmla="*/ 0 w 44"/>
                <a:gd name="T11" fmla="*/ 10 h 34"/>
                <a:gd name="T12" fmla="*/ 5 w 44"/>
                <a:gd name="T13" fmla="*/ 6 h 34"/>
                <a:gd name="T14" fmla="*/ 11 w 44"/>
                <a:gd name="T15" fmla="*/ 2 h 34"/>
                <a:gd name="T16" fmla="*/ 19 w 44"/>
                <a:gd name="T17" fmla="*/ 0 h 34"/>
                <a:gd name="T18" fmla="*/ 30 w 44"/>
                <a:gd name="T19" fmla="*/ 2 h 34"/>
                <a:gd name="T20" fmla="*/ 36 w 44"/>
                <a:gd name="T21" fmla="*/ 4 h 34"/>
                <a:gd name="T22" fmla="*/ 41 w 44"/>
                <a:gd name="T23" fmla="*/ 10 h 34"/>
                <a:gd name="T24" fmla="*/ 44 w 44"/>
                <a:gd name="T25" fmla="*/ 16 h 34"/>
                <a:gd name="T26" fmla="*/ 44 w 44"/>
                <a:gd name="T27" fmla="*/ 24 h 34"/>
                <a:gd name="T28" fmla="*/ 39 w 44"/>
                <a:gd name="T29" fmla="*/ 28 h 34"/>
                <a:gd name="T30" fmla="*/ 33 w 44"/>
                <a:gd name="T31" fmla="*/ 32 h 34"/>
                <a:gd name="T32" fmla="*/ 22 w 44"/>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22" y="34"/>
                  </a:moveTo>
                  <a:lnTo>
                    <a:pt x="14" y="32"/>
                  </a:lnTo>
                  <a:lnTo>
                    <a:pt x="8" y="30"/>
                  </a:lnTo>
                  <a:lnTo>
                    <a:pt x="2" y="24"/>
                  </a:lnTo>
                  <a:lnTo>
                    <a:pt x="0" y="18"/>
                  </a:lnTo>
                  <a:lnTo>
                    <a:pt x="0" y="10"/>
                  </a:lnTo>
                  <a:lnTo>
                    <a:pt x="5" y="6"/>
                  </a:lnTo>
                  <a:lnTo>
                    <a:pt x="11" y="2"/>
                  </a:lnTo>
                  <a:lnTo>
                    <a:pt x="19" y="0"/>
                  </a:lnTo>
                  <a:lnTo>
                    <a:pt x="30" y="2"/>
                  </a:lnTo>
                  <a:lnTo>
                    <a:pt x="36" y="4"/>
                  </a:lnTo>
                  <a:lnTo>
                    <a:pt x="41" y="10"/>
                  </a:lnTo>
                  <a:lnTo>
                    <a:pt x="44" y="16"/>
                  </a:lnTo>
                  <a:lnTo>
                    <a:pt x="44" y="24"/>
                  </a:lnTo>
                  <a:lnTo>
                    <a:pt x="39" y="28"/>
                  </a:lnTo>
                  <a:lnTo>
                    <a:pt x="33" y="32"/>
                  </a:lnTo>
                  <a:lnTo>
                    <a:pt x="22" y="34"/>
                  </a:lnTo>
                  <a:close/>
                </a:path>
              </a:pathLst>
            </a:custGeom>
            <a:solidFill>
              <a:srgbClr val="7F0000"/>
            </a:solidFill>
            <a:ln w="9525">
              <a:noFill/>
              <a:round/>
              <a:headEnd/>
              <a:tailEnd/>
            </a:ln>
          </p:spPr>
          <p:txBody>
            <a:bodyPr/>
            <a:lstStyle/>
            <a:p>
              <a:endParaRPr lang="en-US"/>
            </a:p>
          </p:txBody>
        </p:sp>
        <p:sp>
          <p:nvSpPr>
            <p:cNvPr id="22574" name="Freeform 114"/>
            <p:cNvSpPr>
              <a:spLocks/>
            </p:cNvSpPr>
            <p:nvPr/>
          </p:nvSpPr>
          <p:spPr bwMode="auto">
            <a:xfrm>
              <a:off x="4571" y="3944"/>
              <a:ext cx="47" cy="36"/>
            </a:xfrm>
            <a:custGeom>
              <a:avLst/>
              <a:gdLst>
                <a:gd name="T0" fmla="*/ 25 w 47"/>
                <a:gd name="T1" fmla="*/ 34 h 34"/>
                <a:gd name="T2" fmla="*/ 16 w 47"/>
                <a:gd name="T3" fmla="*/ 32 h 34"/>
                <a:gd name="T4" fmla="*/ 8 w 47"/>
                <a:gd name="T5" fmla="*/ 30 h 34"/>
                <a:gd name="T6" fmla="*/ 2 w 47"/>
                <a:gd name="T7" fmla="*/ 24 h 34"/>
                <a:gd name="T8" fmla="*/ 0 w 47"/>
                <a:gd name="T9" fmla="*/ 18 h 34"/>
                <a:gd name="T10" fmla="*/ 2 w 47"/>
                <a:gd name="T11" fmla="*/ 12 h 34"/>
                <a:gd name="T12" fmla="*/ 8 w 47"/>
                <a:gd name="T13" fmla="*/ 6 h 34"/>
                <a:gd name="T14" fmla="*/ 14 w 47"/>
                <a:gd name="T15" fmla="*/ 2 h 34"/>
                <a:gd name="T16" fmla="*/ 22 w 47"/>
                <a:gd name="T17" fmla="*/ 0 h 34"/>
                <a:gd name="T18" fmla="*/ 33 w 47"/>
                <a:gd name="T19" fmla="*/ 2 h 34"/>
                <a:gd name="T20" fmla="*/ 39 w 47"/>
                <a:gd name="T21" fmla="*/ 4 h 34"/>
                <a:gd name="T22" fmla="*/ 44 w 47"/>
                <a:gd name="T23" fmla="*/ 10 h 34"/>
                <a:gd name="T24" fmla="*/ 47 w 47"/>
                <a:gd name="T25" fmla="*/ 16 h 34"/>
                <a:gd name="T26" fmla="*/ 44 w 47"/>
                <a:gd name="T27" fmla="*/ 24 h 34"/>
                <a:gd name="T28" fmla="*/ 41 w 47"/>
                <a:gd name="T29" fmla="*/ 28 h 34"/>
                <a:gd name="T30" fmla="*/ 33 w 47"/>
                <a:gd name="T31" fmla="*/ 32 h 34"/>
                <a:gd name="T32" fmla="*/ 25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25" y="34"/>
                  </a:moveTo>
                  <a:lnTo>
                    <a:pt x="16" y="32"/>
                  </a:lnTo>
                  <a:lnTo>
                    <a:pt x="8" y="30"/>
                  </a:lnTo>
                  <a:lnTo>
                    <a:pt x="2" y="24"/>
                  </a:lnTo>
                  <a:lnTo>
                    <a:pt x="0" y="18"/>
                  </a:lnTo>
                  <a:lnTo>
                    <a:pt x="2" y="12"/>
                  </a:lnTo>
                  <a:lnTo>
                    <a:pt x="8" y="6"/>
                  </a:lnTo>
                  <a:lnTo>
                    <a:pt x="14" y="2"/>
                  </a:lnTo>
                  <a:lnTo>
                    <a:pt x="22" y="0"/>
                  </a:lnTo>
                  <a:lnTo>
                    <a:pt x="33" y="2"/>
                  </a:lnTo>
                  <a:lnTo>
                    <a:pt x="39" y="4"/>
                  </a:lnTo>
                  <a:lnTo>
                    <a:pt x="44" y="10"/>
                  </a:lnTo>
                  <a:lnTo>
                    <a:pt x="47" y="16"/>
                  </a:lnTo>
                  <a:lnTo>
                    <a:pt x="44" y="24"/>
                  </a:lnTo>
                  <a:lnTo>
                    <a:pt x="41" y="28"/>
                  </a:lnTo>
                  <a:lnTo>
                    <a:pt x="33" y="32"/>
                  </a:lnTo>
                  <a:lnTo>
                    <a:pt x="25" y="34"/>
                  </a:lnTo>
                  <a:close/>
                </a:path>
              </a:pathLst>
            </a:custGeom>
            <a:solidFill>
              <a:srgbClr val="7F0000"/>
            </a:solidFill>
            <a:ln w="9525">
              <a:noFill/>
              <a:round/>
              <a:headEnd/>
              <a:tailEnd/>
            </a:ln>
          </p:spPr>
          <p:txBody>
            <a:bodyPr/>
            <a:lstStyle/>
            <a:p>
              <a:endParaRPr lang="en-US"/>
            </a:p>
          </p:txBody>
        </p:sp>
        <p:sp>
          <p:nvSpPr>
            <p:cNvPr id="22575" name="Freeform 115"/>
            <p:cNvSpPr>
              <a:spLocks/>
            </p:cNvSpPr>
            <p:nvPr/>
          </p:nvSpPr>
          <p:spPr bwMode="auto">
            <a:xfrm>
              <a:off x="4331" y="3929"/>
              <a:ext cx="351" cy="180"/>
            </a:xfrm>
            <a:custGeom>
              <a:avLst/>
              <a:gdLst>
                <a:gd name="T0" fmla="*/ 270 w 351"/>
                <a:gd name="T1" fmla="*/ 0 h 168"/>
                <a:gd name="T2" fmla="*/ 295 w 351"/>
                <a:gd name="T3" fmla="*/ 8 h 168"/>
                <a:gd name="T4" fmla="*/ 320 w 351"/>
                <a:gd name="T5" fmla="*/ 28 h 168"/>
                <a:gd name="T6" fmla="*/ 340 w 351"/>
                <a:gd name="T7" fmla="*/ 52 h 168"/>
                <a:gd name="T8" fmla="*/ 351 w 351"/>
                <a:gd name="T9" fmla="*/ 70 h 168"/>
                <a:gd name="T10" fmla="*/ 351 w 351"/>
                <a:gd name="T11" fmla="*/ 84 h 168"/>
                <a:gd name="T12" fmla="*/ 343 w 351"/>
                <a:gd name="T13" fmla="*/ 96 h 168"/>
                <a:gd name="T14" fmla="*/ 320 w 351"/>
                <a:gd name="T15" fmla="*/ 108 h 168"/>
                <a:gd name="T16" fmla="*/ 284 w 351"/>
                <a:gd name="T17" fmla="*/ 116 h 168"/>
                <a:gd name="T18" fmla="*/ 256 w 351"/>
                <a:gd name="T19" fmla="*/ 120 h 168"/>
                <a:gd name="T20" fmla="*/ 229 w 351"/>
                <a:gd name="T21" fmla="*/ 126 h 168"/>
                <a:gd name="T22" fmla="*/ 198 w 351"/>
                <a:gd name="T23" fmla="*/ 132 h 168"/>
                <a:gd name="T24" fmla="*/ 170 w 351"/>
                <a:gd name="T25" fmla="*/ 140 h 168"/>
                <a:gd name="T26" fmla="*/ 139 w 351"/>
                <a:gd name="T27" fmla="*/ 150 h 168"/>
                <a:gd name="T28" fmla="*/ 114 w 351"/>
                <a:gd name="T29" fmla="*/ 156 h 168"/>
                <a:gd name="T30" fmla="*/ 92 w 351"/>
                <a:gd name="T31" fmla="*/ 162 h 168"/>
                <a:gd name="T32" fmla="*/ 72 w 351"/>
                <a:gd name="T33" fmla="*/ 166 h 168"/>
                <a:gd name="T34" fmla="*/ 47 w 351"/>
                <a:gd name="T35" fmla="*/ 168 h 168"/>
                <a:gd name="T36" fmla="*/ 25 w 351"/>
                <a:gd name="T37" fmla="*/ 168 h 168"/>
                <a:gd name="T38" fmla="*/ 8 w 351"/>
                <a:gd name="T39" fmla="*/ 164 h 168"/>
                <a:gd name="T40" fmla="*/ 0 w 351"/>
                <a:gd name="T41" fmla="*/ 158 h 168"/>
                <a:gd name="T42" fmla="*/ 6 w 351"/>
                <a:gd name="T43" fmla="*/ 152 h 168"/>
                <a:gd name="T44" fmla="*/ 22 w 351"/>
                <a:gd name="T45" fmla="*/ 144 h 168"/>
                <a:gd name="T46" fmla="*/ 42 w 351"/>
                <a:gd name="T47" fmla="*/ 138 h 168"/>
                <a:gd name="T48" fmla="*/ 59 w 351"/>
                <a:gd name="T49" fmla="*/ 132 h 168"/>
                <a:gd name="T50" fmla="*/ 67 w 351"/>
                <a:gd name="T51" fmla="*/ 128 h 168"/>
                <a:gd name="T52" fmla="*/ 81 w 351"/>
                <a:gd name="T53" fmla="*/ 120 h 168"/>
                <a:gd name="T54" fmla="*/ 95 w 351"/>
                <a:gd name="T55" fmla="*/ 110 h 168"/>
                <a:gd name="T56" fmla="*/ 111 w 351"/>
                <a:gd name="T57" fmla="*/ 100 h 168"/>
                <a:gd name="T58" fmla="*/ 128 w 351"/>
                <a:gd name="T59" fmla="*/ 88 h 168"/>
                <a:gd name="T60" fmla="*/ 142 w 351"/>
                <a:gd name="T61" fmla="*/ 78 h 168"/>
                <a:gd name="T62" fmla="*/ 156 w 351"/>
                <a:gd name="T63" fmla="*/ 68 h 168"/>
                <a:gd name="T64" fmla="*/ 167 w 351"/>
                <a:gd name="T65" fmla="*/ 62 h 168"/>
                <a:gd name="T66" fmla="*/ 176 w 351"/>
                <a:gd name="T67" fmla="*/ 56 h 168"/>
                <a:gd name="T68" fmla="*/ 187 w 351"/>
                <a:gd name="T69" fmla="*/ 46 h 168"/>
                <a:gd name="T70" fmla="*/ 198 w 351"/>
                <a:gd name="T71" fmla="*/ 36 h 168"/>
                <a:gd name="T72" fmla="*/ 212 w 351"/>
                <a:gd name="T73" fmla="*/ 26 h 168"/>
                <a:gd name="T74" fmla="*/ 226 w 351"/>
                <a:gd name="T75" fmla="*/ 16 h 168"/>
                <a:gd name="T76" fmla="*/ 240 w 351"/>
                <a:gd name="T77" fmla="*/ 8 h 168"/>
                <a:gd name="T78" fmla="*/ 256 w 351"/>
                <a:gd name="T79" fmla="*/ 2 h 168"/>
                <a:gd name="T80" fmla="*/ 270 w 351"/>
                <a:gd name="T81" fmla="*/ 0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168"/>
                <a:gd name="T125" fmla="*/ 351 w 351"/>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168">
                  <a:moveTo>
                    <a:pt x="270" y="0"/>
                  </a:moveTo>
                  <a:lnTo>
                    <a:pt x="295" y="8"/>
                  </a:lnTo>
                  <a:lnTo>
                    <a:pt x="320" y="28"/>
                  </a:lnTo>
                  <a:lnTo>
                    <a:pt x="340" y="52"/>
                  </a:lnTo>
                  <a:lnTo>
                    <a:pt x="351" y="70"/>
                  </a:lnTo>
                  <a:lnTo>
                    <a:pt x="351" y="84"/>
                  </a:lnTo>
                  <a:lnTo>
                    <a:pt x="343" y="96"/>
                  </a:lnTo>
                  <a:lnTo>
                    <a:pt x="320" y="108"/>
                  </a:lnTo>
                  <a:lnTo>
                    <a:pt x="284" y="116"/>
                  </a:lnTo>
                  <a:lnTo>
                    <a:pt x="256" y="120"/>
                  </a:lnTo>
                  <a:lnTo>
                    <a:pt x="229" y="126"/>
                  </a:lnTo>
                  <a:lnTo>
                    <a:pt x="198" y="132"/>
                  </a:lnTo>
                  <a:lnTo>
                    <a:pt x="170" y="140"/>
                  </a:lnTo>
                  <a:lnTo>
                    <a:pt x="139" y="150"/>
                  </a:lnTo>
                  <a:lnTo>
                    <a:pt x="114" y="156"/>
                  </a:lnTo>
                  <a:lnTo>
                    <a:pt x="92" y="162"/>
                  </a:lnTo>
                  <a:lnTo>
                    <a:pt x="72" y="166"/>
                  </a:lnTo>
                  <a:lnTo>
                    <a:pt x="47" y="168"/>
                  </a:lnTo>
                  <a:lnTo>
                    <a:pt x="25" y="168"/>
                  </a:lnTo>
                  <a:lnTo>
                    <a:pt x="8" y="164"/>
                  </a:lnTo>
                  <a:lnTo>
                    <a:pt x="0" y="158"/>
                  </a:lnTo>
                  <a:lnTo>
                    <a:pt x="6" y="152"/>
                  </a:lnTo>
                  <a:lnTo>
                    <a:pt x="22" y="144"/>
                  </a:lnTo>
                  <a:lnTo>
                    <a:pt x="42" y="138"/>
                  </a:lnTo>
                  <a:lnTo>
                    <a:pt x="59" y="132"/>
                  </a:lnTo>
                  <a:lnTo>
                    <a:pt x="67" y="128"/>
                  </a:lnTo>
                  <a:lnTo>
                    <a:pt x="81" y="120"/>
                  </a:lnTo>
                  <a:lnTo>
                    <a:pt x="95" y="110"/>
                  </a:lnTo>
                  <a:lnTo>
                    <a:pt x="111" y="100"/>
                  </a:lnTo>
                  <a:lnTo>
                    <a:pt x="128" y="88"/>
                  </a:lnTo>
                  <a:lnTo>
                    <a:pt x="142" y="78"/>
                  </a:lnTo>
                  <a:lnTo>
                    <a:pt x="156" y="68"/>
                  </a:lnTo>
                  <a:lnTo>
                    <a:pt x="167" y="62"/>
                  </a:lnTo>
                  <a:lnTo>
                    <a:pt x="176" y="56"/>
                  </a:lnTo>
                  <a:lnTo>
                    <a:pt x="187" y="46"/>
                  </a:lnTo>
                  <a:lnTo>
                    <a:pt x="198" y="36"/>
                  </a:lnTo>
                  <a:lnTo>
                    <a:pt x="212" y="26"/>
                  </a:lnTo>
                  <a:lnTo>
                    <a:pt x="226" y="16"/>
                  </a:lnTo>
                  <a:lnTo>
                    <a:pt x="240" y="8"/>
                  </a:lnTo>
                  <a:lnTo>
                    <a:pt x="256" y="2"/>
                  </a:lnTo>
                  <a:lnTo>
                    <a:pt x="270" y="0"/>
                  </a:lnTo>
                  <a:close/>
                </a:path>
              </a:pathLst>
            </a:custGeom>
            <a:solidFill>
              <a:srgbClr val="7F0000"/>
            </a:solidFill>
            <a:ln w="9525">
              <a:noFill/>
              <a:round/>
              <a:headEnd/>
              <a:tailEnd/>
            </a:ln>
          </p:spPr>
          <p:txBody>
            <a:bodyPr/>
            <a:lstStyle/>
            <a:p>
              <a:endParaRPr lang="en-US"/>
            </a:p>
          </p:txBody>
        </p:sp>
        <p:sp>
          <p:nvSpPr>
            <p:cNvPr id="22576" name="Freeform 116"/>
            <p:cNvSpPr>
              <a:spLocks/>
            </p:cNvSpPr>
            <p:nvPr/>
          </p:nvSpPr>
          <p:spPr bwMode="auto">
            <a:xfrm>
              <a:off x="4573" y="3944"/>
              <a:ext cx="45" cy="36"/>
            </a:xfrm>
            <a:custGeom>
              <a:avLst/>
              <a:gdLst>
                <a:gd name="T0" fmla="*/ 26 w 45"/>
                <a:gd name="T1" fmla="*/ 34 h 34"/>
                <a:gd name="T2" fmla="*/ 17 w 45"/>
                <a:gd name="T3" fmla="*/ 34 h 34"/>
                <a:gd name="T4" fmla="*/ 9 w 45"/>
                <a:gd name="T5" fmla="*/ 32 h 34"/>
                <a:gd name="T6" fmla="*/ 3 w 45"/>
                <a:gd name="T7" fmla="*/ 26 h 34"/>
                <a:gd name="T8" fmla="*/ 0 w 45"/>
                <a:gd name="T9" fmla="*/ 20 h 34"/>
                <a:gd name="T10" fmla="*/ 0 w 45"/>
                <a:gd name="T11" fmla="*/ 14 h 34"/>
                <a:gd name="T12" fmla="*/ 3 w 45"/>
                <a:gd name="T13" fmla="*/ 8 h 34"/>
                <a:gd name="T14" fmla="*/ 9 w 45"/>
                <a:gd name="T15" fmla="*/ 2 h 34"/>
                <a:gd name="T16" fmla="*/ 17 w 45"/>
                <a:gd name="T17" fmla="*/ 0 h 34"/>
                <a:gd name="T18" fmla="*/ 28 w 45"/>
                <a:gd name="T19" fmla="*/ 2 h 34"/>
                <a:gd name="T20" fmla="*/ 37 w 45"/>
                <a:gd name="T21" fmla="*/ 4 h 34"/>
                <a:gd name="T22" fmla="*/ 42 w 45"/>
                <a:gd name="T23" fmla="*/ 8 h 34"/>
                <a:gd name="T24" fmla="*/ 45 w 45"/>
                <a:gd name="T25" fmla="*/ 14 h 34"/>
                <a:gd name="T26" fmla="*/ 45 w 45"/>
                <a:gd name="T27" fmla="*/ 22 h 34"/>
                <a:gd name="T28" fmla="*/ 42 w 45"/>
                <a:gd name="T29" fmla="*/ 26 h 34"/>
                <a:gd name="T30" fmla="*/ 34 w 45"/>
                <a:gd name="T31" fmla="*/ 32 h 34"/>
                <a:gd name="T32" fmla="*/ 26 w 45"/>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34"/>
                <a:gd name="T53" fmla="*/ 45 w 4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34">
                  <a:moveTo>
                    <a:pt x="26" y="34"/>
                  </a:moveTo>
                  <a:lnTo>
                    <a:pt x="17" y="34"/>
                  </a:lnTo>
                  <a:lnTo>
                    <a:pt x="9" y="32"/>
                  </a:lnTo>
                  <a:lnTo>
                    <a:pt x="3" y="26"/>
                  </a:lnTo>
                  <a:lnTo>
                    <a:pt x="0" y="20"/>
                  </a:lnTo>
                  <a:lnTo>
                    <a:pt x="0" y="14"/>
                  </a:lnTo>
                  <a:lnTo>
                    <a:pt x="3" y="8"/>
                  </a:lnTo>
                  <a:lnTo>
                    <a:pt x="9" y="2"/>
                  </a:lnTo>
                  <a:lnTo>
                    <a:pt x="17" y="0"/>
                  </a:lnTo>
                  <a:lnTo>
                    <a:pt x="28" y="2"/>
                  </a:lnTo>
                  <a:lnTo>
                    <a:pt x="37" y="4"/>
                  </a:lnTo>
                  <a:lnTo>
                    <a:pt x="42" y="8"/>
                  </a:lnTo>
                  <a:lnTo>
                    <a:pt x="45" y="14"/>
                  </a:lnTo>
                  <a:lnTo>
                    <a:pt x="45" y="22"/>
                  </a:lnTo>
                  <a:lnTo>
                    <a:pt x="42" y="26"/>
                  </a:lnTo>
                  <a:lnTo>
                    <a:pt x="34" y="32"/>
                  </a:lnTo>
                  <a:lnTo>
                    <a:pt x="26" y="34"/>
                  </a:lnTo>
                  <a:close/>
                </a:path>
              </a:pathLst>
            </a:custGeom>
            <a:solidFill>
              <a:srgbClr val="7F0000"/>
            </a:solidFill>
            <a:ln w="9525">
              <a:noFill/>
              <a:round/>
              <a:headEnd/>
              <a:tailEnd/>
            </a:ln>
          </p:spPr>
          <p:txBody>
            <a:bodyPr/>
            <a:lstStyle/>
            <a:p>
              <a:endParaRPr lang="en-US"/>
            </a:p>
          </p:txBody>
        </p:sp>
        <p:sp>
          <p:nvSpPr>
            <p:cNvPr id="22577" name="Freeform 117"/>
            <p:cNvSpPr>
              <a:spLocks/>
            </p:cNvSpPr>
            <p:nvPr/>
          </p:nvSpPr>
          <p:spPr bwMode="auto">
            <a:xfrm>
              <a:off x="4320" y="3978"/>
              <a:ext cx="370" cy="135"/>
            </a:xfrm>
            <a:custGeom>
              <a:avLst/>
              <a:gdLst>
                <a:gd name="T0" fmla="*/ 44 w 370"/>
                <a:gd name="T1" fmla="*/ 124 h 126"/>
                <a:gd name="T2" fmla="*/ 14 w 370"/>
                <a:gd name="T3" fmla="*/ 118 h 126"/>
                <a:gd name="T4" fmla="*/ 0 w 370"/>
                <a:gd name="T5" fmla="*/ 110 h 126"/>
                <a:gd name="T6" fmla="*/ 33 w 370"/>
                <a:gd name="T7" fmla="*/ 92 h 126"/>
                <a:gd name="T8" fmla="*/ 89 w 370"/>
                <a:gd name="T9" fmla="*/ 72 h 126"/>
                <a:gd name="T10" fmla="*/ 106 w 370"/>
                <a:gd name="T11" fmla="*/ 64 h 126"/>
                <a:gd name="T12" fmla="*/ 120 w 370"/>
                <a:gd name="T13" fmla="*/ 70 h 126"/>
                <a:gd name="T14" fmla="*/ 150 w 370"/>
                <a:gd name="T15" fmla="*/ 78 h 126"/>
                <a:gd name="T16" fmla="*/ 189 w 370"/>
                <a:gd name="T17" fmla="*/ 70 h 126"/>
                <a:gd name="T18" fmla="*/ 226 w 370"/>
                <a:gd name="T19" fmla="*/ 60 h 126"/>
                <a:gd name="T20" fmla="*/ 267 w 370"/>
                <a:gd name="T21" fmla="*/ 48 h 126"/>
                <a:gd name="T22" fmla="*/ 301 w 370"/>
                <a:gd name="T23" fmla="*/ 36 h 126"/>
                <a:gd name="T24" fmla="*/ 326 w 370"/>
                <a:gd name="T25" fmla="*/ 24 h 126"/>
                <a:gd name="T26" fmla="*/ 345 w 370"/>
                <a:gd name="T27" fmla="*/ 8 h 126"/>
                <a:gd name="T28" fmla="*/ 359 w 370"/>
                <a:gd name="T29" fmla="*/ 8 h 126"/>
                <a:gd name="T30" fmla="*/ 368 w 370"/>
                <a:gd name="T31" fmla="*/ 24 h 126"/>
                <a:gd name="T32" fmla="*/ 368 w 370"/>
                <a:gd name="T33" fmla="*/ 46 h 126"/>
                <a:gd name="T34" fmla="*/ 348 w 370"/>
                <a:gd name="T35" fmla="*/ 72 h 126"/>
                <a:gd name="T36" fmla="*/ 337 w 370"/>
                <a:gd name="T37" fmla="*/ 90 h 126"/>
                <a:gd name="T38" fmla="*/ 329 w 370"/>
                <a:gd name="T39" fmla="*/ 110 h 126"/>
                <a:gd name="T40" fmla="*/ 318 w 370"/>
                <a:gd name="T41" fmla="*/ 116 h 126"/>
                <a:gd name="T42" fmla="*/ 312 w 370"/>
                <a:gd name="T43" fmla="*/ 116 h 126"/>
                <a:gd name="T44" fmla="*/ 315 w 370"/>
                <a:gd name="T45" fmla="*/ 100 h 126"/>
                <a:gd name="T46" fmla="*/ 309 w 370"/>
                <a:gd name="T47" fmla="*/ 80 h 126"/>
                <a:gd name="T48" fmla="*/ 290 w 370"/>
                <a:gd name="T49" fmla="*/ 72 h 126"/>
                <a:gd name="T50" fmla="*/ 279 w 370"/>
                <a:gd name="T51" fmla="*/ 74 h 126"/>
                <a:gd name="T52" fmla="*/ 248 w 370"/>
                <a:gd name="T53" fmla="*/ 82 h 126"/>
                <a:gd name="T54" fmla="*/ 212 w 370"/>
                <a:gd name="T55" fmla="*/ 98 h 126"/>
                <a:gd name="T56" fmla="*/ 181 w 370"/>
                <a:gd name="T57" fmla="*/ 114 h 126"/>
                <a:gd name="T58" fmla="*/ 145 w 370"/>
                <a:gd name="T59" fmla="*/ 122 h 126"/>
                <a:gd name="T60" fmla="*/ 109 w 370"/>
                <a:gd name="T61" fmla="*/ 126 h 126"/>
                <a:gd name="T62" fmla="*/ 81 w 370"/>
                <a:gd name="T63" fmla="*/ 126 h 1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0"/>
                <a:gd name="T97" fmla="*/ 0 h 126"/>
                <a:gd name="T98" fmla="*/ 370 w 370"/>
                <a:gd name="T99" fmla="*/ 126 h 1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0" h="126">
                  <a:moveTo>
                    <a:pt x="64" y="126"/>
                  </a:moveTo>
                  <a:lnTo>
                    <a:pt x="44" y="124"/>
                  </a:lnTo>
                  <a:lnTo>
                    <a:pt x="28" y="120"/>
                  </a:lnTo>
                  <a:lnTo>
                    <a:pt x="14" y="118"/>
                  </a:lnTo>
                  <a:lnTo>
                    <a:pt x="3" y="116"/>
                  </a:lnTo>
                  <a:lnTo>
                    <a:pt x="0" y="110"/>
                  </a:lnTo>
                  <a:lnTo>
                    <a:pt x="11" y="102"/>
                  </a:lnTo>
                  <a:lnTo>
                    <a:pt x="33" y="92"/>
                  </a:lnTo>
                  <a:lnTo>
                    <a:pt x="70" y="82"/>
                  </a:lnTo>
                  <a:lnTo>
                    <a:pt x="89" y="72"/>
                  </a:lnTo>
                  <a:lnTo>
                    <a:pt x="100" y="66"/>
                  </a:lnTo>
                  <a:lnTo>
                    <a:pt x="106" y="64"/>
                  </a:lnTo>
                  <a:lnTo>
                    <a:pt x="111" y="60"/>
                  </a:lnTo>
                  <a:lnTo>
                    <a:pt x="120" y="70"/>
                  </a:lnTo>
                  <a:lnTo>
                    <a:pt x="131" y="76"/>
                  </a:lnTo>
                  <a:lnTo>
                    <a:pt x="150" y="78"/>
                  </a:lnTo>
                  <a:lnTo>
                    <a:pt x="173" y="74"/>
                  </a:lnTo>
                  <a:lnTo>
                    <a:pt x="189" y="70"/>
                  </a:lnTo>
                  <a:lnTo>
                    <a:pt x="206" y="64"/>
                  </a:lnTo>
                  <a:lnTo>
                    <a:pt x="226" y="60"/>
                  </a:lnTo>
                  <a:lnTo>
                    <a:pt x="248" y="54"/>
                  </a:lnTo>
                  <a:lnTo>
                    <a:pt x="267" y="48"/>
                  </a:lnTo>
                  <a:lnTo>
                    <a:pt x="287" y="42"/>
                  </a:lnTo>
                  <a:lnTo>
                    <a:pt x="301" y="36"/>
                  </a:lnTo>
                  <a:lnTo>
                    <a:pt x="312" y="32"/>
                  </a:lnTo>
                  <a:lnTo>
                    <a:pt x="326" y="24"/>
                  </a:lnTo>
                  <a:lnTo>
                    <a:pt x="337" y="16"/>
                  </a:lnTo>
                  <a:lnTo>
                    <a:pt x="345" y="8"/>
                  </a:lnTo>
                  <a:lnTo>
                    <a:pt x="348" y="0"/>
                  </a:lnTo>
                  <a:lnTo>
                    <a:pt x="359" y="8"/>
                  </a:lnTo>
                  <a:lnTo>
                    <a:pt x="365" y="16"/>
                  </a:lnTo>
                  <a:lnTo>
                    <a:pt x="368" y="24"/>
                  </a:lnTo>
                  <a:lnTo>
                    <a:pt x="370" y="34"/>
                  </a:lnTo>
                  <a:lnTo>
                    <a:pt x="368" y="46"/>
                  </a:lnTo>
                  <a:lnTo>
                    <a:pt x="359" y="58"/>
                  </a:lnTo>
                  <a:lnTo>
                    <a:pt x="348" y="72"/>
                  </a:lnTo>
                  <a:lnTo>
                    <a:pt x="343" y="82"/>
                  </a:lnTo>
                  <a:lnTo>
                    <a:pt x="337" y="90"/>
                  </a:lnTo>
                  <a:lnTo>
                    <a:pt x="331" y="102"/>
                  </a:lnTo>
                  <a:lnTo>
                    <a:pt x="329" y="110"/>
                  </a:lnTo>
                  <a:lnTo>
                    <a:pt x="326" y="116"/>
                  </a:lnTo>
                  <a:lnTo>
                    <a:pt x="318" y="116"/>
                  </a:lnTo>
                  <a:lnTo>
                    <a:pt x="315" y="116"/>
                  </a:lnTo>
                  <a:lnTo>
                    <a:pt x="312" y="116"/>
                  </a:lnTo>
                  <a:lnTo>
                    <a:pt x="315" y="100"/>
                  </a:lnTo>
                  <a:lnTo>
                    <a:pt x="315" y="88"/>
                  </a:lnTo>
                  <a:lnTo>
                    <a:pt x="309" y="80"/>
                  </a:lnTo>
                  <a:lnTo>
                    <a:pt x="301" y="74"/>
                  </a:lnTo>
                  <a:lnTo>
                    <a:pt x="290" y="72"/>
                  </a:lnTo>
                  <a:lnTo>
                    <a:pt x="284" y="72"/>
                  </a:lnTo>
                  <a:lnTo>
                    <a:pt x="279" y="74"/>
                  </a:lnTo>
                  <a:lnTo>
                    <a:pt x="270" y="76"/>
                  </a:lnTo>
                  <a:lnTo>
                    <a:pt x="248" y="82"/>
                  </a:lnTo>
                  <a:lnTo>
                    <a:pt x="228" y="90"/>
                  </a:lnTo>
                  <a:lnTo>
                    <a:pt x="212" y="98"/>
                  </a:lnTo>
                  <a:lnTo>
                    <a:pt x="195" y="106"/>
                  </a:lnTo>
                  <a:lnTo>
                    <a:pt x="181" y="114"/>
                  </a:lnTo>
                  <a:lnTo>
                    <a:pt x="164" y="118"/>
                  </a:lnTo>
                  <a:lnTo>
                    <a:pt x="145" y="122"/>
                  </a:lnTo>
                  <a:lnTo>
                    <a:pt x="120" y="124"/>
                  </a:lnTo>
                  <a:lnTo>
                    <a:pt x="109" y="126"/>
                  </a:lnTo>
                  <a:lnTo>
                    <a:pt x="95" y="126"/>
                  </a:lnTo>
                  <a:lnTo>
                    <a:pt x="81" y="126"/>
                  </a:lnTo>
                  <a:lnTo>
                    <a:pt x="64" y="126"/>
                  </a:lnTo>
                  <a:close/>
                </a:path>
              </a:pathLst>
            </a:custGeom>
            <a:solidFill>
              <a:srgbClr val="EF66D1"/>
            </a:solidFill>
            <a:ln w="9525">
              <a:noFill/>
              <a:round/>
              <a:headEnd/>
              <a:tailEnd/>
            </a:ln>
          </p:spPr>
          <p:txBody>
            <a:bodyPr/>
            <a:lstStyle/>
            <a:p>
              <a:endParaRPr lang="en-US"/>
            </a:p>
          </p:txBody>
        </p:sp>
        <p:sp>
          <p:nvSpPr>
            <p:cNvPr id="22578" name="Freeform 118"/>
            <p:cNvSpPr>
              <a:spLocks/>
            </p:cNvSpPr>
            <p:nvPr/>
          </p:nvSpPr>
          <p:spPr bwMode="auto">
            <a:xfrm>
              <a:off x="4228" y="2627"/>
              <a:ext cx="365" cy="1396"/>
            </a:xfrm>
            <a:custGeom>
              <a:avLst/>
              <a:gdLst>
                <a:gd name="T0" fmla="*/ 295 w 365"/>
                <a:gd name="T1" fmla="*/ 10 h 1301"/>
                <a:gd name="T2" fmla="*/ 332 w 365"/>
                <a:gd name="T3" fmla="*/ 36 h 1301"/>
                <a:gd name="T4" fmla="*/ 351 w 365"/>
                <a:gd name="T5" fmla="*/ 76 h 1301"/>
                <a:gd name="T6" fmla="*/ 365 w 365"/>
                <a:gd name="T7" fmla="*/ 162 h 1301"/>
                <a:gd name="T8" fmla="*/ 337 w 365"/>
                <a:gd name="T9" fmla="*/ 270 h 1301"/>
                <a:gd name="T10" fmla="*/ 309 w 365"/>
                <a:gd name="T11" fmla="*/ 349 h 1301"/>
                <a:gd name="T12" fmla="*/ 273 w 365"/>
                <a:gd name="T13" fmla="*/ 427 h 1301"/>
                <a:gd name="T14" fmla="*/ 223 w 365"/>
                <a:gd name="T15" fmla="*/ 521 h 1301"/>
                <a:gd name="T16" fmla="*/ 173 w 365"/>
                <a:gd name="T17" fmla="*/ 609 h 1301"/>
                <a:gd name="T18" fmla="*/ 156 w 365"/>
                <a:gd name="T19" fmla="*/ 685 h 1301"/>
                <a:gd name="T20" fmla="*/ 184 w 365"/>
                <a:gd name="T21" fmla="*/ 750 h 1301"/>
                <a:gd name="T22" fmla="*/ 223 w 365"/>
                <a:gd name="T23" fmla="*/ 844 h 1301"/>
                <a:gd name="T24" fmla="*/ 220 w 365"/>
                <a:gd name="T25" fmla="*/ 928 h 1301"/>
                <a:gd name="T26" fmla="*/ 198 w 365"/>
                <a:gd name="T27" fmla="*/ 1026 h 1301"/>
                <a:gd name="T28" fmla="*/ 170 w 365"/>
                <a:gd name="T29" fmla="*/ 1136 h 1301"/>
                <a:gd name="T30" fmla="*/ 148 w 365"/>
                <a:gd name="T31" fmla="*/ 1221 h 1301"/>
                <a:gd name="T32" fmla="*/ 136 w 365"/>
                <a:gd name="T33" fmla="*/ 1259 h 1301"/>
                <a:gd name="T34" fmla="*/ 125 w 365"/>
                <a:gd name="T35" fmla="*/ 1281 h 1301"/>
                <a:gd name="T36" fmla="*/ 109 w 365"/>
                <a:gd name="T37" fmla="*/ 1291 h 1301"/>
                <a:gd name="T38" fmla="*/ 89 w 365"/>
                <a:gd name="T39" fmla="*/ 1301 h 1301"/>
                <a:gd name="T40" fmla="*/ 78 w 365"/>
                <a:gd name="T41" fmla="*/ 1297 h 1301"/>
                <a:gd name="T42" fmla="*/ 70 w 365"/>
                <a:gd name="T43" fmla="*/ 1265 h 1301"/>
                <a:gd name="T44" fmla="*/ 75 w 365"/>
                <a:gd name="T45" fmla="*/ 1207 h 1301"/>
                <a:gd name="T46" fmla="*/ 81 w 365"/>
                <a:gd name="T47" fmla="*/ 1148 h 1301"/>
                <a:gd name="T48" fmla="*/ 72 w 365"/>
                <a:gd name="T49" fmla="*/ 1060 h 1301"/>
                <a:gd name="T50" fmla="*/ 42 w 365"/>
                <a:gd name="T51" fmla="*/ 832 h 1301"/>
                <a:gd name="T52" fmla="*/ 28 w 365"/>
                <a:gd name="T53" fmla="*/ 737 h 1301"/>
                <a:gd name="T54" fmla="*/ 8 w 365"/>
                <a:gd name="T55" fmla="*/ 687 h 1301"/>
                <a:gd name="T56" fmla="*/ 0 w 365"/>
                <a:gd name="T57" fmla="*/ 637 h 1301"/>
                <a:gd name="T58" fmla="*/ 8 w 365"/>
                <a:gd name="T59" fmla="*/ 571 h 1301"/>
                <a:gd name="T60" fmla="*/ 8 w 365"/>
                <a:gd name="T61" fmla="*/ 439 h 1301"/>
                <a:gd name="T62" fmla="*/ 28 w 365"/>
                <a:gd name="T63" fmla="*/ 252 h 1301"/>
                <a:gd name="T64" fmla="*/ 58 w 365"/>
                <a:gd name="T65" fmla="*/ 148 h 1301"/>
                <a:gd name="T66" fmla="*/ 97 w 365"/>
                <a:gd name="T67" fmla="*/ 74 h 1301"/>
                <a:gd name="T68" fmla="*/ 153 w 365"/>
                <a:gd name="T69" fmla="*/ 22 h 1301"/>
                <a:gd name="T70" fmla="*/ 226 w 365"/>
                <a:gd name="T71" fmla="*/ 0 h 13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5"/>
                <a:gd name="T109" fmla="*/ 0 h 1301"/>
                <a:gd name="T110" fmla="*/ 365 w 365"/>
                <a:gd name="T111" fmla="*/ 1301 h 13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5" h="1301">
                  <a:moveTo>
                    <a:pt x="267" y="2"/>
                  </a:moveTo>
                  <a:lnTo>
                    <a:pt x="295" y="10"/>
                  </a:lnTo>
                  <a:lnTo>
                    <a:pt x="318" y="20"/>
                  </a:lnTo>
                  <a:lnTo>
                    <a:pt x="332" y="36"/>
                  </a:lnTo>
                  <a:lnTo>
                    <a:pt x="343" y="52"/>
                  </a:lnTo>
                  <a:lnTo>
                    <a:pt x="351" y="76"/>
                  </a:lnTo>
                  <a:lnTo>
                    <a:pt x="362" y="112"/>
                  </a:lnTo>
                  <a:lnTo>
                    <a:pt x="365" y="162"/>
                  </a:lnTo>
                  <a:lnTo>
                    <a:pt x="351" y="224"/>
                  </a:lnTo>
                  <a:lnTo>
                    <a:pt x="337" y="270"/>
                  </a:lnTo>
                  <a:lnTo>
                    <a:pt x="323" y="312"/>
                  </a:lnTo>
                  <a:lnTo>
                    <a:pt x="309" y="349"/>
                  </a:lnTo>
                  <a:lnTo>
                    <a:pt x="293" y="387"/>
                  </a:lnTo>
                  <a:lnTo>
                    <a:pt x="273" y="427"/>
                  </a:lnTo>
                  <a:lnTo>
                    <a:pt x="251" y="471"/>
                  </a:lnTo>
                  <a:lnTo>
                    <a:pt x="223" y="521"/>
                  </a:lnTo>
                  <a:lnTo>
                    <a:pt x="187" y="581"/>
                  </a:lnTo>
                  <a:lnTo>
                    <a:pt x="173" y="609"/>
                  </a:lnTo>
                  <a:lnTo>
                    <a:pt x="162" y="645"/>
                  </a:lnTo>
                  <a:lnTo>
                    <a:pt x="156" y="685"/>
                  </a:lnTo>
                  <a:lnTo>
                    <a:pt x="164" y="717"/>
                  </a:lnTo>
                  <a:lnTo>
                    <a:pt x="184" y="750"/>
                  </a:lnTo>
                  <a:lnTo>
                    <a:pt x="206" y="794"/>
                  </a:lnTo>
                  <a:lnTo>
                    <a:pt x="223" y="844"/>
                  </a:lnTo>
                  <a:lnTo>
                    <a:pt x="226" y="896"/>
                  </a:lnTo>
                  <a:lnTo>
                    <a:pt x="220" y="928"/>
                  </a:lnTo>
                  <a:lnTo>
                    <a:pt x="209" y="972"/>
                  </a:lnTo>
                  <a:lnTo>
                    <a:pt x="198" y="1026"/>
                  </a:lnTo>
                  <a:lnTo>
                    <a:pt x="184" y="1082"/>
                  </a:lnTo>
                  <a:lnTo>
                    <a:pt x="170" y="1136"/>
                  </a:lnTo>
                  <a:lnTo>
                    <a:pt x="159" y="1183"/>
                  </a:lnTo>
                  <a:lnTo>
                    <a:pt x="148" y="1221"/>
                  </a:lnTo>
                  <a:lnTo>
                    <a:pt x="142" y="1241"/>
                  </a:lnTo>
                  <a:lnTo>
                    <a:pt x="136" y="1259"/>
                  </a:lnTo>
                  <a:lnTo>
                    <a:pt x="131" y="1273"/>
                  </a:lnTo>
                  <a:lnTo>
                    <a:pt x="125" y="1281"/>
                  </a:lnTo>
                  <a:lnTo>
                    <a:pt x="117" y="1287"/>
                  </a:lnTo>
                  <a:lnTo>
                    <a:pt x="109" y="1291"/>
                  </a:lnTo>
                  <a:lnTo>
                    <a:pt x="97" y="1297"/>
                  </a:lnTo>
                  <a:lnTo>
                    <a:pt x="89" y="1301"/>
                  </a:lnTo>
                  <a:lnTo>
                    <a:pt x="83" y="1301"/>
                  </a:lnTo>
                  <a:lnTo>
                    <a:pt x="78" y="1297"/>
                  </a:lnTo>
                  <a:lnTo>
                    <a:pt x="72" y="1283"/>
                  </a:lnTo>
                  <a:lnTo>
                    <a:pt x="70" y="1265"/>
                  </a:lnTo>
                  <a:lnTo>
                    <a:pt x="72" y="1237"/>
                  </a:lnTo>
                  <a:lnTo>
                    <a:pt x="75" y="1207"/>
                  </a:lnTo>
                  <a:lnTo>
                    <a:pt x="78" y="1177"/>
                  </a:lnTo>
                  <a:lnTo>
                    <a:pt x="81" y="1148"/>
                  </a:lnTo>
                  <a:lnTo>
                    <a:pt x="81" y="1124"/>
                  </a:lnTo>
                  <a:lnTo>
                    <a:pt x="72" y="1060"/>
                  </a:lnTo>
                  <a:lnTo>
                    <a:pt x="58" y="946"/>
                  </a:lnTo>
                  <a:lnTo>
                    <a:pt x="42" y="832"/>
                  </a:lnTo>
                  <a:lnTo>
                    <a:pt x="33" y="770"/>
                  </a:lnTo>
                  <a:lnTo>
                    <a:pt x="28" y="737"/>
                  </a:lnTo>
                  <a:lnTo>
                    <a:pt x="19" y="709"/>
                  </a:lnTo>
                  <a:lnTo>
                    <a:pt x="8" y="687"/>
                  </a:lnTo>
                  <a:lnTo>
                    <a:pt x="0" y="667"/>
                  </a:lnTo>
                  <a:lnTo>
                    <a:pt x="0" y="637"/>
                  </a:lnTo>
                  <a:lnTo>
                    <a:pt x="3" y="605"/>
                  </a:lnTo>
                  <a:lnTo>
                    <a:pt x="8" y="571"/>
                  </a:lnTo>
                  <a:lnTo>
                    <a:pt x="11" y="537"/>
                  </a:lnTo>
                  <a:lnTo>
                    <a:pt x="8" y="439"/>
                  </a:lnTo>
                  <a:lnTo>
                    <a:pt x="17" y="339"/>
                  </a:lnTo>
                  <a:lnTo>
                    <a:pt x="28" y="252"/>
                  </a:lnTo>
                  <a:lnTo>
                    <a:pt x="42" y="192"/>
                  </a:lnTo>
                  <a:lnTo>
                    <a:pt x="58" y="148"/>
                  </a:lnTo>
                  <a:lnTo>
                    <a:pt x="78" y="108"/>
                  </a:lnTo>
                  <a:lnTo>
                    <a:pt x="97" y="74"/>
                  </a:lnTo>
                  <a:lnTo>
                    <a:pt x="125" y="44"/>
                  </a:lnTo>
                  <a:lnTo>
                    <a:pt x="153" y="22"/>
                  </a:lnTo>
                  <a:lnTo>
                    <a:pt x="187" y="6"/>
                  </a:lnTo>
                  <a:lnTo>
                    <a:pt x="226" y="0"/>
                  </a:lnTo>
                  <a:lnTo>
                    <a:pt x="267" y="2"/>
                  </a:lnTo>
                  <a:close/>
                </a:path>
              </a:pathLst>
            </a:custGeom>
            <a:solidFill>
              <a:srgbClr val="7F0000"/>
            </a:solidFill>
            <a:ln w="9525">
              <a:noFill/>
              <a:round/>
              <a:headEnd/>
              <a:tailEnd/>
            </a:ln>
          </p:spPr>
          <p:txBody>
            <a:bodyPr/>
            <a:lstStyle/>
            <a:p>
              <a:endParaRPr lang="en-US"/>
            </a:p>
          </p:txBody>
        </p:sp>
        <p:sp>
          <p:nvSpPr>
            <p:cNvPr id="22579" name="Freeform 119"/>
            <p:cNvSpPr>
              <a:spLocks/>
            </p:cNvSpPr>
            <p:nvPr/>
          </p:nvSpPr>
          <p:spPr bwMode="auto">
            <a:xfrm>
              <a:off x="4440" y="2737"/>
              <a:ext cx="44" cy="36"/>
            </a:xfrm>
            <a:custGeom>
              <a:avLst/>
              <a:gdLst>
                <a:gd name="T0" fmla="*/ 16 w 44"/>
                <a:gd name="T1" fmla="*/ 34 h 34"/>
                <a:gd name="T2" fmla="*/ 8 w 44"/>
                <a:gd name="T3" fmla="*/ 32 h 34"/>
                <a:gd name="T4" fmla="*/ 2 w 44"/>
                <a:gd name="T5" fmla="*/ 26 h 34"/>
                <a:gd name="T6" fmla="*/ 0 w 44"/>
                <a:gd name="T7" fmla="*/ 20 h 34"/>
                <a:gd name="T8" fmla="*/ 0 w 44"/>
                <a:gd name="T9" fmla="*/ 12 h 34"/>
                <a:gd name="T10" fmla="*/ 2 w 44"/>
                <a:gd name="T11" fmla="*/ 6 h 34"/>
                <a:gd name="T12" fmla="*/ 11 w 44"/>
                <a:gd name="T13" fmla="*/ 2 h 34"/>
                <a:gd name="T14" fmla="*/ 16 w 44"/>
                <a:gd name="T15" fmla="*/ 0 h 34"/>
                <a:gd name="T16" fmla="*/ 28 w 44"/>
                <a:gd name="T17" fmla="*/ 0 h 34"/>
                <a:gd name="T18" fmla="*/ 36 w 44"/>
                <a:gd name="T19" fmla="*/ 2 h 34"/>
                <a:gd name="T20" fmla="*/ 41 w 44"/>
                <a:gd name="T21" fmla="*/ 8 h 34"/>
                <a:gd name="T22" fmla="*/ 44 w 44"/>
                <a:gd name="T23" fmla="*/ 14 h 34"/>
                <a:gd name="T24" fmla="*/ 44 w 44"/>
                <a:gd name="T25" fmla="*/ 20 h 34"/>
                <a:gd name="T26" fmla="*/ 41 w 44"/>
                <a:gd name="T27" fmla="*/ 26 h 34"/>
                <a:gd name="T28" fmla="*/ 33 w 44"/>
                <a:gd name="T29" fmla="*/ 32 h 34"/>
                <a:gd name="T30" fmla="*/ 25 w 44"/>
                <a:gd name="T31" fmla="*/ 34 h 34"/>
                <a:gd name="T32" fmla="*/ 16 w 44"/>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16" y="34"/>
                  </a:moveTo>
                  <a:lnTo>
                    <a:pt x="8" y="32"/>
                  </a:lnTo>
                  <a:lnTo>
                    <a:pt x="2" y="26"/>
                  </a:lnTo>
                  <a:lnTo>
                    <a:pt x="0" y="20"/>
                  </a:lnTo>
                  <a:lnTo>
                    <a:pt x="0" y="12"/>
                  </a:lnTo>
                  <a:lnTo>
                    <a:pt x="2" y="6"/>
                  </a:lnTo>
                  <a:lnTo>
                    <a:pt x="11" y="2"/>
                  </a:lnTo>
                  <a:lnTo>
                    <a:pt x="16" y="0"/>
                  </a:lnTo>
                  <a:lnTo>
                    <a:pt x="28" y="0"/>
                  </a:lnTo>
                  <a:lnTo>
                    <a:pt x="36" y="2"/>
                  </a:lnTo>
                  <a:lnTo>
                    <a:pt x="41" y="8"/>
                  </a:lnTo>
                  <a:lnTo>
                    <a:pt x="44" y="14"/>
                  </a:lnTo>
                  <a:lnTo>
                    <a:pt x="44" y="20"/>
                  </a:lnTo>
                  <a:lnTo>
                    <a:pt x="41" y="26"/>
                  </a:lnTo>
                  <a:lnTo>
                    <a:pt x="33" y="32"/>
                  </a:lnTo>
                  <a:lnTo>
                    <a:pt x="25" y="34"/>
                  </a:lnTo>
                  <a:lnTo>
                    <a:pt x="16" y="34"/>
                  </a:lnTo>
                  <a:close/>
                </a:path>
              </a:pathLst>
            </a:custGeom>
            <a:solidFill>
              <a:srgbClr val="7F0000"/>
            </a:solidFill>
            <a:ln w="9525">
              <a:noFill/>
              <a:round/>
              <a:headEnd/>
              <a:tailEnd/>
            </a:ln>
          </p:spPr>
          <p:txBody>
            <a:bodyPr/>
            <a:lstStyle/>
            <a:p>
              <a:endParaRPr lang="en-US"/>
            </a:p>
          </p:txBody>
        </p:sp>
        <p:sp>
          <p:nvSpPr>
            <p:cNvPr id="22580" name="Freeform 120"/>
            <p:cNvSpPr>
              <a:spLocks/>
            </p:cNvSpPr>
            <p:nvPr/>
          </p:nvSpPr>
          <p:spPr bwMode="auto">
            <a:xfrm>
              <a:off x="4311" y="3944"/>
              <a:ext cx="48" cy="34"/>
            </a:xfrm>
            <a:custGeom>
              <a:avLst/>
              <a:gdLst>
                <a:gd name="T0" fmla="*/ 20 w 48"/>
                <a:gd name="T1" fmla="*/ 32 h 32"/>
                <a:gd name="T2" fmla="*/ 12 w 48"/>
                <a:gd name="T3" fmla="*/ 30 h 32"/>
                <a:gd name="T4" fmla="*/ 3 w 48"/>
                <a:gd name="T5" fmla="*/ 24 h 32"/>
                <a:gd name="T6" fmla="*/ 0 w 48"/>
                <a:gd name="T7" fmla="*/ 20 h 32"/>
                <a:gd name="T8" fmla="*/ 3 w 48"/>
                <a:gd name="T9" fmla="*/ 12 h 32"/>
                <a:gd name="T10" fmla="*/ 6 w 48"/>
                <a:gd name="T11" fmla="*/ 6 h 32"/>
                <a:gd name="T12" fmla="*/ 14 w 48"/>
                <a:gd name="T13" fmla="*/ 2 h 32"/>
                <a:gd name="T14" fmla="*/ 20 w 48"/>
                <a:gd name="T15" fmla="*/ 0 h 32"/>
                <a:gd name="T16" fmla="*/ 31 w 48"/>
                <a:gd name="T17" fmla="*/ 0 h 32"/>
                <a:gd name="T18" fmla="*/ 40 w 48"/>
                <a:gd name="T19" fmla="*/ 2 h 32"/>
                <a:gd name="T20" fmla="*/ 45 w 48"/>
                <a:gd name="T21" fmla="*/ 6 h 32"/>
                <a:gd name="T22" fmla="*/ 48 w 48"/>
                <a:gd name="T23" fmla="*/ 12 h 32"/>
                <a:gd name="T24" fmla="*/ 48 w 48"/>
                <a:gd name="T25" fmla="*/ 20 h 32"/>
                <a:gd name="T26" fmla="*/ 45 w 48"/>
                <a:gd name="T27" fmla="*/ 26 h 32"/>
                <a:gd name="T28" fmla="*/ 37 w 48"/>
                <a:gd name="T29" fmla="*/ 30 h 32"/>
                <a:gd name="T30" fmla="*/ 28 w 48"/>
                <a:gd name="T31" fmla="*/ 32 h 32"/>
                <a:gd name="T32" fmla="*/ 20 w 48"/>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2"/>
                <a:gd name="T53" fmla="*/ 48 w 48"/>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2">
                  <a:moveTo>
                    <a:pt x="20" y="32"/>
                  </a:moveTo>
                  <a:lnTo>
                    <a:pt x="12" y="30"/>
                  </a:lnTo>
                  <a:lnTo>
                    <a:pt x="3" y="24"/>
                  </a:lnTo>
                  <a:lnTo>
                    <a:pt x="0" y="20"/>
                  </a:lnTo>
                  <a:lnTo>
                    <a:pt x="3" y="12"/>
                  </a:lnTo>
                  <a:lnTo>
                    <a:pt x="6" y="6"/>
                  </a:lnTo>
                  <a:lnTo>
                    <a:pt x="14" y="2"/>
                  </a:lnTo>
                  <a:lnTo>
                    <a:pt x="20" y="0"/>
                  </a:lnTo>
                  <a:lnTo>
                    <a:pt x="31" y="0"/>
                  </a:lnTo>
                  <a:lnTo>
                    <a:pt x="40" y="2"/>
                  </a:lnTo>
                  <a:lnTo>
                    <a:pt x="45" y="6"/>
                  </a:lnTo>
                  <a:lnTo>
                    <a:pt x="48" y="12"/>
                  </a:lnTo>
                  <a:lnTo>
                    <a:pt x="48" y="20"/>
                  </a:lnTo>
                  <a:lnTo>
                    <a:pt x="45" y="26"/>
                  </a:lnTo>
                  <a:lnTo>
                    <a:pt x="37" y="30"/>
                  </a:lnTo>
                  <a:lnTo>
                    <a:pt x="28" y="32"/>
                  </a:lnTo>
                  <a:lnTo>
                    <a:pt x="20" y="32"/>
                  </a:lnTo>
                  <a:close/>
                </a:path>
              </a:pathLst>
            </a:custGeom>
            <a:solidFill>
              <a:srgbClr val="7F0000"/>
            </a:solidFill>
            <a:ln w="9525">
              <a:noFill/>
              <a:round/>
              <a:headEnd/>
              <a:tailEnd/>
            </a:ln>
          </p:spPr>
          <p:txBody>
            <a:bodyPr/>
            <a:lstStyle/>
            <a:p>
              <a:endParaRPr lang="en-US"/>
            </a:p>
          </p:txBody>
        </p:sp>
        <p:sp>
          <p:nvSpPr>
            <p:cNvPr id="22581" name="Freeform 121"/>
            <p:cNvSpPr>
              <a:spLocks/>
            </p:cNvSpPr>
            <p:nvPr/>
          </p:nvSpPr>
          <p:spPr bwMode="auto">
            <a:xfrm>
              <a:off x="4072" y="3926"/>
              <a:ext cx="351" cy="181"/>
            </a:xfrm>
            <a:custGeom>
              <a:avLst/>
              <a:gdLst>
                <a:gd name="T0" fmla="*/ 270 w 351"/>
                <a:gd name="T1" fmla="*/ 0 h 168"/>
                <a:gd name="T2" fmla="*/ 292 w 351"/>
                <a:gd name="T3" fmla="*/ 8 h 168"/>
                <a:gd name="T4" fmla="*/ 318 w 351"/>
                <a:gd name="T5" fmla="*/ 28 h 168"/>
                <a:gd name="T6" fmla="*/ 340 w 351"/>
                <a:gd name="T7" fmla="*/ 52 h 168"/>
                <a:gd name="T8" fmla="*/ 351 w 351"/>
                <a:gd name="T9" fmla="*/ 70 h 168"/>
                <a:gd name="T10" fmla="*/ 351 w 351"/>
                <a:gd name="T11" fmla="*/ 84 h 168"/>
                <a:gd name="T12" fmla="*/ 343 w 351"/>
                <a:gd name="T13" fmla="*/ 98 h 168"/>
                <a:gd name="T14" fmla="*/ 320 w 351"/>
                <a:gd name="T15" fmla="*/ 108 h 168"/>
                <a:gd name="T16" fmla="*/ 284 w 351"/>
                <a:gd name="T17" fmla="*/ 116 h 168"/>
                <a:gd name="T18" fmla="*/ 256 w 351"/>
                <a:gd name="T19" fmla="*/ 120 h 168"/>
                <a:gd name="T20" fmla="*/ 226 w 351"/>
                <a:gd name="T21" fmla="*/ 126 h 168"/>
                <a:gd name="T22" fmla="*/ 195 w 351"/>
                <a:gd name="T23" fmla="*/ 134 h 168"/>
                <a:gd name="T24" fmla="*/ 167 w 351"/>
                <a:gd name="T25" fmla="*/ 142 h 168"/>
                <a:gd name="T26" fmla="*/ 139 w 351"/>
                <a:gd name="T27" fmla="*/ 150 h 168"/>
                <a:gd name="T28" fmla="*/ 114 w 351"/>
                <a:gd name="T29" fmla="*/ 156 h 168"/>
                <a:gd name="T30" fmla="*/ 92 w 351"/>
                <a:gd name="T31" fmla="*/ 162 h 168"/>
                <a:gd name="T32" fmla="*/ 72 w 351"/>
                <a:gd name="T33" fmla="*/ 166 h 168"/>
                <a:gd name="T34" fmla="*/ 47 w 351"/>
                <a:gd name="T35" fmla="*/ 168 h 168"/>
                <a:gd name="T36" fmla="*/ 25 w 351"/>
                <a:gd name="T37" fmla="*/ 168 h 168"/>
                <a:gd name="T38" fmla="*/ 8 w 351"/>
                <a:gd name="T39" fmla="*/ 164 h 168"/>
                <a:gd name="T40" fmla="*/ 0 w 351"/>
                <a:gd name="T41" fmla="*/ 160 h 168"/>
                <a:gd name="T42" fmla="*/ 5 w 351"/>
                <a:gd name="T43" fmla="*/ 152 h 168"/>
                <a:gd name="T44" fmla="*/ 22 w 351"/>
                <a:gd name="T45" fmla="*/ 144 h 168"/>
                <a:gd name="T46" fmla="*/ 42 w 351"/>
                <a:gd name="T47" fmla="*/ 138 h 168"/>
                <a:gd name="T48" fmla="*/ 58 w 351"/>
                <a:gd name="T49" fmla="*/ 134 h 168"/>
                <a:gd name="T50" fmla="*/ 67 w 351"/>
                <a:gd name="T51" fmla="*/ 130 h 168"/>
                <a:gd name="T52" fmla="*/ 78 w 351"/>
                <a:gd name="T53" fmla="*/ 122 h 168"/>
                <a:gd name="T54" fmla="*/ 95 w 351"/>
                <a:gd name="T55" fmla="*/ 112 h 168"/>
                <a:gd name="T56" fmla="*/ 111 w 351"/>
                <a:gd name="T57" fmla="*/ 100 h 168"/>
                <a:gd name="T58" fmla="*/ 125 w 351"/>
                <a:gd name="T59" fmla="*/ 90 h 168"/>
                <a:gd name="T60" fmla="*/ 142 w 351"/>
                <a:gd name="T61" fmla="*/ 78 h 168"/>
                <a:gd name="T62" fmla="*/ 156 w 351"/>
                <a:gd name="T63" fmla="*/ 68 h 168"/>
                <a:gd name="T64" fmla="*/ 164 w 351"/>
                <a:gd name="T65" fmla="*/ 62 h 168"/>
                <a:gd name="T66" fmla="*/ 173 w 351"/>
                <a:gd name="T67" fmla="*/ 56 h 168"/>
                <a:gd name="T68" fmla="*/ 184 w 351"/>
                <a:gd name="T69" fmla="*/ 46 h 168"/>
                <a:gd name="T70" fmla="*/ 198 w 351"/>
                <a:gd name="T71" fmla="*/ 36 h 168"/>
                <a:gd name="T72" fmla="*/ 209 w 351"/>
                <a:gd name="T73" fmla="*/ 26 h 168"/>
                <a:gd name="T74" fmla="*/ 223 w 351"/>
                <a:gd name="T75" fmla="*/ 16 h 168"/>
                <a:gd name="T76" fmla="*/ 239 w 351"/>
                <a:gd name="T77" fmla="*/ 8 h 168"/>
                <a:gd name="T78" fmla="*/ 253 w 351"/>
                <a:gd name="T79" fmla="*/ 2 h 168"/>
                <a:gd name="T80" fmla="*/ 270 w 351"/>
                <a:gd name="T81" fmla="*/ 0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168"/>
                <a:gd name="T125" fmla="*/ 351 w 351"/>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168">
                  <a:moveTo>
                    <a:pt x="270" y="0"/>
                  </a:moveTo>
                  <a:lnTo>
                    <a:pt x="292" y="8"/>
                  </a:lnTo>
                  <a:lnTo>
                    <a:pt x="318" y="28"/>
                  </a:lnTo>
                  <a:lnTo>
                    <a:pt x="340" y="52"/>
                  </a:lnTo>
                  <a:lnTo>
                    <a:pt x="351" y="70"/>
                  </a:lnTo>
                  <a:lnTo>
                    <a:pt x="351" y="84"/>
                  </a:lnTo>
                  <a:lnTo>
                    <a:pt x="343" y="98"/>
                  </a:lnTo>
                  <a:lnTo>
                    <a:pt x="320" y="108"/>
                  </a:lnTo>
                  <a:lnTo>
                    <a:pt x="284" y="116"/>
                  </a:lnTo>
                  <a:lnTo>
                    <a:pt x="256" y="120"/>
                  </a:lnTo>
                  <a:lnTo>
                    <a:pt x="226" y="126"/>
                  </a:lnTo>
                  <a:lnTo>
                    <a:pt x="195" y="134"/>
                  </a:lnTo>
                  <a:lnTo>
                    <a:pt x="167" y="142"/>
                  </a:lnTo>
                  <a:lnTo>
                    <a:pt x="139" y="150"/>
                  </a:lnTo>
                  <a:lnTo>
                    <a:pt x="114" y="156"/>
                  </a:lnTo>
                  <a:lnTo>
                    <a:pt x="92" y="162"/>
                  </a:lnTo>
                  <a:lnTo>
                    <a:pt x="72" y="166"/>
                  </a:lnTo>
                  <a:lnTo>
                    <a:pt x="47" y="168"/>
                  </a:lnTo>
                  <a:lnTo>
                    <a:pt x="25" y="168"/>
                  </a:lnTo>
                  <a:lnTo>
                    <a:pt x="8" y="164"/>
                  </a:lnTo>
                  <a:lnTo>
                    <a:pt x="0" y="160"/>
                  </a:lnTo>
                  <a:lnTo>
                    <a:pt x="5" y="152"/>
                  </a:lnTo>
                  <a:lnTo>
                    <a:pt x="22" y="144"/>
                  </a:lnTo>
                  <a:lnTo>
                    <a:pt x="42" y="138"/>
                  </a:lnTo>
                  <a:lnTo>
                    <a:pt x="58" y="134"/>
                  </a:lnTo>
                  <a:lnTo>
                    <a:pt x="67" y="130"/>
                  </a:lnTo>
                  <a:lnTo>
                    <a:pt x="78" y="122"/>
                  </a:lnTo>
                  <a:lnTo>
                    <a:pt x="95" y="112"/>
                  </a:lnTo>
                  <a:lnTo>
                    <a:pt x="111" y="100"/>
                  </a:lnTo>
                  <a:lnTo>
                    <a:pt x="125" y="90"/>
                  </a:lnTo>
                  <a:lnTo>
                    <a:pt x="142" y="78"/>
                  </a:lnTo>
                  <a:lnTo>
                    <a:pt x="156" y="68"/>
                  </a:lnTo>
                  <a:lnTo>
                    <a:pt x="164" y="62"/>
                  </a:lnTo>
                  <a:lnTo>
                    <a:pt x="173" y="56"/>
                  </a:lnTo>
                  <a:lnTo>
                    <a:pt x="184" y="46"/>
                  </a:lnTo>
                  <a:lnTo>
                    <a:pt x="198" y="36"/>
                  </a:lnTo>
                  <a:lnTo>
                    <a:pt x="209" y="26"/>
                  </a:lnTo>
                  <a:lnTo>
                    <a:pt x="223" y="16"/>
                  </a:lnTo>
                  <a:lnTo>
                    <a:pt x="239" y="8"/>
                  </a:lnTo>
                  <a:lnTo>
                    <a:pt x="253" y="2"/>
                  </a:lnTo>
                  <a:lnTo>
                    <a:pt x="270" y="0"/>
                  </a:lnTo>
                  <a:close/>
                </a:path>
              </a:pathLst>
            </a:custGeom>
            <a:solidFill>
              <a:srgbClr val="7F0000"/>
            </a:solidFill>
            <a:ln w="9525">
              <a:noFill/>
              <a:round/>
              <a:headEnd/>
              <a:tailEnd/>
            </a:ln>
          </p:spPr>
          <p:txBody>
            <a:bodyPr/>
            <a:lstStyle/>
            <a:p>
              <a:endParaRPr lang="en-US"/>
            </a:p>
          </p:txBody>
        </p:sp>
        <p:sp>
          <p:nvSpPr>
            <p:cNvPr id="22582" name="Freeform 122"/>
            <p:cNvSpPr>
              <a:spLocks/>
            </p:cNvSpPr>
            <p:nvPr/>
          </p:nvSpPr>
          <p:spPr bwMode="auto">
            <a:xfrm>
              <a:off x="4311" y="3944"/>
              <a:ext cx="48" cy="34"/>
            </a:xfrm>
            <a:custGeom>
              <a:avLst/>
              <a:gdLst>
                <a:gd name="T0" fmla="*/ 28 w 48"/>
                <a:gd name="T1" fmla="*/ 32 h 32"/>
                <a:gd name="T2" fmla="*/ 20 w 48"/>
                <a:gd name="T3" fmla="*/ 32 h 32"/>
                <a:gd name="T4" fmla="*/ 12 w 48"/>
                <a:gd name="T5" fmla="*/ 30 h 32"/>
                <a:gd name="T6" fmla="*/ 3 w 48"/>
                <a:gd name="T7" fmla="*/ 26 h 32"/>
                <a:gd name="T8" fmla="*/ 0 w 48"/>
                <a:gd name="T9" fmla="*/ 20 h 32"/>
                <a:gd name="T10" fmla="*/ 3 w 48"/>
                <a:gd name="T11" fmla="*/ 12 h 32"/>
                <a:gd name="T12" fmla="*/ 6 w 48"/>
                <a:gd name="T13" fmla="*/ 6 h 32"/>
                <a:gd name="T14" fmla="*/ 12 w 48"/>
                <a:gd name="T15" fmla="*/ 2 h 32"/>
                <a:gd name="T16" fmla="*/ 20 w 48"/>
                <a:gd name="T17" fmla="*/ 0 h 32"/>
                <a:gd name="T18" fmla="*/ 31 w 48"/>
                <a:gd name="T19" fmla="*/ 0 h 32"/>
                <a:gd name="T20" fmla="*/ 40 w 48"/>
                <a:gd name="T21" fmla="*/ 2 h 32"/>
                <a:gd name="T22" fmla="*/ 45 w 48"/>
                <a:gd name="T23" fmla="*/ 6 h 32"/>
                <a:gd name="T24" fmla="*/ 48 w 48"/>
                <a:gd name="T25" fmla="*/ 12 h 32"/>
                <a:gd name="T26" fmla="*/ 48 w 48"/>
                <a:gd name="T27" fmla="*/ 20 h 32"/>
                <a:gd name="T28" fmla="*/ 45 w 48"/>
                <a:gd name="T29" fmla="*/ 24 h 32"/>
                <a:gd name="T30" fmla="*/ 37 w 48"/>
                <a:gd name="T31" fmla="*/ 30 h 32"/>
                <a:gd name="T32" fmla="*/ 28 w 48"/>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2"/>
                <a:gd name="T53" fmla="*/ 48 w 48"/>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2">
                  <a:moveTo>
                    <a:pt x="28" y="32"/>
                  </a:moveTo>
                  <a:lnTo>
                    <a:pt x="20" y="32"/>
                  </a:lnTo>
                  <a:lnTo>
                    <a:pt x="12" y="30"/>
                  </a:lnTo>
                  <a:lnTo>
                    <a:pt x="3" y="26"/>
                  </a:lnTo>
                  <a:lnTo>
                    <a:pt x="0" y="20"/>
                  </a:lnTo>
                  <a:lnTo>
                    <a:pt x="3" y="12"/>
                  </a:lnTo>
                  <a:lnTo>
                    <a:pt x="6" y="6"/>
                  </a:lnTo>
                  <a:lnTo>
                    <a:pt x="12" y="2"/>
                  </a:lnTo>
                  <a:lnTo>
                    <a:pt x="20" y="0"/>
                  </a:lnTo>
                  <a:lnTo>
                    <a:pt x="31" y="0"/>
                  </a:lnTo>
                  <a:lnTo>
                    <a:pt x="40" y="2"/>
                  </a:lnTo>
                  <a:lnTo>
                    <a:pt x="45" y="6"/>
                  </a:lnTo>
                  <a:lnTo>
                    <a:pt x="48" y="12"/>
                  </a:lnTo>
                  <a:lnTo>
                    <a:pt x="48" y="20"/>
                  </a:lnTo>
                  <a:lnTo>
                    <a:pt x="45" y="24"/>
                  </a:lnTo>
                  <a:lnTo>
                    <a:pt x="37" y="30"/>
                  </a:lnTo>
                  <a:lnTo>
                    <a:pt x="28" y="32"/>
                  </a:lnTo>
                  <a:close/>
                </a:path>
              </a:pathLst>
            </a:custGeom>
            <a:solidFill>
              <a:srgbClr val="7F0000"/>
            </a:solidFill>
            <a:ln w="9525">
              <a:noFill/>
              <a:round/>
              <a:headEnd/>
              <a:tailEnd/>
            </a:ln>
          </p:spPr>
          <p:txBody>
            <a:bodyPr/>
            <a:lstStyle/>
            <a:p>
              <a:endParaRPr lang="en-US"/>
            </a:p>
          </p:txBody>
        </p:sp>
        <p:sp>
          <p:nvSpPr>
            <p:cNvPr id="22583" name="Freeform 123"/>
            <p:cNvSpPr>
              <a:spLocks/>
            </p:cNvSpPr>
            <p:nvPr/>
          </p:nvSpPr>
          <p:spPr bwMode="auto">
            <a:xfrm>
              <a:off x="4061" y="3976"/>
              <a:ext cx="368" cy="137"/>
            </a:xfrm>
            <a:custGeom>
              <a:avLst/>
              <a:gdLst>
                <a:gd name="T0" fmla="*/ 41 w 368"/>
                <a:gd name="T1" fmla="*/ 126 h 128"/>
                <a:gd name="T2" fmla="*/ 11 w 368"/>
                <a:gd name="T3" fmla="*/ 120 h 128"/>
                <a:gd name="T4" fmla="*/ 0 w 368"/>
                <a:gd name="T5" fmla="*/ 110 h 128"/>
                <a:gd name="T6" fmla="*/ 30 w 368"/>
                <a:gd name="T7" fmla="*/ 92 h 128"/>
                <a:gd name="T8" fmla="*/ 86 w 368"/>
                <a:gd name="T9" fmla="*/ 74 h 128"/>
                <a:gd name="T10" fmla="*/ 106 w 368"/>
                <a:gd name="T11" fmla="*/ 64 h 128"/>
                <a:gd name="T12" fmla="*/ 120 w 368"/>
                <a:gd name="T13" fmla="*/ 70 h 128"/>
                <a:gd name="T14" fmla="*/ 150 w 368"/>
                <a:gd name="T15" fmla="*/ 78 h 128"/>
                <a:gd name="T16" fmla="*/ 189 w 368"/>
                <a:gd name="T17" fmla="*/ 70 h 128"/>
                <a:gd name="T18" fmla="*/ 225 w 368"/>
                <a:gd name="T19" fmla="*/ 60 h 128"/>
                <a:gd name="T20" fmla="*/ 267 w 368"/>
                <a:gd name="T21" fmla="*/ 48 h 128"/>
                <a:gd name="T22" fmla="*/ 301 w 368"/>
                <a:gd name="T23" fmla="*/ 36 h 128"/>
                <a:gd name="T24" fmla="*/ 326 w 368"/>
                <a:gd name="T25" fmla="*/ 24 h 128"/>
                <a:gd name="T26" fmla="*/ 342 w 368"/>
                <a:gd name="T27" fmla="*/ 8 h 128"/>
                <a:gd name="T28" fmla="*/ 359 w 368"/>
                <a:gd name="T29" fmla="*/ 10 h 128"/>
                <a:gd name="T30" fmla="*/ 368 w 368"/>
                <a:gd name="T31" fmla="*/ 24 h 128"/>
                <a:gd name="T32" fmla="*/ 365 w 368"/>
                <a:gd name="T33" fmla="*/ 46 h 128"/>
                <a:gd name="T34" fmla="*/ 348 w 368"/>
                <a:gd name="T35" fmla="*/ 72 h 128"/>
                <a:gd name="T36" fmla="*/ 334 w 368"/>
                <a:gd name="T37" fmla="*/ 90 h 128"/>
                <a:gd name="T38" fmla="*/ 329 w 368"/>
                <a:gd name="T39" fmla="*/ 110 h 128"/>
                <a:gd name="T40" fmla="*/ 317 w 368"/>
                <a:gd name="T41" fmla="*/ 116 h 128"/>
                <a:gd name="T42" fmla="*/ 312 w 368"/>
                <a:gd name="T43" fmla="*/ 116 h 128"/>
                <a:gd name="T44" fmla="*/ 315 w 368"/>
                <a:gd name="T45" fmla="*/ 102 h 128"/>
                <a:gd name="T46" fmla="*/ 309 w 368"/>
                <a:gd name="T47" fmla="*/ 80 h 128"/>
                <a:gd name="T48" fmla="*/ 290 w 368"/>
                <a:gd name="T49" fmla="*/ 74 h 128"/>
                <a:gd name="T50" fmla="*/ 278 w 368"/>
                <a:gd name="T51" fmla="*/ 74 h 128"/>
                <a:gd name="T52" fmla="*/ 245 w 368"/>
                <a:gd name="T53" fmla="*/ 84 h 128"/>
                <a:gd name="T54" fmla="*/ 206 w 368"/>
                <a:gd name="T55" fmla="*/ 100 h 128"/>
                <a:gd name="T56" fmla="*/ 175 w 368"/>
                <a:gd name="T57" fmla="*/ 114 h 128"/>
                <a:gd name="T58" fmla="*/ 142 w 368"/>
                <a:gd name="T59" fmla="*/ 124 h 128"/>
                <a:gd name="T60" fmla="*/ 108 w 368"/>
                <a:gd name="T61" fmla="*/ 126 h 128"/>
                <a:gd name="T62" fmla="*/ 78 w 368"/>
                <a:gd name="T63" fmla="*/ 128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8"/>
                <a:gd name="T97" fmla="*/ 0 h 128"/>
                <a:gd name="T98" fmla="*/ 368 w 368"/>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8" h="128">
                  <a:moveTo>
                    <a:pt x="64" y="128"/>
                  </a:moveTo>
                  <a:lnTo>
                    <a:pt x="41" y="126"/>
                  </a:lnTo>
                  <a:lnTo>
                    <a:pt x="25" y="122"/>
                  </a:lnTo>
                  <a:lnTo>
                    <a:pt x="11" y="120"/>
                  </a:lnTo>
                  <a:lnTo>
                    <a:pt x="2" y="116"/>
                  </a:lnTo>
                  <a:lnTo>
                    <a:pt x="0" y="110"/>
                  </a:lnTo>
                  <a:lnTo>
                    <a:pt x="8" y="102"/>
                  </a:lnTo>
                  <a:lnTo>
                    <a:pt x="30" y="92"/>
                  </a:lnTo>
                  <a:lnTo>
                    <a:pt x="67" y="84"/>
                  </a:lnTo>
                  <a:lnTo>
                    <a:pt x="86" y="74"/>
                  </a:lnTo>
                  <a:lnTo>
                    <a:pt x="97" y="68"/>
                  </a:lnTo>
                  <a:lnTo>
                    <a:pt x="106" y="64"/>
                  </a:lnTo>
                  <a:lnTo>
                    <a:pt x="111" y="60"/>
                  </a:lnTo>
                  <a:lnTo>
                    <a:pt x="120" y="70"/>
                  </a:lnTo>
                  <a:lnTo>
                    <a:pt x="131" y="76"/>
                  </a:lnTo>
                  <a:lnTo>
                    <a:pt x="150" y="78"/>
                  </a:lnTo>
                  <a:lnTo>
                    <a:pt x="172" y="74"/>
                  </a:lnTo>
                  <a:lnTo>
                    <a:pt x="189" y="70"/>
                  </a:lnTo>
                  <a:lnTo>
                    <a:pt x="206" y="64"/>
                  </a:lnTo>
                  <a:lnTo>
                    <a:pt x="225" y="60"/>
                  </a:lnTo>
                  <a:lnTo>
                    <a:pt x="248" y="54"/>
                  </a:lnTo>
                  <a:lnTo>
                    <a:pt x="267" y="48"/>
                  </a:lnTo>
                  <a:lnTo>
                    <a:pt x="287" y="42"/>
                  </a:lnTo>
                  <a:lnTo>
                    <a:pt x="301" y="36"/>
                  </a:lnTo>
                  <a:lnTo>
                    <a:pt x="312" y="32"/>
                  </a:lnTo>
                  <a:lnTo>
                    <a:pt x="326" y="24"/>
                  </a:lnTo>
                  <a:lnTo>
                    <a:pt x="334" y="16"/>
                  </a:lnTo>
                  <a:lnTo>
                    <a:pt x="342" y="8"/>
                  </a:lnTo>
                  <a:lnTo>
                    <a:pt x="348" y="0"/>
                  </a:lnTo>
                  <a:lnTo>
                    <a:pt x="359" y="10"/>
                  </a:lnTo>
                  <a:lnTo>
                    <a:pt x="365" y="16"/>
                  </a:lnTo>
                  <a:lnTo>
                    <a:pt x="368" y="24"/>
                  </a:lnTo>
                  <a:lnTo>
                    <a:pt x="368" y="34"/>
                  </a:lnTo>
                  <a:lnTo>
                    <a:pt x="365" y="46"/>
                  </a:lnTo>
                  <a:lnTo>
                    <a:pt x="359" y="60"/>
                  </a:lnTo>
                  <a:lnTo>
                    <a:pt x="348" y="72"/>
                  </a:lnTo>
                  <a:lnTo>
                    <a:pt x="340" y="82"/>
                  </a:lnTo>
                  <a:lnTo>
                    <a:pt x="334" y="90"/>
                  </a:lnTo>
                  <a:lnTo>
                    <a:pt x="331" y="102"/>
                  </a:lnTo>
                  <a:lnTo>
                    <a:pt x="329" y="110"/>
                  </a:lnTo>
                  <a:lnTo>
                    <a:pt x="326" y="116"/>
                  </a:lnTo>
                  <a:lnTo>
                    <a:pt x="317" y="116"/>
                  </a:lnTo>
                  <a:lnTo>
                    <a:pt x="315" y="116"/>
                  </a:lnTo>
                  <a:lnTo>
                    <a:pt x="312" y="116"/>
                  </a:lnTo>
                  <a:lnTo>
                    <a:pt x="315" y="102"/>
                  </a:lnTo>
                  <a:lnTo>
                    <a:pt x="312" y="90"/>
                  </a:lnTo>
                  <a:lnTo>
                    <a:pt x="309" y="80"/>
                  </a:lnTo>
                  <a:lnTo>
                    <a:pt x="301" y="76"/>
                  </a:lnTo>
                  <a:lnTo>
                    <a:pt x="290" y="74"/>
                  </a:lnTo>
                  <a:lnTo>
                    <a:pt x="284" y="72"/>
                  </a:lnTo>
                  <a:lnTo>
                    <a:pt x="278" y="74"/>
                  </a:lnTo>
                  <a:lnTo>
                    <a:pt x="270" y="76"/>
                  </a:lnTo>
                  <a:lnTo>
                    <a:pt x="245" y="84"/>
                  </a:lnTo>
                  <a:lnTo>
                    <a:pt x="223" y="92"/>
                  </a:lnTo>
                  <a:lnTo>
                    <a:pt x="206" y="100"/>
                  </a:lnTo>
                  <a:lnTo>
                    <a:pt x="192" y="106"/>
                  </a:lnTo>
                  <a:lnTo>
                    <a:pt x="175" y="114"/>
                  </a:lnTo>
                  <a:lnTo>
                    <a:pt x="161" y="120"/>
                  </a:lnTo>
                  <a:lnTo>
                    <a:pt x="142" y="124"/>
                  </a:lnTo>
                  <a:lnTo>
                    <a:pt x="120" y="126"/>
                  </a:lnTo>
                  <a:lnTo>
                    <a:pt x="108" y="126"/>
                  </a:lnTo>
                  <a:lnTo>
                    <a:pt x="94" y="126"/>
                  </a:lnTo>
                  <a:lnTo>
                    <a:pt x="78" y="128"/>
                  </a:lnTo>
                  <a:lnTo>
                    <a:pt x="64" y="128"/>
                  </a:lnTo>
                  <a:close/>
                </a:path>
              </a:pathLst>
            </a:custGeom>
            <a:solidFill>
              <a:srgbClr val="EF66D1"/>
            </a:solidFill>
            <a:ln w="9525">
              <a:noFill/>
              <a:round/>
              <a:headEnd/>
              <a:tailEnd/>
            </a:ln>
          </p:spPr>
          <p:txBody>
            <a:bodyPr/>
            <a:lstStyle/>
            <a:p>
              <a:endParaRPr lang="en-US"/>
            </a:p>
          </p:txBody>
        </p:sp>
        <p:sp>
          <p:nvSpPr>
            <p:cNvPr id="22584" name="Freeform 124"/>
            <p:cNvSpPr>
              <a:spLocks/>
            </p:cNvSpPr>
            <p:nvPr/>
          </p:nvSpPr>
          <p:spPr bwMode="auto">
            <a:xfrm>
              <a:off x="4261" y="1862"/>
              <a:ext cx="443" cy="989"/>
            </a:xfrm>
            <a:custGeom>
              <a:avLst/>
              <a:gdLst>
                <a:gd name="T0" fmla="*/ 304 w 443"/>
                <a:gd name="T1" fmla="*/ 4 h 922"/>
                <a:gd name="T2" fmla="*/ 363 w 443"/>
                <a:gd name="T3" fmla="*/ 40 h 922"/>
                <a:gd name="T4" fmla="*/ 413 w 443"/>
                <a:gd name="T5" fmla="*/ 100 h 922"/>
                <a:gd name="T6" fmla="*/ 441 w 443"/>
                <a:gd name="T7" fmla="*/ 183 h 922"/>
                <a:gd name="T8" fmla="*/ 438 w 443"/>
                <a:gd name="T9" fmla="*/ 271 h 922"/>
                <a:gd name="T10" fmla="*/ 410 w 443"/>
                <a:gd name="T11" fmla="*/ 361 h 922"/>
                <a:gd name="T12" fmla="*/ 368 w 443"/>
                <a:gd name="T13" fmla="*/ 447 h 922"/>
                <a:gd name="T14" fmla="*/ 340 w 443"/>
                <a:gd name="T15" fmla="*/ 513 h 922"/>
                <a:gd name="T16" fmla="*/ 338 w 443"/>
                <a:gd name="T17" fmla="*/ 557 h 922"/>
                <a:gd name="T18" fmla="*/ 360 w 443"/>
                <a:gd name="T19" fmla="*/ 618 h 922"/>
                <a:gd name="T20" fmla="*/ 390 w 443"/>
                <a:gd name="T21" fmla="*/ 684 h 922"/>
                <a:gd name="T22" fmla="*/ 413 w 443"/>
                <a:gd name="T23" fmla="*/ 744 h 922"/>
                <a:gd name="T24" fmla="*/ 413 w 443"/>
                <a:gd name="T25" fmla="*/ 800 h 922"/>
                <a:gd name="T26" fmla="*/ 385 w 443"/>
                <a:gd name="T27" fmla="*/ 856 h 922"/>
                <a:gd name="T28" fmla="*/ 335 w 443"/>
                <a:gd name="T29" fmla="*/ 898 h 922"/>
                <a:gd name="T30" fmla="*/ 262 w 443"/>
                <a:gd name="T31" fmla="*/ 920 h 922"/>
                <a:gd name="T32" fmla="*/ 195 w 443"/>
                <a:gd name="T33" fmla="*/ 920 h 922"/>
                <a:gd name="T34" fmla="*/ 145 w 443"/>
                <a:gd name="T35" fmla="*/ 912 h 922"/>
                <a:gd name="T36" fmla="*/ 101 w 443"/>
                <a:gd name="T37" fmla="*/ 900 h 922"/>
                <a:gd name="T38" fmla="*/ 73 w 443"/>
                <a:gd name="T39" fmla="*/ 884 h 922"/>
                <a:gd name="T40" fmla="*/ 59 w 443"/>
                <a:gd name="T41" fmla="*/ 848 h 922"/>
                <a:gd name="T42" fmla="*/ 34 w 443"/>
                <a:gd name="T43" fmla="*/ 760 h 922"/>
                <a:gd name="T44" fmla="*/ 23 w 443"/>
                <a:gd name="T45" fmla="*/ 702 h 922"/>
                <a:gd name="T46" fmla="*/ 20 w 443"/>
                <a:gd name="T47" fmla="*/ 624 h 922"/>
                <a:gd name="T48" fmla="*/ 37 w 443"/>
                <a:gd name="T49" fmla="*/ 543 h 922"/>
                <a:gd name="T50" fmla="*/ 45 w 443"/>
                <a:gd name="T51" fmla="*/ 445 h 922"/>
                <a:gd name="T52" fmla="*/ 42 w 443"/>
                <a:gd name="T53" fmla="*/ 383 h 922"/>
                <a:gd name="T54" fmla="*/ 48 w 443"/>
                <a:gd name="T55" fmla="*/ 357 h 922"/>
                <a:gd name="T56" fmla="*/ 28 w 443"/>
                <a:gd name="T57" fmla="*/ 335 h 922"/>
                <a:gd name="T58" fmla="*/ 3 w 443"/>
                <a:gd name="T59" fmla="*/ 295 h 922"/>
                <a:gd name="T60" fmla="*/ 6 w 443"/>
                <a:gd name="T61" fmla="*/ 273 h 922"/>
                <a:gd name="T62" fmla="*/ 25 w 443"/>
                <a:gd name="T63" fmla="*/ 255 h 922"/>
                <a:gd name="T64" fmla="*/ 53 w 443"/>
                <a:gd name="T65" fmla="*/ 233 h 922"/>
                <a:gd name="T66" fmla="*/ 87 w 443"/>
                <a:gd name="T67" fmla="*/ 205 h 922"/>
                <a:gd name="T68" fmla="*/ 115 w 443"/>
                <a:gd name="T69" fmla="*/ 166 h 922"/>
                <a:gd name="T70" fmla="*/ 148 w 443"/>
                <a:gd name="T71" fmla="*/ 106 h 922"/>
                <a:gd name="T72" fmla="*/ 190 w 443"/>
                <a:gd name="T73" fmla="*/ 46 h 922"/>
                <a:gd name="T74" fmla="*/ 243 w 443"/>
                <a:gd name="T75" fmla="*/ 6 h 9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3"/>
                <a:gd name="T115" fmla="*/ 0 h 922"/>
                <a:gd name="T116" fmla="*/ 443 w 443"/>
                <a:gd name="T117" fmla="*/ 922 h 9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3" h="922">
                  <a:moveTo>
                    <a:pt x="273" y="0"/>
                  </a:moveTo>
                  <a:lnTo>
                    <a:pt x="304" y="4"/>
                  </a:lnTo>
                  <a:lnTo>
                    <a:pt x="332" y="18"/>
                  </a:lnTo>
                  <a:lnTo>
                    <a:pt x="363" y="40"/>
                  </a:lnTo>
                  <a:lnTo>
                    <a:pt x="388" y="66"/>
                  </a:lnTo>
                  <a:lnTo>
                    <a:pt x="413" y="100"/>
                  </a:lnTo>
                  <a:lnTo>
                    <a:pt x="429" y="140"/>
                  </a:lnTo>
                  <a:lnTo>
                    <a:pt x="441" y="183"/>
                  </a:lnTo>
                  <a:lnTo>
                    <a:pt x="443" y="229"/>
                  </a:lnTo>
                  <a:lnTo>
                    <a:pt x="438" y="271"/>
                  </a:lnTo>
                  <a:lnTo>
                    <a:pt x="427" y="315"/>
                  </a:lnTo>
                  <a:lnTo>
                    <a:pt x="410" y="361"/>
                  </a:lnTo>
                  <a:lnTo>
                    <a:pt x="390" y="405"/>
                  </a:lnTo>
                  <a:lnTo>
                    <a:pt x="368" y="447"/>
                  </a:lnTo>
                  <a:lnTo>
                    <a:pt x="351" y="485"/>
                  </a:lnTo>
                  <a:lnTo>
                    <a:pt x="340" y="513"/>
                  </a:lnTo>
                  <a:lnTo>
                    <a:pt x="335" y="533"/>
                  </a:lnTo>
                  <a:lnTo>
                    <a:pt x="338" y="557"/>
                  </a:lnTo>
                  <a:lnTo>
                    <a:pt x="349" y="587"/>
                  </a:lnTo>
                  <a:lnTo>
                    <a:pt x="360" y="618"/>
                  </a:lnTo>
                  <a:lnTo>
                    <a:pt x="377" y="652"/>
                  </a:lnTo>
                  <a:lnTo>
                    <a:pt x="390" y="684"/>
                  </a:lnTo>
                  <a:lnTo>
                    <a:pt x="404" y="716"/>
                  </a:lnTo>
                  <a:lnTo>
                    <a:pt x="413" y="744"/>
                  </a:lnTo>
                  <a:lnTo>
                    <a:pt x="416" y="766"/>
                  </a:lnTo>
                  <a:lnTo>
                    <a:pt x="413" y="800"/>
                  </a:lnTo>
                  <a:lnTo>
                    <a:pt x="402" y="830"/>
                  </a:lnTo>
                  <a:lnTo>
                    <a:pt x="385" y="856"/>
                  </a:lnTo>
                  <a:lnTo>
                    <a:pt x="363" y="880"/>
                  </a:lnTo>
                  <a:lnTo>
                    <a:pt x="335" y="898"/>
                  </a:lnTo>
                  <a:lnTo>
                    <a:pt x="301" y="910"/>
                  </a:lnTo>
                  <a:lnTo>
                    <a:pt x="262" y="920"/>
                  </a:lnTo>
                  <a:lnTo>
                    <a:pt x="218" y="922"/>
                  </a:lnTo>
                  <a:lnTo>
                    <a:pt x="195" y="920"/>
                  </a:lnTo>
                  <a:lnTo>
                    <a:pt x="170" y="918"/>
                  </a:lnTo>
                  <a:lnTo>
                    <a:pt x="145" y="912"/>
                  </a:lnTo>
                  <a:lnTo>
                    <a:pt x="123" y="906"/>
                  </a:lnTo>
                  <a:lnTo>
                    <a:pt x="101" y="900"/>
                  </a:lnTo>
                  <a:lnTo>
                    <a:pt x="84" y="892"/>
                  </a:lnTo>
                  <a:lnTo>
                    <a:pt x="73" y="884"/>
                  </a:lnTo>
                  <a:lnTo>
                    <a:pt x="67" y="876"/>
                  </a:lnTo>
                  <a:lnTo>
                    <a:pt x="59" y="848"/>
                  </a:lnTo>
                  <a:lnTo>
                    <a:pt x="45" y="806"/>
                  </a:lnTo>
                  <a:lnTo>
                    <a:pt x="34" y="760"/>
                  </a:lnTo>
                  <a:lnTo>
                    <a:pt x="25" y="730"/>
                  </a:lnTo>
                  <a:lnTo>
                    <a:pt x="23" y="702"/>
                  </a:lnTo>
                  <a:lnTo>
                    <a:pt x="20" y="664"/>
                  </a:lnTo>
                  <a:lnTo>
                    <a:pt x="20" y="624"/>
                  </a:lnTo>
                  <a:lnTo>
                    <a:pt x="25" y="587"/>
                  </a:lnTo>
                  <a:lnTo>
                    <a:pt x="37" y="543"/>
                  </a:lnTo>
                  <a:lnTo>
                    <a:pt x="42" y="493"/>
                  </a:lnTo>
                  <a:lnTo>
                    <a:pt x="45" y="445"/>
                  </a:lnTo>
                  <a:lnTo>
                    <a:pt x="42" y="399"/>
                  </a:lnTo>
                  <a:lnTo>
                    <a:pt x="42" y="383"/>
                  </a:lnTo>
                  <a:lnTo>
                    <a:pt x="45" y="369"/>
                  </a:lnTo>
                  <a:lnTo>
                    <a:pt x="48" y="357"/>
                  </a:lnTo>
                  <a:lnTo>
                    <a:pt x="48" y="353"/>
                  </a:lnTo>
                  <a:lnTo>
                    <a:pt x="28" y="335"/>
                  </a:lnTo>
                  <a:lnTo>
                    <a:pt x="11" y="315"/>
                  </a:lnTo>
                  <a:lnTo>
                    <a:pt x="3" y="295"/>
                  </a:lnTo>
                  <a:lnTo>
                    <a:pt x="0" y="281"/>
                  </a:lnTo>
                  <a:lnTo>
                    <a:pt x="6" y="273"/>
                  </a:lnTo>
                  <a:lnTo>
                    <a:pt x="14" y="265"/>
                  </a:lnTo>
                  <a:lnTo>
                    <a:pt x="25" y="255"/>
                  </a:lnTo>
                  <a:lnTo>
                    <a:pt x="39" y="245"/>
                  </a:lnTo>
                  <a:lnTo>
                    <a:pt x="53" y="233"/>
                  </a:lnTo>
                  <a:lnTo>
                    <a:pt x="70" y="219"/>
                  </a:lnTo>
                  <a:lnTo>
                    <a:pt x="87" y="205"/>
                  </a:lnTo>
                  <a:lnTo>
                    <a:pt x="101" y="187"/>
                  </a:lnTo>
                  <a:lnTo>
                    <a:pt x="115" y="166"/>
                  </a:lnTo>
                  <a:lnTo>
                    <a:pt x="131" y="138"/>
                  </a:lnTo>
                  <a:lnTo>
                    <a:pt x="148" y="106"/>
                  </a:lnTo>
                  <a:lnTo>
                    <a:pt x="168" y="76"/>
                  </a:lnTo>
                  <a:lnTo>
                    <a:pt x="190" y="46"/>
                  </a:lnTo>
                  <a:lnTo>
                    <a:pt x="215" y="22"/>
                  </a:lnTo>
                  <a:lnTo>
                    <a:pt x="243" y="6"/>
                  </a:lnTo>
                  <a:lnTo>
                    <a:pt x="273" y="0"/>
                  </a:lnTo>
                  <a:close/>
                </a:path>
              </a:pathLst>
            </a:custGeom>
            <a:solidFill>
              <a:srgbClr val="7F0000"/>
            </a:solidFill>
            <a:ln w="9525">
              <a:noFill/>
              <a:round/>
              <a:headEnd/>
              <a:tailEnd/>
            </a:ln>
          </p:spPr>
          <p:txBody>
            <a:bodyPr/>
            <a:lstStyle/>
            <a:p>
              <a:endParaRPr lang="en-US"/>
            </a:p>
          </p:txBody>
        </p:sp>
        <p:sp>
          <p:nvSpPr>
            <p:cNvPr id="22585" name="Freeform 125"/>
            <p:cNvSpPr>
              <a:spLocks/>
            </p:cNvSpPr>
            <p:nvPr/>
          </p:nvSpPr>
          <p:spPr bwMode="auto">
            <a:xfrm>
              <a:off x="4507" y="2010"/>
              <a:ext cx="47" cy="34"/>
            </a:xfrm>
            <a:custGeom>
              <a:avLst/>
              <a:gdLst>
                <a:gd name="T0" fmla="*/ 22 w 47"/>
                <a:gd name="T1" fmla="*/ 32 h 32"/>
                <a:gd name="T2" fmla="*/ 14 w 47"/>
                <a:gd name="T3" fmla="*/ 30 h 32"/>
                <a:gd name="T4" fmla="*/ 8 w 47"/>
                <a:gd name="T5" fmla="*/ 28 h 32"/>
                <a:gd name="T6" fmla="*/ 2 w 47"/>
                <a:gd name="T7" fmla="*/ 22 h 32"/>
                <a:gd name="T8" fmla="*/ 0 w 47"/>
                <a:gd name="T9" fmla="*/ 16 h 32"/>
                <a:gd name="T10" fmla="*/ 2 w 47"/>
                <a:gd name="T11" fmla="*/ 10 h 32"/>
                <a:gd name="T12" fmla="*/ 8 w 47"/>
                <a:gd name="T13" fmla="*/ 4 h 32"/>
                <a:gd name="T14" fmla="*/ 14 w 47"/>
                <a:gd name="T15" fmla="*/ 2 h 32"/>
                <a:gd name="T16" fmla="*/ 25 w 47"/>
                <a:gd name="T17" fmla="*/ 0 h 32"/>
                <a:gd name="T18" fmla="*/ 33 w 47"/>
                <a:gd name="T19" fmla="*/ 2 h 32"/>
                <a:gd name="T20" fmla="*/ 41 w 47"/>
                <a:gd name="T21" fmla="*/ 4 h 32"/>
                <a:gd name="T22" fmla="*/ 44 w 47"/>
                <a:gd name="T23" fmla="*/ 10 h 32"/>
                <a:gd name="T24" fmla="*/ 47 w 47"/>
                <a:gd name="T25" fmla="*/ 16 h 32"/>
                <a:gd name="T26" fmla="*/ 44 w 47"/>
                <a:gd name="T27" fmla="*/ 22 h 32"/>
                <a:gd name="T28" fmla="*/ 39 w 47"/>
                <a:gd name="T29" fmla="*/ 28 h 32"/>
                <a:gd name="T30" fmla="*/ 33 w 47"/>
                <a:gd name="T31" fmla="*/ 32 h 32"/>
                <a:gd name="T32" fmla="*/ 22 w 47"/>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2"/>
                <a:gd name="T53" fmla="*/ 47 w 47"/>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2">
                  <a:moveTo>
                    <a:pt x="22" y="32"/>
                  </a:moveTo>
                  <a:lnTo>
                    <a:pt x="14" y="30"/>
                  </a:lnTo>
                  <a:lnTo>
                    <a:pt x="8" y="28"/>
                  </a:lnTo>
                  <a:lnTo>
                    <a:pt x="2" y="22"/>
                  </a:lnTo>
                  <a:lnTo>
                    <a:pt x="0" y="16"/>
                  </a:lnTo>
                  <a:lnTo>
                    <a:pt x="2" y="10"/>
                  </a:lnTo>
                  <a:lnTo>
                    <a:pt x="8" y="4"/>
                  </a:lnTo>
                  <a:lnTo>
                    <a:pt x="14" y="2"/>
                  </a:lnTo>
                  <a:lnTo>
                    <a:pt x="25" y="0"/>
                  </a:lnTo>
                  <a:lnTo>
                    <a:pt x="33" y="2"/>
                  </a:lnTo>
                  <a:lnTo>
                    <a:pt x="41" y="4"/>
                  </a:lnTo>
                  <a:lnTo>
                    <a:pt x="44" y="10"/>
                  </a:lnTo>
                  <a:lnTo>
                    <a:pt x="47" y="16"/>
                  </a:lnTo>
                  <a:lnTo>
                    <a:pt x="44" y="22"/>
                  </a:lnTo>
                  <a:lnTo>
                    <a:pt x="39" y="28"/>
                  </a:lnTo>
                  <a:lnTo>
                    <a:pt x="33" y="32"/>
                  </a:lnTo>
                  <a:lnTo>
                    <a:pt x="22" y="32"/>
                  </a:lnTo>
                  <a:close/>
                </a:path>
              </a:pathLst>
            </a:custGeom>
            <a:solidFill>
              <a:srgbClr val="7F0000"/>
            </a:solidFill>
            <a:ln w="9525">
              <a:noFill/>
              <a:round/>
              <a:headEnd/>
              <a:tailEnd/>
            </a:ln>
          </p:spPr>
          <p:txBody>
            <a:bodyPr/>
            <a:lstStyle/>
            <a:p>
              <a:endParaRPr lang="en-US"/>
            </a:p>
          </p:txBody>
        </p:sp>
        <p:sp>
          <p:nvSpPr>
            <p:cNvPr id="22586" name="Freeform 126"/>
            <p:cNvSpPr>
              <a:spLocks/>
            </p:cNvSpPr>
            <p:nvPr/>
          </p:nvSpPr>
          <p:spPr bwMode="auto">
            <a:xfrm>
              <a:off x="4512" y="1890"/>
              <a:ext cx="48" cy="36"/>
            </a:xfrm>
            <a:custGeom>
              <a:avLst/>
              <a:gdLst>
                <a:gd name="T0" fmla="*/ 25 w 48"/>
                <a:gd name="T1" fmla="*/ 34 h 34"/>
                <a:gd name="T2" fmla="*/ 14 w 48"/>
                <a:gd name="T3" fmla="*/ 32 h 34"/>
                <a:gd name="T4" fmla="*/ 9 w 48"/>
                <a:gd name="T5" fmla="*/ 28 h 34"/>
                <a:gd name="T6" fmla="*/ 3 w 48"/>
                <a:gd name="T7" fmla="*/ 24 h 34"/>
                <a:gd name="T8" fmla="*/ 0 w 48"/>
                <a:gd name="T9" fmla="*/ 16 h 34"/>
                <a:gd name="T10" fmla="*/ 3 w 48"/>
                <a:gd name="T11" fmla="*/ 10 h 34"/>
                <a:gd name="T12" fmla="*/ 9 w 48"/>
                <a:gd name="T13" fmla="*/ 4 h 34"/>
                <a:gd name="T14" fmla="*/ 14 w 48"/>
                <a:gd name="T15" fmla="*/ 2 h 34"/>
                <a:gd name="T16" fmla="*/ 25 w 48"/>
                <a:gd name="T17" fmla="*/ 0 h 34"/>
                <a:gd name="T18" fmla="*/ 34 w 48"/>
                <a:gd name="T19" fmla="*/ 2 h 34"/>
                <a:gd name="T20" fmla="*/ 42 w 48"/>
                <a:gd name="T21" fmla="*/ 4 h 34"/>
                <a:gd name="T22" fmla="*/ 45 w 48"/>
                <a:gd name="T23" fmla="*/ 10 h 34"/>
                <a:gd name="T24" fmla="*/ 48 w 48"/>
                <a:gd name="T25" fmla="*/ 16 h 34"/>
                <a:gd name="T26" fmla="*/ 45 w 48"/>
                <a:gd name="T27" fmla="*/ 24 h 34"/>
                <a:gd name="T28" fmla="*/ 42 w 48"/>
                <a:gd name="T29" fmla="*/ 28 h 34"/>
                <a:gd name="T30" fmla="*/ 34 w 48"/>
                <a:gd name="T31" fmla="*/ 32 h 34"/>
                <a:gd name="T32" fmla="*/ 25 w 48"/>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25" y="34"/>
                  </a:moveTo>
                  <a:lnTo>
                    <a:pt x="14" y="32"/>
                  </a:lnTo>
                  <a:lnTo>
                    <a:pt x="9" y="28"/>
                  </a:lnTo>
                  <a:lnTo>
                    <a:pt x="3" y="24"/>
                  </a:lnTo>
                  <a:lnTo>
                    <a:pt x="0" y="16"/>
                  </a:lnTo>
                  <a:lnTo>
                    <a:pt x="3" y="10"/>
                  </a:lnTo>
                  <a:lnTo>
                    <a:pt x="9" y="4"/>
                  </a:lnTo>
                  <a:lnTo>
                    <a:pt x="14" y="2"/>
                  </a:lnTo>
                  <a:lnTo>
                    <a:pt x="25" y="0"/>
                  </a:lnTo>
                  <a:lnTo>
                    <a:pt x="34" y="2"/>
                  </a:lnTo>
                  <a:lnTo>
                    <a:pt x="42" y="4"/>
                  </a:lnTo>
                  <a:lnTo>
                    <a:pt x="45" y="10"/>
                  </a:lnTo>
                  <a:lnTo>
                    <a:pt x="48" y="16"/>
                  </a:lnTo>
                  <a:lnTo>
                    <a:pt x="45" y="24"/>
                  </a:lnTo>
                  <a:lnTo>
                    <a:pt x="42" y="28"/>
                  </a:lnTo>
                  <a:lnTo>
                    <a:pt x="34" y="32"/>
                  </a:lnTo>
                  <a:lnTo>
                    <a:pt x="25" y="34"/>
                  </a:lnTo>
                  <a:close/>
                </a:path>
              </a:pathLst>
            </a:custGeom>
            <a:solidFill>
              <a:srgbClr val="7F0000"/>
            </a:solidFill>
            <a:ln w="9525">
              <a:noFill/>
              <a:round/>
              <a:headEnd/>
              <a:tailEnd/>
            </a:ln>
          </p:spPr>
          <p:txBody>
            <a:bodyPr/>
            <a:lstStyle/>
            <a:p>
              <a:endParaRPr lang="en-US"/>
            </a:p>
          </p:txBody>
        </p:sp>
        <p:sp>
          <p:nvSpPr>
            <p:cNvPr id="22587" name="Freeform 127"/>
            <p:cNvSpPr>
              <a:spLocks/>
            </p:cNvSpPr>
            <p:nvPr/>
          </p:nvSpPr>
          <p:spPr bwMode="auto">
            <a:xfrm>
              <a:off x="4440" y="2737"/>
              <a:ext cx="44" cy="36"/>
            </a:xfrm>
            <a:custGeom>
              <a:avLst/>
              <a:gdLst>
                <a:gd name="T0" fmla="*/ 22 w 44"/>
                <a:gd name="T1" fmla="*/ 34 h 34"/>
                <a:gd name="T2" fmla="*/ 14 w 44"/>
                <a:gd name="T3" fmla="*/ 32 h 34"/>
                <a:gd name="T4" fmla="*/ 5 w 44"/>
                <a:gd name="T5" fmla="*/ 28 h 34"/>
                <a:gd name="T6" fmla="*/ 0 w 44"/>
                <a:gd name="T7" fmla="*/ 24 h 34"/>
                <a:gd name="T8" fmla="*/ 0 w 44"/>
                <a:gd name="T9" fmla="*/ 16 h 34"/>
                <a:gd name="T10" fmla="*/ 2 w 44"/>
                <a:gd name="T11" fmla="*/ 10 h 34"/>
                <a:gd name="T12" fmla="*/ 5 w 44"/>
                <a:gd name="T13" fmla="*/ 4 h 34"/>
                <a:gd name="T14" fmla="*/ 14 w 44"/>
                <a:gd name="T15" fmla="*/ 2 h 34"/>
                <a:gd name="T16" fmla="*/ 22 w 44"/>
                <a:gd name="T17" fmla="*/ 0 h 34"/>
                <a:gd name="T18" fmla="*/ 30 w 44"/>
                <a:gd name="T19" fmla="*/ 2 h 34"/>
                <a:gd name="T20" fmla="*/ 39 w 44"/>
                <a:gd name="T21" fmla="*/ 6 h 34"/>
                <a:gd name="T22" fmla="*/ 41 w 44"/>
                <a:gd name="T23" fmla="*/ 10 h 34"/>
                <a:gd name="T24" fmla="*/ 44 w 44"/>
                <a:gd name="T25" fmla="*/ 18 h 34"/>
                <a:gd name="T26" fmla="*/ 41 w 44"/>
                <a:gd name="T27" fmla="*/ 24 h 34"/>
                <a:gd name="T28" fmla="*/ 39 w 44"/>
                <a:gd name="T29" fmla="*/ 28 h 34"/>
                <a:gd name="T30" fmla="*/ 30 w 44"/>
                <a:gd name="T31" fmla="*/ 32 h 34"/>
                <a:gd name="T32" fmla="*/ 22 w 44"/>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34"/>
                <a:gd name="T53" fmla="*/ 44 w 44"/>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34">
                  <a:moveTo>
                    <a:pt x="22" y="34"/>
                  </a:moveTo>
                  <a:lnTo>
                    <a:pt x="14" y="32"/>
                  </a:lnTo>
                  <a:lnTo>
                    <a:pt x="5" y="28"/>
                  </a:lnTo>
                  <a:lnTo>
                    <a:pt x="0" y="24"/>
                  </a:lnTo>
                  <a:lnTo>
                    <a:pt x="0" y="16"/>
                  </a:lnTo>
                  <a:lnTo>
                    <a:pt x="2" y="10"/>
                  </a:lnTo>
                  <a:lnTo>
                    <a:pt x="5" y="4"/>
                  </a:lnTo>
                  <a:lnTo>
                    <a:pt x="14" y="2"/>
                  </a:lnTo>
                  <a:lnTo>
                    <a:pt x="22" y="0"/>
                  </a:lnTo>
                  <a:lnTo>
                    <a:pt x="30" y="2"/>
                  </a:lnTo>
                  <a:lnTo>
                    <a:pt x="39" y="6"/>
                  </a:lnTo>
                  <a:lnTo>
                    <a:pt x="41" y="10"/>
                  </a:lnTo>
                  <a:lnTo>
                    <a:pt x="44" y="18"/>
                  </a:lnTo>
                  <a:lnTo>
                    <a:pt x="41" y="24"/>
                  </a:lnTo>
                  <a:lnTo>
                    <a:pt x="39" y="28"/>
                  </a:lnTo>
                  <a:lnTo>
                    <a:pt x="30" y="32"/>
                  </a:lnTo>
                  <a:lnTo>
                    <a:pt x="22" y="34"/>
                  </a:lnTo>
                  <a:close/>
                </a:path>
              </a:pathLst>
            </a:custGeom>
            <a:solidFill>
              <a:srgbClr val="7F0000"/>
            </a:solidFill>
            <a:ln w="9525">
              <a:noFill/>
              <a:round/>
              <a:headEnd/>
              <a:tailEnd/>
            </a:ln>
          </p:spPr>
          <p:txBody>
            <a:bodyPr/>
            <a:lstStyle/>
            <a:p>
              <a:endParaRPr lang="en-US"/>
            </a:p>
          </p:txBody>
        </p:sp>
        <p:sp>
          <p:nvSpPr>
            <p:cNvPr id="22588" name="Freeform 128"/>
            <p:cNvSpPr>
              <a:spLocks/>
            </p:cNvSpPr>
            <p:nvPr/>
          </p:nvSpPr>
          <p:spPr bwMode="auto">
            <a:xfrm>
              <a:off x="4220" y="2429"/>
              <a:ext cx="484" cy="1095"/>
            </a:xfrm>
            <a:custGeom>
              <a:avLst/>
              <a:gdLst>
                <a:gd name="T0" fmla="*/ 0 w 484"/>
                <a:gd name="T1" fmla="*/ 826 h 1021"/>
                <a:gd name="T2" fmla="*/ 0 w 484"/>
                <a:gd name="T3" fmla="*/ 868 h 1021"/>
                <a:gd name="T4" fmla="*/ 2 w 484"/>
                <a:gd name="T5" fmla="*/ 916 h 1021"/>
                <a:gd name="T6" fmla="*/ 2 w 484"/>
                <a:gd name="T7" fmla="*/ 955 h 1021"/>
                <a:gd name="T8" fmla="*/ 2 w 484"/>
                <a:gd name="T9" fmla="*/ 979 h 1021"/>
                <a:gd name="T10" fmla="*/ 22 w 484"/>
                <a:gd name="T11" fmla="*/ 983 h 1021"/>
                <a:gd name="T12" fmla="*/ 47 w 484"/>
                <a:gd name="T13" fmla="*/ 989 h 1021"/>
                <a:gd name="T14" fmla="*/ 72 w 484"/>
                <a:gd name="T15" fmla="*/ 995 h 1021"/>
                <a:gd name="T16" fmla="*/ 97 w 484"/>
                <a:gd name="T17" fmla="*/ 1001 h 1021"/>
                <a:gd name="T18" fmla="*/ 125 w 484"/>
                <a:gd name="T19" fmla="*/ 1005 h 1021"/>
                <a:gd name="T20" fmla="*/ 156 w 484"/>
                <a:gd name="T21" fmla="*/ 1011 h 1021"/>
                <a:gd name="T22" fmla="*/ 186 w 484"/>
                <a:gd name="T23" fmla="*/ 1015 h 1021"/>
                <a:gd name="T24" fmla="*/ 220 w 484"/>
                <a:gd name="T25" fmla="*/ 1019 h 1021"/>
                <a:gd name="T26" fmla="*/ 253 w 484"/>
                <a:gd name="T27" fmla="*/ 1021 h 1021"/>
                <a:gd name="T28" fmla="*/ 287 w 484"/>
                <a:gd name="T29" fmla="*/ 1021 h 1021"/>
                <a:gd name="T30" fmla="*/ 320 w 484"/>
                <a:gd name="T31" fmla="*/ 1021 h 1021"/>
                <a:gd name="T32" fmla="*/ 353 w 484"/>
                <a:gd name="T33" fmla="*/ 1019 h 1021"/>
                <a:gd name="T34" fmla="*/ 387 w 484"/>
                <a:gd name="T35" fmla="*/ 1013 h 1021"/>
                <a:gd name="T36" fmla="*/ 420 w 484"/>
                <a:gd name="T37" fmla="*/ 1007 h 1021"/>
                <a:gd name="T38" fmla="*/ 454 w 484"/>
                <a:gd name="T39" fmla="*/ 997 h 1021"/>
                <a:gd name="T40" fmla="*/ 484 w 484"/>
                <a:gd name="T41" fmla="*/ 985 h 1021"/>
                <a:gd name="T42" fmla="*/ 470 w 484"/>
                <a:gd name="T43" fmla="*/ 914 h 1021"/>
                <a:gd name="T44" fmla="*/ 457 w 484"/>
                <a:gd name="T45" fmla="*/ 858 h 1021"/>
                <a:gd name="T46" fmla="*/ 445 w 484"/>
                <a:gd name="T47" fmla="*/ 816 h 1021"/>
                <a:gd name="T48" fmla="*/ 440 w 484"/>
                <a:gd name="T49" fmla="*/ 784 h 1021"/>
                <a:gd name="T50" fmla="*/ 437 w 484"/>
                <a:gd name="T51" fmla="*/ 716 h 1021"/>
                <a:gd name="T52" fmla="*/ 437 w 484"/>
                <a:gd name="T53" fmla="*/ 594 h 1021"/>
                <a:gd name="T54" fmla="*/ 434 w 484"/>
                <a:gd name="T55" fmla="*/ 465 h 1021"/>
                <a:gd name="T56" fmla="*/ 431 w 484"/>
                <a:gd name="T57" fmla="*/ 371 h 1021"/>
                <a:gd name="T58" fmla="*/ 454 w 484"/>
                <a:gd name="T59" fmla="*/ 331 h 1021"/>
                <a:gd name="T60" fmla="*/ 465 w 484"/>
                <a:gd name="T61" fmla="*/ 305 h 1021"/>
                <a:gd name="T62" fmla="*/ 468 w 484"/>
                <a:gd name="T63" fmla="*/ 281 h 1021"/>
                <a:gd name="T64" fmla="*/ 468 w 484"/>
                <a:gd name="T65" fmla="*/ 247 h 1021"/>
                <a:gd name="T66" fmla="*/ 457 w 484"/>
                <a:gd name="T67" fmla="*/ 193 h 1021"/>
                <a:gd name="T68" fmla="*/ 434 w 484"/>
                <a:gd name="T69" fmla="*/ 125 h 1021"/>
                <a:gd name="T70" fmla="*/ 409 w 484"/>
                <a:gd name="T71" fmla="*/ 60 h 1021"/>
                <a:gd name="T72" fmla="*/ 398 w 484"/>
                <a:gd name="T73" fmla="*/ 10 h 1021"/>
                <a:gd name="T74" fmla="*/ 367 w 484"/>
                <a:gd name="T75" fmla="*/ 14 h 1021"/>
                <a:gd name="T76" fmla="*/ 334 w 484"/>
                <a:gd name="T77" fmla="*/ 16 h 1021"/>
                <a:gd name="T78" fmla="*/ 298 w 484"/>
                <a:gd name="T79" fmla="*/ 18 h 1021"/>
                <a:gd name="T80" fmla="*/ 264 w 484"/>
                <a:gd name="T81" fmla="*/ 20 h 1021"/>
                <a:gd name="T82" fmla="*/ 228 w 484"/>
                <a:gd name="T83" fmla="*/ 20 h 1021"/>
                <a:gd name="T84" fmla="*/ 192 w 484"/>
                <a:gd name="T85" fmla="*/ 20 h 1021"/>
                <a:gd name="T86" fmla="*/ 161 w 484"/>
                <a:gd name="T87" fmla="*/ 18 h 1021"/>
                <a:gd name="T88" fmla="*/ 131 w 484"/>
                <a:gd name="T89" fmla="*/ 14 h 1021"/>
                <a:gd name="T90" fmla="*/ 114 w 484"/>
                <a:gd name="T91" fmla="*/ 12 h 1021"/>
                <a:gd name="T92" fmla="*/ 97 w 484"/>
                <a:gd name="T93" fmla="*/ 8 h 1021"/>
                <a:gd name="T94" fmla="*/ 83 w 484"/>
                <a:gd name="T95" fmla="*/ 4 h 1021"/>
                <a:gd name="T96" fmla="*/ 69 w 484"/>
                <a:gd name="T97" fmla="*/ 0 h 1021"/>
                <a:gd name="T98" fmla="*/ 61 w 484"/>
                <a:gd name="T99" fmla="*/ 44 h 1021"/>
                <a:gd name="T100" fmla="*/ 55 w 484"/>
                <a:gd name="T101" fmla="*/ 87 h 1021"/>
                <a:gd name="T102" fmla="*/ 52 w 484"/>
                <a:gd name="T103" fmla="*/ 131 h 1021"/>
                <a:gd name="T104" fmla="*/ 55 w 484"/>
                <a:gd name="T105" fmla="*/ 177 h 1021"/>
                <a:gd name="T106" fmla="*/ 61 w 484"/>
                <a:gd name="T107" fmla="*/ 223 h 1021"/>
                <a:gd name="T108" fmla="*/ 66 w 484"/>
                <a:gd name="T109" fmla="*/ 263 h 1021"/>
                <a:gd name="T110" fmla="*/ 66 w 484"/>
                <a:gd name="T111" fmla="*/ 299 h 1021"/>
                <a:gd name="T112" fmla="*/ 58 w 484"/>
                <a:gd name="T113" fmla="*/ 329 h 1021"/>
                <a:gd name="T114" fmla="*/ 27 w 484"/>
                <a:gd name="T115" fmla="*/ 443 h 1021"/>
                <a:gd name="T116" fmla="*/ 8 w 484"/>
                <a:gd name="T117" fmla="*/ 598 h 1021"/>
                <a:gd name="T118" fmla="*/ 2 w 484"/>
                <a:gd name="T119" fmla="*/ 742 h 1021"/>
                <a:gd name="T120" fmla="*/ 0 w 484"/>
                <a:gd name="T121" fmla="*/ 826 h 10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84"/>
                <a:gd name="T184" fmla="*/ 0 h 1021"/>
                <a:gd name="T185" fmla="*/ 484 w 484"/>
                <a:gd name="T186" fmla="*/ 1021 h 10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84" h="1021">
                  <a:moveTo>
                    <a:pt x="0" y="826"/>
                  </a:moveTo>
                  <a:lnTo>
                    <a:pt x="0" y="868"/>
                  </a:lnTo>
                  <a:lnTo>
                    <a:pt x="2" y="916"/>
                  </a:lnTo>
                  <a:lnTo>
                    <a:pt x="2" y="955"/>
                  </a:lnTo>
                  <a:lnTo>
                    <a:pt x="2" y="979"/>
                  </a:lnTo>
                  <a:lnTo>
                    <a:pt x="22" y="983"/>
                  </a:lnTo>
                  <a:lnTo>
                    <a:pt x="47" y="989"/>
                  </a:lnTo>
                  <a:lnTo>
                    <a:pt x="72" y="995"/>
                  </a:lnTo>
                  <a:lnTo>
                    <a:pt x="97" y="1001"/>
                  </a:lnTo>
                  <a:lnTo>
                    <a:pt x="125" y="1005"/>
                  </a:lnTo>
                  <a:lnTo>
                    <a:pt x="156" y="1011"/>
                  </a:lnTo>
                  <a:lnTo>
                    <a:pt x="186" y="1015"/>
                  </a:lnTo>
                  <a:lnTo>
                    <a:pt x="220" y="1019"/>
                  </a:lnTo>
                  <a:lnTo>
                    <a:pt x="253" y="1021"/>
                  </a:lnTo>
                  <a:lnTo>
                    <a:pt x="287" y="1021"/>
                  </a:lnTo>
                  <a:lnTo>
                    <a:pt x="320" y="1021"/>
                  </a:lnTo>
                  <a:lnTo>
                    <a:pt x="353" y="1019"/>
                  </a:lnTo>
                  <a:lnTo>
                    <a:pt x="387" y="1013"/>
                  </a:lnTo>
                  <a:lnTo>
                    <a:pt x="420" y="1007"/>
                  </a:lnTo>
                  <a:lnTo>
                    <a:pt x="454" y="997"/>
                  </a:lnTo>
                  <a:lnTo>
                    <a:pt x="484" y="985"/>
                  </a:lnTo>
                  <a:lnTo>
                    <a:pt x="470" y="914"/>
                  </a:lnTo>
                  <a:lnTo>
                    <a:pt x="457" y="858"/>
                  </a:lnTo>
                  <a:lnTo>
                    <a:pt x="445" y="816"/>
                  </a:lnTo>
                  <a:lnTo>
                    <a:pt x="440" y="784"/>
                  </a:lnTo>
                  <a:lnTo>
                    <a:pt x="437" y="716"/>
                  </a:lnTo>
                  <a:lnTo>
                    <a:pt x="437" y="594"/>
                  </a:lnTo>
                  <a:lnTo>
                    <a:pt x="434" y="465"/>
                  </a:lnTo>
                  <a:lnTo>
                    <a:pt x="431" y="371"/>
                  </a:lnTo>
                  <a:lnTo>
                    <a:pt x="454" y="331"/>
                  </a:lnTo>
                  <a:lnTo>
                    <a:pt x="465" y="305"/>
                  </a:lnTo>
                  <a:lnTo>
                    <a:pt x="468" y="281"/>
                  </a:lnTo>
                  <a:lnTo>
                    <a:pt x="468" y="247"/>
                  </a:lnTo>
                  <a:lnTo>
                    <a:pt x="457" y="193"/>
                  </a:lnTo>
                  <a:lnTo>
                    <a:pt x="434" y="125"/>
                  </a:lnTo>
                  <a:lnTo>
                    <a:pt x="409" y="60"/>
                  </a:lnTo>
                  <a:lnTo>
                    <a:pt x="398" y="10"/>
                  </a:lnTo>
                  <a:lnTo>
                    <a:pt x="367" y="14"/>
                  </a:lnTo>
                  <a:lnTo>
                    <a:pt x="334" y="16"/>
                  </a:lnTo>
                  <a:lnTo>
                    <a:pt x="298" y="18"/>
                  </a:lnTo>
                  <a:lnTo>
                    <a:pt x="264" y="20"/>
                  </a:lnTo>
                  <a:lnTo>
                    <a:pt x="228" y="20"/>
                  </a:lnTo>
                  <a:lnTo>
                    <a:pt x="192" y="20"/>
                  </a:lnTo>
                  <a:lnTo>
                    <a:pt x="161" y="18"/>
                  </a:lnTo>
                  <a:lnTo>
                    <a:pt x="131" y="14"/>
                  </a:lnTo>
                  <a:lnTo>
                    <a:pt x="114" y="12"/>
                  </a:lnTo>
                  <a:lnTo>
                    <a:pt x="97" y="8"/>
                  </a:lnTo>
                  <a:lnTo>
                    <a:pt x="83" y="4"/>
                  </a:lnTo>
                  <a:lnTo>
                    <a:pt x="69" y="0"/>
                  </a:lnTo>
                  <a:lnTo>
                    <a:pt x="61" y="44"/>
                  </a:lnTo>
                  <a:lnTo>
                    <a:pt x="55" y="87"/>
                  </a:lnTo>
                  <a:lnTo>
                    <a:pt x="52" y="131"/>
                  </a:lnTo>
                  <a:lnTo>
                    <a:pt x="55" y="177"/>
                  </a:lnTo>
                  <a:lnTo>
                    <a:pt x="61" y="223"/>
                  </a:lnTo>
                  <a:lnTo>
                    <a:pt x="66" y="263"/>
                  </a:lnTo>
                  <a:lnTo>
                    <a:pt x="66" y="299"/>
                  </a:lnTo>
                  <a:lnTo>
                    <a:pt x="58" y="329"/>
                  </a:lnTo>
                  <a:lnTo>
                    <a:pt x="27" y="443"/>
                  </a:lnTo>
                  <a:lnTo>
                    <a:pt x="8" y="598"/>
                  </a:lnTo>
                  <a:lnTo>
                    <a:pt x="2" y="742"/>
                  </a:lnTo>
                  <a:lnTo>
                    <a:pt x="0" y="826"/>
                  </a:lnTo>
                  <a:close/>
                </a:path>
              </a:pathLst>
            </a:custGeom>
            <a:solidFill>
              <a:srgbClr val="FF3300"/>
            </a:solidFill>
            <a:ln w="9525">
              <a:noFill/>
              <a:round/>
              <a:headEnd/>
              <a:tailEnd/>
            </a:ln>
          </p:spPr>
          <p:txBody>
            <a:bodyPr/>
            <a:lstStyle/>
            <a:p>
              <a:endParaRPr lang="en-US"/>
            </a:p>
          </p:txBody>
        </p:sp>
        <p:sp>
          <p:nvSpPr>
            <p:cNvPr id="22589" name="Freeform 129"/>
            <p:cNvSpPr>
              <a:spLocks/>
            </p:cNvSpPr>
            <p:nvPr/>
          </p:nvSpPr>
          <p:spPr bwMode="auto">
            <a:xfrm>
              <a:off x="4256" y="1844"/>
              <a:ext cx="362" cy="600"/>
            </a:xfrm>
            <a:custGeom>
              <a:avLst/>
              <a:gdLst>
                <a:gd name="T0" fmla="*/ 47 w 362"/>
                <a:gd name="T1" fmla="*/ 549 h 559"/>
                <a:gd name="T2" fmla="*/ 78 w 362"/>
                <a:gd name="T3" fmla="*/ 557 h 559"/>
                <a:gd name="T4" fmla="*/ 95 w 362"/>
                <a:gd name="T5" fmla="*/ 509 h 559"/>
                <a:gd name="T6" fmla="*/ 97 w 362"/>
                <a:gd name="T7" fmla="*/ 387 h 559"/>
                <a:gd name="T8" fmla="*/ 106 w 362"/>
                <a:gd name="T9" fmla="*/ 317 h 559"/>
                <a:gd name="T10" fmla="*/ 131 w 362"/>
                <a:gd name="T11" fmla="*/ 211 h 559"/>
                <a:gd name="T12" fmla="*/ 161 w 362"/>
                <a:gd name="T13" fmla="*/ 176 h 559"/>
                <a:gd name="T14" fmla="*/ 175 w 362"/>
                <a:gd name="T15" fmla="*/ 197 h 559"/>
                <a:gd name="T16" fmla="*/ 200 w 362"/>
                <a:gd name="T17" fmla="*/ 180 h 559"/>
                <a:gd name="T18" fmla="*/ 212 w 362"/>
                <a:gd name="T19" fmla="*/ 128 h 559"/>
                <a:gd name="T20" fmla="*/ 209 w 362"/>
                <a:gd name="T21" fmla="*/ 80 h 559"/>
                <a:gd name="T22" fmla="*/ 234 w 362"/>
                <a:gd name="T23" fmla="*/ 60 h 559"/>
                <a:gd name="T24" fmla="*/ 267 w 362"/>
                <a:gd name="T25" fmla="*/ 42 h 559"/>
                <a:gd name="T26" fmla="*/ 323 w 362"/>
                <a:gd name="T27" fmla="*/ 30 h 559"/>
                <a:gd name="T28" fmla="*/ 351 w 362"/>
                <a:gd name="T29" fmla="*/ 0 h 559"/>
                <a:gd name="T30" fmla="*/ 306 w 362"/>
                <a:gd name="T31" fmla="*/ 2 h 559"/>
                <a:gd name="T32" fmla="*/ 253 w 362"/>
                <a:gd name="T33" fmla="*/ 10 h 559"/>
                <a:gd name="T34" fmla="*/ 209 w 362"/>
                <a:gd name="T35" fmla="*/ 24 h 559"/>
                <a:gd name="T36" fmla="*/ 181 w 362"/>
                <a:gd name="T37" fmla="*/ 44 h 559"/>
                <a:gd name="T38" fmla="*/ 164 w 362"/>
                <a:gd name="T39" fmla="*/ 52 h 559"/>
                <a:gd name="T40" fmla="*/ 161 w 362"/>
                <a:gd name="T41" fmla="*/ 68 h 559"/>
                <a:gd name="T42" fmla="*/ 164 w 362"/>
                <a:gd name="T43" fmla="*/ 78 h 559"/>
                <a:gd name="T44" fmla="*/ 150 w 362"/>
                <a:gd name="T45" fmla="*/ 82 h 559"/>
                <a:gd name="T46" fmla="*/ 111 w 362"/>
                <a:gd name="T47" fmla="*/ 86 h 559"/>
                <a:gd name="T48" fmla="*/ 78 w 362"/>
                <a:gd name="T49" fmla="*/ 100 h 559"/>
                <a:gd name="T50" fmla="*/ 47 w 362"/>
                <a:gd name="T51" fmla="*/ 146 h 559"/>
                <a:gd name="T52" fmla="*/ 8 w 362"/>
                <a:gd name="T53" fmla="*/ 193 h 559"/>
                <a:gd name="T54" fmla="*/ 47 w 362"/>
                <a:gd name="T55" fmla="*/ 182 h 559"/>
                <a:gd name="T56" fmla="*/ 78 w 362"/>
                <a:gd name="T57" fmla="*/ 178 h 559"/>
                <a:gd name="T58" fmla="*/ 106 w 362"/>
                <a:gd name="T59" fmla="*/ 170 h 559"/>
                <a:gd name="T60" fmla="*/ 136 w 362"/>
                <a:gd name="T61" fmla="*/ 146 h 559"/>
                <a:gd name="T62" fmla="*/ 117 w 362"/>
                <a:gd name="T63" fmla="*/ 174 h 559"/>
                <a:gd name="T64" fmla="*/ 97 w 362"/>
                <a:gd name="T65" fmla="*/ 199 h 559"/>
                <a:gd name="T66" fmla="*/ 75 w 362"/>
                <a:gd name="T67" fmla="*/ 223 h 559"/>
                <a:gd name="T68" fmla="*/ 50 w 362"/>
                <a:gd name="T69" fmla="*/ 245 h 559"/>
                <a:gd name="T70" fmla="*/ 8 w 362"/>
                <a:gd name="T71" fmla="*/ 281 h 559"/>
                <a:gd name="T72" fmla="*/ 0 w 362"/>
                <a:gd name="T73" fmla="*/ 315 h 559"/>
                <a:gd name="T74" fmla="*/ 3 w 362"/>
                <a:gd name="T75" fmla="*/ 423 h 559"/>
                <a:gd name="T76" fmla="*/ 11 w 362"/>
                <a:gd name="T77" fmla="*/ 519 h 559"/>
                <a:gd name="T78" fmla="*/ 28 w 362"/>
                <a:gd name="T79" fmla="*/ 531 h 559"/>
                <a:gd name="T80" fmla="*/ 33 w 362"/>
                <a:gd name="T81" fmla="*/ 545 h 5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2"/>
                <a:gd name="T124" fmla="*/ 0 h 559"/>
                <a:gd name="T125" fmla="*/ 362 w 362"/>
                <a:gd name="T126" fmla="*/ 559 h 5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2" h="559">
                  <a:moveTo>
                    <a:pt x="33" y="545"/>
                  </a:moveTo>
                  <a:lnTo>
                    <a:pt x="47" y="549"/>
                  </a:lnTo>
                  <a:lnTo>
                    <a:pt x="61" y="553"/>
                  </a:lnTo>
                  <a:lnTo>
                    <a:pt x="78" y="557"/>
                  </a:lnTo>
                  <a:lnTo>
                    <a:pt x="95" y="559"/>
                  </a:lnTo>
                  <a:lnTo>
                    <a:pt x="95" y="509"/>
                  </a:lnTo>
                  <a:lnTo>
                    <a:pt x="97" y="445"/>
                  </a:lnTo>
                  <a:lnTo>
                    <a:pt x="97" y="387"/>
                  </a:lnTo>
                  <a:lnTo>
                    <a:pt x="100" y="349"/>
                  </a:lnTo>
                  <a:lnTo>
                    <a:pt x="106" y="317"/>
                  </a:lnTo>
                  <a:lnTo>
                    <a:pt x="114" y="267"/>
                  </a:lnTo>
                  <a:lnTo>
                    <a:pt x="131" y="211"/>
                  </a:lnTo>
                  <a:lnTo>
                    <a:pt x="159" y="158"/>
                  </a:lnTo>
                  <a:lnTo>
                    <a:pt x="161" y="176"/>
                  </a:lnTo>
                  <a:lnTo>
                    <a:pt x="167" y="190"/>
                  </a:lnTo>
                  <a:lnTo>
                    <a:pt x="175" y="197"/>
                  </a:lnTo>
                  <a:lnTo>
                    <a:pt x="184" y="203"/>
                  </a:lnTo>
                  <a:lnTo>
                    <a:pt x="200" y="180"/>
                  </a:lnTo>
                  <a:lnTo>
                    <a:pt x="212" y="156"/>
                  </a:lnTo>
                  <a:lnTo>
                    <a:pt x="212" y="128"/>
                  </a:lnTo>
                  <a:lnTo>
                    <a:pt x="200" y="90"/>
                  </a:lnTo>
                  <a:lnTo>
                    <a:pt x="209" y="80"/>
                  </a:lnTo>
                  <a:lnTo>
                    <a:pt x="220" y="70"/>
                  </a:lnTo>
                  <a:lnTo>
                    <a:pt x="234" y="60"/>
                  </a:lnTo>
                  <a:lnTo>
                    <a:pt x="248" y="50"/>
                  </a:lnTo>
                  <a:lnTo>
                    <a:pt x="267" y="42"/>
                  </a:lnTo>
                  <a:lnTo>
                    <a:pt x="292" y="34"/>
                  </a:lnTo>
                  <a:lnTo>
                    <a:pt x="323" y="30"/>
                  </a:lnTo>
                  <a:lnTo>
                    <a:pt x="362" y="28"/>
                  </a:lnTo>
                  <a:lnTo>
                    <a:pt x="351" y="0"/>
                  </a:lnTo>
                  <a:lnTo>
                    <a:pt x="329" y="2"/>
                  </a:lnTo>
                  <a:lnTo>
                    <a:pt x="306" y="2"/>
                  </a:lnTo>
                  <a:lnTo>
                    <a:pt x="278" y="6"/>
                  </a:lnTo>
                  <a:lnTo>
                    <a:pt x="253" y="10"/>
                  </a:lnTo>
                  <a:lnTo>
                    <a:pt x="228" y="16"/>
                  </a:lnTo>
                  <a:lnTo>
                    <a:pt x="209" y="24"/>
                  </a:lnTo>
                  <a:lnTo>
                    <a:pt x="192" y="32"/>
                  </a:lnTo>
                  <a:lnTo>
                    <a:pt x="181" y="44"/>
                  </a:lnTo>
                  <a:lnTo>
                    <a:pt x="173" y="48"/>
                  </a:lnTo>
                  <a:lnTo>
                    <a:pt x="164" y="52"/>
                  </a:lnTo>
                  <a:lnTo>
                    <a:pt x="161" y="60"/>
                  </a:lnTo>
                  <a:lnTo>
                    <a:pt x="161" y="68"/>
                  </a:lnTo>
                  <a:lnTo>
                    <a:pt x="164" y="74"/>
                  </a:lnTo>
                  <a:lnTo>
                    <a:pt x="164" y="78"/>
                  </a:lnTo>
                  <a:lnTo>
                    <a:pt x="161" y="82"/>
                  </a:lnTo>
                  <a:lnTo>
                    <a:pt x="150" y="82"/>
                  </a:lnTo>
                  <a:lnTo>
                    <a:pt x="134" y="82"/>
                  </a:lnTo>
                  <a:lnTo>
                    <a:pt x="111" y="86"/>
                  </a:lnTo>
                  <a:lnTo>
                    <a:pt x="92" y="92"/>
                  </a:lnTo>
                  <a:lnTo>
                    <a:pt x="78" y="100"/>
                  </a:lnTo>
                  <a:lnTo>
                    <a:pt x="64" y="118"/>
                  </a:lnTo>
                  <a:lnTo>
                    <a:pt x="47" y="146"/>
                  </a:lnTo>
                  <a:lnTo>
                    <a:pt x="25" y="176"/>
                  </a:lnTo>
                  <a:lnTo>
                    <a:pt x="8" y="193"/>
                  </a:lnTo>
                  <a:lnTo>
                    <a:pt x="30" y="186"/>
                  </a:lnTo>
                  <a:lnTo>
                    <a:pt x="47" y="182"/>
                  </a:lnTo>
                  <a:lnTo>
                    <a:pt x="64" y="180"/>
                  </a:lnTo>
                  <a:lnTo>
                    <a:pt x="78" y="178"/>
                  </a:lnTo>
                  <a:lnTo>
                    <a:pt x="92" y="176"/>
                  </a:lnTo>
                  <a:lnTo>
                    <a:pt x="106" y="170"/>
                  </a:lnTo>
                  <a:lnTo>
                    <a:pt x="120" y="160"/>
                  </a:lnTo>
                  <a:lnTo>
                    <a:pt x="136" y="146"/>
                  </a:lnTo>
                  <a:lnTo>
                    <a:pt x="125" y="160"/>
                  </a:lnTo>
                  <a:lnTo>
                    <a:pt x="117" y="174"/>
                  </a:lnTo>
                  <a:lnTo>
                    <a:pt x="106" y="188"/>
                  </a:lnTo>
                  <a:lnTo>
                    <a:pt x="97" y="199"/>
                  </a:lnTo>
                  <a:lnTo>
                    <a:pt x="86" y="211"/>
                  </a:lnTo>
                  <a:lnTo>
                    <a:pt x="75" y="223"/>
                  </a:lnTo>
                  <a:lnTo>
                    <a:pt x="64" y="235"/>
                  </a:lnTo>
                  <a:lnTo>
                    <a:pt x="50" y="245"/>
                  </a:lnTo>
                  <a:lnTo>
                    <a:pt x="25" y="265"/>
                  </a:lnTo>
                  <a:lnTo>
                    <a:pt x="8" y="281"/>
                  </a:lnTo>
                  <a:lnTo>
                    <a:pt x="0" y="297"/>
                  </a:lnTo>
                  <a:lnTo>
                    <a:pt x="0" y="315"/>
                  </a:lnTo>
                  <a:lnTo>
                    <a:pt x="3" y="355"/>
                  </a:lnTo>
                  <a:lnTo>
                    <a:pt x="3" y="423"/>
                  </a:lnTo>
                  <a:lnTo>
                    <a:pt x="3" y="487"/>
                  </a:lnTo>
                  <a:lnTo>
                    <a:pt x="11" y="519"/>
                  </a:lnTo>
                  <a:lnTo>
                    <a:pt x="22" y="525"/>
                  </a:lnTo>
                  <a:lnTo>
                    <a:pt x="28" y="531"/>
                  </a:lnTo>
                  <a:lnTo>
                    <a:pt x="33" y="539"/>
                  </a:lnTo>
                  <a:lnTo>
                    <a:pt x="33" y="545"/>
                  </a:lnTo>
                  <a:close/>
                </a:path>
              </a:pathLst>
            </a:custGeom>
            <a:solidFill>
              <a:srgbClr val="FFD1A5"/>
            </a:solidFill>
            <a:ln w="9525">
              <a:noFill/>
              <a:round/>
              <a:headEnd/>
              <a:tailEnd/>
            </a:ln>
          </p:spPr>
          <p:txBody>
            <a:bodyPr/>
            <a:lstStyle/>
            <a:p>
              <a:endParaRPr lang="en-US"/>
            </a:p>
          </p:txBody>
        </p:sp>
        <p:sp>
          <p:nvSpPr>
            <p:cNvPr id="22590" name="Freeform 130"/>
            <p:cNvSpPr>
              <a:spLocks/>
            </p:cNvSpPr>
            <p:nvPr/>
          </p:nvSpPr>
          <p:spPr bwMode="auto">
            <a:xfrm>
              <a:off x="4352" y="1910"/>
              <a:ext cx="376" cy="972"/>
            </a:xfrm>
            <a:custGeom>
              <a:avLst/>
              <a:gdLst>
                <a:gd name="T0" fmla="*/ 267 w 376"/>
                <a:gd name="T1" fmla="*/ 0 h 906"/>
                <a:gd name="T2" fmla="*/ 228 w 376"/>
                <a:gd name="T3" fmla="*/ 2 h 906"/>
                <a:gd name="T4" fmla="*/ 197 w 376"/>
                <a:gd name="T5" fmla="*/ 6 h 906"/>
                <a:gd name="T6" fmla="*/ 172 w 376"/>
                <a:gd name="T7" fmla="*/ 14 h 906"/>
                <a:gd name="T8" fmla="*/ 153 w 376"/>
                <a:gd name="T9" fmla="*/ 22 h 906"/>
                <a:gd name="T10" fmla="*/ 139 w 376"/>
                <a:gd name="T11" fmla="*/ 32 h 906"/>
                <a:gd name="T12" fmla="*/ 125 w 376"/>
                <a:gd name="T13" fmla="*/ 42 h 906"/>
                <a:gd name="T14" fmla="*/ 114 w 376"/>
                <a:gd name="T15" fmla="*/ 52 h 906"/>
                <a:gd name="T16" fmla="*/ 105 w 376"/>
                <a:gd name="T17" fmla="*/ 62 h 906"/>
                <a:gd name="T18" fmla="*/ 94 w 376"/>
                <a:gd name="T19" fmla="*/ 80 h 906"/>
                <a:gd name="T20" fmla="*/ 83 w 376"/>
                <a:gd name="T21" fmla="*/ 98 h 906"/>
                <a:gd name="T22" fmla="*/ 72 w 376"/>
                <a:gd name="T23" fmla="*/ 114 h 906"/>
                <a:gd name="T24" fmla="*/ 64 w 376"/>
                <a:gd name="T25" fmla="*/ 130 h 906"/>
                <a:gd name="T26" fmla="*/ 36 w 376"/>
                <a:gd name="T27" fmla="*/ 183 h 906"/>
                <a:gd name="T28" fmla="*/ 19 w 376"/>
                <a:gd name="T29" fmla="*/ 239 h 906"/>
                <a:gd name="T30" fmla="*/ 11 w 376"/>
                <a:gd name="T31" fmla="*/ 289 h 906"/>
                <a:gd name="T32" fmla="*/ 5 w 376"/>
                <a:gd name="T33" fmla="*/ 321 h 906"/>
                <a:gd name="T34" fmla="*/ 2 w 376"/>
                <a:gd name="T35" fmla="*/ 359 h 906"/>
                <a:gd name="T36" fmla="*/ 2 w 376"/>
                <a:gd name="T37" fmla="*/ 417 h 906"/>
                <a:gd name="T38" fmla="*/ 0 w 376"/>
                <a:gd name="T39" fmla="*/ 481 h 906"/>
                <a:gd name="T40" fmla="*/ 0 w 376"/>
                <a:gd name="T41" fmla="*/ 531 h 906"/>
                <a:gd name="T42" fmla="*/ 0 w 376"/>
                <a:gd name="T43" fmla="*/ 575 h 906"/>
                <a:gd name="T44" fmla="*/ 0 w 376"/>
                <a:gd name="T45" fmla="*/ 628 h 906"/>
                <a:gd name="T46" fmla="*/ 2 w 376"/>
                <a:gd name="T47" fmla="*/ 688 h 906"/>
                <a:gd name="T48" fmla="*/ 13 w 376"/>
                <a:gd name="T49" fmla="*/ 750 h 906"/>
                <a:gd name="T50" fmla="*/ 33 w 376"/>
                <a:gd name="T51" fmla="*/ 806 h 906"/>
                <a:gd name="T52" fmla="*/ 61 w 376"/>
                <a:gd name="T53" fmla="*/ 854 h 906"/>
                <a:gd name="T54" fmla="*/ 103 w 376"/>
                <a:gd name="T55" fmla="*/ 888 h 906"/>
                <a:gd name="T56" fmla="*/ 161 w 376"/>
                <a:gd name="T57" fmla="*/ 904 h 906"/>
                <a:gd name="T58" fmla="*/ 178 w 376"/>
                <a:gd name="T59" fmla="*/ 904 h 906"/>
                <a:gd name="T60" fmla="*/ 200 w 376"/>
                <a:gd name="T61" fmla="*/ 906 h 906"/>
                <a:gd name="T62" fmla="*/ 228 w 376"/>
                <a:gd name="T63" fmla="*/ 906 h 906"/>
                <a:gd name="T64" fmla="*/ 256 w 376"/>
                <a:gd name="T65" fmla="*/ 906 h 906"/>
                <a:gd name="T66" fmla="*/ 284 w 376"/>
                <a:gd name="T67" fmla="*/ 906 h 906"/>
                <a:gd name="T68" fmla="*/ 309 w 376"/>
                <a:gd name="T69" fmla="*/ 906 h 906"/>
                <a:gd name="T70" fmla="*/ 331 w 376"/>
                <a:gd name="T71" fmla="*/ 906 h 906"/>
                <a:gd name="T72" fmla="*/ 345 w 376"/>
                <a:gd name="T73" fmla="*/ 904 h 906"/>
                <a:gd name="T74" fmla="*/ 348 w 376"/>
                <a:gd name="T75" fmla="*/ 840 h 906"/>
                <a:gd name="T76" fmla="*/ 345 w 376"/>
                <a:gd name="T77" fmla="*/ 772 h 906"/>
                <a:gd name="T78" fmla="*/ 334 w 376"/>
                <a:gd name="T79" fmla="*/ 704 h 906"/>
                <a:gd name="T80" fmla="*/ 317 w 376"/>
                <a:gd name="T81" fmla="*/ 640 h 906"/>
                <a:gd name="T82" fmla="*/ 300 w 376"/>
                <a:gd name="T83" fmla="*/ 593 h 906"/>
                <a:gd name="T84" fmla="*/ 289 w 376"/>
                <a:gd name="T85" fmla="*/ 561 h 906"/>
                <a:gd name="T86" fmla="*/ 284 w 376"/>
                <a:gd name="T87" fmla="*/ 537 h 906"/>
                <a:gd name="T88" fmla="*/ 284 w 376"/>
                <a:gd name="T89" fmla="*/ 513 h 906"/>
                <a:gd name="T90" fmla="*/ 287 w 376"/>
                <a:gd name="T91" fmla="*/ 491 h 906"/>
                <a:gd name="T92" fmla="*/ 298 w 376"/>
                <a:gd name="T93" fmla="*/ 459 h 906"/>
                <a:gd name="T94" fmla="*/ 312 w 376"/>
                <a:gd name="T95" fmla="*/ 419 h 906"/>
                <a:gd name="T96" fmla="*/ 331 w 376"/>
                <a:gd name="T97" fmla="*/ 373 h 906"/>
                <a:gd name="T98" fmla="*/ 348 w 376"/>
                <a:gd name="T99" fmla="*/ 325 h 906"/>
                <a:gd name="T100" fmla="*/ 362 w 376"/>
                <a:gd name="T101" fmla="*/ 277 h 906"/>
                <a:gd name="T102" fmla="*/ 373 w 376"/>
                <a:gd name="T103" fmla="*/ 235 h 906"/>
                <a:gd name="T104" fmla="*/ 376 w 376"/>
                <a:gd name="T105" fmla="*/ 199 h 906"/>
                <a:gd name="T106" fmla="*/ 373 w 376"/>
                <a:gd name="T107" fmla="*/ 169 h 906"/>
                <a:gd name="T108" fmla="*/ 365 w 376"/>
                <a:gd name="T109" fmla="*/ 142 h 906"/>
                <a:gd name="T110" fmla="*/ 353 w 376"/>
                <a:gd name="T111" fmla="*/ 114 h 906"/>
                <a:gd name="T112" fmla="*/ 339 w 376"/>
                <a:gd name="T113" fmla="*/ 86 h 906"/>
                <a:gd name="T114" fmla="*/ 323 w 376"/>
                <a:gd name="T115" fmla="*/ 62 h 906"/>
                <a:gd name="T116" fmla="*/ 306 w 376"/>
                <a:gd name="T117" fmla="*/ 38 h 906"/>
                <a:gd name="T118" fmla="*/ 287 w 376"/>
                <a:gd name="T119" fmla="*/ 18 h 906"/>
                <a:gd name="T120" fmla="*/ 267 w 376"/>
                <a:gd name="T121" fmla="*/ 0 h 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6"/>
                <a:gd name="T184" fmla="*/ 0 h 906"/>
                <a:gd name="T185" fmla="*/ 376 w 376"/>
                <a:gd name="T186" fmla="*/ 906 h 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6" h="906">
                  <a:moveTo>
                    <a:pt x="267" y="0"/>
                  </a:moveTo>
                  <a:lnTo>
                    <a:pt x="228" y="2"/>
                  </a:lnTo>
                  <a:lnTo>
                    <a:pt x="197" y="6"/>
                  </a:lnTo>
                  <a:lnTo>
                    <a:pt x="172" y="14"/>
                  </a:lnTo>
                  <a:lnTo>
                    <a:pt x="153" y="22"/>
                  </a:lnTo>
                  <a:lnTo>
                    <a:pt x="139" y="32"/>
                  </a:lnTo>
                  <a:lnTo>
                    <a:pt x="125" y="42"/>
                  </a:lnTo>
                  <a:lnTo>
                    <a:pt x="114" y="52"/>
                  </a:lnTo>
                  <a:lnTo>
                    <a:pt x="105" y="62"/>
                  </a:lnTo>
                  <a:lnTo>
                    <a:pt x="94" y="80"/>
                  </a:lnTo>
                  <a:lnTo>
                    <a:pt x="83" y="98"/>
                  </a:lnTo>
                  <a:lnTo>
                    <a:pt x="72" y="114"/>
                  </a:lnTo>
                  <a:lnTo>
                    <a:pt x="64" y="130"/>
                  </a:lnTo>
                  <a:lnTo>
                    <a:pt x="36" y="183"/>
                  </a:lnTo>
                  <a:lnTo>
                    <a:pt x="19" y="239"/>
                  </a:lnTo>
                  <a:lnTo>
                    <a:pt x="11" y="289"/>
                  </a:lnTo>
                  <a:lnTo>
                    <a:pt x="5" y="321"/>
                  </a:lnTo>
                  <a:lnTo>
                    <a:pt x="2" y="359"/>
                  </a:lnTo>
                  <a:lnTo>
                    <a:pt x="2" y="417"/>
                  </a:lnTo>
                  <a:lnTo>
                    <a:pt x="0" y="481"/>
                  </a:lnTo>
                  <a:lnTo>
                    <a:pt x="0" y="531"/>
                  </a:lnTo>
                  <a:lnTo>
                    <a:pt x="0" y="575"/>
                  </a:lnTo>
                  <a:lnTo>
                    <a:pt x="0" y="628"/>
                  </a:lnTo>
                  <a:lnTo>
                    <a:pt x="2" y="688"/>
                  </a:lnTo>
                  <a:lnTo>
                    <a:pt x="13" y="750"/>
                  </a:lnTo>
                  <a:lnTo>
                    <a:pt x="33" y="806"/>
                  </a:lnTo>
                  <a:lnTo>
                    <a:pt x="61" y="854"/>
                  </a:lnTo>
                  <a:lnTo>
                    <a:pt x="103" y="888"/>
                  </a:lnTo>
                  <a:lnTo>
                    <a:pt x="161" y="904"/>
                  </a:lnTo>
                  <a:lnTo>
                    <a:pt x="178" y="904"/>
                  </a:lnTo>
                  <a:lnTo>
                    <a:pt x="200" y="906"/>
                  </a:lnTo>
                  <a:lnTo>
                    <a:pt x="228" y="906"/>
                  </a:lnTo>
                  <a:lnTo>
                    <a:pt x="256" y="906"/>
                  </a:lnTo>
                  <a:lnTo>
                    <a:pt x="284" y="906"/>
                  </a:lnTo>
                  <a:lnTo>
                    <a:pt x="309" y="906"/>
                  </a:lnTo>
                  <a:lnTo>
                    <a:pt x="331" y="906"/>
                  </a:lnTo>
                  <a:lnTo>
                    <a:pt x="345" y="904"/>
                  </a:lnTo>
                  <a:lnTo>
                    <a:pt x="348" y="840"/>
                  </a:lnTo>
                  <a:lnTo>
                    <a:pt x="345" y="772"/>
                  </a:lnTo>
                  <a:lnTo>
                    <a:pt x="334" y="704"/>
                  </a:lnTo>
                  <a:lnTo>
                    <a:pt x="317" y="640"/>
                  </a:lnTo>
                  <a:lnTo>
                    <a:pt x="300" y="593"/>
                  </a:lnTo>
                  <a:lnTo>
                    <a:pt x="289" y="561"/>
                  </a:lnTo>
                  <a:lnTo>
                    <a:pt x="284" y="537"/>
                  </a:lnTo>
                  <a:lnTo>
                    <a:pt x="284" y="513"/>
                  </a:lnTo>
                  <a:lnTo>
                    <a:pt x="287" y="491"/>
                  </a:lnTo>
                  <a:lnTo>
                    <a:pt x="298" y="459"/>
                  </a:lnTo>
                  <a:lnTo>
                    <a:pt x="312" y="419"/>
                  </a:lnTo>
                  <a:lnTo>
                    <a:pt x="331" y="373"/>
                  </a:lnTo>
                  <a:lnTo>
                    <a:pt x="348" y="325"/>
                  </a:lnTo>
                  <a:lnTo>
                    <a:pt x="362" y="277"/>
                  </a:lnTo>
                  <a:lnTo>
                    <a:pt x="373" y="235"/>
                  </a:lnTo>
                  <a:lnTo>
                    <a:pt x="376" y="199"/>
                  </a:lnTo>
                  <a:lnTo>
                    <a:pt x="373" y="169"/>
                  </a:lnTo>
                  <a:lnTo>
                    <a:pt x="365" y="142"/>
                  </a:lnTo>
                  <a:lnTo>
                    <a:pt x="353" y="114"/>
                  </a:lnTo>
                  <a:lnTo>
                    <a:pt x="339" y="86"/>
                  </a:lnTo>
                  <a:lnTo>
                    <a:pt x="323" y="62"/>
                  </a:lnTo>
                  <a:lnTo>
                    <a:pt x="306" y="38"/>
                  </a:lnTo>
                  <a:lnTo>
                    <a:pt x="287" y="18"/>
                  </a:lnTo>
                  <a:lnTo>
                    <a:pt x="267" y="0"/>
                  </a:lnTo>
                  <a:close/>
                </a:path>
              </a:pathLst>
            </a:custGeom>
            <a:solidFill>
              <a:schemeClr val="hlink"/>
            </a:solidFill>
            <a:ln w="9525">
              <a:noFill/>
              <a:round/>
              <a:headEnd/>
              <a:tailEnd/>
            </a:ln>
          </p:spPr>
          <p:txBody>
            <a:bodyPr/>
            <a:lstStyle/>
            <a:p>
              <a:endParaRPr lang="en-US"/>
            </a:p>
          </p:txBody>
        </p:sp>
        <p:sp>
          <p:nvSpPr>
            <p:cNvPr id="22591" name="Freeform 131"/>
            <p:cNvSpPr>
              <a:spLocks/>
            </p:cNvSpPr>
            <p:nvPr/>
          </p:nvSpPr>
          <p:spPr bwMode="auto">
            <a:xfrm>
              <a:off x="4091" y="2857"/>
              <a:ext cx="758" cy="385"/>
            </a:xfrm>
            <a:custGeom>
              <a:avLst/>
              <a:gdLst>
                <a:gd name="T0" fmla="*/ 686 w 758"/>
                <a:gd name="T1" fmla="*/ 359 h 359"/>
                <a:gd name="T2" fmla="*/ 694 w 758"/>
                <a:gd name="T3" fmla="*/ 359 h 359"/>
                <a:gd name="T4" fmla="*/ 703 w 758"/>
                <a:gd name="T5" fmla="*/ 357 h 359"/>
                <a:gd name="T6" fmla="*/ 705 w 758"/>
                <a:gd name="T7" fmla="*/ 353 h 359"/>
                <a:gd name="T8" fmla="*/ 708 w 758"/>
                <a:gd name="T9" fmla="*/ 347 h 359"/>
                <a:gd name="T10" fmla="*/ 758 w 758"/>
                <a:gd name="T11" fmla="*/ 76 h 359"/>
                <a:gd name="T12" fmla="*/ 758 w 758"/>
                <a:gd name="T13" fmla="*/ 70 h 359"/>
                <a:gd name="T14" fmla="*/ 756 w 758"/>
                <a:gd name="T15" fmla="*/ 64 h 359"/>
                <a:gd name="T16" fmla="*/ 750 w 758"/>
                <a:gd name="T17" fmla="*/ 62 h 359"/>
                <a:gd name="T18" fmla="*/ 742 w 758"/>
                <a:gd name="T19" fmla="*/ 60 h 359"/>
                <a:gd name="T20" fmla="*/ 73 w 758"/>
                <a:gd name="T21" fmla="*/ 0 h 359"/>
                <a:gd name="T22" fmla="*/ 64 w 758"/>
                <a:gd name="T23" fmla="*/ 2 h 359"/>
                <a:gd name="T24" fmla="*/ 59 w 758"/>
                <a:gd name="T25" fmla="*/ 4 h 359"/>
                <a:gd name="T26" fmla="*/ 53 w 758"/>
                <a:gd name="T27" fmla="*/ 8 h 359"/>
                <a:gd name="T28" fmla="*/ 51 w 758"/>
                <a:gd name="T29" fmla="*/ 12 h 359"/>
                <a:gd name="T30" fmla="*/ 0 w 758"/>
                <a:gd name="T31" fmla="*/ 283 h 359"/>
                <a:gd name="T32" fmla="*/ 0 w 758"/>
                <a:gd name="T33" fmla="*/ 289 h 359"/>
                <a:gd name="T34" fmla="*/ 6 w 758"/>
                <a:gd name="T35" fmla="*/ 293 h 359"/>
                <a:gd name="T36" fmla="*/ 9 w 758"/>
                <a:gd name="T37" fmla="*/ 297 h 359"/>
                <a:gd name="T38" fmla="*/ 17 w 758"/>
                <a:gd name="T39" fmla="*/ 299 h 359"/>
                <a:gd name="T40" fmla="*/ 686 w 758"/>
                <a:gd name="T41" fmla="*/ 359 h 3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359"/>
                <a:gd name="T65" fmla="*/ 758 w 758"/>
                <a:gd name="T66" fmla="*/ 359 h 3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359">
                  <a:moveTo>
                    <a:pt x="686" y="359"/>
                  </a:moveTo>
                  <a:lnTo>
                    <a:pt x="694" y="359"/>
                  </a:lnTo>
                  <a:lnTo>
                    <a:pt x="703" y="357"/>
                  </a:lnTo>
                  <a:lnTo>
                    <a:pt x="705" y="353"/>
                  </a:lnTo>
                  <a:lnTo>
                    <a:pt x="708" y="347"/>
                  </a:lnTo>
                  <a:lnTo>
                    <a:pt x="758" y="76"/>
                  </a:lnTo>
                  <a:lnTo>
                    <a:pt x="758" y="70"/>
                  </a:lnTo>
                  <a:lnTo>
                    <a:pt x="756" y="64"/>
                  </a:lnTo>
                  <a:lnTo>
                    <a:pt x="750" y="62"/>
                  </a:lnTo>
                  <a:lnTo>
                    <a:pt x="742" y="60"/>
                  </a:lnTo>
                  <a:lnTo>
                    <a:pt x="73" y="0"/>
                  </a:lnTo>
                  <a:lnTo>
                    <a:pt x="64" y="2"/>
                  </a:lnTo>
                  <a:lnTo>
                    <a:pt x="59" y="4"/>
                  </a:lnTo>
                  <a:lnTo>
                    <a:pt x="53" y="8"/>
                  </a:lnTo>
                  <a:lnTo>
                    <a:pt x="51" y="12"/>
                  </a:lnTo>
                  <a:lnTo>
                    <a:pt x="0" y="283"/>
                  </a:lnTo>
                  <a:lnTo>
                    <a:pt x="0" y="289"/>
                  </a:lnTo>
                  <a:lnTo>
                    <a:pt x="6" y="293"/>
                  </a:lnTo>
                  <a:lnTo>
                    <a:pt x="9" y="297"/>
                  </a:lnTo>
                  <a:lnTo>
                    <a:pt x="17" y="299"/>
                  </a:lnTo>
                  <a:lnTo>
                    <a:pt x="686" y="359"/>
                  </a:lnTo>
                  <a:close/>
                </a:path>
              </a:pathLst>
            </a:custGeom>
            <a:solidFill>
              <a:srgbClr val="4C0000"/>
            </a:solidFill>
            <a:ln w="9525">
              <a:noFill/>
              <a:round/>
              <a:headEnd/>
              <a:tailEnd/>
            </a:ln>
          </p:spPr>
          <p:txBody>
            <a:bodyPr/>
            <a:lstStyle/>
            <a:p>
              <a:endParaRPr lang="en-US"/>
            </a:p>
          </p:txBody>
        </p:sp>
        <p:sp>
          <p:nvSpPr>
            <p:cNvPr id="22592" name="Freeform 132"/>
            <p:cNvSpPr>
              <a:spLocks/>
            </p:cNvSpPr>
            <p:nvPr/>
          </p:nvSpPr>
          <p:spPr bwMode="auto">
            <a:xfrm>
              <a:off x="4153" y="2816"/>
              <a:ext cx="724" cy="417"/>
            </a:xfrm>
            <a:custGeom>
              <a:avLst/>
              <a:gdLst>
                <a:gd name="T0" fmla="*/ 39 w 724"/>
                <a:gd name="T1" fmla="*/ 26 h 389"/>
                <a:gd name="T2" fmla="*/ 36 w 724"/>
                <a:gd name="T3" fmla="*/ 26 h 389"/>
                <a:gd name="T4" fmla="*/ 30 w 724"/>
                <a:gd name="T5" fmla="*/ 26 h 389"/>
                <a:gd name="T6" fmla="*/ 22 w 724"/>
                <a:gd name="T7" fmla="*/ 30 h 389"/>
                <a:gd name="T8" fmla="*/ 0 w 724"/>
                <a:gd name="T9" fmla="*/ 40 h 389"/>
                <a:gd name="T10" fmla="*/ 2 w 724"/>
                <a:gd name="T11" fmla="*/ 38 h 389"/>
                <a:gd name="T12" fmla="*/ 11 w 724"/>
                <a:gd name="T13" fmla="*/ 38 h 389"/>
                <a:gd name="T14" fmla="*/ 688 w 724"/>
                <a:gd name="T15" fmla="*/ 100 h 389"/>
                <a:gd name="T16" fmla="*/ 696 w 724"/>
                <a:gd name="T17" fmla="*/ 108 h 389"/>
                <a:gd name="T18" fmla="*/ 646 w 724"/>
                <a:gd name="T19" fmla="*/ 389 h 389"/>
                <a:gd name="T20" fmla="*/ 724 w 724"/>
                <a:gd name="T21" fmla="*/ 100 h 389"/>
                <a:gd name="T22" fmla="*/ 721 w 724"/>
                <a:gd name="T23" fmla="*/ 90 h 389"/>
                <a:gd name="T24" fmla="*/ 707 w 724"/>
                <a:gd name="T25" fmla="*/ 84 h 389"/>
                <a:gd name="T26" fmla="*/ 498 w 724"/>
                <a:gd name="T27" fmla="*/ 62 h 389"/>
                <a:gd name="T28" fmla="*/ 496 w 724"/>
                <a:gd name="T29" fmla="*/ 54 h 389"/>
                <a:gd name="T30" fmla="*/ 490 w 724"/>
                <a:gd name="T31" fmla="*/ 34 h 389"/>
                <a:gd name="T32" fmla="*/ 479 w 724"/>
                <a:gd name="T33" fmla="*/ 14 h 389"/>
                <a:gd name="T34" fmla="*/ 448 w 724"/>
                <a:gd name="T35" fmla="*/ 10 h 389"/>
                <a:gd name="T36" fmla="*/ 409 w 724"/>
                <a:gd name="T37" fmla="*/ 6 h 389"/>
                <a:gd name="T38" fmla="*/ 368 w 724"/>
                <a:gd name="T39" fmla="*/ 4 h 389"/>
                <a:gd name="T40" fmla="*/ 337 w 724"/>
                <a:gd name="T41" fmla="*/ 0 h 389"/>
                <a:gd name="T42" fmla="*/ 312 w 724"/>
                <a:gd name="T43" fmla="*/ 0 h 389"/>
                <a:gd name="T44" fmla="*/ 295 w 724"/>
                <a:gd name="T45" fmla="*/ 4 h 389"/>
                <a:gd name="T46" fmla="*/ 287 w 724"/>
                <a:gd name="T47" fmla="*/ 24 h 389"/>
                <a:gd name="T48" fmla="*/ 281 w 724"/>
                <a:gd name="T49" fmla="*/ 34 h 389"/>
                <a:gd name="T50" fmla="*/ 273 w 724"/>
                <a:gd name="T51" fmla="*/ 36 h 389"/>
                <a:gd name="T52" fmla="*/ 264 w 724"/>
                <a:gd name="T53" fmla="*/ 42 h 389"/>
                <a:gd name="T54" fmla="*/ 309 w 724"/>
                <a:gd name="T55" fmla="*/ 50 h 389"/>
                <a:gd name="T56" fmla="*/ 312 w 724"/>
                <a:gd name="T57" fmla="*/ 34 h 389"/>
                <a:gd name="T58" fmla="*/ 315 w 724"/>
                <a:gd name="T59" fmla="*/ 28 h 389"/>
                <a:gd name="T60" fmla="*/ 317 w 724"/>
                <a:gd name="T61" fmla="*/ 24 h 389"/>
                <a:gd name="T62" fmla="*/ 328 w 724"/>
                <a:gd name="T63" fmla="*/ 22 h 389"/>
                <a:gd name="T64" fmla="*/ 351 w 724"/>
                <a:gd name="T65" fmla="*/ 24 h 389"/>
                <a:gd name="T66" fmla="*/ 390 w 724"/>
                <a:gd name="T67" fmla="*/ 26 h 389"/>
                <a:gd name="T68" fmla="*/ 429 w 724"/>
                <a:gd name="T69" fmla="*/ 30 h 389"/>
                <a:gd name="T70" fmla="*/ 451 w 724"/>
                <a:gd name="T71" fmla="*/ 32 h 389"/>
                <a:gd name="T72" fmla="*/ 457 w 724"/>
                <a:gd name="T73" fmla="*/ 36 h 389"/>
                <a:gd name="T74" fmla="*/ 457 w 724"/>
                <a:gd name="T75" fmla="*/ 42 h 389"/>
                <a:gd name="T76" fmla="*/ 457 w 724"/>
                <a:gd name="T77" fmla="*/ 52 h 389"/>
                <a:gd name="T78" fmla="*/ 457 w 724"/>
                <a:gd name="T79" fmla="*/ 64 h 3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4"/>
                <a:gd name="T121" fmla="*/ 0 h 389"/>
                <a:gd name="T122" fmla="*/ 724 w 724"/>
                <a:gd name="T123" fmla="*/ 389 h 3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4" h="389">
                  <a:moveTo>
                    <a:pt x="457" y="64"/>
                  </a:moveTo>
                  <a:lnTo>
                    <a:pt x="39" y="26"/>
                  </a:lnTo>
                  <a:lnTo>
                    <a:pt x="36" y="26"/>
                  </a:lnTo>
                  <a:lnTo>
                    <a:pt x="33" y="26"/>
                  </a:lnTo>
                  <a:lnTo>
                    <a:pt x="30" y="26"/>
                  </a:lnTo>
                  <a:lnTo>
                    <a:pt x="28" y="28"/>
                  </a:lnTo>
                  <a:lnTo>
                    <a:pt x="22" y="30"/>
                  </a:lnTo>
                  <a:lnTo>
                    <a:pt x="14" y="34"/>
                  </a:lnTo>
                  <a:lnTo>
                    <a:pt x="0" y="40"/>
                  </a:lnTo>
                  <a:lnTo>
                    <a:pt x="2" y="38"/>
                  </a:lnTo>
                  <a:lnTo>
                    <a:pt x="5" y="38"/>
                  </a:lnTo>
                  <a:lnTo>
                    <a:pt x="11" y="38"/>
                  </a:lnTo>
                  <a:lnTo>
                    <a:pt x="680" y="98"/>
                  </a:lnTo>
                  <a:lnTo>
                    <a:pt x="688" y="100"/>
                  </a:lnTo>
                  <a:lnTo>
                    <a:pt x="694" y="102"/>
                  </a:lnTo>
                  <a:lnTo>
                    <a:pt x="696" y="108"/>
                  </a:lnTo>
                  <a:lnTo>
                    <a:pt x="696" y="114"/>
                  </a:lnTo>
                  <a:lnTo>
                    <a:pt x="646" y="389"/>
                  </a:lnTo>
                  <a:lnTo>
                    <a:pt x="680" y="355"/>
                  </a:lnTo>
                  <a:lnTo>
                    <a:pt x="724" y="100"/>
                  </a:lnTo>
                  <a:lnTo>
                    <a:pt x="724" y="94"/>
                  </a:lnTo>
                  <a:lnTo>
                    <a:pt x="721" y="90"/>
                  </a:lnTo>
                  <a:lnTo>
                    <a:pt x="716" y="86"/>
                  </a:lnTo>
                  <a:lnTo>
                    <a:pt x="707" y="84"/>
                  </a:lnTo>
                  <a:lnTo>
                    <a:pt x="498" y="68"/>
                  </a:lnTo>
                  <a:lnTo>
                    <a:pt x="498" y="62"/>
                  </a:lnTo>
                  <a:lnTo>
                    <a:pt x="498" y="56"/>
                  </a:lnTo>
                  <a:lnTo>
                    <a:pt x="496" y="54"/>
                  </a:lnTo>
                  <a:lnTo>
                    <a:pt x="490" y="52"/>
                  </a:lnTo>
                  <a:lnTo>
                    <a:pt x="490" y="34"/>
                  </a:lnTo>
                  <a:lnTo>
                    <a:pt x="487" y="22"/>
                  </a:lnTo>
                  <a:lnTo>
                    <a:pt x="479" y="14"/>
                  </a:lnTo>
                  <a:lnTo>
                    <a:pt x="462" y="12"/>
                  </a:lnTo>
                  <a:lnTo>
                    <a:pt x="448" y="10"/>
                  </a:lnTo>
                  <a:lnTo>
                    <a:pt x="429" y="8"/>
                  </a:lnTo>
                  <a:lnTo>
                    <a:pt x="409" y="6"/>
                  </a:lnTo>
                  <a:lnTo>
                    <a:pt x="390" y="6"/>
                  </a:lnTo>
                  <a:lnTo>
                    <a:pt x="368" y="4"/>
                  </a:lnTo>
                  <a:lnTo>
                    <a:pt x="351" y="2"/>
                  </a:lnTo>
                  <a:lnTo>
                    <a:pt x="337" y="0"/>
                  </a:lnTo>
                  <a:lnTo>
                    <a:pt x="326" y="0"/>
                  </a:lnTo>
                  <a:lnTo>
                    <a:pt x="312" y="0"/>
                  </a:lnTo>
                  <a:lnTo>
                    <a:pt x="303" y="0"/>
                  </a:lnTo>
                  <a:lnTo>
                    <a:pt x="295" y="4"/>
                  </a:lnTo>
                  <a:lnTo>
                    <a:pt x="289" y="14"/>
                  </a:lnTo>
                  <a:lnTo>
                    <a:pt x="287" y="24"/>
                  </a:lnTo>
                  <a:lnTo>
                    <a:pt x="284" y="30"/>
                  </a:lnTo>
                  <a:lnTo>
                    <a:pt x="281" y="34"/>
                  </a:lnTo>
                  <a:lnTo>
                    <a:pt x="281" y="36"/>
                  </a:lnTo>
                  <a:lnTo>
                    <a:pt x="273" y="36"/>
                  </a:lnTo>
                  <a:lnTo>
                    <a:pt x="267" y="38"/>
                  </a:lnTo>
                  <a:lnTo>
                    <a:pt x="264" y="42"/>
                  </a:lnTo>
                  <a:lnTo>
                    <a:pt x="262" y="46"/>
                  </a:lnTo>
                  <a:lnTo>
                    <a:pt x="309" y="50"/>
                  </a:lnTo>
                  <a:lnTo>
                    <a:pt x="312" y="40"/>
                  </a:lnTo>
                  <a:lnTo>
                    <a:pt x="312" y="34"/>
                  </a:lnTo>
                  <a:lnTo>
                    <a:pt x="315" y="30"/>
                  </a:lnTo>
                  <a:lnTo>
                    <a:pt x="315" y="28"/>
                  </a:lnTo>
                  <a:lnTo>
                    <a:pt x="315" y="26"/>
                  </a:lnTo>
                  <a:lnTo>
                    <a:pt x="317" y="24"/>
                  </a:lnTo>
                  <a:lnTo>
                    <a:pt x="323" y="22"/>
                  </a:lnTo>
                  <a:lnTo>
                    <a:pt x="328" y="22"/>
                  </a:lnTo>
                  <a:lnTo>
                    <a:pt x="337" y="22"/>
                  </a:lnTo>
                  <a:lnTo>
                    <a:pt x="351" y="24"/>
                  </a:lnTo>
                  <a:lnTo>
                    <a:pt x="368" y="26"/>
                  </a:lnTo>
                  <a:lnTo>
                    <a:pt x="390" y="26"/>
                  </a:lnTo>
                  <a:lnTo>
                    <a:pt x="409" y="28"/>
                  </a:lnTo>
                  <a:lnTo>
                    <a:pt x="429" y="30"/>
                  </a:lnTo>
                  <a:lnTo>
                    <a:pt x="443" y="32"/>
                  </a:lnTo>
                  <a:lnTo>
                    <a:pt x="451" y="32"/>
                  </a:lnTo>
                  <a:lnTo>
                    <a:pt x="454" y="34"/>
                  </a:lnTo>
                  <a:lnTo>
                    <a:pt x="457" y="36"/>
                  </a:lnTo>
                  <a:lnTo>
                    <a:pt x="457" y="40"/>
                  </a:lnTo>
                  <a:lnTo>
                    <a:pt x="457" y="42"/>
                  </a:lnTo>
                  <a:lnTo>
                    <a:pt x="457" y="46"/>
                  </a:lnTo>
                  <a:lnTo>
                    <a:pt x="457" y="52"/>
                  </a:lnTo>
                  <a:lnTo>
                    <a:pt x="457" y="60"/>
                  </a:lnTo>
                  <a:lnTo>
                    <a:pt x="457" y="64"/>
                  </a:lnTo>
                  <a:close/>
                </a:path>
              </a:pathLst>
            </a:custGeom>
            <a:solidFill>
              <a:srgbClr val="4C0000"/>
            </a:solidFill>
            <a:ln w="9525">
              <a:noFill/>
              <a:round/>
              <a:headEnd/>
              <a:tailEnd/>
            </a:ln>
          </p:spPr>
          <p:txBody>
            <a:bodyPr/>
            <a:lstStyle/>
            <a:p>
              <a:endParaRPr lang="en-US"/>
            </a:p>
          </p:txBody>
        </p:sp>
        <p:sp>
          <p:nvSpPr>
            <p:cNvPr id="22593" name="Freeform 133"/>
            <p:cNvSpPr>
              <a:spLocks/>
            </p:cNvSpPr>
            <p:nvPr/>
          </p:nvSpPr>
          <p:spPr bwMode="auto">
            <a:xfrm>
              <a:off x="4470" y="2715"/>
              <a:ext cx="159" cy="161"/>
            </a:xfrm>
            <a:custGeom>
              <a:avLst/>
              <a:gdLst>
                <a:gd name="T0" fmla="*/ 123 w 159"/>
                <a:gd name="T1" fmla="*/ 26 h 150"/>
                <a:gd name="T2" fmla="*/ 123 w 159"/>
                <a:gd name="T3" fmla="*/ 22 h 150"/>
                <a:gd name="T4" fmla="*/ 123 w 159"/>
                <a:gd name="T5" fmla="*/ 18 h 150"/>
                <a:gd name="T6" fmla="*/ 123 w 159"/>
                <a:gd name="T7" fmla="*/ 16 h 150"/>
                <a:gd name="T8" fmla="*/ 123 w 159"/>
                <a:gd name="T9" fmla="*/ 12 h 150"/>
                <a:gd name="T10" fmla="*/ 117 w 159"/>
                <a:gd name="T11" fmla="*/ 6 h 150"/>
                <a:gd name="T12" fmla="*/ 112 w 159"/>
                <a:gd name="T13" fmla="*/ 2 h 150"/>
                <a:gd name="T14" fmla="*/ 103 w 159"/>
                <a:gd name="T15" fmla="*/ 0 h 150"/>
                <a:gd name="T16" fmla="*/ 92 w 159"/>
                <a:gd name="T17" fmla="*/ 2 h 150"/>
                <a:gd name="T18" fmla="*/ 87 w 159"/>
                <a:gd name="T19" fmla="*/ 4 h 150"/>
                <a:gd name="T20" fmla="*/ 84 w 159"/>
                <a:gd name="T21" fmla="*/ 8 h 150"/>
                <a:gd name="T22" fmla="*/ 81 w 159"/>
                <a:gd name="T23" fmla="*/ 10 h 150"/>
                <a:gd name="T24" fmla="*/ 78 w 159"/>
                <a:gd name="T25" fmla="*/ 14 h 150"/>
                <a:gd name="T26" fmla="*/ 70 w 159"/>
                <a:gd name="T27" fmla="*/ 20 h 150"/>
                <a:gd name="T28" fmla="*/ 59 w 159"/>
                <a:gd name="T29" fmla="*/ 32 h 150"/>
                <a:gd name="T30" fmla="*/ 48 w 159"/>
                <a:gd name="T31" fmla="*/ 46 h 150"/>
                <a:gd name="T32" fmla="*/ 39 w 159"/>
                <a:gd name="T33" fmla="*/ 60 h 150"/>
                <a:gd name="T34" fmla="*/ 28 w 159"/>
                <a:gd name="T35" fmla="*/ 78 h 150"/>
                <a:gd name="T36" fmla="*/ 14 w 159"/>
                <a:gd name="T37" fmla="*/ 96 h 150"/>
                <a:gd name="T38" fmla="*/ 3 w 159"/>
                <a:gd name="T39" fmla="*/ 112 h 150"/>
                <a:gd name="T40" fmla="*/ 0 w 159"/>
                <a:gd name="T41" fmla="*/ 122 h 150"/>
                <a:gd name="T42" fmla="*/ 3 w 159"/>
                <a:gd name="T43" fmla="*/ 126 h 150"/>
                <a:gd name="T44" fmla="*/ 6 w 159"/>
                <a:gd name="T45" fmla="*/ 130 h 150"/>
                <a:gd name="T46" fmla="*/ 11 w 159"/>
                <a:gd name="T47" fmla="*/ 134 h 150"/>
                <a:gd name="T48" fmla="*/ 17 w 159"/>
                <a:gd name="T49" fmla="*/ 136 h 150"/>
                <a:gd name="T50" fmla="*/ 31 w 159"/>
                <a:gd name="T51" fmla="*/ 138 h 150"/>
                <a:gd name="T52" fmla="*/ 53 w 159"/>
                <a:gd name="T53" fmla="*/ 142 h 150"/>
                <a:gd name="T54" fmla="*/ 73 w 159"/>
                <a:gd name="T55" fmla="*/ 144 h 150"/>
                <a:gd name="T56" fmla="*/ 90 w 159"/>
                <a:gd name="T57" fmla="*/ 148 h 150"/>
                <a:gd name="T58" fmla="*/ 101 w 159"/>
                <a:gd name="T59" fmla="*/ 150 h 150"/>
                <a:gd name="T60" fmla="*/ 112 w 159"/>
                <a:gd name="T61" fmla="*/ 150 h 150"/>
                <a:gd name="T62" fmla="*/ 123 w 159"/>
                <a:gd name="T63" fmla="*/ 148 h 150"/>
                <a:gd name="T64" fmla="*/ 129 w 159"/>
                <a:gd name="T65" fmla="*/ 140 h 150"/>
                <a:gd name="T66" fmla="*/ 134 w 159"/>
                <a:gd name="T67" fmla="*/ 126 h 150"/>
                <a:gd name="T68" fmla="*/ 142 w 159"/>
                <a:gd name="T69" fmla="*/ 110 h 150"/>
                <a:gd name="T70" fmla="*/ 151 w 159"/>
                <a:gd name="T71" fmla="*/ 94 h 150"/>
                <a:gd name="T72" fmla="*/ 159 w 159"/>
                <a:gd name="T73" fmla="*/ 84 h 150"/>
                <a:gd name="T74" fmla="*/ 159 w 159"/>
                <a:gd name="T75" fmla="*/ 80 h 150"/>
                <a:gd name="T76" fmla="*/ 148 w 159"/>
                <a:gd name="T77" fmla="*/ 78 h 150"/>
                <a:gd name="T78" fmla="*/ 134 w 159"/>
                <a:gd name="T79" fmla="*/ 82 h 150"/>
                <a:gd name="T80" fmla="*/ 123 w 159"/>
                <a:gd name="T81" fmla="*/ 92 h 150"/>
                <a:gd name="T82" fmla="*/ 129 w 159"/>
                <a:gd name="T83" fmla="*/ 68 h 150"/>
                <a:gd name="T84" fmla="*/ 129 w 159"/>
                <a:gd name="T85" fmla="*/ 50 h 150"/>
                <a:gd name="T86" fmla="*/ 126 w 159"/>
                <a:gd name="T87" fmla="*/ 36 h 150"/>
                <a:gd name="T88" fmla="*/ 123 w 159"/>
                <a:gd name="T89" fmla="*/ 26 h 1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9"/>
                <a:gd name="T136" fmla="*/ 0 h 150"/>
                <a:gd name="T137" fmla="*/ 159 w 159"/>
                <a:gd name="T138" fmla="*/ 150 h 1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9" h="150">
                  <a:moveTo>
                    <a:pt x="123" y="26"/>
                  </a:moveTo>
                  <a:lnTo>
                    <a:pt x="123" y="22"/>
                  </a:lnTo>
                  <a:lnTo>
                    <a:pt x="123" y="18"/>
                  </a:lnTo>
                  <a:lnTo>
                    <a:pt x="123" y="16"/>
                  </a:lnTo>
                  <a:lnTo>
                    <a:pt x="123" y="12"/>
                  </a:lnTo>
                  <a:lnTo>
                    <a:pt x="117" y="6"/>
                  </a:lnTo>
                  <a:lnTo>
                    <a:pt x="112" y="2"/>
                  </a:lnTo>
                  <a:lnTo>
                    <a:pt x="103" y="0"/>
                  </a:lnTo>
                  <a:lnTo>
                    <a:pt x="92" y="2"/>
                  </a:lnTo>
                  <a:lnTo>
                    <a:pt x="87" y="4"/>
                  </a:lnTo>
                  <a:lnTo>
                    <a:pt x="84" y="8"/>
                  </a:lnTo>
                  <a:lnTo>
                    <a:pt x="81" y="10"/>
                  </a:lnTo>
                  <a:lnTo>
                    <a:pt x="78" y="14"/>
                  </a:lnTo>
                  <a:lnTo>
                    <a:pt x="70" y="20"/>
                  </a:lnTo>
                  <a:lnTo>
                    <a:pt x="59" y="32"/>
                  </a:lnTo>
                  <a:lnTo>
                    <a:pt x="48" y="46"/>
                  </a:lnTo>
                  <a:lnTo>
                    <a:pt x="39" y="60"/>
                  </a:lnTo>
                  <a:lnTo>
                    <a:pt x="28" y="78"/>
                  </a:lnTo>
                  <a:lnTo>
                    <a:pt x="14" y="96"/>
                  </a:lnTo>
                  <a:lnTo>
                    <a:pt x="3" y="112"/>
                  </a:lnTo>
                  <a:lnTo>
                    <a:pt x="0" y="122"/>
                  </a:lnTo>
                  <a:lnTo>
                    <a:pt x="3" y="126"/>
                  </a:lnTo>
                  <a:lnTo>
                    <a:pt x="6" y="130"/>
                  </a:lnTo>
                  <a:lnTo>
                    <a:pt x="11" y="134"/>
                  </a:lnTo>
                  <a:lnTo>
                    <a:pt x="17" y="136"/>
                  </a:lnTo>
                  <a:lnTo>
                    <a:pt x="31" y="138"/>
                  </a:lnTo>
                  <a:lnTo>
                    <a:pt x="53" y="142"/>
                  </a:lnTo>
                  <a:lnTo>
                    <a:pt x="73" y="144"/>
                  </a:lnTo>
                  <a:lnTo>
                    <a:pt x="90" y="148"/>
                  </a:lnTo>
                  <a:lnTo>
                    <a:pt x="101" y="150"/>
                  </a:lnTo>
                  <a:lnTo>
                    <a:pt x="112" y="150"/>
                  </a:lnTo>
                  <a:lnTo>
                    <a:pt x="123" y="148"/>
                  </a:lnTo>
                  <a:lnTo>
                    <a:pt x="129" y="140"/>
                  </a:lnTo>
                  <a:lnTo>
                    <a:pt x="134" y="126"/>
                  </a:lnTo>
                  <a:lnTo>
                    <a:pt x="142" y="110"/>
                  </a:lnTo>
                  <a:lnTo>
                    <a:pt x="151" y="94"/>
                  </a:lnTo>
                  <a:lnTo>
                    <a:pt x="159" y="84"/>
                  </a:lnTo>
                  <a:lnTo>
                    <a:pt x="159" y="80"/>
                  </a:lnTo>
                  <a:lnTo>
                    <a:pt x="148" y="78"/>
                  </a:lnTo>
                  <a:lnTo>
                    <a:pt x="134" y="82"/>
                  </a:lnTo>
                  <a:lnTo>
                    <a:pt x="123" y="92"/>
                  </a:lnTo>
                  <a:lnTo>
                    <a:pt x="129" y="68"/>
                  </a:lnTo>
                  <a:lnTo>
                    <a:pt x="129" y="50"/>
                  </a:lnTo>
                  <a:lnTo>
                    <a:pt x="126" y="36"/>
                  </a:lnTo>
                  <a:lnTo>
                    <a:pt x="123" y="26"/>
                  </a:lnTo>
                  <a:close/>
                </a:path>
              </a:pathLst>
            </a:custGeom>
            <a:solidFill>
              <a:srgbClr val="7F0000"/>
            </a:solidFill>
            <a:ln w="9525">
              <a:noFill/>
              <a:round/>
              <a:headEnd/>
              <a:tailEnd/>
            </a:ln>
          </p:spPr>
          <p:txBody>
            <a:bodyPr/>
            <a:lstStyle/>
            <a:p>
              <a:endParaRPr lang="en-US"/>
            </a:p>
          </p:txBody>
        </p:sp>
        <p:sp>
          <p:nvSpPr>
            <p:cNvPr id="22594" name="Freeform 134"/>
            <p:cNvSpPr>
              <a:spLocks/>
            </p:cNvSpPr>
            <p:nvPr/>
          </p:nvSpPr>
          <p:spPr bwMode="auto">
            <a:xfrm>
              <a:off x="4546" y="2715"/>
              <a:ext cx="47" cy="37"/>
            </a:xfrm>
            <a:custGeom>
              <a:avLst/>
              <a:gdLst>
                <a:gd name="T0" fmla="*/ 30 w 47"/>
                <a:gd name="T1" fmla="*/ 34 h 34"/>
                <a:gd name="T2" fmla="*/ 22 w 47"/>
                <a:gd name="T3" fmla="*/ 34 h 34"/>
                <a:gd name="T4" fmla="*/ 14 w 47"/>
                <a:gd name="T5" fmla="*/ 32 h 34"/>
                <a:gd name="T6" fmla="*/ 5 w 47"/>
                <a:gd name="T7" fmla="*/ 28 h 34"/>
                <a:gd name="T8" fmla="*/ 2 w 47"/>
                <a:gd name="T9" fmla="*/ 22 h 34"/>
                <a:gd name="T10" fmla="*/ 0 w 47"/>
                <a:gd name="T11" fmla="*/ 16 h 34"/>
                <a:gd name="T12" fmla="*/ 2 w 47"/>
                <a:gd name="T13" fmla="*/ 10 h 34"/>
                <a:gd name="T14" fmla="*/ 8 w 47"/>
                <a:gd name="T15" fmla="*/ 4 h 34"/>
                <a:gd name="T16" fmla="*/ 16 w 47"/>
                <a:gd name="T17" fmla="*/ 2 h 34"/>
                <a:gd name="T18" fmla="*/ 27 w 47"/>
                <a:gd name="T19" fmla="*/ 0 h 34"/>
                <a:gd name="T20" fmla="*/ 36 w 47"/>
                <a:gd name="T21" fmla="*/ 2 h 34"/>
                <a:gd name="T22" fmla="*/ 41 w 47"/>
                <a:gd name="T23" fmla="*/ 6 h 34"/>
                <a:gd name="T24" fmla="*/ 47 w 47"/>
                <a:gd name="T25" fmla="*/ 12 h 34"/>
                <a:gd name="T26" fmla="*/ 47 w 47"/>
                <a:gd name="T27" fmla="*/ 20 h 34"/>
                <a:gd name="T28" fmla="*/ 44 w 47"/>
                <a:gd name="T29" fmla="*/ 26 h 34"/>
                <a:gd name="T30" fmla="*/ 39 w 47"/>
                <a:gd name="T31" fmla="*/ 30 h 34"/>
                <a:gd name="T32" fmla="*/ 30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30" y="34"/>
                  </a:moveTo>
                  <a:lnTo>
                    <a:pt x="22" y="34"/>
                  </a:lnTo>
                  <a:lnTo>
                    <a:pt x="14" y="32"/>
                  </a:lnTo>
                  <a:lnTo>
                    <a:pt x="5" y="28"/>
                  </a:lnTo>
                  <a:lnTo>
                    <a:pt x="2" y="22"/>
                  </a:lnTo>
                  <a:lnTo>
                    <a:pt x="0" y="16"/>
                  </a:lnTo>
                  <a:lnTo>
                    <a:pt x="2" y="10"/>
                  </a:lnTo>
                  <a:lnTo>
                    <a:pt x="8" y="4"/>
                  </a:lnTo>
                  <a:lnTo>
                    <a:pt x="16" y="2"/>
                  </a:lnTo>
                  <a:lnTo>
                    <a:pt x="27" y="0"/>
                  </a:lnTo>
                  <a:lnTo>
                    <a:pt x="36" y="2"/>
                  </a:lnTo>
                  <a:lnTo>
                    <a:pt x="41" y="6"/>
                  </a:lnTo>
                  <a:lnTo>
                    <a:pt x="47" y="12"/>
                  </a:lnTo>
                  <a:lnTo>
                    <a:pt x="47" y="20"/>
                  </a:lnTo>
                  <a:lnTo>
                    <a:pt x="44" y="26"/>
                  </a:lnTo>
                  <a:lnTo>
                    <a:pt x="39" y="30"/>
                  </a:lnTo>
                  <a:lnTo>
                    <a:pt x="30" y="34"/>
                  </a:lnTo>
                  <a:close/>
                </a:path>
              </a:pathLst>
            </a:custGeom>
            <a:solidFill>
              <a:srgbClr val="7F0000"/>
            </a:solidFill>
            <a:ln w="9525">
              <a:noFill/>
              <a:round/>
              <a:headEnd/>
              <a:tailEnd/>
            </a:ln>
          </p:spPr>
          <p:txBody>
            <a:bodyPr/>
            <a:lstStyle/>
            <a:p>
              <a:endParaRPr lang="en-US"/>
            </a:p>
          </p:txBody>
        </p:sp>
        <p:sp>
          <p:nvSpPr>
            <p:cNvPr id="22595" name="Freeform 135"/>
            <p:cNvSpPr>
              <a:spLocks/>
            </p:cNvSpPr>
            <p:nvPr/>
          </p:nvSpPr>
          <p:spPr bwMode="auto">
            <a:xfrm>
              <a:off x="4434" y="1945"/>
              <a:ext cx="248" cy="807"/>
            </a:xfrm>
            <a:custGeom>
              <a:avLst/>
              <a:gdLst>
                <a:gd name="T0" fmla="*/ 156 w 248"/>
                <a:gd name="T1" fmla="*/ 742 h 752"/>
                <a:gd name="T2" fmla="*/ 153 w 248"/>
                <a:gd name="T3" fmla="*/ 746 h 752"/>
                <a:gd name="T4" fmla="*/ 151 w 248"/>
                <a:gd name="T5" fmla="*/ 750 h 752"/>
                <a:gd name="T6" fmla="*/ 145 w 248"/>
                <a:gd name="T7" fmla="*/ 752 h 752"/>
                <a:gd name="T8" fmla="*/ 139 w 248"/>
                <a:gd name="T9" fmla="*/ 752 h 752"/>
                <a:gd name="T10" fmla="*/ 128 w 248"/>
                <a:gd name="T11" fmla="*/ 752 h 752"/>
                <a:gd name="T12" fmla="*/ 123 w 248"/>
                <a:gd name="T13" fmla="*/ 748 h 752"/>
                <a:gd name="T14" fmla="*/ 114 w 248"/>
                <a:gd name="T15" fmla="*/ 744 h 752"/>
                <a:gd name="T16" fmla="*/ 112 w 248"/>
                <a:gd name="T17" fmla="*/ 738 h 752"/>
                <a:gd name="T18" fmla="*/ 112 w 248"/>
                <a:gd name="T19" fmla="*/ 718 h 752"/>
                <a:gd name="T20" fmla="*/ 112 w 248"/>
                <a:gd name="T21" fmla="*/ 696 h 752"/>
                <a:gd name="T22" fmla="*/ 114 w 248"/>
                <a:gd name="T23" fmla="*/ 672 h 752"/>
                <a:gd name="T24" fmla="*/ 117 w 248"/>
                <a:gd name="T25" fmla="*/ 646 h 752"/>
                <a:gd name="T26" fmla="*/ 117 w 248"/>
                <a:gd name="T27" fmla="*/ 614 h 752"/>
                <a:gd name="T28" fmla="*/ 114 w 248"/>
                <a:gd name="T29" fmla="*/ 580 h 752"/>
                <a:gd name="T30" fmla="*/ 109 w 248"/>
                <a:gd name="T31" fmla="*/ 546 h 752"/>
                <a:gd name="T32" fmla="*/ 106 w 248"/>
                <a:gd name="T33" fmla="*/ 521 h 752"/>
                <a:gd name="T34" fmla="*/ 106 w 248"/>
                <a:gd name="T35" fmla="*/ 477 h 752"/>
                <a:gd name="T36" fmla="*/ 112 w 248"/>
                <a:gd name="T37" fmla="*/ 437 h 752"/>
                <a:gd name="T38" fmla="*/ 120 w 248"/>
                <a:gd name="T39" fmla="*/ 409 h 752"/>
                <a:gd name="T40" fmla="*/ 120 w 248"/>
                <a:gd name="T41" fmla="*/ 391 h 752"/>
                <a:gd name="T42" fmla="*/ 109 w 248"/>
                <a:gd name="T43" fmla="*/ 373 h 752"/>
                <a:gd name="T44" fmla="*/ 98 w 248"/>
                <a:gd name="T45" fmla="*/ 351 h 752"/>
                <a:gd name="T46" fmla="*/ 87 w 248"/>
                <a:gd name="T47" fmla="*/ 325 h 752"/>
                <a:gd name="T48" fmla="*/ 73 w 248"/>
                <a:gd name="T49" fmla="*/ 299 h 752"/>
                <a:gd name="T50" fmla="*/ 61 w 248"/>
                <a:gd name="T51" fmla="*/ 269 h 752"/>
                <a:gd name="T52" fmla="*/ 50 w 248"/>
                <a:gd name="T53" fmla="*/ 235 h 752"/>
                <a:gd name="T54" fmla="*/ 39 w 248"/>
                <a:gd name="T55" fmla="*/ 199 h 752"/>
                <a:gd name="T56" fmla="*/ 31 w 248"/>
                <a:gd name="T57" fmla="*/ 161 h 752"/>
                <a:gd name="T58" fmla="*/ 25 w 248"/>
                <a:gd name="T59" fmla="*/ 147 h 752"/>
                <a:gd name="T60" fmla="*/ 17 w 248"/>
                <a:gd name="T61" fmla="*/ 125 h 752"/>
                <a:gd name="T62" fmla="*/ 6 w 248"/>
                <a:gd name="T63" fmla="*/ 101 h 752"/>
                <a:gd name="T64" fmla="*/ 0 w 248"/>
                <a:gd name="T65" fmla="*/ 84 h 752"/>
                <a:gd name="T66" fmla="*/ 0 w 248"/>
                <a:gd name="T67" fmla="*/ 50 h 752"/>
                <a:gd name="T68" fmla="*/ 17 w 248"/>
                <a:gd name="T69" fmla="*/ 26 h 752"/>
                <a:gd name="T70" fmla="*/ 45 w 248"/>
                <a:gd name="T71" fmla="*/ 8 h 752"/>
                <a:gd name="T72" fmla="*/ 75 w 248"/>
                <a:gd name="T73" fmla="*/ 0 h 752"/>
                <a:gd name="T74" fmla="*/ 109 w 248"/>
                <a:gd name="T75" fmla="*/ 2 h 752"/>
                <a:gd name="T76" fmla="*/ 139 w 248"/>
                <a:gd name="T77" fmla="*/ 12 h 752"/>
                <a:gd name="T78" fmla="*/ 165 w 248"/>
                <a:gd name="T79" fmla="*/ 34 h 752"/>
                <a:gd name="T80" fmla="*/ 176 w 248"/>
                <a:gd name="T81" fmla="*/ 64 h 752"/>
                <a:gd name="T82" fmla="*/ 187 w 248"/>
                <a:gd name="T83" fmla="*/ 109 h 752"/>
                <a:gd name="T84" fmla="*/ 201 w 248"/>
                <a:gd name="T85" fmla="*/ 163 h 752"/>
                <a:gd name="T86" fmla="*/ 217 w 248"/>
                <a:gd name="T87" fmla="*/ 213 h 752"/>
                <a:gd name="T88" fmla="*/ 226 w 248"/>
                <a:gd name="T89" fmla="*/ 247 h 752"/>
                <a:gd name="T90" fmla="*/ 231 w 248"/>
                <a:gd name="T91" fmla="*/ 279 h 752"/>
                <a:gd name="T92" fmla="*/ 237 w 248"/>
                <a:gd name="T93" fmla="*/ 321 h 752"/>
                <a:gd name="T94" fmla="*/ 243 w 248"/>
                <a:gd name="T95" fmla="*/ 361 h 752"/>
                <a:gd name="T96" fmla="*/ 245 w 248"/>
                <a:gd name="T97" fmla="*/ 385 h 752"/>
                <a:gd name="T98" fmla="*/ 248 w 248"/>
                <a:gd name="T99" fmla="*/ 397 h 752"/>
                <a:gd name="T100" fmla="*/ 248 w 248"/>
                <a:gd name="T101" fmla="*/ 411 h 752"/>
                <a:gd name="T102" fmla="*/ 248 w 248"/>
                <a:gd name="T103" fmla="*/ 427 h 752"/>
                <a:gd name="T104" fmla="*/ 245 w 248"/>
                <a:gd name="T105" fmla="*/ 445 h 752"/>
                <a:gd name="T106" fmla="*/ 243 w 248"/>
                <a:gd name="T107" fmla="*/ 471 h 752"/>
                <a:gd name="T108" fmla="*/ 237 w 248"/>
                <a:gd name="T109" fmla="*/ 505 h 752"/>
                <a:gd name="T110" fmla="*/ 229 w 248"/>
                <a:gd name="T111" fmla="*/ 542 h 752"/>
                <a:gd name="T112" fmla="*/ 223 w 248"/>
                <a:gd name="T113" fmla="*/ 580 h 752"/>
                <a:gd name="T114" fmla="*/ 215 w 248"/>
                <a:gd name="T115" fmla="*/ 622 h 752"/>
                <a:gd name="T116" fmla="*/ 201 w 248"/>
                <a:gd name="T117" fmla="*/ 666 h 752"/>
                <a:gd name="T118" fmla="*/ 181 w 248"/>
                <a:gd name="T119" fmla="*/ 708 h 752"/>
                <a:gd name="T120" fmla="*/ 156 w 248"/>
                <a:gd name="T121" fmla="*/ 742 h 7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8"/>
                <a:gd name="T184" fmla="*/ 0 h 752"/>
                <a:gd name="T185" fmla="*/ 248 w 248"/>
                <a:gd name="T186" fmla="*/ 752 h 7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8" h="752">
                  <a:moveTo>
                    <a:pt x="156" y="742"/>
                  </a:moveTo>
                  <a:lnTo>
                    <a:pt x="153" y="746"/>
                  </a:lnTo>
                  <a:lnTo>
                    <a:pt x="151" y="750"/>
                  </a:lnTo>
                  <a:lnTo>
                    <a:pt x="145" y="752"/>
                  </a:lnTo>
                  <a:lnTo>
                    <a:pt x="139" y="752"/>
                  </a:lnTo>
                  <a:lnTo>
                    <a:pt x="128" y="752"/>
                  </a:lnTo>
                  <a:lnTo>
                    <a:pt x="123" y="748"/>
                  </a:lnTo>
                  <a:lnTo>
                    <a:pt x="114" y="744"/>
                  </a:lnTo>
                  <a:lnTo>
                    <a:pt x="112" y="738"/>
                  </a:lnTo>
                  <a:lnTo>
                    <a:pt x="112" y="718"/>
                  </a:lnTo>
                  <a:lnTo>
                    <a:pt x="112" y="696"/>
                  </a:lnTo>
                  <a:lnTo>
                    <a:pt x="114" y="672"/>
                  </a:lnTo>
                  <a:lnTo>
                    <a:pt x="117" y="646"/>
                  </a:lnTo>
                  <a:lnTo>
                    <a:pt x="117" y="614"/>
                  </a:lnTo>
                  <a:lnTo>
                    <a:pt x="114" y="580"/>
                  </a:lnTo>
                  <a:lnTo>
                    <a:pt x="109" y="546"/>
                  </a:lnTo>
                  <a:lnTo>
                    <a:pt x="106" y="521"/>
                  </a:lnTo>
                  <a:lnTo>
                    <a:pt x="106" y="477"/>
                  </a:lnTo>
                  <a:lnTo>
                    <a:pt x="112" y="437"/>
                  </a:lnTo>
                  <a:lnTo>
                    <a:pt x="120" y="409"/>
                  </a:lnTo>
                  <a:lnTo>
                    <a:pt x="120" y="391"/>
                  </a:lnTo>
                  <a:lnTo>
                    <a:pt x="109" y="373"/>
                  </a:lnTo>
                  <a:lnTo>
                    <a:pt x="98" y="351"/>
                  </a:lnTo>
                  <a:lnTo>
                    <a:pt x="87" y="325"/>
                  </a:lnTo>
                  <a:lnTo>
                    <a:pt x="73" y="299"/>
                  </a:lnTo>
                  <a:lnTo>
                    <a:pt x="61" y="269"/>
                  </a:lnTo>
                  <a:lnTo>
                    <a:pt x="50" y="235"/>
                  </a:lnTo>
                  <a:lnTo>
                    <a:pt x="39" y="199"/>
                  </a:lnTo>
                  <a:lnTo>
                    <a:pt x="31" y="161"/>
                  </a:lnTo>
                  <a:lnTo>
                    <a:pt x="25" y="147"/>
                  </a:lnTo>
                  <a:lnTo>
                    <a:pt x="17" y="125"/>
                  </a:lnTo>
                  <a:lnTo>
                    <a:pt x="6" y="101"/>
                  </a:lnTo>
                  <a:lnTo>
                    <a:pt x="0" y="84"/>
                  </a:lnTo>
                  <a:lnTo>
                    <a:pt x="0" y="50"/>
                  </a:lnTo>
                  <a:lnTo>
                    <a:pt x="17" y="26"/>
                  </a:lnTo>
                  <a:lnTo>
                    <a:pt x="45" y="8"/>
                  </a:lnTo>
                  <a:lnTo>
                    <a:pt x="75" y="0"/>
                  </a:lnTo>
                  <a:lnTo>
                    <a:pt x="109" y="2"/>
                  </a:lnTo>
                  <a:lnTo>
                    <a:pt x="139" y="12"/>
                  </a:lnTo>
                  <a:lnTo>
                    <a:pt x="165" y="34"/>
                  </a:lnTo>
                  <a:lnTo>
                    <a:pt x="176" y="64"/>
                  </a:lnTo>
                  <a:lnTo>
                    <a:pt x="187" y="109"/>
                  </a:lnTo>
                  <a:lnTo>
                    <a:pt x="201" y="163"/>
                  </a:lnTo>
                  <a:lnTo>
                    <a:pt x="217" y="213"/>
                  </a:lnTo>
                  <a:lnTo>
                    <a:pt x="226" y="247"/>
                  </a:lnTo>
                  <a:lnTo>
                    <a:pt x="231" y="279"/>
                  </a:lnTo>
                  <a:lnTo>
                    <a:pt x="237" y="321"/>
                  </a:lnTo>
                  <a:lnTo>
                    <a:pt x="243" y="361"/>
                  </a:lnTo>
                  <a:lnTo>
                    <a:pt x="245" y="385"/>
                  </a:lnTo>
                  <a:lnTo>
                    <a:pt x="248" y="397"/>
                  </a:lnTo>
                  <a:lnTo>
                    <a:pt x="248" y="411"/>
                  </a:lnTo>
                  <a:lnTo>
                    <a:pt x="248" y="427"/>
                  </a:lnTo>
                  <a:lnTo>
                    <a:pt x="245" y="445"/>
                  </a:lnTo>
                  <a:lnTo>
                    <a:pt x="243" y="471"/>
                  </a:lnTo>
                  <a:lnTo>
                    <a:pt x="237" y="505"/>
                  </a:lnTo>
                  <a:lnTo>
                    <a:pt x="229" y="542"/>
                  </a:lnTo>
                  <a:lnTo>
                    <a:pt x="223" y="580"/>
                  </a:lnTo>
                  <a:lnTo>
                    <a:pt x="215" y="622"/>
                  </a:lnTo>
                  <a:lnTo>
                    <a:pt x="201" y="666"/>
                  </a:lnTo>
                  <a:lnTo>
                    <a:pt x="181" y="708"/>
                  </a:lnTo>
                  <a:lnTo>
                    <a:pt x="156" y="742"/>
                  </a:lnTo>
                  <a:close/>
                </a:path>
              </a:pathLst>
            </a:custGeom>
            <a:solidFill>
              <a:srgbClr val="7F0000"/>
            </a:solidFill>
            <a:ln w="9525">
              <a:noFill/>
              <a:round/>
              <a:headEnd/>
              <a:tailEnd/>
            </a:ln>
          </p:spPr>
          <p:txBody>
            <a:bodyPr/>
            <a:lstStyle/>
            <a:p>
              <a:endParaRPr lang="en-US"/>
            </a:p>
          </p:txBody>
        </p:sp>
        <p:sp>
          <p:nvSpPr>
            <p:cNvPr id="22596" name="Freeform 136"/>
            <p:cNvSpPr>
              <a:spLocks/>
            </p:cNvSpPr>
            <p:nvPr/>
          </p:nvSpPr>
          <p:spPr bwMode="auto">
            <a:xfrm>
              <a:off x="4546" y="2715"/>
              <a:ext cx="47" cy="37"/>
            </a:xfrm>
            <a:custGeom>
              <a:avLst/>
              <a:gdLst>
                <a:gd name="T0" fmla="*/ 27 w 47"/>
                <a:gd name="T1" fmla="*/ 34 h 34"/>
                <a:gd name="T2" fmla="*/ 16 w 47"/>
                <a:gd name="T3" fmla="*/ 34 h 34"/>
                <a:gd name="T4" fmla="*/ 11 w 47"/>
                <a:gd name="T5" fmla="*/ 30 h 34"/>
                <a:gd name="T6" fmla="*/ 2 w 47"/>
                <a:gd name="T7" fmla="*/ 26 h 34"/>
                <a:gd name="T8" fmla="*/ 0 w 47"/>
                <a:gd name="T9" fmla="*/ 20 h 34"/>
                <a:gd name="T10" fmla="*/ 2 w 47"/>
                <a:gd name="T11" fmla="*/ 12 h 34"/>
                <a:gd name="T12" fmla="*/ 5 w 47"/>
                <a:gd name="T13" fmla="*/ 6 h 34"/>
                <a:gd name="T14" fmla="*/ 14 w 47"/>
                <a:gd name="T15" fmla="*/ 2 h 34"/>
                <a:gd name="T16" fmla="*/ 22 w 47"/>
                <a:gd name="T17" fmla="*/ 0 h 34"/>
                <a:gd name="T18" fmla="*/ 30 w 47"/>
                <a:gd name="T19" fmla="*/ 2 h 34"/>
                <a:gd name="T20" fmla="*/ 39 w 47"/>
                <a:gd name="T21" fmla="*/ 4 h 34"/>
                <a:gd name="T22" fmla="*/ 44 w 47"/>
                <a:gd name="T23" fmla="*/ 10 h 34"/>
                <a:gd name="T24" fmla="*/ 47 w 47"/>
                <a:gd name="T25" fmla="*/ 16 h 34"/>
                <a:gd name="T26" fmla="*/ 47 w 47"/>
                <a:gd name="T27" fmla="*/ 22 h 34"/>
                <a:gd name="T28" fmla="*/ 41 w 47"/>
                <a:gd name="T29" fmla="*/ 28 h 34"/>
                <a:gd name="T30" fmla="*/ 36 w 47"/>
                <a:gd name="T31" fmla="*/ 32 h 34"/>
                <a:gd name="T32" fmla="*/ 27 w 47"/>
                <a:gd name="T33" fmla="*/ 34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4"/>
                <a:gd name="T53" fmla="*/ 47 w 47"/>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4">
                  <a:moveTo>
                    <a:pt x="27" y="34"/>
                  </a:moveTo>
                  <a:lnTo>
                    <a:pt x="16" y="34"/>
                  </a:lnTo>
                  <a:lnTo>
                    <a:pt x="11" y="30"/>
                  </a:lnTo>
                  <a:lnTo>
                    <a:pt x="2" y="26"/>
                  </a:lnTo>
                  <a:lnTo>
                    <a:pt x="0" y="20"/>
                  </a:lnTo>
                  <a:lnTo>
                    <a:pt x="2" y="12"/>
                  </a:lnTo>
                  <a:lnTo>
                    <a:pt x="5" y="6"/>
                  </a:lnTo>
                  <a:lnTo>
                    <a:pt x="14" y="2"/>
                  </a:lnTo>
                  <a:lnTo>
                    <a:pt x="22" y="0"/>
                  </a:lnTo>
                  <a:lnTo>
                    <a:pt x="30" y="2"/>
                  </a:lnTo>
                  <a:lnTo>
                    <a:pt x="39" y="4"/>
                  </a:lnTo>
                  <a:lnTo>
                    <a:pt x="44" y="10"/>
                  </a:lnTo>
                  <a:lnTo>
                    <a:pt x="47" y="16"/>
                  </a:lnTo>
                  <a:lnTo>
                    <a:pt x="47" y="22"/>
                  </a:lnTo>
                  <a:lnTo>
                    <a:pt x="41" y="28"/>
                  </a:lnTo>
                  <a:lnTo>
                    <a:pt x="36" y="32"/>
                  </a:lnTo>
                  <a:lnTo>
                    <a:pt x="27" y="34"/>
                  </a:lnTo>
                  <a:close/>
                </a:path>
              </a:pathLst>
            </a:custGeom>
            <a:solidFill>
              <a:srgbClr val="7F0000"/>
            </a:solidFill>
            <a:ln w="9525">
              <a:noFill/>
              <a:round/>
              <a:headEnd/>
              <a:tailEnd/>
            </a:ln>
          </p:spPr>
          <p:txBody>
            <a:bodyPr/>
            <a:lstStyle/>
            <a:p>
              <a:endParaRPr lang="en-US"/>
            </a:p>
          </p:txBody>
        </p:sp>
        <p:sp>
          <p:nvSpPr>
            <p:cNvPr id="22597" name="Freeform 137"/>
            <p:cNvSpPr>
              <a:spLocks/>
            </p:cNvSpPr>
            <p:nvPr/>
          </p:nvSpPr>
          <p:spPr bwMode="auto">
            <a:xfrm>
              <a:off x="4507" y="2010"/>
              <a:ext cx="47" cy="34"/>
            </a:xfrm>
            <a:custGeom>
              <a:avLst/>
              <a:gdLst>
                <a:gd name="T0" fmla="*/ 27 w 47"/>
                <a:gd name="T1" fmla="*/ 32 h 32"/>
                <a:gd name="T2" fmla="*/ 16 w 47"/>
                <a:gd name="T3" fmla="*/ 32 h 32"/>
                <a:gd name="T4" fmla="*/ 11 w 47"/>
                <a:gd name="T5" fmla="*/ 30 h 32"/>
                <a:gd name="T6" fmla="*/ 2 w 47"/>
                <a:gd name="T7" fmla="*/ 24 h 32"/>
                <a:gd name="T8" fmla="*/ 0 w 47"/>
                <a:gd name="T9" fmla="*/ 18 h 32"/>
                <a:gd name="T10" fmla="*/ 2 w 47"/>
                <a:gd name="T11" fmla="*/ 12 h 32"/>
                <a:gd name="T12" fmla="*/ 5 w 47"/>
                <a:gd name="T13" fmla="*/ 6 h 32"/>
                <a:gd name="T14" fmla="*/ 11 w 47"/>
                <a:gd name="T15" fmla="*/ 2 h 32"/>
                <a:gd name="T16" fmla="*/ 19 w 47"/>
                <a:gd name="T17" fmla="*/ 0 h 32"/>
                <a:gd name="T18" fmla="*/ 30 w 47"/>
                <a:gd name="T19" fmla="*/ 0 h 32"/>
                <a:gd name="T20" fmla="*/ 39 w 47"/>
                <a:gd name="T21" fmla="*/ 2 h 32"/>
                <a:gd name="T22" fmla="*/ 44 w 47"/>
                <a:gd name="T23" fmla="*/ 8 h 32"/>
                <a:gd name="T24" fmla="*/ 47 w 47"/>
                <a:gd name="T25" fmla="*/ 14 h 32"/>
                <a:gd name="T26" fmla="*/ 44 w 47"/>
                <a:gd name="T27" fmla="*/ 22 h 32"/>
                <a:gd name="T28" fmla="*/ 41 w 47"/>
                <a:gd name="T29" fmla="*/ 26 h 32"/>
                <a:gd name="T30" fmla="*/ 36 w 47"/>
                <a:gd name="T31" fmla="*/ 30 h 32"/>
                <a:gd name="T32" fmla="*/ 27 w 47"/>
                <a:gd name="T33" fmla="*/ 32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2"/>
                <a:gd name="T53" fmla="*/ 47 w 47"/>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2">
                  <a:moveTo>
                    <a:pt x="27" y="32"/>
                  </a:moveTo>
                  <a:lnTo>
                    <a:pt x="16" y="32"/>
                  </a:lnTo>
                  <a:lnTo>
                    <a:pt x="11" y="30"/>
                  </a:lnTo>
                  <a:lnTo>
                    <a:pt x="2" y="24"/>
                  </a:lnTo>
                  <a:lnTo>
                    <a:pt x="0" y="18"/>
                  </a:lnTo>
                  <a:lnTo>
                    <a:pt x="2" y="12"/>
                  </a:lnTo>
                  <a:lnTo>
                    <a:pt x="5" y="6"/>
                  </a:lnTo>
                  <a:lnTo>
                    <a:pt x="11" y="2"/>
                  </a:lnTo>
                  <a:lnTo>
                    <a:pt x="19" y="0"/>
                  </a:lnTo>
                  <a:lnTo>
                    <a:pt x="30" y="0"/>
                  </a:lnTo>
                  <a:lnTo>
                    <a:pt x="39" y="2"/>
                  </a:lnTo>
                  <a:lnTo>
                    <a:pt x="44" y="8"/>
                  </a:lnTo>
                  <a:lnTo>
                    <a:pt x="47" y="14"/>
                  </a:lnTo>
                  <a:lnTo>
                    <a:pt x="44" y="22"/>
                  </a:lnTo>
                  <a:lnTo>
                    <a:pt x="41" y="26"/>
                  </a:lnTo>
                  <a:lnTo>
                    <a:pt x="36" y="30"/>
                  </a:lnTo>
                  <a:lnTo>
                    <a:pt x="27" y="32"/>
                  </a:lnTo>
                  <a:close/>
                </a:path>
              </a:pathLst>
            </a:custGeom>
            <a:solidFill>
              <a:srgbClr val="7F0000"/>
            </a:solidFill>
            <a:ln w="9525">
              <a:noFill/>
              <a:round/>
              <a:headEnd/>
              <a:tailEnd/>
            </a:ln>
          </p:spPr>
          <p:txBody>
            <a:bodyPr/>
            <a:lstStyle/>
            <a:p>
              <a:endParaRPr lang="en-US"/>
            </a:p>
          </p:txBody>
        </p:sp>
        <p:sp>
          <p:nvSpPr>
            <p:cNvPr id="22598" name="Freeform 138"/>
            <p:cNvSpPr>
              <a:spLocks/>
            </p:cNvSpPr>
            <p:nvPr/>
          </p:nvSpPr>
          <p:spPr bwMode="auto">
            <a:xfrm>
              <a:off x="4426" y="1939"/>
              <a:ext cx="273" cy="774"/>
            </a:xfrm>
            <a:custGeom>
              <a:avLst/>
              <a:gdLst>
                <a:gd name="T0" fmla="*/ 95 w 273"/>
                <a:gd name="T1" fmla="*/ 0 h 722"/>
                <a:gd name="T2" fmla="*/ 86 w 273"/>
                <a:gd name="T3" fmla="*/ 0 h 722"/>
                <a:gd name="T4" fmla="*/ 75 w 273"/>
                <a:gd name="T5" fmla="*/ 2 h 722"/>
                <a:gd name="T6" fmla="*/ 64 w 273"/>
                <a:gd name="T7" fmla="*/ 6 h 722"/>
                <a:gd name="T8" fmla="*/ 50 w 273"/>
                <a:gd name="T9" fmla="*/ 10 h 722"/>
                <a:gd name="T10" fmla="*/ 39 w 273"/>
                <a:gd name="T11" fmla="*/ 16 h 722"/>
                <a:gd name="T12" fmla="*/ 28 w 273"/>
                <a:gd name="T13" fmla="*/ 24 h 722"/>
                <a:gd name="T14" fmla="*/ 16 w 273"/>
                <a:gd name="T15" fmla="*/ 36 h 722"/>
                <a:gd name="T16" fmla="*/ 11 w 273"/>
                <a:gd name="T17" fmla="*/ 48 h 722"/>
                <a:gd name="T18" fmla="*/ 3 w 273"/>
                <a:gd name="T19" fmla="*/ 76 h 722"/>
                <a:gd name="T20" fmla="*/ 0 w 273"/>
                <a:gd name="T21" fmla="*/ 102 h 722"/>
                <a:gd name="T22" fmla="*/ 3 w 273"/>
                <a:gd name="T23" fmla="*/ 125 h 722"/>
                <a:gd name="T24" fmla="*/ 5 w 273"/>
                <a:gd name="T25" fmla="*/ 143 h 722"/>
                <a:gd name="T26" fmla="*/ 11 w 273"/>
                <a:gd name="T27" fmla="*/ 167 h 722"/>
                <a:gd name="T28" fmla="*/ 16 w 273"/>
                <a:gd name="T29" fmla="*/ 199 h 722"/>
                <a:gd name="T30" fmla="*/ 25 w 273"/>
                <a:gd name="T31" fmla="*/ 235 h 722"/>
                <a:gd name="T32" fmla="*/ 33 w 273"/>
                <a:gd name="T33" fmla="*/ 269 h 722"/>
                <a:gd name="T34" fmla="*/ 47 w 273"/>
                <a:gd name="T35" fmla="*/ 301 h 722"/>
                <a:gd name="T36" fmla="*/ 64 w 273"/>
                <a:gd name="T37" fmla="*/ 335 h 722"/>
                <a:gd name="T38" fmla="*/ 78 w 273"/>
                <a:gd name="T39" fmla="*/ 363 h 722"/>
                <a:gd name="T40" fmla="*/ 83 w 273"/>
                <a:gd name="T41" fmla="*/ 381 h 722"/>
                <a:gd name="T42" fmla="*/ 81 w 273"/>
                <a:gd name="T43" fmla="*/ 389 h 722"/>
                <a:gd name="T44" fmla="*/ 81 w 273"/>
                <a:gd name="T45" fmla="*/ 397 h 722"/>
                <a:gd name="T46" fmla="*/ 83 w 273"/>
                <a:gd name="T47" fmla="*/ 405 h 722"/>
                <a:gd name="T48" fmla="*/ 86 w 273"/>
                <a:gd name="T49" fmla="*/ 411 h 722"/>
                <a:gd name="T50" fmla="*/ 92 w 273"/>
                <a:gd name="T51" fmla="*/ 419 h 722"/>
                <a:gd name="T52" fmla="*/ 95 w 273"/>
                <a:gd name="T53" fmla="*/ 429 h 722"/>
                <a:gd name="T54" fmla="*/ 95 w 273"/>
                <a:gd name="T55" fmla="*/ 443 h 722"/>
                <a:gd name="T56" fmla="*/ 95 w 273"/>
                <a:gd name="T57" fmla="*/ 455 h 722"/>
                <a:gd name="T58" fmla="*/ 97 w 273"/>
                <a:gd name="T59" fmla="*/ 499 h 722"/>
                <a:gd name="T60" fmla="*/ 106 w 273"/>
                <a:gd name="T61" fmla="*/ 576 h 722"/>
                <a:gd name="T62" fmla="*/ 111 w 273"/>
                <a:gd name="T63" fmla="*/ 660 h 722"/>
                <a:gd name="T64" fmla="*/ 114 w 273"/>
                <a:gd name="T65" fmla="*/ 710 h 722"/>
                <a:gd name="T66" fmla="*/ 128 w 273"/>
                <a:gd name="T67" fmla="*/ 714 h 722"/>
                <a:gd name="T68" fmla="*/ 139 w 273"/>
                <a:gd name="T69" fmla="*/ 718 h 722"/>
                <a:gd name="T70" fmla="*/ 153 w 273"/>
                <a:gd name="T71" fmla="*/ 720 h 722"/>
                <a:gd name="T72" fmla="*/ 164 w 273"/>
                <a:gd name="T73" fmla="*/ 720 h 722"/>
                <a:gd name="T74" fmla="*/ 175 w 273"/>
                <a:gd name="T75" fmla="*/ 722 h 722"/>
                <a:gd name="T76" fmla="*/ 186 w 273"/>
                <a:gd name="T77" fmla="*/ 722 h 722"/>
                <a:gd name="T78" fmla="*/ 198 w 273"/>
                <a:gd name="T79" fmla="*/ 722 h 722"/>
                <a:gd name="T80" fmla="*/ 209 w 273"/>
                <a:gd name="T81" fmla="*/ 720 h 722"/>
                <a:gd name="T82" fmla="*/ 228 w 273"/>
                <a:gd name="T83" fmla="*/ 650 h 722"/>
                <a:gd name="T84" fmla="*/ 245 w 273"/>
                <a:gd name="T85" fmla="*/ 564 h 722"/>
                <a:gd name="T86" fmla="*/ 256 w 273"/>
                <a:gd name="T87" fmla="*/ 489 h 722"/>
                <a:gd name="T88" fmla="*/ 262 w 273"/>
                <a:gd name="T89" fmla="*/ 447 h 722"/>
                <a:gd name="T90" fmla="*/ 267 w 273"/>
                <a:gd name="T91" fmla="*/ 431 h 722"/>
                <a:gd name="T92" fmla="*/ 270 w 273"/>
                <a:gd name="T93" fmla="*/ 411 h 722"/>
                <a:gd name="T94" fmla="*/ 273 w 273"/>
                <a:gd name="T95" fmla="*/ 393 h 722"/>
                <a:gd name="T96" fmla="*/ 270 w 273"/>
                <a:gd name="T97" fmla="*/ 377 h 722"/>
                <a:gd name="T98" fmla="*/ 259 w 273"/>
                <a:gd name="T99" fmla="*/ 335 h 722"/>
                <a:gd name="T100" fmla="*/ 245 w 273"/>
                <a:gd name="T101" fmla="*/ 257 h 722"/>
                <a:gd name="T102" fmla="*/ 231 w 273"/>
                <a:gd name="T103" fmla="*/ 175 h 722"/>
                <a:gd name="T104" fmla="*/ 217 w 273"/>
                <a:gd name="T105" fmla="*/ 115 h 722"/>
                <a:gd name="T106" fmla="*/ 212 w 273"/>
                <a:gd name="T107" fmla="*/ 94 h 722"/>
                <a:gd name="T108" fmla="*/ 203 w 273"/>
                <a:gd name="T109" fmla="*/ 74 h 722"/>
                <a:gd name="T110" fmla="*/ 192 w 273"/>
                <a:gd name="T111" fmla="*/ 54 h 722"/>
                <a:gd name="T112" fmla="*/ 181 w 273"/>
                <a:gd name="T113" fmla="*/ 36 h 722"/>
                <a:gd name="T114" fmla="*/ 167 w 273"/>
                <a:gd name="T115" fmla="*/ 22 h 722"/>
                <a:gd name="T116" fmla="*/ 147 w 273"/>
                <a:gd name="T117" fmla="*/ 10 h 722"/>
                <a:gd name="T118" fmla="*/ 122 w 273"/>
                <a:gd name="T119" fmla="*/ 2 h 722"/>
                <a:gd name="T120" fmla="*/ 95 w 273"/>
                <a:gd name="T121" fmla="*/ 0 h 7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3"/>
                <a:gd name="T184" fmla="*/ 0 h 722"/>
                <a:gd name="T185" fmla="*/ 273 w 273"/>
                <a:gd name="T186" fmla="*/ 722 h 7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3" h="722">
                  <a:moveTo>
                    <a:pt x="95" y="0"/>
                  </a:moveTo>
                  <a:lnTo>
                    <a:pt x="86" y="0"/>
                  </a:lnTo>
                  <a:lnTo>
                    <a:pt x="75" y="2"/>
                  </a:lnTo>
                  <a:lnTo>
                    <a:pt x="64" y="6"/>
                  </a:lnTo>
                  <a:lnTo>
                    <a:pt x="50" y="10"/>
                  </a:lnTo>
                  <a:lnTo>
                    <a:pt x="39" y="16"/>
                  </a:lnTo>
                  <a:lnTo>
                    <a:pt x="28" y="24"/>
                  </a:lnTo>
                  <a:lnTo>
                    <a:pt x="16" y="36"/>
                  </a:lnTo>
                  <a:lnTo>
                    <a:pt x="11" y="48"/>
                  </a:lnTo>
                  <a:lnTo>
                    <a:pt x="3" y="76"/>
                  </a:lnTo>
                  <a:lnTo>
                    <a:pt x="0" y="102"/>
                  </a:lnTo>
                  <a:lnTo>
                    <a:pt x="3" y="125"/>
                  </a:lnTo>
                  <a:lnTo>
                    <a:pt x="5" y="143"/>
                  </a:lnTo>
                  <a:lnTo>
                    <a:pt x="11" y="167"/>
                  </a:lnTo>
                  <a:lnTo>
                    <a:pt x="16" y="199"/>
                  </a:lnTo>
                  <a:lnTo>
                    <a:pt x="25" y="235"/>
                  </a:lnTo>
                  <a:lnTo>
                    <a:pt x="33" y="269"/>
                  </a:lnTo>
                  <a:lnTo>
                    <a:pt x="47" y="301"/>
                  </a:lnTo>
                  <a:lnTo>
                    <a:pt x="64" y="335"/>
                  </a:lnTo>
                  <a:lnTo>
                    <a:pt x="78" y="363"/>
                  </a:lnTo>
                  <a:lnTo>
                    <a:pt x="83" y="381"/>
                  </a:lnTo>
                  <a:lnTo>
                    <a:pt x="81" y="389"/>
                  </a:lnTo>
                  <a:lnTo>
                    <a:pt x="81" y="397"/>
                  </a:lnTo>
                  <a:lnTo>
                    <a:pt x="83" y="405"/>
                  </a:lnTo>
                  <a:lnTo>
                    <a:pt x="86" y="411"/>
                  </a:lnTo>
                  <a:lnTo>
                    <a:pt x="92" y="419"/>
                  </a:lnTo>
                  <a:lnTo>
                    <a:pt x="95" y="429"/>
                  </a:lnTo>
                  <a:lnTo>
                    <a:pt x="95" y="443"/>
                  </a:lnTo>
                  <a:lnTo>
                    <a:pt x="95" y="455"/>
                  </a:lnTo>
                  <a:lnTo>
                    <a:pt x="97" y="499"/>
                  </a:lnTo>
                  <a:lnTo>
                    <a:pt x="106" y="576"/>
                  </a:lnTo>
                  <a:lnTo>
                    <a:pt x="111" y="660"/>
                  </a:lnTo>
                  <a:lnTo>
                    <a:pt x="114" y="710"/>
                  </a:lnTo>
                  <a:lnTo>
                    <a:pt x="128" y="714"/>
                  </a:lnTo>
                  <a:lnTo>
                    <a:pt x="139" y="718"/>
                  </a:lnTo>
                  <a:lnTo>
                    <a:pt x="153" y="720"/>
                  </a:lnTo>
                  <a:lnTo>
                    <a:pt x="164" y="720"/>
                  </a:lnTo>
                  <a:lnTo>
                    <a:pt x="175" y="722"/>
                  </a:lnTo>
                  <a:lnTo>
                    <a:pt x="186" y="722"/>
                  </a:lnTo>
                  <a:lnTo>
                    <a:pt x="198" y="722"/>
                  </a:lnTo>
                  <a:lnTo>
                    <a:pt x="209" y="720"/>
                  </a:lnTo>
                  <a:lnTo>
                    <a:pt x="228" y="650"/>
                  </a:lnTo>
                  <a:lnTo>
                    <a:pt x="245" y="564"/>
                  </a:lnTo>
                  <a:lnTo>
                    <a:pt x="256" y="489"/>
                  </a:lnTo>
                  <a:lnTo>
                    <a:pt x="262" y="447"/>
                  </a:lnTo>
                  <a:lnTo>
                    <a:pt x="267" y="431"/>
                  </a:lnTo>
                  <a:lnTo>
                    <a:pt x="270" y="411"/>
                  </a:lnTo>
                  <a:lnTo>
                    <a:pt x="273" y="393"/>
                  </a:lnTo>
                  <a:lnTo>
                    <a:pt x="270" y="377"/>
                  </a:lnTo>
                  <a:lnTo>
                    <a:pt x="259" y="335"/>
                  </a:lnTo>
                  <a:lnTo>
                    <a:pt x="245" y="257"/>
                  </a:lnTo>
                  <a:lnTo>
                    <a:pt x="231" y="175"/>
                  </a:lnTo>
                  <a:lnTo>
                    <a:pt x="217" y="115"/>
                  </a:lnTo>
                  <a:lnTo>
                    <a:pt x="212" y="94"/>
                  </a:lnTo>
                  <a:lnTo>
                    <a:pt x="203" y="74"/>
                  </a:lnTo>
                  <a:lnTo>
                    <a:pt x="192" y="54"/>
                  </a:lnTo>
                  <a:lnTo>
                    <a:pt x="181" y="36"/>
                  </a:lnTo>
                  <a:lnTo>
                    <a:pt x="167" y="22"/>
                  </a:lnTo>
                  <a:lnTo>
                    <a:pt x="147" y="10"/>
                  </a:lnTo>
                  <a:lnTo>
                    <a:pt x="122" y="2"/>
                  </a:lnTo>
                  <a:lnTo>
                    <a:pt x="95" y="0"/>
                  </a:lnTo>
                  <a:close/>
                </a:path>
              </a:pathLst>
            </a:custGeom>
            <a:solidFill>
              <a:schemeClr val="tx1"/>
            </a:solidFill>
            <a:ln w="9525">
              <a:noFill/>
              <a:round/>
              <a:headEnd/>
              <a:tailEnd/>
            </a:ln>
          </p:spPr>
          <p:txBody>
            <a:bodyPr/>
            <a:lstStyle/>
            <a:p>
              <a:endParaRPr lang="en-US"/>
            </a:p>
          </p:txBody>
        </p:sp>
        <p:sp>
          <p:nvSpPr>
            <p:cNvPr id="22599" name="Freeform 139"/>
            <p:cNvSpPr>
              <a:spLocks/>
            </p:cNvSpPr>
            <p:nvPr/>
          </p:nvSpPr>
          <p:spPr bwMode="auto">
            <a:xfrm>
              <a:off x="4532" y="2700"/>
              <a:ext cx="89" cy="56"/>
            </a:xfrm>
            <a:custGeom>
              <a:avLst/>
              <a:gdLst>
                <a:gd name="T0" fmla="*/ 89 w 89"/>
                <a:gd name="T1" fmla="*/ 12 h 52"/>
                <a:gd name="T2" fmla="*/ 69 w 89"/>
                <a:gd name="T3" fmla="*/ 12 h 52"/>
                <a:gd name="T4" fmla="*/ 50 w 89"/>
                <a:gd name="T5" fmla="*/ 10 h 52"/>
                <a:gd name="T6" fmla="*/ 30 w 89"/>
                <a:gd name="T7" fmla="*/ 6 h 52"/>
                <a:gd name="T8" fmla="*/ 8 w 89"/>
                <a:gd name="T9" fmla="*/ 0 h 52"/>
                <a:gd name="T10" fmla="*/ 5 w 89"/>
                <a:gd name="T11" fmla="*/ 10 h 52"/>
                <a:gd name="T12" fmla="*/ 5 w 89"/>
                <a:gd name="T13" fmla="*/ 22 h 52"/>
                <a:gd name="T14" fmla="*/ 2 w 89"/>
                <a:gd name="T15" fmla="*/ 34 h 52"/>
                <a:gd name="T16" fmla="*/ 0 w 89"/>
                <a:gd name="T17" fmla="*/ 40 h 52"/>
                <a:gd name="T18" fmla="*/ 19 w 89"/>
                <a:gd name="T19" fmla="*/ 48 h 52"/>
                <a:gd name="T20" fmla="*/ 41 w 89"/>
                <a:gd name="T21" fmla="*/ 52 h 52"/>
                <a:gd name="T22" fmla="*/ 61 w 89"/>
                <a:gd name="T23" fmla="*/ 52 h 52"/>
                <a:gd name="T24" fmla="*/ 78 w 89"/>
                <a:gd name="T25" fmla="*/ 50 h 52"/>
                <a:gd name="T26" fmla="*/ 83 w 89"/>
                <a:gd name="T27" fmla="*/ 36 h 52"/>
                <a:gd name="T28" fmla="*/ 86 w 89"/>
                <a:gd name="T29" fmla="*/ 24 h 52"/>
                <a:gd name="T30" fmla="*/ 89 w 89"/>
                <a:gd name="T31" fmla="*/ 16 h 52"/>
                <a:gd name="T32" fmla="*/ 89 w 89"/>
                <a:gd name="T33" fmla="*/ 12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52"/>
                <a:gd name="T53" fmla="*/ 89 w 89"/>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52">
                  <a:moveTo>
                    <a:pt x="89" y="12"/>
                  </a:moveTo>
                  <a:lnTo>
                    <a:pt x="69" y="12"/>
                  </a:lnTo>
                  <a:lnTo>
                    <a:pt x="50" y="10"/>
                  </a:lnTo>
                  <a:lnTo>
                    <a:pt x="30" y="6"/>
                  </a:lnTo>
                  <a:lnTo>
                    <a:pt x="8" y="0"/>
                  </a:lnTo>
                  <a:lnTo>
                    <a:pt x="5" y="10"/>
                  </a:lnTo>
                  <a:lnTo>
                    <a:pt x="5" y="22"/>
                  </a:lnTo>
                  <a:lnTo>
                    <a:pt x="2" y="34"/>
                  </a:lnTo>
                  <a:lnTo>
                    <a:pt x="0" y="40"/>
                  </a:lnTo>
                  <a:lnTo>
                    <a:pt x="19" y="48"/>
                  </a:lnTo>
                  <a:lnTo>
                    <a:pt x="41" y="52"/>
                  </a:lnTo>
                  <a:lnTo>
                    <a:pt x="61" y="52"/>
                  </a:lnTo>
                  <a:lnTo>
                    <a:pt x="78" y="50"/>
                  </a:lnTo>
                  <a:lnTo>
                    <a:pt x="83" y="36"/>
                  </a:lnTo>
                  <a:lnTo>
                    <a:pt x="86" y="24"/>
                  </a:lnTo>
                  <a:lnTo>
                    <a:pt x="89" y="16"/>
                  </a:lnTo>
                  <a:lnTo>
                    <a:pt x="89" y="12"/>
                  </a:lnTo>
                  <a:close/>
                </a:path>
              </a:pathLst>
            </a:custGeom>
            <a:solidFill>
              <a:srgbClr val="FFD1A5"/>
            </a:solidFill>
            <a:ln w="9525">
              <a:noFill/>
              <a:round/>
              <a:headEnd/>
              <a:tailEnd/>
            </a:ln>
          </p:spPr>
          <p:txBody>
            <a:bodyPr/>
            <a:lstStyle/>
            <a:p>
              <a:endParaRPr lang="en-US"/>
            </a:p>
          </p:txBody>
        </p:sp>
        <p:sp>
          <p:nvSpPr>
            <p:cNvPr id="22600" name="Freeform 140"/>
            <p:cNvSpPr>
              <a:spLocks/>
            </p:cNvSpPr>
            <p:nvPr/>
          </p:nvSpPr>
          <p:spPr bwMode="auto">
            <a:xfrm>
              <a:off x="4585" y="2827"/>
              <a:ext cx="33" cy="26"/>
            </a:xfrm>
            <a:custGeom>
              <a:avLst/>
              <a:gdLst>
                <a:gd name="T0" fmla="*/ 0 w 33"/>
                <a:gd name="T1" fmla="*/ 22 h 24"/>
                <a:gd name="T2" fmla="*/ 19 w 33"/>
                <a:gd name="T3" fmla="*/ 24 h 24"/>
                <a:gd name="T4" fmla="*/ 33 w 33"/>
                <a:gd name="T5" fmla="*/ 2 h 24"/>
                <a:gd name="T6" fmla="*/ 5 w 33"/>
                <a:gd name="T7" fmla="*/ 0 h 24"/>
                <a:gd name="T8" fmla="*/ 5 w 33"/>
                <a:gd name="T9" fmla="*/ 6 h 24"/>
                <a:gd name="T10" fmla="*/ 2 w 33"/>
                <a:gd name="T11" fmla="*/ 12 h 24"/>
                <a:gd name="T12" fmla="*/ 2 w 33"/>
                <a:gd name="T13" fmla="*/ 18 h 24"/>
                <a:gd name="T14" fmla="*/ 0 w 33"/>
                <a:gd name="T15" fmla="*/ 22 h 24"/>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24"/>
                <a:gd name="T26" fmla="*/ 33 w 33"/>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24">
                  <a:moveTo>
                    <a:pt x="0" y="22"/>
                  </a:moveTo>
                  <a:lnTo>
                    <a:pt x="19" y="24"/>
                  </a:lnTo>
                  <a:lnTo>
                    <a:pt x="33" y="2"/>
                  </a:lnTo>
                  <a:lnTo>
                    <a:pt x="5" y="0"/>
                  </a:lnTo>
                  <a:lnTo>
                    <a:pt x="5" y="6"/>
                  </a:lnTo>
                  <a:lnTo>
                    <a:pt x="2" y="12"/>
                  </a:lnTo>
                  <a:lnTo>
                    <a:pt x="2" y="18"/>
                  </a:lnTo>
                  <a:lnTo>
                    <a:pt x="0" y="22"/>
                  </a:lnTo>
                  <a:close/>
                </a:path>
              </a:pathLst>
            </a:custGeom>
            <a:solidFill>
              <a:srgbClr val="4C0000"/>
            </a:solidFill>
            <a:ln w="9525">
              <a:noFill/>
              <a:round/>
              <a:headEnd/>
              <a:tailEnd/>
            </a:ln>
          </p:spPr>
          <p:txBody>
            <a:bodyPr/>
            <a:lstStyle/>
            <a:p>
              <a:endParaRPr lang="en-US"/>
            </a:p>
          </p:txBody>
        </p:sp>
        <p:sp>
          <p:nvSpPr>
            <p:cNvPr id="22601" name="Freeform 141"/>
            <p:cNvSpPr>
              <a:spLocks/>
            </p:cNvSpPr>
            <p:nvPr/>
          </p:nvSpPr>
          <p:spPr bwMode="auto">
            <a:xfrm>
              <a:off x="3792" y="2292"/>
              <a:ext cx="118" cy="64"/>
            </a:xfrm>
            <a:custGeom>
              <a:avLst/>
              <a:gdLst>
                <a:gd name="T0" fmla="*/ 118 w 118"/>
                <a:gd name="T1" fmla="*/ 2 h 60"/>
                <a:gd name="T2" fmla="*/ 104 w 118"/>
                <a:gd name="T3" fmla="*/ 6 h 60"/>
                <a:gd name="T4" fmla="*/ 87 w 118"/>
                <a:gd name="T5" fmla="*/ 12 h 60"/>
                <a:gd name="T6" fmla="*/ 70 w 118"/>
                <a:gd name="T7" fmla="*/ 18 h 60"/>
                <a:gd name="T8" fmla="*/ 56 w 118"/>
                <a:gd name="T9" fmla="*/ 24 h 60"/>
                <a:gd name="T10" fmla="*/ 39 w 118"/>
                <a:gd name="T11" fmla="*/ 34 h 60"/>
                <a:gd name="T12" fmla="*/ 26 w 118"/>
                <a:gd name="T13" fmla="*/ 42 h 60"/>
                <a:gd name="T14" fmla="*/ 14 w 118"/>
                <a:gd name="T15" fmla="*/ 50 h 60"/>
                <a:gd name="T16" fmla="*/ 3 w 118"/>
                <a:gd name="T17" fmla="*/ 60 h 60"/>
                <a:gd name="T18" fmla="*/ 0 w 118"/>
                <a:gd name="T19" fmla="*/ 52 h 60"/>
                <a:gd name="T20" fmla="*/ 0 w 118"/>
                <a:gd name="T21" fmla="*/ 42 h 60"/>
                <a:gd name="T22" fmla="*/ 6 w 118"/>
                <a:gd name="T23" fmla="*/ 32 h 60"/>
                <a:gd name="T24" fmla="*/ 14 w 118"/>
                <a:gd name="T25" fmla="*/ 24 h 60"/>
                <a:gd name="T26" fmla="*/ 23 w 118"/>
                <a:gd name="T27" fmla="*/ 20 h 60"/>
                <a:gd name="T28" fmla="*/ 37 w 118"/>
                <a:gd name="T29" fmla="*/ 12 h 60"/>
                <a:gd name="T30" fmla="*/ 51 w 118"/>
                <a:gd name="T31" fmla="*/ 4 h 60"/>
                <a:gd name="T32" fmla="*/ 59 w 118"/>
                <a:gd name="T33" fmla="*/ 0 h 60"/>
                <a:gd name="T34" fmla="*/ 118 w 118"/>
                <a:gd name="T35" fmla="*/ 2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8"/>
                <a:gd name="T55" fmla="*/ 0 h 60"/>
                <a:gd name="T56" fmla="*/ 118 w 118"/>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8" h="60">
                  <a:moveTo>
                    <a:pt x="118" y="2"/>
                  </a:moveTo>
                  <a:lnTo>
                    <a:pt x="104" y="6"/>
                  </a:lnTo>
                  <a:lnTo>
                    <a:pt x="87" y="12"/>
                  </a:lnTo>
                  <a:lnTo>
                    <a:pt x="70" y="18"/>
                  </a:lnTo>
                  <a:lnTo>
                    <a:pt x="56" y="24"/>
                  </a:lnTo>
                  <a:lnTo>
                    <a:pt x="39" y="34"/>
                  </a:lnTo>
                  <a:lnTo>
                    <a:pt x="26" y="42"/>
                  </a:lnTo>
                  <a:lnTo>
                    <a:pt x="14" y="50"/>
                  </a:lnTo>
                  <a:lnTo>
                    <a:pt x="3" y="60"/>
                  </a:lnTo>
                  <a:lnTo>
                    <a:pt x="0" y="52"/>
                  </a:lnTo>
                  <a:lnTo>
                    <a:pt x="0" y="42"/>
                  </a:lnTo>
                  <a:lnTo>
                    <a:pt x="6" y="32"/>
                  </a:lnTo>
                  <a:lnTo>
                    <a:pt x="14" y="24"/>
                  </a:lnTo>
                  <a:lnTo>
                    <a:pt x="23" y="20"/>
                  </a:lnTo>
                  <a:lnTo>
                    <a:pt x="37" y="12"/>
                  </a:lnTo>
                  <a:lnTo>
                    <a:pt x="51" y="4"/>
                  </a:lnTo>
                  <a:lnTo>
                    <a:pt x="59" y="0"/>
                  </a:lnTo>
                  <a:lnTo>
                    <a:pt x="118" y="2"/>
                  </a:lnTo>
                  <a:close/>
                </a:path>
              </a:pathLst>
            </a:custGeom>
            <a:solidFill>
              <a:srgbClr val="7F0000"/>
            </a:solidFill>
            <a:ln w="9525">
              <a:noFill/>
              <a:round/>
              <a:headEnd/>
              <a:tailEnd/>
            </a:ln>
          </p:spPr>
          <p:txBody>
            <a:bodyPr/>
            <a:lstStyle/>
            <a:p>
              <a:endParaRPr lang="en-US"/>
            </a:p>
          </p:txBody>
        </p:sp>
      </p:grpSp>
      <p:sp>
        <p:nvSpPr>
          <p:cNvPr id="122" name="Footer Placeholder 121"/>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52">
                                            <p:bg/>
                                          </p:spTgt>
                                        </p:tgtEl>
                                        <p:attrNameLst>
                                          <p:attrName>style.visibility</p:attrName>
                                        </p:attrNameLst>
                                      </p:cBhvr>
                                      <p:to>
                                        <p:strVal val="visible"/>
                                      </p:to>
                                    </p:set>
                                    <p:animEffect transition="in" filter="fade">
                                      <p:cBhvr>
                                        <p:cTn id="12" dur="2000"/>
                                        <p:tgtEl>
                                          <p:spTgt spid="2255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52">
                                            <p:txEl>
                                              <p:pRg st="0" end="0"/>
                                            </p:txEl>
                                          </p:spTgt>
                                        </p:tgtEl>
                                        <p:attrNameLst>
                                          <p:attrName>style.visibility</p:attrName>
                                        </p:attrNameLst>
                                      </p:cBhvr>
                                      <p:to>
                                        <p:strVal val="visible"/>
                                      </p:to>
                                    </p:set>
                                    <p:animEffect transition="in" filter="fade">
                                      <p:cBhvr>
                                        <p:cTn id="17" dur="2000"/>
                                        <p:tgtEl>
                                          <p:spTgt spid="225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7415">
                                            <p:bg/>
                                          </p:spTgt>
                                        </p:tgtEl>
                                        <p:attrNameLst>
                                          <p:attrName>style.visibility</p:attrName>
                                        </p:attrNameLst>
                                      </p:cBhvr>
                                      <p:to>
                                        <p:strVal val="visible"/>
                                      </p:to>
                                    </p:set>
                                    <p:animEffect transition="in" filter="fade">
                                      <p:cBhvr>
                                        <p:cTn id="22" dur="2000"/>
                                        <p:tgtEl>
                                          <p:spTgt spid="187415">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7415">
                                            <p:txEl>
                                              <p:pRg st="0" end="0"/>
                                            </p:txEl>
                                          </p:spTgt>
                                        </p:tgtEl>
                                        <p:attrNameLst>
                                          <p:attrName>style.visibility</p:attrName>
                                        </p:attrNameLst>
                                      </p:cBhvr>
                                      <p:to>
                                        <p:strVal val="visible"/>
                                      </p:to>
                                    </p:set>
                                    <p:animEffect transition="in" filter="fade">
                                      <p:cBhvr>
                                        <p:cTn id="27" dur="2000"/>
                                        <p:tgtEl>
                                          <p:spTgt spid="1874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7415">
                                            <p:txEl>
                                              <p:pRg st="1" end="1"/>
                                            </p:txEl>
                                          </p:spTgt>
                                        </p:tgtEl>
                                        <p:attrNameLst>
                                          <p:attrName>style.visibility</p:attrName>
                                        </p:attrNameLst>
                                      </p:cBhvr>
                                      <p:to>
                                        <p:strVal val="visible"/>
                                      </p:to>
                                    </p:set>
                                    <p:animEffect transition="in" filter="fade">
                                      <p:cBhvr>
                                        <p:cTn id="32" dur="2000"/>
                                        <p:tgtEl>
                                          <p:spTgt spid="1874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7422"/>
                                        </p:tgtEl>
                                        <p:attrNameLst>
                                          <p:attrName>style.visibility</p:attrName>
                                        </p:attrNameLst>
                                      </p:cBhvr>
                                      <p:to>
                                        <p:strVal val="visible"/>
                                      </p:to>
                                    </p:set>
                                    <p:animEffect transition="in" filter="fade">
                                      <p:cBhvr>
                                        <p:cTn id="37" dur="2000"/>
                                        <p:tgtEl>
                                          <p:spTgt spid="1874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7413">
                                            <p:bg/>
                                          </p:spTgt>
                                        </p:tgtEl>
                                        <p:attrNameLst>
                                          <p:attrName>style.visibility</p:attrName>
                                        </p:attrNameLst>
                                      </p:cBhvr>
                                      <p:to>
                                        <p:strVal val="visible"/>
                                      </p:to>
                                    </p:set>
                                    <p:animEffect transition="in" filter="fade">
                                      <p:cBhvr>
                                        <p:cTn id="42" dur="2000"/>
                                        <p:tgtEl>
                                          <p:spTgt spid="187413">
                                            <p:bg/>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7413">
                                            <p:txEl>
                                              <p:pRg st="0" end="0"/>
                                            </p:txEl>
                                          </p:spTgt>
                                        </p:tgtEl>
                                        <p:attrNameLst>
                                          <p:attrName>style.visibility</p:attrName>
                                        </p:attrNameLst>
                                      </p:cBhvr>
                                      <p:to>
                                        <p:strVal val="visible"/>
                                      </p:to>
                                    </p:set>
                                    <p:animEffect transition="in" filter="fade">
                                      <p:cBhvr>
                                        <p:cTn id="47" dur="2000"/>
                                        <p:tgtEl>
                                          <p:spTgt spid="1874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7413">
                                            <p:txEl>
                                              <p:pRg st="1" end="1"/>
                                            </p:txEl>
                                          </p:spTgt>
                                        </p:tgtEl>
                                        <p:attrNameLst>
                                          <p:attrName>style.visibility</p:attrName>
                                        </p:attrNameLst>
                                      </p:cBhvr>
                                      <p:to>
                                        <p:strVal val="visible"/>
                                      </p:to>
                                    </p:set>
                                    <p:animEffect transition="in" filter="fade">
                                      <p:cBhvr>
                                        <p:cTn id="52" dur="2000"/>
                                        <p:tgtEl>
                                          <p:spTgt spid="18741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7423"/>
                                        </p:tgtEl>
                                        <p:attrNameLst>
                                          <p:attrName>style.visibility</p:attrName>
                                        </p:attrNameLst>
                                      </p:cBhvr>
                                      <p:to>
                                        <p:strVal val="visible"/>
                                      </p:to>
                                    </p:set>
                                    <p:animEffect transition="in" filter="fade">
                                      <p:cBhvr>
                                        <p:cTn id="57" dur="2000"/>
                                        <p:tgtEl>
                                          <p:spTgt spid="1874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7414">
                                            <p:bg/>
                                          </p:spTgt>
                                        </p:tgtEl>
                                        <p:attrNameLst>
                                          <p:attrName>style.visibility</p:attrName>
                                        </p:attrNameLst>
                                      </p:cBhvr>
                                      <p:to>
                                        <p:strVal val="visible"/>
                                      </p:to>
                                    </p:set>
                                    <p:animEffect transition="in" filter="fade">
                                      <p:cBhvr>
                                        <p:cTn id="62" dur="2000"/>
                                        <p:tgtEl>
                                          <p:spTgt spid="187414">
                                            <p:bg/>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7414">
                                            <p:txEl>
                                              <p:pRg st="0" end="0"/>
                                            </p:txEl>
                                          </p:spTgt>
                                        </p:tgtEl>
                                        <p:attrNameLst>
                                          <p:attrName>style.visibility</p:attrName>
                                        </p:attrNameLst>
                                      </p:cBhvr>
                                      <p:to>
                                        <p:strVal val="visible"/>
                                      </p:to>
                                    </p:set>
                                    <p:animEffect transition="in" filter="fade">
                                      <p:cBhvr>
                                        <p:cTn id="67" dur="2000"/>
                                        <p:tgtEl>
                                          <p:spTgt spid="18741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7414">
                                            <p:txEl>
                                              <p:pRg st="1" end="1"/>
                                            </p:txEl>
                                          </p:spTgt>
                                        </p:tgtEl>
                                        <p:attrNameLst>
                                          <p:attrName>style.visibility</p:attrName>
                                        </p:attrNameLst>
                                      </p:cBhvr>
                                      <p:to>
                                        <p:strVal val="visible"/>
                                      </p:to>
                                    </p:set>
                                    <p:animEffect transition="in" filter="fade">
                                      <p:cBhvr>
                                        <p:cTn id="72" dur="2000"/>
                                        <p:tgtEl>
                                          <p:spTgt spid="18741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7424"/>
                                        </p:tgtEl>
                                        <p:attrNameLst>
                                          <p:attrName>style.visibility</p:attrName>
                                        </p:attrNameLst>
                                      </p:cBhvr>
                                      <p:to>
                                        <p:strVal val="visible"/>
                                      </p:to>
                                    </p:set>
                                    <p:anim calcmode="lin" valueType="num">
                                      <p:cBhvr additive="base">
                                        <p:cTn id="77" dur="500" fill="hold"/>
                                        <p:tgtEl>
                                          <p:spTgt spid="187424"/>
                                        </p:tgtEl>
                                        <p:attrNameLst>
                                          <p:attrName>ppt_x</p:attrName>
                                        </p:attrNameLst>
                                      </p:cBhvr>
                                      <p:tavLst>
                                        <p:tav tm="0">
                                          <p:val>
                                            <p:strVal val="#ppt_x"/>
                                          </p:val>
                                        </p:tav>
                                        <p:tav tm="100000">
                                          <p:val>
                                            <p:strVal val="#ppt_x"/>
                                          </p:val>
                                        </p:tav>
                                      </p:tavLst>
                                    </p:anim>
                                    <p:anim calcmode="lin" valueType="num">
                                      <p:cBhvr additive="base">
                                        <p:cTn id="78" dur="500" fill="hold"/>
                                        <p:tgtEl>
                                          <p:spTgt spid="18742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7416">
                                            <p:bg/>
                                          </p:spTgt>
                                        </p:tgtEl>
                                        <p:attrNameLst>
                                          <p:attrName>style.visibility</p:attrName>
                                        </p:attrNameLst>
                                      </p:cBhvr>
                                      <p:to>
                                        <p:strVal val="visible"/>
                                      </p:to>
                                    </p:set>
                                    <p:animEffect transition="in" filter="fade">
                                      <p:cBhvr>
                                        <p:cTn id="83" dur="2000"/>
                                        <p:tgtEl>
                                          <p:spTgt spid="187416">
                                            <p:bg/>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87416">
                                            <p:txEl>
                                              <p:pRg st="0" end="0"/>
                                            </p:txEl>
                                          </p:spTgt>
                                        </p:tgtEl>
                                        <p:attrNameLst>
                                          <p:attrName>style.visibility</p:attrName>
                                        </p:attrNameLst>
                                      </p:cBhvr>
                                      <p:to>
                                        <p:strVal val="visible"/>
                                      </p:to>
                                    </p:set>
                                    <p:animEffect transition="in" filter="fade">
                                      <p:cBhvr>
                                        <p:cTn id="88" dur="2000"/>
                                        <p:tgtEl>
                                          <p:spTgt spid="187416">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87416">
                                            <p:txEl>
                                              <p:pRg st="1" end="1"/>
                                            </p:txEl>
                                          </p:spTgt>
                                        </p:tgtEl>
                                        <p:attrNameLst>
                                          <p:attrName>style.visibility</p:attrName>
                                        </p:attrNameLst>
                                      </p:cBhvr>
                                      <p:to>
                                        <p:strVal val="visible"/>
                                      </p:to>
                                    </p:set>
                                    <p:animEffect transition="in" filter="fade">
                                      <p:cBhvr>
                                        <p:cTn id="93" dur="2000"/>
                                        <p:tgtEl>
                                          <p:spTgt spid="187416">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wipe(down)">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2551">
                                            <p:bg/>
                                          </p:spTgt>
                                        </p:tgtEl>
                                        <p:attrNameLst>
                                          <p:attrName>style.visibility</p:attrName>
                                        </p:attrNameLst>
                                      </p:cBhvr>
                                      <p:to>
                                        <p:strVal val="visible"/>
                                      </p:to>
                                    </p:set>
                                    <p:animEffect transition="in" filter="fade">
                                      <p:cBhvr>
                                        <p:cTn id="103" dur="2000"/>
                                        <p:tgtEl>
                                          <p:spTgt spid="22551">
                                            <p:bg/>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2551">
                                            <p:txEl>
                                              <p:pRg st="0" end="0"/>
                                            </p:txEl>
                                          </p:spTgt>
                                        </p:tgtEl>
                                        <p:attrNameLst>
                                          <p:attrName>style.visibility</p:attrName>
                                        </p:attrNameLst>
                                      </p:cBhvr>
                                      <p:to>
                                        <p:strVal val="visible"/>
                                      </p:to>
                                    </p:set>
                                    <p:animEffect transition="in" filter="fade">
                                      <p:cBhvr>
                                        <p:cTn id="108" dur="2000"/>
                                        <p:tgtEl>
                                          <p:spTgt spid="22551">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87428"/>
                                        </p:tgtEl>
                                        <p:attrNameLst>
                                          <p:attrName>style.visibility</p:attrName>
                                        </p:attrNameLst>
                                      </p:cBhvr>
                                      <p:to>
                                        <p:strVal val="visible"/>
                                      </p:to>
                                    </p:set>
                                    <p:animEffect transition="in" filter="wipe(down)">
                                      <p:cBhvr>
                                        <p:cTn id="113" dur="500"/>
                                        <p:tgtEl>
                                          <p:spTgt spid="18742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87418">
                                            <p:bg/>
                                          </p:spTgt>
                                        </p:tgtEl>
                                        <p:attrNameLst>
                                          <p:attrName>style.visibility</p:attrName>
                                        </p:attrNameLst>
                                      </p:cBhvr>
                                      <p:to>
                                        <p:strVal val="visible"/>
                                      </p:to>
                                    </p:set>
                                    <p:animEffect transition="in" filter="fade">
                                      <p:cBhvr>
                                        <p:cTn id="118" dur="2000"/>
                                        <p:tgtEl>
                                          <p:spTgt spid="187418">
                                            <p:bg/>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87418">
                                            <p:txEl>
                                              <p:pRg st="0" end="0"/>
                                            </p:txEl>
                                          </p:spTgt>
                                        </p:tgtEl>
                                        <p:attrNameLst>
                                          <p:attrName>style.visibility</p:attrName>
                                        </p:attrNameLst>
                                      </p:cBhvr>
                                      <p:to>
                                        <p:strVal val="visible"/>
                                      </p:to>
                                    </p:set>
                                    <p:animEffect transition="in" filter="fade">
                                      <p:cBhvr>
                                        <p:cTn id="123" dur="2000"/>
                                        <p:tgtEl>
                                          <p:spTgt spid="187418">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87418">
                                            <p:txEl>
                                              <p:pRg st="1" end="1"/>
                                            </p:txEl>
                                          </p:spTgt>
                                        </p:tgtEl>
                                        <p:attrNameLst>
                                          <p:attrName>style.visibility</p:attrName>
                                        </p:attrNameLst>
                                      </p:cBhvr>
                                      <p:to>
                                        <p:strVal val="visible"/>
                                      </p:to>
                                    </p:set>
                                    <p:animEffect transition="in" filter="fade">
                                      <p:cBhvr>
                                        <p:cTn id="128" dur="2000"/>
                                        <p:tgtEl>
                                          <p:spTgt spid="187418">
                                            <p:txEl>
                                              <p:pRg st="1" end="1"/>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87418">
                                            <p:txEl>
                                              <p:pRg st="2" end="2"/>
                                            </p:txEl>
                                          </p:spTgt>
                                        </p:tgtEl>
                                        <p:attrNameLst>
                                          <p:attrName>style.visibility</p:attrName>
                                        </p:attrNameLst>
                                      </p:cBhvr>
                                      <p:to>
                                        <p:strVal val="visible"/>
                                      </p:to>
                                    </p:set>
                                    <p:animEffect transition="in" filter="fade">
                                      <p:cBhvr>
                                        <p:cTn id="133" dur="2000"/>
                                        <p:tgtEl>
                                          <p:spTgt spid="187418">
                                            <p:txEl>
                                              <p:pRg st="2" end="2"/>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187429"/>
                                        </p:tgtEl>
                                        <p:attrNameLst>
                                          <p:attrName>style.visibility</p:attrName>
                                        </p:attrNameLst>
                                      </p:cBhvr>
                                      <p:to>
                                        <p:strVal val="visible"/>
                                      </p:to>
                                    </p:set>
                                    <p:animEffect transition="in" filter="wipe(down)">
                                      <p:cBhvr>
                                        <p:cTn id="138" dur="500"/>
                                        <p:tgtEl>
                                          <p:spTgt spid="18742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187420"/>
                                        </p:tgtEl>
                                        <p:attrNameLst>
                                          <p:attrName>style.visibility</p:attrName>
                                        </p:attrNameLst>
                                      </p:cBhvr>
                                      <p:to>
                                        <p:strVal val="visible"/>
                                      </p:to>
                                    </p:set>
                                    <p:animEffect transition="in" filter="wipe(down)">
                                      <p:cBhvr>
                                        <p:cTn id="143" dur="500"/>
                                        <p:tgtEl>
                                          <p:spTgt spid="18742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87417">
                                            <p:bg/>
                                          </p:spTgt>
                                        </p:tgtEl>
                                        <p:attrNameLst>
                                          <p:attrName>style.visibility</p:attrName>
                                        </p:attrNameLst>
                                      </p:cBhvr>
                                      <p:to>
                                        <p:strVal val="visible"/>
                                      </p:to>
                                    </p:set>
                                    <p:animEffect transition="in" filter="fade">
                                      <p:cBhvr>
                                        <p:cTn id="148" dur="2000"/>
                                        <p:tgtEl>
                                          <p:spTgt spid="187417">
                                            <p:bg/>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87417">
                                            <p:txEl>
                                              <p:pRg st="0" end="0"/>
                                            </p:txEl>
                                          </p:spTgt>
                                        </p:tgtEl>
                                        <p:attrNameLst>
                                          <p:attrName>style.visibility</p:attrName>
                                        </p:attrNameLst>
                                      </p:cBhvr>
                                      <p:to>
                                        <p:strVal val="visible"/>
                                      </p:to>
                                    </p:set>
                                    <p:animEffect transition="in" filter="fade">
                                      <p:cBhvr>
                                        <p:cTn id="153" dur="2000"/>
                                        <p:tgtEl>
                                          <p:spTgt spid="187417">
                                            <p:txEl>
                                              <p:pRg st="0" end="0"/>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87417">
                                            <p:txEl>
                                              <p:pRg st="1" end="1"/>
                                            </p:txEl>
                                          </p:spTgt>
                                        </p:tgtEl>
                                        <p:attrNameLst>
                                          <p:attrName>style.visibility</p:attrName>
                                        </p:attrNameLst>
                                      </p:cBhvr>
                                      <p:to>
                                        <p:strVal val="visible"/>
                                      </p:to>
                                    </p:set>
                                    <p:animEffect transition="in" filter="fade">
                                      <p:cBhvr>
                                        <p:cTn id="158" dur="2000"/>
                                        <p:tgtEl>
                                          <p:spTgt spid="187417">
                                            <p:txEl>
                                              <p:pRg st="1" end="1"/>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187412"/>
                                        </p:tgtEl>
                                        <p:attrNameLst>
                                          <p:attrName>style.visibility</p:attrName>
                                        </p:attrNameLst>
                                      </p:cBhvr>
                                      <p:to>
                                        <p:strVal val="visible"/>
                                      </p:to>
                                    </p:set>
                                    <p:animEffect transition="in" filter="wipe(down)">
                                      <p:cBhvr>
                                        <p:cTn id="163" dur="500"/>
                                        <p:tgtEl>
                                          <p:spTgt spid="18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2" grpId="0" animBg="1"/>
      <p:bldP spid="187413" grpId="0" build="p" animBg="1"/>
      <p:bldP spid="187414" grpId="0" build="p" animBg="1"/>
      <p:bldP spid="187415" grpId="0" build="p" animBg="1"/>
      <p:bldP spid="187416" grpId="0" build="p" animBg="1"/>
      <p:bldP spid="187417" grpId="0" build="p" animBg="1"/>
      <p:bldP spid="187418" grpId="0" build="p" animBg="1"/>
      <p:bldP spid="187420" grpId="0" animBg="1"/>
      <p:bldP spid="187422" grpId="0" animBg="1"/>
      <p:bldP spid="187423" grpId="0" animBg="1"/>
      <p:bldP spid="187424" grpId="0" animBg="1"/>
      <p:bldP spid="187428" grpId="0" animBg="1"/>
      <p:bldP spid="187429" grpId="0" animBg="1"/>
      <p:bldP spid="22551" grpId="0" build="p" animBg="1"/>
      <p:bldP spid="22552" grpId="0" build="p"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miter lim="800000"/>
            <a:headEnd/>
            <a:tailEnd/>
          </a:ln>
        </p:spPr>
        <p:txBody>
          <a:bodyPr/>
          <a:lstStyle/>
          <a:p>
            <a:fld id="{AC3E2B83-187C-419D-9B4A-06210EC1EE67}" type="slidenum">
              <a:rPr lang="en-US" smtClean="0"/>
              <a:pPr/>
              <a:t>205</a:t>
            </a:fld>
            <a:endParaRPr lang="en-US"/>
          </a:p>
        </p:txBody>
      </p:sp>
      <p:sp>
        <p:nvSpPr>
          <p:cNvPr id="6147" name="Footer Placeholder 4"/>
          <p:cNvSpPr>
            <a:spLocks noGrp="1"/>
          </p:cNvSpPr>
          <p:nvPr>
            <p:ph type="ftr" sz="quarter" idx="11"/>
          </p:nvPr>
        </p:nvSpPr>
        <p:spPr>
          <a:noFill/>
          <a:ln>
            <a:miter lim="800000"/>
            <a:headEnd/>
            <a:tailEnd/>
          </a:ln>
        </p:spPr>
        <p:txBody>
          <a:bodyPr/>
          <a:lstStyle/>
          <a:p>
            <a:endParaRPr lang="en-US"/>
          </a:p>
        </p:txBody>
      </p:sp>
      <p:sp>
        <p:nvSpPr>
          <p:cNvPr id="6148" name="Rectangle 1026"/>
          <p:cNvSpPr>
            <a:spLocks noGrp="1" noChangeArrowheads="1"/>
          </p:cNvSpPr>
          <p:nvPr>
            <p:ph type="title"/>
          </p:nvPr>
        </p:nvSpPr>
        <p:spPr>
          <a:xfrm>
            <a:off x="152400" y="228600"/>
            <a:ext cx="8839200" cy="1219200"/>
          </a:xfrm>
          <a:solidFill>
            <a:schemeClr val="accent2">
              <a:lumMod val="75000"/>
            </a:schemeClr>
          </a:solidFill>
        </p:spPr>
        <p:txBody>
          <a:bodyPr/>
          <a:lstStyle/>
          <a:p>
            <a:pPr eaLnBrk="1" hangingPunct="1"/>
            <a:r>
              <a:rPr lang="en-US" b="1" dirty="0">
                <a:solidFill>
                  <a:srgbClr val="FFFF00"/>
                </a:solidFill>
              </a:rPr>
              <a:t>Importance of Good Communications</a:t>
            </a:r>
          </a:p>
        </p:txBody>
      </p:sp>
      <p:sp>
        <p:nvSpPr>
          <p:cNvPr id="6149" name="Rectangle 1027"/>
          <p:cNvSpPr>
            <a:spLocks noGrp="1" noChangeArrowheads="1"/>
          </p:cNvSpPr>
          <p:nvPr>
            <p:ph type="body" idx="1"/>
          </p:nvPr>
        </p:nvSpPr>
        <p:spPr>
          <a:xfrm>
            <a:off x="228600" y="1676400"/>
            <a:ext cx="8458200" cy="4572000"/>
          </a:xfrm>
        </p:spPr>
        <p:txBody>
          <a:bodyPr/>
          <a:lstStyle/>
          <a:p>
            <a:pPr algn="just" eaLnBrk="1" hangingPunct="1">
              <a:spcBef>
                <a:spcPts val="600"/>
              </a:spcBef>
              <a:buClr>
                <a:srgbClr val="666699"/>
              </a:buClr>
              <a:buFont typeface="Wingdings" pitchFamily="2" charset="2"/>
              <a:buChar char="§"/>
            </a:pPr>
            <a:r>
              <a:rPr lang="en-US" dirty="0"/>
              <a:t>The greatest threat to many projects is a failure to communicate.</a:t>
            </a:r>
          </a:p>
          <a:p>
            <a:pPr algn="just" eaLnBrk="1" hangingPunct="1">
              <a:spcBef>
                <a:spcPts val="600"/>
              </a:spcBef>
              <a:buClr>
                <a:srgbClr val="666699"/>
              </a:buClr>
              <a:buFont typeface="Wingdings" pitchFamily="2" charset="2"/>
              <a:buChar char="§"/>
            </a:pPr>
            <a:r>
              <a:rPr lang="en-US" dirty="0"/>
              <a:t>There is a belief that project managers lack communication skills  </a:t>
            </a:r>
          </a:p>
          <a:p>
            <a:pPr algn="just" eaLnBrk="1" hangingPunct="1">
              <a:spcBef>
                <a:spcPts val="600"/>
              </a:spcBef>
              <a:buClr>
                <a:srgbClr val="666699"/>
              </a:buClr>
              <a:buFont typeface="Wingdings" pitchFamily="2" charset="2"/>
              <a:buChar char="§"/>
            </a:pPr>
            <a:r>
              <a:rPr lang="en-US" dirty="0"/>
              <a:t>Research shows that project professionals must be able to communicate effectively to succeed in their positions.</a:t>
            </a:r>
          </a:p>
          <a:p>
            <a:pPr algn="just" eaLnBrk="1" hangingPunct="1">
              <a:spcBef>
                <a:spcPts val="600"/>
              </a:spcBef>
              <a:buClr>
                <a:srgbClr val="666699"/>
              </a:buClr>
              <a:buFont typeface="Wingdings" pitchFamily="2" charset="2"/>
              <a:buChar char="§"/>
            </a:pPr>
            <a:r>
              <a:rPr lang="en-US" dirty="0"/>
              <a:t>Strong </a:t>
            </a:r>
            <a:r>
              <a:rPr lang="en-US" b="1" dirty="0"/>
              <a:t>verbal skills </a:t>
            </a:r>
            <a:r>
              <a:rPr lang="en-US" dirty="0"/>
              <a:t>are a key factor in career advancement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miter lim="800000"/>
            <a:headEnd/>
            <a:tailEnd/>
          </a:ln>
        </p:spPr>
        <p:txBody>
          <a:bodyPr/>
          <a:lstStyle/>
          <a:p>
            <a:fld id="{CFBCDA20-A73C-4D71-AE06-CFCFF572A70A}" type="slidenum">
              <a:rPr lang="en-US" smtClean="0"/>
              <a:pPr/>
              <a:t>206</a:t>
            </a:fld>
            <a:endParaRPr lang="en-US"/>
          </a:p>
        </p:txBody>
      </p:sp>
      <p:sp>
        <p:nvSpPr>
          <p:cNvPr id="7171" name="Footer Placeholder 4"/>
          <p:cNvSpPr>
            <a:spLocks noGrp="1"/>
          </p:cNvSpPr>
          <p:nvPr>
            <p:ph type="ftr" sz="quarter" idx="11"/>
          </p:nvPr>
        </p:nvSpPr>
        <p:spPr>
          <a:noFill/>
          <a:ln>
            <a:miter lim="800000"/>
            <a:headEnd/>
            <a:tailEnd/>
          </a:ln>
        </p:spPr>
        <p:txBody>
          <a:bodyPr/>
          <a:lstStyle/>
          <a:p>
            <a:endParaRPr lang="en-US"/>
          </a:p>
        </p:txBody>
      </p:sp>
      <p:sp>
        <p:nvSpPr>
          <p:cNvPr id="7172" name="Rectangle 2"/>
          <p:cNvSpPr>
            <a:spLocks noGrp="1" noChangeArrowheads="1"/>
          </p:cNvSpPr>
          <p:nvPr>
            <p:ph type="title"/>
          </p:nvPr>
        </p:nvSpPr>
        <p:spPr>
          <a:xfrm>
            <a:off x="381000" y="471488"/>
            <a:ext cx="8382000" cy="1052512"/>
          </a:xfrm>
          <a:solidFill>
            <a:schemeClr val="accent2">
              <a:lumMod val="75000"/>
            </a:schemeClr>
          </a:solidFill>
        </p:spPr>
        <p:txBody>
          <a:bodyPr/>
          <a:lstStyle/>
          <a:p>
            <a:pPr eaLnBrk="1" hangingPunct="1"/>
            <a:r>
              <a:rPr lang="en-US" sz="4000" b="1" dirty="0">
                <a:solidFill>
                  <a:srgbClr val="FFFF00"/>
                </a:solidFill>
              </a:rPr>
              <a:t>Project Communications</a:t>
            </a:r>
            <a:br>
              <a:rPr lang="en-US" sz="4000" b="1" dirty="0">
                <a:solidFill>
                  <a:srgbClr val="FFFF00"/>
                </a:solidFill>
              </a:rPr>
            </a:br>
            <a:r>
              <a:rPr lang="en-US" sz="4000" b="1" dirty="0">
                <a:solidFill>
                  <a:srgbClr val="FFFF00"/>
                </a:solidFill>
              </a:rPr>
              <a:t>Management Processes</a:t>
            </a:r>
          </a:p>
        </p:txBody>
      </p:sp>
      <p:sp>
        <p:nvSpPr>
          <p:cNvPr id="7173" name="Rectangle 3"/>
          <p:cNvSpPr>
            <a:spLocks noGrp="1" noChangeArrowheads="1"/>
          </p:cNvSpPr>
          <p:nvPr>
            <p:ph type="body" idx="1"/>
          </p:nvPr>
        </p:nvSpPr>
        <p:spPr>
          <a:xfrm>
            <a:off x="304800" y="1676400"/>
            <a:ext cx="8458200" cy="4572000"/>
          </a:xfrm>
        </p:spPr>
        <p:txBody>
          <a:bodyPr/>
          <a:lstStyle/>
          <a:p>
            <a:pPr algn="just" eaLnBrk="1" hangingPunct="1">
              <a:spcBef>
                <a:spcPct val="40000"/>
              </a:spcBef>
              <a:buClr>
                <a:srgbClr val="666699"/>
              </a:buClr>
              <a:buFont typeface="Wingdings" pitchFamily="2" charset="2"/>
              <a:buChar char="§"/>
            </a:pPr>
            <a:r>
              <a:rPr lang="en-US" sz="2600" b="1" dirty="0"/>
              <a:t>Communications planning</a:t>
            </a:r>
            <a:r>
              <a:rPr lang="en-US" sz="2600" dirty="0"/>
              <a:t>: Determining the information and communications needs of the stakeholders.</a:t>
            </a:r>
          </a:p>
          <a:p>
            <a:pPr algn="just" eaLnBrk="1" hangingPunct="1">
              <a:spcBef>
                <a:spcPct val="40000"/>
              </a:spcBef>
              <a:buClr>
                <a:srgbClr val="666699"/>
              </a:buClr>
              <a:buFont typeface="Wingdings" pitchFamily="2" charset="2"/>
              <a:buChar char="§"/>
            </a:pPr>
            <a:r>
              <a:rPr lang="en-US" sz="2600" b="1" dirty="0"/>
              <a:t>Information distribution</a:t>
            </a:r>
            <a:r>
              <a:rPr lang="en-US" sz="2600" dirty="0"/>
              <a:t>: Making needed information available to project stakeholders in a timely manner.</a:t>
            </a:r>
          </a:p>
          <a:p>
            <a:pPr algn="just" eaLnBrk="1" hangingPunct="1">
              <a:spcBef>
                <a:spcPct val="40000"/>
              </a:spcBef>
              <a:buClr>
                <a:srgbClr val="666699"/>
              </a:buClr>
              <a:buFont typeface="Wingdings" pitchFamily="2" charset="2"/>
              <a:buChar char="§"/>
            </a:pPr>
            <a:r>
              <a:rPr lang="en-US" sz="2600" b="1" dirty="0"/>
              <a:t>Performance reporting</a:t>
            </a:r>
            <a:r>
              <a:rPr lang="en-US" sz="2600" dirty="0"/>
              <a:t>: Collecting and disseminating performance information, including status reports, progress measurement, and forecasting.</a:t>
            </a:r>
            <a:endParaRPr lang="en-US" sz="2600" b="1" dirty="0"/>
          </a:p>
          <a:p>
            <a:pPr algn="just" eaLnBrk="1" hangingPunct="1">
              <a:spcBef>
                <a:spcPct val="40000"/>
              </a:spcBef>
              <a:buClr>
                <a:srgbClr val="666699"/>
              </a:buClr>
              <a:buFont typeface="Wingdings" pitchFamily="2" charset="2"/>
              <a:buChar char="§"/>
            </a:pPr>
            <a:r>
              <a:rPr lang="en-US" sz="2600" b="1" dirty="0"/>
              <a:t>Managing stakeholders</a:t>
            </a:r>
            <a:r>
              <a:rPr lang="en-US" sz="2600" dirty="0"/>
              <a:t>: Managing communications to satisfy the needs and expectations of project stakeholders and to resolve issues.</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miter lim="800000"/>
            <a:headEnd/>
            <a:tailEnd/>
          </a:ln>
        </p:spPr>
        <p:txBody>
          <a:bodyPr/>
          <a:lstStyle/>
          <a:p>
            <a:fld id="{91ED7810-FDA9-4162-BC54-364D1197A0EA}" type="slidenum">
              <a:rPr lang="en-US" smtClean="0"/>
              <a:pPr/>
              <a:t>207</a:t>
            </a:fld>
            <a:endParaRPr lang="en-US"/>
          </a:p>
        </p:txBody>
      </p:sp>
      <p:sp>
        <p:nvSpPr>
          <p:cNvPr id="8195" name="Footer Placeholder 4"/>
          <p:cNvSpPr>
            <a:spLocks noGrp="1"/>
          </p:cNvSpPr>
          <p:nvPr>
            <p:ph type="ftr" sz="quarter" idx="11"/>
          </p:nvPr>
        </p:nvSpPr>
        <p:spPr>
          <a:noFill/>
          <a:ln>
            <a:miter lim="800000"/>
            <a:headEnd/>
            <a:tailEnd/>
          </a:ln>
        </p:spPr>
        <p:txBody>
          <a:bodyPr/>
          <a:lstStyle/>
          <a:p>
            <a:endParaRPr lang="en-US"/>
          </a:p>
        </p:txBody>
      </p:sp>
      <p:sp>
        <p:nvSpPr>
          <p:cNvPr id="8196" name="Rectangle 2"/>
          <p:cNvSpPr>
            <a:spLocks noGrp="1" noChangeArrowheads="1"/>
          </p:cNvSpPr>
          <p:nvPr>
            <p:ph type="title"/>
          </p:nvPr>
        </p:nvSpPr>
        <p:spPr>
          <a:solidFill>
            <a:schemeClr val="accent2">
              <a:lumMod val="75000"/>
            </a:schemeClr>
          </a:solidFill>
        </p:spPr>
        <p:txBody>
          <a:bodyPr/>
          <a:lstStyle/>
          <a:p>
            <a:pPr eaLnBrk="1" hangingPunct="1"/>
            <a:r>
              <a:rPr lang="en-US" b="1" dirty="0">
                <a:solidFill>
                  <a:srgbClr val="FFFF00"/>
                </a:solidFill>
              </a:rPr>
              <a:t>1. Communications Planning</a:t>
            </a:r>
          </a:p>
        </p:txBody>
      </p:sp>
      <p:sp>
        <p:nvSpPr>
          <p:cNvPr id="8197" name="Rectangle 3"/>
          <p:cNvSpPr>
            <a:spLocks noGrp="1" noChangeArrowheads="1"/>
          </p:cNvSpPr>
          <p:nvPr>
            <p:ph type="body" idx="1"/>
          </p:nvPr>
        </p:nvSpPr>
        <p:spPr/>
        <p:txBody>
          <a:bodyPr/>
          <a:lstStyle/>
          <a:p>
            <a:pPr algn="just" eaLnBrk="1" hangingPunct="1">
              <a:spcBef>
                <a:spcPct val="100000"/>
              </a:spcBef>
              <a:buClr>
                <a:srgbClr val="666699"/>
              </a:buClr>
              <a:buFont typeface="Wingdings" pitchFamily="2" charset="2"/>
              <a:buChar char="§"/>
            </a:pPr>
            <a:r>
              <a:rPr lang="en-US"/>
              <a:t>Every project should include some type of </a:t>
            </a:r>
            <a:r>
              <a:rPr lang="en-US" b="1"/>
              <a:t>communications management </a:t>
            </a:r>
            <a:r>
              <a:rPr lang="en-US"/>
              <a:t>plan, a document that guides project communications.</a:t>
            </a:r>
          </a:p>
          <a:p>
            <a:pPr algn="just" eaLnBrk="1" hangingPunct="1">
              <a:spcBef>
                <a:spcPct val="100000"/>
              </a:spcBef>
              <a:buClr>
                <a:srgbClr val="666699"/>
              </a:buClr>
              <a:buFont typeface="Wingdings" pitchFamily="2" charset="2"/>
              <a:buChar char="§"/>
            </a:pPr>
            <a:r>
              <a:rPr lang="en-US"/>
              <a:t>Creating a stakeholder analysis for project communications also aids in communications planning.</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miter lim="800000"/>
            <a:headEnd/>
            <a:tailEnd/>
          </a:ln>
        </p:spPr>
        <p:txBody>
          <a:bodyPr/>
          <a:lstStyle/>
          <a:p>
            <a:fld id="{47E57D41-59AB-4687-A02B-9A0F18962D02}" type="slidenum">
              <a:rPr lang="en-US" smtClean="0"/>
              <a:pPr/>
              <a:t>208</a:t>
            </a:fld>
            <a:endParaRPr lang="en-US"/>
          </a:p>
        </p:txBody>
      </p:sp>
      <p:sp>
        <p:nvSpPr>
          <p:cNvPr id="9219" name="Footer Placeholder 4"/>
          <p:cNvSpPr>
            <a:spLocks noGrp="1"/>
          </p:cNvSpPr>
          <p:nvPr>
            <p:ph type="ftr" sz="quarter" idx="11"/>
          </p:nvPr>
        </p:nvSpPr>
        <p:spPr>
          <a:noFill/>
          <a:ln>
            <a:miter lim="800000"/>
            <a:headEnd/>
            <a:tailEnd/>
          </a:ln>
        </p:spPr>
        <p:txBody>
          <a:bodyPr/>
          <a:lstStyle/>
          <a:p>
            <a:endParaRPr lang="en-US"/>
          </a:p>
        </p:txBody>
      </p:sp>
      <p:sp>
        <p:nvSpPr>
          <p:cNvPr id="9220" name="Rectangle 2"/>
          <p:cNvSpPr>
            <a:spLocks noGrp="1" noChangeArrowheads="1"/>
          </p:cNvSpPr>
          <p:nvPr>
            <p:ph type="title"/>
          </p:nvPr>
        </p:nvSpPr>
        <p:spPr/>
        <p:txBody>
          <a:bodyPr/>
          <a:lstStyle/>
          <a:p>
            <a:pPr eaLnBrk="1" hangingPunct="1"/>
            <a:r>
              <a:rPr lang="en-US" sz="3600" b="1" dirty="0"/>
              <a:t>Communications Management Plan </a:t>
            </a:r>
            <a:r>
              <a:rPr lang="en-US" sz="3600" b="1" dirty="0">
                <a:solidFill>
                  <a:srgbClr val="7030A0"/>
                </a:solidFill>
              </a:rPr>
              <a:t>Contents</a:t>
            </a:r>
          </a:p>
        </p:txBody>
      </p:sp>
      <p:sp>
        <p:nvSpPr>
          <p:cNvPr id="9221" name="Rectangle 3"/>
          <p:cNvSpPr>
            <a:spLocks noGrp="1" noChangeArrowheads="1"/>
          </p:cNvSpPr>
          <p:nvPr>
            <p:ph type="body" idx="1"/>
          </p:nvPr>
        </p:nvSpPr>
        <p:spPr>
          <a:xfrm>
            <a:off x="381000" y="1752600"/>
            <a:ext cx="8458200" cy="4419600"/>
          </a:xfrm>
        </p:spPr>
        <p:txBody>
          <a:bodyPr/>
          <a:lstStyle/>
          <a:p>
            <a:pPr marL="609600" indent="-609600" algn="just" eaLnBrk="1" hangingPunct="1">
              <a:spcBef>
                <a:spcPts val="1200"/>
              </a:spcBef>
              <a:buClr>
                <a:srgbClr val="666699"/>
              </a:buClr>
              <a:buFont typeface="Wingdings" pitchFamily="2" charset="2"/>
              <a:buChar char="§"/>
            </a:pPr>
            <a:r>
              <a:rPr lang="en-US" sz="3200" dirty="0"/>
              <a:t>Stakeholder communications requirements.</a:t>
            </a:r>
          </a:p>
          <a:p>
            <a:pPr marL="609600" indent="-609600" algn="just" eaLnBrk="1" hangingPunct="1">
              <a:spcBef>
                <a:spcPts val="1200"/>
              </a:spcBef>
              <a:buClr>
                <a:srgbClr val="666699"/>
              </a:buClr>
              <a:buFont typeface="Wingdings" pitchFamily="2" charset="2"/>
              <a:buChar char="§"/>
            </a:pPr>
            <a:r>
              <a:rPr lang="en-US" sz="3200" dirty="0"/>
              <a:t>Information to be communicated, including format, content, and level of detail. </a:t>
            </a:r>
          </a:p>
          <a:p>
            <a:pPr marL="609600" indent="-609600" algn="just" eaLnBrk="1" hangingPunct="1">
              <a:spcBef>
                <a:spcPts val="1200"/>
              </a:spcBef>
              <a:buClr>
                <a:srgbClr val="666699"/>
              </a:buClr>
              <a:buFont typeface="Wingdings" pitchFamily="2" charset="2"/>
              <a:buChar char="§"/>
            </a:pPr>
            <a:r>
              <a:rPr lang="en-US" sz="3200" dirty="0"/>
              <a:t>The people who will receive the information and who will produce it. </a:t>
            </a:r>
          </a:p>
          <a:p>
            <a:pPr marL="609600" indent="-609600" algn="just" eaLnBrk="1" hangingPunct="1">
              <a:spcBef>
                <a:spcPts val="1200"/>
              </a:spcBef>
              <a:buClr>
                <a:srgbClr val="666699"/>
              </a:buClr>
              <a:buFont typeface="Wingdings" pitchFamily="2" charset="2"/>
              <a:buChar char="§"/>
            </a:pPr>
            <a:r>
              <a:rPr lang="en-US" sz="3200" dirty="0"/>
              <a:t>Suggested methods or technologies for conveying the information.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miter lim="800000"/>
            <a:headEnd/>
            <a:tailEnd/>
          </a:ln>
        </p:spPr>
        <p:txBody>
          <a:bodyPr/>
          <a:lstStyle/>
          <a:p>
            <a:fld id="{B0715F0A-6C8B-4CF4-BA1A-D7A025D2C0FC}" type="slidenum">
              <a:rPr lang="en-US" smtClean="0"/>
              <a:pPr/>
              <a:t>209</a:t>
            </a:fld>
            <a:endParaRPr lang="en-US"/>
          </a:p>
        </p:txBody>
      </p:sp>
      <p:sp>
        <p:nvSpPr>
          <p:cNvPr id="10243" name="Footer Placeholder 4"/>
          <p:cNvSpPr>
            <a:spLocks noGrp="1"/>
          </p:cNvSpPr>
          <p:nvPr>
            <p:ph type="ftr" sz="quarter" idx="11"/>
          </p:nvPr>
        </p:nvSpPr>
        <p:spPr>
          <a:noFill/>
          <a:ln>
            <a:miter lim="800000"/>
            <a:headEnd/>
            <a:tailEnd/>
          </a:ln>
        </p:spPr>
        <p:txBody>
          <a:bodyPr/>
          <a:lstStyle/>
          <a:p>
            <a:endParaRPr lang="en-US"/>
          </a:p>
        </p:txBody>
      </p:sp>
      <p:sp>
        <p:nvSpPr>
          <p:cNvPr id="10244" name="Rectangle 2"/>
          <p:cNvSpPr>
            <a:spLocks noGrp="1" noChangeArrowheads="1"/>
          </p:cNvSpPr>
          <p:nvPr>
            <p:ph type="title"/>
          </p:nvPr>
        </p:nvSpPr>
        <p:spPr>
          <a:xfrm>
            <a:off x="381000" y="228600"/>
            <a:ext cx="8382000" cy="762000"/>
          </a:xfrm>
        </p:spPr>
        <p:txBody>
          <a:bodyPr/>
          <a:lstStyle/>
          <a:p>
            <a:pPr eaLnBrk="1" hangingPunct="1"/>
            <a:r>
              <a:rPr lang="en-US" sz="2800" dirty="0"/>
              <a:t>Communications Management Plan </a:t>
            </a:r>
            <a:r>
              <a:rPr lang="en-US" sz="2800" b="1" dirty="0"/>
              <a:t>Contents</a:t>
            </a:r>
            <a:r>
              <a:rPr lang="en-US" sz="2800" dirty="0"/>
              <a:t> (cont’d)</a:t>
            </a:r>
          </a:p>
        </p:txBody>
      </p:sp>
      <p:sp>
        <p:nvSpPr>
          <p:cNvPr id="10245" name="Rectangle 3"/>
          <p:cNvSpPr>
            <a:spLocks noGrp="1" noChangeArrowheads="1"/>
          </p:cNvSpPr>
          <p:nvPr>
            <p:ph type="body" idx="1"/>
          </p:nvPr>
        </p:nvSpPr>
        <p:spPr>
          <a:xfrm>
            <a:off x="228600" y="1295400"/>
            <a:ext cx="8610600" cy="4953000"/>
          </a:xfrm>
        </p:spPr>
        <p:txBody>
          <a:bodyPr/>
          <a:lstStyle/>
          <a:p>
            <a:pPr marL="609600" indent="-609600" eaLnBrk="1" hangingPunct="1">
              <a:spcBef>
                <a:spcPct val="100000"/>
              </a:spcBef>
              <a:buClr>
                <a:srgbClr val="666699"/>
              </a:buClr>
              <a:buFont typeface="Wingdings" pitchFamily="2" charset="2"/>
              <a:buChar char="§"/>
            </a:pPr>
            <a:r>
              <a:rPr lang="en-US" dirty="0"/>
              <a:t>Frequency of communication. </a:t>
            </a:r>
          </a:p>
          <a:p>
            <a:pPr marL="609600" indent="-609600" eaLnBrk="1" hangingPunct="1">
              <a:spcBef>
                <a:spcPct val="100000"/>
              </a:spcBef>
              <a:buClr>
                <a:srgbClr val="666699"/>
              </a:buClr>
              <a:buFont typeface="Wingdings" pitchFamily="2" charset="2"/>
              <a:buChar char="§"/>
            </a:pPr>
            <a:r>
              <a:rPr lang="en-US" dirty="0"/>
              <a:t>Escalation procedures for resolving issues. </a:t>
            </a:r>
          </a:p>
          <a:p>
            <a:pPr marL="609600" indent="-609600" eaLnBrk="1" hangingPunct="1">
              <a:spcBef>
                <a:spcPct val="100000"/>
              </a:spcBef>
              <a:buClr>
                <a:srgbClr val="666699"/>
              </a:buClr>
              <a:buFont typeface="Wingdings" pitchFamily="2" charset="2"/>
              <a:buChar char="§"/>
            </a:pPr>
            <a:r>
              <a:rPr lang="en-US" dirty="0"/>
              <a:t>Revision procedures for updating the communications management plan. </a:t>
            </a:r>
          </a:p>
          <a:p>
            <a:pPr marL="609600" indent="-609600" eaLnBrk="1" hangingPunct="1">
              <a:spcBef>
                <a:spcPct val="100000"/>
              </a:spcBef>
              <a:buClr>
                <a:srgbClr val="666699"/>
              </a:buClr>
              <a:buFont typeface="Wingdings" pitchFamily="2" charset="2"/>
              <a:buChar char="§"/>
            </a:pPr>
            <a:r>
              <a:rPr lang="en-US" dirty="0"/>
              <a:t>A glossary of common terminology.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152400"/>
            <a:ext cx="8763000" cy="1311275"/>
          </a:xfrm>
          <a:solidFill>
            <a:schemeClr val="accent2"/>
          </a:solidFill>
        </p:spPr>
        <p:txBody>
          <a:bodyPr/>
          <a:lstStyle/>
          <a:p>
            <a:pPr eaLnBrk="1" hangingPunct="1"/>
            <a:r>
              <a:rPr lang="en-US" altLang="en-US" sz="3600" b="1" dirty="0">
                <a:solidFill>
                  <a:srgbClr val="FFFF00"/>
                </a:solidFill>
              </a:rPr>
              <a:t>Step 2: Scope Definition and the Project Scope Statement</a:t>
            </a:r>
          </a:p>
        </p:txBody>
      </p:sp>
      <p:sp>
        <p:nvSpPr>
          <p:cNvPr id="14339" name="Rectangle 3"/>
          <p:cNvSpPr>
            <a:spLocks noGrp="1" noChangeArrowheads="1"/>
          </p:cNvSpPr>
          <p:nvPr>
            <p:ph type="body" idx="1"/>
          </p:nvPr>
        </p:nvSpPr>
        <p:spPr>
          <a:xfrm>
            <a:off x="228600" y="1524000"/>
            <a:ext cx="8686800" cy="4572000"/>
          </a:xfrm>
        </p:spPr>
        <p:txBody>
          <a:bodyPr/>
          <a:lstStyle/>
          <a:p>
            <a:pPr algn="just" eaLnBrk="1" hangingPunct="1">
              <a:spcBef>
                <a:spcPct val="100000"/>
              </a:spcBef>
            </a:pPr>
            <a:r>
              <a:rPr lang="en-US" altLang="en-US" sz="3200" dirty="0"/>
              <a:t>The preliminary scope statement, project charter, organizational process assets, and approved change requests provide a basis for creating the project scope statement.</a:t>
            </a:r>
          </a:p>
          <a:p>
            <a:pPr algn="just" eaLnBrk="1" hangingPunct="1">
              <a:spcBef>
                <a:spcPct val="100000"/>
              </a:spcBef>
            </a:pPr>
            <a:r>
              <a:rPr lang="en-US" altLang="en-US" sz="3200" dirty="0"/>
              <a:t>As time progresses, the scope of a project should become clearer and more specific.</a:t>
            </a:r>
          </a:p>
        </p:txBody>
      </p:sp>
      <p:sp>
        <p:nvSpPr>
          <p:cNvPr id="14340" name="Slide Number Placeholder 5"/>
          <p:cNvSpPr>
            <a:spLocks noGrp="1"/>
          </p:cNvSpPr>
          <p:nvPr>
            <p:ph type="sldNum" sz="quarter" idx="10"/>
          </p:nvPr>
        </p:nvSpPr>
        <p:spPr>
          <a:noFill/>
          <a:ln>
            <a:miter lim="800000"/>
            <a:headEnd/>
            <a:tailEnd/>
          </a:ln>
        </p:spPr>
        <p:txBody>
          <a:bodyPr/>
          <a:lstStyle/>
          <a:p>
            <a:fld id="{F17F1D73-11CA-4001-8DB4-B9D18DE61324}" type="slidenum">
              <a:rPr lang="en-US" altLang="en-US" smtClean="0"/>
              <a:pPr/>
              <a:t>21</a:t>
            </a:fld>
            <a:endParaRPr lang="en-US" altLang="en-US"/>
          </a:p>
        </p:txBody>
      </p:sp>
      <p:sp>
        <p:nvSpPr>
          <p:cNvPr id="14341"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a:ln>
            <a:miter lim="800000"/>
            <a:headEnd/>
            <a:tailEnd/>
          </a:ln>
        </p:spPr>
        <p:txBody>
          <a:bodyPr/>
          <a:lstStyle/>
          <a:p>
            <a:fld id="{92A160FD-3CEE-4341-BE26-AA584D07343B}" type="slidenum">
              <a:rPr lang="en-US" smtClean="0"/>
              <a:pPr/>
              <a:t>210</a:t>
            </a:fld>
            <a:endParaRPr lang="en-US"/>
          </a:p>
        </p:txBody>
      </p:sp>
      <p:sp>
        <p:nvSpPr>
          <p:cNvPr id="11267" name="Footer Placeholder 3"/>
          <p:cNvSpPr>
            <a:spLocks noGrp="1"/>
          </p:cNvSpPr>
          <p:nvPr>
            <p:ph type="ftr" sz="quarter" idx="11"/>
          </p:nvPr>
        </p:nvSpPr>
        <p:spPr>
          <a:noFill/>
          <a:ln>
            <a:miter lim="800000"/>
            <a:headEnd/>
            <a:tailEnd/>
          </a:ln>
        </p:spPr>
        <p:txBody>
          <a:bodyPr/>
          <a:lstStyle/>
          <a:p>
            <a:endParaRPr lang="en-US"/>
          </a:p>
        </p:txBody>
      </p:sp>
      <p:sp>
        <p:nvSpPr>
          <p:cNvPr id="11268" name="Rectangle 2"/>
          <p:cNvSpPr>
            <a:spLocks noGrp="1" noChangeArrowheads="1"/>
          </p:cNvSpPr>
          <p:nvPr>
            <p:ph type="title"/>
          </p:nvPr>
        </p:nvSpPr>
        <p:spPr/>
        <p:txBody>
          <a:bodyPr/>
          <a:lstStyle/>
          <a:p>
            <a:pPr eaLnBrk="1" hangingPunct="1"/>
            <a:r>
              <a:rPr lang="en-US" sz="2800" b="1" dirty="0"/>
              <a:t>Table 1. Sample Stakeholder Analysis for Project Communications</a:t>
            </a:r>
          </a:p>
        </p:txBody>
      </p:sp>
      <p:pic>
        <p:nvPicPr>
          <p:cNvPr id="11269" name="Picture 6" descr="Tbl10-01a"/>
          <p:cNvPicPr>
            <a:picLocks noChangeAspect="1" noChangeArrowheads="1"/>
          </p:cNvPicPr>
          <p:nvPr/>
        </p:nvPicPr>
        <p:blipFill>
          <a:blip r:embed="rId2" cstate="print"/>
          <a:srcRect t="8430"/>
          <a:stretch>
            <a:fillRect/>
          </a:stretch>
        </p:blipFill>
        <p:spPr bwMode="auto">
          <a:xfrm>
            <a:off x="228600" y="1524000"/>
            <a:ext cx="8610600" cy="2509838"/>
          </a:xfrm>
          <a:prstGeom prst="rect">
            <a:avLst/>
          </a:prstGeom>
          <a:noFill/>
          <a:ln w="9525">
            <a:noFill/>
            <a:miter lim="800000"/>
            <a:headEnd/>
            <a:tailEnd/>
          </a:ln>
        </p:spPr>
      </p:pic>
      <p:pic>
        <p:nvPicPr>
          <p:cNvPr id="11270" name="Picture 7" descr="Tbl10-01b"/>
          <p:cNvPicPr>
            <a:picLocks noChangeAspect="1" noChangeArrowheads="1"/>
          </p:cNvPicPr>
          <p:nvPr/>
        </p:nvPicPr>
        <p:blipFill>
          <a:blip r:embed="rId3" cstate="print"/>
          <a:srcRect t="23581"/>
          <a:stretch>
            <a:fillRect/>
          </a:stretch>
        </p:blipFill>
        <p:spPr bwMode="auto">
          <a:xfrm>
            <a:off x="228600" y="4038600"/>
            <a:ext cx="8610600" cy="2463800"/>
          </a:xfrm>
          <a:prstGeom prst="rect">
            <a:avLst/>
          </a:prstGeom>
          <a:noFill/>
          <a:ln w="9525">
            <a:noFill/>
            <a:miter lim="800000"/>
            <a:headEnd/>
            <a:tailEnd/>
          </a:ln>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miter lim="800000"/>
            <a:headEnd/>
            <a:tailEnd/>
          </a:ln>
        </p:spPr>
        <p:txBody>
          <a:bodyPr/>
          <a:lstStyle/>
          <a:p>
            <a:fld id="{D460D578-18E2-4403-999F-E206C1B9D737}" type="slidenum">
              <a:rPr lang="en-US" smtClean="0"/>
              <a:pPr/>
              <a:t>211</a:t>
            </a:fld>
            <a:endParaRPr lang="en-US"/>
          </a:p>
        </p:txBody>
      </p:sp>
      <p:sp>
        <p:nvSpPr>
          <p:cNvPr id="12291" name="Footer Placeholder 4"/>
          <p:cNvSpPr>
            <a:spLocks noGrp="1"/>
          </p:cNvSpPr>
          <p:nvPr>
            <p:ph type="ftr" sz="quarter" idx="11"/>
          </p:nvPr>
        </p:nvSpPr>
        <p:spPr>
          <a:noFill/>
          <a:ln>
            <a:miter lim="800000"/>
            <a:headEnd/>
            <a:tailEnd/>
          </a:ln>
        </p:spPr>
        <p:txBody>
          <a:bodyPr/>
          <a:lstStyle/>
          <a:p>
            <a:endParaRPr lang="en-US"/>
          </a:p>
        </p:txBody>
      </p:sp>
      <p:sp>
        <p:nvSpPr>
          <p:cNvPr id="12292" name="Rectangle 2"/>
          <p:cNvSpPr>
            <a:spLocks noGrp="1" noChangeArrowheads="1"/>
          </p:cNvSpPr>
          <p:nvPr>
            <p:ph type="title"/>
          </p:nvPr>
        </p:nvSpPr>
        <p:spPr>
          <a:xfrm>
            <a:off x="381000" y="228600"/>
            <a:ext cx="8382000" cy="838200"/>
          </a:xfrm>
          <a:solidFill>
            <a:schemeClr val="accent2">
              <a:lumMod val="75000"/>
            </a:schemeClr>
          </a:solidFill>
        </p:spPr>
        <p:txBody>
          <a:bodyPr/>
          <a:lstStyle/>
          <a:p>
            <a:pPr eaLnBrk="1" hangingPunct="1"/>
            <a:r>
              <a:rPr lang="en-US" sz="4000" b="1" dirty="0">
                <a:solidFill>
                  <a:srgbClr val="FFFF00"/>
                </a:solidFill>
              </a:rPr>
              <a:t>2. Information Distribution</a:t>
            </a:r>
          </a:p>
        </p:txBody>
      </p:sp>
      <p:sp>
        <p:nvSpPr>
          <p:cNvPr id="12293" name="Rectangle 3"/>
          <p:cNvSpPr>
            <a:spLocks noGrp="1" noChangeArrowheads="1"/>
          </p:cNvSpPr>
          <p:nvPr>
            <p:ph type="body" idx="1"/>
          </p:nvPr>
        </p:nvSpPr>
        <p:spPr>
          <a:xfrm>
            <a:off x="457200" y="1447800"/>
            <a:ext cx="8186738" cy="4562475"/>
          </a:xfrm>
        </p:spPr>
        <p:txBody>
          <a:bodyPr/>
          <a:lstStyle/>
          <a:p>
            <a:pPr algn="just" eaLnBrk="1" hangingPunct="1">
              <a:spcBef>
                <a:spcPct val="80000"/>
              </a:spcBef>
              <a:buClr>
                <a:srgbClr val="666699"/>
              </a:buClr>
              <a:buFont typeface="Wingdings" pitchFamily="2" charset="2"/>
              <a:buChar char="§"/>
            </a:pPr>
            <a:r>
              <a:rPr lang="en-US"/>
              <a:t>Getting the right information to the right people at the right time and in a useful format is just as important as developing the information in the first place.</a:t>
            </a:r>
          </a:p>
          <a:p>
            <a:pPr algn="just" eaLnBrk="1" hangingPunct="1">
              <a:spcBef>
                <a:spcPct val="80000"/>
              </a:spcBef>
              <a:buClr>
                <a:srgbClr val="666699"/>
              </a:buClr>
              <a:buFont typeface="Wingdings" pitchFamily="2" charset="2"/>
              <a:buChar char="§"/>
            </a:pPr>
            <a:r>
              <a:rPr lang="en-US"/>
              <a:t>Important considerations include:</a:t>
            </a:r>
          </a:p>
          <a:p>
            <a:pPr lvl="1" algn="just" eaLnBrk="1" hangingPunct="1">
              <a:spcBef>
                <a:spcPct val="80000"/>
              </a:spcBef>
              <a:buClr>
                <a:srgbClr val="666699"/>
              </a:buClr>
              <a:buFont typeface="Wingdings" pitchFamily="2" charset="2"/>
              <a:buChar char="§"/>
            </a:pPr>
            <a:r>
              <a:rPr lang="en-US"/>
              <a:t>Using technology to enhance information distribution.</a:t>
            </a:r>
          </a:p>
          <a:p>
            <a:pPr lvl="1" algn="just" eaLnBrk="1" hangingPunct="1">
              <a:spcBef>
                <a:spcPct val="80000"/>
              </a:spcBef>
              <a:buClr>
                <a:srgbClr val="666699"/>
              </a:buClr>
              <a:buFont typeface="Wingdings" pitchFamily="2" charset="2"/>
              <a:buChar char="§"/>
            </a:pPr>
            <a:r>
              <a:rPr lang="en-US"/>
              <a:t>Formal and informal methods for distributing information.</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miter lim="800000"/>
            <a:headEnd/>
            <a:tailEnd/>
          </a:ln>
        </p:spPr>
        <p:txBody>
          <a:bodyPr/>
          <a:lstStyle/>
          <a:p>
            <a:fld id="{C149F9F3-E944-4F26-9C97-5C6AD18F9947}" type="slidenum">
              <a:rPr lang="en-US" smtClean="0"/>
              <a:pPr/>
              <a:t>212</a:t>
            </a:fld>
            <a:endParaRPr lang="en-US"/>
          </a:p>
        </p:txBody>
      </p:sp>
      <p:sp>
        <p:nvSpPr>
          <p:cNvPr id="13315" name="Footer Placeholder 4"/>
          <p:cNvSpPr>
            <a:spLocks noGrp="1"/>
          </p:cNvSpPr>
          <p:nvPr>
            <p:ph type="ftr" sz="quarter" idx="11"/>
          </p:nvPr>
        </p:nvSpPr>
        <p:spPr>
          <a:noFill/>
          <a:ln>
            <a:miter lim="800000"/>
            <a:headEnd/>
            <a:tailEnd/>
          </a:ln>
        </p:spPr>
        <p:txBody>
          <a:bodyPr/>
          <a:lstStyle/>
          <a:p>
            <a:endParaRPr lang="en-US"/>
          </a:p>
        </p:txBody>
      </p:sp>
      <p:sp>
        <p:nvSpPr>
          <p:cNvPr id="13316" name="Rectangle 2"/>
          <p:cNvSpPr>
            <a:spLocks noGrp="1" noChangeArrowheads="1"/>
          </p:cNvSpPr>
          <p:nvPr>
            <p:ph type="title"/>
          </p:nvPr>
        </p:nvSpPr>
        <p:spPr>
          <a:xfrm>
            <a:off x="152400" y="228600"/>
            <a:ext cx="8839200" cy="1219200"/>
          </a:xfrm>
        </p:spPr>
        <p:txBody>
          <a:bodyPr/>
          <a:lstStyle/>
          <a:p>
            <a:pPr eaLnBrk="1" hangingPunct="1"/>
            <a:r>
              <a:rPr lang="en-US" sz="4000" b="1" dirty="0"/>
              <a:t>Distributing Information in an Effective and Timely Manner</a:t>
            </a:r>
          </a:p>
        </p:txBody>
      </p:sp>
      <p:sp>
        <p:nvSpPr>
          <p:cNvPr id="13317" name="Rectangle 3"/>
          <p:cNvSpPr>
            <a:spLocks noGrp="1" noChangeArrowheads="1"/>
          </p:cNvSpPr>
          <p:nvPr>
            <p:ph type="body" idx="1"/>
          </p:nvPr>
        </p:nvSpPr>
        <p:spPr>
          <a:xfrm>
            <a:off x="381000" y="1981200"/>
            <a:ext cx="8458200" cy="4343400"/>
          </a:xfrm>
        </p:spPr>
        <p:txBody>
          <a:bodyPr/>
          <a:lstStyle/>
          <a:p>
            <a:pPr eaLnBrk="1" hangingPunct="1">
              <a:spcBef>
                <a:spcPct val="100000"/>
              </a:spcBef>
              <a:buClr>
                <a:srgbClr val="666699"/>
              </a:buClr>
              <a:buFont typeface="Wingdings" pitchFamily="2" charset="2"/>
              <a:buChar char="§"/>
            </a:pPr>
            <a:r>
              <a:rPr lang="en-US" dirty="0"/>
              <a:t>Don’t bury crucial information.</a:t>
            </a:r>
          </a:p>
          <a:p>
            <a:pPr eaLnBrk="1" hangingPunct="1">
              <a:spcBef>
                <a:spcPct val="100000"/>
              </a:spcBef>
              <a:buClr>
                <a:srgbClr val="666699"/>
              </a:buClr>
              <a:buFont typeface="Wingdings" pitchFamily="2" charset="2"/>
              <a:buChar char="§"/>
            </a:pPr>
            <a:r>
              <a:rPr lang="en-US" dirty="0"/>
              <a:t>Don’t be afraid to report bad information.</a:t>
            </a:r>
          </a:p>
          <a:p>
            <a:pPr algn="just" eaLnBrk="1" hangingPunct="1">
              <a:spcBef>
                <a:spcPct val="100000"/>
              </a:spcBef>
              <a:buClr>
                <a:srgbClr val="666699"/>
              </a:buClr>
              <a:buFont typeface="Wingdings" pitchFamily="2" charset="2"/>
              <a:buChar char="§"/>
            </a:pPr>
            <a:r>
              <a:rPr lang="en-US" dirty="0"/>
              <a:t>Oral communication via meetings and informal talks helps bring important information</a:t>
            </a:r>
            <a:r>
              <a:rPr lang="en-US" dirty="0">
                <a:cs typeface="Times New Roman" pitchFamily="18" charset="0"/>
              </a:rPr>
              <a:t>—</a:t>
            </a:r>
            <a:r>
              <a:rPr lang="en-US" dirty="0"/>
              <a:t>good and bad</a:t>
            </a:r>
            <a:r>
              <a:rPr lang="en-US" dirty="0">
                <a:cs typeface="Times New Roman" pitchFamily="18" charset="0"/>
              </a:rPr>
              <a:t>—</a:t>
            </a:r>
            <a:r>
              <a:rPr lang="en-US" dirty="0"/>
              <a:t>out into the open.</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miter lim="800000"/>
            <a:headEnd/>
            <a:tailEnd/>
          </a:ln>
        </p:spPr>
        <p:txBody>
          <a:bodyPr/>
          <a:lstStyle/>
          <a:p>
            <a:fld id="{6F4CF486-076C-4867-8D85-F1DA2F1A1D0F}" type="slidenum">
              <a:rPr lang="en-US" smtClean="0"/>
              <a:pPr/>
              <a:t>213</a:t>
            </a:fld>
            <a:endParaRPr lang="en-US"/>
          </a:p>
        </p:txBody>
      </p:sp>
      <p:sp>
        <p:nvSpPr>
          <p:cNvPr id="14339" name="Footer Placeholder 4"/>
          <p:cNvSpPr>
            <a:spLocks noGrp="1"/>
          </p:cNvSpPr>
          <p:nvPr>
            <p:ph type="ftr" sz="quarter" idx="11"/>
          </p:nvPr>
        </p:nvSpPr>
        <p:spPr>
          <a:noFill/>
          <a:ln>
            <a:miter lim="800000"/>
            <a:headEnd/>
            <a:tailEnd/>
          </a:ln>
        </p:spPr>
        <p:txBody>
          <a:bodyPr/>
          <a:lstStyle/>
          <a:p>
            <a:endParaRPr lang="en-US"/>
          </a:p>
        </p:txBody>
      </p:sp>
      <p:sp>
        <p:nvSpPr>
          <p:cNvPr id="14340" name="Rectangle 2"/>
          <p:cNvSpPr>
            <a:spLocks noGrp="1" noChangeArrowheads="1"/>
          </p:cNvSpPr>
          <p:nvPr>
            <p:ph type="title"/>
          </p:nvPr>
        </p:nvSpPr>
        <p:spPr/>
        <p:txBody>
          <a:bodyPr/>
          <a:lstStyle/>
          <a:p>
            <a:pPr eaLnBrk="1" hangingPunct="1"/>
            <a:r>
              <a:rPr lang="en-US" sz="3600" b="1" dirty="0"/>
              <a:t>Importance of Face-to-Face Communication</a:t>
            </a:r>
          </a:p>
        </p:txBody>
      </p:sp>
      <p:sp>
        <p:nvSpPr>
          <p:cNvPr id="14341" name="Rectangle 3"/>
          <p:cNvSpPr>
            <a:spLocks noGrp="1" noChangeArrowheads="1"/>
          </p:cNvSpPr>
          <p:nvPr>
            <p:ph type="body" idx="1"/>
          </p:nvPr>
        </p:nvSpPr>
        <p:spPr>
          <a:xfrm>
            <a:off x="381000" y="1676400"/>
            <a:ext cx="8458200" cy="4419600"/>
          </a:xfrm>
        </p:spPr>
        <p:txBody>
          <a:bodyPr/>
          <a:lstStyle/>
          <a:p>
            <a:pPr algn="just" eaLnBrk="1" hangingPunct="1">
              <a:lnSpc>
                <a:spcPct val="90000"/>
              </a:lnSpc>
              <a:buClr>
                <a:srgbClr val="666699"/>
              </a:buClr>
              <a:buFont typeface="Wingdings" pitchFamily="2" charset="2"/>
              <a:buChar char="§"/>
            </a:pPr>
            <a:r>
              <a:rPr lang="en-US" dirty="0"/>
              <a:t>Research says that in a face-to-face interaction:</a:t>
            </a:r>
          </a:p>
          <a:p>
            <a:pPr lvl="1" algn="just" eaLnBrk="1" hangingPunct="1">
              <a:lnSpc>
                <a:spcPct val="90000"/>
              </a:lnSpc>
              <a:buClr>
                <a:srgbClr val="666699"/>
              </a:buClr>
              <a:buFont typeface="Wingdings" pitchFamily="2" charset="2"/>
              <a:buChar char="§"/>
            </a:pPr>
            <a:r>
              <a:rPr lang="en-US" dirty="0"/>
              <a:t>58 percent of communication is through body language.</a:t>
            </a:r>
          </a:p>
          <a:p>
            <a:pPr lvl="1" algn="just" eaLnBrk="1" hangingPunct="1">
              <a:lnSpc>
                <a:spcPct val="90000"/>
              </a:lnSpc>
              <a:buClr>
                <a:srgbClr val="666699"/>
              </a:buClr>
              <a:buFont typeface="Wingdings" pitchFamily="2" charset="2"/>
              <a:buChar char="§"/>
            </a:pPr>
            <a:r>
              <a:rPr lang="en-US" dirty="0"/>
              <a:t>35 percent of communication is through how the words are said.</a:t>
            </a:r>
          </a:p>
          <a:p>
            <a:pPr lvl="1" algn="just" eaLnBrk="1" hangingPunct="1">
              <a:lnSpc>
                <a:spcPct val="90000"/>
              </a:lnSpc>
              <a:buClr>
                <a:srgbClr val="666699"/>
              </a:buClr>
              <a:buFont typeface="Wingdings" pitchFamily="2" charset="2"/>
              <a:buChar char="§"/>
            </a:pPr>
            <a:r>
              <a:rPr lang="en-US" dirty="0"/>
              <a:t>7 percent of communication is through the content or words that are spoken. </a:t>
            </a:r>
          </a:p>
          <a:p>
            <a:pPr algn="just" eaLnBrk="1" hangingPunct="1">
              <a:lnSpc>
                <a:spcPct val="90000"/>
              </a:lnSpc>
              <a:buClr>
                <a:srgbClr val="666699"/>
              </a:buClr>
              <a:buFont typeface="Wingdings" pitchFamily="2" charset="2"/>
              <a:buChar char="§"/>
            </a:pPr>
            <a:r>
              <a:rPr lang="en-US" dirty="0"/>
              <a:t>Pay attention to more than just the actual words someone is saying.</a:t>
            </a:r>
          </a:p>
          <a:p>
            <a:pPr algn="just" eaLnBrk="1" hangingPunct="1">
              <a:lnSpc>
                <a:spcPct val="90000"/>
              </a:lnSpc>
              <a:buClr>
                <a:srgbClr val="666699"/>
              </a:buClr>
              <a:buFont typeface="Wingdings" pitchFamily="2" charset="2"/>
              <a:buChar char="§"/>
            </a:pPr>
            <a:r>
              <a:rPr lang="en-US" dirty="0"/>
              <a:t>A person’s tone of voice and body language say a lot about how he or she really feels.</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miter lim="800000"/>
            <a:headEnd/>
            <a:tailEnd/>
          </a:ln>
        </p:spPr>
        <p:txBody>
          <a:bodyPr/>
          <a:lstStyle/>
          <a:p>
            <a:fld id="{A0553960-49D0-40F8-8F4E-9B4C8D189783}" type="slidenum">
              <a:rPr lang="en-US" smtClean="0"/>
              <a:pPr/>
              <a:t>214</a:t>
            </a:fld>
            <a:endParaRPr lang="en-US"/>
          </a:p>
        </p:txBody>
      </p:sp>
      <p:sp>
        <p:nvSpPr>
          <p:cNvPr id="15363" name="Footer Placeholder 4"/>
          <p:cNvSpPr>
            <a:spLocks noGrp="1"/>
          </p:cNvSpPr>
          <p:nvPr>
            <p:ph type="ftr" sz="quarter" idx="11"/>
          </p:nvPr>
        </p:nvSpPr>
        <p:spPr>
          <a:noFill/>
          <a:ln>
            <a:miter lim="800000"/>
            <a:headEnd/>
            <a:tailEnd/>
          </a:ln>
        </p:spPr>
        <p:txBody>
          <a:bodyPr/>
          <a:lstStyle/>
          <a:p>
            <a:endParaRPr lang="en-US"/>
          </a:p>
        </p:txBody>
      </p:sp>
      <p:sp>
        <p:nvSpPr>
          <p:cNvPr id="15364" name="Rectangle 2"/>
          <p:cNvSpPr>
            <a:spLocks noGrp="1" noChangeArrowheads="1"/>
          </p:cNvSpPr>
          <p:nvPr>
            <p:ph type="title"/>
          </p:nvPr>
        </p:nvSpPr>
        <p:spPr/>
        <p:txBody>
          <a:bodyPr/>
          <a:lstStyle/>
          <a:p>
            <a:pPr eaLnBrk="1" hangingPunct="1"/>
            <a:r>
              <a:rPr lang="en-US" b="1" dirty="0"/>
              <a:t>Encouraging More Face-to-Face Interactions</a:t>
            </a:r>
          </a:p>
        </p:txBody>
      </p:sp>
      <p:sp>
        <p:nvSpPr>
          <p:cNvPr id="15365" name="Rectangle 3"/>
          <p:cNvSpPr>
            <a:spLocks noGrp="1" noChangeArrowheads="1"/>
          </p:cNvSpPr>
          <p:nvPr>
            <p:ph type="body" idx="1"/>
          </p:nvPr>
        </p:nvSpPr>
        <p:spPr>
          <a:xfrm>
            <a:off x="381000" y="1828800"/>
            <a:ext cx="8458200" cy="4343400"/>
          </a:xfrm>
        </p:spPr>
        <p:txBody>
          <a:bodyPr/>
          <a:lstStyle/>
          <a:p>
            <a:pPr algn="just" eaLnBrk="1" hangingPunct="1">
              <a:spcBef>
                <a:spcPts val="1800"/>
              </a:spcBef>
              <a:buClr>
                <a:srgbClr val="666699"/>
              </a:buClr>
              <a:buFont typeface="Wingdings" pitchFamily="2" charset="2"/>
              <a:buChar char="§"/>
            </a:pPr>
            <a:r>
              <a:rPr lang="en-US" sz="3200" dirty="0">
                <a:solidFill>
                  <a:srgbClr val="FF9900"/>
                </a:solidFill>
              </a:rPr>
              <a:t>Short, frequent meetings</a:t>
            </a:r>
            <a:r>
              <a:rPr lang="en-US" sz="3200" dirty="0"/>
              <a:t> are often very effective in projects.</a:t>
            </a:r>
          </a:p>
          <a:p>
            <a:pPr algn="just" eaLnBrk="1" hangingPunct="1">
              <a:spcBef>
                <a:spcPts val="1800"/>
              </a:spcBef>
              <a:buClr>
                <a:srgbClr val="666699"/>
              </a:buClr>
              <a:buFont typeface="Wingdings" pitchFamily="2" charset="2"/>
              <a:buChar char="§"/>
            </a:pPr>
            <a:r>
              <a:rPr lang="en-US" sz="3200" dirty="0"/>
              <a:t>meetings force people to focus on what they really need to communicate.</a:t>
            </a:r>
          </a:p>
          <a:p>
            <a:pPr algn="just" eaLnBrk="1" hangingPunct="1">
              <a:spcBef>
                <a:spcPts val="1800"/>
              </a:spcBef>
              <a:buClr>
                <a:srgbClr val="666699"/>
              </a:buClr>
              <a:buFont typeface="Wingdings" pitchFamily="2" charset="2"/>
              <a:buChar char="§"/>
            </a:pPr>
            <a:r>
              <a:rPr lang="en-US" sz="3200" dirty="0"/>
              <a:t>Some companies have policies preventing the use of e-mail between certain hours or even entire days of the week.</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miter lim="800000"/>
            <a:headEnd/>
            <a:tailEnd/>
          </a:ln>
        </p:spPr>
        <p:txBody>
          <a:bodyPr/>
          <a:lstStyle/>
          <a:p>
            <a:fld id="{95515C47-900E-41BF-9895-FAF4E9CF8608}" type="slidenum">
              <a:rPr lang="en-US" smtClean="0"/>
              <a:pPr/>
              <a:t>215</a:t>
            </a:fld>
            <a:endParaRPr lang="en-US"/>
          </a:p>
        </p:txBody>
      </p:sp>
      <p:sp>
        <p:nvSpPr>
          <p:cNvPr id="16387" name="Footer Placeholder 3"/>
          <p:cNvSpPr>
            <a:spLocks noGrp="1"/>
          </p:cNvSpPr>
          <p:nvPr>
            <p:ph type="ftr" sz="quarter" idx="11"/>
          </p:nvPr>
        </p:nvSpPr>
        <p:spPr>
          <a:noFill/>
          <a:ln>
            <a:miter lim="800000"/>
            <a:headEnd/>
            <a:tailEnd/>
          </a:ln>
        </p:spPr>
        <p:txBody>
          <a:bodyPr/>
          <a:lstStyle/>
          <a:p>
            <a:endParaRPr lang="en-US"/>
          </a:p>
        </p:txBody>
      </p:sp>
      <p:sp>
        <p:nvSpPr>
          <p:cNvPr id="16388" name="Rectangle 2"/>
          <p:cNvSpPr>
            <a:spLocks noGrp="1" noChangeArrowheads="1"/>
          </p:cNvSpPr>
          <p:nvPr>
            <p:ph type="title"/>
          </p:nvPr>
        </p:nvSpPr>
        <p:spPr>
          <a:xfrm>
            <a:off x="381000" y="76200"/>
            <a:ext cx="8382000" cy="812800"/>
          </a:xfrm>
        </p:spPr>
        <p:txBody>
          <a:bodyPr/>
          <a:lstStyle/>
          <a:p>
            <a:pPr eaLnBrk="1" hangingPunct="1"/>
            <a:r>
              <a:rPr lang="en-US" sz="4000" dirty="0"/>
              <a:t>Table 2. Media Choice Table</a:t>
            </a:r>
          </a:p>
        </p:txBody>
      </p:sp>
      <p:pic>
        <p:nvPicPr>
          <p:cNvPr id="16389" name="Picture 3"/>
          <p:cNvPicPr>
            <a:picLocks noChangeAspect="1" noChangeArrowheads="1"/>
          </p:cNvPicPr>
          <p:nvPr/>
        </p:nvPicPr>
        <p:blipFill>
          <a:blip r:embed="rId2" cstate="print"/>
          <a:srcRect/>
          <a:stretch>
            <a:fillRect/>
          </a:stretch>
        </p:blipFill>
        <p:spPr bwMode="auto">
          <a:xfrm>
            <a:off x="304800" y="989013"/>
            <a:ext cx="8534400" cy="5487987"/>
          </a:xfrm>
          <a:prstGeom prst="rect">
            <a:avLst/>
          </a:prstGeom>
          <a:noFill/>
          <a:ln w="9525">
            <a:noFill/>
            <a:miter lim="800000"/>
            <a:headEnd/>
            <a:tailEnd/>
          </a:ln>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miter lim="800000"/>
            <a:headEnd/>
            <a:tailEnd/>
          </a:ln>
        </p:spPr>
        <p:txBody>
          <a:bodyPr/>
          <a:lstStyle/>
          <a:p>
            <a:fld id="{5DD592DF-005E-4CFE-B528-8E8F2BF26BE0}" type="slidenum">
              <a:rPr lang="en-US" smtClean="0"/>
              <a:pPr/>
              <a:t>216</a:t>
            </a:fld>
            <a:endParaRPr lang="en-US"/>
          </a:p>
        </p:txBody>
      </p:sp>
      <p:sp>
        <p:nvSpPr>
          <p:cNvPr id="18435" name="Footer Placeholder 4"/>
          <p:cNvSpPr>
            <a:spLocks noGrp="1"/>
          </p:cNvSpPr>
          <p:nvPr>
            <p:ph type="ftr" sz="quarter" idx="11"/>
          </p:nvPr>
        </p:nvSpPr>
        <p:spPr>
          <a:noFill/>
          <a:ln>
            <a:miter lim="800000"/>
            <a:headEnd/>
            <a:tailEnd/>
          </a:ln>
        </p:spPr>
        <p:txBody>
          <a:bodyPr/>
          <a:lstStyle/>
          <a:p>
            <a:endParaRPr lang="en-US"/>
          </a:p>
        </p:txBody>
      </p:sp>
      <p:sp>
        <p:nvSpPr>
          <p:cNvPr id="18436" name="Rectangle 2"/>
          <p:cNvSpPr>
            <a:spLocks noGrp="1" noChangeArrowheads="1"/>
          </p:cNvSpPr>
          <p:nvPr>
            <p:ph type="title"/>
          </p:nvPr>
        </p:nvSpPr>
        <p:spPr/>
        <p:txBody>
          <a:bodyPr/>
          <a:lstStyle/>
          <a:p>
            <a:pPr eaLnBrk="1" hangingPunct="1"/>
            <a:r>
              <a:rPr lang="en-US" sz="4000" b="1" dirty="0"/>
              <a:t>Personal Preferences Affect Communication Needs</a:t>
            </a:r>
          </a:p>
        </p:txBody>
      </p:sp>
      <p:sp>
        <p:nvSpPr>
          <p:cNvPr id="18437" name="Rectangle 3"/>
          <p:cNvSpPr>
            <a:spLocks noGrp="1" noChangeArrowheads="1"/>
          </p:cNvSpPr>
          <p:nvPr>
            <p:ph type="body" idx="1"/>
          </p:nvPr>
        </p:nvSpPr>
        <p:spPr>
          <a:xfrm>
            <a:off x="381000" y="1447800"/>
            <a:ext cx="8458200" cy="4953000"/>
          </a:xfrm>
        </p:spPr>
        <p:txBody>
          <a:bodyPr/>
          <a:lstStyle/>
          <a:p>
            <a:pPr algn="just" eaLnBrk="1" hangingPunct="1">
              <a:buClr>
                <a:srgbClr val="666699"/>
              </a:buClr>
              <a:buFont typeface="Wingdings" pitchFamily="2" charset="2"/>
              <a:buChar char="§"/>
            </a:pPr>
            <a:r>
              <a:rPr lang="en-US" dirty="0"/>
              <a:t>Introverts like more private communications, while extroverts like to discuss things in public.</a:t>
            </a:r>
          </a:p>
          <a:p>
            <a:pPr algn="just" eaLnBrk="1" hangingPunct="1">
              <a:buClr>
                <a:srgbClr val="666699"/>
              </a:buClr>
              <a:buFont typeface="Wingdings" pitchFamily="2" charset="2"/>
              <a:buChar char="§"/>
            </a:pPr>
            <a:r>
              <a:rPr lang="en-US" dirty="0"/>
              <a:t>Intuitive people like to understand the big picture, while sensing people need step-by-step details.</a:t>
            </a:r>
          </a:p>
          <a:p>
            <a:pPr algn="just" eaLnBrk="1" hangingPunct="1">
              <a:buClr>
                <a:srgbClr val="666699"/>
              </a:buClr>
              <a:buFont typeface="Wingdings" pitchFamily="2" charset="2"/>
              <a:buChar char="§"/>
            </a:pPr>
            <a:r>
              <a:rPr lang="en-US" dirty="0"/>
              <a:t>Thinkers want to know the logic behind decisions, while feeling people want to know how something affects them personally.</a:t>
            </a:r>
          </a:p>
          <a:p>
            <a:pPr algn="just" eaLnBrk="1" hangingPunct="1">
              <a:buClr>
                <a:srgbClr val="666699"/>
              </a:buClr>
              <a:buFont typeface="Wingdings" pitchFamily="2" charset="2"/>
              <a:buChar char="§"/>
            </a:pPr>
            <a:r>
              <a:rPr lang="en-US" dirty="0"/>
              <a:t>Judging people are driven to meet deadlines while perceiving people need more help in developing and following plans.</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miter lim="800000"/>
            <a:headEnd/>
            <a:tailEnd/>
          </a:ln>
        </p:spPr>
        <p:txBody>
          <a:bodyPr/>
          <a:lstStyle/>
          <a:p>
            <a:fld id="{D063A38B-5571-41FB-8787-B352518E10C4}" type="slidenum">
              <a:rPr lang="en-US" smtClean="0"/>
              <a:pPr/>
              <a:t>217</a:t>
            </a:fld>
            <a:endParaRPr lang="en-US"/>
          </a:p>
        </p:txBody>
      </p:sp>
      <p:sp>
        <p:nvSpPr>
          <p:cNvPr id="19459" name="Footer Placeholder 4"/>
          <p:cNvSpPr>
            <a:spLocks noGrp="1"/>
          </p:cNvSpPr>
          <p:nvPr>
            <p:ph type="ftr" sz="quarter" idx="11"/>
          </p:nvPr>
        </p:nvSpPr>
        <p:spPr>
          <a:noFill/>
          <a:ln>
            <a:miter lim="800000"/>
            <a:headEnd/>
            <a:tailEnd/>
          </a:ln>
        </p:spPr>
        <p:txBody>
          <a:bodyPr/>
          <a:lstStyle/>
          <a:p>
            <a:endParaRPr lang="en-US"/>
          </a:p>
        </p:txBody>
      </p:sp>
      <p:sp>
        <p:nvSpPr>
          <p:cNvPr id="19460" name="Rectangle 2"/>
          <p:cNvSpPr>
            <a:spLocks noGrp="1" noChangeArrowheads="1"/>
          </p:cNvSpPr>
          <p:nvPr>
            <p:ph type="title"/>
          </p:nvPr>
        </p:nvSpPr>
        <p:spPr>
          <a:xfrm>
            <a:off x="152400" y="228600"/>
            <a:ext cx="8610600" cy="1219200"/>
          </a:xfrm>
        </p:spPr>
        <p:txBody>
          <a:bodyPr/>
          <a:lstStyle/>
          <a:p>
            <a:pPr eaLnBrk="1" hangingPunct="1"/>
            <a:r>
              <a:rPr lang="en-US" sz="4000" b="1"/>
              <a:t>Other Communication Considerations</a:t>
            </a:r>
          </a:p>
        </p:txBody>
      </p:sp>
      <p:sp>
        <p:nvSpPr>
          <p:cNvPr id="19461" name="Rectangle 3"/>
          <p:cNvSpPr>
            <a:spLocks noGrp="1" noChangeArrowheads="1"/>
          </p:cNvSpPr>
          <p:nvPr>
            <p:ph type="body" idx="1"/>
          </p:nvPr>
        </p:nvSpPr>
        <p:spPr>
          <a:xfrm>
            <a:off x="381000" y="1600200"/>
            <a:ext cx="8458200" cy="4572000"/>
          </a:xfrm>
        </p:spPr>
        <p:txBody>
          <a:bodyPr/>
          <a:lstStyle/>
          <a:p>
            <a:pPr algn="just" eaLnBrk="1" hangingPunct="1">
              <a:spcBef>
                <a:spcPts val="1200"/>
              </a:spcBef>
              <a:buClr>
                <a:srgbClr val="666699"/>
              </a:buClr>
              <a:buFont typeface="Wingdings" pitchFamily="2" charset="2"/>
              <a:buChar char="§"/>
            </a:pPr>
            <a:r>
              <a:rPr lang="en-US" dirty="0"/>
              <a:t>Rarely does the receiver interpret a message exactly as the sender intended.</a:t>
            </a:r>
          </a:p>
          <a:p>
            <a:pPr algn="just" eaLnBrk="1" hangingPunct="1">
              <a:spcBef>
                <a:spcPts val="1200"/>
              </a:spcBef>
              <a:buClr>
                <a:srgbClr val="666699"/>
              </a:buClr>
              <a:buFont typeface="Wingdings" pitchFamily="2" charset="2"/>
              <a:buChar char="§"/>
            </a:pPr>
            <a:r>
              <a:rPr lang="en-US" dirty="0"/>
              <a:t>Geographic location and cultural background affect the complexity of project communications.</a:t>
            </a:r>
          </a:p>
          <a:p>
            <a:pPr lvl="1" algn="just" eaLnBrk="1" hangingPunct="1">
              <a:spcBef>
                <a:spcPts val="1200"/>
              </a:spcBef>
              <a:buClr>
                <a:srgbClr val="666699"/>
              </a:buClr>
              <a:buFont typeface="Wingdings" pitchFamily="2" charset="2"/>
              <a:buChar char="§"/>
            </a:pPr>
            <a:r>
              <a:rPr lang="en-US" dirty="0"/>
              <a:t>Different working hours</a:t>
            </a:r>
          </a:p>
          <a:p>
            <a:pPr lvl="1" algn="just" eaLnBrk="1" hangingPunct="1">
              <a:spcBef>
                <a:spcPts val="1200"/>
              </a:spcBef>
              <a:buClr>
                <a:srgbClr val="666699"/>
              </a:buClr>
              <a:buFont typeface="Wingdings" pitchFamily="2" charset="2"/>
              <a:buChar char="§"/>
            </a:pPr>
            <a:r>
              <a:rPr lang="en-US" dirty="0"/>
              <a:t>Language barriers</a:t>
            </a:r>
          </a:p>
          <a:p>
            <a:pPr lvl="1" algn="just" eaLnBrk="1" hangingPunct="1">
              <a:spcBef>
                <a:spcPts val="1200"/>
              </a:spcBef>
              <a:buClr>
                <a:srgbClr val="666699"/>
              </a:buClr>
              <a:buFont typeface="Wingdings" pitchFamily="2" charset="2"/>
              <a:buChar char="§"/>
            </a:pPr>
            <a:r>
              <a:rPr lang="en-US" dirty="0"/>
              <a:t>Different cultural norms</a:t>
            </a:r>
          </a:p>
          <a:p>
            <a:pPr algn="just" eaLnBrk="1" hangingPunct="1">
              <a:spcBef>
                <a:spcPts val="1200"/>
              </a:spcBef>
            </a:pP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miter lim="800000"/>
            <a:headEnd/>
            <a:tailEnd/>
          </a:ln>
        </p:spPr>
        <p:txBody>
          <a:bodyPr/>
          <a:lstStyle/>
          <a:p>
            <a:fld id="{F37CF4DF-ECA0-4706-B838-7DF2D8F4323C}" type="slidenum">
              <a:rPr lang="en-US" smtClean="0"/>
              <a:pPr/>
              <a:t>218</a:t>
            </a:fld>
            <a:endParaRPr lang="en-US"/>
          </a:p>
        </p:txBody>
      </p:sp>
      <p:sp>
        <p:nvSpPr>
          <p:cNvPr id="21507" name="Footer Placeholder 4"/>
          <p:cNvSpPr>
            <a:spLocks noGrp="1"/>
          </p:cNvSpPr>
          <p:nvPr>
            <p:ph type="ftr" sz="quarter" idx="11"/>
          </p:nvPr>
        </p:nvSpPr>
        <p:spPr>
          <a:noFill/>
          <a:ln>
            <a:miter lim="800000"/>
            <a:headEnd/>
            <a:tailEnd/>
          </a:ln>
        </p:spPr>
        <p:txBody>
          <a:bodyPr/>
          <a:lstStyle/>
          <a:p>
            <a:endParaRPr lang="en-US"/>
          </a:p>
        </p:txBody>
      </p:sp>
      <p:sp>
        <p:nvSpPr>
          <p:cNvPr id="21508" name="Rectangle 2"/>
          <p:cNvSpPr>
            <a:spLocks noGrp="1" noChangeArrowheads="1"/>
          </p:cNvSpPr>
          <p:nvPr>
            <p:ph type="title"/>
          </p:nvPr>
        </p:nvSpPr>
        <p:spPr/>
        <p:txBody>
          <a:bodyPr/>
          <a:lstStyle/>
          <a:p>
            <a:pPr eaLnBrk="1" hangingPunct="1"/>
            <a:r>
              <a:rPr lang="en-US" sz="3600" b="1" dirty="0"/>
              <a:t>Determining the Number of Communications Channels</a:t>
            </a:r>
          </a:p>
        </p:txBody>
      </p:sp>
      <p:sp>
        <p:nvSpPr>
          <p:cNvPr id="21509" name="Rectangle 3"/>
          <p:cNvSpPr>
            <a:spLocks noGrp="1" noChangeArrowheads="1"/>
          </p:cNvSpPr>
          <p:nvPr>
            <p:ph type="body" idx="1"/>
          </p:nvPr>
        </p:nvSpPr>
        <p:spPr>
          <a:xfrm>
            <a:off x="381000" y="2057400"/>
            <a:ext cx="8458200" cy="4267200"/>
          </a:xfrm>
        </p:spPr>
        <p:txBody>
          <a:bodyPr/>
          <a:lstStyle/>
          <a:p>
            <a:pPr algn="just" eaLnBrk="1" hangingPunct="1">
              <a:buClr>
                <a:srgbClr val="666699"/>
              </a:buClr>
              <a:buFont typeface="Wingdings" pitchFamily="2" charset="2"/>
              <a:buChar char="§"/>
            </a:pPr>
            <a:r>
              <a:rPr lang="en-US" dirty="0"/>
              <a:t>As the number of people involved increases, the complexity of communications increases because there are more communications channels or pathways through which people can communicate.</a:t>
            </a:r>
          </a:p>
          <a:p>
            <a:pPr algn="just" eaLnBrk="1" hangingPunct="1">
              <a:buClr>
                <a:srgbClr val="666699"/>
              </a:buClr>
              <a:buFont typeface="Wingdings" pitchFamily="2" charset="2"/>
              <a:buChar char="§"/>
            </a:pPr>
            <a:r>
              <a:rPr lang="en-US" dirty="0"/>
              <a:t>Number of communications channels = </a:t>
            </a:r>
            <a:r>
              <a:rPr lang="en-US" i="1" u="sng" dirty="0"/>
              <a:t>n</a:t>
            </a:r>
            <a:r>
              <a:rPr lang="en-US" u="sng" dirty="0"/>
              <a:t>(</a:t>
            </a:r>
            <a:r>
              <a:rPr lang="en-US" i="1" u="sng" dirty="0"/>
              <a:t>n-1</a:t>
            </a:r>
            <a:r>
              <a:rPr lang="en-US" u="sng" dirty="0"/>
              <a:t>)</a:t>
            </a:r>
            <a:endParaRPr lang="en-US" dirty="0"/>
          </a:p>
          <a:p>
            <a:pPr algn="just" eaLnBrk="1" hangingPunct="1">
              <a:buClr>
                <a:srgbClr val="666699"/>
              </a:buClr>
              <a:buFont typeface="Wingdings" pitchFamily="2" charset="2"/>
              <a:buNone/>
            </a:pPr>
            <a:r>
              <a:rPr lang="en-US" dirty="0"/>
              <a:t>				      			 	2		 </a:t>
            </a:r>
            <a:br>
              <a:rPr lang="en-US" dirty="0"/>
            </a:br>
            <a:r>
              <a:rPr lang="en-US" dirty="0"/>
              <a:t>where</a:t>
            </a:r>
            <a:r>
              <a:rPr lang="en-US" i="1" dirty="0"/>
              <a:t> n</a:t>
            </a:r>
            <a:r>
              <a:rPr lang="en-US" dirty="0"/>
              <a:t> is the number of people involved.</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a:ln>
            <a:miter lim="800000"/>
            <a:headEnd/>
            <a:tailEnd/>
          </a:ln>
        </p:spPr>
        <p:txBody>
          <a:bodyPr/>
          <a:lstStyle/>
          <a:p>
            <a:fld id="{03BDE271-370A-405F-917F-439A7C82CD75}" type="slidenum">
              <a:rPr lang="en-US" smtClean="0"/>
              <a:pPr/>
              <a:t>219</a:t>
            </a:fld>
            <a:endParaRPr lang="en-US"/>
          </a:p>
        </p:txBody>
      </p:sp>
      <p:sp>
        <p:nvSpPr>
          <p:cNvPr id="22531" name="Footer Placeholder 3"/>
          <p:cNvSpPr>
            <a:spLocks noGrp="1"/>
          </p:cNvSpPr>
          <p:nvPr>
            <p:ph type="ftr" sz="quarter" idx="11"/>
          </p:nvPr>
        </p:nvSpPr>
        <p:spPr>
          <a:noFill/>
          <a:ln>
            <a:miter lim="800000"/>
            <a:headEnd/>
            <a:tailEnd/>
          </a:ln>
        </p:spPr>
        <p:txBody>
          <a:bodyPr/>
          <a:lstStyle/>
          <a:p>
            <a:endParaRPr lang="en-US"/>
          </a:p>
        </p:txBody>
      </p:sp>
      <p:sp>
        <p:nvSpPr>
          <p:cNvPr id="22532" name="Rectangle 2"/>
          <p:cNvSpPr>
            <a:spLocks noGrp="1" noChangeArrowheads="1"/>
          </p:cNvSpPr>
          <p:nvPr>
            <p:ph type="title"/>
          </p:nvPr>
        </p:nvSpPr>
        <p:spPr/>
        <p:txBody>
          <a:bodyPr/>
          <a:lstStyle/>
          <a:p>
            <a:pPr eaLnBrk="1" hangingPunct="1"/>
            <a:r>
              <a:rPr lang="en-US" sz="3600" b="1"/>
              <a:t>Figure 1. The Impact of the Number of People on Communications Channels</a:t>
            </a:r>
            <a:endParaRPr lang="en-US" b="1"/>
          </a:p>
        </p:txBody>
      </p:sp>
      <p:pic>
        <p:nvPicPr>
          <p:cNvPr id="22533" name="Picture 3"/>
          <p:cNvPicPr>
            <a:picLocks noChangeAspect="1" noChangeArrowheads="1"/>
          </p:cNvPicPr>
          <p:nvPr/>
        </p:nvPicPr>
        <p:blipFill>
          <a:blip r:embed="rId2" cstate="print"/>
          <a:srcRect/>
          <a:stretch>
            <a:fillRect/>
          </a:stretch>
        </p:blipFill>
        <p:spPr bwMode="auto">
          <a:xfrm>
            <a:off x="228600" y="1533525"/>
            <a:ext cx="8610600" cy="49434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sz="3200" b="1"/>
              <a:t>Table 2. Further Defining Project Scope</a:t>
            </a:r>
          </a:p>
        </p:txBody>
      </p:sp>
      <p:pic>
        <p:nvPicPr>
          <p:cNvPr id="15363" name="Picture 5" descr="Tbl05-02"/>
          <p:cNvPicPr>
            <a:picLocks noChangeAspect="1" noChangeArrowheads="1"/>
          </p:cNvPicPr>
          <p:nvPr/>
        </p:nvPicPr>
        <p:blipFill>
          <a:blip r:embed="rId2" cstate="print"/>
          <a:srcRect t="6819"/>
          <a:stretch>
            <a:fillRect/>
          </a:stretch>
        </p:blipFill>
        <p:spPr bwMode="auto">
          <a:xfrm>
            <a:off x="228600" y="1524000"/>
            <a:ext cx="8534400" cy="4572000"/>
          </a:xfrm>
          <a:prstGeom prst="rect">
            <a:avLst/>
          </a:prstGeom>
          <a:noFill/>
          <a:ln w="9525">
            <a:noFill/>
            <a:miter lim="800000"/>
            <a:headEnd/>
            <a:tailEnd/>
          </a:ln>
        </p:spPr>
      </p:pic>
      <p:sp>
        <p:nvSpPr>
          <p:cNvPr id="15364" name="Slide Number Placeholder 5"/>
          <p:cNvSpPr>
            <a:spLocks noGrp="1"/>
          </p:cNvSpPr>
          <p:nvPr>
            <p:ph type="sldNum" sz="quarter" idx="10"/>
          </p:nvPr>
        </p:nvSpPr>
        <p:spPr>
          <a:noFill/>
          <a:ln>
            <a:miter lim="800000"/>
            <a:headEnd/>
            <a:tailEnd/>
          </a:ln>
        </p:spPr>
        <p:txBody>
          <a:bodyPr/>
          <a:lstStyle/>
          <a:p>
            <a:fld id="{384E3D0C-55ED-4C20-BE7C-B0DBB5B47378}" type="slidenum">
              <a:rPr lang="en-US" altLang="en-US" smtClean="0"/>
              <a:pPr/>
              <a:t>22</a:t>
            </a:fld>
            <a:endParaRPr lang="en-US" altLang="en-US"/>
          </a:p>
        </p:txBody>
      </p:sp>
      <p:sp>
        <p:nvSpPr>
          <p:cNvPr id="15365"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fld id="{1ABF42BF-6C61-430B-80B2-9672E4DACDAD}" type="slidenum">
              <a:rPr lang="en-US" smtClean="0"/>
              <a:pPr/>
              <a:t>220</a:t>
            </a:fld>
            <a:endParaRPr lang="en-US"/>
          </a:p>
        </p:txBody>
      </p:sp>
      <p:sp>
        <p:nvSpPr>
          <p:cNvPr id="23555" name="Footer Placeholder 4"/>
          <p:cNvSpPr>
            <a:spLocks noGrp="1"/>
          </p:cNvSpPr>
          <p:nvPr>
            <p:ph type="ftr" sz="quarter" idx="11"/>
          </p:nvPr>
        </p:nvSpPr>
        <p:spPr>
          <a:noFill/>
          <a:ln>
            <a:miter lim="800000"/>
            <a:headEnd/>
            <a:tailEnd/>
          </a:ln>
        </p:spPr>
        <p:txBody>
          <a:bodyPr/>
          <a:lstStyle/>
          <a:p>
            <a:endParaRPr lang="en-US"/>
          </a:p>
        </p:txBody>
      </p:sp>
      <p:sp>
        <p:nvSpPr>
          <p:cNvPr id="23556" name="Rectangle 2"/>
          <p:cNvSpPr>
            <a:spLocks noGrp="1" noChangeArrowheads="1"/>
          </p:cNvSpPr>
          <p:nvPr>
            <p:ph type="title"/>
          </p:nvPr>
        </p:nvSpPr>
        <p:spPr>
          <a:solidFill>
            <a:schemeClr val="accent2">
              <a:lumMod val="75000"/>
            </a:schemeClr>
          </a:solidFill>
        </p:spPr>
        <p:txBody>
          <a:bodyPr/>
          <a:lstStyle/>
          <a:p>
            <a:pPr eaLnBrk="1" hangingPunct="1"/>
            <a:r>
              <a:rPr lang="en-US" b="1" dirty="0">
                <a:solidFill>
                  <a:srgbClr val="FFFF00"/>
                </a:solidFill>
              </a:rPr>
              <a:t>3. Performance Reporting</a:t>
            </a:r>
          </a:p>
        </p:txBody>
      </p:sp>
      <p:sp>
        <p:nvSpPr>
          <p:cNvPr id="23557" name="Rectangle 3"/>
          <p:cNvSpPr>
            <a:spLocks noGrp="1" noChangeArrowheads="1"/>
          </p:cNvSpPr>
          <p:nvPr>
            <p:ph type="body" idx="1"/>
          </p:nvPr>
        </p:nvSpPr>
        <p:spPr>
          <a:xfrm>
            <a:off x="381000" y="1447800"/>
            <a:ext cx="8534400" cy="5029200"/>
          </a:xfrm>
        </p:spPr>
        <p:txBody>
          <a:bodyPr/>
          <a:lstStyle/>
          <a:p>
            <a:pPr algn="just" eaLnBrk="1" hangingPunct="1">
              <a:spcBef>
                <a:spcPct val="80000"/>
              </a:spcBef>
              <a:buClr>
                <a:srgbClr val="666699"/>
              </a:buClr>
              <a:buFont typeface="Wingdings" pitchFamily="2" charset="2"/>
              <a:buChar char="§"/>
            </a:pPr>
            <a:r>
              <a:rPr lang="en-US" dirty="0"/>
              <a:t>Performance reporting keeps stakeholders informed about how resources are being used to achieve project objectives.</a:t>
            </a:r>
          </a:p>
          <a:p>
            <a:pPr lvl="1" algn="just" eaLnBrk="1" hangingPunct="1">
              <a:spcBef>
                <a:spcPct val="80000"/>
              </a:spcBef>
              <a:buClr>
                <a:srgbClr val="666699"/>
              </a:buClr>
              <a:buFont typeface="Wingdings" pitchFamily="2" charset="2"/>
              <a:buChar char="§"/>
            </a:pPr>
            <a:r>
              <a:rPr lang="en-US" b="1" dirty="0"/>
              <a:t>Status reports</a:t>
            </a:r>
            <a:r>
              <a:rPr lang="en-US" dirty="0"/>
              <a:t> describe where the project stands at a specific point in time.</a:t>
            </a:r>
          </a:p>
          <a:p>
            <a:pPr lvl="1" algn="just" eaLnBrk="1" hangingPunct="1">
              <a:spcBef>
                <a:spcPct val="80000"/>
              </a:spcBef>
              <a:buClr>
                <a:srgbClr val="666699"/>
              </a:buClr>
              <a:buFont typeface="Wingdings" pitchFamily="2" charset="2"/>
              <a:buChar char="§"/>
            </a:pPr>
            <a:r>
              <a:rPr lang="en-US" b="1" dirty="0"/>
              <a:t>Progress reports</a:t>
            </a:r>
            <a:r>
              <a:rPr lang="en-US" dirty="0"/>
              <a:t> describe what the project team has accomplished during a certain period of time.</a:t>
            </a:r>
          </a:p>
          <a:p>
            <a:pPr lvl="1" algn="just" eaLnBrk="1" hangingPunct="1">
              <a:spcBef>
                <a:spcPct val="80000"/>
              </a:spcBef>
              <a:buClr>
                <a:srgbClr val="666699"/>
              </a:buClr>
              <a:buFont typeface="Wingdings" pitchFamily="2" charset="2"/>
              <a:buChar char="§"/>
            </a:pPr>
            <a:r>
              <a:rPr lang="en-US" b="1" dirty="0"/>
              <a:t>Forecasts</a:t>
            </a:r>
            <a:r>
              <a:rPr lang="en-US" dirty="0"/>
              <a:t> predict future project status and progress based on past information and trends.</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miter lim="800000"/>
            <a:headEnd/>
            <a:tailEnd/>
          </a:ln>
        </p:spPr>
        <p:txBody>
          <a:bodyPr/>
          <a:lstStyle/>
          <a:p>
            <a:fld id="{62390E71-7E12-454A-822F-05D757340B14}" type="slidenum">
              <a:rPr lang="en-US" smtClean="0"/>
              <a:pPr/>
              <a:t>221</a:t>
            </a:fld>
            <a:endParaRPr lang="en-US"/>
          </a:p>
        </p:txBody>
      </p:sp>
      <p:sp>
        <p:nvSpPr>
          <p:cNvPr id="24579" name="Footer Placeholder 4"/>
          <p:cNvSpPr>
            <a:spLocks noGrp="1"/>
          </p:cNvSpPr>
          <p:nvPr>
            <p:ph type="ftr" sz="quarter" idx="11"/>
          </p:nvPr>
        </p:nvSpPr>
        <p:spPr>
          <a:noFill/>
          <a:ln>
            <a:miter lim="800000"/>
            <a:headEnd/>
            <a:tailEnd/>
          </a:ln>
        </p:spPr>
        <p:txBody>
          <a:bodyPr/>
          <a:lstStyle/>
          <a:p>
            <a:endParaRPr lang="en-US"/>
          </a:p>
        </p:txBody>
      </p:sp>
      <p:sp>
        <p:nvSpPr>
          <p:cNvPr id="24580" name="Rectangle 2"/>
          <p:cNvSpPr>
            <a:spLocks noGrp="1" noChangeArrowheads="1"/>
          </p:cNvSpPr>
          <p:nvPr>
            <p:ph type="title"/>
          </p:nvPr>
        </p:nvSpPr>
        <p:spPr>
          <a:solidFill>
            <a:schemeClr val="accent2">
              <a:lumMod val="75000"/>
            </a:schemeClr>
          </a:solidFill>
        </p:spPr>
        <p:txBody>
          <a:bodyPr/>
          <a:lstStyle/>
          <a:p>
            <a:pPr eaLnBrk="1" hangingPunct="1"/>
            <a:r>
              <a:rPr lang="en-US" b="1" dirty="0">
                <a:solidFill>
                  <a:srgbClr val="FFFF00"/>
                </a:solidFill>
              </a:rPr>
              <a:t>Managing Stakeholders</a:t>
            </a:r>
          </a:p>
        </p:txBody>
      </p:sp>
      <p:sp>
        <p:nvSpPr>
          <p:cNvPr id="24581" name="Rectangle 3"/>
          <p:cNvSpPr>
            <a:spLocks noGrp="1" noChangeArrowheads="1"/>
          </p:cNvSpPr>
          <p:nvPr>
            <p:ph type="body" idx="1"/>
          </p:nvPr>
        </p:nvSpPr>
        <p:spPr/>
        <p:txBody>
          <a:bodyPr/>
          <a:lstStyle/>
          <a:p>
            <a:pPr algn="just" eaLnBrk="1" hangingPunct="1">
              <a:spcBef>
                <a:spcPts val="600"/>
              </a:spcBef>
              <a:buClr>
                <a:srgbClr val="666699"/>
              </a:buClr>
              <a:buFont typeface="Wingdings" pitchFamily="2" charset="2"/>
              <a:buChar char="§"/>
            </a:pPr>
            <a:r>
              <a:rPr lang="en-US" sz="3200" dirty="0"/>
              <a:t>Project managers must understand and work with various stakeholders.</a:t>
            </a:r>
          </a:p>
          <a:p>
            <a:pPr algn="just" eaLnBrk="1" hangingPunct="1">
              <a:spcBef>
                <a:spcPts val="600"/>
              </a:spcBef>
              <a:buClr>
                <a:srgbClr val="666699"/>
              </a:buClr>
              <a:buFont typeface="Wingdings" pitchFamily="2" charset="2"/>
              <a:buChar char="§"/>
            </a:pPr>
            <a:r>
              <a:rPr lang="en-US" sz="3200" dirty="0"/>
              <a:t>Need to devise a way to identify and resolve issues with stakeholders.</a:t>
            </a:r>
          </a:p>
          <a:p>
            <a:pPr algn="just" eaLnBrk="1" hangingPunct="1">
              <a:spcBef>
                <a:spcPts val="600"/>
              </a:spcBef>
            </a:pPr>
            <a:endParaRPr lang="en-US" sz="3200"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458200" cy="2133600"/>
          </a:xfrm>
          <a:solidFill>
            <a:schemeClr val="accent2">
              <a:lumMod val="75000"/>
            </a:schemeClr>
          </a:solidFill>
        </p:spPr>
        <p:txBody>
          <a:bodyPr/>
          <a:lstStyle/>
          <a:p>
            <a:pPr algn="ctr">
              <a:buNone/>
            </a:pPr>
            <a:endParaRPr lang="en-US" sz="4000" b="1" dirty="0"/>
          </a:p>
          <a:p>
            <a:pPr algn="ctr">
              <a:buNone/>
            </a:pPr>
            <a:r>
              <a:rPr lang="en-US" sz="6000" b="1" dirty="0">
                <a:solidFill>
                  <a:srgbClr val="FFFF00"/>
                </a:solidFill>
              </a:rPr>
              <a:t>END</a:t>
            </a:r>
          </a:p>
        </p:txBody>
      </p:sp>
      <p:sp>
        <p:nvSpPr>
          <p:cNvPr id="4" name="Slide Number Placeholder 3"/>
          <p:cNvSpPr>
            <a:spLocks noGrp="1"/>
          </p:cNvSpPr>
          <p:nvPr>
            <p:ph type="sldNum" sz="quarter" idx="10"/>
          </p:nvPr>
        </p:nvSpPr>
        <p:spPr/>
        <p:txBody>
          <a:bodyPr/>
          <a:lstStyle/>
          <a:p>
            <a:pPr>
              <a:defRPr/>
            </a:pPr>
            <a:fld id="{71B63B8C-373B-45C4-BD70-D062405148E4}" type="slidenum">
              <a:rPr lang="en-US" smtClean="0"/>
              <a:pPr>
                <a:defRPr/>
              </a:pPr>
              <a:t>222</a:t>
            </a:fld>
            <a:endParaRPr 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1135063"/>
            <a:ext cx="8610600" cy="1066800"/>
          </a:xfrm>
          <a:solidFill>
            <a:srgbClr val="7030A0"/>
          </a:solidFill>
        </p:spPr>
        <p:txBody>
          <a:bodyPr/>
          <a:lstStyle/>
          <a:p>
            <a:pPr eaLnBrk="1" hangingPunct="1"/>
            <a:r>
              <a:rPr lang="en-US" b="1">
                <a:solidFill>
                  <a:srgbClr val="FFFF00"/>
                </a:solidFill>
              </a:rPr>
              <a:t>6: Project Risk Management</a:t>
            </a:r>
          </a:p>
        </p:txBody>
      </p:sp>
      <p:sp>
        <p:nvSpPr>
          <p:cNvPr id="6147" name="Rectangle 4"/>
          <p:cNvSpPr>
            <a:spLocks noChangeArrowheads="1"/>
          </p:cNvSpPr>
          <p:nvPr/>
        </p:nvSpPr>
        <p:spPr bwMode="auto">
          <a:xfrm>
            <a:off x="1828800" y="4191000"/>
            <a:ext cx="6858000" cy="1349375"/>
          </a:xfrm>
          <a:prstGeom prst="rect">
            <a:avLst/>
          </a:prstGeom>
          <a:solidFill>
            <a:srgbClr val="00B0F0"/>
          </a:solidFill>
          <a:ln w="9525">
            <a:noFill/>
            <a:miter lim="800000"/>
            <a:headEnd/>
            <a:tailEnd/>
          </a:ln>
        </p:spPr>
        <p:txBody>
          <a:bodyPr/>
          <a:lstStyle/>
          <a:p>
            <a:pPr algn="ctr"/>
            <a:r>
              <a:rPr lang="en-US" sz="2800" b="1">
                <a:solidFill>
                  <a:srgbClr val="FFFF00"/>
                </a:solidFill>
                <a:latin typeface="Garamond" pitchFamily="18" charset="0"/>
              </a:rPr>
              <a:t>Project Knowledge areas </a:t>
            </a:r>
            <a:endParaRPr lang="en-US" sz="3200">
              <a:solidFill>
                <a:srgbClr val="FFFF00"/>
              </a:solidFil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21BDFCBD-95A1-4A46-946E-9DAC3AF9E676}" type="slidenum">
              <a:rPr lang="en-US" smtClean="0"/>
              <a:pPr/>
              <a:t>224</a:t>
            </a:fld>
            <a:endParaRPr lang="en-US"/>
          </a:p>
        </p:txBody>
      </p:sp>
      <p:sp>
        <p:nvSpPr>
          <p:cNvPr id="7171" name="Footer Placeholder 4"/>
          <p:cNvSpPr>
            <a:spLocks noGrp="1"/>
          </p:cNvSpPr>
          <p:nvPr>
            <p:ph type="ftr" sz="quarter" idx="11"/>
          </p:nvPr>
        </p:nvSpPr>
        <p:spPr>
          <a:noFill/>
        </p:spPr>
        <p:txBody>
          <a:bodyPr/>
          <a:lstStyle/>
          <a:p>
            <a:endParaRPr lang="en-US"/>
          </a:p>
        </p:txBody>
      </p:sp>
      <p:sp>
        <p:nvSpPr>
          <p:cNvPr id="7172" name="Rectangle 2"/>
          <p:cNvSpPr>
            <a:spLocks noGrp="1" noChangeArrowheads="1"/>
          </p:cNvSpPr>
          <p:nvPr>
            <p:ph type="title"/>
          </p:nvPr>
        </p:nvSpPr>
        <p:spPr>
          <a:xfrm>
            <a:off x="381000" y="228600"/>
            <a:ext cx="8382000" cy="609600"/>
          </a:xfrm>
        </p:spPr>
        <p:txBody>
          <a:bodyPr/>
          <a:lstStyle/>
          <a:p>
            <a:pPr eaLnBrk="1" hangingPunct="1"/>
            <a:r>
              <a:rPr lang="en-US"/>
              <a:t>Learning Objectives</a:t>
            </a:r>
          </a:p>
        </p:txBody>
      </p:sp>
      <p:sp>
        <p:nvSpPr>
          <p:cNvPr id="10245" name="Rectangle 3"/>
          <p:cNvSpPr>
            <a:spLocks noGrp="1" noChangeArrowheads="1"/>
          </p:cNvSpPr>
          <p:nvPr>
            <p:ph type="body" idx="1"/>
          </p:nvPr>
        </p:nvSpPr>
        <p:spPr>
          <a:xfrm>
            <a:off x="304800" y="1066800"/>
            <a:ext cx="8686800" cy="5257800"/>
          </a:xfrm>
        </p:spPr>
        <p:txBody>
          <a:bodyPr>
            <a:normAutofit fontScale="85000" lnSpcReduction="20000"/>
          </a:bodyPr>
          <a:lstStyle/>
          <a:p>
            <a:pPr marL="344488" indent="-344488" algn="just" eaLnBrk="1" hangingPunct="1">
              <a:spcBef>
                <a:spcPts val="0"/>
              </a:spcBef>
              <a:defRPr/>
            </a:pPr>
            <a:r>
              <a:rPr lang="en-US" sz="3200" dirty="0"/>
              <a:t>Understand what risk is and the importance of good project risk management.</a:t>
            </a:r>
          </a:p>
          <a:p>
            <a:pPr marL="344488" indent="-344488" algn="just" eaLnBrk="1" hangingPunct="1">
              <a:spcBef>
                <a:spcPts val="0"/>
              </a:spcBef>
              <a:defRPr/>
            </a:pPr>
            <a:r>
              <a:rPr lang="en-US" sz="3200" dirty="0"/>
              <a:t>Discuss the elements involved in risk management planning and the contents of a risk management plan.</a:t>
            </a:r>
          </a:p>
          <a:p>
            <a:pPr marL="344488" indent="-344488" algn="just" eaLnBrk="1" hangingPunct="1">
              <a:spcBef>
                <a:spcPts val="0"/>
              </a:spcBef>
              <a:defRPr/>
            </a:pPr>
            <a:r>
              <a:rPr lang="en-US" sz="3200" dirty="0"/>
              <a:t>List common sources of risks in projects.</a:t>
            </a:r>
          </a:p>
          <a:p>
            <a:pPr algn="just" eaLnBrk="1" hangingPunct="1">
              <a:spcBef>
                <a:spcPts val="0"/>
              </a:spcBef>
              <a:defRPr/>
            </a:pPr>
            <a:r>
              <a:rPr lang="en-US" sz="3200" dirty="0"/>
              <a:t>Describe the risk identification process, tools, and techniques to help identify project risks</a:t>
            </a:r>
          </a:p>
          <a:p>
            <a:pPr algn="just" eaLnBrk="1" hangingPunct="1">
              <a:spcBef>
                <a:spcPts val="0"/>
              </a:spcBef>
              <a:defRPr/>
            </a:pPr>
            <a:r>
              <a:rPr lang="en-US" sz="3200" dirty="0"/>
              <a:t>Discuss the qualitative and quantitative  risk analysis process and explain how to calculate risk factors, create probability/impact matrixes, apply the Top Ten Risk Item Tracking technique, and use expert judgment to rank risks.</a:t>
            </a:r>
          </a:p>
          <a:p>
            <a:pPr marL="344488" indent="-344488" eaLnBrk="1" hangingPunct="1">
              <a:spcBef>
                <a:spcPct val="40000"/>
              </a:spcBef>
              <a:defRPr/>
            </a:pPr>
            <a:r>
              <a:rPr lang="en-US" sz="3200" dirty="0"/>
              <a:t>Discuss what is involved in risk monitoring and control.</a:t>
            </a:r>
          </a:p>
          <a:p>
            <a:pPr marL="344488" indent="-344488" eaLnBrk="1" hangingPunct="1">
              <a:spcBef>
                <a:spcPct val="40000"/>
              </a:spcBef>
              <a:defRPr/>
            </a:pPr>
            <a:r>
              <a:rPr lang="en-US" sz="3200" dirty="0"/>
              <a:t>Describe how software can assist in project risk management.</a:t>
            </a:r>
          </a:p>
          <a:p>
            <a:pPr algn="just" eaLnBrk="1" hangingPunct="1">
              <a:spcBef>
                <a:spcPts val="0"/>
              </a:spcBef>
              <a:defRPr/>
            </a:pPr>
            <a:endParaRPr lang="en-US" sz="2400" dirty="0"/>
          </a:p>
          <a:p>
            <a:pPr marL="609600" indent="-609600" algn="just" eaLnBrk="1" hangingPunct="1">
              <a:spcBef>
                <a:spcPts val="0"/>
              </a:spcBef>
              <a:defRPr/>
            </a:pP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05436749-189F-4C7C-97B1-70474B263A47}" type="slidenum">
              <a:rPr lang="en-US" smtClean="0"/>
              <a:pPr/>
              <a:t>225</a:t>
            </a:fld>
            <a:endParaRPr lang="en-US"/>
          </a:p>
        </p:txBody>
      </p:sp>
      <p:sp>
        <p:nvSpPr>
          <p:cNvPr id="8195" name="Footer Placeholder 4"/>
          <p:cNvSpPr>
            <a:spLocks noGrp="1"/>
          </p:cNvSpPr>
          <p:nvPr>
            <p:ph type="ftr" sz="quarter" idx="11"/>
          </p:nvPr>
        </p:nvSpPr>
        <p:spPr>
          <a:noFill/>
        </p:spPr>
        <p:txBody>
          <a:bodyPr/>
          <a:lstStyle/>
          <a:p>
            <a:endParaRPr lang="en-US"/>
          </a:p>
        </p:txBody>
      </p:sp>
      <p:sp>
        <p:nvSpPr>
          <p:cNvPr id="11268" name="Rectangle 2"/>
          <p:cNvSpPr>
            <a:spLocks noGrp="1" noChangeArrowheads="1"/>
          </p:cNvSpPr>
          <p:nvPr>
            <p:ph type="title"/>
          </p:nvPr>
        </p:nvSpPr>
        <p:spPr>
          <a:xfrm>
            <a:off x="228600" y="304800"/>
            <a:ext cx="8534400" cy="1066800"/>
          </a:xfrm>
          <a:solidFill>
            <a:schemeClr val="accent2">
              <a:lumMod val="75000"/>
            </a:schemeClr>
          </a:solidFill>
        </p:spPr>
        <p:txBody>
          <a:bodyPr/>
          <a:lstStyle/>
          <a:p>
            <a:pPr eaLnBrk="1" hangingPunct="1">
              <a:defRPr/>
            </a:pPr>
            <a:r>
              <a:rPr lang="en-US" sz="4000" dirty="0">
                <a:solidFill>
                  <a:srgbClr val="FFFF00"/>
                </a:solidFill>
              </a:rPr>
              <a:t>The Importance of Project Risk Management</a:t>
            </a:r>
          </a:p>
        </p:txBody>
      </p:sp>
      <p:sp>
        <p:nvSpPr>
          <p:cNvPr id="10245" name="Rectangle 3"/>
          <p:cNvSpPr>
            <a:spLocks noGrp="1" noChangeArrowheads="1"/>
          </p:cNvSpPr>
          <p:nvPr>
            <p:ph type="body" idx="1"/>
          </p:nvPr>
        </p:nvSpPr>
        <p:spPr>
          <a:xfrm>
            <a:off x="304800" y="1600200"/>
            <a:ext cx="8382000" cy="5029200"/>
          </a:xfrm>
        </p:spPr>
        <p:txBody>
          <a:bodyPr>
            <a:normAutofit lnSpcReduction="10000"/>
          </a:bodyPr>
          <a:lstStyle/>
          <a:p>
            <a:pPr algn="just" eaLnBrk="1" hangingPunct="1">
              <a:spcBef>
                <a:spcPct val="0"/>
              </a:spcBef>
              <a:defRPr/>
            </a:pPr>
            <a:r>
              <a:rPr lang="en-US" dirty="0"/>
              <a:t>Project Risk can be defined as: </a:t>
            </a:r>
          </a:p>
          <a:p>
            <a:pPr lvl="1" algn="just" eaLnBrk="1" hangingPunct="1">
              <a:spcBef>
                <a:spcPct val="0"/>
              </a:spcBef>
              <a:defRPr/>
            </a:pPr>
            <a:r>
              <a:rPr lang="en-US" sz="2800" dirty="0"/>
              <a:t>An uncertain event or condition that, if it occurs, has a positive or negative effect on the project objectives.</a:t>
            </a:r>
          </a:p>
          <a:p>
            <a:pPr algn="just" eaLnBrk="1" hangingPunct="1">
              <a:spcBef>
                <a:spcPct val="0"/>
              </a:spcBef>
              <a:defRPr/>
            </a:pPr>
            <a:r>
              <a:rPr lang="en-US" b="1" dirty="0"/>
              <a:t>Project risk management </a:t>
            </a:r>
            <a:r>
              <a:rPr lang="en-US" dirty="0"/>
              <a:t>is the art and science of identifying, analyzing, and responding to risk throughout the life of a project and in the best interests of meeting project objectives.</a:t>
            </a:r>
          </a:p>
          <a:p>
            <a:pPr algn="just" eaLnBrk="1" hangingPunct="1">
              <a:spcBef>
                <a:spcPct val="0"/>
              </a:spcBef>
              <a:defRPr/>
            </a:pPr>
            <a:r>
              <a:rPr lang="en-US" dirty="0"/>
              <a:t>Risk management is often overlooked in projects, but it can help improve project success by helping select </a:t>
            </a:r>
            <a:r>
              <a:rPr lang="en-US" b="1" dirty="0"/>
              <a:t>good projects, determining project scope, and developing realistic estimates.</a:t>
            </a:r>
          </a:p>
          <a:p>
            <a:pPr algn="just" eaLnBrk="1" hangingPunct="1">
              <a:spcBef>
                <a:spcPct val="0"/>
              </a:spcBef>
              <a:defRPr/>
            </a:pP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D45A7710-AEE2-4F95-AD5A-19F6292FB107}" type="slidenum">
              <a:rPr lang="en-US" smtClean="0"/>
              <a:pPr/>
              <a:t>226</a:t>
            </a:fld>
            <a:endParaRPr lang="en-US"/>
          </a:p>
        </p:txBody>
      </p:sp>
      <p:sp>
        <p:nvSpPr>
          <p:cNvPr id="9219" name="Footer Placeholder 4"/>
          <p:cNvSpPr>
            <a:spLocks noGrp="1"/>
          </p:cNvSpPr>
          <p:nvPr>
            <p:ph type="ftr" sz="quarter" idx="11"/>
          </p:nvPr>
        </p:nvSpPr>
        <p:spPr>
          <a:noFill/>
        </p:spPr>
        <p:txBody>
          <a:bodyPr/>
          <a:lstStyle/>
          <a:p>
            <a:endParaRPr lang="en-US"/>
          </a:p>
        </p:txBody>
      </p:sp>
      <p:sp>
        <p:nvSpPr>
          <p:cNvPr id="9220" name="Rectangle 2"/>
          <p:cNvSpPr>
            <a:spLocks noGrp="1" noChangeArrowheads="1"/>
          </p:cNvSpPr>
          <p:nvPr>
            <p:ph type="title"/>
          </p:nvPr>
        </p:nvSpPr>
        <p:spPr/>
        <p:txBody>
          <a:bodyPr/>
          <a:lstStyle/>
          <a:p>
            <a:pPr eaLnBrk="1" hangingPunct="1"/>
            <a:r>
              <a:rPr lang="en-US" sz="4000"/>
              <a:t>The Need to Improve Project Risk Management</a:t>
            </a:r>
          </a:p>
        </p:txBody>
      </p:sp>
      <p:sp>
        <p:nvSpPr>
          <p:cNvPr id="9221" name="Rectangle 3"/>
          <p:cNvSpPr>
            <a:spLocks noGrp="1" noChangeArrowheads="1"/>
          </p:cNvSpPr>
          <p:nvPr>
            <p:ph type="body" idx="1"/>
          </p:nvPr>
        </p:nvSpPr>
        <p:spPr>
          <a:xfrm>
            <a:off x="381000" y="1676400"/>
            <a:ext cx="8458200" cy="4419600"/>
          </a:xfrm>
        </p:spPr>
        <p:txBody>
          <a:bodyPr/>
          <a:lstStyle/>
          <a:p>
            <a:pPr algn="just" eaLnBrk="1" hangingPunct="1"/>
            <a:r>
              <a:rPr lang="en-US" sz="3200"/>
              <a:t>study found that majority of </a:t>
            </a:r>
            <a:r>
              <a:rPr lang="en-US" sz="3200" b="1"/>
              <a:t>projects </a:t>
            </a:r>
            <a:r>
              <a:rPr lang="en-US" sz="3200"/>
              <a:t>that have significant cost or schedule overruns did </a:t>
            </a:r>
            <a:r>
              <a:rPr lang="en-US" sz="3200" i="1"/>
              <a:t>no</a:t>
            </a:r>
            <a:r>
              <a:rPr lang="en-US" sz="3200"/>
              <a:t> risk management at all.</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ACC2E636-D298-4CEA-8579-50792D508965}" type="slidenum">
              <a:rPr lang="en-US" smtClean="0"/>
              <a:pPr/>
              <a:t>227</a:t>
            </a:fld>
            <a:endParaRPr lang="en-US"/>
          </a:p>
        </p:txBody>
      </p:sp>
      <p:sp>
        <p:nvSpPr>
          <p:cNvPr id="10243" name="Footer Placeholder 3"/>
          <p:cNvSpPr>
            <a:spLocks noGrp="1"/>
          </p:cNvSpPr>
          <p:nvPr>
            <p:ph type="ftr" sz="quarter" idx="11"/>
          </p:nvPr>
        </p:nvSpPr>
        <p:spPr>
          <a:noFill/>
        </p:spPr>
        <p:txBody>
          <a:bodyPr/>
          <a:lstStyle/>
          <a:p>
            <a:endParaRPr lang="en-US"/>
          </a:p>
        </p:txBody>
      </p:sp>
      <p:sp>
        <p:nvSpPr>
          <p:cNvPr id="10244" name="Rectangle 2"/>
          <p:cNvSpPr>
            <a:spLocks noGrp="1" noChangeArrowheads="1"/>
          </p:cNvSpPr>
          <p:nvPr>
            <p:ph type="title"/>
          </p:nvPr>
        </p:nvSpPr>
        <p:spPr/>
        <p:txBody>
          <a:bodyPr/>
          <a:lstStyle/>
          <a:p>
            <a:pPr eaLnBrk="1" hangingPunct="1"/>
            <a:r>
              <a:rPr lang="en-US" sz="3200"/>
              <a:t>Table 1. Project Management Maturity by Industry Group and Knowledge Area</a:t>
            </a:r>
          </a:p>
        </p:txBody>
      </p:sp>
      <p:sp>
        <p:nvSpPr>
          <p:cNvPr id="10245" name="Rectangle 4"/>
          <p:cNvSpPr>
            <a:spLocks noChangeArrowheads="1"/>
          </p:cNvSpPr>
          <p:nvPr/>
        </p:nvSpPr>
        <p:spPr bwMode="auto">
          <a:xfrm>
            <a:off x="457200" y="1219200"/>
            <a:ext cx="8051800" cy="336550"/>
          </a:xfrm>
          <a:prstGeom prst="rect">
            <a:avLst/>
          </a:prstGeom>
          <a:noFill/>
          <a:ln w="9525">
            <a:noFill/>
            <a:miter lim="800000"/>
            <a:headEnd/>
            <a:tailEnd/>
          </a:ln>
        </p:spPr>
        <p:txBody>
          <a:bodyPr wrap="none" anchor="ctr">
            <a:spAutoFit/>
          </a:bodyPr>
          <a:lstStyle/>
          <a:p>
            <a:r>
              <a:rPr lang="en-US" sz="1600" b="1">
                <a:cs typeface="Times New Roman" pitchFamily="18" charset="0"/>
              </a:rPr>
              <a:t>KEY: 1 = LOWEST MATURITY RATING   	5 = HIGHEST MATURITY RATING</a:t>
            </a:r>
            <a:endParaRPr lang="en-US" sz="3200"/>
          </a:p>
        </p:txBody>
      </p:sp>
      <p:graphicFrame>
        <p:nvGraphicFramePr>
          <p:cNvPr id="294201" name="Group 313"/>
          <p:cNvGraphicFramePr>
            <a:graphicFrameLocks noGrp="1"/>
          </p:cNvGraphicFramePr>
          <p:nvPr/>
        </p:nvGraphicFramePr>
        <p:xfrm>
          <a:off x="457200" y="1754188"/>
          <a:ext cx="8194675" cy="3503617"/>
        </p:xfrm>
        <a:graphic>
          <a:graphicData uri="http://schemas.openxmlformats.org/drawingml/2006/table">
            <a:tbl>
              <a:tblPr/>
              <a:tblGrid>
                <a:gridCol w="16002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2033588">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970087">
                  <a:extLst>
                    <a:ext uri="{9D8B030D-6E8A-4147-A177-3AD203B41FA5}">
                      <a16:colId xmlns:a16="http://schemas.microsoft.com/office/drawing/2014/main" xmlns="" val="20004"/>
                    </a:ext>
                  </a:extLst>
                </a:gridCol>
              </a:tblGrid>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0308" name="Rectangle 299"/>
          <p:cNvSpPr>
            <a:spLocks noChangeArrowheads="1"/>
          </p:cNvSpPr>
          <p:nvPr/>
        </p:nvSpPr>
        <p:spPr bwMode="auto">
          <a:xfrm>
            <a:off x="469900" y="5562600"/>
            <a:ext cx="8216900" cy="641350"/>
          </a:xfrm>
          <a:prstGeom prst="rect">
            <a:avLst/>
          </a:prstGeom>
          <a:noFill/>
          <a:ln w="9525">
            <a:noFill/>
            <a:miter lim="800000"/>
            <a:headEnd/>
            <a:tailEnd/>
          </a:ln>
        </p:spPr>
        <p:txBody>
          <a:bodyPr wrap="none" anchor="ctr">
            <a:spAutoFit/>
          </a:bodyPr>
          <a:lstStyle/>
          <a:p>
            <a:r>
              <a:rPr lang="en-US" sz="1800">
                <a:cs typeface="Times New Roman" pitchFamily="18" charset="0"/>
              </a:rPr>
              <a:t>*Ibbs, C. William and Young Hoon Kwak. “Assessing Project Management Maturity,” </a:t>
            </a:r>
          </a:p>
          <a:p>
            <a:r>
              <a:rPr lang="en-US" sz="1800" i="1">
                <a:cs typeface="Times New Roman" pitchFamily="18" charset="0"/>
              </a:rPr>
              <a:t>Project Management Journal</a:t>
            </a:r>
            <a:r>
              <a:rPr lang="en-US" sz="1800">
                <a:cs typeface="Times New Roman" pitchFamily="18" charset="0"/>
              </a:rPr>
              <a:t> (March 2000).</a:t>
            </a:r>
            <a:endParaRPr lang="en-US"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5BFEC356-CE44-4A5C-A6B0-F22D18D3B18F}" type="slidenum">
              <a:rPr lang="en-US" smtClean="0"/>
              <a:pPr/>
              <a:t>228</a:t>
            </a:fld>
            <a:endParaRPr lang="en-US"/>
          </a:p>
        </p:txBody>
      </p:sp>
      <p:sp>
        <p:nvSpPr>
          <p:cNvPr id="11267" name="Footer Placeholder 4"/>
          <p:cNvSpPr>
            <a:spLocks noGrp="1"/>
          </p:cNvSpPr>
          <p:nvPr>
            <p:ph type="ftr" sz="quarter" idx="11"/>
          </p:nvPr>
        </p:nvSpPr>
        <p:spPr>
          <a:noFill/>
        </p:spPr>
        <p:txBody>
          <a:bodyPr/>
          <a:lstStyle/>
          <a:p>
            <a:endParaRPr lang="en-US"/>
          </a:p>
        </p:txBody>
      </p:sp>
      <p:sp>
        <p:nvSpPr>
          <p:cNvPr id="11268" name="Rectangle 2"/>
          <p:cNvSpPr>
            <a:spLocks noGrp="1" noChangeArrowheads="1"/>
          </p:cNvSpPr>
          <p:nvPr>
            <p:ph type="title"/>
          </p:nvPr>
        </p:nvSpPr>
        <p:spPr/>
        <p:txBody>
          <a:bodyPr/>
          <a:lstStyle/>
          <a:p>
            <a:pPr eaLnBrk="1" hangingPunct="1"/>
            <a:r>
              <a:rPr lang="en-US"/>
              <a:t>Negative Risk</a:t>
            </a:r>
          </a:p>
        </p:txBody>
      </p:sp>
      <p:sp>
        <p:nvSpPr>
          <p:cNvPr id="11269" name="Rectangle 3"/>
          <p:cNvSpPr>
            <a:spLocks noGrp="1" noChangeArrowheads="1"/>
          </p:cNvSpPr>
          <p:nvPr>
            <p:ph type="body" idx="1"/>
          </p:nvPr>
        </p:nvSpPr>
        <p:spPr/>
        <p:txBody>
          <a:bodyPr/>
          <a:lstStyle/>
          <a:p>
            <a:pPr algn="just" eaLnBrk="1" hangingPunct="1">
              <a:spcBef>
                <a:spcPct val="100000"/>
              </a:spcBef>
            </a:pPr>
            <a:r>
              <a:rPr lang="en-US" sz="3200"/>
              <a:t>A dictionary definition of risk is “the possibility of loss or injury.”</a:t>
            </a:r>
          </a:p>
          <a:p>
            <a:pPr algn="just" eaLnBrk="1" hangingPunct="1">
              <a:spcBef>
                <a:spcPct val="100000"/>
              </a:spcBef>
            </a:pPr>
            <a:r>
              <a:rPr lang="en-US" sz="3200"/>
              <a:t>Negative risk involves understanding potential problems that might occur in the project and how they might impede project success.</a:t>
            </a:r>
          </a:p>
          <a:p>
            <a:pPr algn="just" eaLnBrk="1" hangingPunct="1">
              <a:spcBef>
                <a:spcPct val="100000"/>
              </a:spcBef>
            </a:pPr>
            <a:r>
              <a:rPr lang="en-US" sz="3200"/>
              <a:t>Negative risk management is like a form of insurance; it is an investment.</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FC086147-E488-4841-921B-BA547EEB4BBD}" type="slidenum">
              <a:rPr lang="en-US" smtClean="0"/>
              <a:pPr/>
              <a:t>229</a:t>
            </a:fld>
            <a:endParaRPr lang="en-US"/>
          </a:p>
        </p:txBody>
      </p:sp>
      <p:sp>
        <p:nvSpPr>
          <p:cNvPr id="12291" name="Footer Placeholder 4"/>
          <p:cNvSpPr>
            <a:spLocks noGrp="1"/>
          </p:cNvSpPr>
          <p:nvPr>
            <p:ph type="ftr" sz="quarter" idx="11"/>
          </p:nvPr>
        </p:nvSpPr>
        <p:spPr>
          <a:noFill/>
        </p:spPr>
        <p:txBody>
          <a:bodyPr/>
          <a:lstStyle/>
          <a:p>
            <a:endParaRPr lang="en-US"/>
          </a:p>
        </p:txBody>
      </p:sp>
      <p:sp>
        <p:nvSpPr>
          <p:cNvPr id="12292" name="Rectangle 2"/>
          <p:cNvSpPr>
            <a:spLocks noGrp="1" noChangeArrowheads="1"/>
          </p:cNvSpPr>
          <p:nvPr>
            <p:ph type="title"/>
          </p:nvPr>
        </p:nvSpPr>
        <p:spPr/>
        <p:txBody>
          <a:bodyPr/>
          <a:lstStyle/>
          <a:p>
            <a:pPr eaLnBrk="1" hangingPunct="1"/>
            <a:r>
              <a:rPr lang="en-US"/>
              <a:t>Risk Can Be Positive</a:t>
            </a:r>
          </a:p>
        </p:txBody>
      </p:sp>
      <p:sp>
        <p:nvSpPr>
          <p:cNvPr id="12293" name="Rectangle 3"/>
          <p:cNvSpPr>
            <a:spLocks noGrp="1" noChangeArrowheads="1"/>
          </p:cNvSpPr>
          <p:nvPr>
            <p:ph type="body" idx="1"/>
          </p:nvPr>
        </p:nvSpPr>
        <p:spPr/>
        <p:txBody>
          <a:bodyPr/>
          <a:lstStyle/>
          <a:p>
            <a:pPr algn="just" eaLnBrk="1" hangingPunct="1">
              <a:spcBef>
                <a:spcPct val="100000"/>
              </a:spcBef>
            </a:pPr>
            <a:r>
              <a:rPr lang="en-US"/>
              <a:t>Positive risks are risks that result in good things happening; sometimes called opportunities.</a:t>
            </a:r>
          </a:p>
          <a:p>
            <a:pPr algn="just" eaLnBrk="1" hangingPunct="1">
              <a:spcBef>
                <a:spcPct val="100000"/>
              </a:spcBef>
            </a:pPr>
            <a:r>
              <a:rPr lang="en-US"/>
              <a:t>A general definition of project </a:t>
            </a:r>
            <a:r>
              <a:rPr lang="en-US" b="1"/>
              <a:t>risk</a:t>
            </a:r>
            <a:r>
              <a:rPr lang="en-US"/>
              <a:t> is an uncertainty that can have a negative or positive effect on meeting project objectives.</a:t>
            </a:r>
          </a:p>
          <a:p>
            <a:pPr algn="just" eaLnBrk="1" hangingPunct="1">
              <a:spcBef>
                <a:spcPct val="100000"/>
              </a:spcBef>
            </a:pPr>
            <a:r>
              <a:rPr lang="en-US"/>
              <a:t>The goal of project risk management is to minimize potential negative risks while maximizing potential positive risks.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81000"/>
            <a:ext cx="8382000" cy="1066800"/>
          </a:xfrm>
          <a:solidFill>
            <a:schemeClr val="accent2"/>
          </a:solidFill>
        </p:spPr>
        <p:txBody>
          <a:bodyPr/>
          <a:lstStyle/>
          <a:p>
            <a:pPr eaLnBrk="1" hangingPunct="1"/>
            <a:r>
              <a:rPr lang="en-US" altLang="en-US" sz="3600" b="1" dirty="0">
                <a:solidFill>
                  <a:srgbClr val="FFFF00"/>
                </a:solidFill>
              </a:rPr>
              <a:t>Step 3: Creating the Work Breakdown Structure (WBS)</a:t>
            </a:r>
          </a:p>
        </p:txBody>
      </p:sp>
      <p:sp>
        <p:nvSpPr>
          <p:cNvPr id="16387" name="Rectangle 3"/>
          <p:cNvSpPr>
            <a:spLocks noGrp="1" noChangeArrowheads="1"/>
          </p:cNvSpPr>
          <p:nvPr>
            <p:ph type="body" idx="1"/>
          </p:nvPr>
        </p:nvSpPr>
        <p:spPr>
          <a:xfrm>
            <a:off x="381000" y="1752600"/>
            <a:ext cx="8458200" cy="4495800"/>
          </a:xfrm>
        </p:spPr>
        <p:txBody>
          <a:bodyPr>
            <a:normAutofit/>
          </a:bodyPr>
          <a:lstStyle/>
          <a:p>
            <a:pPr algn="just" eaLnBrk="1" hangingPunct="1">
              <a:spcBef>
                <a:spcPts val="0"/>
              </a:spcBef>
            </a:pPr>
            <a:r>
              <a:rPr lang="en-US" altLang="en-US" dirty="0"/>
              <a:t>A </a:t>
            </a:r>
            <a:r>
              <a:rPr lang="en-US" altLang="en-US" b="1" dirty="0"/>
              <a:t>WBS</a:t>
            </a:r>
            <a:r>
              <a:rPr lang="en-US" altLang="en-US" dirty="0"/>
              <a:t> is a deliverable-oriented </a:t>
            </a:r>
            <a:r>
              <a:rPr lang="en-US" altLang="en-US" b="1" dirty="0"/>
              <a:t>grouping of the work </a:t>
            </a:r>
            <a:r>
              <a:rPr lang="en-US" altLang="en-US" dirty="0"/>
              <a:t>involved in a project that </a:t>
            </a:r>
            <a:r>
              <a:rPr lang="en-US" altLang="en-US" b="1" dirty="0"/>
              <a:t>defines the total scope </a:t>
            </a:r>
            <a:r>
              <a:rPr lang="en-US" altLang="en-US" dirty="0"/>
              <a:t>of the project.</a:t>
            </a:r>
          </a:p>
          <a:p>
            <a:pPr algn="just" eaLnBrk="1" hangingPunct="1">
              <a:spcBef>
                <a:spcPts val="0"/>
              </a:spcBef>
            </a:pPr>
            <a:r>
              <a:rPr lang="en-US" i="1" dirty="0"/>
              <a:t>The WBS is a </a:t>
            </a:r>
            <a:r>
              <a:rPr lang="en-US" i="1" dirty="0">
                <a:solidFill>
                  <a:srgbClr val="FF0000"/>
                </a:solidFill>
              </a:rPr>
              <a:t>hierarchical description </a:t>
            </a:r>
            <a:r>
              <a:rPr lang="en-US" i="1" dirty="0"/>
              <a:t>of all the work that must be done to complete the project. </a:t>
            </a:r>
          </a:p>
          <a:p>
            <a:pPr algn="just" eaLnBrk="1" hangingPunct="1">
              <a:spcBef>
                <a:spcPts val="0"/>
              </a:spcBef>
            </a:pPr>
            <a:r>
              <a:rPr lang="en-US" altLang="en-US" dirty="0"/>
              <a:t>It is a foundation document that provides the </a:t>
            </a:r>
            <a:r>
              <a:rPr lang="en-US" altLang="en-US" b="1" dirty="0"/>
              <a:t>basis for planning and managing project schedules, costs, resources, and changes</a:t>
            </a:r>
            <a:r>
              <a:rPr lang="en-US" altLang="en-US" dirty="0"/>
              <a:t>.</a:t>
            </a:r>
          </a:p>
        </p:txBody>
      </p:sp>
      <p:sp>
        <p:nvSpPr>
          <p:cNvPr id="16388" name="Slide Number Placeholder 5"/>
          <p:cNvSpPr>
            <a:spLocks noGrp="1"/>
          </p:cNvSpPr>
          <p:nvPr>
            <p:ph type="sldNum" sz="quarter" idx="10"/>
          </p:nvPr>
        </p:nvSpPr>
        <p:spPr>
          <a:noFill/>
          <a:ln>
            <a:miter lim="800000"/>
            <a:headEnd/>
            <a:tailEnd/>
          </a:ln>
        </p:spPr>
        <p:txBody>
          <a:bodyPr/>
          <a:lstStyle/>
          <a:p>
            <a:fld id="{48626BB3-0154-4EC6-B899-CB8AF45582D9}" type="slidenum">
              <a:rPr lang="en-US" altLang="en-US" smtClean="0"/>
              <a:pPr/>
              <a:t>23</a:t>
            </a:fld>
            <a:endParaRPr lang="en-US" altLang="en-US"/>
          </a:p>
        </p:txBody>
      </p:sp>
      <p:sp>
        <p:nvSpPr>
          <p:cNvPr id="16389"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97614163-D286-4576-B194-4DEBFC8BF71F}" type="slidenum">
              <a:rPr lang="en-US" smtClean="0"/>
              <a:pPr/>
              <a:t>230</a:t>
            </a:fld>
            <a:endParaRPr lang="en-US"/>
          </a:p>
        </p:txBody>
      </p:sp>
      <p:sp>
        <p:nvSpPr>
          <p:cNvPr id="13315" name="Footer Placeholder 4"/>
          <p:cNvSpPr>
            <a:spLocks noGrp="1"/>
          </p:cNvSpPr>
          <p:nvPr>
            <p:ph type="ftr" sz="quarter" idx="11"/>
          </p:nvPr>
        </p:nvSpPr>
        <p:spPr>
          <a:noFill/>
        </p:spPr>
        <p:txBody>
          <a:bodyPr/>
          <a:lstStyle/>
          <a:p>
            <a:endParaRPr lang="en-US"/>
          </a:p>
        </p:txBody>
      </p:sp>
      <p:sp>
        <p:nvSpPr>
          <p:cNvPr id="13316" name="Rectangle 2"/>
          <p:cNvSpPr>
            <a:spLocks noGrp="1" noChangeArrowheads="1"/>
          </p:cNvSpPr>
          <p:nvPr>
            <p:ph type="title"/>
          </p:nvPr>
        </p:nvSpPr>
        <p:spPr>
          <a:xfrm>
            <a:off x="381000" y="457200"/>
            <a:ext cx="8382000" cy="392113"/>
          </a:xfrm>
        </p:spPr>
        <p:txBody>
          <a:bodyPr/>
          <a:lstStyle/>
          <a:p>
            <a:pPr eaLnBrk="1" hangingPunct="1"/>
            <a:r>
              <a:rPr lang="en-US"/>
              <a:t>Risk Utility</a:t>
            </a:r>
          </a:p>
        </p:txBody>
      </p:sp>
      <p:sp>
        <p:nvSpPr>
          <p:cNvPr id="13317" name="Rectangle 3"/>
          <p:cNvSpPr>
            <a:spLocks noGrp="1" noChangeArrowheads="1"/>
          </p:cNvSpPr>
          <p:nvPr>
            <p:ph type="body" idx="1"/>
          </p:nvPr>
        </p:nvSpPr>
        <p:spPr>
          <a:xfrm>
            <a:off x="533400" y="1219200"/>
            <a:ext cx="8186738" cy="4791075"/>
          </a:xfrm>
        </p:spPr>
        <p:txBody>
          <a:bodyPr/>
          <a:lstStyle/>
          <a:p>
            <a:pPr algn="just" eaLnBrk="1" hangingPunct="1">
              <a:spcBef>
                <a:spcPct val="50000"/>
              </a:spcBef>
            </a:pPr>
            <a:r>
              <a:rPr lang="en-US" b="1"/>
              <a:t>Risk utility</a:t>
            </a:r>
            <a:r>
              <a:rPr lang="en-US"/>
              <a:t> or </a:t>
            </a:r>
            <a:r>
              <a:rPr lang="en-US" b="1"/>
              <a:t>risk tolerance</a:t>
            </a:r>
            <a:r>
              <a:rPr lang="en-US"/>
              <a:t> is the amount of satisfaction or pleasure received from a potential payoff.</a:t>
            </a:r>
          </a:p>
          <a:p>
            <a:pPr lvl="1" algn="just" eaLnBrk="1" hangingPunct="1">
              <a:spcBef>
                <a:spcPct val="50000"/>
              </a:spcBef>
            </a:pPr>
            <a:r>
              <a:rPr lang="en-US"/>
              <a:t>Utility rises at a decreasing rate for people who are </a:t>
            </a:r>
            <a:r>
              <a:rPr lang="en-US" i="1"/>
              <a:t>risk-averse</a:t>
            </a:r>
            <a:r>
              <a:rPr lang="en-US"/>
              <a:t>.</a:t>
            </a:r>
          </a:p>
          <a:p>
            <a:pPr lvl="1" algn="just" eaLnBrk="1" hangingPunct="1">
              <a:spcBef>
                <a:spcPct val="50000"/>
              </a:spcBef>
            </a:pPr>
            <a:r>
              <a:rPr lang="en-US"/>
              <a:t>Those who are </a:t>
            </a:r>
            <a:r>
              <a:rPr lang="en-US" i="1"/>
              <a:t>risk-seeking</a:t>
            </a:r>
            <a:r>
              <a:rPr lang="en-US"/>
              <a:t> have a higher tolerance for risk and their satisfaction increases when more payoff is at stake.</a:t>
            </a:r>
          </a:p>
          <a:p>
            <a:pPr lvl="1" algn="just" eaLnBrk="1" hangingPunct="1">
              <a:spcBef>
                <a:spcPct val="50000"/>
              </a:spcBef>
            </a:pPr>
            <a:r>
              <a:rPr lang="en-US"/>
              <a:t>The </a:t>
            </a:r>
            <a:r>
              <a:rPr lang="en-US" i="1"/>
              <a:t>risk-neutral</a:t>
            </a:r>
            <a:r>
              <a:rPr lang="en-US"/>
              <a:t> approach achieves a balance between risk and payoff.</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p:spPr>
        <p:txBody>
          <a:bodyPr/>
          <a:lstStyle/>
          <a:p>
            <a:fld id="{114E19BA-9E87-482B-91DC-D1B89086437A}" type="slidenum">
              <a:rPr lang="en-US" smtClean="0"/>
              <a:pPr/>
              <a:t>231</a:t>
            </a:fld>
            <a:endParaRPr lang="en-US"/>
          </a:p>
        </p:txBody>
      </p:sp>
      <p:sp>
        <p:nvSpPr>
          <p:cNvPr id="14339" name="Footer Placeholder 3"/>
          <p:cNvSpPr>
            <a:spLocks noGrp="1"/>
          </p:cNvSpPr>
          <p:nvPr>
            <p:ph type="ftr" sz="quarter" idx="11"/>
          </p:nvPr>
        </p:nvSpPr>
        <p:spPr>
          <a:noFill/>
        </p:spPr>
        <p:txBody>
          <a:bodyPr/>
          <a:lstStyle/>
          <a:p>
            <a:endParaRPr lang="en-US"/>
          </a:p>
        </p:txBody>
      </p:sp>
      <p:sp>
        <p:nvSpPr>
          <p:cNvPr id="14340" name="Rectangle 2"/>
          <p:cNvSpPr>
            <a:spLocks noGrp="1" noChangeArrowheads="1"/>
          </p:cNvSpPr>
          <p:nvPr>
            <p:ph type="title"/>
          </p:nvPr>
        </p:nvSpPr>
        <p:spPr>
          <a:xfrm>
            <a:off x="381000" y="381000"/>
            <a:ext cx="8382000" cy="914400"/>
          </a:xfrm>
        </p:spPr>
        <p:txBody>
          <a:bodyPr/>
          <a:lstStyle/>
          <a:p>
            <a:pPr eaLnBrk="1" hangingPunct="1"/>
            <a:r>
              <a:rPr lang="en-US" sz="4000"/>
              <a:t>Figure 2. Risk Utility Function and Risk Preference</a:t>
            </a:r>
          </a:p>
        </p:txBody>
      </p:sp>
      <p:pic>
        <p:nvPicPr>
          <p:cNvPr id="14341" name="Picture 3"/>
          <p:cNvPicPr>
            <a:picLocks noChangeAspect="1" noChangeArrowheads="1"/>
          </p:cNvPicPr>
          <p:nvPr/>
        </p:nvPicPr>
        <p:blipFill>
          <a:blip r:embed="rId2" cstate="print"/>
          <a:srcRect/>
          <a:stretch>
            <a:fillRect/>
          </a:stretch>
        </p:blipFill>
        <p:spPr bwMode="auto">
          <a:xfrm>
            <a:off x="381000" y="1600200"/>
            <a:ext cx="8305800" cy="4159250"/>
          </a:xfrm>
          <a:prstGeom prst="rect">
            <a:avLst/>
          </a:prstGeom>
          <a:noFill/>
          <a:ln w="9525">
            <a:noFill/>
            <a:miter lim="800000"/>
            <a:headEnd/>
            <a:tailEnd/>
          </a:ln>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36D3F41C-3976-454C-8C80-5C81C7767919}" type="slidenum">
              <a:rPr lang="en-US" smtClean="0"/>
              <a:pPr/>
              <a:t>232</a:t>
            </a:fld>
            <a:endParaRPr lang="en-US"/>
          </a:p>
        </p:txBody>
      </p:sp>
      <p:sp>
        <p:nvSpPr>
          <p:cNvPr id="15363" name="Footer Placeholder 4"/>
          <p:cNvSpPr>
            <a:spLocks noGrp="1"/>
          </p:cNvSpPr>
          <p:nvPr>
            <p:ph type="ftr" sz="quarter" idx="11"/>
          </p:nvPr>
        </p:nvSpPr>
        <p:spPr>
          <a:noFill/>
        </p:spPr>
        <p:txBody>
          <a:bodyPr/>
          <a:lstStyle/>
          <a:p>
            <a:endParaRPr lang="en-US"/>
          </a:p>
        </p:txBody>
      </p:sp>
      <p:sp>
        <p:nvSpPr>
          <p:cNvPr id="18436" name="Rectangle 2"/>
          <p:cNvSpPr>
            <a:spLocks noGrp="1" noChangeArrowheads="1"/>
          </p:cNvSpPr>
          <p:nvPr>
            <p:ph type="title"/>
          </p:nvPr>
        </p:nvSpPr>
        <p:spPr>
          <a:xfrm>
            <a:off x="381000" y="304800"/>
            <a:ext cx="8382000" cy="1066800"/>
          </a:xfrm>
          <a:solidFill>
            <a:schemeClr val="accent2">
              <a:lumMod val="75000"/>
            </a:schemeClr>
          </a:solidFill>
        </p:spPr>
        <p:txBody>
          <a:bodyPr/>
          <a:lstStyle/>
          <a:p>
            <a:pPr eaLnBrk="1" hangingPunct="1">
              <a:defRPr/>
            </a:pPr>
            <a:r>
              <a:rPr lang="en-US" dirty="0">
                <a:solidFill>
                  <a:srgbClr val="FFFF00"/>
                </a:solidFill>
              </a:rPr>
              <a:t>Project Risk Management Processes</a:t>
            </a:r>
            <a:endParaRPr lang="en-US" sz="4800" dirty="0">
              <a:solidFill>
                <a:srgbClr val="FFFF00"/>
              </a:solidFill>
            </a:endParaRPr>
          </a:p>
        </p:txBody>
      </p:sp>
      <p:sp>
        <p:nvSpPr>
          <p:cNvPr id="15365" name="Rectangle 3"/>
          <p:cNvSpPr>
            <a:spLocks noGrp="1" noChangeArrowheads="1"/>
          </p:cNvSpPr>
          <p:nvPr>
            <p:ph type="body" idx="1"/>
          </p:nvPr>
        </p:nvSpPr>
        <p:spPr>
          <a:xfrm>
            <a:off x="228600" y="1600200"/>
            <a:ext cx="8610600" cy="4267200"/>
          </a:xfrm>
        </p:spPr>
        <p:txBody>
          <a:bodyPr/>
          <a:lstStyle/>
          <a:p>
            <a:pPr algn="just" eaLnBrk="1" hangingPunct="1">
              <a:lnSpc>
                <a:spcPct val="90000"/>
              </a:lnSpc>
              <a:spcBef>
                <a:spcPct val="0"/>
              </a:spcBef>
            </a:pPr>
            <a:r>
              <a:rPr lang="en-US" b="1"/>
              <a:t>Risk management planning</a:t>
            </a:r>
            <a:r>
              <a:rPr lang="en-US"/>
              <a:t>: Deciding how to approach and plan the risk management activities for the project.</a:t>
            </a:r>
          </a:p>
          <a:p>
            <a:pPr algn="just" eaLnBrk="1" hangingPunct="1">
              <a:spcBef>
                <a:spcPct val="0"/>
              </a:spcBef>
            </a:pPr>
            <a:r>
              <a:rPr lang="en-US" b="1"/>
              <a:t>Risk identification</a:t>
            </a:r>
            <a:r>
              <a:rPr lang="en-US"/>
              <a:t>: Determining which risks are likely to affect a project and documenting the characteristics of each.</a:t>
            </a:r>
          </a:p>
          <a:p>
            <a:pPr algn="just" eaLnBrk="1" hangingPunct="1">
              <a:spcBef>
                <a:spcPct val="0"/>
              </a:spcBef>
            </a:pPr>
            <a:r>
              <a:rPr lang="en-US" b="1"/>
              <a:t>Qualitative risk analysis</a:t>
            </a:r>
            <a:r>
              <a:rPr lang="en-US"/>
              <a:t>: Prioritizing risks based on their probability and impact of occurrence.</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3C0B2503-31ED-4395-B62F-E6125E2FA800}" type="slidenum">
              <a:rPr lang="en-US" smtClean="0"/>
              <a:pPr/>
              <a:t>233</a:t>
            </a:fld>
            <a:endParaRPr lang="en-US"/>
          </a:p>
        </p:txBody>
      </p:sp>
      <p:sp>
        <p:nvSpPr>
          <p:cNvPr id="16387" name="Footer Placeholder 4"/>
          <p:cNvSpPr>
            <a:spLocks noGrp="1"/>
          </p:cNvSpPr>
          <p:nvPr>
            <p:ph type="ftr" sz="quarter" idx="11"/>
          </p:nvPr>
        </p:nvSpPr>
        <p:spPr>
          <a:noFill/>
        </p:spPr>
        <p:txBody>
          <a:bodyPr/>
          <a:lstStyle/>
          <a:p>
            <a:endParaRPr lang="en-US"/>
          </a:p>
        </p:txBody>
      </p:sp>
      <p:sp>
        <p:nvSpPr>
          <p:cNvPr id="16388" name="Rectangle 2"/>
          <p:cNvSpPr>
            <a:spLocks noGrp="1" noChangeArrowheads="1"/>
          </p:cNvSpPr>
          <p:nvPr>
            <p:ph type="title"/>
          </p:nvPr>
        </p:nvSpPr>
        <p:spPr>
          <a:xfrm>
            <a:off x="381000" y="228600"/>
            <a:ext cx="8382000" cy="533400"/>
          </a:xfrm>
        </p:spPr>
        <p:txBody>
          <a:bodyPr/>
          <a:lstStyle/>
          <a:p>
            <a:pPr eaLnBrk="1" hangingPunct="1"/>
            <a:r>
              <a:rPr lang="en-US" sz="3200"/>
              <a:t>cont’d….</a:t>
            </a:r>
          </a:p>
        </p:txBody>
      </p:sp>
      <p:sp>
        <p:nvSpPr>
          <p:cNvPr id="19461" name="Rectangle 3"/>
          <p:cNvSpPr>
            <a:spLocks noGrp="1" noChangeArrowheads="1"/>
          </p:cNvSpPr>
          <p:nvPr>
            <p:ph type="body" idx="1"/>
          </p:nvPr>
        </p:nvSpPr>
        <p:spPr>
          <a:xfrm>
            <a:off x="381000" y="990600"/>
            <a:ext cx="8458200" cy="5334000"/>
          </a:xfrm>
        </p:spPr>
        <p:txBody>
          <a:bodyPr>
            <a:normAutofit lnSpcReduction="10000"/>
          </a:bodyPr>
          <a:lstStyle/>
          <a:p>
            <a:pPr algn="just" eaLnBrk="1" hangingPunct="1">
              <a:spcBef>
                <a:spcPts val="0"/>
              </a:spcBef>
              <a:defRPr/>
            </a:pPr>
            <a:r>
              <a:rPr lang="en-US" sz="3200" b="1" dirty="0"/>
              <a:t>Quantitative risk analysis</a:t>
            </a:r>
            <a:r>
              <a:rPr lang="en-US" sz="3200" dirty="0"/>
              <a:t>: Numerically estimating the effects of risks on project objectives.</a:t>
            </a:r>
          </a:p>
          <a:p>
            <a:pPr algn="just" eaLnBrk="1" hangingPunct="1">
              <a:spcBef>
                <a:spcPts val="0"/>
              </a:spcBef>
              <a:defRPr/>
            </a:pPr>
            <a:r>
              <a:rPr lang="en-US" sz="3200" b="1" dirty="0"/>
              <a:t>Risk response planning</a:t>
            </a:r>
            <a:r>
              <a:rPr lang="en-US" sz="3200" dirty="0"/>
              <a:t>:</a:t>
            </a:r>
            <a:r>
              <a:rPr lang="en-US" sz="3200" b="1" dirty="0"/>
              <a:t> </a:t>
            </a:r>
            <a:r>
              <a:rPr lang="en-US" sz="3200" dirty="0"/>
              <a:t>Taking steps to enhance opportunities and reduce threats to meeting project objectives.</a:t>
            </a:r>
          </a:p>
          <a:p>
            <a:pPr algn="just" eaLnBrk="1" hangingPunct="1">
              <a:spcBef>
                <a:spcPts val="0"/>
              </a:spcBef>
              <a:defRPr/>
            </a:pPr>
            <a:r>
              <a:rPr lang="en-US" sz="3200" b="1" dirty="0"/>
              <a:t>Risk monitoring and control</a:t>
            </a:r>
            <a:r>
              <a:rPr lang="en-US" sz="3200" dirty="0"/>
              <a:t>: Monitoring identified and residual risks, identifying new risks, carrying out risk response plans, and evaluating the effectiveness of risk strategies throughout the life of the project.</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F94DA19C-F965-41A2-B100-C79ED0A994A4}" type="slidenum">
              <a:rPr lang="en-US" smtClean="0"/>
              <a:pPr/>
              <a:t>234</a:t>
            </a:fld>
            <a:endParaRPr lang="en-US"/>
          </a:p>
        </p:txBody>
      </p:sp>
      <p:sp>
        <p:nvSpPr>
          <p:cNvPr id="17411" name="Footer Placeholder 4"/>
          <p:cNvSpPr>
            <a:spLocks noGrp="1"/>
          </p:cNvSpPr>
          <p:nvPr>
            <p:ph type="ftr" sz="quarter" idx="11"/>
          </p:nvPr>
        </p:nvSpPr>
        <p:spPr>
          <a:noFill/>
        </p:spPr>
        <p:txBody>
          <a:bodyPr/>
          <a:lstStyle/>
          <a:p>
            <a:endParaRPr lang="en-US"/>
          </a:p>
        </p:txBody>
      </p:sp>
      <p:sp>
        <p:nvSpPr>
          <p:cNvPr id="17412" name="Rectangle 2"/>
          <p:cNvSpPr>
            <a:spLocks noGrp="1" noChangeArrowheads="1"/>
          </p:cNvSpPr>
          <p:nvPr>
            <p:ph type="title"/>
          </p:nvPr>
        </p:nvSpPr>
        <p:spPr>
          <a:solidFill>
            <a:srgbClr val="7030A0"/>
          </a:solidFill>
        </p:spPr>
        <p:txBody>
          <a:bodyPr/>
          <a:lstStyle/>
          <a:p>
            <a:pPr eaLnBrk="1" hangingPunct="1"/>
            <a:r>
              <a:rPr lang="en-US">
                <a:solidFill>
                  <a:srgbClr val="FFFF00"/>
                </a:solidFill>
              </a:rPr>
              <a:t>1. Risk Management Planning</a:t>
            </a:r>
          </a:p>
        </p:txBody>
      </p:sp>
      <p:sp>
        <p:nvSpPr>
          <p:cNvPr id="17413" name="Rectangle 3"/>
          <p:cNvSpPr>
            <a:spLocks noGrp="1" noChangeArrowheads="1"/>
          </p:cNvSpPr>
          <p:nvPr>
            <p:ph type="body" idx="1"/>
          </p:nvPr>
        </p:nvSpPr>
        <p:spPr/>
        <p:txBody>
          <a:bodyPr/>
          <a:lstStyle/>
          <a:p>
            <a:pPr eaLnBrk="1" hangingPunct="1">
              <a:spcBef>
                <a:spcPct val="100000"/>
              </a:spcBef>
            </a:pPr>
            <a:r>
              <a:rPr lang="en-US"/>
              <a:t>The main output of risk management planning is a </a:t>
            </a:r>
            <a:r>
              <a:rPr lang="en-US" b="1"/>
              <a:t>risk management plan</a:t>
            </a:r>
            <a:r>
              <a:rPr lang="en-US">
                <a:cs typeface="Times New Roman" pitchFamily="18" charset="0"/>
              </a:rPr>
              <a:t>—</a:t>
            </a:r>
            <a:r>
              <a:rPr lang="en-US"/>
              <a:t>a plan that documents the procedures for managing risk throughout a project.</a:t>
            </a:r>
          </a:p>
          <a:p>
            <a:pPr eaLnBrk="1" hangingPunct="1">
              <a:spcBef>
                <a:spcPct val="100000"/>
              </a:spcBef>
            </a:pPr>
            <a:r>
              <a:rPr lang="en-US"/>
              <a:t>The project team should review project documents and understand the organization’s and the sponsor’s approaches to risk.</a:t>
            </a:r>
          </a:p>
          <a:p>
            <a:pPr eaLnBrk="1" hangingPunct="1">
              <a:spcBef>
                <a:spcPct val="100000"/>
              </a:spcBef>
            </a:pPr>
            <a:r>
              <a:rPr lang="en-US"/>
              <a:t>The level of detail will vary with the needs of the project.</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0059678A-AD1D-41FD-BC4F-3C22807C8462}" type="slidenum">
              <a:rPr lang="en-US" smtClean="0"/>
              <a:pPr/>
              <a:t>235</a:t>
            </a:fld>
            <a:endParaRPr lang="en-US"/>
          </a:p>
        </p:txBody>
      </p:sp>
      <p:sp>
        <p:nvSpPr>
          <p:cNvPr id="18435" name="Footer Placeholder 4"/>
          <p:cNvSpPr>
            <a:spLocks noGrp="1"/>
          </p:cNvSpPr>
          <p:nvPr>
            <p:ph type="ftr" sz="quarter" idx="11"/>
          </p:nvPr>
        </p:nvSpPr>
        <p:spPr>
          <a:noFill/>
        </p:spPr>
        <p:txBody>
          <a:bodyPr/>
          <a:lstStyle/>
          <a:p>
            <a:endParaRPr lang="en-US"/>
          </a:p>
        </p:txBody>
      </p:sp>
      <p:sp>
        <p:nvSpPr>
          <p:cNvPr id="18436" name="Rectangle 2"/>
          <p:cNvSpPr>
            <a:spLocks noGrp="1" noChangeArrowheads="1"/>
          </p:cNvSpPr>
          <p:nvPr>
            <p:ph type="title"/>
          </p:nvPr>
        </p:nvSpPr>
        <p:spPr>
          <a:xfrm>
            <a:off x="381000" y="381000"/>
            <a:ext cx="8382000" cy="914400"/>
          </a:xfrm>
        </p:spPr>
        <p:txBody>
          <a:bodyPr/>
          <a:lstStyle/>
          <a:p>
            <a:pPr eaLnBrk="1" hangingPunct="1"/>
            <a:r>
              <a:rPr lang="en-US" sz="3600"/>
              <a:t>Table 2. Topics Addressed in a Risk Management Plan</a:t>
            </a:r>
          </a:p>
        </p:txBody>
      </p:sp>
      <p:sp>
        <p:nvSpPr>
          <p:cNvPr id="18437" name="Rectangle 7"/>
          <p:cNvSpPr>
            <a:spLocks noGrp="1" noChangeArrowheads="1"/>
          </p:cNvSpPr>
          <p:nvPr>
            <p:ph type="body" idx="1"/>
          </p:nvPr>
        </p:nvSpPr>
        <p:spPr>
          <a:xfrm>
            <a:off x="381000" y="1828800"/>
            <a:ext cx="8458200" cy="4495800"/>
          </a:xfrm>
        </p:spPr>
        <p:txBody>
          <a:bodyPr/>
          <a:lstStyle/>
          <a:p>
            <a:pPr eaLnBrk="1" hangingPunct="1">
              <a:spcBef>
                <a:spcPct val="80000"/>
              </a:spcBef>
            </a:pPr>
            <a:r>
              <a:rPr lang="en-US"/>
              <a:t>Methodology</a:t>
            </a:r>
          </a:p>
          <a:p>
            <a:pPr eaLnBrk="1" hangingPunct="1">
              <a:spcBef>
                <a:spcPct val="80000"/>
              </a:spcBef>
            </a:pPr>
            <a:r>
              <a:rPr lang="en-US"/>
              <a:t>Roles and responsibilities</a:t>
            </a:r>
          </a:p>
          <a:p>
            <a:pPr eaLnBrk="1" hangingPunct="1">
              <a:spcBef>
                <a:spcPct val="80000"/>
              </a:spcBef>
            </a:pPr>
            <a:r>
              <a:rPr lang="en-US"/>
              <a:t>Budget and schedule</a:t>
            </a:r>
          </a:p>
          <a:p>
            <a:pPr eaLnBrk="1" hangingPunct="1">
              <a:spcBef>
                <a:spcPct val="80000"/>
              </a:spcBef>
            </a:pPr>
            <a:r>
              <a:rPr lang="en-US"/>
              <a:t>Risk categories</a:t>
            </a:r>
          </a:p>
          <a:p>
            <a:pPr eaLnBrk="1" hangingPunct="1">
              <a:spcBef>
                <a:spcPct val="80000"/>
              </a:spcBef>
            </a:pPr>
            <a:r>
              <a:rPr lang="en-US"/>
              <a:t>Risk probability and impact</a:t>
            </a:r>
          </a:p>
          <a:p>
            <a:pPr eaLnBrk="1" hangingPunct="1">
              <a:spcBef>
                <a:spcPct val="80000"/>
              </a:spcBef>
            </a:pPr>
            <a:r>
              <a:rPr lang="en-US"/>
              <a:t>Risk documentation</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E900713D-2EB7-4545-ABFA-CDDDFBDF5FBB}" type="slidenum">
              <a:rPr lang="en-US" smtClean="0"/>
              <a:pPr/>
              <a:t>236</a:t>
            </a:fld>
            <a:endParaRPr lang="en-US"/>
          </a:p>
        </p:txBody>
      </p:sp>
      <p:sp>
        <p:nvSpPr>
          <p:cNvPr id="19459" name="Footer Placeholder 4"/>
          <p:cNvSpPr>
            <a:spLocks noGrp="1"/>
          </p:cNvSpPr>
          <p:nvPr>
            <p:ph type="ftr" sz="quarter" idx="11"/>
          </p:nvPr>
        </p:nvSpPr>
        <p:spPr>
          <a:noFill/>
        </p:spPr>
        <p:txBody>
          <a:bodyPr/>
          <a:lstStyle/>
          <a:p>
            <a:endParaRPr lang="en-US"/>
          </a:p>
        </p:txBody>
      </p:sp>
      <p:sp>
        <p:nvSpPr>
          <p:cNvPr id="19460" name="Rectangle 2"/>
          <p:cNvSpPr>
            <a:spLocks noGrp="1" noChangeArrowheads="1"/>
          </p:cNvSpPr>
          <p:nvPr>
            <p:ph type="title"/>
          </p:nvPr>
        </p:nvSpPr>
        <p:spPr/>
        <p:txBody>
          <a:bodyPr/>
          <a:lstStyle/>
          <a:p>
            <a:pPr eaLnBrk="1" hangingPunct="1"/>
            <a:r>
              <a:rPr lang="en-US"/>
              <a:t>Contingency and Fallback Plans, Contingency Reserves</a:t>
            </a:r>
          </a:p>
        </p:txBody>
      </p:sp>
      <p:sp>
        <p:nvSpPr>
          <p:cNvPr id="19461" name="Rectangle 3"/>
          <p:cNvSpPr>
            <a:spLocks noGrp="1" noChangeArrowheads="1"/>
          </p:cNvSpPr>
          <p:nvPr>
            <p:ph type="body" idx="1"/>
          </p:nvPr>
        </p:nvSpPr>
        <p:spPr>
          <a:xfrm>
            <a:off x="381000" y="1600200"/>
            <a:ext cx="8458200" cy="4724400"/>
          </a:xfrm>
        </p:spPr>
        <p:txBody>
          <a:bodyPr/>
          <a:lstStyle/>
          <a:p>
            <a:pPr eaLnBrk="1" hangingPunct="1">
              <a:spcBef>
                <a:spcPct val="60000"/>
              </a:spcBef>
            </a:pPr>
            <a:r>
              <a:rPr lang="en-US" b="1"/>
              <a:t>Contingency plans</a:t>
            </a:r>
            <a:r>
              <a:rPr lang="en-US"/>
              <a:t> are predefined actions that the project team will take if an identified risk event occurs.</a:t>
            </a:r>
          </a:p>
          <a:p>
            <a:pPr eaLnBrk="1" hangingPunct="1">
              <a:spcBef>
                <a:spcPct val="60000"/>
              </a:spcBef>
            </a:pPr>
            <a:r>
              <a:rPr lang="en-US" b="1"/>
              <a:t>Fallback plans</a:t>
            </a:r>
            <a:r>
              <a:rPr lang="en-US"/>
              <a:t> are developed for risks that have a high impact on meeting project objectives, and are put into effect if attempts to reduce the risk are not effective.</a:t>
            </a:r>
          </a:p>
          <a:p>
            <a:pPr eaLnBrk="1" hangingPunct="1">
              <a:spcBef>
                <a:spcPct val="60000"/>
              </a:spcBef>
            </a:pPr>
            <a:r>
              <a:rPr lang="en-US" b="1"/>
              <a:t>Contingency reserves</a:t>
            </a:r>
            <a:r>
              <a:rPr lang="en-US"/>
              <a:t> or </a:t>
            </a:r>
            <a:r>
              <a:rPr lang="en-US" b="1"/>
              <a:t>allowances</a:t>
            </a:r>
            <a:r>
              <a:rPr lang="en-US"/>
              <a:t> are provisions held by the project sponsor or organization to reduce the risk of cost or schedule overruns to an acceptable level.</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074BA856-E772-4623-9006-C4BED1DE46BC}" type="slidenum">
              <a:rPr lang="en-US" smtClean="0"/>
              <a:pPr/>
              <a:t>237</a:t>
            </a:fld>
            <a:endParaRPr lang="en-US"/>
          </a:p>
        </p:txBody>
      </p:sp>
      <p:sp>
        <p:nvSpPr>
          <p:cNvPr id="20483" name="Footer Placeholder 4"/>
          <p:cNvSpPr>
            <a:spLocks noGrp="1"/>
          </p:cNvSpPr>
          <p:nvPr>
            <p:ph type="ftr" sz="quarter" idx="11"/>
          </p:nvPr>
        </p:nvSpPr>
        <p:spPr>
          <a:noFill/>
        </p:spPr>
        <p:txBody>
          <a:bodyPr/>
          <a:lstStyle/>
          <a:p>
            <a:endParaRPr lang="en-US"/>
          </a:p>
        </p:txBody>
      </p:sp>
      <p:sp>
        <p:nvSpPr>
          <p:cNvPr id="20484" name="Rectangle 2"/>
          <p:cNvSpPr>
            <a:spLocks noGrp="1" noChangeArrowheads="1"/>
          </p:cNvSpPr>
          <p:nvPr>
            <p:ph type="title"/>
          </p:nvPr>
        </p:nvSpPr>
        <p:spPr>
          <a:xfrm>
            <a:off x="1219200" y="228600"/>
            <a:ext cx="7543800" cy="854075"/>
          </a:xfrm>
        </p:spPr>
        <p:txBody>
          <a:bodyPr/>
          <a:lstStyle/>
          <a:p>
            <a:pPr eaLnBrk="1" hangingPunct="1"/>
            <a:r>
              <a:rPr lang="en-US" sz="4000"/>
              <a:t>Broad Categories of Risk</a:t>
            </a:r>
          </a:p>
        </p:txBody>
      </p:sp>
      <p:sp>
        <p:nvSpPr>
          <p:cNvPr id="20485" name="Rectangle 3"/>
          <p:cNvSpPr>
            <a:spLocks noGrp="1" noChangeArrowheads="1"/>
          </p:cNvSpPr>
          <p:nvPr>
            <p:ph type="body" idx="1"/>
          </p:nvPr>
        </p:nvSpPr>
        <p:spPr>
          <a:xfrm>
            <a:off x="304800" y="1143000"/>
            <a:ext cx="8534400" cy="5486400"/>
          </a:xfrm>
        </p:spPr>
        <p:txBody>
          <a:bodyPr/>
          <a:lstStyle/>
          <a:p>
            <a:pPr eaLnBrk="1" hangingPunct="1">
              <a:lnSpc>
                <a:spcPct val="80000"/>
              </a:lnSpc>
              <a:spcBef>
                <a:spcPct val="30000"/>
              </a:spcBef>
            </a:pPr>
            <a:r>
              <a:rPr lang="en-US" sz="2400" b="1"/>
              <a:t>Market risk</a:t>
            </a:r>
          </a:p>
          <a:p>
            <a:pPr lvl="1" eaLnBrk="1" hangingPunct="1">
              <a:lnSpc>
                <a:spcPct val="80000"/>
              </a:lnSpc>
              <a:spcBef>
                <a:spcPct val="30000"/>
              </a:spcBef>
            </a:pPr>
            <a:r>
              <a:rPr lang="en-US" sz="2200"/>
              <a:t>If the IT project  is to produce a new product or service, will it be useful to the organization or marketable to other?</a:t>
            </a:r>
          </a:p>
          <a:p>
            <a:pPr lvl="1" eaLnBrk="1" hangingPunct="1">
              <a:lnSpc>
                <a:spcPct val="80000"/>
              </a:lnSpc>
              <a:spcBef>
                <a:spcPct val="30000"/>
              </a:spcBef>
            </a:pPr>
            <a:r>
              <a:rPr lang="en-US" sz="2200"/>
              <a:t>Will user accept and use the product or service?</a:t>
            </a:r>
          </a:p>
          <a:p>
            <a:pPr lvl="1" eaLnBrk="1" hangingPunct="1">
              <a:lnSpc>
                <a:spcPct val="80000"/>
              </a:lnSpc>
              <a:spcBef>
                <a:spcPct val="30000"/>
              </a:spcBef>
            </a:pPr>
            <a:r>
              <a:rPr lang="en-US" sz="2200"/>
              <a:t>Will someone else create a better product or service faster?</a:t>
            </a:r>
          </a:p>
          <a:p>
            <a:pPr eaLnBrk="1" hangingPunct="1">
              <a:lnSpc>
                <a:spcPct val="80000"/>
              </a:lnSpc>
              <a:spcBef>
                <a:spcPct val="30000"/>
              </a:spcBef>
            </a:pPr>
            <a:r>
              <a:rPr lang="en-US" sz="2400" b="1"/>
              <a:t>Financial risk</a:t>
            </a:r>
          </a:p>
          <a:p>
            <a:pPr lvl="1" eaLnBrk="1" hangingPunct="1">
              <a:lnSpc>
                <a:spcPct val="80000"/>
              </a:lnSpc>
              <a:spcBef>
                <a:spcPct val="30000"/>
              </a:spcBef>
            </a:pPr>
            <a:r>
              <a:rPr lang="en-US" sz="2200"/>
              <a:t>Can organization afford to undertake the project?</a:t>
            </a:r>
          </a:p>
          <a:p>
            <a:pPr lvl="1" eaLnBrk="1" hangingPunct="1">
              <a:lnSpc>
                <a:spcPct val="80000"/>
              </a:lnSpc>
              <a:spcBef>
                <a:spcPct val="30000"/>
              </a:spcBef>
            </a:pPr>
            <a:r>
              <a:rPr lang="en-US" sz="2200"/>
              <a:t>How confident are stakeholders in the financial projections?</a:t>
            </a:r>
          </a:p>
          <a:p>
            <a:pPr lvl="1" eaLnBrk="1" hangingPunct="1">
              <a:lnSpc>
                <a:spcPct val="80000"/>
              </a:lnSpc>
              <a:spcBef>
                <a:spcPct val="30000"/>
              </a:spcBef>
            </a:pPr>
            <a:r>
              <a:rPr lang="en-US" sz="2200"/>
              <a:t>Will the project meet NPV, ROI, and payback estimates?</a:t>
            </a:r>
          </a:p>
          <a:p>
            <a:pPr eaLnBrk="1" hangingPunct="1">
              <a:lnSpc>
                <a:spcPct val="80000"/>
              </a:lnSpc>
              <a:spcBef>
                <a:spcPct val="30000"/>
              </a:spcBef>
            </a:pPr>
            <a:r>
              <a:rPr lang="en-US" sz="2400" b="1"/>
              <a:t>Technology risk</a:t>
            </a:r>
          </a:p>
          <a:p>
            <a:pPr lvl="1" eaLnBrk="1" hangingPunct="1">
              <a:lnSpc>
                <a:spcPct val="80000"/>
              </a:lnSpc>
              <a:spcBef>
                <a:spcPct val="30000"/>
              </a:spcBef>
            </a:pPr>
            <a:r>
              <a:rPr lang="en-US" sz="2200"/>
              <a:t>Is the project technically feasible?</a:t>
            </a:r>
          </a:p>
          <a:p>
            <a:pPr lvl="1" eaLnBrk="1" hangingPunct="1">
              <a:lnSpc>
                <a:spcPct val="80000"/>
              </a:lnSpc>
              <a:spcBef>
                <a:spcPct val="30000"/>
              </a:spcBef>
            </a:pPr>
            <a:r>
              <a:rPr lang="en-US" sz="2200"/>
              <a:t>Will it use mature, leading edge, or bleeding edge technologies</a:t>
            </a:r>
          </a:p>
          <a:p>
            <a:pPr lvl="1" eaLnBrk="1" hangingPunct="1">
              <a:lnSpc>
                <a:spcPct val="80000"/>
              </a:lnSpc>
              <a:spcBef>
                <a:spcPct val="30000"/>
              </a:spcBef>
            </a:pPr>
            <a:r>
              <a:rPr lang="en-US" sz="2200"/>
              <a:t>Will hardware, software, and networks function properly?</a:t>
            </a:r>
          </a:p>
          <a:p>
            <a:pPr lvl="1" eaLnBrk="1" hangingPunct="1">
              <a:lnSpc>
                <a:spcPct val="80000"/>
              </a:lnSpc>
              <a:spcBef>
                <a:spcPct val="30000"/>
              </a:spcBef>
            </a:pPr>
            <a:r>
              <a:rPr lang="en-US" sz="2200"/>
              <a:t>Will the technology be available in time to meet project objectives?</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2F8FA34A-A850-406A-BAF6-0DA506774545}" type="slidenum">
              <a:rPr lang="en-US" smtClean="0"/>
              <a:pPr/>
              <a:t>238</a:t>
            </a:fld>
            <a:endParaRPr lang="en-US"/>
          </a:p>
        </p:txBody>
      </p:sp>
      <p:sp>
        <p:nvSpPr>
          <p:cNvPr id="21507" name="Footer Placeholder 4"/>
          <p:cNvSpPr>
            <a:spLocks noGrp="1"/>
          </p:cNvSpPr>
          <p:nvPr>
            <p:ph type="ftr" sz="quarter" idx="11"/>
          </p:nvPr>
        </p:nvSpPr>
        <p:spPr>
          <a:noFill/>
        </p:spPr>
        <p:txBody>
          <a:bodyPr/>
          <a:lstStyle/>
          <a:p>
            <a:endParaRPr lang="en-US"/>
          </a:p>
        </p:txBody>
      </p:sp>
      <p:sp>
        <p:nvSpPr>
          <p:cNvPr id="21508" name="Rectangle 2"/>
          <p:cNvSpPr>
            <a:spLocks noGrp="1" noChangeArrowheads="1"/>
          </p:cNvSpPr>
          <p:nvPr>
            <p:ph type="title"/>
          </p:nvPr>
        </p:nvSpPr>
        <p:spPr>
          <a:xfrm>
            <a:off x="381000" y="228600"/>
            <a:ext cx="8382000" cy="609600"/>
          </a:xfrm>
        </p:spPr>
        <p:txBody>
          <a:bodyPr/>
          <a:lstStyle/>
          <a:p>
            <a:pPr eaLnBrk="1" hangingPunct="1"/>
            <a:r>
              <a:rPr lang="en-US" sz="2800"/>
              <a:t>Broad Categories of Risk …..</a:t>
            </a:r>
            <a:endParaRPr lang="th-TH" sz="2800"/>
          </a:p>
        </p:txBody>
      </p:sp>
      <p:sp>
        <p:nvSpPr>
          <p:cNvPr id="21509" name="Rectangle 3"/>
          <p:cNvSpPr>
            <a:spLocks noGrp="1" noChangeArrowheads="1"/>
          </p:cNvSpPr>
          <p:nvPr>
            <p:ph type="body" idx="1"/>
          </p:nvPr>
        </p:nvSpPr>
        <p:spPr>
          <a:xfrm>
            <a:off x="381000" y="762000"/>
            <a:ext cx="8458200" cy="5334000"/>
          </a:xfrm>
        </p:spPr>
        <p:txBody>
          <a:bodyPr/>
          <a:lstStyle/>
          <a:p>
            <a:pPr eaLnBrk="1" hangingPunct="1">
              <a:lnSpc>
                <a:spcPct val="90000"/>
              </a:lnSpc>
              <a:spcBef>
                <a:spcPct val="30000"/>
              </a:spcBef>
            </a:pPr>
            <a:r>
              <a:rPr lang="en-US" b="1"/>
              <a:t>People risk</a:t>
            </a:r>
          </a:p>
          <a:p>
            <a:pPr lvl="1" eaLnBrk="1" hangingPunct="1">
              <a:lnSpc>
                <a:spcPct val="90000"/>
              </a:lnSpc>
              <a:spcBef>
                <a:spcPct val="30000"/>
              </a:spcBef>
            </a:pPr>
            <a:r>
              <a:rPr lang="en-US" sz="2400"/>
              <a:t>Does the organization have or can they find people with appropriate skills to complete the project successfully?</a:t>
            </a:r>
          </a:p>
          <a:p>
            <a:pPr lvl="1" eaLnBrk="1" hangingPunct="1">
              <a:lnSpc>
                <a:spcPct val="90000"/>
              </a:lnSpc>
              <a:spcBef>
                <a:spcPct val="30000"/>
              </a:spcBef>
            </a:pPr>
            <a:r>
              <a:rPr lang="en-US" sz="2400"/>
              <a:t>Do people have the proper managerial and technical skills?</a:t>
            </a:r>
          </a:p>
          <a:p>
            <a:pPr lvl="1" eaLnBrk="1" hangingPunct="1">
              <a:lnSpc>
                <a:spcPct val="90000"/>
              </a:lnSpc>
              <a:spcBef>
                <a:spcPct val="30000"/>
              </a:spcBef>
            </a:pPr>
            <a:r>
              <a:rPr lang="en-US" sz="2400"/>
              <a:t>Do they have enough experience?</a:t>
            </a:r>
          </a:p>
          <a:p>
            <a:pPr lvl="1" eaLnBrk="1" hangingPunct="1">
              <a:lnSpc>
                <a:spcPct val="90000"/>
              </a:lnSpc>
              <a:spcBef>
                <a:spcPct val="30000"/>
              </a:spcBef>
            </a:pPr>
            <a:r>
              <a:rPr lang="en-US" sz="2400"/>
              <a:t>Does senior management support the project?</a:t>
            </a:r>
          </a:p>
          <a:p>
            <a:pPr eaLnBrk="1" hangingPunct="1">
              <a:lnSpc>
                <a:spcPct val="90000"/>
              </a:lnSpc>
              <a:spcBef>
                <a:spcPct val="30000"/>
              </a:spcBef>
            </a:pPr>
            <a:r>
              <a:rPr lang="en-US" b="1"/>
              <a:t>Structure/process risk</a:t>
            </a:r>
          </a:p>
          <a:p>
            <a:pPr lvl="1" eaLnBrk="1" hangingPunct="1">
              <a:lnSpc>
                <a:spcPct val="90000"/>
              </a:lnSpc>
            </a:pPr>
            <a:r>
              <a:rPr lang="en-US" sz="2400">
                <a:cs typeface="Angsana New" pitchFamily="18" charset="-34"/>
              </a:rPr>
              <a:t>What is the degree of change the new project will introduce into user areas and business procedure?</a:t>
            </a:r>
          </a:p>
          <a:p>
            <a:pPr lvl="1" eaLnBrk="1" hangingPunct="1">
              <a:lnSpc>
                <a:spcPct val="90000"/>
              </a:lnSpc>
            </a:pPr>
            <a:r>
              <a:rPr lang="en-US" sz="2400">
                <a:cs typeface="Angsana New" pitchFamily="18" charset="-34"/>
              </a:rPr>
              <a:t>How many distinct user groups does the project need to satisfy?</a:t>
            </a:r>
          </a:p>
          <a:p>
            <a:pPr lvl="1" eaLnBrk="1" hangingPunct="1">
              <a:lnSpc>
                <a:spcPct val="90000"/>
              </a:lnSpc>
            </a:pPr>
            <a:r>
              <a:rPr lang="en-US" sz="2400">
                <a:cs typeface="Angsana New" pitchFamily="18" charset="-34"/>
              </a:rPr>
              <a:t>Does the organization have processes in place to complete the project successfully?</a:t>
            </a:r>
            <a:endParaRPr lang="th-TH" sz="2400">
              <a:cs typeface="Angsana New" pitchFamily="18" charset="-34"/>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32A454BF-2706-4D17-9DF0-498683E4C1C0}" type="slidenum">
              <a:rPr lang="en-US" smtClean="0"/>
              <a:pPr/>
              <a:t>239</a:t>
            </a:fld>
            <a:endParaRPr lang="en-US"/>
          </a:p>
        </p:txBody>
      </p:sp>
      <p:sp>
        <p:nvSpPr>
          <p:cNvPr id="22531" name="Footer Placeholder 4"/>
          <p:cNvSpPr>
            <a:spLocks noGrp="1"/>
          </p:cNvSpPr>
          <p:nvPr>
            <p:ph type="ftr" sz="quarter" idx="11"/>
          </p:nvPr>
        </p:nvSpPr>
        <p:spPr>
          <a:noFill/>
        </p:spPr>
        <p:txBody>
          <a:bodyPr/>
          <a:lstStyle/>
          <a:p>
            <a:endParaRPr lang="en-US"/>
          </a:p>
        </p:txBody>
      </p:sp>
      <p:sp>
        <p:nvSpPr>
          <p:cNvPr id="22532" name="Rectangle 2"/>
          <p:cNvSpPr>
            <a:spLocks noGrp="1" noChangeArrowheads="1"/>
          </p:cNvSpPr>
          <p:nvPr>
            <p:ph type="title"/>
          </p:nvPr>
        </p:nvSpPr>
        <p:spPr/>
        <p:txBody>
          <a:bodyPr/>
          <a:lstStyle/>
          <a:p>
            <a:pPr eaLnBrk="1" hangingPunct="1"/>
            <a:r>
              <a:rPr lang="en-US"/>
              <a:t>Risk Breakdown Structure</a:t>
            </a:r>
          </a:p>
        </p:txBody>
      </p:sp>
      <p:sp>
        <p:nvSpPr>
          <p:cNvPr id="22533" name="Rectangle 3"/>
          <p:cNvSpPr>
            <a:spLocks noGrp="1" noChangeArrowheads="1"/>
          </p:cNvSpPr>
          <p:nvPr>
            <p:ph type="body" idx="1"/>
          </p:nvPr>
        </p:nvSpPr>
        <p:spPr/>
        <p:txBody>
          <a:bodyPr/>
          <a:lstStyle/>
          <a:p>
            <a:pPr algn="just" eaLnBrk="1" hangingPunct="1">
              <a:spcBef>
                <a:spcPct val="100000"/>
              </a:spcBef>
            </a:pPr>
            <a:r>
              <a:rPr lang="en-US"/>
              <a:t>A </a:t>
            </a:r>
            <a:r>
              <a:rPr lang="en-US" b="1"/>
              <a:t>risk breakdown structure</a:t>
            </a:r>
            <a:r>
              <a:rPr lang="en-US"/>
              <a:t> is a hierarchy of potential risk categories for a project. </a:t>
            </a:r>
          </a:p>
          <a:p>
            <a:pPr algn="just" eaLnBrk="1" hangingPunct="1">
              <a:spcBef>
                <a:spcPct val="100000"/>
              </a:spcBef>
            </a:pPr>
            <a:r>
              <a:rPr lang="en-US"/>
              <a:t>Similar to a work breakdown structure but used to identify and categorize risks.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838200" indent="-838200" algn="just">
              <a:defRPr/>
            </a:pPr>
            <a:r>
              <a:rPr lang="en-US" altLang="en-US" sz="2800" b="1" dirty="0">
                <a:solidFill>
                  <a:schemeClr val="accent6"/>
                </a:solidFill>
              </a:rPr>
              <a:t>Work Breakdown Structure (WBS)…..</a:t>
            </a:r>
            <a:endParaRPr lang="en-US" altLang="en-US" sz="2800" b="1" i="1" dirty="0">
              <a:solidFill>
                <a:schemeClr val="accent6"/>
              </a:solidFill>
            </a:endParaRPr>
          </a:p>
        </p:txBody>
      </p:sp>
      <p:sp>
        <p:nvSpPr>
          <p:cNvPr id="189443" name="Rectangle 3"/>
          <p:cNvSpPr>
            <a:spLocks noGrp="1" noChangeArrowheads="1"/>
          </p:cNvSpPr>
          <p:nvPr>
            <p:ph idx="1"/>
          </p:nvPr>
        </p:nvSpPr>
        <p:spPr>
          <a:xfrm>
            <a:off x="228600" y="1371600"/>
            <a:ext cx="8686800" cy="4724400"/>
          </a:xfrm>
        </p:spPr>
        <p:txBody>
          <a:bodyPr>
            <a:normAutofit/>
          </a:bodyPr>
          <a:lstStyle/>
          <a:p>
            <a:pPr marL="609600" indent="-609600">
              <a:buFontTx/>
              <a:buNone/>
              <a:defRPr/>
            </a:pPr>
            <a:r>
              <a:rPr lang="en-US" b="1" i="1" dirty="0">
                <a:solidFill>
                  <a:srgbClr val="FF0000"/>
                </a:solidFill>
              </a:rPr>
              <a:t>Steps in WBS Development</a:t>
            </a:r>
          </a:p>
          <a:p>
            <a:pPr marL="609600" indent="-609600">
              <a:buFontTx/>
              <a:buAutoNum type="arabicPeriod"/>
              <a:defRPr/>
            </a:pPr>
            <a:r>
              <a:rPr lang="en-US" b="1" i="1" dirty="0"/>
              <a:t>Develop Level 1 of the WBS</a:t>
            </a:r>
          </a:p>
          <a:p>
            <a:pPr marL="609600" indent="-609600" algn="just">
              <a:buFontTx/>
              <a:buAutoNum type="arabicPeriod"/>
              <a:defRPr/>
            </a:pPr>
            <a:r>
              <a:rPr lang="en-US" b="1" i="1" dirty="0"/>
              <a:t>Decompose WBS: </a:t>
            </a:r>
            <a:r>
              <a:rPr lang="en-US" altLang="en-US" b="1" dirty="0"/>
              <a:t>Decomposition</a:t>
            </a:r>
            <a:r>
              <a:rPr lang="en-US" altLang="en-US" dirty="0"/>
              <a:t> is subdividing project deliverables into smaller pieces.</a:t>
            </a:r>
            <a:r>
              <a:rPr lang="en-US" b="1" i="1" dirty="0"/>
              <a:t> Involves listing the sub activities or tasks for major activities</a:t>
            </a:r>
            <a:endParaRPr lang="en-US" altLang="en-US" dirty="0"/>
          </a:p>
          <a:p>
            <a:pPr marL="609600" indent="-609600">
              <a:buFontTx/>
              <a:buAutoNum type="arabicPeriod"/>
              <a:defRPr/>
            </a:pPr>
            <a:r>
              <a:rPr lang="en-US" b="1" i="1" dirty="0"/>
              <a:t>Assign Responsibility</a:t>
            </a:r>
          </a:p>
          <a:p>
            <a:pPr marL="609600" indent="-609600">
              <a:buFontTx/>
              <a:buAutoNum type="arabicPeriod"/>
              <a:defRPr/>
            </a:pPr>
            <a:r>
              <a:rPr lang="en-US" dirty="0"/>
              <a:t> </a:t>
            </a:r>
            <a:r>
              <a:rPr lang="en-US" b="1" i="1" dirty="0"/>
              <a:t>Define WBS Elements</a:t>
            </a:r>
            <a:r>
              <a:rPr lang="en-US" i="1" dirty="0"/>
              <a:t> </a:t>
            </a:r>
          </a:p>
        </p:txBody>
      </p:sp>
      <p:sp>
        <p:nvSpPr>
          <p:cNvPr id="17413" name="Slide Number Placeholder 5"/>
          <p:cNvSpPr>
            <a:spLocks noGrp="1"/>
          </p:cNvSpPr>
          <p:nvPr>
            <p:ph type="sldNum" sz="quarter" idx="10"/>
          </p:nvPr>
        </p:nvSpPr>
        <p:spPr>
          <a:xfrm>
            <a:off x="6553200" y="6248400"/>
            <a:ext cx="2133600" cy="457200"/>
          </a:xfrm>
          <a:noFill/>
          <a:ln>
            <a:miter lim="800000"/>
            <a:headEnd/>
            <a:tailEnd/>
          </a:ln>
        </p:spPr>
        <p:txBody>
          <a:bodyPr/>
          <a:lstStyle/>
          <a:p>
            <a:fld id="{76C31DAF-3B89-4D9A-A7CF-16D87089C22A}" type="slidenum">
              <a:rPr lang="en-US" altLang="en-US" smtClean="0"/>
              <a:pPr/>
              <a:t>24</a:t>
            </a:fld>
            <a:endParaRPr lang="en-US" altLang="en-US"/>
          </a:p>
        </p:txBody>
      </p:sp>
      <p:sp>
        <p:nvSpPr>
          <p:cNvPr id="6" name="Footer Placeholder 5"/>
          <p:cNvSpPr>
            <a:spLocks noGrp="1"/>
          </p:cNvSpPr>
          <p:nvPr>
            <p:ph type="ftr" sz="quarter" idx="11"/>
          </p:nvPr>
        </p:nvSpPr>
        <p:spPr/>
        <p:txBody>
          <a:bodyPr/>
          <a:lstStyle/>
          <a:p>
            <a:pPr>
              <a:defRPr/>
            </a:pPr>
            <a:endParaRPr lang="en-US"/>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Slide Number Placeholder 3"/>
          <p:cNvSpPr>
            <a:spLocks noGrp="1"/>
          </p:cNvSpPr>
          <p:nvPr>
            <p:ph type="sldNum" sz="quarter" idx="10"/>
          </p:nvPr>
        </p:nvSpPr>
        <p:spPr>
          <a:noFill/>
        </p:spPr>
        <p:txBody>
          <a:bodyPr/>
          <a:lstStyle/>
          <a:p>
            <a:fld id="{68066D7B-5F79-4821-A04D-70DBAA10CF9F}" type="slidenum">
              <a:rPr lang="en-US" smtClean="0"/>
              <a:pPr/>
              <a:t>240</a:t>
            </a:fld>
            <a:endParaRPr lang="en-US"/>
          </a:p>
        </p:txBody>
      </p:sp>
      <p:sp>
        <p:nvSpPr>
          <p:cNvPr id="1062" name="Footer Placeholder 4"/>
          <p:cNvSpPr>
            <a:spLocks noGrp="1"/>
          </p:cNvSpPr>
          <p:nvPr>
            <p:ph type="ftr" sz="quarter" idx="11"/>
          </p:nvPr>
        </p:nvSpPr>
        <p:spPr>
          <a:noFill/>
        </p:spPr>
        <p:txBody>
          <a:bodyPr/>
          <a:lstStyle/>
          <a:p>
            <a:endParaRPr lang="en-US"/>
          </a:p>
        </p:txBody>
      </p:sp>
      <p:sp>
        <p:nvSpPr>
          <p:cNvPr id="1063" name="Rectangle 4"/>
          <p:cNvSpPr>
            <a:spLocks noGrp="1" noChangeArrowheads="1"/>
          </p:cNvSpPr>
          <p:nvPr>
            <p:ph type="title"/>
          </p:nvPr>
        </p:nvSpPr>
        <p:spPr/>
        <p:txBody>
          <a:bodyPr/>
          <a:lstStyle/>
          <a:p>
            <a:pPr eaLnBrk="1" hangingPunct="1"/>
            <a:r>
              <a:rPr lang="en-US" sz="3200"/>
              <a:t>Figure 3. Sample Risk Breakdown Structure</a:t>
            </a:r>
          </a:p>
        </p:txBody>
      </p:sp>
      <p:graphicFrame>
        <p:nvGraphicFramePr>
          <p:cNvPr id="2" name="Diagram 1"/>
          <p:cNvGraphicFramePr/>
          <p:nvPr/>
        </p:nvGraphicFramePr>
        <p:xfrm>
          <a:off x="381000" y="1371600"/>
          <a:ext cx="8458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2"/>
          <p:cNvSpPr>
            <a:spLocks noGrp="1"/>
          </p:cNvSpPr>
          <p:nvPr>
            <p:ph type="sldNum" sz="quarter" idx="10"/>
          </p:nvPr>
        </p:nvSpPr>
        <p:spPr>
          <a:noFill/>
        </p:spPr>
        <p:txBody>
          <a:bodyPr/>
          <a:lstStyle/>
          <a:p>
            <a:fld id="{75D15520-D5CD-42F8-AFCA-B18E3AB7197D}" type="slidenum">
              <a:rPr lang="en-US" smtClean="0"/>
              <a:pPr/>
              <a:t>241</a:t>
            </a:fld>
            <a:endParaRPr lang="en-US"/>
          </a:p>
        </p:txBody>
      </p:sp>
      <p:sp>
        <p:nvSpPr>
          <p:cNvPr id="2052" name="Footer Placeholder 3"/>
          <p:cNvSpPr>
            <a:spLocks noGrp="1"/>
          </p:cNvSpPr>
          <p:nvPr>
            <p:ph type="ftr" sz="quarter" idx="11"/>
          </p:nvPr>
        </p:nvSpPr>
        <p:spPr>
          <a:noFill/>
        </p:spPr>
        <p:txBody>
          <a:bodyPr/>
          <a:lstStyle/>
          <a:p>
            <a:endParaRPr lang="en-US"/>
          </a:p>
        </p:txBody>
      </p:sp>
      <p:sp>
        <p:nvSpPr>
          <p:cNvPr id="2053" name="Rectangle 2"/>
          <p:cNvSpPr>
            <a:spLocks noGrp="1" noChangeArrowheads="1"/>
          </p:cNvSpPr>
          <p:nvPr>
            <p:ph type="title"/>
          </p:nvPr>
        </p:nvSpPr>
        <p:spPr>
          <a:xfrm>
            <a:off x="381000" y="228600"/>
            <a:ext cx="8382000" cy="990600"/>
          </a:xfrm>
          <a:solidFill>
            <a:srgbClr val="7030A0"/>
          </a:solidFill>
        </p:spPr>
        <p:txBody>
          <a:bodyPr/>
          <a:lstStyle/>
          <a:p>
            <a:pPr eaLnBrk="1" hangingPunct="1"/>
            <a:r>
              <a:rPr lang="en-US" sz="3200">
                <a:solidFill>
                  <a:srgbClr val="FFFF00"/>
                </a:solidFill>
              </a:rPr>
              <a:t>Table 4. Potential Negative Risk Conditions Associated With Each Knowledge Area</a:t>
            </a:r>
          </a:p>
        </p:txBody>
      </p:sp>
      <p:graphicFrame>
        <p:nvGraphicFramePr>
          <p:cNvPr id="2050" name="Object 3"/>
          <p:cNvGraphicFramePr>
            <a:graphicFrameLocks noChangeAspect="1"/>
          </p:cNvGraphicFramePr>
          <p:nvPr/>
        </p:nvGraphicFramePr>
        <p:xfrm>
          <a:off x="228600" y="1322388"/>
          <a:ext cx="8610600" cy="5307012"/>
        </p:xfrm>
        <a:graphic>
          <a:graphicData uri="http://schemas.openxmlformats.org/presentationml/2006/ole">
            <mc:AlternateContent xmlns:mc="http://schemas.openxmlformats.org/markup-compatibility/2006">
              <mc:Choice xmlns:v="urn:schemas-microsoft-com:vml" Requires="v">
                <p:oleObj spid="_x0000_s63491" name="Document" r:id="rId3" imgW="5630040" imgH="4365360" progId="Word.Document.8">
                  <p:embed/>
                </p:oleObj>
              </mc:Choice>
              <mc:Fallback>
                <p:oleObj name="Document" r:id="rId3" imgW="5630040" imgH="43653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22388"/>
                        <a:ext cx="8610600"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D5630326-B3A6-4773-8488-E3B6E1FC0714}" type="slidenum">
              <a:rPr lang="en-US" smtClean="0"/>
              <a:pPr/>
              <a:t>242</a:t>
            </a:fld>
            <a:endParaRPr lang="en-US"/>
          </a:p>
        </p:txBody>
      </p:sp>
      <p:sp>
        <p:nvSpPr>
          <p:cNvPr id="23555" name="Footer Placeholder 4"/>
          <p:cNvSpPr>
            <a:spLocks noGrp="1"/>
          </p:cNvSpPr>
          <p:nvPr>
            <p:ph type="ftr" sz="quarter" idx="11"/>
          </p:nvPr>
        </p:nvSpPr>
        <p:spPr>
          <a:noFill/>
        </p:spPr>
        <p:txBody>
          <a:bodyPr/>
          <a:lstStyle/>
          <a:p>
            <a:endParaRPr lang="en-US"/>
          </a:p>
        </p:txBody>
      </p:sp>
      <p:sp>
        <p:nvSpPr>
          <p:cNvPr id="23556" name="Rectangle 2"/>
          <p:cNvSpPr>
            <a:spLocks noGrp="1" noChangeArrowheads="1"/>
          </p:cNvSpPr>
          <p:nvPr>
            <p:ph type="title"/>
          </p:nvPr>
        </p:nvSpPr>
        <p:spPr/>
        <p:txBody>
          <a:bodyPr/>
          <a:lstStyle/>
          <a:p>
            <a:pPr eaLnBrk="1" hangingPunct="1"/>
            <a:r>
              <a:rPr lang="en-US"/>
              <a:t>2. Risk Identification</a:t>
            </a:r>
          </a:p>
        </p:txBody>
      </p:sp>
      <p:sp>
        <p:nvSpPr>
          <p:cNvPr id="23557" name="Rectangle 3"/>
          <p:cNvSpPr>
            <a:spLocks noGrp="1" noChangeArrowheads="1"/>
          </p:cNvSpPr>
          <p:nvPr>
            <p:ph type="body" idx="1"/>
          </p:nvPr>
        </p:nvSpPr>
        <p:spPr>
          <a:xfrm>
            <a:off x="381000" y="1143000"/>
            <a:ext cx="8458200" cy="5334000"/>
          </a:xfrm>
        </p:spPr>
        <p:txBody>
          <a:bodyPr/>
          <a:lstStyle/>
          <a:p>
            <a:pPr algn="just" eaLnBrk="1" hangingPunct="1">
              <a:lnSpc>
                <a:spcPct val="90000"/>
              </a:lnSpc>
              <a:spcBef>
                <a:spcPct val="55000"/>
              </a:spcBef>
            </a:pPr>
            <a:r>
              <a:rPr lang="en-US" b="1"/>
              <a:t>Risk identification</a:t>
            </a:r>
            <a:r>
              <a:rPr lang="en-US"/>
              <a:t> is the process of understanding what potential events might hurt or enhance a particular project.</a:t>
            </a:r>
          </a:p>
          <a:p>
            <a:pPr algn="just" eaLnBrk="1" hangingPunct="1">
              <a:lnSpc>
                <a:spcPct val="90000"/>
              </a:lnSpc>
              <a:spcBef>
                <a:spcPct val="55000"/>
              </a:spcBef>
            </a:pPr>
            <a:r>
              <a:rPr lang="en-US"/>
              <a:t>Risk identification tools and techniques include:</a:t>
            </a:r>
          </a:p>
          <a:p>
            <a:pPr lvl="1" algn="just" eaLnBrk="1" hangingPunct="1">
              <a:lnSpc>
                <a:spcPct val="90000"/>
              </a:lnSpc>
              <a:spcBef>
                <a:spcPct val="55000"/>
              </a:spcBef>
            </a:pPr>
            <a:r>
              <a:rPr lang="en-US"/>
              <a:t>Brainstorming</a:t>
            </a:r>
          </a:p>
          <a:p>
            <a:pPr lvl="1" algn="just" eaLnBrk="1" hangingPunct="1">
              <a:lnSpc>
                <a:spcPct val="90000"/>
              </a:lnSpc>
              <a:spcBef>
                <a:spcPct val="55000"/>
              </a:spcBef>
            </a:pPr>
            <a:r>
              <a:rPr lang="en-US"/>
              <a:t>The Delphi Technique</a:t>
            </a:r>
          </a:p>
          <a:p>
            <a:pPr lvl="1" algn="just" eaLnBrk="1" hangingPunct="1">
              <a:lnSpc>
                <a:spcPct val="90000"/>
              </a:lnSpc>
              <a:spcBef>
                <a:spcPct val="55000"/>
              </a:spcBef>
            </a:pPr>
            <a:r>
              <a:rPr lang="en-US"/>
              <a:t>Nominal Group Technique</a:t>
            </a:r>
          </a:p>
          <a:p>
            <a:pPr lvl="1" algn="just" eaLnBrk="1" hangingPunct="1">
              <a:lnSpc>
                <a:spcPct val="90000"/>
              </a:lnSpc>
              <a:spcBef>
                <a:spcPct val="55000"/>
              </a:spcBef>
            </a:pPr>
            <a:r>
              <a:rPr lang="en-US"/>
              <a:t>Interviewing</a:t>
            </a:r>
          </a:p>
          <a:p>
            <a:pPr lvl="1" algn="just" eaLnBrk="1" hangingPunct="1">
              <a:lnSpc>
                <a:spcPct val="90000"/>
              </a:lnSpc>
              <a:spcBef>
                <a:spcPct val="55000"/>
              </a:spcBef>
            </a:pPr>
            <a:r>
              <a:rPr lang="en-US"/>
              <a:t>SWOT analysis</a:t>
            </a:r>
          </a:p>
          <a:p>
            <a:pPr lvl="1" algn="just" eaLnBrk="1" hangingPunct="1">
              <a:lnSpc>
                <a:spcPct val="90000"/>
              </a:lnSpc>
              <a:spcBef>
                <a:spcPct val="55000"/>
              </a:spcBef>
            </a:pPr>
            <a:r>
              <a:rPr lang="en-US"/>
              <a:t>Cause and Effect Diagram</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1723CCEB-ACB8-4A37-9410-8ABF7172AF20}" type="slidenum">
              <a:rPr lang="en-US" smtClean="0"/>
              <a:pPr/>
              <a:t>243</a:t>
            </a:fld>
            <a:endParaRPr lang="en-US"/>
          </a:p>
        </p:txBody>
      </p:sp>
      <p:sp>
        <p:nvSpPr>
          <p:cNvPr id="24579" name="Footer Placeholder 4"/>
          <p:cNvSpPr>
            <a:spLocks noGrp="1"/>
          </p:cNvSpPr>
          <p:nvPr>
            <p:ph type="ftr" sz="quarter" idx="11"/>
          </p:nvPr>
        </p:nvSpPr>
        <p:spPr>
          <a:noFill/>
        </p:spPr>
        <p:txBody>
          <a:bodyPr/>
          <a:lstStyle/>
          <a:p>
            <a:endParaRPr lang="en-US"/>
          </a:p>
        </p:txBody>
      </p:sp>
      <p:sp>
        <p:nvSpPr>
          <p:cNvPr id="24580" name="Rectangle 2"/>
          <p:cNvSpPr>
            <a:spLocks noGrp="1" noChangeArrowheads="1"/>
          </p:cNvSpPr>
          <p:nvPr>
            <p:ph type="title"/>
          </p:nvPr>
        </p:nvSpPr>
        <p:spPr/>
        <p:txBody>
          <a:bodyPr/>
          <a:lstStyle/>
          <a:p>
            <a:pPr eaLnBrk="1" hangingPunct="1"/>
            <a:r>
              <a:rPr lang="en-US"/>
              <a:t>Brainstorming</a:t>
            </a:r>
          </a:p>
        </p:txBody>
      </p:sp>
      <p:sp>
        <p:nvSpPr>
          <p:cNvPr id="24581" name="Rectangle 3"/>
          <p:cNvSpPr>
            <a:spLocks noGrp="1" noChangeArrowheads="1"/>
          </p:cNvSpPr>
          <p:nvPr>
            <p:ph type="body" idx="1"/>
          </p:nvPr>
        </p:nvSpPr>
        <p:spPr>
          <a:xfrm>
            <a:off x="228600" y="990600"/>
            <a:ext cx="8610600" cy="5486400"/>
          </a:xfrm>
        </p:spPr>
        <p:txBody>
          <a:bodyPr/>
          <a:lstStyle/>
          <a:p>
            <a:pPr algn="just" eaLnBrk="1" hangingPunct="1"/>
            <a:r>
              <a:rPr lang="en-US" b="1"/>
              <a:t>Brainstorming</a:t>
            </a:r>
            <a:r>
              <a:rPr lang="en-US"/>
              <a:t> is a technique by which a group attempts to generate ideas or find a solution for a specific problem by amassing ideas spontaneously and without judgment.</a:t>
            </a:r>
          </a:p>
          <a:p>
            <a:pPr algn="just" eaLnBrk="1" hangingPunct="1"/>
            <a:r>
              <a:rPr lang="en-US"/>
              <a:t>An experienced facilitator should run the brainstorming session. </a:t>
            </a:r>
          </a:p>
          <a:p>
            <a:pPr algn="just" eaLnBrk="1" hangingPunct="1"/>
            <a:r>
              <a:rPr lang="en-US"/>
              <a:t>Be careful not to overuse or misuse brainstorming.</a:t>
            </a:r>
          </a:p>
          <a:p>
            <a:pPr lvl="1" algn="just" eaLnBrk="1" hangingPunct="1"/>
            <a:r>
              <a:rPr lang="en-US"/>
              <a:t>Psychology literature shows that individuals produce a greater number of ideas working alone than they do through brainstorming in small, face-to-face groups.</a:t>
            </a:r>
          </a:p>
          <a:p>
            <a:pPr lvl="1" algn="just" eaLnBrk="1" hangingPunct="1"/>
            <a:r>
              <a:rPr lang="en-US"/>
              <a:t>Group effects often inhibit idea generation.</a:t>
            </a:r>
            <a:r>
              <a:rPr lang="en-US" sz="2200"/>
              <a:t> </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DDE99746-760D-4AD9-9243-1902BBE4DEE1}" type="slidenum">
              <a:rPr lang="en-US" smtClean="0"/>
              <a:pPr/>
              <a:t>244</a:t>
            </a:fld>
            <a:endParaRPr lang="en-US"/>
          </a:p>
        </p:txBody>
      </p:sp>
      <p:sp>
        <p:nvSpPr>
          <p:cNvPr id="25603" name="Footer Placeholder 4"/>
          <p:cNvSpPr>
            <a:spLocks noGrp="1"/>
          </p:cNvSpPr>
          <p:nvPr>
            <p:ph type="ftr" sz="quarter" idx="11"/>
          </p:nvPr>
        </p:nvSpPr>
        <p:spPr>
          <a:noFill/>
        </p:spPr>
        <p:txBody>
          <a:bodyPr/>
          <a:lstStyle/>
          <a:p>
            <a:endParaRPr lang="en-US"/>
          </a:p>
        </p:txBody>
      </p:sp>
      <p:sp>
        <p:nvSpPr>
          <p:cNvPr id="25604" name="Rectangle 2"/>
          <p:cNvSpPr>
            <a:spLocks noGrp="1" noChangeArrowheads="1"/>
          </p:cNvSpPr>
          <p:nvPr>
            <p:ph type="title"/>
          </p:nvPr>
        </p:nvSpPr>
        <p:spPr/>
        <p:txBody>
          <a:bodyPr/>
          <a:lstStyle/>
          <a:p>
            <a:pPr eaLnBrk="1" hangingPunct="1"/>
            <a:r>
              <a:rPr lang="en-US"/>
              <a:t>Delphi Technique</a:t>
            </a:r>
          </a:p>
        </p:txBody>
      </p:sp>
      <p:sp>
        <p:nvSpPr>
          <p:cNvPr id="25605" name="Rectangle 3"/>
          <p:cNvSpPr>
            <a:spLocks noGrp="1" noChangeArrowheads="1"/>
          </p:cNvSpPr>
          <p:nvPr>
            <p:ph type="body" idx="1"/>
          </p:nvPr>
        </p:nvSpPr>
        <p:spPr/>
        <p:txBody>
          <a:bodyPr/>
          <a:lstStyle/>
          <a:p>
            <a:pPr eaLnBrk="1" hangingPunct="1">
              <a:spcBef>
                <a:spcPct val="100000"/>
              </a:spcBef>
            </a:pPr>
            <a:r>
              <a:rPr lang="en-US"/>
              <a:t>The </a:t>
            </a:r>
            <a:r>
              <a:rPr lang="en-US" b="1"/>
              <a:t>Delphi Technique</a:t>
            </a:r>
            <a:r>
              <a:rPr lang="en-US"/>
              <a:t> is used to derive a consensus among a panel of experts who make predictions about future developments.</a:t>
            </a:r>
          </a:p>
          <a:p>
            <a:pPr eaLnBrk="1" hangingPunct="1">
              <a:spcBef>
                <a:spcPct val="100000"/>
              </a:spcBef>
            </a:pPr>
            <a:r>
              <a:rPr lang="en-US"/>
              <a:t>Provides independent and anonymous input regarding future events.</a:t>
            </a:r>
          </a:p>
          <a:p>
            <a:pPr eaLnBrk="1" hangingPunct="1">
              <a:spcBef>
                <a:spcPct val="100000"/>
              </a:spcBef>
            </a:pPr>
            <a:r>
              <a:rPr lang="en-US"/>
              <a:t>Uses repeated rounds of questioning and written responses and avoids the biasing effects possible in oral methods, such as brainstorming. </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E4E46BDC-B0FF-408E-BF82-2CF95E0C2AE9}" type="slidenum">
              <a:rPr lang="en-US" smtClean="0"/>
              <a:pPr/>
              <a:t>245</a:t>
            </a:fld>
            <a:endParaRPr lang="en-US"/>
          </a:p>
        </p:txBody>
      </p:sp>
      <p:sp>
        <p:nvSpPr>
          <p:cNvPr id="26627" name="Footer Placeholder 4"/>
          <p:cNvSpPr>
            <a:spLocks noGrp="1"/>
          </p:cNvSpPr>
          <p:nvPr>
            <p:ph type="ftr" sz="quarter" idx="11"/>
          </p:nvPr>
        </p:nvSpPr>
        <p:spPr>
          <a:noFill/>
        </p:spPr>
        <p:txBody>
          <a:bodyPr/>
          <a:lstStyle/>
          <a:p>
            <a:endParaRPr lang="en-US"/>
          </a:p>
        </p:txBody>
      </p:sp>
      <p:sp>
        <p:nvSpPr>
          <p:cNvPr id="26628" name="Rectangle 2"/>
          <p:cNvSpPr>
            <a:spLocks noGrp="1" noChangeArrowheads="1"/>
          </p:cNvSpPr>
          <p:nvPr>
            <p:ph type="title"/>
          </p:nvPr>
        </p:nvSpPr>
        <p:spPr/>
        <p:txBody>
          <a:bodyPr/>
          <a:lstStyle/>
          <a:p>
            <a:pPr eaLnBrk="1" hangingPunct="1"/>
            <a:r>
              <a:rPr lang="en-US" sz="4000"/>
              <a:t>Nominal Group Technique (NGT)</a:t>
            </a:r>
            <a:endParaRPr lang="th-TH" sz="4000"/>
          </a:p>
        </p:txBody>
      </p:sp>
      <p:sp>
        <p:nvSpPr>
          <p:cNvPr id="26629" name="Rectangle 3"/>
          <p:cNvSpPr>
            <a:spLocks noGrp="1" noChangeArrowheads="1"/>
          </p:cNvSpPr>
          <p:nvPr>
            <p:ph type="body" idx="1"/>
          </p:nvPr>
        </p:nvSpPr>
        <p:spPr/>
        <p:txBody>
          <a:bodyPr/>
          <a:lstStyle/>
          <a:p>
            <a:pPr eaLnBrk="1" hangingPunct="1">
              <a:buFont typeface="Wingdings" pitchFamily="2" charset="2"/>
              <a:buNone/>
            </a:pPr>
            <a:r>
              <a:rPr lang="en-US" sz="2400"/>
              <a:t>a. Each individual silently writes her or his ideas on a piece of paper</a:t>
            </a:r>
          </a:p>
          <a:p>
            <a:pPr eaLnBrk="1" hangingPunct="1">
              <a:buFont typeface="Wingdings" pitchFamily="2" charset="2"/>
              <a:buNone/>
            </a:pPr>
            <a:r>
              <a:rPr lang="en-US" sz="2400"/>
              <a:t>b. Each idea is then written on a board or flip chart one at a time in a round-robin fashion until each individual has listed all of his or her ideas. </a:t>
            </a:r>
          </a:p>
          <a:p>
            <a:pPr eaLnBrk="1" hangingPunct="1">
              <a:buFont typeface="Wingdings" pitchFamily="2" charset="2"/>
              <a:buNone/>
            </a:pPr>
            <a:r>
              <a:rPr lang="en-US" sz="2400"/>
              <a:t>c. The group then discusses and clarifies each of the ideas.</a:t>
            </a:r>
          </a:p>
          <a:p>
            <a:pPr eaLnBrk="1" hangingPunct="1">
              <a:buFont typeface="Wingdings" pitchFamily="2" charset="2"/>
              <a:buNone/>
            </a:pPr>
            <a:r>
              <a:rPr lang="en-US" sz="2400"/>
              <a:t>d. Each individual then silently ranks and prioritizes the ideas. </a:t>
            </a:r>
          </a:p>
          <a:p>
            <a:pPr eaLnBrk="1" hangingPunct="1">
              <a:buFont typeface="Wingdings" pitchFamily="2" charset="2"/>
              <a:buNone/>
            </a:pPr>
            <a:r>
              <a:rPr lang="en-US" sz="2400"/>
              <a:t>e. The group then discusses the rankings and priorities of the ideas. </a:t>
            </a:r>
          </a:p>
          <a:p>
            <a:pPr eaLnBrk="1" hangingPunct="1">
              <a:buFont typeface="Wingdings" pitchFamily="2" charset="2"/>
              <a:buNone/>
            </a:pPr>
            <a:r>
              <a:rPr lang="en-US" sz="2400"/>
              <a:t>f. Each individual ranks and prioritizes the ideas again. </a:t>
            </a:r>
          </a:p>
          <a:p>
            <a:pPr eaLnBrk="1" hangingPunct="1">
              <a:buFont typeface="Wingdings" pitchFamily="2" charset="2"/>
              <a:buNone/>
            </a:pPr>
            <a:r>
              <a:rPr lang="en-US" sz="2400"/>
              <a:t>g. The rankings and prioritizations are then summarized for the group.</a:t>
            </a:r>
            <a:endParaRPr lang="th-TH" sz="240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166FCC1B-AA55-4EAB-99CD-828AB5BB92DB}" type="slidenum">
              <a:rPr lang="en-US" smtClean="0"/>
              <a:pPr/>
              <a:t>246</a:t>
            </a:fld>
            <a:endParaRPr lang="en-US"/>
          </a:p>
        </p:txBody>
      </p:sp>
      <p:sp>
        <p:nvSpPr>
          <p:cNvPr id="27651" name="Footer Placeholder 4"/>
          <p:cNvSpPr>
            <a:spLocks noGrp="1"/>
          </p:cNvSpPr>
          <p:nvPr>
            <p:ph type="ftr" sz="quarter" idx="11"/>
          </p:nvPr>
        </p:nvSpPr>
        <p:spPr>
          <a:noFill/>
        </p:spPr>
        <p:txBody>
          <a:bodyPr/>
          <a:lstStyle/>
          <a:p>
            <a:endParaRPr lang="en-US"/>
          </a:p>
        </p:txBody>
      </p:sp>
      <p:sp>
        <p:nvSpPr>
          <p:cNvPr id="27652" name="Rectangle 2"/>
          <p:cNvSpPr>
            <a:spLocks noGrp="1" noChangeArrowheads="1"/>
          </p:cNvSpPr>
          <p:nvPr>
            <p:ph type="title"/>
          </p:nvPr>
        </p:nvSpPr>
        <p:spPr/>
        <p:txBody>
          <a:bodyPr/>
          <a:lstStyle/>
          <a:p>
            <a:pPr eaLnBrk="1" hangingPunct="1"/>
            <a:r>
              <a:rPr lang="en-US"/>
              <a:t>Interviewing</a:t>
            </a:r>
          </a:p>
        </p:txBody>
      </p:sp>
      <p:sp>
        <p:nvSpPr>
          <p:cNvPr id="27653" name="Rectangle 3"/>
          <p:cNvSpPr>
            <a:spLocks noGrp="1" noChangeArrowheads="1"/>
          </p:cNvSpPr>
          <p:nvPr>
            <p:ph type="body" idx="1"/>
          </p:nvPr>
        </p:nvSpPr>
        <p:spPr/>
        <p:txBody>
          <a:bodyPr/>
          <a:lstStyle/>
          <a:p>
            <a:pPr eaLnBrk="1" hangingPunct="1">
              <a:spcBef>
                <a:spcPct val="100000"/>
              </a:spcBef>
            </a:pPr>
            <a:r>
              <a:rPr lang="en-US" b="1"/>
              <a:t>Interviewing</a:t>
            </a:r>
            <a:r>
              <a:rPr lang="en-US"/>
              <a:t> is a fact-finding technique for collecting information in face-to-face, phone, e-mail, or instant-messaging discussions.</a:t>
            </a:r>
          </a:p>
          <a:p>
            <a:pPr eaLnBrk="1" hangingPunct="1">
              <a:spcBef>
                <a:spcPct val="100000"/>
              </a:spcBef>
            </a:pPr>
            <a:r>
              <a:rPr lang="en-US"/>
              <a:t>Interviewing people with similar project experience is an important tool for identifying potential risks.</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0"/>
          </p:nvPr>
        </p:nvSpPr>
        <p:spPr>
          <a:noFill/>
        </p:spPr>
        <p:txBody>
          <a:bodyPr/>
          <a:lstStyle/>
          <a:p>
            <a:fld id="{1FAC03F6-0D1E-47D3-BE2B-795E39CC69BF}" type="slidenum">
              <a:rPr lang="en-US" smtClean="0"/>
              <a:pPr/>
              <a:t>247</a:t>
            </a:fld>
            <a:endParaRPr lang="en-US"/>
          </a:p>
        </p:txBody>
      </p:sp>
      <p:sp>
        <p:nvSpPr>
          <p:cNvPr id="28675" name="Footer Placeholder 5"/>
          <p:cNvSpPr>
            <a:spLocks noGrp="1"/>
          </p:cNvSpPr>
          <p:nvPr>
            <p:ph type="ftr" sz="quarter" idx="11"/>
          </p:nvPr>
        </p:nvSpPr>
        <p:spPr>
          <a:noFill/>
        </p:spPr>
        <p:txBody>
          <a:bodyPr/>
          <a:lstStyle/>
          <a:p>
            <a:endParaRPr lang="en-US"/>
          </a:p>
        </p:txBody>
      </p:sp>
      <p:sp>
        <p:nvSpPr>
          <p:cNvPr id="28676" name="Rectangle 2"/>
          <p:cNvSpPr>
            <a:spLocks noGrp="1" noChangeArrowheads="1"/>
          </p:cNvSpPr>
          <p:nvPr>
            <p:ph type="title"/>
          </p:nvPr>
        </p:nvSpPr>
        <p:spPr/>
        <p:txBody>
          <a:bodyPr/>
          <a:lstStyle/>
          <a:p>
            <a:pPr eaLnBrk="1" hangingPunct="1"/>
            <a:r>
              <a:rPr lang="en-US"/>
              <a:t>SWOT Analysis</a:t>
            </a:r>
          </a:p>
        </p:txBody>
      </p:sp>
      <p:sp>
        <p:nvSpPr>
          <p:cNvPr id="28677" name="Rectangle 3"/>
          <p:cNvSpPr>
            <a:spLocks noGrp="1" noChangeArrowheads="1"/>
          </p:cNvSpPr>
          <p:nvPr>
            <p:ph type="body" sz="half" idx="1"/>
          </p:nvPr>
        </p:nvSpPr>
        <p:spPr/>
        <p:txBody>
          <a:bodyPr/>
          <a:lstStyle/>
          <a:p>
            <a:pPr eaLnBrk="1" hangingPunct="1">
              <a:spcBef>
                <a:spcPct val="100000"/>
              </a:spcBef>
            </a:pPr>
            <a:r>
              <a:rPr lang="en-US" sz="2400"/>
              <a:t>SWOT analysis (strengths, weaknesses, opportunities, and threats) can also be used during risk identification.</a:t>
            </a:r>
          </a:p>
          <a:p>
            <a:pPr eaLnBrk="1" hangingPunct="1">
              <a:spcBef>
                <a:spcPct val="100000"/>
              </a:spcBef>
            </a:pPr>
            <a:r>
              <a:rPr lang="en-US" sz="2400"/>
              <a:t>Helps identify the broad negative and positive risks that apply to a project.</a:t>
            </a:r>
          </a:p>
        </p:txBody>
      </p:sp>
      <p:pic>
        <p:nvPicPr>
          <p:cNvPr id="28678" name="Picture 4" descr="c08f03"/>
          <p:cNvPicPr>
            <a:picLocks noGrp="1" noChangeAspect="1" noChangeArrowheads="1"/>
          </p:cNvPicPr>
          <p:nvPr>
            <p:ph sz="half" idx="2"/>
          </p:nvPr>
        </p:nvPicPr>
        <p:blipFill>
          <a:blip r:embed="rId2" cstate="print"/>
          <a:srcRect/>
          <a:stretch>
            <a:fillRect/>
          </a:stretch>
        </p:blipFill>
        <p:spPr>
          <a:xfrm>
            <a:off x="4876800" y="1431925"/>
            <a:ext cx="3886200" cy="3886200"/>
          </a:xfrm>
          <a:noFill/>
        </p:spPr>
      </p:pic>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4658C9A5-110A-4815-AF19-F6F536F591D4}" type="slidenum">
              <a:rPr lang="en-US" smtClean="0"/>
              <a:pPr/>
              <a:t>248</a:t>
            </a:fld>
            <a:endParaRPr lang="en-US"/>
          </a:p>
        </p:txBody>
      </p:sp>
      <p:sp>
        <p:nvSpPr>
          <p:cNvPr id="29699" name="Footer Placeholder 4"/>
          <p:cNvSpPr>
            <a:spLocks noGrp="1"/>
          </p:cNvSpPr>
          <p:nvPr>
            <p:ph type="ftr" sz="quarter" idx="11"/>
          </p:nvPr>
        </p:nvSpPr>
        <p:spPr>
          <a:noFill/>
        </p:spPr>
        <p:txBody>
          <a:bodyPr/>
          <a:lstStyle/>
          <a:p>
            <a:endParaRPr lang="en-US"/>
          </a:p>
        </p:txBody>
      </p:sp>
      <p:sp>
        <p:nvSpPr>
          <p:cNvPr id="29700" name="Rectangle 2"/>
          <p:cNvSpPr>
            <a:spLocks noGrp="1" noChangeArrowheads="1"/>
          </p:cNvSpPr>
          <p:nvPr>
            <p:ph type="title"/>
          </p:nvPr>
        </p:nvSpPr>
        <p:spPr/>
        <p:txBody>
          <a:bodyPr/>
          <a:lstStyle/>
          <a:p>
            <a:pPr eaLnBrk="1" hangingPunct="1"/>
            <a:r>
              <a:rPr lang="en-US"/>
              <a:t>Cause and Effect Diagram</a:t>
            </a:r>
            <a:endParaRPr lang="th-TH"/>
          </a:p>
        </p:txBody>
      </p:sp>
      <p:pic>
        <p:nvPicPr>
          <p:cNvPr id="29701" name="Picture 4" descr="c08f04"/>
          <p:cNvPicPr>
            <a:picLocks noGrp="1" noChangeAspect="1" noChangeArrowheads="1"/>
          </p:cNvPicPr>
          <p:nvPr>
            <p:ph idx="1"/>
          </p:nvPr>
        </p:nvPicPr>
        <p:blipFill>
          <a:blip r:embed="rId2" cstate="print"/>
          <a:srcRect/>
          <a:stretch>
            <a:fillRect/>
          </a:stretch>
        </p:blipFill>
        <p:spPr>
          <a:xfrm>
            <a:off x="990600" y="1168400"/>
            <a:ext cx="7620000" cy="5184775"/>
          </a:xfrm>
          <a:noFill/>
        </p:spPr>
      </p:pic>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8C0CEDFD-C20D-479C-88BC-1A95B5FF2196}" type="slidenum">
              <a:rPr lang="en-US" smtClean="0"/>
              <a:pPr/>
              <a:t>249</a:t>
            </a:fld>
            <a:endParaRPr lang="en-US"/>
          </a:p>
        </p:txBody>
      </p:sp>
      <p:sp>
        <p:nvSpPr>
          <p:cNvPr id="30723" name="Footer Placeholder 4"/>
          <p:cNvSpPr>
            <a:spLocks noGrp="1"/>
          </p:cNvSpPr>
          <p:nvPr>
            <p:ph type="ftr" sz="quarter" idx="11"/>
          </p:nvPr>
        </p:nvSpPr>
        <p:spPr>
          <a:noFill/>
        </p:spPr>
        <p:txBody>
          <a:bodyPr/>
          <a:lstStyle/>
          <a:p>
            <a:endParaRPr lang="en-US"/>
          </a:p>
        </p:txBody>
      </p:sp>
      <p:sp>
        <p:nvSpPr>
          <p:cNvPr id="30724" name="Rectangle 2"/>
          <p:cNvSpPr>
            <a:spLocks noGrp="1" noChangeArrowheads="1"/>
          </p:cNvSpPr>
          <p:nvPr>
            <p:ph type="title"/>
          </p:nvPr>
        </p:nvSpPr>
        <p:spPr/>
        <p:txBody>
          <a:bodyPr/>
          <a:lstStyle/>
          <a:p>
            <a:pPr eaLnBrk="1" hangingPunct="1"/>
            <a:r>
              <a:rPr lang="en-US"/>
              <a:t>Risk Register</a:t>
            </a:r>
          </a:p>
        </p:txBody>
      </p:sp>
      <p:sp>
        <p:nvSpPr>
          <p:cNvPr id="30725" name="Rectangle 3"/>
          <p:cNvSpPr>
            <a:spLocks noGrp="1" noChangeArrowheads="1"/>
          </p:cNvSpPr>
          <p:nvPr>
            <p:ph type="body" idx="1"/>
          </p:nvPr>
        </p:nvSpPr>
        <p:spPr/>
        <p:txBody>
          <a:bodyPr/>
          <a:lstStyle/>
          <a:p>
            <a:pPr eaLnBrk="1" hangingPunct="1"/>
            <a:r>
              <a:rPr lang="en-US" sz="2400"/>
              <a:t>The main output of the risk identification process is a list of identified risks and other information needed to begin creating a risk register.</a:t>
            </a:r>
          </a:p>
          <a:p>
            <a:pPr eaLnBrk="1" hangingPunct="1"/>
            <a:r>
              <a:rPr lang="en-US" sz="2400"/>
              <a:t>A </a:t>
            </a:r>
            <a:r>
              <a:rPr lang="en-US" sz="2400" b="1"/>
              <a:t>risk register</a:t>
            </a:r>
            <a:r>
              <a:rPr lang="en-US" sz="2400"/>
              <a:t> is:</a:t>
            </a:r>
            <a:endParaRPr lang="en-US" sz="2400" b="1"/>
          </a:p>
          <a:p>
            <a:pPr lvl="1" eaLnBrk="1" hangingPunct="1"/>
            <a:r>
              <a:rPr lang="en-US" sz="2200"/>
              <a:t>A document that contains the results of various risk management processes and that is often displayed in a table or spreadsheet format.</a:t>
            </a:r>
          </a:p>
          <a:p>
            <a:pPr lvl="1" eaLnBrk="1" hangingPunct="1"/>
            <a:r>
              <a:rPr lang="en-US" sz="2200"/>
              <a:t>A tool for documenting potential risk events and related information.</a:t>
            </a:r>
          </a:p>
          <a:p>
            <a:pPr eaLnBrk="1" hangingPunct="1"/>
            <a:r>
              <a:rPr lang="en-US" sz="2400" b="1"/>
              <a:t>Risk events </a:t>
            </a:r>
            <a:r>
              <a:rPr lang="en-US" sz="2400"/>
              <a:t>refer to specific, uncertain events that may occur to the detriment or enhancement of the project.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BC77E987-942A-4F4B-9FDB-7D5B128BDC82}" type="slidenum">
              <a:rPr lang="en-US"/>
              <a:pPr/>
              <a:t>25</a:t>
            </a:fld>
            <a:endParaRPr lang="en-US"/>
          </a:p>
        </p:txBody>
      </p:sp>
      <p:sp>
        <p:nvSpPr>
          <p:cNvPr id="191490" name="Rectangle 2"/>
          <p:cNvSpPr>
            <a:spLocks noGrp="1" noRot="1" noChangeArrowheads="1"/>
          </p:cNvSpPr>
          <p:nvPr>
            <p:ph type="title"/>
          </p:nvPr>
        </p:nvSpPr>
        <p:spPr>
          <a:xfrm>
            <a:off x="457200" y="244475"/>
            <a:ext cx="8385175" cy="517525"/>
          </a:xfrm>
        </p:spPr>
        <p:txBody>
          <a:bodyPr/>
          <a:lstStyle/>
          <a:p>
            <a:r>
              <a:rPr lang="en-US" sz="3200" dirty="0">
                <a:solidFill>
                  <a:srgbClr val="FF0000"/>
                </a:solidFill>
              </a:rPr>
              <a:t>WBS…..</a:t>
            </a:r>
          </a:p>
        </p:txBody>
      </p:sp>
      <p:sp>
        <p:nvSpPr>
          <p:cNvPr id="191491" name="Rectangle 3"/>
          <p:cNvSpPr>
            <a:spLocks noGrp="1" noRot="1" noChangeArrowheads="1"/>
          </p:cNvSpPr>
          <p:nvPr>
            <p:ph type="body" idx="1"/>
          </p:nvPr>
        </p:nvSpPr>
        <p:spPr>
          <a:xfrm>
            <a:off x="381000" y="990600"/>
            <a:ext cx="8464550" cy="5105400"/>
          </a:xfrm>
        </p:spPr>
        <p:txBody>
          <a:bodyPr/>
          <a:lstStyle/>
          <a:p>
            <a:pPr algn="just">
              <a:buFont typeface="Wingdings" pitchFamily="2" charset="2"/>
              <a:buNone/>
            </a:pPr>
            <a:r>
              <a:rPr lang="en-US" dirty="0"/>
              <a:t>The characteristics of a complete WBS are:</a:t>
            </a:r>
          </a:p>
          <a:p>
            <a:pPr algn="just">
              <a:buFont typeface="Wingdings" pitchFamily="2" charset="2"/>
              <a:buChar char="ü"/>
            </a:pPr>
            <a:r>
              <a:rPr lang="en-US" dirty="0"/>
              <a:t>The unit of a task must be measurable in terms of cost, effort, resources and time</a:t>
            </a:r>
          </a:p>
          <a:p>
            <a:pPr algn="just">
              <a:buFont typeface="Wingdings" pitchFamily="2" charset="2"/>
              <a:buChar char="ü"/>
            </a:pPr>
            <a:r>
              <a:rPr lang="en-US" dirty="0"/>
              <a:t>it must result in a single end product which can be checked</a:t>
            </a:r>
          </a:p>
          <a:p>
            <a:pPr algn="just">
              <a:buFont typeface="Wingdings" pitchFamily="2" charset="2"/>
              <a:buChar char="ü"/>
            </a:pPr>
            <a:r>
              <a:rPr lang="en-US" dirty="0"/>
              <a:t>it must be the responsibility of a single individual or functional group.</a:t>
            </a:r>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7D36CCD0-5DFB-4F59-8EBF-777EC90F6C82}" type="slidenum">
              <a:rPr lang="en-US" smtClean="0"/>
              <a:pPr/>
              <a:t>250</a:t>
            </a:fld>
            <a:endParaRPr lang="en-US"/>
          </a:p>
        </p:txBody>
      </p:sp>
      <p:sp>
        <p:nvSpPr>
          <p:cNvPr id="31747" name="Footer Placeholder 4"/>
          <p:cNvSpPr>
            <a:spLocks noGrp="1"/>
          </p:cNvSpPr>
          <p:nvPr>
            <p:ph type="ftr" sz="quarter" idx="11"/>
          </p:nvPr>
        </p:nvSpPr>
        <p:spPr>
          <a:noFill/>
        </p:spPr>
        <p:txBody>
          <a:bodyPr/>
          <a:lstStyle/>
          <a:p>
            <a:endParaRPr lang="en-US"/>
          </a:p>
        </p:txBody>
      </p:sp>
      <p:sp>
        <p:nvSpPr>
          <p:cNvPr id="31748" name="Rectangle 2"/>
          <p:cNvSpPr>
            <a:spLocks noGrp="1" noChangeArrowheads="1"/>
          </p:cNvSpPr>
          <p:nvPr>
            <p:ph type="title"/>
          </p:nvPr>
        </p:nvSpPr>
        <p:spPr/>
        <p:txBody>
          <a:bodyPr/>
          <a:lstStyle/>
          <a:p>
            <a:pPr eaLnBrk="1" hangingPunct="1"/>
            <a:r>
              <a:rPr lang="en-US"/>
              <a:t>Risk Register Contents</a:t>
            </a:r>
          </a:p>
        </p:txBody>
      </p:sp>
      <p:sp>
        <p:nvSpPr>
          <p:cNvPr id="31749" name="Rectangle 3"/>
          <p:cNvSpPr>
            <a:spLocks noGrp="1" noChangeArrowheads="1"/>
          </p:cNvSpPr>
          <p:nvPr>
            <p:ph type="body" idx="1"/>
          </p:nvPr>
        </p:nvSpPr>
        <p:spPr/>
        <p:txBody>
          <a:bodyPr/>
          <a:lstStyle/>
          <a:p>
            <a:pPr eaLnBrk="1" hangingPunct="1"/>
            <a:r>
              <a:rPr lang="en-US"/>
              <a:t>An identification number for each risk event.</a:t>
            </a:r>
          </a:p>
          <a:p>
            <a:pPr eaLnBrk="1" hangingPunct="1"/>
            <a:r>
              <a:rPr lang="en-US"/>
              <a:t>A rank for each risk event.</a:t>
            </a:r>
          </a:p>
          <a:p>
            <a:pPr eaLnBrk="1" hangingPunct="1"/>
            <a:r>
              <a:rPr lang="en-US"/>
              <a:t>The name of each risk event.</a:t>
            </a:r>
          </a:p>
          <a:p>
            <a:pPr eaLnBrk="1" hangingPunct="1"/>
            <a:r>
              <a:rPr lang="en-US"/>
              <a:t>A description of each risk event.</a:t>
            </a:r>
          </a:p>
          <a:p>
            <a:pPr eaLnBrk="1" hangingPunct="1"/>
            <a:r>
              <a:rPr lang="en-US"/>
              <a:t>The category under which each risk event falls.</a:t>
            </a:r>
          </a:p>
          <a:p>
            <a:pPr eaLnBrk="1" hangingPunct="1"/>
            <a:r>
              <a:rPr lang="en-US"/>
              <a:t>The root cause of each risk.</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3DB47A88-ED53-4AC2-A74C-97CBC0391E99}" type="slidenum">
              <a:rPr lang="en-US" smtClean="0"/>
              <a:pPr/>
              <a:t>251</a:t>
            </a:fld>
            <a:endParaRPr lang="en-US"/>
          </a:p>
        </p:txBody>
      </p:sp>
      <p:sp>
        <p:nvSpPr>
          <p:cNvPr id="32771" name="Footer Placeholder 4"/>
          <p:cNvSpPr>
            <a:spLocks noGrp="1"/>
          </p:cNvSpPr>
          <p:nvPr>
            <p:ph type="ftr" sz="quarter" idx="11"/>
          </p:nvPr>
        </p:nvSpPr>
        <p:spPr>
          <a:noFill/>
        </p:spPr>
        <p:txBody>
          <a:bodyPr/>
          <a:lstStyle/>
          <a:p>
            <a:endParaRPr lang="en-US"/>
          </a:p>
        </p:txBody>
      </p:sp>
      <p:sp>
        <p:nvSpPr>
          <p:cNvPr id="32772" name="Rectangle 2"/>
          <p:cNvSpPr>
            <a:spLocks noGrp="1" noChangeArrowheads="1"/>
          </p:cNvSpPr>
          <p:nvPr>
            <p:ph type="title"/>
          </p:nvPr>
        </p:nvSpPr>
        <p:spPr/>
        <p:txBody>
          <a:bodyPr/>
          <a:lstStyle/>
          <a:p>
            <a:pPr eaLnBrk="1" hangingPunct="1"/>
            <a:r>
              <a:rPr lang="en-US"/>
              <a:t>Risk Register Contents (cont’d)</a:t>
            </a:r>
          </a:p>
        </p:txBody>
      </p:sp>
      <p:sp>
        <p:nvSpPr>
          <p:cNvPr id="32773" name="Rectangle 3"/>
          <p:cNvSpPr>
            <a:spLocks noGrp="1" noChangeArrowheads="1"/>
          </p:cNvSpPr>
          <p:nvPr>
            <p:ph type="body" idx="1"/>
          </p:nvPr>
        </p:nvSpPr>
        <p:spPr/>
        <p:txBody>
          <a:bodyPr/>
          <a:lstStyle/>
          <a:p>
            <a:pPr eaLnBrk="1" hangingPunct="1"/>
            <a:r>
              <a:rPr lang="en-US"/>
              <a:t>Triggers for each risk; </a:t>
            </a:r>
            <a:r>
              <a:rPr lang="en-US" b="1"/>
              <a:t>triggers</a:t>
            </a:r>
            <a:r>
              <a:rPr lang="en-US"/>
              <a:t> are indicators or symptoms of actual risk events.</a:t>
            </a:r>
          </a:p>
          <a:p>
            <a:pPr eaLnBrk="1" hangingPunct="1"/>
            <a:r>
              <a:rPr lang="en-US"/>
              <a:t>Potential responses to each risk.</a:t>
            </a:r>
          </a:p>
          <a:p>
            <a:pPr eaLnBrk="1" hangingPunct="1"/>
            <a:r>
              <a:rPr lang="en-US"/>
              <a:t>The </a:t>
            </a:r>
            <a:r>
              <a:rPr lang="en-US" b="1"/>
              <a:t>risk owner</a:t>
            </a:r>
            <a:r>
              <a:rPr lang="en-US"/>
              <a:t> or person who will own or take responsibility for each risk.</a:t>
            </a:r>
          </a:p>
          <a:p>
            <a:pPr eaLnBrk="1" hangingPunct="1"/>
            <a:r>
              <a:rPr lang="en-US"/>
              <a:t>The probability and impact of each risk occurring.</a:t>
            </a:r>
          </a:p>
          <a:p>
            <a:pPr eaLnBrk="1" hangingPunct="1"/>
            <a:r>
              <a:rPr lang="en-US"/>
              <a:t>The status of each risk.</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EB62F24A-EFC1-41E4-AF6A-72E60FD314B8}" type="slidenum">
              <a:rPr lang="en-US" smtClean="0"/>
              <a:pPr/>
              <a:t>252</a:t>
            </a:fld>
            <a:endParaRPr lang="en-US"/>
          </a:p>
        </p:txBody>
      </p:sp>
      <p:sp>
        <p:nvSpPr>
          <p:cNvPr id="33795" name="Footer Placeholder 4"/>
          <p:cNvSpPr>
            <a:spLocks noGrp="1"/>
          </p:cNvSpPr>
          <p:nvPr>
            <p:ph type="ftr" sz="quarter" idx="11"/>
          </p:nvPr>
        </p:nvSpPr>
        <p:spPr>
          <a:noFill/>
        </p:spPr>
        <p:txBody>
          <a:bodyPr/>
          <a:lstStyle/>
          <a:p>
            <a:endParaRPr lang="en-US"/>
          </a:p>
        </p:txBody>
      </p:sp>
      <p:sp>
        <p:nvSpPr>
          <p:cNvPr id="33796" name="Rectangle 2"/>
          <p:cNvSpPr>
            <a:spLocks noGrp="1" noChangeArrowheads="1"/>
          </p:cNvSpPr>
          <p:nvPr>
            <p:ph type="title"/>
          </p:nvPr>
        </p:nvSpPr>
        <p:spPr/>
        <p:txBody>
          <a:bodyPr/>
          <a:lstStyle/>
          <a:p>
            <a:pPr eaLnBrk="1" hangingPunct="1"/>
            <a:r>
              <a:rPr lang="en-US"/>
              <a:t>Table 5. Sample Risk Register</a:t>
            </a:r>
          </a:p>
        </p:txBody>
      </p:sp>
      <p:graphicFrame>
        <p:nvGraphicFramePr>
          <p:cNvPr id="360126" name="Group 702"/>
          <p:cNvGraphicFramePr>
            <a:graphicFrameLocks noGrp="1"/>
          </p:cNvGraphicFramePr>
          <p:nvPr>
            <p:ph idx="1"/>
          </p:nvPr>
        </p:nvGraphicFramePr>
        <p:xfrm>
          <a:off x="228600" y="1447800"/>
          <a:ext cx="8686800" cy="2057401"/>
        </p:xfrm>
        <a:graphic>
          <a:graphicData uri="http://schemas.openxmlformats.org/drawingml/2006/table">
            <a:tbl>
              <a:tblPr/>
              <a:tblGrid>
                <a:gridCol w="441325">
                  <a:extLst>
                    <a:ext uri="{9D8B030D-6E8A-4147-A177-3AD203B41FA5}">
                      <a16:colId xmlns:a16="http://schemas.microsoft.com/office/drawing/2014/main" xmlns="" val="20000"/>
                    </a:ext>
                  </a:extLst>
                </a:gridCol>
                <a:gridCol w="554038">
                  <a:extLst>
                    <a:ext uri="{9D8B030D-6E8A-4147-A177-3AD203B41FA5}">
                      <a16:colId xmlns:a16="http://schemas.microsoft.com/office/drawing/2014/main" xmlns="" val="20001"/>
                    </a:ext>
                  </a:extLst>
                </a:gridCol>
                <a:gridCol w="504825">
                  <a:extLst>
                    <a:ext uri="{9D8B030D-6E8A-4147-A177-3AD203B41FA5}">
                      <a16:colId xmlns:a16="http://schemas.microsoft.com/office/drawing/2014/main" xmlns="" val="20002"/>
                    </a:ext>
                  </a:extLst>
                </a:gridCol>
                <a:gridCol w="1003300">
                  <a:extLst>
                    <a:ext uri="{9D8B030D-6E8A-4147-A177-3AD203B41FA5}">
                      <a16:colId xmlns:a16="http://schemas.microsoft.com/office/drawing/2014/main" xmlns="" val="20003"/>
                    </a:ext>
                  </a:extLst>
                </a:gridCol>
                <a:gridCol w="827087">
                  <a:extLst>
                    <a:ext uri="{9D8B030D-6E8A-4147-A177-3AD203B41FA5}">
                      <a16:colId xmlns:a16="http://schemas.microsoft.com/office/drawing/2014/main" xmlns="" val="20004"/>
                    </a:ext>
                  </a:extLst>
                </a:gridCol>
                <a:gridCol w="661988">
                  <a:extLst>
                    <a:ext uri="{9D8B030D-6E8A-4147-A177-3AD203B41FA5}">
                      <a16:colId xmlns:a16="http://schemas.microsoft.com/office/drawing/2014/main" xmlns="" val="20005"/>
                    </a:ext>
                  </a:extLst>
                </a:gridCol>
                <a:gridCol w="776287">
                  <a:extLst>
                    <a:ext uri="{9D8B030D-6E8A-4147-A177-3AD203B41FA5}">
                      <a16:colId xmlns:a16="http://schemas.microsoft.com/office/drawing/2014/main" xmlns="" val="20006"/>
                    </a:ext>
                  </a:extLst>
                </a:gridCol>
                <a:gridCol w="955675">
                  <a:extLst>
                    <a:ext uri="{9D8B030D-6E8A-4147-A177-3AD203B41FA5}">
                      <a16:colId xmlns:a16="http://schemas.microsoft.com/office/drawing/2014/main" xmlns="" val="20007"/>
                    </a:ext>
                  </a:extLst>
                </a:gridCol>
                <a:gridCol w="679450">
                  <a:extLst>
                    <a:ext uri="{9D8B030D-6E8A-4147-A177-3AD203B41FA5}">
                      <a16:colId xmlns:a16="http://schemas.microsoft.com/office/drawing/2014/main" xmlns="" val="20008"/>
                    </a:ext>
                  </a:extLst>
                </a:gridCol>
                <a:gridCol w="1000125">
                  <a:extLst>
                    <a:ext uri="{9D8B030D-6E8A-4147-A177-3AD203B41FA5}">
                      <a16:colId xmlns:a16="http://schemas.microsoft.com/office/drawing/2014/main" xmlns="" val="20009"/>
                    </a:ext>
                  </a:extLst>
                </a:gridCol>
                <a:gridCol w="669925">
                  <a:extLst>
                    <a:ext uri="{9D8B030D-6E8A-4147-A177-3AD203B41FA5}">
                      <a16:colId xmlns:a16="http://schemas.microsoft.com/office/drawing/2014/main" xmlns="" val="20010"/>
                    </a:ext>
                  </a:extLst>
                </a:gridCol>
                <a:gridCol w="612775">
                  <a:extLst>
                    <a:ext uri="{9D8B030D-6E8A-4147-A177-3AD203B41FA5}">
                      <a16:colId xmlns:a16="http://schemas.microsoft.com/office/drawing/2014/main" xmlns="" val="20011"/>
                    </a:ext>
                  </a:extLst>
                </a:gridCol>
              </a:tblGrid>
              <a:tr h="506413">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No.</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Rank</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Risk</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Category</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Root</a:t>
                      </a:r>
                    </a:p>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Cause</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Triggers</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Potential</a:t>
                      </a:r>
                    </a:p>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Responses</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Risk</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Owner</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New York" charset="0"/>
                          <a:cs typeface="Times New Roman" pitchFamily="18" charset="0"/>
                        </a:rPr>
                        <a:t>Probability</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Impact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Status</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6575">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R44</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8000">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R21</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6413">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R7</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000" b="0" i="0" u="none" strike="noStrike" cap="none" normalizeH="0" baseline="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endParaRPr kumimoji="0" lang="th-TH"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22E232EB-5BBB-43BB-A8B8-D3917092C97E}" type="slidenum">
              <a:rPr lang="en-US" smtClean="0"/>
              <a:pPr/>
              <a:t>253</a:t>
            </a:fld>
            <a:endParaRPr lang="en-US"/>
          </a:p>
        </p:txBody>
      </p:sp>
      <p:sp>
        <p:nvSpPr>
          <p:cNvPr id="34819" name="Footer Placeholder 4"/>
          <p:cNvSpPr>
            <a:spLocks noGrp="1"/>
          </p:cNvSpPr>
          <p:nvPr>
            <p:ph type="ftr" sz="quarter" idx="11"/>
          </p:nvPr>
        </p:nvSpPr>
        <p:spPr>
          <a:noFill/>
        </p:spPr>
        <p:txBody>
          <a:bodyPr/>
          <a:lstStyle/>
          <a:p>
            <a:endParaRPr lang="en-US"/>
          </a:p>
        </p:txBody>
      </p:sp>
      <p:sp>
        <p:nvSpPr>
          <p:cNvPr id="34820" name="Rectangle 2"/>
          <p:cNvSpPr>
            <a:spLocks noGrp="1" noChangeArrowheads="1"/>
          </p:cNvSpPr>
          <p:nvPr>
            <p:ph type="title"/>
          </p:nvPr>
        </p:nvSpPr>
        <p:spPr/>
        <p:txBody>
          <a:bodyPr/>
          <a:lstStyle/>
          <a:p>
            <a:pPr eaLnBrk="1" hangingPunct="1"/>
            <a:r>
              <a:rPr lang="en-US"/>
              <a:t>Qualitative Risk Analysis</a:t>
            </a:r>
          </a:p>
        </p:txBody>
      </p:sp>
      <p:sp>
        <p:nvSpPr>
          <p:cNvPr id="34821" name="Rectangle 3"/>
          <p:cNvSpPr>
            <a:spLocks noGrp="1" noChangeArrowheads="1"/>
          </p:cNvSpPr>
          <p:nvPr>
            <p:ph type="body" idx="1"/>
          </p:nvPr>
        </p:nvSpPr>
        <p:spPr>
          <a:xfrm>
            <a:off x="457200" y="1219200"/>
            <a:ext cx="7881938" cy="4791075"/>
          </a:xfrm>
        </p:spPr>
        <p:txBody>
          <a:bodyPr/>
          <a:lstStyle/>
          <a:p>
            <a:pPr eaLnBrk="1" hangingPunct="1"/>
            <a:r>
              <a:rPr lang="en-US"/>
              <a:t>Assess the likelihood and impact of identified risks to determine their magnitude and priority.</a:t>
            </a:r>
          </a:p>
          <a:p>
            <a:pPr eaLnBrk="1" hangingPunct="1"/>
            <a:r>
              <a:rPr lang="en-US"/>
              <a:t>Risk quantification tools and techniques include: </a:t>
            </a:r>
          </a:p>
          <a:p>
            <a:pPr lvl="1" eaLnBrk="1" hangingPunct="1"/>
            <a:r>
              <a:rPr lang="en-US"/>
              <a:t>Probability/impact matrixes</a:t>
            </a:r>
          </a:p>
          <a:p>
            <a:pPr lvl="1" eaLnBrk="1" hangingPunct="1"/>
            <a:r>
              <a:rPr lang="en-US"/>
              <a:t>The Top Ten Risk Item Tracking</a:t>
            </a:r>
          </a:p>
          <a:p>
            <a:pPr lvl="1" eaLnBrk="1" hangingPunct="1"/>
            <a:r>
              <a:rPr lang="en-US"/>
              <a:t>Expert judgment</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C66D706A-26FE-482F-864D-1C236A0404B1}" type="slidenum">
              <a:rPr lang="en-US" smtClean="0"/>
              <a:pPr/>
              <a:t>254</a:t>
            </a:fld>
            <a:endParaRPr lang="en-US"/>
          </a:p>
        </p:txBody>
      </p:sp>
      <p:sp>
        <p:nvSpPr>
          <p:cNvPr id="35843" name="Footer Placeholder 4"/>
          <p:cNvSpPr>
            <a:spLocks noGrp="1"/>
          </p:cNvSpPr>
          <p:nvPr>
            <p:ph type="ftr" sz="quarter" idx="11"/>
          </p:nvPr>
        </p:nvSpPr>
        <p:spPr>
          <a:noFill/>
        </p:spPr>
        <p:txBody>
          <a:bodyPr/>
          <a:lstStyle/>
          <a:p>
            <a:endParaRPr lang="en-US"/>
          </a:p>
        </p:txBody>
      </p:sp>
      <p:sp>
        <p:nvSpPr>
          <p:cNvPr id="35844" name="Rectangle 2"/>
          <p:cNvSpPr>
            <a:spLocks noGrp="1" noChangeArrowheads="1"/>
          </p:cNvSpPr>
          <p:nvPr>
            <p:ph type="title"/>
          </p:nvPr>
        </p:nvSpPr>
        <p:spPr/>
        <p:txBody>
          <a:bodyPr/>
          <a:lstStyle/>
          <a:p>
            <a:pPr eaLnBrk="1" hangingPunct="1"/>
            <a:r>
              <a:rPr lang="en-US"/>
              <a:t>Probability/Impact Matrix</a:t>
            </a:r>
          </a:p>
        </p:txBody>
      </p:sp>
      <p:sp>
        <p:nvSpPr>
          <p:cNvPr id="35845" name="Rectangle 3"/>
          <p:cNvSpPr>
            <a:spLocks noGrp="1" noChangeArrowheads="1"/>
          </p:cNvSpPr>
          <p:nvPr>
            <p:ph type="body" idx="1"/>
          </p:nvPr>
        </p:nvSpPr>
        <p:spPr>
          <a:xfrm>
            <a:off x="381000" y="1219200"/>
            <a:ext cx="8458200" cy="5029200"/>
          </a:xfrm>
        </p:spPr>
        <p:txBody>
          <a:bodyPr/>
          <a:lstStyle/>
          <a:p>
            <a:pPr eaLnBrk="1" hangingPunct="1"/>
            <a:r>
              <a:rPr lang="en-US"/>
              <a:t>A </a:t>
            </a:r>
            <a:r>
              <a:rPr lang="en-US" b="1"/>
              <a:t>probability/impact matrix </a:t>
            </a:r>
            <a:r>
              <a:rPr lang="en-US"/>
              <a:t>or</a:t>
            </a:r>
            <a:r>
              <a:rPr lang="en-US" b="1"/>
              <a:t> chart</a:t>
            </a:r>
            <a:r>
              <a:rPr lang="en-US"/>
              <a:t> lists the relative probability of a risk occurring on one side of a matrix or axis on a chart and the relative impact of the risk occurring on the other.</a:t>
            </a:r>
          </a:p>
          <a:p>
            <a:pPr eaLnBrk="1" hangingPunct="1"/>
            <a:r>
              <a:rPr lang="en-US"/>
              <a:t>List the risks and then label each one as high, medium, or low in terms of its probability of occurrence and its impact if it did occur.</a:t>
            </a:r>
          </a:p>
          <a:p>
            <a:pPr eaLnBrk="1" hangingPunct="1"/>
            <a:r>
              <a:rPr lang="en-US"/>
              <a:t>Can also calculate </a:t>
            </a:r>
            <a:r>
              <a:rPr lang="en-US" b="1"/>
              <a:t>risk factors</a:t>
            </a:r>
            <a:r>
              <a:rPr lang="en-US"/>
              <a:t>:</a:t>
            </a:r>
            <a:endParaRPr lang="en-US" b="1"/>
          </a:p>
          <a:p>
            <a:pPr lvl="1" eaLnBrk="1" hangingPunct="1"/>
            <a:r>
              <a:rPr lang="en-US"/>
              <a:t>Numbers that represent the overall risk of specific events based on their probability of occurring and the consequences to the project if they do occur. </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fld id="{3AA5AA6F-7C58-4E19-9B1D-A138725BDE43}" type="slidenum">
              <a:rPr lang="en-US" smtClean="0"/>
              <a:pPr/>
              <a:t>255</a:t>
            </a:fld>
            <a:endParaRPr lang="en-US"/>
          </a:p>
        </p:txBody>
      </p:sp>
      <p:sp>
        <p:nvSpPr>
          <p:cNvPr id="36867" name="Footer Placeholder 3"/>
          <p:cNvSpPr>
            <a:spLocks noGrp="1"/>
          </p:cNvSpPr>
          <p:nvPr>
            <p:ph type="ftr" sz="quarter" idx="11"/>
          </p:nvPr>
        </p:nvSpPr>
        <p:spPr>
          <a:noFill/>
        </p:spPr>
        <p:txBody>
          <a:bodyPr/>
          <a:lstStyle/>
          <a:p>
            <a:endParaRPr lang="en-US"/>
          </a:p>
        </p:txBody>
      </p:sp>
      <p:sp>
        <p:nvSpPr>
          <p:cNvPr id="36868" name="Rectangle 2"/>
          <p:cNvSpPr>
            <a:spLocks noGrp="1" noChangeArrowheads="1"/>
          </p:cNvSpPr>
          <p:nvPr>
            <p:ph type="title"/>
          </p:nvPr>
        </p:nvSpPr>
        <p:spPr>
          <a:xfrm>
            <a:off x="228600" y="228600"/>
            <a:ext cx="8534400" cy="914400"/>
          </a:xfrm>
        </p:spPr>
        <p:txBody>
          <a:bodyPr/>
          <a:lstStyle/>
          <a:p>
            <a:pPr eaLnBrk="1" hangingPunct="1"/>
            <a:r>
              <a:rPr lang="en-US" sz="3200"/>
              <a:t>Figure 4. Sample Probability/Impact Matrix</a:t>
            </a:r>
          </a:p>
        </p:txBody>
      </p:sp>
      <p:pic>
        <p:nvPicPr>
          <p:cNvPr id="36869" name="Picture 3"/>
          <p:cNvPicPr>
            <a:picLocks noChangeAspect="1" noChangeArrowheads="1"/>
          </p:cNvPicPr>
          <p:nvPr/>
        </p:nvPicPr>
        <p:blipFill>
          <a:blip r:embed="rId2" cstate="print"/>
          <a:srcRect b="5797"/>
          <a:stretch>
            <a:fillRect/>
          </a:stretch>
        </p:blipFill>
        <p:spPr bwMode="auto">
          <a:xfrm>
            <a:off x="838200" y="1371600"/>
            <a:ext cx="7010400" cy="4953000"/>
          </a:xfrm>
          <a:prstGeom prst="rect">
            <a:avLst/>
          </a:prstGeom>
          <a:noFill/>
          <a:ln w="9525">
            <a:noFill/>
            <a:miter lim="800000"/>
            <a:headEnd/>
            <a:tailEnd/>
          </a:ln>
        </p:spPr>
      </p:pic>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845ED8AA-5A03-413E-A779-8D8C8A68436D}" type="slidenum">
              <a:rPr lang="en-US" smtClean="0"/>
              <a:pPr/>
              <a:t>256</a:t>
            </a:fld>
            <a:endParaRPr lang="en-US"/>
          </a:p>
        </p:txBody>
      </p:sp>
      <p:sp>
        <p:nvSpPr>
          <p:cNvPr id="37891" name="Footer Placeholder 4"/>
          <p:cNvSpPr>
            <a:spLocks noGrp="1"/>
          </p:cNvSpPr>
          <p:nvPr>
            <p:ph type="ftr" sz="quarter" idx="11"/>
          </p:nvPr>
        </p:nvSpPr>
        <p:spPr>
          <a:noFill/>
        </p:spPr>
        <p:txBody>
          <a:bodyPr/>
          <a:lstStyle/>
          <a:p>
            <a:endParaRPr lang="en-US"/>
          </a:p>
        </p:txBody>
      </p:sp>
      <p:sp>
        <p:nvSpPr>
          <p:cNvPr id="37892" name="Rectangle 2"/>
          <p:cNvSpPr>
            <a:spLocks noGrp="1" noChangeArrowheads="1"/>
          </p:cNvSpPr>
          <p:nvPr>
            <p:ph type="title"/>
          </p:nvPr>
        </p:nvSpPr>
        <p:spPr/>
        <p:txBody>
          <a:bodyPr/>
          <a:lstStyle/>
          <a:p>
            <a:pPr eaLnBrk="1" hangingPunct="1"/>
            <a:r>
              <a:rPr lang="en-US"/>
              <a:t>Expert Judgment</a:t>
            </a:r>
          </a:p>
        </p:txBody>
      </p:sp>
      <p:sp>
        <p:nvSpPr>
          <p:cNvPr id="37893" name="Rectangle 3"/>
          <p:cNvSpPr>
            <a:spLocks noGrp="1" noChangeArrowheads="1"/>
          </p:cNvSpPr>
          <p:nvPr>
            <p:ph type="body" idx="1"/>
          </p:nvPr>
        </p:nvSpPr>
        <p:spPr/>
        <p:txBody>
          <a:bodyPr/>
          <a:lstStyle/>
          <a:p>
            <a:pPr algn="just" eaLnBrk="1" hangingPunct="1"/>
            <a:r>
              <a:rPr lang="en-US" b="1"/>
              <a:t>Many organizations rely on the intuitive feelings and past experience of experts to help identify potential project risks.</a:t>
            </a:r>
          </a:p>
          <a:p>
            <a:pPr algn="just" eaLnBrk="1" hangingPunct="1"/>
            <a:r>
              <a:rPr lang="en-US" b="1"/>
              <a:t>Experts can categorize risks as high, medium, or low with or without more sophisticated techniques.</a:t>
            </a:r>
          </a:p>
          <a:p>
            <a:pPr algn="just" eaLnBrk="1" hangingPunct="1"/>
            <a:r>
              <a:rPr lang="en-US" b="1"/>
              <a:t>Can also help create and monitor a watch list, a list of risks that are low priority, but are still identified as potential risks.</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E73FF725-4D09-4FEB-A597-3DB7282F0EC1}" type="slidenum">
              <a:rPr lang="en-US" smtClean="0"/>
              <a:pPr/>
              <a:t>257</a:t>
            </a:fld>
            <a:endParaRPr lang="en-US"/>
          </a:p>
        </p:txBody>
      </p:sp>
      <p:sp>
        <p:nvSpPr>
          <p:cNvPr id="38915" name="Footer Placeholder 4"/>
          <p:cNvSpPr>
            <a:spLocks noGrp="1"/>
          </p:cNvSpPr>
          <p:nvPr>
            <p:ph type="ftr" sz="quarter" idx="11"/>
          </p:nvPr>
        </p:nvSpPr>
        <p:spPr>
          <a:noFill/>
        </p:spPr>
        <p:txBody>
          <a:bodyPr/>
          <a:lstStyle/>
          <a:p>
            <a:endParaRPr lang="en-US"/>
          </a:p>
        </p:txBody>
      </p:sp>
      <p:sp>
        <p:nvSpPr>
          <p:cNvPr id="38916" name="Rectangle 2"/>
          <p:cNvSpPr>
            <a:spLocks noGrp="1" noChangeArrowheads="1"/>
          </p:cNvSpPr>
          <p:nvPr>
            <p:ph type="title"/>
          </p:nvPr>
        </p:nvSpPr>
        <p:spPr/>
        <p:txBody>
          <a:bodyPr/>
          <a:lstStyle/>
          <a:p>
            <a:pPr eaLnBrk="1" hangingPunct="1"/>
            <a:r>
              <a:rPr lang="en-US"/>
              <a:t>Quantitative Risk Analysis</a:t>
            </a:r>
          </a:p>
        </p:txBody>
      </p:sp>
      <p:sp>
        <p:nvSpPr>
          <p:cNvPr id="38917" name="Rectangle 3"/>
          <p:cNvSpPr>
            <a:spLocks noGrp="1" noChangeArrowheads="1"/>
          </p:cNvSpPr>
          <p:nvPr>
            <p:ph type="body" idx="1"/>
          </p:nvPr>
        </p:nvSpPr>
        <p:spPr/>
        <p:txBody>
          <a:bodyPr/>
          <a:lstStyle/>
          <a:p>
            <a:pPr eaLnBrk="1" hangingPunct="1">
              <a:lnSpc>
                <a:spcPct val="90000"/>
              </a:lnSpc>
            </a:pPr>
            <a:r>
              <a:rPr lang="en-US"/>
              <a:t>Often follows qualitative risk analysis, but both can be done together.</a:t>
            </a:r>
          </a:p>
          <a:p>
            <a:pPr eaLnBrk="1" hangingPunct="1">
              <a:lnSpc>
                <a:spcPct val="90000"/>
              </a:lnSpc>
            </a:pPr>
            <a:r>
              <a:rPr lang="en-US"/>
              <a:t>Large, complex projects involving leading edge technologies often require extensive quantitative risk analysis.</a:t>
            </a:r>
          </a:p>
          <a:p>
            <a:pPr eaLnBrk="1" hangingPunct="1">
              <a:lnSpc>
                <a:spcPct val="90000"/>
              </a:lnSpc>
            </a:pPr>
            <a:r>
              <a:rPr lang="en-US"/>
              <a:t>Main techniques include:</a:t>
            </a:r>
          </a:p>
          <a:p>
            <a:pPr lvl="1" eaLnBrk="1" hangingPunct="1">
              <a:lnSpc>
                <a:spcPct val="90000"/>
              </a:lnSpc>
            </a:pPr>
            <a:r>
              <a:rPr lang="en-US"/>
              <a:t>Decision tree analysis</a:t>
            </a:r>
          </a:p>
          <a:p>
            <a:pPr lvl="1" eaLnBrk="1" hangingPunct="1">
              <a:lnSpc>
                <a:spcPct val="90000"/>
              </a:lnSpc>
            </a:pPr>
            <a:r>
              <a:rPr lang="en-US"/>
              <a:t>Simulation</a:t>
            </a:r>
          </a:p>
          <a:p>
            <a:pPr lvl="1" eaLnBrk="1" hangingPunct="1">
              <a:lnSpc>
                <a:spcPct val="90000"/>
              </a:lnSpc>
            </a:pPr>
            <a:r>
              <a:rPr lang="en-US"/>
              <a:t>Sensitivity analysis</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11AAE61F-2E53-4650-B115-590E80DB8B54}" type="slidenum">
              <a:rPr lang="en-US" smtClean="0"/>
              <a:pPr/>
              <a:t>258</a:t>
            </a:fld>
            <a:endParaRPr lang="en-US"/>
          </a:p>
        </p:txBody>
      </p:sp>
      <p:sp>
        <p:nvSpPr>
          <p:cNvPr id="39939" name="Footer Placeholder 4"/>
          <p:cNvSpPr>
            <a:spLocks noGrp="1"/>
          </p:cNvSpPr>
          <p:nvPr>
            <p:ph type="ftr" sz="quarter" idx="11"/>
          </p:nvPr>
        </p:nvSpPr>
        <p:spPr>
          <a:noFill/>
        </p:spPr>
        <p:txBody>
          <a:bodyPr/>
          <a:lstStyle/>
          <a:p>
            <a:endParaRPr lang="en-US"/>
          </a:p>
        </p:txBody>
      </p:sp>
      <p:sp>
        <p:nvSpPr>
          <p:cNvPr id="39940" name="Rectangle 2"/>
          <p:cNvSpPr>
            <a:spLocks noGrp="1" noChangeArrowheads="1"/>
          </p:cNvSpPr>
          <p:nvPr>
            <p:ph type="title"/>
          </p:nvPr>
        </p:nvSpPr>
        <p:spPr/>
        <p:txBody>
          <a:bodyPr/>
          <a:lstStyle/>
          <a:p>
            <a:pPr eaLnBrk="1" hangingPunct="1"/>
            <a:r>
              <a:rPr lang="en-US"/>
              <a:t>Decision Trees and Expected Monetary Value (EMV)</a:t>
            </a:r>
          </a:p>
        </p:txBody>
      </p:sp>
      <p:sp>
        <p:nvSpPr>
          <p:cNvPr id="39941" name="Rectangle 3"/>
          <p:cNvSpPr>
            <a:spLocks noGrp="1" noChangeArrowheads="1"/>
          </p:cNvSpPr>
          <p:nvPr>
            <p:ph type="body" idx="1"/>
          </p:nvPr>
        </p:nvSpPr>
        <p:spPr>
          <a:xfrm>
            <a:off x="381000" y="1524000"/>
            <a:ext cx="8458200" cy="4724400"/>
          </a:xfrm>
        </p:spPr>
        <p:txBody>
          <a:bodyPr/>
          <a:lstStyle/>
          <a:p>
            <a:pPr eaLnBrk="1" hangingPunct="1"/>
            <a:r>
              <a:rPr lang="en-US"/>
              <a:t>A </a:t>
            </a:r>
            <a:r>
              <a:rPr lang="en-US" b="1"/>
              <a:t>decision tree</a:t>
            </a:r>
            <a:r>
              <a:rPr lang="en-US"/>
              <a:t> is a diagramming analysis technique used to help select the best course of action in situations in which future outcomes are uncertain.</a:t>
            </a:r>
          </a:p>
          <a:p>
            <a:pPr eaLnBrk="1" hangingPunct="1"/>
            <a:r>
              <a:rPr lang="en-US" b="1"/>
              <a:t>Estimated monetary value (EMV)</a:t>
            </a:r>
            <a:r>
              <a:rPr lang="en-US"/>
              <a:t> is the product of a risk event probability and the risk event’s monetary value.</a:t>
            </a:r>
          </a:p>
          <a:p>
            <a:pPr eaLnBrk="1" hangingPunct="1"/>
            <a:r>
              <a:rPr lang="en-US"/>
              <a:t>You can draw a decision tree to help find the EMV. </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p>
            <a:fld id="{077354A0-2FB8-460E-838C-5E1F122E530C}" type="slidenum">
              <a:rPr lang="en-US" smtClean="0"/>
              <a:pPr/>
              <a:t>259</a:t>
            </a:fld>
            <a:endParaRPr lang="en-US"/>
          </a:p>
        </p:txBody>
      </p:sp>
      <p:sp>
        <p:nvSpPr>
          <p:cNvPr id="40963" name="Footer Placeholder 3"/>
          <p:cNvSpPr>
            <a:spLocks noGrp="1"/>
          </p:cNvSpPr>
          <p:nvPr>
            <p:ph type="ftr" sz="quarter" idx="11"/>
          </p:nvPr>
        </p:nvSpPr>
        <p:spPr>
          <a:noFill/>
        </p:spPr>
        <p:txBody>
          <a:bodyPr/>
          <a:lstStyle/>
          <a:p>
            <a:endParaRPr lang="en-US"/>
          </a:p>
        </p:txBody>
      </p:sp>
      <p:sp>
        <p:nvSpPr>
          <p:cNvPr id="40964" name="Rectangle 2"/>
          <p:cNvSpPr>
            <a:spLocks noGrp="1" noChangeArrowheads="1"/>
          </p:cNvSpPr>
          <p:nvPr>
            <p:ph type="title"/>
          </p:nvPr>
        </p:nvSpPr>
        <p:spPr/>
        <p:txBody>
          <a:bodyPr/>
          <a:lstStyle/>
          <a:p>
            <a:pPr eaLnBrk="1" hangingPunct="1"/>
            <a:r>
              <a:rPr lang="en-US"/>
              <a:t>Figure 6. Expected Monetary Value (EMV) Example</a:t>
            </a:r>
          </a:p>
        </p:txBody>
      </p:sp>
      <p:pic>
        <p:nvPicPr>
          <p:cNvPr id="40965" name="Picture 3"/>
          <p:cNvPicPr>
            <a:picLocks noChangeAspect="1" noChangeArrowheads="1"/>
          </p:cNvPicPr>
          <p:nvPr/>
        </p:nvPicPr>
        <p:blipFill>
          <a:blip r:embed="rId2" cstate="print"/>
          <a:srcRect/>
          <a:stretch>
            <a:fillRect/>
          </a:stretch>
        </p:blipFill>
        <p:spPr bwMode="auto">
          <a:xfrm>
            <a:off x="838200" y="1612900"/>
            <a:ext cx="7467600" cy="46355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685800"/>
          </a:xfrm>
        </p:spPr>
        <p:txBody>
          <a:bodyPr/>
          <a:lstStyle/>
          <a:p>
            <a:r>
              <a:rPr lang="en-US" altLang="en-US" sz="3600" b="1"/>
              <a:t>WBS Format</a:t>
            </a:r>
          </a:p>
        </p:txBody>
      </p:sp>
      <p:sp>
        <p:nvSpPr>
          <p:cNvPr id="18435" name="Rectangle 3"/>
          <p:cNvSpPr>
            <a:spLocks noGrp="1" noChangeArrowheads="1"/>
          </p:cNvSpPr>
          <p:nvPr>
            <p:ph idx="1"/>
          </p:nvPr>
        </p:nvSpPr>
        <p:spPr>
          <a:xfrm>
            <a:off x="228600" y="1066800"/>
            <a:ext cx="8458200" cy="5029200"/>
          </a:xfrm>
        </p:spPr>
        <p:txBody>
          <a:bodyPr/>
          <a:lstStyle/>
          <a:p>
            <a:pPr marL="609600" indent="-609600" algn="just"/>
            <a:r>
              <a:rPr lang="en-US" altLang="en-US" dirty="0"/>
              <a:t>There are </a:t>
            </a:r>
            <a:r>
              <a:rPr lang="en-US" altLang="en-US" b="1" dirty="0"/>
              <a:t>two methods of presenting the WBS</a:t>
            </a:r>
            <a:r>
              <a:rPr lang="en-US" altLang="en-US" b="1" u="sng" dirty="0"/>
              <a:t>:</a:t>
            </a:r>
          </a:p>
          <a:p>
            <a:pPr marL="609600" indent="-609600">
              <a:buFontTx/>
              <a:buNone/>
            </a:pPr>
            <a:endParaRPr lang="en-US" altLang="en-US" b="1" i="1" u="sng" dirty="0"/>
          </a:p>
          <a:p>
            <a:pPr marL="1752600" lvl="3" indent="-381000">
              <a:buFontTx/>
              <a:buAutoNum type="arabicPeriod"/>
            </a:pPr>
            <a:r>
              <a:rPr lang="en-US" altLang="en-US" sz="3200" dirty="0"/>
              <a:t>Graphic </a:t>
            </a:r>
          </a:p>
          <a:p>
            <a:pPr marL="1752600" lvl="3" indent="-381000">
              <a:buFontTx/>
              <a:buAutoNum type="arabicPeriod"/>
            </a:pPr>
            <a:r>
              <a:rPr lang="en-US" altLang="en-US" sz="3200" dirty="0"/>
              <a:t>Text indents</a:t>
            </a:r>
          </a:p>
        </p:txBody>
      </p:sp>
      <p:sp>
        <p:nvSpPr>
          <p:cNvPr id="18437" name="Slide Number Placeholder 5"/>
          <p:cNvSpPr>
            <a:spLocks noGrp="1"/>
          </p:cNvSpPr>
          <p:nvPr>
            <p:ph type="sldNum" sz="quarter" idx="10"/>
          </p:nvPr>
        </p:nvSpPr>
        <p:spPr>
          <a:xfrm>
            <a:off x="6553200" y="6248400"/>
            <a:ext cx="2133600" cy="457200"/>
          </a:xfrm>
          <a:noFill/>
          <a:ln>
            <a:miter lim="800000"/>
            <a:headEnd/>
            <a:tailEnd/>
          </a:ln>
        </p:spPr>
        <p:txBody>
          <a:bodyPr/>
          <a:lstStyle/>
          <a:p>
            <a:fld id="{0E5DAF3E-72E0-4D9E-A850-642781F26C28}" type="slidenum">
              <a:rPr lang="en-US" altLang="en-US" smtClean="0"/>
              <a:pPr/>
              <a:t>26</a:t>
            </a:fld>
            <a:endParaRPr lang="en-US" altLang="en-US"/>
          </a:p>
        </p:txBody>
      </p:sp>
      <p:sp>
        <p:nvSpPr>
          <p:cNvPr id="6" name="Footer Placeholder 5"/>
          <p:cNvSpPr>
            <a:spLocks noGrp="1"/>
          </p:cNvSpPr>
          <p:nvPr>
            <p:ph type="ftr" sz="quarter" idx="11"/>
          </p:nvPr>
        </p:nvSpPr>
        <p:spPr/>
        <p:txBody>
          <a:bodyPr/>
          <a:lstStyle/>
          <a:p>
            <a:pPr>
              <a:defRPr/>
            </a:pPr>
            <a:endParaRPr lang="en-US"/>
          </a:p>
        </p:txBody>
      </p:sp>
    </p:spTree>
  </p:cSld>
  <p:clrMapOvr>
    <a:masterClrMapping/>
  </p:clrMapOv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4FC77CDB-7F3F-495B-94FC-5FDFEFF13ACA}" type="slidenum">
              <a:rPr lang="en-US" smtClean="0"/>
              <a:pPr/>
              <a:t>260</a:t>
            </a:fld>
            <a:endParaRPr lang="en-US"/>
          </a:p>
        </p:txBody>
      </p:sp>
      <p:sp>
        <p:nvSpPr>
          <p:cNvPr id="41987" name="Footer Placeholder 4"/>
          <p:cNvSpPr>
            <a:spLocks noGrp="1"/>
          </p:cNvSpPr>
          <p:nvPr>
            <p:ph type="ftr" sz="quarter" idx="11"/>
          </p:nvPr>
        </p:nvSpPr>
        <p:spPr>
          <a:noFill/>
        </p:spPr>
        <p:txBody>
          <a:bodyPr/>
          <a:lstStyle/>
          <a:p>
            <a:endParaRPr lang="en-US"/>
          </a:p>
        </p:txBody>
      </p:sp>
      <p:sp>
        <p:nvSpPr>
          <p:cNvPr id="41988" name="Rectangle 2"/>
          <p:cNvSpPr>
            <a:spLocks noGrp="1" noChangeArrowheads="1"/>
          </p:cNvSpPr>
          <p:nvPr>
            <p:ph type="title"/>
          </p:nvPr>
        </p:nvSpPr>
        <p:spPr/>
        <p:txBody>
          <a:bodyPr/>
          <a:lstStyle/>
          <a:p>
            <a:pPr eaLnBrk="1" hangingPunct="1"/>
            <a:r>
              <a:rPr lang="en-US"/>
              <a:t>Simulation</a:t>
            </a:r>
          </a:p>
        </p:txBody>
      </p:sp>
      <p:sp>
        <p:nvSpPr>
          <p:cNvPr id="41989" name="Rectangle 3"/>
          <p:cNvSpPr>
            <a:spLocks noGrp="1" noChangeArrowheads="1"/>
          </p:cNvSpPr>
          <p:nvPr>
            <p:ph type="body" idx="1"/>
          </p:nvPr>
        </p:nvSpPr>
        <p:spPr>
          <a:xfrm>
            <a:off x="381000" y="1143000"/>
            <a:ext cx="8458200" cy="4572000"/>
          </a:xfrm>
        </p:spPr>
        <p:txBody>
          <a:bodyPr/>
          <a:lstStyle/>
          <a:p>
            <a:pPr eaLnBrk="1" hangingPunct="1"/>
            <a:r>
              <a:rPr lang="en-US"/>
              <a:t>Simulation uses a representation or model of a system to analyze the expected behavior or performance of the system.</a:t>
            </a:r>
          </a:p>
          <a:p>
            <a:pPr eaLnBrk="1" hangingPunct="1"/>
            <a:r>
              <a:rPr lang="en-US" b="1"/>
              <a:t>Monte Carlo analysis</a:t>
            </a:r>
            <a:r>
              <a:rPr lang="en-US"/>
              <a:t> simulates a model’s outcome many times to provide a statistical distribution of the calculated results.</a:t>
            </a:r>
          </a:p>
          <a:p>
            <a:pPr eaLnBrk="1" hangingPunct="1"/>
            <a:r>
              <a:rPr lang="en-US"/>
              <a:t>To use a Monte Carlo simulation, you must have three estimates (most likely, pessimistic, and optimistic) plus an estimate of the likelihood of the estimate being between the most likely and optimistic values.</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7FDB2C4E-391D-4075-B62C-6ADF6478F5B8}" type="slidenum">
              <a:rPr lang="en-US" smtClean="0"/>
              <a:pPr/>
              <a:t>261</a:t>
            </a:fld>
            <a:endParaRPr lang="en-US"/>
          </a:p>
        </p:txBody>
      </p:sp>
      <p:sp>
        <p:nvSpPr>
          <p:cNvPr id="43011" name="Footer Placeholder 4"/>
          <p:cNvSpPr>
            <a:spLocks noGrp="1"/>
          </p:cNvSpPr>
          <p:nvPr>
            <p:ph type="ftr" sz="quarter" idx="11"/>
          </p:nvPr>
        </p:nvSpPr>
        <p:spPr>
          <a:noFill/>
        </p:spPr>
        <p:txBody>
          <a:bodyPr/>
          <a:lstStyle/>
          <a:p>
            <a:endParaRPr lang="en-US"/>
          </a:p>
        </p:txBody>
      </p:sp>
      <p:sp>
        <p:nvSpPr>
          <p:cNvPr id="43012" name="Rectangle 2"/>
          <p:cNvSpPr>
            <a:spLocks noGrp="1" noChangeArrowheads="1"/>
          </p:cNvSpPr>
          <p:nvPr>
            <p:ph type="title"/>
          </p:nvPr>
        </p:nvSpPr>
        <p:spPr/>
        <p:txBody>
          <a:bodyPr/>
          <a:lstStyle/>
          <a:p>
            <a:pPr eaLnBrk="1" hangingPunct="1"/>
            <a:r>
              <a:rPr lang="en-US"/>
              <a:t>Steps of a Monte Carlo Analysis</a:t>
            </a:r>
          </a:p>
        </p:txBody>
      </p:sp>
      <p:sp>
        <p:nvSpPr>
          <p:cNvPr id="43013" name="Rectangle 3"/>
          <p:cNvSpPr>
            <a:spLocks noGrp="1" noChangeArrowheads="1"/>
          </p:cNvSpPr>
          <p:nvPr>
            <p:ph type="body" idx="1"/>
          </p:nvPr>
        </p:nvSpPr>
        <p:spPr>
          <a:xfrm>
            <a:off x="381000" y="1143000"/>
            <a:ext cx="8458200" cy="4724400"/>
          </a:xfrm>
        </p:spPr>
        <p:txBody>
          <a:bodyPr/>
          <a:lstStyle/>
          <a:p>
            <a:pPr marL="533400" indent="-533400" eaLnBrk="1" hangingPunct="1">
              <a:buFontTx/>
              <a:buAutoNum type="arabicPeriod"/>
            </a:pPr>
            <a:r>
              <a:rPr lang="en-US"/>
              <a:t>Assess the range for the variables being considered.</a:t>
            </a:r>
          </a:p>
          <a:p>
            <a:pPr marL="533400" indent="-533400" eaLnBrk="1" hangingPunct="1">
              <a:buFontTx/>
              <a:buAutoNum type="arabicPeriod"/>
            </a:pPr>
            <a:r>
              <a:rPr lang="en-US"/>
              <a:t>Determine the probability distribution of each variable.</a:t>
            </a:r>
          </a:p>
          <a:p>
            <a:pPr marL="533400" indent="-533400" eaLnBrk="1" hangingPunct="1">
              <a:buFontTx/>
              <a:buAutoNum type="arabicPeriod"/>
            </a:pPr>
            <a:r>
              <a:rPr lang="en-US"/>
              <a:t>For each variable, select a random value based on the probability distribution.</a:t>
            </a:r>
          </a:p>
          <a:p>
            <a:pPr marL="533400" indent="-533400" eaLnBrk="1" hangingPunct="1">
              <a:buFontTx/>
              <a:buAutoNum type="arabicPeriod"/>
            </a:pPr>
            <a:r>
              <a:rPr lang="en-US"/>
              <a:t>Run a deterministic analysis or one pass through the model.</a:t>
            </a:r>
          </a:p>
          <a:p>
            <a:pPr marL="533400" indent="-533400" eaLnBrk="1" hangingPunct="1">
              <a:buFontTx/>
              <a:buAutoNum type="arabicPeriod"/>
            </a:pPr>
            <a:r>
              <a:rPr lang="en-US"/>
              <a:t>Repeat steps 3 and 4 many times to obtain the probability distribution of the model’s results.</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50639313-EFE2-4FE1-B147-04EC8F946188}" type="slidenum">
              <a:rPr lang="en-US" smtClean="0"/>
              <a:pPr/>
              <a:t>262</a:t>
            </a:fld>
            <a:endParaRPr lang="en-US"/>
          </a:p>
        </p:txBody>
      </p:sp>
      <p:sp>
        <p:nvSpPr>
          <p:cNvPr id="44035" name="Footer Placeholder 3"/>
          <p:cNvSpPr>
            <a:spLocks noGrp="1"/>
          </p:cNvSpPr>
          <p:nvPr>
            <p:ph type="ftr" sz="quarter" idx="11"/>
          </p:nvPr>
        </p:nvSpPr>
        <p:spPr>
          <a:noFill/>
        </p:spPr>
        <p:txBody>
          <a:bodyPr/>
          <a:lstStyle/>
          <a:p>
            <a:endParaRPr lang="en-US"/>
          </a:p>
        </p:txBody>
      </p:sp>
      <p:sp>
        <p:nvSpPr>
          <p:cNvPr id="44036" name="Rectangle 2"/>
          <p:cNvSpPr>
            <a:spLocks noGrp="1" noChangeArrowheads="1"/>
          </p:cNvSpPr>
          <p:nvPr>
            <p:ph type="title"/>
          </p:nvPr>
        </p:nvSpPr>
        <p:spPr/>
        <p:txBody>
          <a:bodyPr/>
          <a:lstStyle/>
          <a:p>
            <a:pPr eaLnBrk="1" hangingPunct="1"/>
            <a:r>
              <a:rPr lang="en-US" sz="3600"/>
              <a:t>Figure 7. Sample Monte Carlo Simulation Results for Project Schedule</a:t>
            </a:r>
          </a:p>
        </p:txBody>
      </p:sp>
      <p:pic>
        <p:nvPicPr>
          <p:cNvPr id="44037" name="Picture 3"/>
          <p:cNvPicPr>
            <a:picLocks noChangeAspect="1" noChangeArrowheads="1"/>
          </p:cNvPicPr>
          <p:nvPr/>
        </p:nvPicPr>
        <p:blipFill>
          <a:blip r:embed="rId2" cstate="print"/>
          <a:srcRect/>
          <a:stretch>
            <a:fillRect/>
          </a:stretch>
        </p:blipFill>
        <p:spPr bwMode="auto">
          <a:xfrm>
            <a:off x="762000" y="1447800"/>
            <a:ext cx="7696200" cy="4800600"/>
          </a:xfrm>
          <a:prstGeom prst="rect">
            <a:avLst/>
          </a:prstGeom>
          <a:noFill/>
          <a:ln w="9525">
            <a:noFill/>
            <a:miter lim="800000"/>
            <a:headEnd/>
            <a:tailEnd/>
          </a:ln>
        </p:spPr>
      </p:pic>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56D23819-3FC6-4C50-80B9-10840FC463F7}" type="slidenum">
              <a:rPr lang="en-US" smtClean="0"/>
              <a:pPr/>
              <a:t>263</a:t>
            </a:fld>
            <a:endParaRPr lang="en-US"/>
          </a:p>
        </p:txBody>
      </p:sp>
      <p:sp>
        <p:nvSpPr>
          <p:cNvPr id="45059" name="Footer Placeholder 4"/>
          <p:cNvSpPr>
            <a:spLocks noGrp="1"/>
          </p:cNvSpPr>
          <p:nvPr>
            <p:ph type="ftr" sz="quarter" idx="11"/>
          </p:nvPr>
        </p:nvSpPr>
        <p:spPr>
          <a:noFill/>
        </p:spPr>
        <p:txBody>
          <a:bodyPr/>
          <a:lstStyle/>
          <a:p>
            <a:endParaRPr lang="en-US"/>
          </a:p>
        </p:txBody>
      </p:sp>
      <p:sp>
        <p:nvSpPr>
          <p:cNvPr id="45060" name="Rectangle 2"/>
          <p:cNvSpPr>
            <a:spLocks noGrp="1" noChangeArrowheads="1"/>
          </p:cNvSpPr>
          <p:nvPr>
            <p:ph type="title"/>
          </p:nvPr>
        </p:nvSpPr>
        <p:spPr/>
        <p:txBody>
          <a:bodyPr/>
          <a:lstStyle/>
          <a:p>
            <a:pPr eaLnBrk="1" hangingPunct="1"/>
            <a:r>
              <a:rPr lang="en-US"/>
              <a:t>Sensitivity Analysis</a:t>
            </a:r>
          </a:p>
        </p:txBody>
      </p:sp>
      <p:sp>
        <p:nvSpPr>
          <p:cNvPr id="45061" name="Rectangle 3"/>
          <p:cNvSpPr>
            <a:spLocks noGrp="1" noChangeArrowheads="1"/>
          </p:cNvSpPr>
          <p:nvPr>
            <p:ph type="body" idx="1"/>
          </p:nvPr>
        </p:nvSpPr>
        <p:spPr>
          <a:xfrm>
            <a:off x="381000" y="1371600"/>
            <a:ext cx="8610600" cy="4724400"/>
          </a:xfrm>
        </p:spPr>
        <p:txBody>
          <a:bodyPr/>
          <a:lstStyle/>
          <a:p>
            <a:pPr eaLnBrk="1" hangingPunct="1"/>
            <a:r>
              <a:rPr lang="en-US" b="1"/>
              <a:t>Sensitivity analysis</a:t>
            </a:r>
            <a:r>
              <a:rPr lang="en-US"/>
              <a:t> is a technique used to show the effects of changing one or more variables on an outcome.</a:t>
            </a:r>
          </a:p>
          <a:p>
            <a:pPr eaLnBrk="1" hangingPunct="1"/>
            <a:r>
              <a:rPr lang="en-US"/>
              <a:t>For example, many people use it to determine what the monthly payments for a loan will be given different interest rates or periods of the loan, or for determining break-even points based on different assumptions.</a:t>
            </a:r>
          </a:p>
          <a:p>
            <a:pPr eaLnBrk="1" hangingPunct="1"/>
            <a:r>
              <a:rPr lang="en-US"/>
              <a:t>Spreadsheet software, such as Excel, is a common tool for performing sensitivity analysis.</a:t>
            </a:r>
          </a:p>
          <a:p>
            <a:pPr eaLnBrk="1" hangingPunct="1">
              <a:buFont typeface="Wingdings" pitchFamily="2" charset="2"/>
              <a:buNone/>
            </a:pPr>
            <a:endParaRPr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p:spPr>
        <p:txBody>
          <a:bodyPr/>
          <a:lstStyle/>
          <a:p>
            <a:fld id="{592F82E0-D147-4C01-ADE0-0E0D550906AD}" type="slidenum">
              <a:rPr lang="en-US" smtClean="0"/>
              <a:pPr/>
              <a:t>264</a:t>
            </a:fld>
            <a:endParaRPr lang="en-US"/>
          </a:p>
        </p:txBody>
      </p:sp>
      <p:sp>
        <p:nvSpPr>
          <p:cNvPr id="46083" name="Footer Placeholder 3"/>
          <p:cNvSpPr>
            <a:spLocks noGrp="1"/>
          </p:cNvSpPr>
          <p:nvPr>
            <p:ph type="ftr" sz="quarter" idx="11"/>
          </p:nvPr>
        </p:nvSpPr>
        <p:spPr>
          <a:noFill/>
        </p:spPr>
        <p:txBody>
          <a:bodyPr/>
          <a:lstStyle/>
          <a:p>
            <a:endParaRPr lang="en-US"/>
          </a:p>
        </p:txBody>
      </p:sp>
      <p:sp>
        <p:nvSpPr>
          <p:cNvPr id="46084" name="Rectangle 4"/>
          <p:cNvSpPr>
            <a:spLocks noGrp="1" noChangeArrowheads="1"/>
          </p:cNvSpPr>
          <p:nvPr>
            <p:ph type="title"/>
          </p:nvPr>
        </p:nvSpPr>
        <p:spPr/>
        <p:txBody>
          <a:bodyPr/>
          <a:lstStyle/>
          <a:p>
            <a:pPr eaLnBrk="1" hangingPunct="1"/>
            <a:r>
              <a:rPr lang="en-US" sz="3600"/>
              <a:t>Figure 8. Sample Sensitivity Analysis for Determining Break-Even Point</a:t>
            </a:r>
          </a:p>
        </p:txBody>
      </p:sp>
      <p:pic>
        <p:nvPicPr>
          <p:cNvPr id="46085" name="Picture 5"/>
          <p:cNvPicPr>
            <a:picLocks noChangeAspect="1" noChangeArrowheads="1"/>
          </p:cNvPicPr>
          <p:nvPr/>
        </p:nvPicPr>
        <p:blipFill>
          <a:blip r:embed="rId2" cstate="print"/>
          <a:srcRect/>
          <a:stretch>
            <a:fillRect/>
          </a:stretch>
        </p:blipFill>
        <p:spPr bwMode="auto">
          <a:xfrm>
            <a:off x="533400" y="1314450"/>
            <a:ext cx="8229600" cy="5162550"/>
          </a:xfrm>
          <a:prstGeom prst="rect">
            <a:avLst/>
          </a:prstGeom>
          <a:noFill/>
          <a:ln w="9525">
            <a:noFill/>
            <a:miter lim="800000"/>
            <a:headEnd/>
            <a:tailEnd/>
          </a:ln>
        </p:spPr>
      </p:pic>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fld id="{68EFEB7B-8FC9-4E9C-AABC-C86588CC0E49}" type="slidenum">
              <a:rPr lang="en-US" smtClean="0"/>
              <a:pPr/>
              <a:t>265</a:t>
            </a:fld>
            <a:endParaRPr lang="en-US"/>
          </a:p>
        </p:txBody>
      </p:sp>
      <p:sp>
        <p:nvSpPr>
          <p:cNvPr id="47107" name="Footer Placeholder 4"/>
          <p:cNvSpPr>
            <a:spLocks noGrp="1"/>
          </p:cNvSpPr>
          <p:nvPr>
            <p:ph type="ftr" sz="quarter" idx="11"/>
          </p:nvPr>
        </p:nvSpPr>
        <p:spPr>
          <a:noFill/>
        </p:spPr>
        <p:txBody>
          <a:bodyPr/>
          <a:lstStyle/>
          <a:p>
            <a:endParaRPr lang="en-US"/>
          </a:p>
        </p:txBody>
      </p:sp>
      <p:sp>
        <p:nvSpPr>
          <p:cNvPr id="47108" name="Rectangle 2"/>
          <p:cNvSpPr>
            <a:spLocks noGrp="1" noChangeArrowheads="1"/>
          </p:cNvSpPr>
          <p:nvPr>
            <p:ph type="title"/>
          </p:nvPr>
        </p:nvSpPr>
        <p:spPr>
          <a:solidFill>
            <a:srgbClr val="7030A0"/>
          </a:solidFill>
        </p:spPr>
        <p:txBody>
          <a:bodyPr/>
          <a:lstStyle/>
          <a:p>
            <a:pPr eaLnBrk="1" hangingPunct="1"/>
            <a:r>
              <a:rPr lang="en-US">
                <a:solidFill>
                  <a:srgbClr val="FFFF00"/>
                </a:solidFill>
              </a:rPr>
              <a:t>3. Risk Response Planning</a:t>
            </a:r>
          </a:p>
        </p:txBody>
      </p:sp>
      <p:sp>
        <p:nvSpPr>
          <p:cNvPr id="47109" name="Rectangle 3"/>
          <p:cNvSpPr>
            <a:spLocks noGrp="1" noChangeArrowheads="1"/>
          </p:cNvSpPr>
          <p:nvPr>
            <p:ph type="body" idx="1"/>
          </p:nvPr>
        </p:nvSpPr>
        <p:spPr>
          <a:xfrm>
            <a:off x="304800" y="1447800"/>
            <a:ext cx="8458200" cy="4267200"/>
          </a:xfrm>
        </p:spPr>
        <p:txBody>
          <a:bodyPr/>
          <a:lstStyle/>
          <a:p>
            <a:pPr algn="just" eaLnBrk="1" hangingPunct="1"/>
            <a:r>
              <a:rPr lang="en-US" sz="3200"/>
              <a:t>After identifying and quantifying risks, you must decide how to respond to them.</a:t>
            </a:r>
          </a:p>
          <a:p>
            <a:pPr algn="just" eaLnBrk="1" hangingPunct="1"/>
            <a:r>
              <a:rPr lang="en-US" sz="3200"/>
              <a:t>Four main response strategies for negative risks:</a:t>
            </a:r>
          </a:p>
          <a:p>
            <a:pPr lvl="1" algn="just" eaLnBrk="1" hangingPunct="1"/>
            <a:r>
              <a:rPr lang="en-US" sz="2800"/>
              <a:t>Risk avoidance</a:t>
            </a:r>
          </a:p>
          <a:p>
            <a:pPr lvl="1" algn="just" eaLnBrk="1" hangingPunct="1"/>
            <a:r>
              <a:rPr lang="en-US" sz="2800"/>
              <a:t>Risk acceptance</a:t>
            </a:r>
          </a:p>
          <a:p>
            <a:pPr lvl="1" algn="just" eaLnBrk="1" hangingPunct="1"/>
            <a:r>
              <a:rPr lang="en-US" sz="2800"/>
              <a:t>Risk transference</a:t>
            </a:r>
          </a:p>
          <a:p>
            <a:pPr lvl="1" algn="just" eaLnBrk="1" hangingPunct="1"/>
            <a:r>
              <a:rPr lang="en-US" sz="2800"/>
              <a:t>Risk mitigation</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p:spPr>
        <p:txBody>
          <a:bodyPr/>
          <a:lstStyle/>
          <a:p>
            <a:fld id="{BD42B704-4815-47A3-BE90-CF78468816DB}" type="slidenum">
              <a:rPr lang="en-US" smtClean="0"/>
              <a:pPr/>
              <a:t>266</a:t>
            </a:fld>
            <a:endParaRPr lang="en-US"/>
          </a:p>
        </p:txBody>
      </p:sp>
      <p:sp>
        <p:nvSpPr>
          <p:cNvPr id="48131" name="Footer Placeholder 3"/>
          <p:cNvSpPr>
            <a:spLocks noGrp="1"/>
          </p:cNvSpPr>
          <p:nvPr>
            <p:ph type="ftr" sz="quarter" idx="11"/>
          </p:nvPr>
        </p:nvSpPr>
        <p:spPr>
          <a:noFill/>
        </p:spPr>
        <p:txBody>
          <a:bodyPr/>
          <a:lstStyle/>
          <a:p>
            <a:endParaRPr lang="en-US"/>
          </a:p>
        </p:txBody>
      </p:sp>
      <p:sp>
        <p:nvSpPr>
          <p:cNvPr id="48132" name="Rectangle 2"/>
          <p:cNvSpPr>
            <a:spLocks noGrp="1" noChangeArrowheads="1"/>
          </p:cNvSpPr>
          <p:nvPr>
            <p:ph type="title"/>
          </p:nvPr>
        </p:nvSpPr>
        <p:spPr/>
        <p:txBody>
          <a:bodyPr/>
          <a:lstStyle/>
          <a:p>
            <a:pPr eaLnBrk="1" hangingPunct="1"/>
            <a:r>
              <a:rPr lang="en-US" sz="3200"/>
              <a:t>Table 8. General Risk Mitigation Strategies for Technical, Cost, and Schedule Risks</a:t>
            </a:r>
          </a:p>
        </p:txBody>
      </p:sp>
      <p:pic>
        <p:nvPicPr>
          <p:cNvPr id="48133" name="Picture 3"/>
          <p:cNvPicPr>
            <a:picLocks noChangeAspect="1" noChangeArrowheads="1"/>
          </p:cNvPicPr>
          <p:nvPr/>
        </p:nvPicPr>
        <p:blipFill>
          <a:blip r:embed="rId2" cstate="print"/>
          <a:srcRect/>
          <a:stretch>
            <a:fillRect/>
          </a:stretch>
        </p:blipFill>
        <p:spPr bwMode="auto">
          <a:xfrm>
            <a:off x="152400" y="1425575"/>
            <a:ext cx="8763000" cy="4670425"/>
          </a:xfrm>
          <a:prstGeom prst="rect">
            <a:avLst/>
          </a:prstGeom>
          <a:noFill/>
          <a:ln w="9525">
            <a:noFill/>
            <a:miter lim="800000"/>
            <a:headEnd/>
            <a:tailEnd/>
          </a:ln>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28E2A444-E451-480E-9448-39A9A5A671BD}" type="slidenum">
              <a:rPr lang="en-US" smtClean="0"/>
              <a:pPr/>
              <a:t>267</a:t>
            </a:fld>
            <a:endParaRPr lang="en-US"/>
          </a:p>
        </p:txBody>
      </p:sp>
      <p:sp>
        <p:nvSpPr>
          <p:cNvPr id="49155" name="Footer Placeholder 4"/>
          <p:cNvSpPr>
            <a:spLocks noGrp="1"/>
          </p:cNvSpPr>
          <p:nvPr>
            <p:ph type="ftr" sz="quarter" idx="11"/>
          </p:nvPr>
        </p:nvSpPr>
        <p:spPr>
          <a:noFill/>
        </p:spPr>
        <p:txBody>
          <a:bodyPr/>
          <a:lstStyle/>
          <a:p>
            <a:endParaRPr lang="en-US"/>
          </a:p>
        </p:txBody>
      </p:sp>
      <p:sp>
        <p:nvSpPr>
          <p:cNvPr id="49156" name="Rectangle 2"/>
          <p:cNvSpPr>
            <a:spLocks noGrp="1" noChangeArrowheads="1"/>
          </p:cNvSpPr>
          <p:nvPr>
            <p:ph type="title"/>
          </p:nvPr>
        </p:nvSpPr>
        <p:spPr>
          <a:xfrm>
            <a:off x="381000" y="304800"/>
            <a:ext cx="8382000" cy="914400"/>
          </a:xfrm>
        </p:spPr>
        <p:txBody>
          <a:bodyPr/>
          <a:lstStyle/>
          <a:p>
            <a:pPr eaLnBrk="1" hangingPunct="1"/>
            <a:r>
              <a:rPr lang="en-US"/>
              <a:t>Response Strategies for Positive Risks</a:t>
            </a:r>
          </a:p>
        </p:txBody>
      </p:sp>
      <p:sp>
        <p:nvSpPr>
          <p:cNvPr id="49157" name="Rectangle 3"/>
          <p:cNvSpPr>
            <a:spLocks noGrp="1" noChangeArrowheads="1"/>
          </p:cNvSpPr>
          <p:nvPr>
            <p:ph type="body" idx="1"/>
          </p:nvPr>
        </p:nvSpPr>
        <p:spPr>
          <a:xfrm>
            <a:off x="304800" y="1524000"/>
            <a:ext cx="8458200" cy="4724400"/>
          </a:xfrm>
        </p:spPr>
        <p:txBody>
          <a:bodyPr/>
          <a:lstStyle/>
          <a:p>
            <a:pPr eaLnBrk="1" hangingPunct="1"/>
            <a:r>
              <a:rPr lang="en-US"/>
              <a:t>Risk exploitation: doing whatever you can to make sure the positive risk happens.</a:t>
            </a:r>
          </a:p>
          <a:p>
            <a:pPr eaLnBrk="1" hangingPunct="1"/>
            <a:r>
              <a:rPr lang="en-US"/>
              <a:t>Risk sharing: allocating ownership of the risk to another party.</a:t>
            </a:r>
          </a:p>
          <a:p>
            <a:pPr eaLnBrk="1" hangingPunct="1"/>
            <a:r>
              <a:rPr lang="en-US"/>
              <a:t>Risk enhancement: changing the size of the opportunity by identifying and maximizing key drivers of the positive risk.</a:t>
            </a:r>
          </a:p>
          <a:p>
            <a:pPr eaLnBrk="1" hangingPunct="1"/>
            <a:r>
              <a:rPr lang="en-US"/>
              <a:t>Risk acceptance: the project team cannot or choose not to take any action toward a risk.</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3C52798E-377A-4B84-B237-0DE527F60D6A}" type="slidenum">
              <a:rPr lang="en-US" smtClean="0"/>
              <a:pPr/>
              <a:t>268</a:t>
            </a:fld>
            <a:endParaRPr lang="en-US"/>
          </a:p>
        </p:txBody>
      </p:sp>
      <p:sp>
        <p:nvSpPr>
          <p:cNvPr id="50179" name="Footer Placeholder 4"/>
          <p:cNvSpPr>
            <a:spLocks noGrp="1"/>
          </p:cNvSpPr>
          <p:nvPr>
            <p:ph type="ftr" sz="quarter" idx="11"/>
          </p:nvPr>
        </p:nvSpPr>
        <p:spPr>
          <a:noFill/>
        </p:spPr>
        <p:txBody>
          <a:bodyPr/>
          <a:lstStyle/>
          <a:p>
            <a:endParaRPr lang="en-US"/>
          </a:p>
        </p:txBody>
      </p:sp>
      <p:sp>
        <p:nvSpPr>
          <p:cNvPr id="50180" name="Rectangle 2"/>
          <p:cNvSpPr>
            <a:spLocks noGrp="1" noChangeArrowheads="1"/>
          </p:cNvSpPr>
          <p:nvPr>
            <p:ph type="title"/>
          </p:nvPr>
        </p:nvSpPr>
        <p:spPr>
          <a:solidFill>
            <a:srgbClr val="7030A0"/>
          </a:solidFill>
        </p:spPr>
        <p:txBody>
          <a:bodyPr/>
          <a:lstStyle/>
          <a:p>
            <a:pPr eaLnBrk="1" hangingPunct="1"/>
            <a:r>
              <a:rPr lang="en-US">
                <a:solidFill>
                  <a:srgbClr val="FFFF00"/>
                </a:solidFill>
              </a:rPr>
              <a:t>5. Risk Monitoring and Control</a:t>
            </a:r>
            <a:endParaRPr lang="en-US" sz="5400">
              <a:solidFill>
                <a:srgbClr val="FFFF00"/>
              </a:solidFill>
            </a:endParaRPr>
          </a:p>
        </p:txBody>
      </p:sp>
      <p:sp>
        <p:nvSpPr>
          <p:cNvPr id="50181" name="Rectangle 3"/>
          <p:cNvSpPr>
            <a:spLocks noGrp="1" noChangeArrowheads="1"/>
          </p:cNvSpPr>
          <p:nvPr>
            <p:ph type="body" idx="1"/>
          </p:nvPr>
        </p:nvSpPr>
        <p:spPr>
          <a:xfrm>
            <a:off x="381000" y="1447800"/>
            <a:ext cx="8458200" cy="4953000"/>
          </a:xfrm>
        </p:spPr>
        <p:txBody>
          <a:bodyPr/>
          <a:lstStyle/>
          <a:p>
            <a:pPr algn="just" eaLnBrk="1" hangingPunct="1"/>
            <a:r>
              <a:rPr lang="en-US" sz="3200"/>
              <a:t>Monitoring risks involves knowing their status.</a:t>
            </a:r>
          </a:p>
          <a:p>
            <a:pPr algn="just" eaLnBrk="1" hangingPunct="1"/>
            <a:r>
              <a:rPr lang="en-US" sz="3200" b="1"/>
              <a:t>Workarounds </a:t>
            </a:r>
            <a:r>
              <a:rPr lang="en-US" sz="3200"/>
              <a:t>are unplanned responses to risk events that must be done when there are no contingency plans.</a:t>
            </a:r>
          </a:p>
          <a:p>
            <a:pPr algn="just" eaLnBrk="1" hangingPunct="1"/>
            <a:r>
              <a:rPr lang="en-US" sz="3200"/>
              <a:t>Main outputs of risk monitoring and control are:</a:t>
            </a:r>
          </a:p>
          <a:p>
            <a:pPr lvl="1" algn="just" eaLnBrk="1" hangingPunct="1"/>
            <a:r>
              <a:rPr lang="en-US" sz="2800"/>
              <a:t>Requested changes.</a:t>
            </a:r>
          </a:p>
          <a:p>
            <a:pPr lvl="1" algn="just" eaLnBrk="1" hangingPunct="1"/>
            <a:r>
              <a:rPr lang="en-US" sz="2800"/>
              <a:t>Recommended corrective and preventive actions.</a:t>
            </a:r>
          </a:p>
          <a:p>
            <a:pPr lvl="1" algn="just" eaLnBrk="1" hangingPunct="1"/>
            <a:r>
              <a:rPr lang="en-US" sz="2800"/>
              <a:t>Updates to the risk register, project management plan, and organizational process assets.</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p:spPr>
        <p:txBody>
          <a:bodyPr/>
          <a:lstStyle/>
          <a:p>
            <a:fld id="{FAAA0BBF-B355-4F6B-BC2C-8A9CC980B63B}" type="slidenum">
              <a:rPr lang="en-US" smtClean="0"/>
              <a:pPr/>
              <a:t>269</a:t>
            </a:fld>
            <a:endParaRPr lang="en-US"/>
          </a:p>
        </p:txBody>
      </p:sp>
      <p:sp>
        <p:nvSpPr>
          <p:cNvPr id="51203" name="Footer Placeholder 4"/>
          <p:cNvSpPr>
            <a:spLocks noGrp="1"/>
          </p:cNvSpPr>
          <p:nvPr>
            <p:ph type="ftr" sz="quarter" idx="11"/>
          </p:nvPr>
        </p:nvSpPr>
        <p:spPr>
          <a:noFill/>
        </p:spPr>
        <p:txBody>
          <a:bodyPr/>
          <a:lstStyle/>
          <a:p>
            <a:endParaRPr lang="en-US"/>
          </a:p>
        </p:txBody>
      </p:sp>
      <p:sp>
        <p:nvSpPr>
          <p:cNvPr id="51204" name="Rectangle 2"/>
          <p:cNvSpPr>
            <a:spLocks noGrp="1" noChangeArrowheads="1"/>
          </p:cNvSpPr>
          <p:nvPr>
            <p:ph type="title"/>
          </p:nvPr>
        </p:nvSpPr>
        <p:spPr/>
        <p:txBody>
          <a:bodyPr/>
          <a:lstStyle/>
          <a:p>
            <a:pPr eaLnBrk="1" hangingPunct="1"/>
            <a:r>
              <a:rPr lang="en-US" sz="2800"/>
              <a:t>Risk Monitoring and Control…..</a:t>
            </a:r>
            <a:endParaRPr lang="th-TH" sz="2800"/>
          </a:p>
        </p:txBody>
      </p:sp>
      <p:sp>
        <p:nvSpPr>
          <p:cNvPr id="51205" name="Rectangle 3"/>
          <p:cNvSpPr>
            <a:spLocks noGrp="1" noChangeArrowheads="1"/>
          </p:cNvSpPr>
          <p:nvPr>
            <p:ph type="body" idx="1"/>
          </p:nvPr>
        </p:nvSpPr>
        <p:spPr/>
        <p:txBody>
          <a:bodyPr/>
          <a:lstStyle/>
          <a:p>
            <a:pPr eaLnBrk="1" hangingPunct="1"/>
            <a:r>
              <a:rPr lang="en-US" sz="4000"/>
              <a:t>Tools for monitoring and controlling project risk</a:t>
            </a:r>
          </a:p>
          <a:p>
            <a:pPr lvl="1" eaLnBrk="1" hangingPunct="1"/>
            <a:r>
              <a:rPr lang="en-US" sz="3600"/>
              <a:t>Risk Audits by external people</a:t>
            </a:r>
          </a:p>
          <a:p>
            <a:pPr lvl="1" eaLnBrk="1" hangingPunct="1"/>
            <a:r>
              <a:rPr lang="en-US" sz="3600"/>
              <a:t>Risk Reviews by internal team members</a:t>
            </a:r>
          </a:p>
          <a:p>
            <a:pPr lvl="1" eaLnBrk="1" hangingPunct="1"/>
            <a:r>
              <a:rPr lang="en-US" sz="3600"/>
              <a:t>Risk Status Meetings and Reports</a:t>
            </a:r>
          </a:p>
          <a:p>
            <a:pPr eaLnBrk="1" hangingPunct="1"/>
            <a:endParaRPr lang="th-TH"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04800"/>
            <a:ext cx="8077200" cy="838200"/>
          </a:xfrm>
        </p:spPr>
        <p:txBody>
          <a:bodyPr/>
          <a:lstStyle/>
          <a:p>
            <a:r>
              <a:rPr lang="en-US" altLang="en-US" sz="3600" b="1">
                <a:solidFill>
                  <a:schemeClr val="tx1"/>
                </a:solidFill>
              </a:rPr>
              <a:t>Example (text indent)</a:t>
            </a:r>
          </a:p>
        </p:txBody>
      </p:sp>
      <p:sp>
        <p:nvSpPr>
          <p:cNvPr id="19459" name="Rectangle 3"/>
          <p:cNvSpPr>
            <a:spLocks noGrp="1" noChangeArrowheads="1"/>
          </p:cNvSpPr>
          <p:nvPr>
            <p:ph idx="1"/>
          </p:nvPr>
        </p:nvSpPr>
        <p:spPr>
          <a:xfrm>
            <a:off x="304800" y="1371600"/>
            <a:ext cx="8382000" cy="4724400"/>
          </a:xfrm>
        </p:spPr>
        <p:txBody>
          <a:bodyPr/>
          <a:lstStyle/>
          <a:p>
            <a:pPr>
              <a:buFontTx/>
              <a:buNone/>
            </a:pPr>
            <a:r>
              <a:rPr lang="en-US" altLang="en-US" b="1" dirty="0"/>
              <a:t>1.0.0. House Project				</a:t>
            </a:r>
          </a:p>
          <a:p>
            <a:pPr lvl="1">
              <a:buFontTx/>
              <a:buNone/>
            </a:pPr>
            <a:r>
              <a:rPr lang="en-US" altLang="en-US" b="1" dirty="0"/>
              <a:t>		 1.1. Civil</a:t>
            </a:r>
          </a:p>
          <a:p>
            <a:pPr lvl="2">
              <a:buFontTx/>
              <a:buNone/>
            </a:pPr>
            <a:r>
              <a:rPr lang="en-US" altLang="en-US" dirty="0"/>
              <a:t>		1.1.1. Foundation</a:t>
            </a:r>
          </a:p>
          <a:p>
            <a:pPr lvl="2">
              <a:buFontTx/>
              <a:buNone/>
            </a:pPr>
            <a:r>
              <a:rPr lang="en-US" altLang="en-US" dirty="0"/>
              <a:t>		 1.1.2. Walls and Roofs</a:t>
            </a:r>
            <a:endParaRPr lang="en-US" altLang="en-US" b="1" dirty="0"/>
          </a:p>
          <a:p>
            <a:pPr lvl="1">
              <a:buFontTx/>
              <a:buNone/>
            </a:pPr>
            <a:r>
              <a:rPr lang="en-US" altLang="en-US" b="1" dirty="0"/>
              <a:t>		1.2. Plumbing</a:t>
            </a:r>
          </a:p>
          <a:p>
            <a:pPr lvl="2">
              <a:buFontTx/>
              <a:buNone/>
            </a:pPr>
            <a:r>
              <a:rPr lang="en-US" altLang="en-US" dirty="0"/>
              <a:t>		1.2.1. Piping</a:t>
            </a:r>
          </a:p>
          <a:p>
            <a:pPr lvl="2">
              <a:buFontTx/>
              <a:buNone/>
            </a:pPr>
            <a:r>
              <a:rPr lang="en-US" altLang="en-US" dirty="0"/>
              <a:t>		 1.2.2. Sewerage</a:t>
            </a:r>
            <a:endParaRPr lang="en-US" altLang="en-US" b="1" dirty="0"/>
          </a:p>
          <a:p>
            <a:pPr lvl="1">
              <a:buFontTx/>
              <a:buNone/>
            </a:pPr>
            <a:r>
              <a:rPr lang="en-US" altLang="en-US" b="1" dirty="0"/>
              <a:t> 		1.3. Electrical</a:t>
            </a:r>
          </a:p>
          <a:p>
            <a:pPr lvl="2">
              <a:buFontTx/>
              <a:buNone/>
            </a:pPr>
            <a:r>
              <a:rPr lang="en-US" altLang="en-US" dirty="0"/>
              <a:t>		 1.3.1. Wiring</a:t>
            </a:r>
          </a:p>
          <a:p>
            <a:pPr lvl="2">
              <a:buFontTx/>
              <a:buNone/>
            </a:pPr>
            <a:r>
              <a:rPr lang="en-US" altLang="en-US" dirty="0"/>
              <a:t>		 1.3.2. Appliance</a:t>
            </a:r>
          </a:p>
        </p:txBody>
      </p:sp>
      <p:sp>
        <p:nvSpPr>
          <p:cNvPr id="19461" name="Slide Number Placeholder 5"/>
          <p:cNvSpPr>
            <a:spLocks noGrp="1"/>
          </p:cNvSpPr>
          <p:nvPr>
            <p:ph type="sldNum" sz="quarter" idx="10"/>
          </p:nvPr>
        </p:nvSpPr>
        <p:spPr>
          <a:xfrm>
            <a:off x="6553200" y="6248400"/>
            <a:ext cx="2133600" cy="457200"/>
          </a:xfrm>
          <a:noFill/>
          <a:ln>
            <a:miter lim="800000"/>
            <a:headEnd/>
            <a:tailEnd/>
          </a:ln>
        </p:spPr>
        <p:txBody>
          <a:bodyPr/>
          <a:lstStyle/>
          <a:p>
            <a:fld id="{934A1A86-D463-4564-8D7A-2FE4A9085569}" type="slidenum">
              <a:rPr lang="en-US" altLang="en-US" smtClean="0"/>
              <a:pPr/>
              <a:t>27</a:t>
            </a:fld>
            <a:endParaRPr lang="en-US" altLang="en-US"/>
          </a:p>
        </p:txBody>
      </p:sp>
      <p:sp>
        <p:nvSpPr>
          <p:cNvPr id="6" name="Footer Placeholder 5"/>
          <p:cNvSpPr>
            <a:spLocks noGrp="1"/>
          </p:cNvSpPr>
          <p:nvPr>
            <p:ph type="ftr" sz="quarter" idx="11"/>
          </p:nvPr>
        </p:nvSpPr>
        <p:spPr/>
        <p:txBody>
          <a:bodyPr/>
          <a:lstStyle/>
          <a:p>
            <a:pPr>
              <a:defRPr/>
            </a:pPr>
            <a:endParaRPr lang="en-US"/>
          </a:p>
        </p:txBody>
      </p:sp>
    </p:spTree>
  </p:cSld>
  <p:clrMapOvr>
    <a:masterClrMapping/>
  </p:clrMapOv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fld id="{FA1D046F-9FE9-430D-8983-596F0E9BEA16}" type="slidenum">
              <a:rPr lang="en-US" smtClean="0"/>
              <a:pPr/>
              <a:t>270</a:t>
            </a:fld>
            <a:endParaRPr lang="en-US"/>
          </a:p>
        </p:txBody>
      </p:sp>
      <p:sp>
        <p:nvSpPr>
          <p:cNvPr id="52227" name="Footer Placeholder 4"/>
          <p:cNvSpPr>
            <a:spLocks noGrp="1"/>
          </p:cNvSpPr>
          <p:nvPr>
            <p:ph type="ftr" sz="quarter" idx="11"/>
          </p:nvPr>
        </p:nvSpPr>
        <p:spPr>
          <a:noFill/>
        </p:spPr>
        <p:txBody>
          <a:bodyPr/>
          <a:lstStyle/>
          <a:p>
            <a:endParaRPr lang="en-US"/>
          </a:p>
        </p:txBody>
      </p:sp>
      <p:sp>
        <p:nvSpPr>
          <p:cNvPr id="52228" name="Rectangle 2"/>
          <p:cNvSpPr>
            <a:spLocks noGrp="1" noChangeArrowheads="1"/>
          </p:cNvSpPr>
          <p:nvPr>
            <p:ph type="title"/>
          </p:nvPr>
        </p:nvSpPr>
        <p:spPr/>
        <p:txBody>
          <a:bodyPr/>
          <a:lstStyle/>
          <a:p>
            <a:pPr eaLnBrk="1" hangingPunct="1"/>
            <a:r>
              <a:rPr lang="en-US" sz="4000"/>
              <a:t>Using Software to Assist in Project Risk Management</a:t>
            </a:r>
          </a:p>
        </p:txBody>
      </p:sp>
      <p:sp>
        <p:nvSpPr>
          <p:cNvPr id="52229" name="Rectangle 3"/>
          <p:cNvSpPr>
            <a:spLocks noGrp="1" noChangeArrowheads="1"/>
          </p:cNvSpPr>
          <p:nvPr>
            <p:ph type="body" idx="1"/>
          </p:nvPr>
        </p:nvSpPr>
        <p:spPr>
          <a:xfrm>
            <a:off x="381000" y="1524000"/>
            <a:ext cx="8458200" cy="4724400"/>
          </a:xfrm>
        </p:spPr>
        <p:txBody>
          <a:bodyPr/>
          <a:lstStyle/>
          <a:p>
            <a:pPr algn="just" eaLnBrk="1" hangingPunct="1"/>
            <a:r>
              <a:rPr lang="en-US"/>
              <a:t>Risk registers can be created in a simple Word or Excel file or as part of a database.</a:t>
            </a:r>
          </a:p>
          <a:p>
            <a:pPr algn="just" eaLnBrk="1" hangingPunct="1"/>
            <a:r>
              <a:rPr lang="en-US"/>
              <a:t>More sophisticated risk management software, such as Monte Carlo simulation tools, help in analyzing project risks.</a:t>
            </a:r>
          </a:p>
          <a:p>
            <a:pPr algn="just" eaLnBrk="1" hangingPunct="1"/>
            <a:r>
              <a:rPr lang="en-US"/>
              <a:t>The PMI Risk Specific Interest Group’s Web site at </a:t>
            </a:r>
            <a:r>
              <a:rPr lang="en-US" i="1"/>
              <a:t>www.risksig.com</a:t>
            </a:r>
            <a:r>
              <a:rPr lang="en-US"/>
              <a:t> has a detailed list of software products to assist in risk management.</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fld id="{49B2313F-D692-4492-A5B1-2D4118BF6824}" type="slidenum">
              <a:rPr lang="en-US" smtClean="0"/>
              <a:pPr/>
              <a:t>271</a:t>
            </a:fld>
            <a:endParaRPr lang="en-US"/>
          </a:p>
        </p:txBody>
      </p:sp>
      <p:sp>
        <p:nvSpPr>
          <p:cNvPr id="53251" name="Footer Placeholder 4"/>
          <p:cNvSpPr>
            <a:spLocks noGrp="1"/>
          </p:cNvSpPr>
          <p:nvPr>
            <p:ph type="ftr" sz="quarter" idx="11"/>
          </p:nvPr>
        </p:nvSpPr>
        <p:spPr>
          <a:noFill/>
        </p:spPr>
        <p:txBody>
          <a:bodyPr/>
          <a:lstStyle/>
          <a:p>
            <a:endParaRPr lang="en-US"/>
          </a:p>
        </p:txBody>
      </p:sp>
      <p:sp>
        <p:nvSpPr>
          <p:cNvPr id="53252" name="Rectangle 2"/>
          <p:cNvSpPr>
            <a:spLocks noGrp="1" noChangeArrowheads="1"/>
          </p:cNvSpPr>
          <p:nvPr>
            <p:ph type="title"/>
          </p:nvPr>
        </p:nvSpPr>
        <p:spPr/>
        <p:txBody>
          <a:bodyPr/>
          <a:lstStyle/>
          <a:p>
            <a:pPr eaLnBrk="1" hangingPunct="1"/>
            <a:r>
              <a:rPr lang="en-US"/>
              <a:t>Results of Good Project Risk Management</a:t>
            </a:r>
          </a:p>
        </p:txBody>
      </p:sp>
      <p:sp>
        <p:nvSpPr>
          <p:cNvPr id="53253" name="Rectangle 3"/>
          <p:cNvSpPr>
            <a:spLocks noGrp="1" noChangeArrowheads="1"/>
          </p:cNvSpPr>
          <p:nvPr>
            <p:ph type="body" idx="1"/>
          </p:nvPr>
        </p:nvSpPr>
        <p:spPr>
          <a:xfrm>
            <a:off x="304800" y="1447800"/>
            <a:ext cx="8458200" cy="4724400"/>
          </a:xfrm>
        </p:spPr>
        <p:txBody>
          <a:bodyPr/>
          <a:lstStyle/>
          <a:p>
            <a:pPr algn="just" eaLnBrk="1" hangingPunct="1"/>
            <a:r>
              <a:rPr lang="en-US"/>
              <a:t>Unlike crisis management, good project risk management often goes unnoticed.</a:t>
            </a:r>
          </a:p>
          <a:p>
            <a:pPr algn="just" eaLnBrk="1" hangingPunct="1"/>
            <a:r>
              <a:rPr lang="en-US"/>
              <a:t>Well-run projects appear to be almost effortless, but a lot of work goes into running a project well.</a:t>
            </a:r>
          </a:p>
          <a:p>
            <a:pPr algn="just" eaLnBrk="1" hangingPunct="1"/>
            <a:r>
              <a:rPr lang="en-US"/>
              <a:t>Project managers should strive to make their jobs look easy to reflect the results of well-run projects.</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5A3F29A2-8931-479D-97F8-88A0E606CCBB}" type="slidenum">
              <a:rPr lang="en-US" smtClean="0"/>
              <a:pPr/>
              <a:t>272</a:t>
            </a:fld>
            <a:endParaRPr lang="en-US"/>
          </a:p>
        </p:txBody>
      </p:sp>
      <p:sp>
        <p:nvSpPr>
          <p:cNvPr id="54275" name="Footer Placeholder 4"/>
          <p:cNvSpPr>
            <a:spLocks noGrp="1"/>
          </p:cNvSpPr>
          <p:nvPr>
            <p:ph type="ftr" sz="quarter" idx="11"/>
          </p:nvPr>
        </p:nvSpPr>
        <p:spPr>
          <a:noFill/>
        </p:spPr>
        <p:txBody>
          <a:bodyPr/>
          <a:lstStyle/>
          <a:p>
            <a:endParaRPr lang="en-US"/>
          </a:p>
        </p:txBody>
      </p:sp>
      <p:sp>
        <p:nvSpPr>
          <p:cNvPr id="54276" name="Rectangle 2"/>
          <p:cNvSpPr>
            <a:spLocks noGrp="1" noChangeArrowheads="1"/>
          </p:cNvSpPr>
          <p:nvPr>
            <p:ph type="title"/>
          </p:nvPr>
        </p:nvSpPr>
        <p:spPr/>
        <p:txBody>
          <a:bodyPr/>
          <a:lstStyle/>
          <a:p>
            <a:pPr eaLnBrk="1" hangingPunct="1"/>
            <a:r>
              <a:rPr lang="en-US"/>
              <a:t>Chapter Summary</a:t>
            </a:r>
          </a:p>
        </p:txBody>
      </p:sp>
      <p:sp>
        <p:nvSpPr>
          <p:cNvPr id="54277" name="Rectangle 3"/>
          <p:cNvSpPr>
            <a:spLocks noGrp="1" noChangeArrowheads="1"/>
          </p:cNvSpPr>
          <p:nvPr>
            <p:ph type="body" idx="1"/>
          </p:nvPr>
        </p:nvSpPr>
        <p:spPr/>
        <p:txBody>
          <a:bodyPr/>
          <a:lstStyle/>
          <a:p>
            <a:pPr eaLnBrk="1" hangingPunct="1">
              <a:lnSpc>
                <a:spcPct val="90000"/>
              </a:lnSpc>
            </a:pPr>
            <a:r>
              <a:rPr lang="en-US"/>
              <a:t>Project risk management is the art and science of identifying, analyzing, and responding to risk throughout the life of a project and in the best interests of meeting project objectives.</a:t>
            </a:r>
          </a:p>
          <a:p>
            <a:pPr eaLnBrk="1" hangingPunct="1">
              <a:lnSpc>
                <a:spcPct val="90000"/>
              </a:lnSpc>
            </a:pPr>
            <a:r>
              <a:rPr lang="en-US"/>
              <a:t>Main processes include:</a:t>
            </a:r>
          </a:p>
          <a:p>
            <a:pPr lvl="1" eaLnBrk="1" hangingPunct="1">
              <a:lnSpc>
                <a:spcPct val="90000"/>
              </a:lnSpc>
            </a:pPr>
            <a:r>
              <a:rPr lang="en-US"/>
              <a:t>Risk management planning</a:t>
            </a:r>
          </a:p>
          <a:p>
            <a:pPr lvl="1" eaLnBrk="1" hangingPunct="1">
              <a:lnSpc>
                <a:spcPct val="90000"/>
              </a:lnSpc>
            </a:pPr>
            <a:r>
              <a:rPr lang="en-US"/>
              <a:t>Risk identification</a:t>
            </a:r>
          </a:p>
          <a:p>
            <a:pPr lvl="1" eaLnBrk="1" hangingPunct="1">
              <a:lnSpc>
                <a:spcPct val="90000"/>
              </a:lnSpc>
            </a:pPr>
            <a:r>
              <a:rPr lang="en-US"/>
              <a:t>Qualitative risk analysis</a:t>
            </a:r>
          </a:p>
          <a:p>
            <a:pPr lvl="1" eaLnBrk="1" hangingPunct="1">
              <a:lnSpc>
                <a:spcPct val="90000"/>
              </a:lnSpc>
            </a:pPr>
            <a:r>
              <a:rPr lang="en-US"/>
              <a:t>Quantitative risk analysis</a:t>
            </a:r>
          </a:p>
          <a:p>
            <a:pPr lvl="1" eaLnBrk="1" hangingPunct="1">
              <a:lnSpc>
                <a:spcPct val="90000"/>
              </a:lnSpc>
            </a:pPr>
            <a:r>
              <a:rPr lang="en-US"/>
              <a:t>Risk response planning</a:t>
            </a:r>
          </a:p>
          <a:p>
            <a:pPr lvl="1" eaLnBrk="1" hangingPunct="1">
              <a:lnSpc>
                <a:spcPct val="90000"/>
              </a:lnSpc>
            </a:pPr>
            <a:r>
              <a:rPr lang="en-US"/>
              <a:t>Risk monitoring and control</a:t>
            </a:r>
          </a:p>
          <a:p>
            <a:pPr lvl="1" eaLnBrk="1" hangingPunct="1">
              <a:lnSpc>
                <a:spcPct val="80000"/>
              </a:lnSpc>
            </a:pPr>
            <a:endParaRPr lang="en-US"/>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1135063"/>
            <a:ext cx="7772400" cy="1066800"/>
          </a:xfrm>
          <a:solidFill>
            <a:srgbClr val="7030A0"/>
          </a:solidFill>
        </p:spPr>
        <p:txBody>
          <a:bodyPr/>
          <a:lstStyle/>
          <a:p>
            <a:pPr algn="ctr" eaLnBrk="1" hangingPunct="1"/>
            <a:r>
              <a:rPr lang="en-US" sz="3200" b="1">
                <a:solidFill>
                  <a:srgbClr val="FFFF00"/>
                </a:solidFill>
              </a:rPr>
              <a:t>Chapter 7: Project Procurement Management</a:t>
            </a:r>
          </a:p>
        </p:txBody>
      </p:sp>
      <p:sp>
        <p:nvSpPr>
          <p:cNvPr id="6147" name="Rectangle 4"/>
          <p:cNvSpPr>
            <a:spLocks noChangeArrowheads="1"/>
          </p:cNvSpPr>
          <p:nvPr/>
        </p:nvSpPr>
        <p:spPr bwMode="auto">
          <a:xfrm>
            <a:off x="1828800" y="4191000"/>
            <a:ext cx="6858000" cy="1349375"/>
          </a:xfrm>
          <a:prstGeom prst="rect">
            <a:avLst/>
          </a:prstGeom>
          <a:noFill/>
          <a:ln w="9525">
            <a:noFill/>
            <a:miter lim="800000"/>
            <a:headEnd/>
            <a:tailEnd/>
          </a:ln>
        </p:spPr>
        <p:txBody>
          <a:bodyPr/>
          <a:lstStyle/>
          <a:p>
            <a:pPr algn="ctr" eaLnBrk="1" hangingPunct="1"/>
            <a:r>
              <a:rPr lang="en-US" sz="2400" b="1">
                <a:latin typeface="Garamond" pitchFamily="18" charset="0"/>
              </a:rPr>
              <a:t>Project Management Knowledge areas</a:t>
            </a:r>
            <a:endParaRPr lang="en-US" sz="2800">
              <a:latin typeface="Times New Roman" pitchFamily="18" charset="0"/>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5BFA97-D395-41AE-AD59-82140D0BF2DC}" type="slidenum">
              <a:rPr lang="en-US"/>
              <a:pPr>
                <a:defRPr/>
              </a:pPr>
              <a:t>274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7172" name="Rectangle 2"/>
          <p:cNvSpPr>
            <a:spLocks noGrp="1" noChangeArrowheads="1"/>
          </p:cNvSpPr>
          <p:nvPr>
            <p:ph type="title"/>
          </p:nvPr>
        </p:nvSpPr>
        <p:spPr/>
        <p:txBody>
          <a:bodyPr/>
          <a:lstStyle/>
          <a:p>
            <a:pPr eaLnBrk="1" hangingPunct="1"/>
            <a:r>
              <a:rPr lang="en-US"/>
              <a:t>Learning Objectives</a:t>
            </a:r>
          </a:p>
        </p:txBody>
      </p:sp>
      <p:sp>
        <p:nvSpPr>
          <p:cNvPr id="7173" name="Rectangle 3"/>
          <p:cNvSpPr>
            <a:spLocks noGrp="1" noChangeArrowheads="1"/>
          </p:cNvSpPr>
          <p:nvPr>
            <p:ph type="body" idx="1"/>
          </p:nvPr>
        </p:nvSpPr>
        <p:spPr>
          <a:xfrm>
            <a:off x="304800" y="1295400"/>
            <a:ext cx="8534400" cy="5257800"/>
          </a:xfrm>
        </p:spPr>
        <p:txBody>
          <a:bodyPr/>
          <a:lstStyle/>
          <a:p>
            <a:pPr algn="just" eaLnBrk="1" hangingPunct="1">
              <a:spcBef>
                <a:spcPct val="0"/>
              </a:spcBef>
            </a:pPr>
            <a:r>
              <a:rPr lang="en-US" sz="2400"/>
              <a:t>Understand the importance of project procurement management and the increasing use of outsourcing  projects.</a:t>
            </a:r>
          </a:p>
          <a:p>
            <a:pPr algn="just" eaLnBrk="1" hangingPunct="1">
              <a:spcBef>
                <a:spcPct val="0"/>
              </a:spcBef>
            </a:pPr>
            <a:r>
              <a:rPr lang="en-US" sz="2400"/>
              <a:t>Describe the work involved in planning purchases and acquisitions for projects, the contents of a procurement management plan and contract statement of work, and calculations involved in a make-or-buy analysis.</a:t>
            </a:r>
          </a:p>
          <a:p>
            <a:pPr algn="just" eaLnBrk="1" hangingPunct="1">
              <a:spcBef>
                <a:spcPct val="0"/>
              </a:spcBef>
            </a:pPr>
            <a:r>
              <a:rPr lang="en-US" sz="2400"/>
              <a:t>Discuss what is involved in planning contracting, including the creation of various procurement documents and evaluation criteria for sellers.</a:t>
            </a:r>
          </a:p>
          <a:p>
            <a:pPr algn="just" eaLnBrk="1" hangingPunct="1">
              <a:spcBef>
                <a:spcPct val="0"/>
              </a:spcBef>
            </a:pPr>
            <a:r>
              <a:rPr lang="en-US" sz="2400"/>
              <a:t>Understand the process of requesting seller responses and the difference between proposals and bids.</a:t>
            </a:r>
          </a:p>
          <a:p>
            <a:pPr algn="just" eaLnBrk="1" hangingPunct="1">
              <a:spcBef>
                <a:spcPct val="0"/>
              </a:spcBef>
            </a:pPr>
            <a:r>
              <a:rPr lang="en-US" sz="2400"/>
              <a:t>Describe the seller selection process and recognize different approaches for evaluating proposals or selecting suppliers.</a:t>
            </a:r>
          </a:p>
          <a:p>
            <a:pPr algn="just" eaLnBrk="1" hangingPunct="1">
              <a:spcBef>
                <a:spcPct val="0"/>
              </a:spcBef>
            </a:pPr>
            <a:r>
              <a:rPr lang="en-US" sz="2400"/>
              <a:t>Discuss the importance of good contract administration.</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14B96B7-43C1-4875-B468-0A91548E0E11}" type="slidenum">
              <a:rPr lang="en-US"/>
              <a:pPr>
                <a:defRPr/>
              </a:pPr>
              <a:t>275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196" name="Rectangle 2"/>
          <p:cNvSpPr>
            <a:spLocks noGrp="1" noChangeArrowheads="1"/>
          </p:cNvSpPr>
          <p:nvPr>
            <p:ph type="title"/>
          </p:nvPr>
        </p:nvSpPr>
        <p:spPr>
          <a:solidFill>
            <a:srgbClr val="7030A0"/>
          </a:solidFill>
        </p:spPr>
        <p:txBody>
          <a:bodyPr/>
          <a:lstStyle/>
          <a:p>
            <a:pPr eaLnBrk="1" hangingPunct="1"/>
            <a:r>
              <a:rPr lang="en-US" sz="4000">
                <a:solidFill>
                  <a:srgbClr val="FFFF00"/>
                </a:solidFill>
              </a:rPr>
              <a:t>Importance of Project Procurement Management</a:t>
            </a:r>
          </a:p>
        </p:txBody>
      </p:sp>
      <p:sp>
        <p:nvSpPr>
          <p:cNvPr id="8197" name="Rectangle 3"/>
          <p:cNvSpPr>
            <a:spLocks noGrp="1" noChangeArrowheads="1"/>
          </p:cNvSpPr>
          <p:nvPr>
            <p:ph type="body" idx="1"/>
          </p:nvPr>
        </p:nvSpPr>
        <p:spPr>
          <a:xfrm>
            <a:off x="381000" y="1905000"/>
            <a:ext cx="8458200" cy="4267200"/>
          </a:xfrm>
        </p:spPr>
        <p:txBody>
          <a:bodyPr/>
          <a:lstStyle/>
          <a:p>
            <a:pPr marL="457200" indent="-457200" algn="just" eaLnBrk="1" hangingPunct="1">
              <a:spcBef>
                <a:spcPts val="600"/>
              </a:spcBef>
            </a:pPr>
            <a:r>
              <a:rPr lang="en-US" sz="3200" b="1"/>
              <a:t>Procurement </a:t>
            </a:r>
            <a:r>
              <a:rPr lang="en-US" sz="3200"/>
              <a:t>means acquiring goods and/or services from an outside source.</a:t>
            </a:r>
          </a:p>
          <a:p>
            <a:pPr marL="457200" indent="-457200" algn="just" eaLnBrk="1" hangingPunct="1">
              <a:spcBef>
                <a:spcPts val="600"/>
              </a:spcBef>
            </a:pPr>
            <a:r>
              <a:rPr lang="en-US" sz="3200"/>
              <a:t>Other terms include purchasing and outsourcing.</a:t>
            </a:r>
          </a:p>
          <a:p>
            <a:pPr marL="457200" indent="-457200" algn="just" eaLnBrk="1" hangingPunct="1">
              <a:spcBef>
                <a:spcPts val="600"/>
              </a:spcBef>
            </a:pPr>
            <a:r>
              <a:rPr lang="en-US" sz="3200"/>
              <a:t>Experts predict that global spending on computer software and services will continue to grow.</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F22CF0D-1B35-49D6-AE1D-5EB4FF481C33}" type="slidenum">
              <a:rPr lang="en-US"/>
              <a:pPr>
                <a:defRPr/>
              </a:pPr>
              <a:t>276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9220" name="Rectangle 2"/>
          <p:cNvSpPr>
            <a:spLocks noGrp="1" noChangeArrowheads="1"/>
          </p:cNvSpPr>
          <p:nvPr>
            <p:ph type="title"/>
          </p:nvPr>
        </p:nvSpPr>
        <p:spPr/>
        <p:txBody>
          <a:bodyPr/>
          <a:lstStyle/>
          <a:p>
            <a:pPr eaLnBrk="1" hangingPunct="1"/>
            <a:r>
              <a:rPr lang="en-US"/>
              <a:t>Why Outsource?</a:t>
            </a:r>
          </a:p>
        </p:txBody>
      </p:sp>
      <p:sp>
        <p:nvSpPr>
          <p:cNvPr id="9221" name="Rectangle 3"/>
          <p:cNvSpPr>
            <a:spLocks noGrp="1" noChangeArrowheads="1"/>
          </p:cNvSpPr>
          <p:nvPr>
            <p:ph type="body" idx="1"/>
          </p:nvPr>
        </p:nvSpPr>
        <p:spPr/>
        <p:txBody>
          <a:bodyPr/>
          <a:lstStyle/>
          <a:p>
            <a:pPr algn="just" eaLnBrk="1" hangingPunct="1">
              <a:spcBef>
                <a:spcPts val="600"/>
              </a:spcBef>
            </a:pPr>
            <a:r>
              <a:rPr lang="en-US" sz="3200"/>
              <a:t>To reduce both fixed and recurrent costs.</a:t>
            </a:r>
          </a:p>
          <a:p>
            <a:pPr algn="just" eaLnBrk="1" hangingPunct="1">
              <a:spcBef>
                <a:spcPts val="600"/>
              </a:spcBef>
            </a:pPr>
            <a:r>
              <a:rPr lang="en-US" sz="3200"/>
              <a:t>To allow the client organization to focus on its core business.</a:t>
            </a:r>
          </a:p>
          <a:p>
            <a:pPr algn="just" eaLnBrk="1" hangingPunct="1">
              <a:spcBef>
                <a:spcPts val="600"/>
              </a:spcBef>
            </a:pPr>
            <a:r>
              <a:rPr lang="en-US" sz="3200"/>
              <a:t>To access skills and technologies.</a:t>
            </a:r>
          </a:p>
          <a:p>
            <a:pPr algn="just" eaLnBrk="1" hangingPunct="1">
              <a:spcBef>
                <a:spcPts val="600"/>
              </a:spcBef>
            </a:pPr>
            <a:r>
              <a:rPr lang="en-US" sz="3200"/>
              <a:t>To provide flexibility.</a:t>
            </a:r>
          </a:p>
          <a:p>
            <a:pPr algn="just" eaLnBrk="1" hangingPunct="1">
              <a:spcBef>
                <a:spcPts val="600"/>
              </a:spcBef>
            </a:pPr>
            <a:r>
              <a:rPr lang="en-US" sz="3200"/>
              <a:t>To increase accountability.</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A6C7204-5C53-4C57-97C6-280CAFFD45F9}" type="slidenum">
              <a:rPr lang="en-US"/>
              <a:pPr>
                <a:defRPr/>
              </a:pPr>
              <a:t>277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0244" name="Rectangle 2"/>
          <p:cNvSpPr>
            <a:spLocks noGrp="1" noChangeArrowheads="1"/>
          </p:cNvSpPr>
          <p:nvPr>
            <p:ph type="title"/>
          </p:nvPr>
        </p:nvSpPr>
        <p:spPr>
          <a:xfrm>
            <a:off x="381000" y="228600"/>
            <a:ext cx="8382000" cy="762000"/>
          </a:xfrm>
        </p:spPr>
        <p:txBody>
          <a:bodyPr/>
          <a:lstStyle/>
          <a:p>
            <a:pPr eaLnBrk="1" hangingPunct="1"/>
            <a:r>
              <a:rPr lang="en-US"/>
              <a:t>Contracts</a:t>
            </a:r>
          </a:p>
        </p:txBody>
      </p:sp>
      <p:sp>
        <p:nvSpPr>
          <p:cNvPr id="11269" name="Rectangle 3"/>
          <p:cNvSpPr>
            <a:spLocks noGrp="1" noChangeArrowheads="1"/>
          </p:cNvSpPr>
          <p:nvPr>
            <p:ph type="body" idx="1"/>
          </p:nvPr>
        </p:nvSpPr>
        <p:spPr>
          <a:xfrm>
            <a:off x="381000" y="1143000"/>
            <a:ext cx="8458200" cy="5410200"/>
          </a:xfrm>
        </p:spPr>
        <p:txBody>
          <a:bodyPr>
            <a:normAutofit lnSpcReduction="10000"/>
          </a:bodyPr>
          <a:lstStyle/>
          <a:p>
            <a:pPr algn="just" eaLnBrk="1" hangingPunct="1">
              <a:spcBef>
                <a:spcPts val="0"/>
              </a:spcBef>
              <a:defRPr/>
            </a:pPr>
            <a:r>
              <a:rPr lang="en-US" sz="3200" dirty="0"/>
              <a:t>A</a:t>
            </a:r>
            <a:r>
              <a:rPr lang="en-US" sz="3200" b="1" dirty="0"/>
              <a:t> contract </a:t>
            </a:r>
            <a:r>
              <a:rPr lang="en-US" sz="3200" dirty="0"/>
              <a:t>is</a:t>
            </a:r>
            <a:r>
              <a:rPr lang="en-US" sz="3200" b="1" dirty="0"/>
              <a:t> </a:t>
            </a:r>
            <a:r>
              <a:rPr lang="en-US" sz="3200" dirty="0"/>
              <a:t>a mutually binding agreement that obligates the seller to provide the specified products or services and obligates the buyer to pay for them.</a:t>
            </a:r>
          </a:p>
          <a:p>
            <a:pPr algn="just" eaLnBrk="1" hangingPunct="1">
              <a:spcBef>
                <a:spcPts val="0"/>
              </a:spcBef>
              <a:defRPr/>
            </a:pPr>
            <a:r>
              <a:rPr lang="en-US" sz="3200" dirty="0"/>
              <a:t>Contracts can clarify responsibilities and sharpen focus on key deliverables of a project.</a:t>
            </a:r>
          </a:p>
          <a:p>
            <a:pPr algn="just" eaLnBrk="1" hangingPunct="1">
              <a:spcBef>
                <a:spcPts val="0"/>
              </a:spcBef>
              <a:defRPr/>
            </a:pPr>
            <a:r>
              <a:rPr lang="en-US" sz="3200" dirty="0"/>
              <a:t>Because contracts are legally binding, there is more accountability for delivering the work as stated in the contract.</a:t>
            </a:r>
          </a:p>
          <a:p>
            <a:pPr algn="just" eaLnBrk="1" hangingPunct="1">
              <a:spcBef>
                <a:spcPts val="0"/>
              </a:spcBef>
              <a:defRPr/>
            </a:pPr>
            <a:r>
              <a:rPr lang="en-US" sz="3200" dirty="0"/>
              <a:t>A recent trend in outsourcing is the increasing size of contracts.</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476D005-9606-4FB2-BFB8-C3A55AA34B83}" type="slidenum">
              <a:rPr lang="en-US"/>
              <a:pPr>
                <a:defRPr/>
              </a:pPr>
              <a:t>278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1268" name="Rectangle 2"/>
          <p:cNvSpPr>
            <a:spLocks noGrp="1" noChangeArrowheads="1"/>
          </p:cNvSpPr>
          <p:nvPr>
            <p:ph type="title"/>
          </p:nvPr>
        </p:nvSpPr>
        <p:spPr>
          <a:solidFill>
            <a:srgbClr val="7030A0"/>
          </a:solidFill>
        </p:spPr>
        <p:txBody>
          <a:bodyPr/>
          <a:lstStyle/>
          <a:p>
            <a:pPr eaLnBrk="1" hangingPunct="1"/>
            <a:r>
              <a:rPr lang="en-US" sz="4000">
                <a:solidFill>
                  <a:srgbClr val="FFFF00"/>
                </a:solidFill>
              </a:rPr>
              <a:t>Project Procurement Management Processes</a:t>
            </a:r>
          </a:p>
        </p:txBody>
      </p:sp>
      <p:sp>
        <p:nvSpPr>
          <p:cNvPr id="11269" name="Rectangle 3"/>
          <p:cNvSpPr>
            <a:spLocks noGrp="1" noChangeArrowheads="1"/>
          </p:cNvSpPr>
          <p:nvPr>
            <p:ph type="body" idx="1"/>
          </p:nvPr>
        </p:nvSpPr>
        <p:spPr>
          <a:xfrm>
            <a:off x="304800" y="1600200"/>
            <a:ext cx="8458200" cy="4572000"/>
          </a:xfrm>
        </p:spPr>
        <p:txBody>
          <a:bodyPr/>
          <a:lstStyle/>
          <a:p>
            <a:pPr marL="457200" indent="-457200" algn="just" eaLnBrk="1" hangingPunct="1">
              <a:lnSpc>
                <a:spcPct val="90000"/>
              </a:lnSpc>
            </a:pPr>
            <a:r>
              <a:rPr lang="en-US" b="1"/>
              <a:t>Project procurement management</a:t>
            </a:r>
            <a:r>
              <a:rPr lang="en-US"/>
              <a:t>: Acquiring goods and services for a project from outside the performing organization.</a:t>
            </a:r>
          </a:p>
          <a:p>
            <a:pPr marL="457200" indent="-457200" algn="just" eaLnBrk="1" hangingPunct="1">
              <a:lnSpc>
                <a:spcPct val="90000"/>
              </a:lnSpc>
            </a:pPr>
            <a:r>
              <a:rPr lang="en-US"/>
              <a:t>Processes include:</a:t>
            </a:r>
          </a:p>
          <a:p>
            <a:pPr marL="1027113" lvl="1" indent="-455613" algn="just" eaLnBrk="1" hangingPunct="1"/>
            <a:r>
              <a:rPr lang="en-US" b="1"/>
              <a:t>Planning purchases and acquisitions</a:t>
            </a:r>
            <a:r>
              <a:rPr lang="en-US"/>
              <a:t>: Determining what to procure, when, and how.</a:t>
            </a:r>
          </a:p>
          <a:p>
            <a:pPr marL="1027113" lvl="1" indent="-455613" algn="just" eaLnBrk="1" hangingPunct="1"/>
            <a:r>
              <a:rPr lang="en-US" b="1"/>
              <a:t>Planning contracting</a:t>
            </a:r>
            <a:r>
              <a:rPr lang="en-US"/>
              <a:t>: Describing requirements for the products or services desired from the procurement and identifying potential sources or </a:t>
            </a:r>
            <a:r>
              <a:rPr lang="en-US" b="1"/>
              <a:t>sellers </a:t>
            </a:r>
            <a:r>
              <a:rPr lang="en-US"/>
              <a:t>(contractors, suppliers, or providers who provide goods and services to other organizations).</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408114F-E978-486B-AFA3-45F49C1FCF4B}" type="slidenum">
              <a:rPr lang="en-US"/>
              <a:pPr>
                <a:defRPr/>
              </a:pPr>
              <a:t>279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2292" name="Rectangle 2"/>
          <p:cNvSpPr>
            <a:spLocks noGrp="1" noChangeArrowheads="1"/>
          </p:cNvSpPr>
          <p:nvPr>
            <p:ph type="title"/>
          </p:nvPr>
        </p:nvSpPr>
        <p:spPr>
          <a:xfrm>
            <a:off x="381000" y="228600"/>
            <a:ext cx="8382000" cy="533400"/>
          </a:xfrm>
        </p:spPr>
        <p:txBody>
          <a:bodyPr/>
          <a:lstStyle/>
          <a:p>
            <a:pPr eaLnBrk="1" hangingPunct="1"/>
            <a:r>
              <a:rPr lang="en-US" sz="4000"/>
              <a:t>cont’d…</a:t>
            </a:r>
          </a:p>
        </p:txBody>
      </p:sp>
      <p:sp>
        <p:nvSpPr>
          <p:cNvPr id="12293" name="Rectangle 3"/>
          <p:cNvSpPr>
            <a:spLocks noGrp="1" noChangeArrowheads="1"/>
          </p:cNvSpPr>
          <p:nvPr>
            <p:ph type="body" idx="1"/>
          </p:nvPr>
        </p:nvSpPr>
        <p:spPr>
          <a:xfrm>
            <a:off x="381000" y="1295400"/>
            <a:ext cx="8458200" cy="5334000"/>
          </a:xfrm>
        </p:spPr>
        <p:txBody>
          <a:bodyPr/>
          <a:lstStyle/>
          <a:p>
            <a:pPr algn="just" eaLnBrk="1" hangingPunct="1"/>
            <a:r>
              <a:rPr lang="en-US" b="1"/>
              <a:t>Requesting seller responses</a:t>
            </a:r>
            <a:r>
              <a:rPr lang="en-US"/>
              <a:t>: Obtaining information, quotes, bids, offers, or proposals from sellers, as appropriate.</a:t>
            </a:r>
          </a:p>
          <a:p>
            <a:pPr algn="just" eaLnBrk="1" hangingPunct="1"/>
            <a:r>
              <a:rPr lang="en-US" b="1"/>
              <a:t>Selecting sellers</a:t>
            </a:r>
            <a:r>
              <a:rPr lang="en-US"/>
              <a:t>: Choosing from among potential suppliers through a process of evaluating potential sellers and negotiating the contract.</a:t>
            </a:r>
          </a:p>
          <a:p>
            <a:pPr algn="just" eaLnBrk="1" hangingPunct="1"/>
            <a:r>
              <a:rPr lang="en-US" b="1"/>
              <a:t>Administering the contract</a:t>
            </a:r>
            <a:r>
              <a:rPr lang="en-US"/>
              <a:t>: Managing the relationship with the selected seller.</a:t>
            </a:r>
          </a:p>
          <a:p>
            <a:pPr algn="just" eaLnBrk="1" hangingPunct="1"/>
            <a:r>
              <a:rPr lang="en-US" b="1"/>
              <a:t>Closing the contract</a:t>
            </a:r>
            <a:r>
              <a:rPr lang="en-US"/>
              <a:t>: Completing and settling each contract, including resolving any open items.</a:t>
            </a:r>
            <a:r>
              <a:rPr lang="en-US" sz="24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28</a:t>
            </a:fld>
            <a:endParaRPr lang="en-US" altLang="en-US"/>
          </a:p>
        </p:txBody>
      </p:sp>
      <p:sp>
        <p:nvSpPr>
          <p:cNvPr id="5" name="Footer Placeholder 4"/>
          <p:cNvSpPr>
            <a:spLocks noGrp="1"/>
          </p:cNvSpPr>
          <p:nvPr>
            <p:ph type="ftr" sz="quarter" idx="11"/>
          </p:nvPr>
        </p:nvSpPr>
        <p:spPr/>
        <p:txBody>
          <a:bodyPr/>
          <a:lstStyle/>
          <a:p>
            <a:pPr>
              <a:defRPr/>
            </a:pPr>
            <a:endParaRPr lang="en-US"/>
          </a:p>
        </p:txBody>
      </p:sp>
      <p:graphicFrame>
        <p:nvGraphicFramePr>
          <p:cNvPr id="1150978" name="Object 2"/>
          <p:cNvGraphicFramePr>
            <a:graphicFrameLocks noChangeAspect="1"/>
          </p:cNvGraphicFramePr>
          <p:nvPr/>
        </p:nvGraphicFramePr>
        <p:xfrm>
          <a:off x="304800" y="1371600"/>
          <a:ext cx="8534400" cy="5029200"/>
        </p:xfrm>
        <a:graphic>
          <a:graphicData uri="http://schemas.openxmlformats.org/presentationml/2006/ole">
            <mc:AlternateContent xmlns:mc="http://schemas.openxmlformats.org/markup-compatibility/2006">
              <mc:Choice xmlns:v="urn:schemas-microsoft-com:vml" Requires="v">
                <p:oleObj spid="_x0000_s2051" name="Document" r:id="rId3" imgW="6245627" imgH="3086379" progId="Word.Document.12">
                  <p:embed/>
                </p:oleObj>
              </mc:Choice>
              <mc:Fallback>
                <p:oleObj name="Document" r:id="rId3" imgW="6245627" imgH="3086379"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671BD5-7D67-4686-BB57-29D9A4C19B74}" type="slidenum">
              <a:rPr lang="en-US"/>
              <a:pPr>
                <a:defRPr/>
              </a:pPr>
              <a:t>280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3316" name="Rectangle 6"/>
          <p:cNvSpPr>
            <a:spLocks noGrp="1" noChangeArrowheads="1"/>
          </p:cNvSpPr>
          <p:nvPr>
            <p:ph type="title"/>
          </p:nvPr>
        </p:nvSpPr>
        <p:spPr/>
        <p:txBody>
          <a:bodyPr/>
          <a:lstStyle/>
          <a:p>
            <a:pPr eaLnBrk="1" hangingPunct="1"/>
            <a:r>
              <a:rPr lang="en-US" sz="4000"/>
              <a:t>Project Procurement Management Processes</a:t>
            </a:r>
            <a:endParaRPr lang="th-TH" sz="4000"/>
          </a:p>
        </p:txBody>
      </p:sp>
      <p:pic>
        <p:nvPicPr>
          <p:cNvPr id="13317" name="Picture 5"/>
          <p:cNvPicPr>
            <a:picLocks noGrp="1" noChangeAspect="1" noChangeArrowheads="1"/>
          </p:cNvPicPr>
          <p:nvPr>
            <p:ph idx="1"/>
          </p:nvPr>
        </p:nvPicPr>
        <p:blipFill>
          <a:blip r:embed="rId2" cstate="print"/>
          <a:srcRect/>
          <a:stretch>
            <a:fillRect/>
          </a:stretch>
        </p:blipFill>
        <p:spPr>
          <a:xfrm>
            <a:off x="381000" y="1828800"/>
            <a:ext cx="8305800" cy="3200400"/>
          </a:xfrm>
          <a:noFill/>
        </p:spPr>
      </p:pic>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4F93BA-959C-415E-82F8-D6BA4D3E096C}" type="slidenum">
              <a:rPr lang="en-US"/>
              <a:pPr>
                <a:defRPr/>
              </a:pPr>
              <a:t>281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340" name="Rectangle 2"/>
          <p:cNvSpPr>
            <a:spLocks noGrp="1" noChangeArrowheads="1"/>
          </p:cNvSpPr>
          <p:nvPr>
            <p:ph type="title"/>
          </p:nvPr>
        </p:nvSpPr>
        <p:spPr/>
        <p:txBody>
          <a:bodyPr/>
          <a:lstStyle/>
          <a:p>
            <a:pPr eaLnBrk="1" hangingPunct="1"/>
            <a:r>
              <a:rPr lang="en-US" sz="4000"/>
              <a:t>Planning Purchases and Acquisitions</a:t>
            </a:r>
          </a:p>
        </p:txBody>
      </p:sp>
      <p:sp>
        <p:nvSpPr>
          <p:cNvPr id="14341" name="Rectangle 3"/>
          <p:cNvSpPr>
            <a:spLocks noGrp="1" noChangeArrowheads="1"/>
          </p:cNvSpPr>
          <p:nvPr>
            <p:ph type="body" idx="1"/>
          </p:nvPr>
        </p:nvSpPr>
        <p:spPr>
          <a:xfrm>
            <a:off x="381000" y="1828800"/>
            <a:ext cx="8185150" cy="3810000"/>
          </a:xfrm>
        </p:spPr>
        <p:txBody>
          <a:bodyPr/>
          <a:lstStyle/>
          <a:p>
            <a:pPr marL="457200" indent="-457200" algn="just" eaLnBrk="1" hangingPunct="1">
              <a:spcBef>
                <a:spcPct val="100000"/>
              </a:spcBef>
            </a:pPr>
            <a:r>
              <a:rPr lang="en-US" sz="3200"/>
              <a:t>Identifying which project needs can best be met by using products or services outside the organization.</a:t>
            </a:r>
          </a:p>
          <a:p>
            <a:pPr marL="457200" indent="-457200" algn="just" eaLnBrk="1" hangingPunct="1">
              <a:spcBef>
                <a:spcPct val="100000"/>
              </a:spcBef>
            </a:pPr>
            <a:r>
              <a:rPr lang="en-US" sz="3200"/>
              <a:t>If there is no need to buy any products or services from outside the organization, then there is no need to perform any of the other procurement management processes.</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27DAEE-831D-43E8-9024-AE6C7A50C900}" type="slidenum">
              <a:rPr lang="en-US"/>
              <a:pPr>
                <a:defRPr/>
              </a:pPr>
              <a:t>282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5364" name="Rectangle 2"/>
          <p:cNvSpPr>
            <a:spLocks noGrp="1" noChangeArrowheads="1"/>
          </p:cNvSpPr>
          <p:nvPr>
            <p:ph type="title"/>
          </p:nvPr>
        </p:nvSpPr>
        <p:spPr/>
        <p:txBody>
          <a:bodyPr/>
          <a:lstStyle/>
          <a:p>
            <a:pPr eaLnBrk="1" hangingPunct="1"/>
            <a:r>
              <a:rPr lang="en-US" sz="3600"/>
              <a:t>Tools and Techniques for Planning Purchases and Acquisitions</a:t>
            </a:r>
          </a:p>
        </p:txBody>
      </p:sp>
      <p:sp>
        <p:nvSpPr>
          <p:cNvPr id="15365" name="Rectangle 3"/>
          <p:cNvSpPr>
            <a:spLocks noGrp="1" noChangeArrowheads="1"/>
          </p:cNvSpPr>
          <p:nvPr>
            <p:ph type="body" idx="1"/>
          </p:nvPr>
        </p:nvSpPr>
        <p:spPr>
          <a:xfrm>
            <a:off x="381000" y="1676400"/>
            <a:ext cx="8458200" cy="4572000"/>
          </a:xfrm>
        </p:spPr>
        <p:txBody>
          <a:bodyPr/>
          <a:lstStyle/>
          <a:p>
            <a:pPr algn="just" eaLnBrk="1" hangingPunct="1">
              <a:spcBef>
                <a:spcPct val="100000"/>
              </a:spcBef>
            </a:pPr>
            <a:r>
              <a:rPr lang="en-US" b="1"/>
              <a:t>Make-or-buy analysis</a:t>
            </a:r>
            <a:r>
              <a:rPr lang="en-US"/>
              <a:t>: General management technique used to determine whether an organization should make or perform a particular product or service inside the organization or buy from someone else.</a:t>
            </a:r>
          </a:p>
          <a:p>
            <a:pPr algn="just" eaLnBrk="1" hangingPunct="1">
              <a:spcBef>
                <a:spcPct val="100000"/>
              </a:spcBef>
            </a:pPr>
            <a:r>
              <a:rPr lang="en-US"/>
              <a:t>Often involves financial analysis.</a:t>
            </a:r>
          </a:p>
          <a:p>
            <a:pPr algn="just" eaLnBrk="1" hangingPunct="1">
              <a:spcBef>
                <a:spcPct val="100000"/>
              </a:spcBef>
            </a:pPr>
            <a:r>
              <a:rPr lang="en-US"/>
              <a:t>Experts, both internal and external, can provide valuable inputs in procurement decisions.</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43DE98D-39C3-4B8C-93E1-D1EF7EDFEA5F}" type="slidenum">
              <a:rPr lang="en-US"/>
              <a:pPr>
                <a:defRPr/>
              </a:pPr>
              <a:t>283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6388" name="Rectangle 2"/>
          <p:cNvSpPr>
            <a:spLocks noGrp="1" noChangeArrowheads="1"/>
          </p:cNvSpPr>
          <p:nvPr>
            <p:ph type="title"/>
          </p:nvPr>
        </p:nvSpPr>
        <p:spPr/>
        <p:txBody>
          <a:bodyPr/>
          <a:lstStyle/>
          <a:p>
            <a:pPr eaLnBrk="1" hangingPunct="1"/>
            <a:r>
              <a:rPr lang="en-US"/>
              <a:t>Make-or-Buy Example</a:t>
            </a:r>
          </a:p>
        </p:txBody>
      </p:sp>
      <p:sp>
        <p:nvSpPr>
          <p:cNvPr id="16389" name="Rectangle 3"/>
          <p:cNvSpPr>
            <a:spLocks noGrp="1" noChangeArrowheads="1"/>
          </p:cNvSpPr>
          <p:nvPr>
            <p:ph type="body" idx="1"/>
          </p:nvPr>
        </p:nvSpPr>
        <p:spPr/>
        <p:txBody>
          <a:bodyPr/>
          <a:lstStyle/>
          <a:p>
            <a:pPr marL="457200" indent="-457200" algn="just" eaLnBrk="1" hangingPunct="1">
              <a:spcBef>
                <a:spcPct val="100000"/>
              </a:spcBef>
            </a:pPr>
            <a:r>
              <a:rPr lang="en-US" sz="3200"/>
              <a:t>Assume you can lease an item you need for a project for Br. 800/day. To purchase the item, the cost is Br.12,000 plus a daily operational cost of Br. 400/day.</a:t>
            </a:r>
          </a:p>
          <a:p>
            <a:pPr marL="457200" indent="-457200" algn="just" eaLnBrk="1" hangingPunct="1">
              <a:spcBef>
                <a:spcPct val="100000"/>
              </a:spcBef>
            </a:pPr>
            <a:r>
              <a:rPr lang="en-US" sz="3200"/>
              <a:t>How long will it take for the purchase cost to be the same as the lease cost?</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91C73F-F164-47CC-A8AD-A476C3AE6465}" type="slidenum">
              <a:rPr lang="en-US"/>
              <a:pPr>
                <a:defRPr/>
              </a:pPr>
              <a:t>284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7412" name="Rectangle 2"/>
          <p:cNvSpPr>
            <a:spLocks noGrp="1" noChangeArrowheads="1"/>
          </p:cNvSpPr>
          <p:nvPr>
            <p:ph type="title"/>
          </p:nvPr>
        </p:nvSpPr>
        <p:spPr>
          <a:xfrm>
            <a:off x="381000" y="228600"/>
            <a:ext cx="8382000" cy="609600"/>
          </a:xfrm>
        </p:spPr>
        <p:txBody>
          <a:bodyPr/>
          <a:lstStyle/>
          <a:p>
            <a:pPr eaLnBrk="1" hangingPunct="1"/>
            <a:r>
              <a:rPr lang="en-US" sz="4000"/>
              <a:t>Make-or Buy Solution</a:t>
            </a:r>
          </a:p>
        </p:txBody>
      </p:sp>
      <p:sp>
        <p:nvSpPr>
          <p:cNvPr id="17413" name="Rectangle 3"/>
          <p:cNvSpPr>
            <a:spLocks noGrp="1" noChangeArrowheads="1"/>
          </p:cNvSpPr>
          <p:nvPr>
            <p:ph type="body" idx="1"/>
          </p:nvPr>
        </p:nvSpPr>
        <p:spPr>
          <a:xfrm>
            <a:off x="228600" y="914400"/>
            <a:ext cx="8686800" cy="4876800"/>
          </a:xfrm>
        </p:spPr>
        <p:txBody>
          <a:bodyPr/>
          <a:lstStyle/>
          <a:p>
            <a:pPr algn="just" eaLnBrk="1" hangingPunct="1">
              <a:lnSpc>
                <a:spcPct val="90000"/>
              </a:lnSpc>
            </a:pPr>
            <a:r>
              <a:rPr lang="en-US" sz="2600"/>
              <a:t>Set up an equation so both options, purchase and lease, are equal.</a:t>
            </a:r>
          </a:p>
          <a:p>
            <a:pPr algn="just" eaLnBrk="1" hangingPunct="1">
              <a:lnSpc>
                <a:spcPct val="90000"/>
              </a:lnSpc>
            </a:pPr>
            <a:r>
              <a:rPr lang="en-US" sz="2600"/>
              <a:t>In this example, use the following equation. Let </a:t>
            </a:r>
            <a:r>
              <a:rPr lang="en-US" sz="2600" i="1"/>
              <a:t>d</a:t>
            </a:r>
            <a:r>
              <a:rPr lang="en-US" sz="2600"/>
              <a:t> be the number of days to use the item:</a:t>
            </a:r>
          </a:p>
          <a:p>
            <a:pPr lvl="1" algn="just" eaLnBrk="1" hangingPunct="1">
              <a:buFont typeface="Wingdings" pitchFamily="2" charset="2"/>
              <a:buNone/>
            </a:pPr>
            <a:r>
              <a:rPr lang="en-US"/>
              <a:t>Br.12,000 + Br. 400d = Br. 800d</a:t>
            </a:r>
          </a:p>
          <a:p>
            <a:pPr lvl="1" algn="just" eaLnBrk="1" hangingPunct="1">
              <a:buFont typeface="Wingdings" pitchFamily="2" charset="2"/>
              <a:buNone/>
            </a:pPr>
            <a:r>
              <a:rPr lang="en-US"/>
              <a:t>Subtracting Br. 400d from both sides, you get:</a:t>
            </a:r>
          </a:p>
          <a:p>
            <a:pPr lvl="1" algn="just" eaLnBrk="1" hangingPunct="1">
              <a:buFont typeface="Wingdings" pitchFamily="2" charset="2"/>
              <a:buNone/>
            </a:pPr>
            <a:r>
              <a:rPr lang="en-US"/>
              <a:t>Br. 12,000 = Br. 400d</a:t>
            </a:r>
          </a:p>
          <a:p>
            <a:pPr lvl="1" algn="just" eaLnBrk="1" hangingPunct="1">
              <a:buFont typeface="Wingdings" pitchFamily="2" charset="2"/>
              <a:buNone/>
            </a:pPr>
            <a:r>
              <a:rPr lang="en-US"/>
              <a:t>Dividing both sides by Br. 400, you get:</a:t>
            </a:r>
          </a:p>
          <a:p>
            <a:pPr lvl="1" algn="just" eaLnBrk="1" hangingPunct="1">
              <a:buFont typeface="Wingdings" pitchFamily="2" charset="2"/>
              <a:buNone/>
            </a:pPr>
            <a:r>
              <a:rPr lang="en-US"/>
              <a:t>d = 30</a:t>
            </a:r>
          </a:p>
          <a:p>
            <a:pPr algn="just" eaLnBrk="1" hangingPunct="1">
              <a:lnSpc>
                <a:spcPct val="90000"/>
              </a:lnSpc>
            </a:pPr>
            <a:r>
              <a:rPr lang="en-US" sz="2600"/>
              <a:t>If you need the item for more than 30 days, it is more economical to purchase it.</a:t>
            </a:r>
          </a:p>
          <a:p>
            <a:pPr algn="just" eaLnBrk="1" hangingPunct="1">
              <a:lnSpc>
                <a:spcPct val="90000"/>
              </a:lnSpc>
            </a:pPr>
            <a:endParaRPr lang="en-US" sz="260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29CF6CD-01F3-44AC-9DCD-C5889FE303CC}" type="slidenum">
              <a:rPr lang="en-US"/>
              <a:pPr>
                <a:defRPr/>
              </a:pPr>
              <a:t>285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8436" name="Rectangle 2"/>
          <p:cNvSpPr>
            <a:spLocks noGrp="1" noChangeArrowheads="1"/>
          </p:cNvSpPr>
          <p:nvPr>
            <p:ph type="title"/>
          </p:nvPr>
        </p:nvSpPr>
        <p:spPr>
          <a:xfrm>
            <a:off x="381000" y="228600"/>
            <a:ext cx="8382000" cy="609600"/>
          </a:xfrm>
          <a:solidFill>
            <a:srgbClr val="7030A0"/>
          </a:solidFill>
        </p:spPr>
        <p:txBody>
          <a:bodyPr/>
          <a:lstStyle/>
          <a:p>
            <a:pPr eaLnBrk="1" hangingPunct="1"/>
            <a:r>
              <a:rPr lang="en-US">
                <a:solidFill>
                  <a:srgbClr val="FFFF00"/>
                </a:solidFill>
              </a:rPr>
              <a:t>Types of Contracts</a:t>
            </a:r>
          </a:p>
        </p:txBody>
      </p:sp>
      <p:sp>
        <p:nvSpPr>
          <p:cNvPr id="18437" name="Rectangle 3"/>
          <p:cNvSpPr>
            <a:spLocks noGrp="1" noChangeArrowheads="1"/>
          </p:cNvSpPr>
          <p:nvPr>
            <p:ph type="body" idx="1"/>
          </p:nvPr>
        </p:nvSpPr>
        <p:spPr>
          <a:xfrm>
            <a:off x="152400" y="1066800"/>
            <a:ext cx="8763000" cy="5486400"/>
          </a:xfrm>
        </p:spPr>
        <p:txBody>
          <a:bodyPr>
            <a:normAutofit fontScale="92500" lnSpcReduction="10000"/>
          </a:bodyPr>
          <a:lstStyle/>
          <a:p>
            <a:pPr marL="457200" indent="-457200" algn="just" eaLnBrk="1" hangingPunct="1">
              <a:defRPr/>
            </a:pPr>
            <a:r>
              <a:rPr lang="en-US" dirty="0"/>
              <a:t>Different types of contracts can be used in different situations:</a:t>
            </a:r>
          </a:p>
          <a:p>
            <a:pPr marL="1027113" lvl="1" indent="-455613" algn="just" eaLnBrk="1" hangingPunct="1">
              <a:defRPr/>
            </a:pPr>
            <a:r>
              <a:rPr lang="en-US" sz="2800" b="1" dirty="0"/>
              <a:t>Fixed price </a:t>
            </a:r>
            <a:r>
              <a:rPr lang="en-US" sz="2800" dirty="0"/>
              <a:t>or</a:t>
            </a:r>
            <a:r>
              <a:rPr lang="en-US" sz="2800" b="1" dirty="0"/>
              <a:t> lump sum</a:t>
            </a:r>
            <a:r>
              <a:rPr lang="en-US" sz="2800" dirty="0"/>
              <a:t> contracts: Involve a fixed total price for a well-defined product or service.</a:t>
            </a:r>
          </a:p>
          <a:p>
            <a:pPr marL="1027113" lvl="1" indent="-455613" algn="just" eaLnBrk="1" hangingPunct="1">
              <a:defRPr/>
            </a:pPr>
            <a:r>
              <a:rPr lang="en-US" sz="2800" b="1" dirty="0"/>
              <a:t>Cost reimbursable</a:t>
            </a:r>
            <a:r>
              <a:rPr lang="en-US" sz="2800" dirty="0"/>
              <a:t> contracts: Involve payment to the seller for direct and indirect costs.</a:t>
            </a:r>
          </a:p>
          <a:p>
            <a:pPr marL="1027113" lvl="1" indent="-455613" algn="just" eaLnBrk="1" hangingPunct="1">
              <a:defRPr/>
            </a:pPr>
            <a:r>
              <a:rPr lang="en-US" sz="2800" b="1" dirty="0"/>
              <a:t>Time and material</a:t>
            </a:r>
            <a:r>
              <a:rPr lang="en-US" sz="2800" dirty="0"/>
              <a:t> contracts: Hybrid of both fixed price and cost reimbursable contracts, often used by consultants.</a:t>
            </a:r>
          </a:p>
          <a:p>
            <a:pPr marL="1027113" lvl="1" indent="-455613" algn="just" eaLnBrk="1" hangingPunct="1">
              <a:defRPr/>
            </a:pPr>
            <a:r>
              <a:rPr lang="en-US" sz="2800" b="1" dirty="0"/>
              <a:t>Unit price</a:t>
            </a:r>
            <a:r>
              <a:rPr lang="en-US" sz="2800" dirty="0"/>
              <a:t> contracts: Require the buyer to pay the seller a predetermined amount per unit of service.</a:t>
            </a:r>
          </a:p>
          <a:p>
            <a:pPr marL="457200" indent="-457200" algn="just" eaLnBrk="1" hangingPunct="1">
              <a:defRPr/>
            </a:pPr>
            <a:r>
              <a:rPr lang="en-US" dirty="0"/>
              <a:t>A single contract can actually include all four of these categories, if it makes sense for that particular procurement.</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65BACEE-22EB-431C-9B8C-BA6AABB7C336}" type="slidenum">
              <a:rPr lang="en-US"/>
              <a:pPr>
                <a:defRPr/>
              </a:pPr>
              <a:t>286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9460" name="Rectangle 2"/>
          <p:cNvSpPr>
            <a:spLocks noGrp="1" noChangeArrowheads="1"/>
          </p:cNvSpPr>
          <p:nvPr>
            <p:ph type="title"/>
          </p:nvPr>
        </p:nvSpPr>
        <p:spPr/>
        <p:txBody>
          <a:bodyPr/>
          <a:lstStyle/>
          <a:p>
            <a:pPr eaLnBrk="1" hangingPunct="1"/>
            <a:r>
              <a:rPr lang="en-US"/>
              <a:t>Contract Clauses</a:t>
            </a:r>
          </a:p>
        </p:txBody>
      </p:sp>
      <p:sp>
        <p:nvSpPr>
          <p:cNvPr id="19461" name="Rectangle 3"/>
          <p:cNvSpPr>
            <a:spLocks noGrp="1" noChangeArrowheads="1"/>
          </p:cNvSpPr>
          <p:nvPr>
            <p:ph type="body" idx="1"/>
          </p:nvPr>
        </p:nvSpPr>
        <p:spPr/>
        <p:txBody>
          <a:bodyPr/>
          <a:lstStyle/>
          <a:p>
            <a:pPr algn="just" eaLnBrk="1" hangingPunct="1">
              <a:spcBef>
                <a:spcPct val="100000"/>
              </a:spcBef>
            </a:pPr>
            <a:r>
              <a:rPr lang="en-US" sz="3200"/>
              <a:t>Contracts should include specific clauses to take into account issues unique to the project.</a:t>
            </a:r>
          </a:p>
          <a:p>
            <a:pPr algn="just" eaLnBrk="1" hangingPunct="1">
              <a:spcBef>
                <a:spcPct val="100000"/>
              </a:spcBef>
            </a:pPr>
            <a:r>
              <a:rPr lang="en-US" sz="3200"/>
              <a:t>Can require various educational or work experience for different pay rights.</a:t>
            </a:r>
          </a:p>
          <a:p>
            <a:pPr algn="just" eaLnBrk="1" hangingPunct="1">
              <a:spcBef>
                <a:spcPct val="100000"/>
              </a:spcBef>
            </a:pPr>
            <a:r>
              <a:rPr lang="en-US" sz="3200"/>
              <a:t>A</a:t>
            </a:r>
            <a:r>
              <a:rPr lang="en-US" sz="3200" b="1"/>
              <a:t> termination clause</a:t>
            </a:r>
            <a:r>
              <a:rPr lang="en-US" sz="3200"/>
              <a:t> is a contract clause that allows the buyer or supplier to end the contract.</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4C8BB33-1B3B-4B17-B1F4-DCEE22A49A50}" type="slidenum">
              <a:rPr lang="en-US"/>
              <a:pPr>
                <a:defRPr/>
              </a:pPr>
              <a:t>287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0484" name="Rectangle 2"/>
          <p:cNvSpPr>
            <a:spLocks noGrp="1" noChangeArrowheads="1"/>
          </p:cNvSpPr>
          <p:nvPr>
            <p:ph type="title"/>
          </p:nvPr>
        </p:nvSpPr>
        <p:spPr/>
        <p:txBody>
          <a:bodyPr/>
          <a:lstStyle/>
          <a:p>
            <a:pPr eaLnBrk="1" hangingPunct="1"/>
            <a:r>
              <a:rPr lang="en-US"/>
              <a:t>Procurement Management Plan</a:t>
            </a:r>
          </a:p>
        </p:txBody>
      </p:sp>
      <p:sp>
        <p:nvSpPr>
          <p:cNvPr id="20485" name="Rectangle 3"/>
          <p:cNvSpPr>
            <a:spLocks noGrp="1" noChangeArrowheads="1"/>
          </p:cNvSpPr>
          <p:nvPr>
            <p:ph type="body" idx="1"/>
          </p:nvPr>
        </p:nvSpPr>
        <p:spPr/>
        <p:txBody>
          <a:bodyPr/>
          <a:lstStyle/>
          <a:p>
            <a:pPr eaLnBrk="1" hangingPunct="1">
              <a:spcBef>
                <a:spcPct val="100000"/>
              </a:spcBef>
            </a:pPr>
            <a:r>
              <a:rPr lang="en-US"/>
              <a:t>Describes how the procurement processes will be managed, from developing documentation for making outside purchases or acquisitions to contract closure. </a:t>
            </a:r>
          </a:p>
          <a:p>
            <a:pPr eaLnBrk="1" hangingPunct="1">
              <a:spcBef>
                <a:spcPct val="100000"/>
              </a:spcBef>
            </a:pPr>
            <a:r>
              <a:rPr lang="en-US"/>
              <a:t>Contents varies based on project needs.</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B8B4B75-72D7-421D-AE24-18AD466004AA}" type="slidenum">
              <a:rPr lang="en-US"/>
              <a:pPr>
                <a:defRPr/>
              </a:pPr>
              <a:t>288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1508" name="Rectangle 2"/>
          <p:cNvSpPr>
            <a:spLocks noGrp="1" noChangeArrowheads="1"/>
          </p:cNvSpPr>
          <p:nvPr>
            <p:ph type="title"/>
          </p:nvPr>
        </p:nvSpPr>
        <p:spPr/>
        <p:txBody>
          <a:bodyPr/>
          <a:lstStyle/>
          <a:p>
            <a:pPr eaLnBrk="1" hangingPunct="1"/>
            <a:r>
              <a:rPr lang="en-US"/>
              <a:t>Contract Statement of Work (SOW)</a:t>
            </a:r>
          </a:p>
        </p:txBody>
      </p:sp>
      <p:sp>
        <p:nvSpPr>
          <p:cNvPr id="21509" name="Rectangle 3"/>
          <p:cNvSpPr>
            <a:spLocks noGrp="1" noChangeArrowheads="1"/>
          </p:cNvSpPr>
          <p:nvPr>
            <p:ph type="body" idx="1"/>
          </p:nvPr>
        </p:nvSpPr>
        <p:spPr>
          <a:xfrm>
            <a:off x="381000" y="1295400"/>
            <a:ext cx="8458200" cy="4800600"/>
          </a:xfrm>
        </p:spPr>
        <p:txBody>
          <a:bodyPr/>
          <a:lstStyle/>
          <a:p>
            <a:pPr algn="just" eaLnBrk="1" hangingPunct="1">
              <a:spcBef>
                <a:spcPct val="60000"/>
              </a:spcBef>
            </a:pPr>
            <a:r>
              <a:rPr lang="en-US" dirty="0"/>
              <a:t>A </a:t>
            </a:r>
            <a:r>
              <a:rPr lang="en-US" b="1" dirty="0"/>
              <a:t>statement of work</a:t>
            </a:r>
            <a:r>
              <a:rPr lang="en-US" dirty="0"/>
              <a:t> is a description of the work required for the procurement.</a:t>
            </a:r>
          </a:p>
          <a:p>
            <a:pPr algn="just" eaLnBrk="1" hangingPunct="1">
              <a:spcBef>
                <a:spcPct val="60000"/>
              </a:spcBef>
            </a:pPr>
            <a:r>
              <a:rPr lang="en-US" dirty="0"/>
              <a:t>If a SOW is used as part of a contract to describe only the work required for that particular contract, it is called a </a:t>
            </a:r>
            <a:r>
              <a:rPr lang="en-US" b="1" dirty="0"/>
              <a:t>contract statement of work</a:t>
            </a:r>
            <a:r>
              <a:rPr lang="en-US" dirty="0"/>
              <a:t>. </a:t>
            </a:r>
          </a:p>
          <a:p>
            <a:pPr algn="just" eaLnBrk="1" hangingPunct="1">
              <a:spcBef>
                <a:spcPct val="60000"/>
              </a:spcBef>
            </a:pPr>
            <a:r>
              <a:rPr lang="en-US" dirty="0"/>
              <a:t>A SOW is a type of scope statement.</a:t>
            </a:r>
          </a:p>
          <a:p>
            <a:pPr algn="just" eaLnBrk="1" hangingPunct="1">
              <a:spcBef>
                <a:spcPct val="60000"/>
              </a:spcBef>
            </a:pPr>
            <a:r>
              <a:rPr lang="en-US" dirty="0"/>
              <a:t>A good SOW gives bidders a better understanding of the buyer’s expectations.</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153400" y="6532562"/>
            <a:ext cx="990600" cy="304800"/>
          </a:xfrm>
        </p:spPr>
        <p:txBody>
          <a:bodyPr/>
          <a:lstStyle/>
          <a:p>
            <a:pPr>
              <a:defRPr/>
            </a:pPr>
            <a:fld id="{3CEDDE07-F0BD-4BCA-A6E7-484AC7E38BF1}" type="slidenum">
              <a:rPr lang="en-US"/>
              <a:pPr>
                <a:defRPr/>
              </a:pPr>
              <a:t>289</a:t>
            </a:fld>
            <a:endParaRPr lang="en-US"/>
          </a:p>
        </p:txBody>
      </p:sp>
      <p:sp>
        <p:nvSpPr>
          <p:cNvPr id="5" name="Footer Placeholder 3"/>
          <p:cNvSpPr>
            <a:spLocks noGrp="1"/>
          </p:cNvSpPr>
          <p:nvPr>
            <p:ph type="ftr" sz="quarter" idx="11"/>
          </p:nvPr>
        </p:nvSpPr>
        <p:spPr>
          <a:xfrm>
            <a:off x="0" y="6532562"/>
            <a:ext cx="5181600" cy="304800"/>
          </a:xfrm>
        </p:spPr>
        <p:txBody>
          <a:bodyPr/>
          <a:lstStyle/>
          <a:p>
            <a:pPr>
              <a:defRPr/>
            </a:pPr>
            <a:endParaRPr lang="en-US"/>
          </a:p>
        </p:txBody>
      </p:sp>
      <p:sp>
        <p:nvSpPr>
          <p:cNvPr id="1029" name="Rectangle 2"/>
          <p:cNvSpPr>
            <a:spLocks noGrp="1" noChangeArrowheads="1"/>
          </p:cNvSpPr>
          <p:nvPr>
            <p:ph type="title"/>
          </p:nvPr>
        </p:nvSpPr>
        <p:spPr>
          <a:xfrm>
            <a:off x="381000" y="228600"/>
            <a:ext cx="8534400" cy="838200"/>
          </a:xfrm>
        </p:spPr>
        <p:txBody>
          <a:bodyPr/>
          <a:lstStyle/>
          <a:p>
            <a:pPr eaLnBrk="1" hangingPunct="1"/>
            <a:r>
              <a:rPr lang="en-US" sz="3600" dirty="0"/>
              <a:t>Figure 2. Statement of Work (SOW) Template</a:t>
            </a:r>
          </a:p>
        </p:txBody>
      </p:sp>
      <p:graphicFrame>
        <p:nvGraphicFramePr>
          <p:cNvPr id="1026" name="Object 3"/>
          <p:cNvGraphicFramePr>
            <a:graphicFrameLocks noChangeAspect="1"/>
          </p:cNvGraphicFramePr>
          <p:nvPr/>
        </p:nvGraphicFramePr>
        <p:xfrm>
          <a:off x="381000" y="1427162"/>
          <a:ext cx="8305800" cy="4968875"/>
        </p:xfrm>
        <a:graphic>
          <a:graphicData uri="http://schemas.openxmlformats.org/presentationml/2006/ole">
            <mc:AlternateContent xmlns:mc="http://schemas.openxmlformats.org/markup-compatibility/2006">
              <mc:Choice xmlns:v="urn:schemas-microsoft-com:vml" Requires="v">
                <p:oleObj spid="_x0000_s64515" name="Document" r:id="rId3" imgW="5638680" imgH="3375360" progId="Word.Document.8">
                  <p:embed/>
                </p:oleObj>
              </mc:Choice>
              <mc:Fallback>
                <p:oleObj name="Document" r:id="rId3" imgW="5638680" imgH="33753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27162"/>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180975"/>
            <a:ext cx="8610600" cy="1190625"/>
          </a:xfrm>
        </p:spPr>
        <p:txBody>
          <a:bodyPr/>
          <a:lstStyle/>
          <a:p>
            <a:pPr eaLnBrk="1" hangingPunct="1"/>
            <a:r>
              <a:rPr lang="en-US" altLang="en-US" sz="2800" b="1" dirty="0">
                <a:solidFill>
                  <a:schemeClr val="tx1"/>
                </a:solidFill>
              </a:rPr>
              <a:t>Figure 1. Sample Intranet WBS Organized by Product </a:t>
            </a:r>
          </a:p>
        </p:txBody>
      </p:sp>
      <p:pic>
        <p:nvPicPr>
          <p:cNvPr id="20483" name="Picture 4"/>
          <p:cNvPicPr>
            <a:picLocks noChangeAspect="1" noChangeArrowheads="1"/>
          </p:cNvPicPr>
          <p:nvPr/>
        </p:nvPicPr>
        <p:blipFill>
          <a:blip r:embed="rId2" cstate="print"/>
          <a:srcRect t="20512" b="31702"/>
          <a:stretch>
            <a:fillRect/>
          </a:stretch>
        </p:blipFill>
        <p:spPr bwMode="auto">
          <a:xfrm>
            <a:off x="76200" y="1295400"/>
            <a:ext cx="8915400" cy="4724399"/>
          </a:xfrm>
          <a:prstGeom prst="rect">
            <a:avLst/>
          </a:prstGeom>
          <a:noFill/>
          <a:ln w="9525">
            <a:noFill/>
            <a:miter lim="800000"/>
            <a:headEnd/>
            <a:tailEnd/>
          </a:ln>
        </p:spPr>
      </p:pic>
      <p:sp>
        <p:nvSpPr>
          <p:cNvPr id="20484" name="Slide Number Placeholder 5"/>
          <p:cNvSpPr>
            <a:spLocks noGrp="1"/>
          </p:cNvSpPr>
          <p:nvPr>
            <p:ph type="sldNum" sz="quarter" idx="10"/>
          </p:nvPr>
        </p:nvSpPr>
        <p:spPr>
          <a:noFill/>
          <a:ln>
            <a:miter lim="800000"/>
            <a:headEnd/>
            <a:tailEnd/>
          </a:ln>
        </p:spPr>
        <p:txBody>
          <a:bodyPr/>
          <a:lstStyle/>
          <a:p>
            <a:fld id="{0B2CD4C1-9A87-4ECF-9447-4AF5C92E0CF3}" type="slidenum">
              <a:rPr lang="en-US" altLang="en-US" smtClean="0"/>
              <a:pPr/>
              <a:t>29</a:t>
            </a:fld>
            <a:endParaRPr lang="en-US" altLang="en-US"/>
          </a:p>
        </p:txBody>
      </p:sp>
      <p:sp>
        <p:nvSpPr>
          <p:cNvPr id="20485"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64984E-04CB-4A76-AD5B-E71D1AFAD8A9}" type="slidenum">
              <a:rPr lang="en-US"/>
              <a:pPr>
                <a:defRPr/>
              </a:pPr>
              <a:t>290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2532" name="Rectangle 2"/>
          <p:cNvSpPr>
            <a:spLocks noGrp="1" noChangeArrowheads="1"/>
          </p:cNvSpPr>
          <p:nvPr>
            <p:ph type="title"/>
          </p:nvPr>
        </p:nvSpPr>
        <p:spPr>
          <a:xfrm>
            <a:off x="381000" y="228600"/>
            <a:ext cx="8382000" cy="838200"/>
          </a:xfrm>
          <a:solidFill>
            <a:srgbClr val="7030A0"/>
          </a:solidFill>
        </p:spPr>
        <p:txBody>
          <a:bodyPr/>
          <a:lstStyle/>
          <a:p>
            <a:pPr eaLnBrk="1" hangingPunct="1"/>
            <a:r>
              <a:rPr lang="en-US">
                <a:solidFill>
                  <a:srgbClr val="FFFF00"/>
                </a:solidFill>
              </a:rPr>
              <a:t>Planning Contracting</a:t>
            </a:r>
          </a:p>
        </p:txBody>
      </p:sp>
      <p:sp>
        <p:nvSpPr>
          <p:cNvPr id="22533" name="Rectangle 3"/>
          <p:cNvSpPr>
            <a:spLocks noGrp="1" noChangeArrowheads="1"/>
          </p:cNvSpPr>
          <p:nvPr>
            <p:ph type="body" idx="1"/>
          </p:nvPr>
        </p:nvSpPr>
        <p:spPr>
          <a:xfrm>
            <a:off x="152400" y="1219200"/>
            <a:ext cx="8839200" cy="5410200"/>
          </a:xfrm>
        </p:spPr>
        <p:txBody>
          <a:bodyPr/>
          <a:lstStyle/>
          <a:p>
            <a:pPr marL="457200" indent="-457200" eaLnBrk="1" hangingPunct="1"/>
            <a:r>
              <a:rPr lang="en-US" sz="2600"/>
              <a:t>Involves preparing several documents needed for potential sellers to prepare their responses and determining the evaluation criteria for the contract award.</a:t>
            </a:r>
          </a:p>
          <a:p>
            <a:pPr marL="1027113" lvl="1" indent="-455613" eaLnBrk="1" hangingPunct="1"/>
            <a:r>
              <a:rPr lang="en-US" sz="2400" b="1"/>
              <a:t>Request for Proposals</a:t>
            </a:r>
            <a:r>
              <a:rPr lang="en-US" sz="2400"/>
              <a:t>: Used to solicit proposals from prospective sellers.</a:t>
            </a:r>
          </a:p>
          <a:p>
            <a:pPr marL="1370013" lvl="2" eaLnBrk="1" hangingPunct="1"/>
            <a:r>
              <a:rPr lang="en-US" sz="2200"/>
              <a:t>A </a:t>
            </a:r>
            <a:r>
              <a:rPr lang="en-US" sz="2200" b="1"/>
              <a:t>proposal</a:t>
            </a:r>
            <a:r>
              <a:rPr lang="en-US" sz="2200"/>
              <a:t> is a document prepared by a seller when there are different approaches for meeting buyer needs.</a:t>
            </a:r>
            <a:r>
              <a:rPr lang="en-US"/>
              <a:t> </a:t>
            </a:r>
          </a:p>
          <a:p>
            <a:pPr marL="1027113" lvl="1" indent="-455613" eaLnBrk="1" hangingPunct="1"/>
            <a:r>
              <a:rPr lang="en-US" sz="2400" b="1"/>
              <a:t>Requests for Quotes</a:t>
            </a:r>
            <a:r>
              <a:rPr lang="en-US" sz="2400"/>
              <a:t>: Used to solicit quotes or bids from prospective suppliers.</a:t>
            </a:r>
          </a:p>
          <a:p>
            <a:pPr marL="1370013" lvl="2" eaLnBrk="1" hangingPunct="1"/>
            <a:r>
              <a:rPr lang="en-US" sz="2200"/>
              <a:t>A</a:t>
            </a:r>
            <a:r>
              <a:rPr lang="en-US" sz="2200" b="1"/>
              <a:t> bid</a:t>
            </a:r>
            <a:r>
              <a:rPr lang="en-US" sz="2200"/>
              <a:t>, also called a tender or quote (short for quotation), is a document prepared by sellers providing pricing for standard items that have been clearly defined by the buyer.</a:t>
            </a:r>
            <a:r>
              <a:rPr lang="en-US"/>
              <a:t> </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6F718B66-21B6-4016-8FD8-C1CF8209023C}" type="slidenum">
              <a:rPr lang="en-US"/>
              <a:pPr>
                <a:defRPr/>
              </a:pPr>
              <a:t>291</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2053" name="Rectangle 2"/>
          <p:cNvSpPr>
            <a:spLocks noGrp="1" noChangeArrowheads="1"/>
          </p:cNvSpPr>
          <p:nvPr>
            <p:ph type="title"/>
          </p:nvPr>
        </p:nvSpPr>
        <p:spPr/>
        <p:txBody>
          <a:bodyPr/>
          <a:lstStyle/>
          <a:p>
            <a:pPr eaLnBrk="1" hangingPunct="1"/>
            <a:r>
              <a:rPr lang="en-US" sz="3600"/>
              <a:t>Figure 3. Request for Proposal (RFP) Template</a:t>
            </a:r>
          </a:p>
        </p:txBody>
      </p:sp>
      <p:graphicFrame>
        <p:nvGraphicFramePr>
          <p:cNvPr id="2050" name="Object 3"/>
          <p:cNvGraphicFramePr>
            <a:graphicFrameLocks noChangeAspect="1"/>
          </p:cNvGraphicFramePr>
          <p:nvPr/>
        </p:nvGraphicFramePr>
        <p:xfrm>
          <a:off x="533400" y="1447800"/>
          <a:ext cx="8153400" cy="4724400"/>
        </p:xfrm>
        <a:graphic>
          <a:graphicData uri="http://schemas.openxmlformats.org/presentationml/2006/ole">
            <mc:AlternateContent xmlns:mc="http://schemas.openxmlformats.org/markup-compatibility/2006">
              <mc:Choice xmlns:v="urn:schemas-microsoft-com:vml" Requires="v">
                <p:oleObj spid="_x0000_s65539" name="Document" r:id="rId3" imgW="5486400" imgH="2941560" progId="Word.Document.8">
                  <p:embed/>
                </p:oleObj>
              </mc:Choice>
              <mc:Fallback>
                <p:oleObj name="Document" r:id="rId3" imgW="5486400" imgH="2941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47800"/>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61CC83-CD26-4931-B479-D9CF13D13F50}" type="slidenum">
              <a:rPr lang="en-US"/>
              <a:pPr>
                <a:defRPr/>
              </a:pPr>
              <a:t>292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3556" name="Rectangle 2"/>
          <p:cNvSpPr>
            <a:spLocks noGrp="1" noChangeArrowheads="1"/>
          </p:cNvSpPr>
          <p:nvPr>
            <p:ph type="title"/>
          </p:nvPr>
        </p:nvSpPr>
        <p:spPr/>
        <p:txBody>
          <a:bodyPr/>
          <a:lstStyle/>
          <a:p>
            <a:pPr eaLnBrk="1" hangingPunct="1"/>
            <a:r>
              <a:rPr lang="en-US"/>
              <a:t>Evaluation Criteria</a:t>
            </a:r>
          </a:p>
        </p:txBody>
      </p:sp>
      <p:sp>
        <p:nvSpPr>
          <p:cNvPr id="23557" name="Rectangle 3"/>
          <p:cNvSpPr>
            <a:spLocks noGrp="1" noChangeArrowheads="1"/>
          </p:cNvSpPr>
          <p:nvPr>
            <p:ph type="body" idx="1"/>
          </p:nvPr>
        </p:nvSpPr>
        <p:spPr/>
        <p:txBody>
          <a:bodyPr/>
          <a:lstStyle/>
          <a:p>
            <a:pPr algn="just" eaLnBrk="1" hangingPunct="1">
              <a:spcBef>
                <a:spcPct val="100000"/>
              </a:spcBef>
            </a:pPr>
            <a:r>
              <a:rPr lang="en-US"/>
              <a:t>It’s important to prepare some form of evaluation criteria, preferably before issuing a formal RFP or RFQ.</a:t>
            </a:r>
          </a:p>
          <a:p>
            <a:pPr algn="just" eaLnBrk="1" hangingPunct="1">
              <a:spcBef>
                <a:spcPct val="100000"/>
              </a:spcBef>
            </a:pPr>
            <a:r>
              <a:rPr lang="en-US"/>
              <a:t>Beware of proposals that look good on paper; be sure to evaluate factors, such as past performance and management approach.</a:t>
            </a:r>
          </a:p>
          <a:p>
            <a:pPr algn="just" eaLnBrk="1" hangingPunct="1">
              <a:spcBef>
                <a:spcPct val="100000"/>
              </a:spcBef>
            </a:pPr>
            <a:r>
              <a:rPr lang="en-US"/>
              <a:t>Can require a technical presentation as part of a proposal.</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897F8C3-5746-45E7-AEDA-A992517893C9}" type="slidenum">
              <a:rPr lang="en-US"/>
              <a:pPr>
                <a:defRPr/>
              </a:pPr>
              <a:t>293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4580" name="Rectangle 2"/>
          <p:cNvSpPr>
            <a:spLocks noGrp="1" noChangeArrowheads="1"/>
          </p:cNvSpPr>
          <p:nvPr>
            <p:ph type="title"/>
          </p:nvPr>
        </p:nvSpPr>
        <p:spPr/>
        <p:txBody>
          <a:bodyPr/>
          <a:lstStyle/>
          <a:p>
            <a:pPr eaLnBrk="1" hangingPunct="1"/>
            <a:r>
              <a:rPr lang="en-US"/>
              <a:t>Requesting Seller Responses</a:t>
            </a:r>
          </a:p>
        </p:txBody>
      </p:sp>
      <p:sp>
        <p:nvSpPr>
          <p:cNvPr id="24581" name="Rectangle 3"/>
          <p:cNvSpPr>
            <a:spLocks noGrp="1" noChangeArrowheads="1"/>
          </p:cNvSpPr>
          <p:nvPr>
            <p:ph type="body" idx="1"/>
          </p:nvPr>
        </p:nvSpPr>
        <p:spPr>
          <a:xfrm>
            <a:off x="381000" y="1600200"/>
            <a:ext cx="8186738" cy="4267200"/>
          </a:xfrm>
        </p:spPr>
        <p:txBody>
          <a:bodyPr/>
          <a:lstStyle/>
          <a:p>
            <a:pPr marL="457200" indent="-457200" eaLnBrk="1" hangingPunct="1"/>
            <a:r>
              <a:rPr lang="en-US" sz="2600"/>
              <a:t>Deciding whom to ask to do the work, sending appropriate documentation to potential sellers, and obtaining proposals or bids.</a:t>
            </a:r>
          </a:p>
          <a:p>
            <a:pPr marL="457200" indent="-457200" eaLnBrk="1" hangingPunct="1"/>
            <a:r>
              <a:rPr lang="en-US" sz="2600"/>
              <a:t>Organizations can advertise to procure goods and services in several ways:</a:t>
            </a:r>
          </a:p>
          <a:p>
            <a:pPr marL="1027113" lvl="1" indent="-455613" eaLnBrk="1" hangingPunct="1"/>
            <a:r>
              <a:rPr lang="en-US" sz="2400"/>
              <a:t>Approaching the preferred vendor.</a:t>
            </a:r>
          </a:p>
          <a:p>
            <a:pPr marL="1027113" lvl="1" indent="-455613" eaLnBrk="1" hangingPunct="1"/>
            <a:r>
              <a:rPr lang="en-US" sz="2400"/>
              <a:t>Approaching several potential vendors.</a:t>
            </a:r>
          </a:p>
          <a:p>
            <a:pPr marL="1027113" lvl="1" indent="-455613" eaLnBrk="1" hangingPunct="1"/>
            <a:r>
              <a:rPr lang="en-US" sz="2400"/>
              <a:t>Advertising to anyone interested.</a:t>
            </a:r>
          </a:p>
          <a:p>
            <a:pPr marL="457200" indent="-457200" eaLnBrk="1" hangingPunct="1"/>
            <a:r>
              <a:rPr lang="en-US" sz="2600"/>
              <a:t>A bidders’ conference can help clarify the buyer’s expectations.</a:t>
            </a:r>
          </a:p>
          <a:p>
            <a:pPr marL="457200" indent="-457200" eaLnBrk="1" hangingPunct="1">
              <a:lnSpc>
                <a:spcPct val="90000"/>
              </a:lnSpc>
              <a:buFont typeface="Wingdings" pitchFamily="2" charset="2"/>
              <a:buNone/>
            </a:pPr>
            <a:endParaRPr lang="en-US" sz="260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8D8D18-4EA2-4BC8-81BA-C1617B6CDBC4}" type="slidenum">
              <a:rPr lang="en-US"/>
              <a:pPr>
                <a:defRPr/>
              </a:pPr>
              <a:t>294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5604" name="Rectangle 2"/>
          <p:cNvSpPr>
            <a:spLocks noGrp="1" noChangeArrowheads="1"/>
          </p:cNvSpPr>
          <p:nvPr>
            <p:ph type="title"/>
          </p:nvPr>
        </p:nvSpPr>
        <p:spPr/>
        <p:txBody>
          <a:bodyPr/>
          <a:lstStyle/>
          <a:p>
            <a:pPr eaLnBrk="1" hangingPunct="1"/>
            <a:r>
              <a:rPr lang="en-US"/>
              <a:t>Selecting Sellers</a:t>
            </a:r>
          </a:p>
        </p:txBody>
      </p:sp>
      <p:sp>
        <p:nvSpPr>
          <p:cNvPr id="25605" name="Rectangle 3"/>
          <p:cNvSpPr>
            <a:spLocks noGrp="1" noChangeArrowheads="1"/>
          </p:cNvSpPr>
          <p:nvPr>
            <p:ph type="body" idx="1"/>
          </p:nvPr>
        </p:nvSpPr>
        <p:spPr/>
        <p:txBody>
          <a:bodyPr/>
          <a:lstStyle/>
          <a:p>
            <a:pPr eaLnBrk="1" hangingPunct="1">
              <a:spcBef>
                <a:spcPct val="100000"/>
              </a:spcBef>
            </a:pPr>
            <a:r>
              <a:rPr lang="en-US"/>
              <a:t>Also called source selection.</a:t>
            </a:r>
          </a:p>
          <a:p>
            <a:pPr eaLnBrk="1" hangingPunct="1">
              <a:spcBef>
                <a:spcPct val="100000"/>
              </a:spcBef>
            </a:pPr>
            <a:r>
              <a:rPr lang="en-US"/>
              <a:t>Involves:</a:t>
            </a:r>
          </a:p>
          <a:p>
            <a:pPr lvl="1" eaLnBrk="1" hangingPunct="1">
              <a:spcBef>
                <a:spcPct val="100000"/>
              </a:spcBef>
            </a:pPr>
            <a:r>
              <a:rPr lang="en-US"/>
              <a:t>Evaluating proposals or bids from sellers.</a:t>
            </a:r>
          </a:p>
          <a:p>
            <a:pPr lvl="1" eaLnBrk="1" hangingPunct="1">
              <a:spcBef>
                <a:spcPct val="100000"/>
              </a:spcBef>
            </a:pPr>
            <a:r>
              <a:rPr lang="en-US"/>
              <a:t>Choosing the best one.</a:t>
            </a:r>
          </a:p>
          <a:p>
            <a:pPr lvl="1" eaLnBrk="1" hangingPunct="1">
              <a:spcBef>
                <a:spcPct val="100000"/>
              </a:spcBef>
            </a:pPr>
            <a:r>
              <a:rPr lang="en-US"/>
              <a:t>Negotiating the contract.</a:t>
            </a:r>
          </a:p>
          <a:p>
            <a:pPr lvl="1" eaLnBrk="1" hangingPunct="1">
              <a:spcBef>
                <a:spcPct val="100000"/>
              </a:spcBef>
            </a:pPr>
            <a:r>
              <a:rPr lang="en-US"/>
              <a:t>Awarding the contract.</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E2040EC8-3E6F-4D5A-BB27-D983133AEAA5}" type="slidenum">
              <a:rPr lang="en-US"/>
              <a:pPr>
                <a:defRPr/>
              </a:pPr>
              <a:t>295</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26628" name="Rectangle 2"/>
          <p:cNvSpPr>
            <a:spLocks noGrp="1" noChangeArrowheads="1"/>
          </p:cNvSpPr>
          <p:nvPr>
            <p:ph type="title"/>
          </p:nvPr>
        </p:nvSpPr>
        <p:spPr>
          <a:xfrm>
            <a:off x="228600" y="228600"/>
            <a:ext cx="8534400" cy="1219200"/>
          </a:xfrm>
        </p:spPr>
        <p:txBody>
          <a:bodyPr/>
          <a:lstStyle/>
          <a:p>
            <a:pPr eaLnBrk="1" hangingPunct="1"/>
            <a:r>
              <a:rPr lang="en-US" sz="3600"/>
              <a:t>Figure 4. Sample Proposal Evaluation Sheet</a:t>
            </a:r>
          </a:p>
        </p:txBody>
      </p:sp>
      <p:pic>
        <p:nvPicPr>
          <p:cNvPr id="26629" name="Picture 3"/>
          <p:cNvPicPr>
            <a:picLocks noChangeAspect="1" noChangeArrowheads="1"/>
          </p:cNvPicPr>
          <p:nvPr/>
        </p:nvPicPr>
        <p:blipFill>
          <a:blip r:embed="rId2" cstate="print"/>
          <a:srcRect/>
          <a:stretch>
            <a:fillRect/>
          </a:stretch>
        </p:blipFill>
        <p:spPr bwMode="auto">
          <a:xfrm>
            <a:off x="381000" y="1752600"/>
            <a:ext cx="8305800" cy="3819525"/>
          </a:xfrm>
          <a:prstGeom prst="rect">
            <a:avLst/>
          </a:prstGeom>
          <a:noFill/>
          <a:ln w="9525">
            <a:noFill/>
            <a:miter lim="800000"/>
            <a:headEnd/>
            <a:tailEnd/>
          </a:ln>
        </p:spPr>
      </p:pic>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9CBFDD0-9CF8-4F8B-B159-E59E10BDB7CB}" type="slidenum">
              <a:rPr lang="en-US"/>
              <a:pPr>
                <a:defRPr/>
              </a:pPr>
              <a:t>296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7652" name="Rectangle 2"/>
          <p:cNvSpPr>
            <a:spLocks noGrp="1" noChangeArrowheads="1"/>
          </p:cNvSpPr>
          <p:nvPr>
            <p:ph type="title"/>
          </p:nvPr>
        </p:nvSpPr>
        <p:spPr>
          <a:xfrm>
            <a:off x="381000" y="228600"/>
            <a:ext cx="8382000" cy="838200"/>
          </a:xfrm>
        </p:spPr>
        <p:txBody>
          <a:bodyPr/>
          <a:lstStyle/>
          <a:p>
            <a:pPr eaLnBrk="1" hangingPunct="1"/>
            <a:r>
              <a:rPr lang="en-US"/>
              <a:t>Seller Selection Process</a:t>
            </a:r>
          </a:p>
        </p:txBody>
      </p:sp>
      <p:sp>
        <p:nvSpPr>
          <p:cNvPr id="27653" name="Rectangle 3"/>
          <p:cNvSpPr>
            <a:spLocks noGrp="1" noChangeArrowheads="1"/>
          </p:cNvSpPr>
          <p:nvPr>
            <p:ph type="body" idx="1"/>
          </p:nvPr>
        </p:nvSpPr>
        <p:spPr>
          <a:xfrm>
            <a:off x="381000" y="1219200"/>
            <a:ext cx="8458200" cy="4876800"/>
          </a:xfrm>
        </p:spPr>
        <p:txBody>
          <a:bodyPr/>
          <a:lstStyle/>
          <a:p>
            <a:pPr algn="just" eaLnBrk="1" hangingPunct="1">
              <a:spcBef>
                <a:spcPct val="100000"/>
              </a:spcBef>
            </a:pPr>
            <a:r>
              <a:rPr lang="en-US" sz="3200"/>
              <a:t>Organizations often do an initial evaluation of all proposals and bids and then develop a short list of potential sellers for further evaluation.</a:t>
            </a:r>
          </a:p>
          <a:p>
            <a:pPr algn="just" eaLnBrk="1" hangingPunct="1">
              <a:spcBef>
                <a:spcPct val="100000"/>
              </a:spcBef>
            </a:pPr>
            <a:r>
              <a:rPr lang="en-US" sz="3200"/>
              <a:t>Sellers on the short list often prepare a best and final offer (BAFO).</a:t>
            </a:r>
          </a:p>
          <a:p>
            <a:pPr algn="just" eaLnBrk="1" hangingPunct="1">
              <a:spcBef>
                <a:spcPct val="100000"/>
              </a:spcBef>
            </a:pPr>
            <a:r>
              <a:rPr lang="en-US" sz="3200"/>
              <a:t>Final output is a contract signed by the buyer and the selected seller. </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E244D2D-D3A7-43ED-ABA4-E2D460546E18}" type="slidenum">
              <a:rPr lang="en-US"/>
              <a:pPr>
                <a:defRPr/>
              </a:pPr>
              <a:t>297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8676" name="Rectangle 2"/>
          <p:cNvSpPr>
            <a:spLocks noGrp="1" noChangeArrowheads="1"/>
          </p:cNvSpPr>
          <p:nvPr>
            <p:ph type="title"/>
          </p:nvPr>
        </p:nvSpPr>
        <p:spPr>
          <a:xfrm>
            <a:off x="381000" y="228600"/>
            <a:ext cx="8382000" cy="696913"/>
          </a:xfrm>
        </p:spPr>
        <p:txBody>
          <a:bodyPr/>
          <a:lstStyle/>
          <a:p>
            <a:pPr eaLnBrk="1" hangingPunct="1"/>
            <a:r>
              <a:rPr lang="en-US"/>
              <a:t>Administering the Contract</a:t>
            </a:r>
          </a:p>
        </p:txBody>
      </p:sp>
      <p:sp>
        <p:nvSpPr>
          <p:cNvPr id="30725" name="Rectangle 3"/>
          <p:cNvSpPr>
            <a:spLocks noGrp="1" noChangeArrowheads="1"/>
          </p:cNvSpPr>
          <p:nvPr>
            <p:ph type="body" idx="1"/>
          </p:nvPr>
        </p:nvSpPr>
        <p:spPr>
          <a:xfrm>
            <a:off x="228600" y="1295400"/>
            <a:ext cx="8763000" cy="4638675"/>
          </a:xfrm>
        </p:spPr>
        <p:txBody>
          <a:bodyPr>
            <a:normAutofit lnSpcReduction="10000"/>
          </a:bodyPr>
          <a:lstStyle/>
          <a:p>
            <a:pPr marL="457200" indent="-457200" algn="just" eaLnBrk="1" hangingPunct="1">
              <a:spcBef>
                <a:spcPct val="100000"/>
              </a:spcBef>
              <a:defRPr/>
            </a:pPr>
            <a:r>
              <a:rPr lang="en-US" sz="3200" dirty="0"/>
              <a:t>Ensures that the seller’s performance meets contractual requirements.</a:t>
            </a:r>
          </a:p>
          <a:p>
            <a:pPr marL="457200" indent="-457200" algn="just" eaLnBrk="1" hangingPunct="1">
              <a:spcBef>
                <a:spcPct val="100000"/>
              </a:spcBef>
              <a:defRPr/>
            </a:pPr>
            <a:r>
              <a:rPr lang="en-US" sz="3200" dirty="0"/>
              <a:t>Contracts are legal relationships, so it is important that legal and contracting professionals be involved in writing and administering contracts.</a:t>
            </a:r>
          </a:p>
          <a:p>
            <a:pPr marL="457200" indent="-457200" algn="just" eaLnBrk="1" hangingPunct="1">
              <a:spcBef>
                <a:spcPct val="100000"/>
              </a:spcBef>
              <a:defRPr/>
            </a:pPr>
            <a:r>
              <a:rPr lang="en-US" sz="3200" dirty="0"/>
              <a:t>Many project managers ignore contractual issues, which can result in serious problems.</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66042C7-ED56-426D-A8C2-F7BE8DEEB7DA}" type="slidenum">
              <a:rPr lang="en-US"/>
              <a:pPr>
                <a:defRPr/>
              </a:pPr>
              <a:t>298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9700" name="Rectangle 2"/>
          <p:cNvSpPr>
            <a:spLocks noGrp="1" noChangeArrowheads="1"/>
          </p:cNvSpPr>
          <p:nvPr>
            <p:ph type="title"/>
          </p:nvPr>
        </p:nvSpPr>
        <p:spPr>
          <a:xfrm>
            <a:off x="381000" y="471488"/>
            <a:ext cx="8382000" cy="785812"/>
          </a:xfrm>
        </p:spPr>
        <p:txBody>
          <a:bodyPr/>
          <a:lstStyle/>
          <a:p>
            <a:pPr eaLnBrk="1" hangingPunct="1"/>
            <a:r>
              <a:rPr lang="en-US" sz="4000"/>
              <a:t>Suggestions for Change Control in Contracts</a:t>
            </a:r>
            <a:endParaRPr lang="en-US" sz="5400"/>
          </a:p>
        </p:txBody>
      </p:sp>
      <p:sp>
        <p:nvSpPr>
          <p:cNvPr id="29701" name="Rectangle 3"/>
          <p:cNvSpPr>
            <a:spLocks noGrp="1" noChangeArrowheads="1"/>
          </p:cNvSpPr>
          <p:nvPr>
            <p:ph type="body" idx="1"/>
          </p:nvPr>
        </p:nvSpPr>
        <p:spPr>
          <a:xfrm>
            <a:off x="381000" y="1685925"/>
            <a:ext cx="8382000" cy="4791075"/>
          </a:xfrm>
        </p:spPr>
        <p:txBody>
          <a:bodyPr/>
          <a:lstStyle/>
          <a:p>
            <a:pPr marL="457200" indent="-457200" eaLnBrk="1" hangingPunct="1">
              <a:spcBef>
                <a:spcPct val="100000"/>
              </a:spcBef>
            </a:pPr>
            <a:r>
              <a:rPr lang="en-US" sz="2600"/>
              <a:t>Changes to any part of the project need to be reviewed, approved, and documented by the same people in the same way that the original part of the plan was approved.</a:t>
            </a:r>
          </a:p>
          <a:p>
            <a:pPr marL="457200" indent="-457200" eaLnBrk="1" hangingPunct="1">
              <a:spcBef>
                <a:spcPct val="100000"/>
              </a:spcBef>
            </a:pPr>
            <a:r>
              <a:rPr lang="en-US" sz="2600"/>
              <a:t>Evaluation of any change should include an impact analysis. How will the change affect the scope, time, cost, and quality of the goods or services being provided? </a:t>
            </a:r>
          </a:p>
          <a:p>
            <a:pPr marL="457200" indent="-457200" eaLnBrk="1" hangingPunct="1">
              <a:spcBef>
                <a:spcPct val="100000"/>
              </a:spcBef>
            </a:pPr>
            <a:r>
              <a:rPr lang="en-US" sz="2600"/>
              <a:t>Changes must be documented in writing. Project team members should also document all important meetings and telephone phone calls.</a:t>
            </a:r>
          </a:p>
          <a:p>
            <a:pPr marL="457200" indent="-457200" eaLnBrk="1" hangingPunct="1">
              <a:lnSpc>
                <a:spcPct val="90000"/>
              </a:lnSpc>
            </a:pPr>
            <a:endParaRPr lang="en-US" sz="260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1CEB9DD-2D54-4FDE-9708-783A27402BCC}" type="slidenum">
              <a:rPr lang="en-US"/>
              <a:pPr>
                <a:defRPr/>
              </a:pPr>
              <a:t>299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30724" name="Rectangle 2"/>
          <p:cNvSpPr>
            <a:spLocks noGrp="1" noChangeArrowheads="1"/>
          </p:cNvSpPr>
          <p:nvPr>
            <p:ph type="title"/>
          </p:nvPr>
        </p:nvSpPr>
        <p:spPr>
          <a:xfrm>
            <a:off x="381000" y="228600"/>
            <a:ext cx="8382000" cy="609600"/>
          </a:xfrm>
        </p:spPr>
        <p:txBody>
          <a:bodyPr/>
          <a:lstStyle/>
          <a:p>
            <a:pPr eaLnBrk="1" hangingPunct="1"/>
            <a:r>
              <a:rPr lang="en-US" sz="3600"/>
              <a:t>cont’d….</a:t>
            </a:r>
          </a:p>
        </p:txBody>
      </p:sp>
      <p:sp>
        <p:nvSpPr>
          <p:cNvPr id="30725" name="Rectangle 3"/>
          <p:cNvSpPr>
            <a:spLocks noGrp="1" noChangeArrowheads="1"/>
          </p:cNvSpPr>
          <p:nvPr>
            <p:ph type="body" idx="1"/>
          </p:nvPr>
        </p:nvSpPr>
        <p:spPr>
          <a:xfrm>
            <a:off x="381000" y="1143000"/>
            <a:ext cx="8458200" cy="5105400"/>
          </a:xfrm>
        </p:spPr>
        <p:txBody>
          <a:bodyPr/>
          <a:lstStyle/>
          <a:p>
            <a:pPr algn="just" eaLnBrk="1" hangingPunct="1">
              <a:spcBef>
                <a:spcPct val="100000"/>
              </a:spcBef>
            </a:pPr>
            <a:r>
              <a:rPr lang="en-US"/>
              <a:t>Project managers and teams should stay closely involved to make sure the new system will meet business needs and work in an operational environment.</a:t>
            </a:r>
          </a:p>
          <a:p>
            <a:pPr algn="just" eaLnBrk="1" hangingPunct="1">
              <a:spcBef>
                <a:spcPct val="100000"/>
              </a:spcBef>
            </a:pPr>
            <a:r>
              <a:rPr lang="en-US"/>
              <a:t>Have backup plans.</a:t>
            </a:r>
          </a:p>
          <a:p>
            <a:pPr algn="just" eaLnBrk="1" hangingPunct="1">
              <a:spcBef>
                <a:spcPct val="100000"/>
              </a:spcBef>
            </a:pPr>
            <a:r>
              <a:rPr lang="en-US"/>
              <a:t>Use tools and techniques, such as a contract change control system, buyer-conducted performance reviews, inspections and audits, and so on.</a:t>
            </a:r>
          </a:p>
          <a:p>
            <a:pPr algn="just" eaLnBrk="1" hangingPunct="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CD1E16BD-B7A0-44F2-A275-4CCDA79AF09B}" type="slidenum">
              <a:rPr lang="en-US"/>
              <a:pPr/>
              <a:t>3</a:t>
            </a:fld>
            <a:endParaRPr lang="en-US"/>
          </a:p>
        </p:txBody>
      </p:sp>
      <p:sp>
        <p:nvSpPr>
          <p:cNvPr id="129026" name="Rectangle 2"/>
          <p:cNvSpPr>
            <a:spLocks noGrp="1" noRot="1" noChangeArrowheads="1"/>
          </p:cNvSpPr>
          <p:nvPr>
            <p:ph type="title"/>
          </p:nvPr>
        </p:nvSpPr>
        <p:spPr>
          <a:xfrm>
            <a:off x="457200" y="244475"/>
            <a:ext cx="8385175" cy="593725"/>
          </a:xfrm>
        </p:spPr>
        <p:txBody>
          <a:bodyPr/>
          <a:lstStyle/>
          <a:p>
            <a:r>
              <a:rPr lang="en-US" sz="2800" dirty="0"/>
              <a:t>Cont’d ….</a:t>
            </a:r>
          </a:p>
        </p:txBody>
      </p:sp>
      <p:sp>
        <p:nvSpPr>
          <p:cNvPr id="129027" name="Rectangle 3"/>
          <p:cNvSpPr>
            <a:spLocks noGrp="1" noRot="1" noChangeArrowheads="1"/>
          </p:cNvSpPr>
          <p:nvPr>
            <p:ph type="body" idx="1"/>
          </p:nvPr>
        </p:nvSpPr>
        <p:spPr>
          <a:xfrm>
            <a:off x="457200" y="914400"/>
            <a:ext cx="8229600" cy="5334000"/>
          </a:xfrm>
        </p:spPr>
        <p:txBody>
          <a:bodyPr>
            <a:normAutofit lnSpcReduction="10000"/>
          </a:bodyPr>
          <a:lstStyle/>
          <a:p>
            <a:pPr algn="just">
              <a:lnSpc>
                <a:spcPct val="90000"/>
              </a:lnSpc>
            </a:pPr>
            <a:r>
              <a:rPr lang="en-US" b="1" dirty="0"/>
              <a:t>Project planning </a:t>
            </a:r>
            <a:r>
              <a:rPr lang="en-US" dirty="0"/>
              <a:t>is the process of defining an orderly arrangement of activities and resources to deliver a unique product or service. </a:t>
            </a:r>
          </a:p>
          <a:p>
            <a:pPr algn="just">
              <a:lnSpc>
                <a:spcPct val="90000"/>
              </a:lnSpc>
              <a:buNone/>
            </a:pPr>
            <a:endParaRPr lang="en-US" sz="1800" dirty="0"/>
          </a:p>
          <a:p>
            <a:pPr algn="just">
              <a:lnSpc>
                <a:spcPct val="90000"/>
              </a:lnSpc>
            </a:pPr>
            <a:r>
              <a:rPr lang="en-US" dirty="0"/>
              <a:t>The project planning organizes the project’s </a:t>
            </a:r>
            <a:r>
              <a:rPr lang="en-US" dirty="0">
                <a:solidFill>
                  <a:srgbClr val="FF0000"/>
                </a:solidFill>
              </a:rPr>
              <a:t>deliverables</a:t>
            </a:r>
            <a:r>
              <a:rPr lang="en-US" dirty="0"/>
              <a:t> and </a:t>
            </a:r>
            <a:r>
              <a:rPr lang="en-US" dirty="0">
                <a:solidFill>
                  <a:srgbClr val="FF0000"/>
                </a:solidFill>
              </a:rPr>
              <a:t>resources</a:t>
            </a:r>
            <a:r>
              <a:rPr lang="en-US" dirty="0"/>
              <a:t> within realistic time frames. </a:t>
            </a:r>
          </a:p>
          <a:p>
            <a:pPr algn="just"/>
            <a:r>
              <a:rPr lang="en-US" dirty="0"/>
              <a:t>The </a:t>
            </a:r>
            <a:r>
              <a:rPr lang="en-US" dirty="0">
                <a:solidFill>
                  <a:srgbClr val="FF0000"/>
                </a:solidFill>
              </a:rPr>
              <a:t>planning prepares the project for successful implementation</a:t>
            </a:r>
            <a:r>
              <a:rPr lang="en-US" dirty="0"/>
              <a:t>. </a:t>
            </a:r>
          </a:p>
          <a:p>
            <a:pPr algn="just"/>
            <a:r>
              <a:rPr lang="en-US" dirty="0"/>
              <a:t>It links the resources to the project’s activities. </a:t>
            </a:r>
          </a:p>
          <a:p>
            <a:pPr algn="just"/>
            <a:r>
              <a:rPr lang="en-US" dirty="0"/>
              <a:t>The purpose of project planning is therefore to </a:t>
            </a:r>
            <a:r>
              <a:rPr lang="en-US" b="1" dirty="0"/>
              <a:t>define</a:t>
            </a:r>
            <a:r>
              <a:rPr lang="en-US" dirty="0"/>
              <a:t> the </a:t>
            </a:r>
            <a:r>
              <a:rPr lang="en-US" b="1" dirty="0"/>
              <a:t>exact parameters </a:t>
            </a:r>
            <a:r>
              <a:rPr lang="en-US" dirty="0"/>
              <a:t>of a project and ensure that all the pre-requisites for project execution are in place.</a:t>
            </a:r>
          </a:p>
          <a:p>
            <a:pPr algn="just">
              <a:lnSpc>
                <a:spcPct val="90000"/>
              </a:lnSpc>
            </a:pPr>
            <a:endParaRPr lang="en-US"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04775"/>
            <a:ext cx="8229600" cy="809625"/>
          </a:xfrm>
        </p:spPr>
        <p:txBody>
          <a:bodyPr/>
          <a:lstStyle/>
          <a:p>
            <a:pPr eaLnBrk="1" hangingPunct="1"/>
            <a:r>
              <a:rPr lang="en-US" altLang="en-US" sz="2800" b="1"/>
              <a:t>Figure 2. Sample Intranet WBS Organized by Phase</a:t>
            </a:r>
          </a:p>
        </p:txBody>
      </p:sp>
      <p:pic>
        <p:nvPicPr>
          <p:cNvPr id="21507" name="Picture 4"/>
          <p:cNvPicPr>
            <a:picLocks noChangeAspect="1" noChangeArrowheads="1"/>
          </p:cNvPicPr>
          <p:nvPr/>
        </p:nvPicPr>
        <p:blipFill>
          <a:blip r:embed="rId2" cstate="print"/>
          <a:srcRect t="5673" b="15390"/>
          <a:stretch>
            <a:fillRect/>
          </a:stretch>
        </p:blipFill>
        <p:spPr bwMode="auto">
          <a:xfrm>
            <a:off x="304800" y="1143000"/>
            <a:ext cx="8534400" cy="4953000"/>
          </a:xfrm>
          <a:prstGeom prst="rect">
            <a:avLst/>
          </a:prstGeom>
          <a:noFill/>
          <a:ln w="9525">
            <a:noFill/>
            <a:miter lim="800000"/>
            <a:headEnd/>
            <a:tailEnd/>
          </a:ln>
        </p:spPr>
      </p:pic>
      <p:sp>
        <p:nvSpPr>
          <p:cNvPr id="21508" name="Slide Number Placeholder 5"/>
          <p:cNvSpPr>
            <a:spLocks noGrp="1"/>
          </p:cNvSpPr>
          <p:nvPr>
            <p:ph type="sldNum" sz="quarter" idx="10"/>
          </p:nvPr>
        </p:nvSpPr>
        <p:spPr>
          <a:noFill/>
          <a:ln>
            <a:miter lim="800000"/>
            <a:headEnd/>
            <a:tailEnd/>
          </a:ln>
        </p:spPr>
        <p:txBody>
          <a:bodyPr/>
          <a:lstStyle/>
          <a:p>
            <a:fld id="{E1C3CBA0-D77A-4131-BBD9-0444ED8D8282}" type="slidenum">
              <a:rPr lang="en-US" altLang="en-US" smtClean="0"/>
              <a:pPr/>
              <a:t>30</a:t>
            </a:fld>
            <a:endParaRPr lang="en-US" altLang="en-US"/>
          </a:p>
        </p:txBody>
      </p:sp>
      <p:sp>
        <p:nvSpPr>
          <p:cNvPr id="21509"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F7E9919-77D1-4016-AC6C-A7781FCCD624}" type="slidenum">
              <a:rPr lang="en-US"/>
              <a:pPr>
                <a:defRPr/>
              </a:pPr>
              <a:t>300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31748" name="Rectangle 2"/>
          <p:cNvSpPr>
            <a:spLocks noGrp="1" noChangeArrowheads="1"/>
          </p:cNvSpPr>
          <p:nvPr>
            <p:ph type="title"/>
          </p:nvPr>
        </p:nvSpPr>
        <p:spPr>
          <a:xfrm>
            <a:off x="381000" y="228600"/>
            <a:ext cx="8382000" cy="838200"/>
          </a:xfrm>
        </p:spPr>
        <p:txBody>
          <a:bodyPr/>
          <a:lstStyle/>
          <a:p>
            <a:pPr eaLnBrk="1" hangingPunct="1"/>
            <a:r>
              <a:rPr lang="en-US"/>
              <a:t>Closing the Contract</a:t>
            </a:r>
          </a:p>
        </p:txBody>
      </p:sp>
      <p:sp>
        <p:nvSpPr>
          <p:cNvPr id="31749" name="Rectangle 3"/>
          <p:cNvSpPr>
            <a:spLocks noGrp="1" noChangeArrowheads="1"/>
          </p:cNvSpPr>
          <p:nvPr>
            <p:ph type="body" idx="1"/>
          </p:nvPr>
        </p:nvSpPr>
        <p:spPr>
          <a:xfrm>
            <a:off x="381000" y="1371600"/>
            <a:ext cx="8458200" cy="4572000"/>
          </a:xfrm>
        </p:spPr>
        <p:txBody>
          <a:bodyPr/>
          <a:lstStyle/>
          <a:p>
            <a:pPr algn="just" eaLnBrk="1" hangingPunct="1">
              <a:spcBef>
                <a:spcPct val="50000"/>
              </a:spcBef>
            </a:pPr>
            <a:r>
              <a:rPr lang="en-US"/>
              <a:t>Involves completing and settling contracts and resolving any open items.</a:t>
            </a:r>
          </a:p>
          <a:p>
            <a:pPr algn="just" eaLnBrk="1" hangingPunct="1">
              <a:spcBef>
                <a:spcPct val="50000"/>
              </a:spcBef>
            </a:pPr>
            <a:r>
              <a:rPr lang="en-US"/>
              <a:t>The project team should:</a:t>
            </a:r>
          </a:p>
          <a:p>
            <a:pPr lvl="1" algn="just" eaLnBrk="1" hangingPunct="1">
              <a:spcBef>
                <a:spcPct val="50000"/>
              </a:spcBef>
            </a:pPr>
            <a:r>
              <a:rPr lang="en-US"/>
              <a:t>Determine if all work was completed correctly and satisfactorily.</a:t>
            </a:r>
          </a:p>
          <a:p>
            <a:pPr lvl="1" algn="just" eaLnBrk="1" hangingPunct="1">
              <a:spcBef>
                <a:spcPct val="50000"/>
              </a:spcBef>
            </a:pPr>
            <a:r>
              <a:rPr lang="en-US"/>
              <a:t>Update records to reflect final results.</a:t>
            </a:r>
          </a:p>
          <a:p>
            <a:pPr lvl="1" algn="just" eaLnBrk="1" hangingPunct="1">
              <a:spcBef>
                <a:spcPct val="50000"/>
              </a:spcBef>
            </a:pPr>
            <a:r>
              <a:rPr lang="en-US"/>
              <a:t>Archive information for future use.</a:t>
            </a:r>
          </a:p>
          <a:p>
            <a:pPr algn="just" eaLnBrk="1" hangingPunct="1">
              <a:spcBef>
                <a:spcPct val="50000"/>
              </a:spcBef>
            </a:pPr>
            <a:r>
              <a:rPr lang="en-US"/>
              <a:t>The contract itself should include requirements for formal acceptance and closure.</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53A9241-686E-44CA-B600-C1E01993BB76}" type="slidenum">
              <a:rPr lang="en-US"/>
              <a:pPr>
                <a:defRPr/>
              </a:pPr>
              <a:t>301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32772" name="Rectangle 2"/>
          <p:cNvSpPr>
            <a:spLocks noGrp="1" noChangeArrowheads="1"/>
          </p:cNvSpPr>
          <p:nvPr>
            <p:ph type="title"/>
          </p:nvPr>
        </p:nvSpPr>
        <p:spPr>
          <a:xfrm>
            <a:off x="381000" y="228600"/>
            <a:ext cx="8382000" cy="685800"/>
          </a:xfrm>
        </p:spPr>
        <p:txBody>
          <a:bodyPr/>
          <a:lstStyle/>
          <a:p>
            <a:pPr eaLnBrk="1" hangingPunct="1"/>
            <a:r>
              <a:rPr lang="en-US" sz="4000"/>
              <a:t>Tools to Assist in Contract Closure</a:t>
            </a:r>
          </a:p>
        </p:txBody>
      </p:sp>
      <p:sp>
        <p:nvSpPr>
          <p:cNvPr id="32773" name="Rectangle 3"/>
          <p:cNvSpPr>
            <a:spLocks noGrp="1" noChangeArrowheads="1"/>
          </p:cNvSpPr>
          <p:nvPr>
            <p:ph type="body" idx="1"/>
          </p:nvPr>
        </p:nvSpPr>
        <p:spPr/>
        <p:txBody>
          <a:bodyPr/>
          <a:lstStyle/>
          <a:p>
            <a:pPr algn="just" eaLnBrk="1" hangingPunct="1">
              <a:spcBef>
                <a:spcPct val="100000"/>
              </a:spcBef>
            </a:pPr>
            <a:r>
              <a:rPr lang="en-US" sz="3200"/>
              <a:t>Procurement audits identify lessons learned in the procurement process.</a:t>
            </a:r>
          </a:p>
          <a:p>
            <a:pPr algn="just" eaLnBrk="1" hangingPunct="1">
              <a:spcBef>
                <a:spcPct val="100000"/>
              </a:spcBef>
            </a:pPr>
            <a:r>
              <a:rPr lang="en-US" sz="3200"/>
              <a:t>A records management system provides the ability to easily organize, find, and archive procurement-related documents. </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C58EF79-5F52-4126-AB9C-362567B23B99}" type="slidenum">
              <a:rPr lang="en-US"/>
              <a:pPr>
                <a:defRPr/>
              </a:pPr>
              <a:t>302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33796" name="Rectangle 2"/>
          <p:cNvSpPr>
            <a:spLocks noGrp="1" noChangeArrowheads="1"/>
          </p:cNvSpPr>
          <p:nvPr>
            <p:ph type="title"/>
          </p:nvPr>
        </p:nvSpPr>
        <p:spPr>
          <a:xfrm>
            <a:off x="381000" y="554038"/>
            <a:ext cx="8382000" cy="893762"/>
          </a:xfrm>
        </p:spPr>
        <p:txBody>
          <a:bodyPr/>
          <a:lstStyle/>
          <a:p>
            <a:pPr eaLnBrk="1" hangingPunct="1"/>
            <a:r>
              <a:rPr lang="en-US" sz="2800" b="1" dirty="0"/>
              <a:t>Using Software to Assist in Project Procurement Management</a:t>
            </a:r>
          </a:p>
        </p:txBody>
      </p:sp>
      <p:sp>
        <p:nvSpPr>
          <p:cNvPr id="33797" name="Rectangle 3"/>
          <p:cNvSpPr>
            <a:spLocks noGrp="1" noChangeArrowheads="1"/>
          </p:cNvSpPr>
          <p:nvPr>
            <p:ph type="body" idx="1"/>
          </p:nvPr>
        </p:nvSpPr>
        <p:spPr>
          <a:xfrm>
            <a:off x="271463" y="1295400"/>
            <a:ext cx="8491537" cy="5105400"/>
          </a:xfrm>
        </p:spPr>
        <p:txBody>
          <a:bodyPr/>
          <a:lstStyle/>
          <a:p>
            <a:pPr marL="1370013" lvl="2" algn="just" eaLnBrk="1" hangingPunct="1">
              <a:lnSpc>
                <a:spcPct val="90000"/>
              </a:lnSpc>
              <a:buFont typeface="Wingdings" pitchFamily="2" charset="2"/>
              <a:buNone/>
            </a:pPr>
            <a:endParaRPr lang="en-US" dirty="0"/>
          </a:p>
          <a:p>
            <a:pPr marL="457200" indent="-457200" algn="just" eaLnBrk="1" hangingPunct="1"/>
            <a:r>
              <a:rPr lang="en-US" dirty="0"/>
              <a:t>Word processing software helps write proposals and contracts, spreadsheets help evaluate suppliers, databases help track suppliers, and presentation software helps present procurement-related information.</a:t>
            </a:r>
          </a:p>
          <a:p>
            <a:pPr marL="457200" indent="-457200" algn="just" eaLnBrk="1" hangingPunct="1"/>
            <a:r>
              <a:rPr lang="en-US" dirty="0"/>
              <a:t>E-procurement software does many procurement functions electronically.</a:t>
            </a:r>
          </a:p>
          <a:p>
            <a:pPr marL="457200" indent="-457200" algn="just" eaLnBrk="1" hangingPunct="1"/>
            <a:r>
              <a:rPr lang="en-US" dirty="0"/>
              <a:t>Organizations also use other Internet tools to find information on suppliers or auction goods and services.</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200025" y="503238"/>
            <a:ext cx="8639175" cy="6164262"/>
          </a:xfrm>
        </p:spPr>
        <p:txBody>
          <a:bodyPr>
            <a:normAutofit lnSpcReduction="10000"/>
          </a:bodyPr>
          <a:lstStyle/>
          <a:p>
            <a:pPr marL="274320" indent="-274320" algn="ctr" eaLnBrk="1" fontAlgn="auto" hangingPunct="1">
              <a:spcAft>
                <a:spcPts val="0"/>
              </a:spcAft>
              <a:buClr>
                <a:schemeClr val="accent3"/>
              </a:buClr>
              <a:buFont typeface="Wingdings" pitchFamily="2" charset="2"/>
              <a:buNone/>
              <a:defRPr/>
            </a:pPr>
            <a:r>
              <a:rPr lang="en-US" sz="3600" b="1" dirty="0">
                <a:solidFill>
                  <a:srgbClr val="FF0000"/>
                </a:solidFill>
              </a:rPr>
              <a:t>QUALITY  MANAGEMENT</a:t>
            </a:r>
          </a:p>
          <a:p>
            <a:pPr marL="274320" indent="-274320" algn="just" eaLnBrk="1" fontAlgn="auto" hangingPunct="1">
              <a:spcAft>
                <a:spcPts val="0"/>
              </a:spcAft>
              <a:buClr>
                <a:schemeClr val="accent3"/>
              </a:buClr>
              <a:buFont typeface="Wingdings" pitchFamily="2" charset="2"/>
              <a:buNone/>
              <a:defRPr/>
            </a:pPr>
            <a:r>
              <a:rPr lang="en-US" sz="2000" dirty="0"/>
              <a:t>	</a:t>
            </a:r>
            <a:r>
              <a:rPr lang="en-US" sz="2000" b="1" i="1" dirty="0"/>
              <a:t>Quality</a:t>
            </a:r>
          </a:p>
          <a:p>
            <a:pPr marL="640080" lvl="1" indent="-246888" algn="just" eaLnBrk="1" fontAlgn="auto" hangingPunct="1">
              <a:spcAft>
                <a:spcPts val="0"/>
              </a:spcAft>
              <a:buFont typeface="Wingdings 2"/>
              <a:buChar char=""/>
              <a:defRPr/>
            </a:pPr>
            <a:r>
              <a:rPr lang="en-US" sz="1800" dirty="0"/>
              <a:t>the extent to which the final deliverable conforms to the customer’s requirements. </a:t>
            </a:r>
          </a:p>
          <a:p>
            <a:pPr marL="274320" indent="-274320" algn="just" eaLnBrk="1" fontAlgn="auto" hangingPunct="1">
              <a:spcAft>
                <a:spcPts val="0"/>
              </a:spcAft>
              <a:buClr>
                <a:schemeClr val="accent3"/>
              </a:buClr>
              <a:buFont typeface="Wingdings" pitchFamily="2" charset="2"/>
              <a:buNone/>
              <a:defRPr/>
            </a:pPr>
            <a:r>
              <a:rPr lang="en-US" sz="2000" dirty="0"/>
              <a:t>	</a:t>
            </a:r>
            <a:r>
              <a:rPr lang="en-US" sz="2000" b="1" i="1" dirty="0"/>
              <a:t>Quality perspectives: </a:t>
            </a:r>
          </a:p>
          <a:p>
            <a:pPr marL="640080" lvl="1" indent="-246888" algn="just" eaLnBrk="1" fontAlgn="auto" hangingPunct="1">
              <a:spcAft>
                <a:spcPts val="0"/>
              </a:spcAft>
              <a:buFont typeface="Wingdings 2"/>
              <a:buChar char=""/>
              <a:defRPr/>
            </a:pPr>
            <a:r>
              <a:rPr lang="en-US" sz="1800" dirty="0"/>
              <a:t>the quality of each deliverable produced for the customer and </a:t>
            </a:r>
          </a:p>
          <a:p>
            <a:pPr marL="640080" lvl="1" indent="-246888" algn="just" eaLnBrk="1" fontAlgn="auto" hangingPunct="1">
              <a:spcAft>
                <a:spcPts val="0"/>
              </a:spcAft>
              <a:buFont typeface="Wingdings 2"/>
              <a:buChar char=""/>
              <a:defRPr/>
            </a:pPr>
            <a:r>
              <a:rPr lang="en-US" sz="1800" dirty="0"/>
              <a:t>the quality of the management processes undertaken to produce each deliverable. </a:t>
            </a:r>
          </a:p>
          <a:p>
            <a:pPr marL="274320" indent="-274320" algn="just" eaLnBrk="1" fontAlgn="auto" hangingPunct="1">
              <a:spcAft>
                <a:spcPts val="0"/>
              </a:spcAft>
              <a:buClr>
                <a:schemeClr val="accent3"/>
              </a:buClr>
              <a:buFont typeface="Wingdings" pitchFamily="2" charset="2"/>
              <a:buNone/>
              <a:defRPr/>
            </a:pPr>
            <a:r>
              <a:rPr lang="en-US" sz="2000" dirty="0"/>
              <a:t>	</a:t>
            </a:r>
            <a:r>
              <a:rPr lang="en-US" sz="2000" b="1" i="1" dirty="0"/>
              <a:t>quality plan </a:t>
            </a:r>
          </a:p>
          <a:p>
            <a:pPr marL="640080" lvl="1" indent="-246888" algn="just" eaLnBrk="1" fontAlgn="auto" hangingPunct="1">
              <a:spcAft>
                <a:spcPts val="0"/>
              </a:spcAft>
              <a:buFont typeface="Wingdings 2"/>
              <a:buChar char=""/>
              <a:defRPr/>
            </a:pPr>
            <a:r>
              <a:rPr lang="en-US" sz="1800" dirty="0"/>
              <a:t>defines the approach taken to ensure the level of quality of each deliverable, </a:t>
            </a:r>
          </a:p>
          <a:p>
            <a:pPr marL="640080" lvl="1" indent="-246888" algn="just" eaLnBrk="1" fontAlgn="auto" hangingPunct="1">
              <a:spcAft>
                <a:spcPts val="0"/>
              </a:spcAft>
              <a:buFont typeface="Wingdings 2"/>
              <a:buChar char=""/>
              <a:defRPr/>
            </a:pPr>
            <a:r>
              <a:rPr lang="en-US" sz="1800" dirty="0"/>
              <a:t>highlights the management processes required to influence deliverable quality, such as change, risk and issue management. </a:t>
            </a:r>
          </a:p>
          <a:p>
            <a:pPr marL="640080" lvl="1" indent="-246888" algn="just" eaLnBrk="1" fontAlgn="auto" hangingPunct="1">
              <a:spcAft>
                <a:spcPts val="0"/>
              </a:spcAft>
              <a:buFont typeface="Wingdings 2"/>
              <a:buChar char=""/>
              <a:defRPr/>
            </a:pPr>
            <a:r>
              <a:rPr lang="en-US" sz="1800" dirty="0"/>
              <a:t>summarizes the quality targets to be met and the management processes to be undertaken, </a:t>
            </a:r>
          </a:p>
          <a:p>
            <a:pPr marL="274320" indent="-274320" algn="just" eaLnBrk="1" fontAlgn="auto" hangingPunct="1">
              <a:spcAft>
                <a:spcPts val="0"/>
              </a:spcAft>
              <a:buClr>
                <a:schemeClr val="accent3"/>
              </a:buClr>
              <a:buFont typeface="Wingdings" pitchFamily="2" charset="2"/>
              <a:buNone/>
              <a:defRPr/>
            </a:pPr>
            <a:r>
              <a:rPr lang="en-US" sz="2200" dirty="0"/>
              <a:t>	</a:t>
            </a:r>
            <a:r>
              <a:rPr lang="en-US" sz="2200" b="1" i="1" dirty="0"/>
              <a:t>Quality planning process</a:t>
            </a:r>
          </a:p>
          <a:p>
            <a:pPr lvl="2" indent="-246888" algn="just" eaLnBrk="1" fontAlgn="auto" hangingPunct="1">
              <a:spcAft>
                <a:spcPts val="0"/>
              </a:spcAft>
              <a:buFont typeface="Wingdings" pitchFamily="2" charset="2"/>
              <a:buNone/>
              <a:defRPr/>
            </a:pPr>
            <a:r>
              <a:rPr lang="en-US" sz="1800" dirty="0"/>
              <a:t>1.	Defining deliverable quality</a:t>
            </a:r>
          </a:p>
          <a:p>
            <a:pPr lvl="2" indent="-246888" algn="just" eaLnBrk="1" fontAlgn="auto" hangingPunct="1">
              <a:spcAft>
                <a:spcPts val="0"/>
              </a:spcAft>
              <a:buFont typeface="Wingdings" pitchFamily="2" charset="2"/>
              <a:buNone/>
              <a:defRPr/>
            </a:pPr>
            <a:r>
              <a:rPr lang="en-US" sz="1800" dirty="0"/>
              <a:t>2.	Identifying Quality targets</a:t>
            </a:r>
          </a:p>
          <a:p>
            <a:pPr lvl="2" indent="-246888" algn="just" eaLnBrk="1" fontAlgn="auto" hangingPunct="1">
              <a:spcAft>
                <a:spcPts val="0"/>
              </a:spcAft>
              <a:buFont typeface="Wingdings" pitchFamily="2" charset="2"/>
              <a:buNone/>
              <a:defRPr/>
            </a:pPr>
            <a:r>
              <a:rPr lang="en-US" sz="1800" dirty="0"/>
              <a:t>3.	Developing Quality assurance plan</a:t>
            </a:r>
          </a:p>
          <a:p>
            <a:pPr lvl="2" indent="-246888" algn="just" eaLnBrk="1" fontAlgn="auto" hangingPunct="1">
              <a:spcAft>
                <a:spcPts val="0"/>
              </a:spcAft>
              <a:buFont typeface="Wingdings" pitchFamily="2" charset="2"/>
              <a:buNone/>
              <a:defRPr/>
            </a:pPr>
            <a:r>
              <a:rPr lang="en-US" sz="1800" dirty="0"/>
              <a:t>4.	Develop Quality control plan</a:t>
            </a:r>
          </a:p>
          <a:p>
            <a:pPr lvl="2" indent="-246888" algn="just" eaLnBrk="1" fontAlgn="auto" hangingPunct="1">
              <a:spcAft>
                <a:spcPts val="0"/>
              </a:spcAft>
              <a:buFont typeface="Wingdings" pitchFamily="2" charset="2"/>
              <a:buNone/>
              <a:defRPr/>
            </a:pPr>
            <a:r>
              <a:rPr lang="en-US" sz="1800" dirty="0"/>
              <a:t>5.	Define process quality</a:t>
            </a:r>
          </a:p>
        </p:txBody>
      </p:sp>
      <p:sp>
        <p:nvSpPr>
          <p:cNvPr id="1946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6DE8772B-D8C5-4A43-98BF-0FC8851CCECA}" type="slidenum">
              <a:rPr lang="en-US" sz="1400"/>
              <a:pPr algn="r"/>
              <a:t>303</a:t>
            </a:fld>
            <a:endParaRPr lang="en-US" sz="140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303</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770" decel="100000"/>
                                        <p:tgtEl>
                                          <p:spTgt spid="14340">
                                            <p:txEl>
                                              <p:pRg st="0" end="0"/>
                                            </p:txEl>
                                          </p:spTgt>
                                        </p:tgtEl>
                                      </p:cBhvr>
                                    </p:animEffect>
                                    <p:animScale>
                                      <p:cBhvr>
                                        <p:cTn id="8" dur="770" decel="100000"/>
                                        <p:tgtEl>
                                          <p:spTgt spid="14340">
                                            <p:txEl>
                                              <p:pRg st="0" end="0"/>
                                            </p:txEl>
                                          </p:spTgt>
                                        </p:tgtEl>
                                      </p:cBhvr>
                                      <p:from x="10000" y="10000"/>
                                      <p:to x="200000" y="450000"/>
                                    </p:animScale>
                                    <p:animScale>
                                      <p:cBhvr>
                                        <p:cTn id="9" dur="1230" accel="100000" fill="hold">
                                          <p:stCondLst>
                                            <p:cond delay="770"/>
                                          </p:stCondLst>
                                        </p:cTn>
                                        <p:tgtEl>
                                          <p:spTgt spid="14340">
                                            <p:txEl>
                                              <p:pRg st="0" end="0"/>
                                            </p:txEl>
                                          </p:spTgt>
                                        </p:tgtEl>
                                      </p:cBhvr>
                                      <p:from x="200000" y="450000"/>
                                      <p:to x="100000" y="100000"/>
                                    </p:animScale>
                                    <p:set>
                                      <p:cBhvr>
                                        <p:cTn id="10" dur="770" fill="hold"/>
                                        <p:tgtEl>
                                          <p:spTgt spid="14340">
                                            <p:txEl>
                                              <p:pRg st="0" end="0"/>
                                            </p:txEl>
                                          </p:spTgt>
                                        </p:tgtEl>
                                        <p:attrNameLst>
                                          <p:attrName>ppt_x</p:attrName>
                                        </p:attrNameLst>
                                      </p:cBhvr>
                                      <p:to>
                                        <p:strVal val="(0.5)"/>
                                      </p:to>
                                    </p:set>
                                    <p:anim from="(0.5)" to="(#ppt_x)" calcmode="lin" valueType="num">
                                      <p:cBhvr>
                                        <p:cTn id="11" dur="1230" accel="100000" fill="hold">
                                          <p:stCondLst>
                                            <p:cond delay="770"/>
                                          </p:stCondLst>
                                        </p:cTn>
                                        <p:tgtEl>
                                          <p:spTgt spid="14340">
                                            <p:txEl>
                                              <p:pRg st="0" end="0"/>
                                            </p:txEl>
                                          </p:spTgt>
                                        </p:tgtEl>
                                        <p:attrNameLst>
                                          <p:attrName>ppt_x</p:attrName>
                                        </p:attrNameLst>
                                      </p:cBhvr>
                                    </p:anim>
                                    <p:set>
                                      <p:cBhvr>
                                        <p:cTn id="12" dur="770" fill="hold"/>
                                        <p:tgtEl>
                                          <p:spTgt spid="14340">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4340">
                                            <p:txEl>
                                              <p:pRg st="0" end="0"/>
                                            </p:txEl>
                                          </p:spTgt>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nodeType="clickEffect">
                                  <p:stCondLst>
                                    <p:cond delay="0"/>
                                  </p:stCondLst>
                                  <p:childTnLst>
                                    <p:set>
                                      <p:cBhvr>
                                        <p:cTn id="17" dur="1" fill="hold">
                                          <p:stCondLst>
                                            <p:cond delay="0"/>
                                          </p:stCondLst>
                                        </p:cTn>
                                        <p:tgtEl>
                                          <p:spTgt spid="14340">
                                            <p:txEl>
                                              <p:pRg st="1" end="1"/>
                                            </p:txEl>
                                          </p:spTgt>
                                        </p:tgtEl>
                                        <p:attrNameLst>
                                          <p:attrName>style.visibility</p:attrName>
                                        </p:attrNameLst>
                                      </p:cBhvr>
                                      <p:to>
                                        <p:strVal val="visible"/>
                                      </p:to>
                                    </p:set>
                                    <p:animEffect transition="in" filter="fade">
                                      <p:cBhvr>
                                        <p:cTn id="18" dur="770" decel="100000"/>
                                        <p:tgtEl>
                                          <p:spTgt spid="14340">
                                            <p:txEl>
                                              <p:pRg st="1" end="1"/>
                                            </p:txEl>
                                          </p:spTgt>
                                        </p:tgtEl>
                                      </p:cBhvr>
                                    </p:animEffect>
                                    <p:animScale>
                                      <p:cBhvr>
                                        <p:cTn id="19" dur="770" decel="100000"/>
                                        <p:tgtEl>
                                          <p:spTgt spid="14340">
                                            <p:txEl>
                                              <p:pRg st="1" end="1"/>
                                            </p:txEl>
                                          </p:spTgt>
                                        </p:tgtEl>
                                      </p:cBhvr>
                                      <p:from x="10000" y="10000"/>
                                      <p:to x="200000" y="450000"/>
                                    </p:animScale>
                                    <p:animScale>
                                      <p:cBhvr>
                                        <p:cTn id="20" dur="1230" accel="100000" fill="hold">
                                          <p:stCondLst>
                                            <p:cond delay="770"/>
                                          </p:stCondLst>
                                        </p:cTn>
                                        <p:tgtEl>
                                          <p:spTgt spid="14340">
                                            <p:txEl>
                                              <p:pRg st="1" end="1"/>
                                            </p:txEl>
                                          </p:spTgt>
                                        </p:tgtEl>
                                      </p:cBhvr>
                                      <p:from x="200000" y="450000"/>
                                      <p:to x="100000" y="100000"/>
                                    </p:animScale>
                                    <p:set>
                                      <p:cBhvr>
                                        <p:cTn id="21" dur="770" fill="hold"/>
                                        <p:tgtEl>
                                          <p:spTgt spid="14340">
                                            <p:txEl>
                                              <p:pRg st="1" end="1"/>
                                            </p:txEl>
                                          </p:spTgt>
                                        </p:tgtEl>
                                        <p:attrNameLst>
                                          <p:attrName>ppt_x</p:attrName>
                                        </p:attrNameLst>
                                      </p:cBhvr>
                                      <p:to>
                                        <p:strVal val="(0.5)"/>
                                      </p:to>
                                    </p:set>
                                    <p:anim from="(0.5)" to="(#ppt_x)" calcmode="lin" valueType="num">
                                      <p:cBhvr>
                                        <p:cTn id="22" dur="1230" accel="100000" fill="hold">
                                          <p:stCondLst>
                                            <p:cond delay="770"/>
                                          </p:stCondLst>
                                        </p:cTn>
                                        <p:tgtEl>
                                          <p:spTgt spid="14340">
                                            <p:txEl>
                                              <p:pRg st="1" end="1"/>
                                            </p:txEl>
                                          </p:spTgt>
                                        </p:tgtEl>
                                        <p:attrNameLst>
                                          <p:attrName>ppt_x</p:attrName>
                                        </p:attrNameLst>
                                      </p:cBhvr>
                                    </p:anim>
                                    <p:set>
                                      <p:cBhvr>
                                        <p:cTn id="23" dur="770" fill="hold"/>
                                        <p:tgtEl>
                                          <p:spTgt spid="14340">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4340">
                                            <p:txEl>
                                              <p:pRg st="1" end="1"/>
                                            </p:txEl>
                                          </p:spTgt>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nodeType="clickEffect">
                                  <p:stCondLst>
                                    <p:cond delay="0"/>
                                  </p:stCondLst>
                                  <p:childTnLst>
                                    <p:set>
                                      <p:cBhvr>
                                        <p:cTn id="28" dur="1" fill="hold">
                                          <p:stCondLst>
                                            <p:cond delay="0"/>
                                          </p:stCondLst>
                                        </p:cTn>
                                        <p:tgtEl>
                                          <p:spTgt spid="14340">
                                            <p:txEl>
                                              <p:pRg st="2" end="2"/>
                                            </p:txEl>
                                          </p:spTgt>
                                        </p:tgtEl>
                                        <p:attrNameLst>
                                          <p:attrName>style.visibility</p:attrName>
                                        </p:attrNameLst>
                                      </p:cBhvr>
                                      <p:to>
                                        <p:strVal val="visible"/>
                                      </p:to>
                                    </p:set>
                                    <p:animEffect transition="in" filter="fade">
                                      <p:cBhvr>
                                        <p:cTn id="29" dur="770" decel="100000"/>
                                        <p:tgtEl>
                                          <p:spTgt spid="14340">
                                            <p:txEl>
                                              <p:pRg st="2" end="2"/>
                                            </p:txEl>
                                          </p:spTgt>
                                        </p:tgtEl>
                                      </p:cBhvr>
                                    </p:animEffect>
                                    <p:animScale>
                                      <p:cBhvr>
                                        <p:cTn id="30" dur="770" decel="100000"/>
                                        <p:tgtEl>
                                          <p:spTgt spid="14340">
                                            <p:txEl>
                                              <p:pRg st="2" end="2"/>
                                            </p:txEl>
                                          </p:spTgt>
                                        </p:tgtEl>
                                      </p:cBhvr>
                                      <p:from x="10000" y="10000"/>
                                      <p:to x="200000" y="450000"/>
                                    </p:animScale>
                                    <p:animScale>
                                      <p:cBhvr>
                                        <p:cTn id="31" dur="1230" accel="100000" fill="hold">
                                          <p:stCondLst>
                                            <p:cond delay="770"/>
                                          </p:stCondLst>
                                        </p:cTn>
                                        <p:tgtEl>
                                          <p:spTgt spid="14340">
                                            <p:txEl>
                                              <p:pRg st="2" end="2"/>
                                            </p:txEl>
                                          </p:spTgt>
                                        </p:tgtEl>
                                      </p:cBhvr>
                                      <p:from x="200000" y="450000"/>
                                      <p:to x="100000" y="100000"/>
                                    </p:animScale>
                                    <p:set>
                                      <p:cBhvr>
                                        <p:cTn id="32" dur="770" fill="hold"/>
                                        <p:tgtEl>
                                          <p:spTgt spid="14340">
                                            <p:txEl>
                                              <p:pRg st="2" end="2"/>
                                            </p:txEl>
                                          </p:spTgt>
                                        </p:tgtEl>
                                        <p:attrNameLst>
                                          <p:attrName>ppt_x</p:attrName>
                                        </p:attrNameLst>
                                      </p:cBhvr>
                                      <p:to>
                                        <p:strVal val="(0.5)"/>
                                      </p:to>
                                    </p:set>
                                    <p:anim from="(0.5)" to="(#ppt_x)" calcmode="lin" valueType="num">
                                      <p:cBhvr>
                                        <p:cTn id="33" dur="1230" accel="100000" fill="hold">
                                          <p:stCondLst>
                                            <p:cond delay="770"/>
                                          </p:stCondLst>
                                        </p:cTn>
                                        <p:tgtEl>
                                          <p:spTgt spid="14340">
                                            <p:txEl>
                                              <p:pRg st="2" end="2"/>
                                            </p:txEl>
                                          </p:spTgt>
                                        </p:tgtEl>
                                        <p:attrNameLst>
                                          <p:attrName>ppt_x</p:attrName>
                                        </p:attrNameLst>
                                      </p:cBhvr>
                                    </p:anim>
                                    <p:set>
                                      <p:cBhvr>
                                        <p:cTn id="34" dur="770" fill="hold"/>
                                        <p:tgtEl>
                                          <p:spTgt spid="14340">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4340">
                                            <p:txEl>
                                              <p:pRg st="2" end="2"/>
                                            </p:txEl>
                                          </p:spTgt>
                                        </p:tgtEl>
                                        <p:attrNameLst>
                                          <p:attrName>ppt_y</p:attrName>
                                        </p:attrNameLst>
                                      </p:cBhvr>
                                    </p:anim>
                                  </p:childTnLst>
                                </p:cTn>
                              </p:par>
                            </p:childTnLst>
                          </p:cTn>
                        </p:par>
                      </p:childTnLst>
                    </p:cTn>
                  </p:par>
                  <p:par>
                    <p:cTn id="36" fill="hold">
                      <p:stCondLst>
                        <p:cond delay="indefinite"/>
                      </p:stCondLst>
                      <p:childTnLst>
                        <p:par>
                          <p:cTn id="37" fill="hold">
                            <p:stCondLst>
                              <p:cond delay="0"/>
                            </p:stCondLst>
                            <p:childTnLst>
                              <p:par>
                                <p:cTn id="38" presetID="51" presetClass="entr" presetSubtype="0" fill="hold" nodeType="clickEffect">
                                  <p:stCondLst>
                                    <p:cond delay="0"/>
                                  </p:stCondLst>
                                  <p:childTnLst>
                                    <p:set>
                                      <p:cBhvr>
                                        <p:cTn id="39" dur="1" fill="hold">
                                          <p:stCondLst>
                                            <p:cond delay="0"/>
                                          </p:stCondLst>
                                        </p:cTn>
                                        <p:tgtEl>
                                          <p:spTgt spid="14340">
                                            <p:txEl>
                                              <p:pRg st="3" end="3"/>
                                            </p:txEl>
                                          </p:spTgt>
                                        </p:tgtEl>
                                        <p:attrNameLst>
                                          <p:attrName>style.visibility</p:attrName>
                                        </p:attrNameLst>
                                      </p:cBhvr>
                                      <p:to>
                                        <p:strVal val="visible"/>
                                      </p:to>
                                    </p:set>
                                    <p:animEffect transition="in" filter="fade">
                                      <p:cBhvr>
                                        <p:cTn id="40" dur="770" decel="100000"/>
                                        <p:tgtEl>
                                          <p:spTgt spid="14340">
                                            <p:txEl>
                                              <p:pRg st="3" end="3"/>
                                            </p:txEl>
                                          </p:spTgt>
                                        </p:tgtEl>
                                      </p:cBhvr>
                                    </p:animEffect>
                                    <p:animScale>
                                      <p:cBhvr>
                                        <p:cTn id="41" dur="770" decel="100000"/>
                                        <p:tgtEl>
                                          <p:spTgt spid="14340">
                                            <p:txEl>
                                              <p:pRg st="3" end="3"/>
                                            </p:txEl>
                                          </p:spTgt>
                                        </p:tgtEl>
                                      </p:cBhvr>
                                      <p:from x="10000" y="10000"/>
                                      <p:to x="200000" y="450000"/>
                                    </p:animScale>
                                    <p:animScale>
                                      <p:cBhvr>
                                        <p:cTn id="42" dur="1230" accel="100000" fill="hold">
                                          <p:stCondLst>
                                            <p:cond delay="770"/>
                                          </p:stCondLst>
                                        </p:cTn>
                                        <p:tgtEl>
                                          <p:spTgt spid="14340">
                                            <p:txEl>
                                              <p:pRg st="3" end="3"/>
                                            </p:txEl>
                                          </p:spTgt>
                                        </p:tgtEl>
                                      </p:cBhvr>
                                      <p:from x="200000" y="450000"/>
                                      <p:to x="100000" y="100000"/>
                                    </p:animScale>
                                    <p:set>
                                      <p:cBhvr>
                                        <p:cTn id="43" dur="770" fill="hold"/>
                                        <p:tgtEl>
                                          <p:spTgt spid="14340">
                                            <p:txEl>
                                              <p:pRg st="3" end="3"/>
                                            </p:txEl>
                                          </p:spTgt>
                                        </p:tgtEl>
                                        <p:attrNameLst>
                                          <p:attrName>ppt_x</p:attrName>
                                        </p:attrNameLst>
                                      </p:cBhvr>
                                      <p:to>
                                        <p:strVal val="(0.5)"/>
                                      </p:to>
                                    </p:set>
                                    <p:anim from="(0.5)" to="(#ppt_x)" calcmode="lin" valueType="num">
                                      <p:cBhvr>
                                        <p:cTn id="44" dur="1230" accel="100000" fill="hold">
                                          <p:stCondLst>
                                            <p:cond delay="770"/>
                                          </p:stCondLst>
                                        </p:cTn>
                                        <p:tgtEl>
                                          <p:spTgt spid="14340">
                                            <p:txEl>
                                              <p:pRg st="3" end="3"/>
                                            </p:txEl>
                                          </p:spTgt>
                                        </p:tgtEl>
                                        <p:attrNameLst>
                                          <p:attrName>ppt_x</p:attrName>
                                        </p:attrNameLst>
                                      </p:cBhvr>
                                    </p:anim>
                                    <p:set>
                                      <p:cBhvr>
                                        <p:cTn id="45" dur="770" fill="hold"/>
                                        <p:tgtEl>
                                          <p:spTgt spid="14340">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4340">
                                            <p:txEl>
                                              <p:pRg st="3" end="3"/>
                                            </p:txEl>
                                          </p:spTgt>
                                        </p:tgtEl>
                                        <p:attrNameLst>
                                          <p:attrName>ppt_y</p:attrName>
                                        </p:attrNameLst>
                                      </p:cBhvr>
                                    </p:anim>
                                  </p:childTnLst>
                                </p:cTn>
                              </p:par>
                            </p:childTnLst>
                          </p:cTn>
                        </p:par>
                      </p:childTnLst>
                    </p:cTn>
                  </p:par>
                  <p:par>
                    <p:cTn id="47" fill="hold">
                      <p:stCondLst>
                        <p:cond delay="indefinite"/>
                      </p:stCondLst>
                      <p:childTnLst>
                        <p:par>
                          <p:cTn id="48" fill="hold">
                            <p:stCondLst>
                              <p:cond delay="0"/>
                            </p:stCondLst>
                            <p:childTnLst>
                              <p:par>
                                <p:cTn id="49" presetID="51" presetClass="entr" presetSubtype="0" fill="hold" nodeType="clickEffect">
                                  <p:stCondLst>
                                    <p:cond delay="0"/>
                                  </p:stCondLst>
                                  <p:childTnLst>
                                    <p:set>
                                      <p:cBhvr>
                                        <p:cTn id="50" dur="1" fill="hold">
                                          <p:stCondLst>
                                            <p:cond delay="0"/>
                                          </p:stCondLst>
                                        </p:cTn>
                                        <p:tgtEl>
                                          <p:spTgt spid="14340">
                                            <p:txEl>
                                              <p:pRg st="4" end="4"/>
                                            </p:txEl>
                                          </p:spTgt>
                                        </p:tgtEl>
                                        <p:attrNameLst>
                                          <p:attrName>style.visibility</p:attrName>
                                        </p:attrNameLst>
                                      </p:cBhvr>
                                      <p:to>
                                        <p:strVal val="visible"/>
                                      </p:to>
                                    </p:set>
                                    <p:animEffect transition="in" filter="fade">
                                      <p:cBhvr>
                                        <p:cTn id="51" dur="770" decel="100000"/>
                                        <p:tgtEl>
                                          <p:spTgt spid="14340">
                                            <p:txEl>
                                              <p:pRg st="4" end="4"/>
                                            </p:txEl>
                                          </p:spTgt>
                                        </p:tgtEl>
                                      </p:cBhvr>
                                    </p:animEffect>
                                    <p:animScale>
                                      <p:cBhvr>
                                        <p:cTn id="52" dur="770" decel="100000"/>
                                        <p:tgtEl>
                                          <p:spTgt spid="14340">
                                            <p:txEl>
                                              <p:pRg st="4" end="4"/>
                                            </p:txEl>
                                          </p:spTgt>
                                        </p:tgtEl>
                                      </p:cBhvr>
                                      <p:from x="10000" y="10000"/>
                                      <p:to x="200000" y="450000"/>
                                    </p:animScale>
                                    <p:animScale>
                                      <p:cBhvr>
                                        <p:cTn id="53" dur="1230" accel="100000" fill="hold">
                                          <p:stCondLst>
                                            <p:cond delay="770"/>
                                          </p:stCondLst>
                                        </p:cTn>
                                        <p:tgtEl>
                                          <p:spTgt spid="14340">
                                            <p:txEl>
                                              <p:pRg st="4" end="4"/>
                                            </p:txEl>
                                          </p:spTgt>
                                        </p:tgtEl>
                                      </p:cBhvr>
                                      <p:from x="200000" y="450000"/>
                                      <p:to x="100000" y="100000"/>
                                    </p:animScale>
                                    <p:set>
                                      <p:cBhvr>
                                        <p:cTn id="54" dur="770" fill="hold"/>
                                        <p:tgtEl>
                                          <p:spTgt spid="14340">
                                            <p:txEl>
                                              <p:pRg st="4" end="4"/>
                                            </p:txEl>
                                          </p:spTgt>
                                        </p:tgtEl>
                                        <p:attrNameLst>
                                          <p:attrName>ppt_x</p:attrName>
                                        </p:attrNameLst>
                                      </p:cBhvr>
                                      <p:to>
                                        <p:strVal val="(0.5)"/>
                                      </p:to>
                                    </p:set>
                                    <p:anim from="(0.5)" to="(#ppt_x)" calcmode="lin" valueType="num">
                                      <p:cBhvr>
                                        <p:cTn id="55" dur="1230" accel="100000" fill="hold">
                                          <p:stCondLst>
                                            <p:cond delay="770"/>
                                          </p:stCondLst>
                                        </p:cTn>
                                        <p:tgtEl>
                                          <p:spTgt spid="14340">
                                            <p:txEl>
                                              <p:pRg st="4" end="4"/>
                                            </p:txEl>
                                          </p:spTgt>
                                        </p:tgtEl>
                                        <p:attrNameLst>
                                          <p:attrName>ppt_x</p:attrName>
                                        </p:attrNameLst>
                                      </p:cBhvr>
                                    </p:anim>
                                    <p:set>
                                      <p:cBhvr>
                                        <p:cTn id="56" dur="770" fill="hold"/>
                                        <p:tgtEl>
                                          <p:spTgt spid="14340">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4340">
                                            <p:txEl>
                                              <p:pRg st="4" end="4"/>
                                            </p:txEl>
                                          </p:spTgt>
                                        </p:tgtEl>
                                        <p:attrNameLst>
                                          <p:attrName>ppt_y</p:attrName>
                                        </p:attrNameLst>
                                      </p:cBhvr>
                                    </p:anim>
                                  </p:childTnLst>
                                </p:cTn>
                              </p:par>
                            </p:childTnLst>
                          </p:cTn>
                        </p:par>
                      </p:childTnLst>
                    </p:cTn>
                  </p:par>
                  <p:par>
                    <p:cTn id="58" fill="hold">
                      <p:stCondLst>
                        <p:cond delay="indefinite"/>
                      </p:stCondLst>
                      <p:childTnLst>
                        <p:par>
                          <p:cTn id="59" fill="hold">
                            <p:stCondLst>
                              <p:cond delay="0"/>
                            </p:stCondLst>
                            <p:childTnLst>
                              <p:par>
                                <p:cTn id="60" presetID="51" presetClass="entr" presetSubtype="0" fill="hold" nodeType="clickEffect">
                                  <p:stCondLst>
                                    <p:cond delay="0"/>
                                  </p:stCondLst>
                                  <p:childTnLst>
                                    <p:set>
                                      <p:cBhvr>
                                        <p:cTn id="61" dur="1" fill="hold">
                                          <p:stCondLst>
                                            <p:cond delay="0"/>
                                          </p:stCondLst>
                                        </p:cTn>
                                        <p:tgtEl>
                                          <p:spTgt spid="14340">
                                            <p:txEl>
                                              <p:pRg st="5" end="5"/>
                                            </p:txEl>
                                          </p:spTgt>
                                        </p:tgtEl>
                                        <p:attrNameLst>
                                          <p:attrName>style.visibility</p:attrName>
                                        </p:attrNameLst>
                                      </p:cBhvr>
                                      <p:to>
                                        <p:strVal val="visible"/>
                                      </p:to>
                                    </p:set>
                                    <p:animEffect transition="in" filter="fade">
                                      <p:cBhvr>
                                        <p:cTn id="62" dur="770" decel="100000"/>
                                        <p:tgtEl>
                                          <p:spTgt spid="14340">
                                            <p:txEl>
                                              <p:pRg st="5" end="5"/>
                                            </p:txEl>
                                          </p:spTgt>
                                        </p:tgtEl>
                                      </p:cBhvr>
                                    </p:animEffect>
                                    <p:animScale>
                                      <p:cBhvr>
                                        <p:cTn id="63" dur="770" decel="100000"/>
                                        <p:tgtEl>
                                          <p:spTgt spid="14340">
                                            <p:txEl>
                                              <p:pRg st="5" end="5"/>
                                            </p:txEl>
                                          </p:spTgt>
                                        </p:tgtEl>
                                      </p:cBhvr>
                                      <p:from x="10000" y="10000"/>
                                      <p:to x="200000" y="450000"/>
                                    </p:animScale>
                                    <p:animScale>
                                      <p:cBhvr>
                                        <p:cTn id="64" dur="1230" accel="100000" fill="hold">
                                          <p:stCondLst>
                                            <p:cond delay="770"/>
                                          </p:stCondLst>
                                        </p:cTn>
                                        <p:tgtEl>
                                          <p:spTgt spid="14340">
                                            <p:txEl>
                                              <p:pRg st="5" end="5"/>
                                            </p:txEl>
                                          </p:spTgt>
                                        </p:tgtEl>
                                      </p:cBhvr>
                                      <p:from x="200000" y="450000"/>
                                      <p:to x="100000" y="100000"/>
                                    </p:animScale>
                                    <p:set>
                                      <p:cBhvr>
                                        <p:cTn id="65" dur="770" fill="hold"/>
                                        <p:tgtEl>
                                          <p:spTgt spid="14340">
                                            <p:txEl>
                                              <p:pRg st="5" end="5"/>
                                            </p:txEl>
                                          </p:spTgt>
                                        </p:tgtEl>
                                        <p:attrNameLst>
                                          <p:attrName>ppt_x</p:attrName>
                                        </p:attrNameLst>
                                      </p:cBhvr>
                                      <p:to>
                                        <p:strVal val="(0.5)"/>
                                      </p:to>
                                    </p:set>
                                    <p:anim from="(0.5)" to="(#ppt_x)" calcmode="lin" valueType="num">
                                      <p:cBhvr>
                                        <p:cTn id="66" dur="1230" accel="100000" fill="hold">
                                          <p:stCondLst>
                                            <p:cond delay="770"/>
                                          </p:stCondLst>
                                        </p:cTn>
                                        <p:tgtEl>
                                          <p:spTgt spid="14340">
                                            <p:txEl>
                                              <p:pRg st="5" end="5"/>
                                            </p:txEl>
                                          </p:spTgt>
                                        </p:tgtEl>
                                        <p:attrNameLst>
                                          <p:attrName>ppt_x</p:attrName>
                                        </p:attrNameLst>
                                      </p:cBhvr>
                                    </p:anim>
                                    <p:set>
                                      <p:cBhvr>
                                        <p:cTn id="67" dur="770" fill="hold"/>
                                        <p:tgtEl>
                                          <p:spTgt spid="14340">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4340">
                                            <p:txEl>
                                              <p:pRg st="5" end="5"/>
                                            </p:txEl>
                                          </p:spTgt>
                                        </p:tgtEl>
                                        <p:attrNameLst>
                                          <p:attrName>ppt_y</p:attrName>
                                        </p:attrNameLst>
                                      </p:cBhvr>
                                    </p:anim>
                                  </p:childTnLst>
                                </p:cTn>
                              </p:par>
                            </p:childTnLst>
                          </p:cTn>
                        </p:par>
                      </p:childTnLst>
                    </p:cTn>
                  </p:par>
                  <p:par>
                    <p:cTn id="69" fill="hold">
                      <p:stCondLst>
                        <p:cond delay="indefinite"/>
                      </p:stCondLst>
                      <p:childTnLst>
                        <p:par>
                          <p:cTn id="70" fill="hold">
                            <p:stCondLst>
                              <p:cond delay="0"/>
                            </p:stCondLst>
                            <p:childTnLst>
                              <p:par>
                                <p:cTn id="71" presetID="51" presetClass="entr" presetSubtype="0" fill="hold" nodeType="clickEffect">
                                  <p:stCondLst>
                                    <p:cond delay="0"/>
                                  </p:stCondLst>
                                  <p:childTnLst>
                                    <p:set>
                                      <p:cBhvr>
                                        <p:cTn id="72" dur="1" fill="hold">
                                          <p:stCondLst>
                                            <p:cond delay="0"/>
                                          </p:stCondLst>
                                        </p:cTn>
                                        <p:tgtEl>
                                          <p:spTgt spid="14340">
                                            <p:txEl>
                                              <p:pRg st="6" end="6"/>
                                            </p:txEl>
                                          </p:spTgt>
                                        </p:tgtEl>
                                        <p:attrNameLst>
                                          <p:attrName>style.visibility</p:attrName>
                                        </p:attrNameLst>
                                      </p:cBhvr>
                                      <p:to>
                                        <p:strVal val="visible"/>
                                      </p:to>
                                    </p:set>
                                    <p:animEffect transition="in" filter="fade">
                                      <p:cBhvr>
                                        <p:cTn id="73" dur="770" decel="100000"/>
                                        <p:tgtEl>
                                          <p:spTgt spid="14340">
                                            <p:txEl>
                                              <p:pRg st="6" end="6"/>
                                            </p:txEl>
                                          </p:spTgt>
                                        </p:tgtEl>
                                      </p:cBhvr>
                                    </p:animEffect>
                                    <p:animScale>
                                      <p:cBhvr>
                                        <p:cTn id="74" dur="770" decel="100000"/>
                                        <p:tgtEl>
                                          <p:spTgt spid="14340">
                                            <p:txEl>
                                              <p:pRg st="6" end="6"/>
                                            </p:txEl>
                                          </p:spTgt>
                                        </p:tgtEl>
                                      </p:cBhvr>
                                      <p:from x="10000" y="10000"/>
                                      <p:to x="200000" y="450000"/>
                                    </p:animScale>
                                    <p:animScale>
                                      <p:cBhvr>
                                        <p:cTn id="75" dur="1230" accel="100000" fill="hold">
                                          <p:stCondLst>
                                            <p:cond delay="770"/>
                                          </p:stCondLst>
                                        </p:cTn>
                                        <p:tgtEl>
                                          <p:spTgt spid="14340">
                                            <p:txEl>
                                              <p:pRg st="6" end="6"/>
                                            </p:txEl>
                                          </p:spTgt>
                                        </p:tgtEl>
                                      </p:cBhvr>
                                      <p:from x="200000" y="450000"/>
                                      <p:to x="100000" y="100000"/>
                                    </p:animScale>
                                    <p:set>
                                      <p:cBhvr>
                                        <p:cTn id="76" dur="770" fill="hold"/>
                                        <p:tgtEl>
                                          <p:spTgt spid="14340">
                                            <p:txEl>
                                              <p:pRg st="6" end="6"/>
                                            </p:txEl>
                                          </p:spTgt>
                                        </p:tgtEl>
                                        <p:attrNameLst>
                                          <p:attrName>ppt_x</p:attrName>
                                        </p:attrNameLst>
                                      </p:cBhvr>
                                      <p:to>
                                        <p:strVal val="(0.5)"/>
                                      </p:to>
                                    </p:set>
                                    <p:anim from="(0.5)" to="(#ppt_x)" calcmode="lin" valueType="num">
                                      <p:cBhvr>
                                        <p:cTn id="77" dur="1230" accel="100000" fill="hold">
                                          <p:stCondLst>
                                            <p:cond delay="770"/>
                                          </p:stCondLst>
                                        </p:cTn>
                                        <p:tgtEl>
                                          <p:spTgt spid="14340">
                                            <p:txEl>
                                              <p:pRg st="6" end="6"/>
                                            </p:txEl>
                                          </p:spTgt>
                                        </p:tgtEl>
                                        <p:attrNameLst>
                                          <p:attrName>ppt_x</p:attrName>
                                        </p:attrNameLst>
                                      </p:cBhvr>
                                    </p:anim>
                                    <p:set>
                                      <p:cBhvr>
                                        <p:cTn id="78" dur="770" fill="hold"/>
                                        <p:tgtEl>
                                          <p:spTgt spid="14340">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4340">
                                            <p:txEl>
                                              <p:pRg st="6" end="6"/>
                                            </p:txEl>
                                          </p:spTgt>
                                        </p:tgtEl>
                                        <p:attrNameLst>
                                          <p:attrName>ppt_y</p:attrName>
                                        </p:attrNameLst>
                                      </p:cBhvr>
                                    </p:anim>
                                  </p:childTnLst>
                                </p:cTn>
                              </p:par>
                            </p:childTnLst>
                          </p:cTn>
                        </p:par>
                      </p:childTnLst>
                    </p:cTn>
                  </p:par>
                  <p:par>
                    <p:cTn id="80" fill="hold">
                      <p:stCondLst>
                        <p:cond delay="indefinite"/>
                      </p:stCondLst>
                      <p:childTnLst>
                        <p:par>
                          <p:cTn id="81" fill="hold">
                            <p:stCondLst>
                              <p:cond delay="0"/>
                            </p:stCondLst>
                            <p:childTnLst>
                              <p:par>
                                <p:cTn id="82" presetID="51" presetClass="entr" presetSubtype="0" fill="hold" nodeType="clickEffect">
                                  <p:stCondLst>
                                    <p:cond delay="0"/>
                                  </p:stCondLst>
                                  <p:childTnLst>
                                    <p:set>
                                      <p:cBhvr>
                                        <p:cTn id="83" dur="1" fill="hold">
                                          <p:stCondLst>
                                            <p:cond delay="0"/>
                                          </p:stCondLst>
                                        </p:cTn>
                                        <p:tgtEl>
                                          <p:spTgt spid="14340">
                                            <p:txEl>
                                              <p:pRg st="7" end="7"/>
                                            </p:txEl>
                                          </p:spTgt>
                                        </p:tgtEl>
                                        <p:attrNameLst>
                                          <p:attrName>style.visibility</p:attrName>
                                        </p:attrNameLst>
                                      </p:cBhvr>
                                      <p:to>
                                        <p:strVal val="visible"/>
                                      </p:to>
                                    </p:set>
                                    <p:animEffect transition="in" filter="fade">
                                      <p:cBhvr>
                                        <p:cTn id="84" dur="770" decel="100000"/>
                                        <p:tgtEl>
                                          <p:spTgt spid="14340">
                                            <p:txEl>
                                              <p:pRg st="7" end="7"/>
                                            </p:txEl>
                                          </p:spTgt>
                                        </p:tgtEl>
                                      </p:cBhvr>
                                    </p:animEffect>
                                    <p:animScale>
                                      <p:cBhvr>
                                        <p:cTn id="85" dur="770" decel="100000"/>
                                        <p:tgtEl>
                                          <p:spTgt spid="14340">
                                            <p:txEl>
                                              <p:pRg st="7" end="7"/>
                                            </p:txEl>
                                          </p:spTgt>
                                        </p:tgtEl>
                                      </p:cBhvr>
                                      <p:from x="10000" y="10000"/>
                                      <p:to x="200000" y="450000"/>
                                    </p:animScale>
                                    <p:animScale>
                                      <p:cBhvr>
                                        <p:cTn id="86" dur="1230" accel="100000" fill="hold">
                                          <p:stCondLst>
                                            <p:cond delay="770"/>
                                          </p:stCondLst>
                                        </p:cTn>
                                        <p:tgtEl>
                                          <p:spTgt spid="14340">
                                            <p:txEl>
                                              <p:pRg st="7" end="7"/>
                                            </p:txEl>
                                          </p:spTgt>
                                        </p:tgtEl>
                                      </p:cBhvr>
                                      <p:from x="200000" y="450000"/>
                                      <p:to x="100000" y="100000"/>
                                    </p:animScale>
                                    <p:set>
                                      <p:cBhvr>
                                        <p:cTn id="87" dur="770" fill="hold"/>
                                        <p:tgtEl>
                                          <p:spTgt spid="14340">
                                            <p:txEl>
                                              <p:pRg st="7" end="7"/>
                                            </p:txEl>
                                          </p:spTgt>
                                        </p:tgtEl>
                                        <p:attrNameLst>
                                          <p:attrName>ppt_x</p:attrName>
                                        </p:attrNameLst>
                                      </p:cBhvr>
                                      <p:to>
                                        <p:strVal val="(0.5)"/>
                                      </p:to>
                                    </p:set>
                                    <p:anim from="(0.5)" to="(#ppt_x)" calcmode="lin" valueType="num">
                                      <p:cBhvr>
                                        <p:cTn id="88" dur="1230" accel="100000" fill="hold">
                                          <p:stCondLst>
                                            <p:cond delay="770"/>
                                          </p:stCondLst>
                                        </p:cTn>
                                        <p:tgtEl>
                                          <p:spTgt spid="14340">
                                            <p:txEl>
                                              <p:pRg st="7" end="7"/>
                                            </p:txEl>
                                          </p:spTgt>
                                        </p:tgtEl>
                                        <p:attrNameLst>
                                          <p:attrName>ppt_x</p:attrName>
                                        </p:attrNameLst>
                                      </p:cBhvr>
                                    </p:anim>
                                    <p:set>
                                      <p:cBhvr>
                                        <p:cTn id="89" dur="770" fill="hold"/>
                                        <p:tgtEl>
                                          <p:spTgt spid="14340">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14340">
                                            <p:txEl>
                                              <p:pRg st="7" end="7"/>
                                            </p:txEl>
                                          </p:spTgt>
                                        </p:tgtEl>
                                        <p:attrNameLst>
                                          <p:attrName>ppt_y</p:attrName>
                                        </p:attrNameLst>
                                      </p:cBhvr>
                                    </p:anim>
                                  </p:childTnLst>
                                </p:cTn>
                              </p:par>
                            </p:childTnLst>
                          </p:cTn>
                        </p:par>
                      </p:childTnLst>
                    </p:cTn>
                  </p:par>
                  <p:par>
                    <p:cTn id="91" fill="hold">
                      <p:stCondLst>
                        <p:cond delay="indefinite"/>
                      </p:stCondLst>
                      <p:childTnLst>
                        <p:par>
                          <p:cTn id="92" fill="hold">
                            <p:stCondLst>
                              <p:cond delay="0"/>
                            </p:stCondLst>
                            <p:childTnLst>
                              <p:par>
                                <p:cTn id="93" presetID="51" presetClass="entr" presetSubtype="0" fill="hold" nodeType="clickEffect">
                                  <p:stCondLst>
                                    <p:cond delay="0"/>
                                  </p:stCondLst>
                                  <p:childTnLst>
                                    <p:set>
                                      <p:cBhvr>
                                        <p:cTn id="94" dur="1" fill="hold">
                                          <p:stCondLst>
                                            <p:cond delay="0"/>
                                          </p:stCondLst>
                                        </p:cTn>
                                        <p:tgtEl>
                                          <p:spTgt spid="14340">
                                            <p:txEl>
                                              <p:pRg st="8" end="8"/>
                                            </p:txEl>
                                          </p:spTgt>
                                        </p:tgtEl>
                                        <p:attrNameLst>
                                          <p:attrName>style.visibility</p:attrName>
                                        </p:attrNameLst>
                                      </p:cBhvr>
                                      <p:to>
                                        <p:strVal val="visible"/>
                                      </p:to>
                                    </p:set>
                                    <p:animEffect transition="in" filter="fade">
                                      <p:cBhvr>
                                        <p:cTn id="95" dur="770" decel="100000"/>
                                        <p:tgtEl>
                                          <p:spTgt spid="14340">
                                            <p:txEl>
                                              <p:pRg st="8" end="8"/>
                                            </p:txEl>
                                          </p:spTgt>
                                        </p:tgtEl>
                                      </p:cBhvr>
                                    </p:animEffect>
                                    <p:animScale>
                                      <p:cBhvr>
                                        <p:cTn id="96" dur="770" decel="100000"/>
                                        <p:tgtEl>
                                          <p:spTgt spid="14340">
                                            <p:txEl>
                                              <p:pRg st="8" end="8"/>
                                            </p:txEl>
                                          </p:spTgt>
                                        </p:tgtEl>
                                      </p:cBhvr>
                                      <p:from x="10000" y="10000"/>
                                      <p:to x="200000" y="450000"/>
                                    </p:animScale>
                                    <p:animScale>
                                      <p:cBhvr>
                                        <p:cTn id="97" dur="1230" accel="100000" fill="hold">
                                          <p:stCondLst>
                                            <p:cond delay="770"/>
                                          </p:stCondLst>
                                        </p:cTn>
                                        <p:tgtEl>
                                          <p:spTgt spid="14340">
                                            <p:txEl>
                                              <p:pRg st="8" end="8"/>
                                            </p:txEl>
                                          </p:spTgt>
                                        </p:tgtEl>
                                      </p:cBhvr>
                                      <p:from x="200000" y="450000"/>
                                      <p:to x="100000" y="100000"/>
                                    </p:animScale>
                                    <p:set>
                                      <p:cBhvr>
                                        <p:cTn id="98" dur="770" fill="hold"/>
                                        <p:tgtEl>
                                          <p:spTgt spid="14340">
                                            <p:txEl>
                                              <p:pRg st="8" end="8"/>
                                            </p:txEl>
                                          </p:spTgt>
                                        </p:tgtEl>
                                        <p:attrNameLst>
                                          <p:attrName>ppt_x</p:attrName>
                                        </p:attrNameLst>
                                      </p:cBhvr>
                                      <p:to>
                                        <p:strVal val="(0.5)"/>
                                      </p:to>
                                    </p:set>
                                    <p:anim from="(0.5)" to="(#ppt_x)" calcmode="lin" valueType="num">
                                      <p:cBhvr>
                                        <p:cTn id="99" dur="1230" accel="100000" fill="hold">
                                          <p:stCondLst>
                                            <p:cond delay="770"/>
                                          </p:stCondLst>
                                        </p:cTn>
                                        <p:tgtEl>
                                          <p:spTgt spid="14340">
                                            <p:txEl>
                                              <p:pRg st="8" end="8"/>
                                            </p:txEl>
                                          </p:spTgt>
                                        </p:tgtEl>
                                        <p:attrNameLst>
                                          <p:attrName>ppt_x</p:attrName>
                                        </p:attrNameLst>
                                      </p:cBhvr>
                                    </p:anim>
                                    <p:set>
                                      <p:cBhvr>
                                        <p:cTn id="100" dur="770" fill="hold"/>
                                        <p:tgtEl>
                                          <p:spTgt spid="14340">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14340">
                                            <p:txEl>
                                              <p:pRg st="8" end="8"/>
                                            </p:txEl>
                                          </p:spTgt>
                                        </p:tgtEl>
                                        <p:attrNameLst>
                                          <p:attrName>ppt_y</p:attrName>
                                        </p:attrNameLst>
                                      </p:cBhvr>
                                    </p:anim>
                                  </p:childTnLst>
                                </p:cTn>
                              </p:par>
                            </p:childTnLst>
                          </p:cTn>
                        </p:par>
                      </p:childTnLst>
                    </p:cTn>
                  </p:par>
                  <p:par>
                    <p:cTn id="102" fill="hold">
                      <p:stCondLst>
                        <p:cond delay="indefinite"/>
                      </p:stCondLst>
                      <p:childTnLst>
                        <p:par>
                          <p:cTn id="103" fill="hold">
                            <p:stCondLst>
                              <p:cond delay="0"/>
                            </p:stCondLst>
                            <p:childTnLst>
                              <p:par>
                                <p:cTn id="104" presetID="51" presetClass="entr" presetSubtype="0" fill="hold" nodeType="clickEffect">
                                  <p:stCondLst>
                                    <p:cond delay="0"/>
                                  </p:stCondLst>
                                  <p:childTnLst>
                                    <p:set>
                                      <p:cBhvr>
                                        <p:cTn id="105" dur="1" fill="hold">
                                          <p:stCondLst>
                                            <p:cond delay="0"/>
                                          </p:stCondLst>
                                        </p:cTn>
                                        <p:tgtEl>
                                          <p:spTgt spid="14340">
                                            <p:txEl>
                                              <p:pRg st="9" end="9"/>
                                            </p:txEl>
                                          </p:spTgt>
                                        </p:tgtEl>
                                        <p:attrNameLst>
                                          <p:attrName>style.visibility</p:attrName>
                                        </p:attrNameLst>
                                      </p:cBhvr>
                                      <p:to>
                                        <p:strVal val="visible"/>
                                      </p:to>
                                    </p:set>
                                    <p:animEffect transition="in" filter="fade">
                                      <p:cBhvr>
                                        <p:cTn id="106" dur="770" decel="100000"/>
                                        <p:tgtEl>
                                          <p:spTgt spid="14340">
                                            <p:txEl>
                                              <p:pRg st="9" end="9"/>
                                            </p:txEl>
                                          </p:spTgt>
                                        </p:tgtEl>
                                      </p:cBhvr>
                                    </p:animEffect>
                                    <p:animScale>
                                      <p:cBhvr>
                                        <p:cTn id="107" dur="770" decel="100000"/>
                                        <p:tgtEl>
                                          <p:spTgt spid="14340">
                                            <p:txEl>
                                              <p:pRg st="9" end="9"/>
                                            </p:txEl>
                                          </p:spTgt>
                                        </p:tgtEl>
                                      </p:cBhvr>
                                      <p:from x="10000" y="10000"/>
                                      <p:to x="200000" y="450000"/>
                                    </p:animScale>
                                    <p:animScale>
                                      <p:cBhvr>
                                        <p:cTn id="108" dur="1230" accel="100000" fill="hold">
                                          <p:stCondLst>
                                            <p:cond delay="770"/>
                                          </p:stCondLst>
                                        </p:cTn>
                                        <p:tgtEl>
                                          <p:spTgt spid="14340">
                                            <p:txEl>
                                              <p:pRg st="9" end="9"/>
                                            </p:txEl>
                                          </p:spTgt>
                                        </p:tgtEl>
                                      </p:cBhvr>
                                      <p:from x="200000" y="450000"/>
                                      <p:to x="100000" y="100000"/>
                                    </p:animScale>
                                    <p:set>
                                      <p:cBhvr>
                                        <p:cTn id="109" dur="770" fill="hold"/>
                                        <p:tgtEl>
                                          <p:spTgt spid="14340">
                                            <p:txEl>
                                              <p:pRg st="9" end="9"/>
                                            </p:txEl>
                                          </p:spTgt>
                                        </p:tgtEl>
                                        <p:attrNameLst>
                                          <p:attrName>ppt_x</p:attrName>
                                        </p:attrNameLst>
                                      </p:cBhvr>
                                      <p:to>
                                        <p:strVal val="(0.5)"/>
                                      </p:to>
                                    </p:set>
                                    <p:anim from="(0.5)" to="(#ppt_x)" calcmode="lin" valueType="num">
                                      <p:cBhvr>
                                        <p:cTn id="110" dur="1230" accel="100000" fill="hold">
                                          <p:stCondLst>
                                            <p:cond delay="770"/>
                                          </p:stCondLst>
                                        </p:cTn>
                                        <p:tgtEl>
                                          <p:spTgt spid="14340">
                                            <p:txEl>
                                              <p:pRg st="9" end="9"/>
                                            </p:txEl>
                                          </p:spTgt>
                                        </p:tgtEl>
                                        <p:attrNameLst>
                                          <p:attrName>ppt_x</p:attrName>
                                        </p:attrNameLst>
                                      </p:cBhvr>
                                    </p:anim>
                                    <p:set>
                                      <p:cBhvr>
                                        <p:cTn id="111" dur="770" fill="hold"/>
                                        <p:tgtEl>
                                          <p:spTgt spid="14340">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14340">
                                            <p:txEl>
                                              <p:pRg st="9" end="9"/>
                                            </p:txEl>
                                          </p:spTgt>
                                        </p:tgtEl>
                                        <p:attrNameLst>
                                          <p:attrName>ppt_y</p:attrName>
                                        </p:attrNameLst>
                                      </p:cBhvr>
                                    </p:anim>
                                  </p:childTnLst>
                                </p:cTn>
                              </p:par>
                            </p:childTnLst>
                          </p:cTn>
                        </p:par>
                      </p:childTnLst>
                    </p:cTn>
                  </p:par>
                  <p:par>
                    <p:cTn id="113" fill="hold">
                      <p:stCondLst>
                        <p:cond delay="indefinite"/>
                      </p:stCondLst>
                      <p:childTnLst>
                        <p:par>
                          <p:cTn id="114" fill="hold">
                            <p:stCondLst>
                              <p:cond delay="0"/>
                            </p:stCondLst>
                            <p:childTnLst>
                              <p:par>
                                <p:cTn id="115" presetID="51" presetClass="entr" presetSubtype="0" fill="hold" nodeType="clickEffect">
                                  <p:stCondLst>
                                    <p:cond delay="0"/>
                                  </p:stCondLst>
                                  <p:childTnLst>
                                    <p:set>
                                      <p:cBhvr>
                                        <p:cTn id="116" dur="1" fill="hold">
                                          <p:stCondLst>
                                            <p:cond delay="0"/>
                                          </p:stCondLst>
                                        </p:cTn>
                                        <p:tgtEl>
                                          <p:spTgt spid="14340">
                                            <p:txEl>
                                              <p:pRg st="10" end="10"/>
                                            </p:txEl>
                                          </p:spTgt>
                                        </p:tgtEl>
                                        <p:attrNameLst>
                                          <p:attrName>style.visibility</p:attrName>
                                        </p:attrNameLst>
                                      </p:cBhvr>
                                      <p:to>
                                        <p:strVal val="visible"/>
                                      </p:to>
                                    </p:set>
                                    <p:animEffect transition="in" filter="fade">
                                      <p:cBhvr>
                                        <p:cTn id="117" dur="770" decel="100000"/>
                                        <p:tgtEl>
                                          <p:spTgt spid="14340">
                                            <p:txEl>
                                              <p:pRg st="10" end="10"/>
                                            </p:txEl>
                                          </p:spTgt>
                                        </p:tgtEl>
                                      </p:cBhvr>
                                    </p:animEffect>
                                    <p:animScale>
                                      <p:cBhvr>
                                        <p:cTn id="118" dur="770" decel="100000"/>
                                        <p:tgtEl>
                                          <p:spTgt spid="14340">
                                            <p:txEl>
                                              <p:pRg st="10" end="10"/>
                                            </p:txEl>
                                          </p:spTgt>
                                        </p:tgtEl>
                                      </p:cBhvr>
                                      <p:from x="10000" y="10000"/>
                                      <p:to x="200000" y="450000"/>
                                    </p:animScale>
                                    <p:animScale>
                                      <p:cBhvr>
                                        <p:cTn id="119" dur="1230" accel="100000" fill="hold">
                                          <p:stCondLst>
                                            <p:cond delay="770"/>
                                          </p:stCondLst>
                                        </p:cTn>
                                        <p:tgtEl>
                                          <p:spTgt spid="14340">
                                            <p:txEl>
                                              <p:pRg st="10" end="10"/>
                                            </p:txEl>
                                          </p:spTgt>
                                        </p:tgtEl>
                                      </p:cBhvr>
                                      <p:from x="200000" y="450000"/>
                                      <p:to x="100000" y="100000"/>
                                    </p:animScale>
                                    <p:set>
                                      <p:cBhvr>
                                        <p:cTn id="120" dur="770" fill="hold"/>
                                        <p:tgtEl>
                                          <p:spTgt spid="14340">
                                            <p:txEl>
                                              <p:pRg st="10" end="10"/>
                                            </p:txEl>
                                          </p:spTgt>
                                        </p:tgtEl>
                                        <p:attrNameLst>
                                          <p:attrName>ppt_x</p:attrName>
                                        </p:attrNameLst>
                                      </p:cBhvr>
                                      <p:to>
                                        <p:strVal val="(0.5)"/>
                                      </p:to>
                                    </p:set>
                                    <p:anim from="(0.5)" to="(#ppt_x)" calcmode="lin" valueType="num">
                                      <p:cBhvr>
                                        <p:cTn id="121" dur="1230" accel="100000" fill="hold">
                                          <p:stCondLst>
                                            <p:cond delay="770"/>
                                          </p:stCondLst>
                                        </p:cTn>
                                        <p:tgtEl>
                                          <p:spTgt spid="14340">
                                            <p:txEl>
                                              <p:pRg st="10" end="10"/>
                                            </p:txEl>
                                          </p:spTgt>
                                        </p:tgtEl>
                                        <p:attrNameLst>
                                          <p:attrName>ppt_x</p:attrName>
                                        </p:attrNameLst>
                                      </p:cBhvr>
                                    </p:anim>
                                    <p:set>
                                      <p:cBhvr>
                                        <p:cTn id="122" dur="770" fill="hold"/>
                                        <p:tgtEl>
                                          <p:spTgt spid="14340">
                                            <p:txEl>
                                              <p:pRg st="10" end="10"/>
                                            </p:txEl>
                                          </p:spTgt>
                                        </p:tgtEl>
                                        <p:attrNameLst>
                                          <p:attrName>ppt_y</p:attrName>
                                        </p:attrNameLst>
                                      </p:cBhvr>
                                      <p:to>
                                        <p:strVal val="(#ppt_y+0.4)"/>
                                      </p:to>
                                    </p:set>
                                    <p:anim from="(#ppt_y+0.4)" to="(#ppt_y)" calcmode="lin" valueType="num">
                                      <p:cBhvr>
                                        <p:cTn id="123" dur="1230" accel="100000" fill="hold">
                                          <p:stCondLst>
                                            <p:cond delay="770"/>
                                          </p:stCondLst>
                                        </p:cTn>
                                        <p:tgtEl>
                                          <p:spTgt spid="14340">
                                            <p:txEl>
                                              <p:pRg st="10" end="10"/>
                                            </p:txEl>
                                          </p:spTgt>
                                        </p:tgtEl>
                                        <p:attrNameLst>
                                          <p:attrName>ppt_y</p:attrName>
                                        </p:attrNameLst>
                                      </p:cBhvr>
                                    </p:anim>
                                  </p:childTnLst>
                                </p:cTn>
                              </p:par>
                            </p:childTnLst>
                          </p:cTn>
                        </p:par>
                      </p:childTnLst>
                    </p:cTn>
                  </p:par>
                  <p:par>
                    <p:cTn id="124" fill="hold">
                      <p:stCondLst>
                        <p:cond delay="indefinite"/>
                      </p:stCondLst>
                      <p:childTnLst>
                        <p:par>
                          <p:cTn id="125" fill="hold">
                            <p:stCondLst>
                              <p:cond delay="0"/>
                            </p:stCondLst>
                            <p:childTnLst>
                              <p:par>
                                <p:cTn id="126" presetID="51" presetClass="entr" presetSubtype="0" fill="hold" nodeType="clickEffect">
                                  <p:stCondLst>
                                    <p:cond delay="0"/>
                                  </p:stCondLst>
                                  <p:childTnLst>
                                    <p:set>
                                      <p:cBhvr>
                                        <p:cTn id="127" dur="1" fill="hold">
                                          <p:stCondLst>
                                            <p:cond delay="0"/>
                                          </p:stCondLst>
                                        </p:cTn>
                                        <p:tgtEl>
                                          <p:spTgt spid="14340">
                                            <p:txEl>
                                              <p:pRg st="11" end="11"/>
                                            </p:txEl>
                                          </p:spTgt>
                                        </p:tgtEl>
                                        <p:attrNameLst>
                                          <p:attrName>style.visibility</p:attrName>
                                        </p:attrNameLst>
                                      </p:cBhvr>
                                      <p:to>
                                        <p:strVal val="visible"/>
                                      </p:to>
                                    </p:set>
                                    <p:animEffect transition="in" filter="fade">
                                      <p:cBhvr>
                                        <p:cTn id="128" dur="770" decel="100000"/>
                                        <p:tgtEl>
                                          <p:spTgt spid="14340">
                                            <p:txEl>
                                              <p:pRg st="11" end="11"/>
                                            </p:txEl>
                                          </p:spTgt>
                                        </p:tgtEl>
                                      </p:cBhvr>
                                    </p:animEffect>
                                    <p:animScale>
                                      <p:cBhvr>
                                        <p:cTn id="129" dur="770" decel="100000"/>
                                        <p:tgtEl>
                                          <p:spTgt spid="14340">
                                            <p:txEl>
                                              <p:pRg st="11" end="11"/>
                                            </p:txEl>
                                          </p:spTgt>
                                        </p:tgtEl>
                                      </p:cBhvr>
                                      <p:from x="10000" y="10000"/>
                                      <p:to x="200000" y="450000"/>
                                    </p:animScale>
                                    <p:animScale>
                                      <p:cBhvr>
                                        <p:cTn id="130" dur="1230" accel="100000" fill="hold">
                                          <p:stCondLst>
                                            <p:cond delay="770"/>
                                          </p:stCondLst>
                                        </p:cTn>
                                        <p:tgtEl>
                                          <p:spTgt spid="14340">
                                            <p:txEl>
                                              <p:pRg st="11" end="11"/>
                                            </p:txEl>
                                          </p:spTgt>
                                        </p:tgtEl>
                                      </p:cBhvr>
                                      <p:from x="200000" y="450000"/>
                                      <p:to x="100000" y="100000"/>
                                    </p:animScale>
                                    <p:set>
                                      <p:cBhvr>
                                        <p:cTn id="131" dur="770" fill="hold"/>
                                        <p:tgtEl>
                                          <p:spTgt spid="14340">
                                            <p:txEl>
                                              <p:pRg st="11" end="11"/>
                                            </p:txEl>
                                          </p:spTgt>
                                        </p:tgtEl>
                                        <p:attrNameLst>
                                          <p:attrName>ppt_x</p:attrName>
                                        </p:attrNameLst>
                                      </p:cBhvr>
                                      <p:to>
                                        <p:strVal val="(0.5)"/>
                                      </p:to>
                                    </p:set>
                                    <p:anim from="(0.5)" to="(#ppt_x)" calcmode="lin" valueType="num">
                                      <p:cBhvr>
                                        <p:cTn id="132" dur="1230" accel="100000" fill="hold">
                                          <p:stCondLst>
                                            <p:cond delay="770"/>
                                          </p:stCondLst>
                                        </p:cTn>
                                        <p:tgtEl>
                                          <p:spTgt spid="14340">
                                            <p:txEl>
                                              <p:pRg st="11" end="11"/>
                                            </p:txEl>
                                          </p:spTgt>
                                        </p:tgtEl>
                                        <p:attrNameLst>
                                          <p:attrName>ppt_x</p:attrName>
                                        </p:attrNameLst>
                                      </p:cBhvr>
                                    </p:anim>
                                    <p:set>
                                      <p:cBhvr>
                                        <p:cTn id="133" dur="770" fill="hold"/>
                                        <p:tgtEl>
                                          <p:spTgt spid="14340">
                                            <p:txEl>
                                              <p:pRg st="11" end="11"/>
                                            </p:txEl>
                                          </p:spTgt>
                                        </p:tgtEl>
                                        <p:attrNameLst>
                                          <p:attrName>ppt_y</p:attrName>
                                        </p:attrNameLst>
                                      </p:cBhvr>
                                      <p:to>
                                        <p:strVal val="(#ppt_y+0.4)"/>
                                      </p:to>
                                    </p:set>
                                    <p:anim from="(#ppt_y+0.4)" to="(#ppt_y)" calcmode="lin" valueType="num">
                                      <p:cBhvr>
                                        <p:cTn id="134" dur="1230" accel="100000" fill="hold">
                                          <p:stCondLst>
                                            <p:cond delay="770"/>
                                          </p:stCondLst>
                                        </p:cTn>
                                        <p:tgtEl>
                                          <p:spTgt spid="14340">
                                            <p:txEl>
                                              <p:pRg st="11" end="11"/>
                                            </p:txEl>
                                          </p:spTgt>
                                        </p:tgtEl>
                                        <p:attrNameLst>
                                          <p:attrName>ppt_y</p:attrName>
                                        </p:attrNameLst>
                                      </p:cBhvr>
                                    </p:anim>
                                  </p:childTnLst>
                                </p:cTn>
                              </p:par>
                            </p:childTnLst>
                          </p:cTn>
                        </p:par>
                      </p:childTnLst>
                    </p:cTn>
                  </p:par>
                  <p:par>
                    <p:cTn id="135" fill="hold">
                      <p:stCondLst>
                        <p:cond delay="indefinite"/>
                      </p:stCondLst>
                      <p:childTnLst>
                        <p:par>
                          <p:cTn id="136" fill="hold">
                            <p:stCondLst>
                              <p:cond delay="0"/>
                            </p:stCondLst>
                            <p:childTnLst>
                              <p:par>
                                <p:cTn id="137" presetID="51" presetClass="entr" presetSubtype="0" fill="hold" nodeType="clickEffect">
                                  <p:stCondLst>
                                    <p:cond delay="0"/>
                                  </p:stCondLst>
                                  <p:childTnLst>
                                    <p:set>
                                      <p:cBhvr>
                                        <p:cTn id="138" dur="1" fill="hold">
                                          <p:stCondLst>
                                            <p:cond delay="0"/>
                                          </p:stCondLst>
                                        </p:cTn>
                                        <p:tgtEl>
                                          <p:spTgt spid="14340">
                                            <p:txEl>
                                              <p:pRg st="12" end="12"/>
                                            </p:txEl>
                                          </p:spTgt>
                                        </p:tgtEl>
                                        <p:attrNameLst>
                                          <p:attrName>style.visibility</p:attrName>
                                        </p:attrNameLst>
                                      </p:cBhvr>
                                      <p:to>
                                        <p:strVal val="visible"/>
                                      </p:to>
                                    </p:set>
                                    <p:animEffect transition="in" filter="fade">
                                      <p:cBhvr>
                                        <p:cTn id="139" dur="770" decel="100000"/>
                                        <p:tgtEl>
                                          <p:spTgt spid="14340">
                                            <p:txEl>
                                              <p:pRg st="12" end="12"/>
                                            </p:txEl>
                                          </p:spTgt>
                                        </p:tgtEl>
                                      </p:cBhvr>
                                    </p:animEffect>
                                    <p:animScale>
                                      <p:cBhvr>
                                        <p:cTn id="140" dur="770" decel="100000"/>
                                        <p:tgtEl>
                                          <p:spTgt spid="14340">
                                            <p:txEl>
                                              <p:pRg st="12" end="12"/>
                                            </p:txEl>
                                          </p:spTgt>
                                        </p:tgtEl>
                                      </p:cBhvr>
                                      <p:from x="10000" y="10000"/>
                                      <p:to x="200000" y="450000"/>
                                    </p:animScale>
                                    <p:animScale>
                                      <p:cBhvr>
                                        <p:cTn id="141" dur="1230" accel="100000" fill="hold">
                                          <p:stCondLst>
                                            <p:cond delay="770"/>
                                          </p:stCondLst>
                                        </p:cTn>
                                        <p:tgtEl>
                                          <p:spTgt spid="14340">
                                            <p:txEl>
                                              <p:pRg st="12" end="12"/>
                                            </p:txEl>
                                          </p:spTgt>
                                        </p:tgtEl>
                                      </p:cBhvr>
                                      <p:from x="200000" y="450000"/>
                                      <p:to x="100000" y="100000"/>
                                    </p:animScale>
                                    <p:set>
                                      <p:cBhvr>
                                        <p:cTn id="142" dur="770" fill="hold"/>
                                        <p:tgtEl>
                                          <p:spTgt spid="14340">
                                            <p:txEl>
                                              <p:pRg st="12" end="12"/>
                                            </p:txEl>
                                          </p:spTgt>
                                        </p:tgtEl>
                                        <p:attrNameLst>
                                          <p:attrName>ppt_x</p:attrName>
                                        </p:attrNameLst>
                                      </p:cBhvr>
                                      <p:to>
                                        <p:strVal val="(0.5)"/>
                                      </p:to>
                                    </p:set>
                                    <p:anim from="(0.5)" to="(#ppt_x)" calcmode="lin" valueType="num">
                                      <p:cBhvr>
                                        <p:cTn id="143" dur="1230" accel="100000" fill="hold">
                                          <p:stCondLst>
                                            <p:cond delay="770"/>
                                          </p:stCondLst>
                                        </p:cTn>
                                        <p:tgtEl>
                                          <p:spTgt spid="14340">
                                            <p:txEl>
                                              <p:pRg st="12" end="12"/>
                                            </p:txEl>
                                          </p:spTgt>
                                        </p:tgtEl>
                                        <p:attrNameLst>
                                          <p:attrName>ppt_x</p:attrName>
                                        </p:attrNameLst>
                                      </p:cBhvr>
                                    </p:anim>
                                    <p:set>
                                      <p:cBhvr>
                                        <p:cTn id="144" dur="770" fill="hold"/>
                                        <p:tgtEl>
                                          <p:spTgt spid="14340">
                                            <p:txEl>
                                              <p:pRg st="12" end="12"/>
                                            </p:txEl>
                                          </p:spTgt>
                                        </p:tgtEl>
                                        <p:attrNameLst>
                                          <p:attrName>ppt_y</p:attrName>
                                        </p:attrNameLst>
                                      </p:cBhvr>
                                      <p:to>
                                        <p:strVal val="(#ppt_y+0.4)"/>
                                      </p:to>
                                    </p:set>
                                    <p:anim from="(#ppt_y+0.4)" to="(#ppt_y)" calcmode="lin" valueType="num">
                                      <p:cBhvr>
                                        <p:cTn id="145" dur="1230" accel="100000" fill="hold">
                                          <p:stCondLst>
                                            <p:cond delay="770"/>
                                          </p:stCondLst>
                                        </p:cTn>
                                        <p:tgtEl>
                                          <p:spTgt spid="14340">
                                            <p:txEl>
                                              <p:pRg st="12" end="12"/>
                                            </p:txEl>
                                          </p:spTgt>
                                        </p:tgtEl>
                                        <p:attrNameLst>
                                          <p:attrName>ppt_y</p:attrName>
                                        </p:attrNameLst>
                                      </p:cBhvr>
                                    </p:anim>
                                  </p:childTnLst>
                                </p:cTn>
                              </p:par>
                            </p:childTnLst>
                          </p:cTn>
                        </p:par>
                      </p:childTnLst>
                    </p:cTn>
                  </p:par>
                  <p:par>
                    <p:cTn id="146" fill="hold">
                      <p:stCondLst>
                        <p:cond delay="indefinite"/>
                      </p:stCondLst>
                      <p:childTnLst>
                        <p:par>
                          <p:cTn id="147" fill="hold">
                            <p:stCondLst>
                              <p:cond delay="0"/>
                            </p:stCondLst>
                            <p:childTnLst>
                              <p:par>
                                <p:cTn id="148" presetID="51" presetClass="entr" presetSubtype="0" fill="hold" nodeType="clickEffect">
                                  <p:stCondLst>
                                    <p:cond delay="0"/>
                                  </p:stCondLst>
                                  <p:childTnLst>
                                    <p:set>
                                      <p:cBhvr>
                                        <p:cTn id="149" dur="1" fill="hold">
                                          <p:stCondLst>
                                            <p:cond delay="0"/>
                                          </p:stCondLst>
                                        </p:cTn>
                                        <p:tgtEl>
                                          <p:spTgt spid="14340">
                                            <p:txEl>
                                              <p:pRg st="13" end="13"/>
                                            </p:txEl>
                                          </p:spTgt>
                                        </p:tgtEl>
                                        <p:attrNameLst>
                                          <p:attrName>style.visibility</p:attrName>
                                        </p:attrNameLst>
                                      </p:cBhvr>
                                      <p:to>
                                        <p:strVal val="visible"/>
                                      </p:to>
                                    </p:set>
                                    <p:animEffect transition="in" filter="fade">
                                      <p:cBhvr>
                                        <p:cTn id="150" dur="770" decel="100000"/>
                                        <p:tgtEl>
                                          <p:spTgt spid="14340">
                                            <p:txEl>
                                              <p:pRg st="13" end="13"/>
                                            </p:txEl>
                                          </p:spTgt>
                                        </p:tgtEl>
                                      </p:cBhvr>
                                    </p:animEffect>
                                    <p:animScale>
                                      <p:cBhvr>
                                        <p:cTn id="151" dur="770" decel="100000"/>
                                        <p:tgtEl>
                                          <p:spTgt spid="14340">
                                            <p:txEl>
                                              <p:pRg st="13" end="13"/>
                                            </p:txEl>
                                          </p:spTgt>
                                        </p:tgtEl>
                                      </p:cBhvr>
                                      <p:from x="10000" y="10000"/>
                                      <p:to x="200000" y="450000"/>
                                    </p:animScale>
                                    <p:animScale>
                                      <p:cBhvr>
                                        <p:cTn id="152" dur="1230" accel="100000" fill="hold">
                                          <p:stCondLst>
                                            <p:cond delay="770"/>
                                          </p:stCondLst>
                                        </p:cTn>
                                        <p:tgtEl>
                                          <p:spTgt spid="14340">
                                            <p:txEl>
                                              <p:pRg st="13" end="13"/>
                                            </p:txEl>
                                          </p:spTgt>
                                        </p:tgtEl>
                                      </p:cBhvr>
                                      <p:from x="200000" y="450000"/>
                                      <p:to x="100000" y="100000"/>
                                    </p:animScale>
                                    <p:set>
                                      <p:cBhvr>
                                        <p:cTn id="153" dur="770" fill="hold"/>
                                        <p:tgtEl>
                                          <p:spTgt spid="14340">
                                            <p:txEl>
                                              <p:pRg st="13" end="13"/>
                                            </p:txEl>
                                          </p:spTgt>
                                        </p:tgtEl>
                                        <p:attrNameLst>
                                          <p:attrName>ppt_x</p:attrName>
                                        </p:attrNameLst>
                                      </p:cBhvr>
                                      <p:to>
                                        <p:strVal val="(0.5)"/>
                                      </p:to>
                                    </p:set>
                                    <p:anim from="(0.5)" to="(#ppt_x)" calcmode="lin" valueType="num">
                                      <p:cBhvr>
                                        <p:cTn id="154" dur="1230" accel="100000" fill="hold">
                                          <p:stCondLst>
                                            <p:cond delay="770"/>
                                          </p:stCondLst>
                                        </p:cTn>
                                        <p:tgtEl>
                                          <p:spTgt spid="14340">
                                            <p:txEl>
                                              <p:pRg st="13" end="13"/>
                                            </p:txEl>
                                          </p:spTgt>
                                        </p:tgtEl>
                                        <p:attrNameLst>
                                          <p:attrName>ppt_x</p:attrName>
                                        </p:attrNameLst>
                                      </p:cBhvr>
                                    </p:anim>
                                    <p:set>
                                      <p:cBhvr>
                                        <p:cTn id="155" dur="770" fill="hold"/>
                                        <p:tgtEl>
                                          <p:spTgt spid="14340">
                                            <p:txEl>
                                              <p:pRg st="13" end="13"/>
                                            </p:txEl>
                                          </p:spTgt>
                                        </p:tgtEl>
                                        <p:attrNameLst>
                                          <p:attrName>ppt_y</p:attrName>
                                        </p:attrNameLst>
                                      </p:cBhvr>
                                      <p:to>
                                        <p:strVal val="(#ppt_y+0.4)"/>
                                      </p:to>
                                    </p:set>
                                    <p:anim from="(#ppt_y+0.4)" to="(#ppt_y)" calcmode="lin" valueType="num">
                                      <p:cBhvr>
                                        <p:cTn id="156" dur="1230" accel="100000" fill="hold">
                                          <p:stCondLst>
                                            <p:cond delay="770"/>
                                          </p:stCondLst>
                                        </p:cTn>
                                        <p:tgtEl>
                                          <p:spTgt spid="14340">
                                            <p:txEl>
                                              <p:pRg st="13" end="13"/>
                                            </p:txEl>
                                          </p:spTgt>
                                        </p:tgtEl>
                                        <p:attrNameLst>
                                          <p:attrName>ppt_y</p:attrName>
                                        </p:attrNameLst>
                                      </p:cBhvr>
                                    </p:anim>
                                  </p:childTnLst>
                                </p:cTn>
                              </p:par>
                            </p:childTnLst>
                          </p:cTn>
                        </p:par>
                      </p:childTnLst>
                    </p:cTn>
                  </p:par>
                  <p:par>
                    <p:cTn id="157" fill="hold">
                      <p:stCondLst>
                        <p:cond delay="indefinite"/>
                      </p:stCondLst>
                      <p:childTnLst>
                        <p:par>
                          <p:cTn id="158" fill="hold">
                            <p:stCondLst>
                              <p:cond delay="0"/>
                            </p:stCondLst>
                            <p:childTnLst>
                              <p:par>
                                <p:cTn id="159" presetID="51" presetClass="entr" presetSubtype="0" fill="hold" nodeType="clickEffect">
                                  <p:stCondLst>
                                    <p:cond delay="0"/>
                                  </p:stCondLst>
                                  <p:childTnLst>
                                    <p:set>
                                      <p:cBhvr>
                                        <p:cTn id="160" dur="1" fill="hold">
                                          <p:stCondLst>
                                            <p:cond delay="0"/>
                                          </p:stCondLst>
                                        </p:cTn>
                                        <p:tgtEl>
                                          <p:spTgt spid="14340">
                                            <p:txEl>
                                              <p:pRg st="14" end="14"/>
                                            </p:txEl>
                                          </p:spTgt>
                                        </p:tgtEl>
                                        <p:attrNameLst>
                                          <p:attrName>style.visibility</p:attrName>
                                        </p:attrNameLst>
                                      </p:cBhvr>
                                      <p:to>
                                        <p:strVal val="visible"/>
                                      </p:to>
                                    </p:set>
                                    <p:animEffect transition="in" filter="fade">
                                      <p:cBhvr>
                                        <p:cTn id="161" dur="770" decel="100000"/>
                                        <p:tgtEl>
                                          <p:spTgt spid="14340">
                                            <p:txEl>
                                              <p:pRg st="14" end="14"/>
                                            </p:txEl>
                                          </p:spTgt>
                                        </p:tgtEl>
                                      </p:cBhvr>
                                    </p:animEffect>
                                    <p:animScale>
                                      <p:cBhvr>
                                        <p:cTn id="162" dur="770" decel="100000"/>
                                        <p:tgtEl>
                                          <p:spTgt spid="14340">
                                            <p:txEl>
                                              <p:pRg st="14" end="14"/>
                                            </p:txEl>
                                          </p:spTgt>
                                        </p:tgtEl>
                                      </p:cBhvr>
                                      <p:from x="10000" y="10000"/>
                                      <p:to x="200000" y="450000"/>
                                    </p:animScale>
                                    <p:animScale>
                                      <p:cBhvr>
                                        <p:cTn id="163" dur="1230" accel="100000" fill="hold">
                                          <p:stCondLst>
                                            <p:cond delay="770"/>
                                          </p:stCondLst>
                                        </p:cTn>
                                        <p:tgtEl>
                                          <p:spTgt spid="14340">
                                            <p:txEl>
                                              <p:pRg st="14" end="14"/>
                                            </p:txEl>
                                          </p:spTgt>
                                        </p:tgtEl>
                                      </p:cBhvr>
                                      <p:from x="200000" y="450000"/>
                                      <p:to x="100000" y="100000"/>
                                    </p:animScale>
                                    <p:set>
                                      <p:cBhvr>
                                        <p:cTn id="164" dur="770" fill="hold"/>
                                        <p:tgtEl>
                                          <p:spTgt spid="14340">
                                            <p:txEl>
                                              <p:pRg st="14" end="14"/>
                                            </p:txEl>
                                          </p:spTgt>
                                        </p:tgtEl>
                                        <p:attrNameLst>
                                          <p:attrName>ppt_x</p:attrName>
                                        </p:attrNameLst>
                                      </p:cBhvr>
                                      <p:to>
                                        <p:strVal val="(0.5)"/>
                                      </p:to>
                                    </p:set>
                                    <p:anim from="(0.5)" to="(#ppt_x)" calcmode="lin" valueType="num">
                                      <p:cBhvr>
                                        <p:cTn id="165" dur="1230" accel="100000" fill="hold">
                                          <p:stCondLst>
                                            <p:cond delay="770"/>
                                          </p:stCondLst>
                                        </p:cTn>
                                        <p:tgtEl>
                                          <p:spTgt spid="14340">
                                            <p:txEl>
                                              <p:pRg st="14" end="14"/>
                                            </p:txEl>
                                          </p:spTgt>
                                        </p:tgtEl>
                                        <p:attrNameLst>
                                          <p:attrName>ppt_x</p:attrName>
                                        </p:attrNameLst>
                                      </p:cBhvr>
                                    </p:anim>
                                    <p:set>
                                      <p:cBhvr>
                                        <p:cTn id="166" dur="770" fill="hold"/>
                                        <p:tgtEl>
                                          <p:spTgt spid="14340">
                                            <p:txEl>
                                              <p:pRg st="14" end="14"/>
                                            </p:txEl>
                                          </p:spTgt>
                                        </p:tgtEl>
                                        <p:attrNameLst>
                                          <p:attrName>ppt_y</p:attrName>
                                        </p:attrNameLst>
                                      </p:cBhvr>
                                      <p:to>
                                        <p:strVal val="(#ppt_y+0.4)"/>
                                      </p:to>
                                    </p:set>
                                    <p:anim from="(#ppt_y+0.4)" to="(#ppt_y)" calcmode="lin" valueType="num">
                                      <p:cBhvr>
                                        <p:cTn id="167" dur="1230" accel="100000" fill="hold">
                                          <p:stCondLst>
                                            <p:cond delay="770"/>
                                          </p:stCondLst>
                                        </p:cTn>
                                        <p:tgtEl>
                                          <p:spTgt spid="14340">
                                            <p:txEl>
                                              <p:pRg st="14" end="14"/>
                                            </p:txEl>
                                          </p:spTgt>
                                        </p:tgtEl>
                                        <p:attrNameLst>
                                          <p:attrName>ppt_y</p:attrName>
                                        </p:attrNameLst>
                                      </p:cBhvr>
                                    </p:anim>
                                  </p:childTnLst>
                                </p:cTn>
                              </p:par>
                            </p:childTnLst>
                          </p:cTn>
                        </p:par>
                      </p:childTnLst>
                    </p:cTn>
                  </p:par>
                  <p:par>
                    <p:cTn id="168" fill="hold">
                      <p:stCondLst>
                        <p:cond delay="indefinite"/>
                      </p:stCondLst>
                      <p:childTnLst>
                        <p:par>
                          <p:cTn id="169" fill="hold">
                            <p:stCondLst>
                              <p:cond delay="0"/>
                            </p:stCondLst>
                            <p:childTnLst>
                              <p:par>
                                <p:cTn id="170" presetID="51" presetClass="entr" presetSubtype="0" fill="hold" nodeType="clickEffect">
                                  <p:stCondLst>
                                    <p:cond delay="0"/>
                                  </p:stCondLst>
                                  <p:childTnLst>
                                    <p:set>
                                      <p:cBhvr>
                                        <p:cTn id="171" dur="1" fill="hold">
                                          <p:stCondLst>
                                            <p:cond delay="0"/>
                                          </p:stCondLst>
                                        </p:cTn>
                                        <p:tgtEl>
                                          <p:spTgt spid="14340">
                                            <p:txEl>
                                              <p:pRg st="15" end="15"/>
                                            </p:txEl>
                                          </p:spTgt>
                                        </p:tgtEl>
                                        <p:attrNameLst>
                                          <p:attrName>style.visibility</p:attrName>
                                        </p:attrNameLst>
                                      </p:cBhvr>
                                      <p:to>
                                        <p:strVal val="visible"/>
                                      </p:to>
                                    </p:set>
                                    <p:animEffect transition="in" filter="fade">
                                      <p:cBhvr>
                                        <p:cTn id="172" dur="770" decel="100000"/>
                                        <p:tgtEl>
                                          <p:spTgt spid="14340">
                                            <p:txEl>
                                              <p:pRg st="15" end="15"/>
                                            </p:txEl>
                                          </p:spTgt>
                                        </p:tgtEl>
                                      </p:cBhvr>
                                    </p:animEffect>
                                    <p:animScale>
                                      <p:cBhvr>
                                        <p:cTn id="173" dur="770" decel="100000"/>
                                        <p:tgtEl>
                                          <p:spTgt spid="14340">
                                            <p:txEl>
                                              <p:pRg st="15" end="15"/>
                                            </p:txEl>
                                          </p:spTgt>
                                        </p:tgtEl>
                                      </p:cBhvr>
                                      <p:from x="10000" y="10000"/>
                                      <p:to x="200000" y="450000"/>
                                    </p:animScale>
                                    <p:animScale>
                                      <p:cBhvr>
                                        <p:cTn id="174" dur="1230" accel="100000" fill="hold">
                                          <p:stCondLst>
                                            <p:cond delay="770"/>
                                          </p:stCondLst>
                                        </p:cTn>
                                        <p:tgtEl>
                                          <p:spTgt spid="14340">
                                            <p:txEl>
                                              <p:pRg st="15" end="15"/>
                                            </p:txEl>
                                          </p:spTgt>
                                        </p:tgtEl>
                                      </p:cBhvr>
                                      <p:from x="200000" y="450000"/>
                                      <p:to x="100000" y="100000"/>
                                    </p:animScale>
                                    <p:set>
                                      <p:cBhvr>
                                        <p:cTn id="175" dur="770" fill="hold"/>
                                        <p:tgtEl>
                                          <p:spTgt spid="14340">
                                            <p:txEl>
                                              <p:pRg st="15" end="15"/>
                                            </p:txEl>
                                          </p:spTgt>
                                        </p:tgtEl>
                                        <p:attrNameLst>
                                          <p:attrName>ppt_x</p:attrName>
                                        </p:attrNameLst>
                                      </p:cBhvr>
                                      <p:to>
                                        <p:strVal val="(0.5)"/>
                                      </p:to>
                                    </p:set>
                                    <p:anim from="(0.5)" to="(#ppt_x)" calcmode="lin" valueType="num">
                                      <p:cBhvr>
                                        <p:cTn id="176" dur="1230" accel="100000" fill="hold">
                                          <p:stCondLst>
                                            <p:cond delay="770"/>
                                          </p:stCondLst>
                                        </p:cTn>
                                        <p:tgtEl>
                                          <p:spTgt spid="14340">
                                            <p:txEl>
                                              <p:pRg st="15" end="15"/>
                                            </p:txEl>
                                          </p:spTgt>
                                        </p:tgtEl>
                                        <p:attrNameLst>
                                          <p:attrName>ppt_x</p:attrName>
                                        </p:attrNameLst>
                                      </p:cBhvr>
                                    </p:anim>
                                    <p:set>
                                      <p:cBhvr>
                                        <p:cTn id="177" dur="770" fill="hold"/>
                                        <p:tgtEl>
                                          <p:spTgt spid="14340">
                                            <p:txEl>
                                              <p:pRg st="15" end="15"/>
                                            </p:txEl>
                                          </p:spTgt>
                                        </p:tgtEl>
                                        <p:attrNameLst>
                                          <p:attrName>ppt_y</p:attrName>
                                        </p:attrNameLst>
                                      </p:cBhvr>
                                      <p:to>
                                        <p:strVal val="(#ppt_y+0.4)"/>
                                      </p:to>
                                    </p:set>
                                    <p:anim from="(#ppt_y+0.4)" to="(#ppt_y)" calcmode="lin" valueType="num">
                                      <p:cBhvr>
                                        <p:cTn id="178" dur="1230" accel="100000" fill="hold">
                                          <p:stCondLst>
                                            <p:cond delay="770"/>
                                          </p:stCondLst>
                                        </p:cTn>
                                        <p:tgtEl>
                                          <p:spTgt spid="14340">
                                            <p:txEl>
                                              <p:pRg st="15" end="15"/>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752600"/>
            <a:ext cx="6019800" cy="2895600"/>
          </a:xfrm>
          <a:solidFill>
            <a:srgbClr val="7030A0"/>
          </a:solidFill>
        </p:spPr>
        <p:txBody>
          <a:bodyPr/>
          <a:lstStyle/>
          <a:p>
            <a:pPr algn="ctr">
              <a:buNone/>
            </a:pPr>
            <a:endParaRPr lang="en-US" b="1" dirty="0">
              <a:solidFill>
                <a:srgbClr val="FFFF00"/>
              </a:solidFill>
            </a:endParaRPr>
          </a:p>
          <a:p>
            <a:pPr algn="ctr">
              <a:buNone/>
            </a:pPr>
            <a:endParaRPr lang="en-US" b="1" dirty="0">
              <a:solidFill>
                <a:srgbClr val="FFFF00"/>
              </a:solidFill>
            </a:endParaRPr>
          </a:p>
          <a:p>
            <a:pPr algn="ctr">
              <a:buNone/>
            </a:pPr>
            <a:r>
              <a:rPr lang="en-US" sz="4000" b="1" dirty="0">
                <a:solidFill>
                  <a:srgbClr val="FFFF00"/>
                </a:solidFill>
              </a:rPr>
              <a:t>END of Chapter 5</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304</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8915400" cy="1066800"/>
          </a:xfrm>
        </p:spPr>
        <p:txBody>
          <a:bodyPr/>
          <a:lstStyle/>
          <a:p>
            <a:pPr eaLnBrk="1" hangingPunct="1"/>
            <a:r>
              <a:rPr lang="en-US" altLang="en-US" sz="3600" b="1"/>
              <a:t>Table 3. Intranet WBS in Tabular Form</a:t>
            </a:r>
            <a:endParaRPr lang="en-US" altLang="en-US" b="1"/>
          </a:p>
        </p:txBody>
      </p:sp>
      <p:sp>
        <p:nvSpPr>
          <p:cNvPr id="22531" name="Rectangle 3"/>
          <p:cNvSpPr>
            <a:spLocks noChangeArrowheads="1"/>
          </p:cNvSpPr>
          <p:nvPr/>
        </p:nvSpPr>
        <p:spPr bwMode="auto">
          <a:xfrm>
            <a:off x="685800" y="1066800"/>
            <a:ext cx="7620000" cy="5632450"/>
          </a:xfrm>
          <a:prstGeom prst="rect">
            <a:avLst/>
          </a:prstGeom>
          <a:noFill/>
          <a:ln w="12700" cap="sq">
            <a:noFill/>
            <a:miter lim="800000"/>
            <a:headEnd type="none" w="sm" len="sm"/>
            <a:tailEnd type="none" w="sm" len="sm"/>
          </a:ln>
        </p:spPr>
        <p:txBody>
          <a:bodyPr>
            <a:spAutoFit/>
          </a:bodyPr>
          <a:lstStyle/>
          <a:p>
            <a:r>
              <a:rPr lang="en-US" altLang="en-US" sz="2400" b="1"/>
              <a:t>1.0 Concept</a:t>
            </a:r>
          </a:p>
          <a:p>
            <a:r>
              <a:rPr lang="en-US" altLang="en-US" sz="2400"/>
              <a:t>	1.1 Evaluate current systems</a:t>
            </a:r>
          </a:p>
          <a:p>
            <a:r>
              <a:rPr lang="en-US" altLang="en-US" sz="2400"/>
              <a:t>	1.2 Define requirements</a:t>
            </a:r>
          </a:p>
          <a:p>
            <a:r>
              <a:rPr lang="en-US" altLang="en-US" sz="2400"/>
              <a:t>		1.2.1 Define user requirements</a:t>
            </a:r>
          </a:p>
          <a:p>
            <a:r>
              <a:rPr lang="en-US" altLang="en-US" sz="2400"/>
              <a:t>		1.2.2 Define content requirements</a:t>
            </a:r>
          </a:p>
          <a:p>
            <a:r>
              <a:rPr lang="en-US" altLang="en-US" sz="2400"/>
              <a:t>		1.2.3 Define system requirements</a:t>
            </a:r>
          </a:p>
          <a:p>
            <a:r>
              <a:rPr lang="en-US" altLang="en-US" sz="2400"/>
              <a:t>		1.2.4 Define server owner requirements</a:t>
            </a:r>
          </a:p>
          <a:p>
            <a:r>
              <a:rPr lang="en-US" altLang="en-US" sz="2400"/>
              <a:t>	1.3 Define specific functionality</a:t>
            </a:r>
          </a:p>
          <a:p>
            <a:r>
              <a:rPr lang="en-US" altLang="en-US" sz="2400"/>
              <a:t>	1.4 Define risks and risk management approach</a:t>
            </a:r>
          </a:p>
          <a:p>
            <a:r>
              <a:rPr lang="en-US" altLang="en-US" sz="2400"/>
              <a:t>	1.5 Develop project plan</a:t>
            </a:r>
          </a:p>
          <a:p>
            <a:r>
              <a:rPr lang="en-US" altLang="en-US" sz="2400"/>
              <a:t>	1.6 Brief Web development team</a:t>
            </a:r>
          </a:p>
          <a:p>
            <a:r>
              <a:rPr lang="en-US" altLang="en-US" sz="2400"/>
              <a:t>2.0 Web Site Design</a:t>
            </a:r>
          </a:p>
          <a:p>
            <a:r>
              <a:rPr lang="en-US" altLang="en-US" sz="2400"/>
              <a:t>3.0 Web Site Development</a:t>
            </a:r>
          </a:p>
          <a:p>
            <a:r>
              <a:rPr lang="en-US" altLang="en-US" sz="2400"/>
              <a:t>4.0 Roll Out</a:t>
            </a:r>
          </a:p>
          <a:p>
            <a:r>
              <a:rPr lang="en-US" altLang="en-US" sz="2400"/>
              <a:t>5.0 Support</a:t>
            </a:r>
          </a:p>
        </p:txBody>
      </p:sp>
      <p:sp>
        <p:nvSpPr>
          <p:cNvPr id="22532" name="Slide Number Placeholder 5"/>
          <p:cNvSpPr>
            <a:spLocks noGrp="1"/>
          </p:cNvSpPr>
          <p:nvPr>
            <p:ph type="sldNum" sz="quarter" idx="10"/>
          </p:nvPr>
        </p:nvSpPr>
        <p:spPr>
          <a:noFill/>
          <a:ln>
            <a:miter lim="800000"/>
            <a:headEnd/>
            <a:tailEnd/>
          </a:ln>
        </p:spPr>
        <p:txBody>
          <a:bodyPr/>
          <a:lstStyle/>
          <a:p>
            <a:fld id="{217715E2-87A1-4C0F-A6D7-FE4135591796}" type="slidenum">
              <a:rPr lang="en-US" altLang="en-US" smtClean="0"/>
              <a:pPr/>
              <a:t>31</a:t>
            </a:fld>
            <a:endParaRPr lang="en-US" altLang="en-US"/>
          </a:p>
        </p:txBody>
      </p:sp>
      <p:sp>
        <p:nvSpPr>
          <p:cNvPr id="22533"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344488"/>
            <a:ext cx="9144000" cy="725487"/>
          </a:xfrm>
        </p:spPr>
        <p:txBody>
          <a:bodyPr/>
          <a:lstStyle/>
          <a:p>
            <a:pPr eaLnBrk="1" hangingPunct="1"/>
            <a:r>
              <a:rPr lang="en-US" altLang="en-US" sz="2800" b="1"/>
              <a:t>Figure 3. Intranet WBS and Gantt Chart in Project xx</a:t>
            </a:r>
            <a:endParaRPr lang="en-US" altLang="en-US" sz="3600" b="1"/>
          </a:p>
        </p:txBody>
      </p:sp>
      <p:sp>
        <p:nvSpPr>
          <p:cNvPr id="23555" name="Text Box 3"/>
          <p:cNvSpPr txBox="1">
            <a:spLocks noChangeArrowheads="1"/>
          </p:cNvSpPr>
          <p:nvPr/>
        </p:nvSpPr>
        <p:spPr bwMode="auto">
          <a:xfrm>
            <a:off x="1295400" y="5410200"/>
            <a:ext cx="1908175" cy="457200"/>
          </a:xfrm>
          <a:prstGeom prst="rect">
            <a:avLst/>
          </a:prstGeom>
          <a:noFill/>
          <a:ln w="9525">
            <a:noFill/>
            <a:miter lim="800000"/>
            <a:headEnd/>
            <a:tailEnd/>
          </a:ln>
        </p:spPr>
        <p:txBody>
          <a:bodyPr wrap="none">
            <a:spAutoFit/>
          </a:bodyPr>
          <a:lstStyle/>
          <a:p>
            <a:r>
              <a:rPr lang="en-US" altLang="en-US" sz="2400">
                <a:hlinkClick r:id="rId2"/>
              </a:rPr>
              <a:t>Project 98 file</a:t>
            </a:r>
          </a:p>
        </p:txBody>
      </p:sp>
      <p:pic>
        <p:nvPicPr>
          <p:cNvPr id="23556" name="Picture 5"/>
          <p:cNvPicPr>
            <a:picLocks noChangeAspect="1" noChangeArrowheads="1"/>
          </p:cNvPicPr>
          <p:nvPr/>
        </p:nvPicPr>
        <p:blipFill>
          <a:blip r:embed="rId3" cstate="print"/>
          <a:srcRect t="11470" b="16924"/>
          <a:stretch>
            <a:fillRect/>
          </a:stretch>
        </p:blipFill>
        <p:spPr bwMode="auto">
          <a:xfrm>
            <a:off x="457200" y="1295400"/>
            <a:ext cx="8229600" cy="5257800"/>
          </a:xfrm>
          <a:prstGeom prst="rect">
            <a:avLst/>
          </a:prstGeom>
          <a:noFill/>
          <a:ln w="9525">
            <a:noFill/>
            <a:miter lim="800000"/>
            <a:headEnd/>
            <a:tailEnd/>
          </a:ln>
        </p:spPr>
      </p:pic>
      <p:sp>
        <p:nvSpPr>
          <p:cNvPr id="23557" name="Slide Number Placeholder 6"/>
          <p:cNvSpPr>
            <a:spLocks noGrp="1"/>
          </p:cNvSpPr>
          <p:nvPr>
            <p:ph type="sldNum" sz="quarter" idx="10"/>
          </p:nvPr>
        </p:nvSpPr>
        <p:spPr>
          <a:noFill/>
          <a:ln>
            <a:miter lim="800000"/>
            <a:headEnd/>
            <a:tailEnd/>
          </a:ln>
        </p:spPr>
        <p:txBody>
          <a:bodyPr/>
          <a:lstStyle/>
          <a:p>
            <a:fld id="{D80E63E1-DD14-4FCB-9E69-F4F42163376F}" type="slidenum">
              <a:rPr lang="en-US" altLang="en-US" smtClean="0"/>
              <a:pPr/>
              <a:t>32</a:t>
            </a:fld>
            <a:endParaRPr lang="en-US" altLang="en-US"/>
          </a:p>
        </p:txBody>
      </p:sp>
      <p:sp>
        <p:nvSpPr>
          <p:cNvPr id="23558" name="Footer Placeholder 7"/>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76200"/>
            <a:ext cx="9144000" cy="1143000"/>
          </a:xfrm>
        </p:spPr>
        <p:txBody>
          <a:bodyPr/>
          <a:lstStyle/>
          <a:p>
            <a:pPr eaLnBrk="1" hangingPunct="1"/>
            <a:r>
              <a:rPr lang="en-US" altLang="en-US" sz="2800" b="1"/>
              <a:t>Figure 4. Intranet Gantt Chart Organized by Project Management Process Groups</a:t>
            </a:r>
          </a:p>
        </p:txBody>
      </p:sp>
      <p:pic>
        <p:nvPicPr>
          <p:cNvPr id="24579" name="Picture 4"/>
          <p:cNvPicPr>
            <a:picLocks noChangeAspect="1" noChangeArrowheads="1"/>
          </p:cNvPicPr>
          <p:nvPr/>
        </p:nvPicPr>
        <p:blipFill>
          <a:blip r:embed="rId2" cstate="print"/>
          <a:srcRect t="10146" b="17061"/>
          <a:stretch>
            <a:fillRect/>
          </a:stretch>
        </p:blipFill>
        <p:spPr bwMode="auto">
          <a:xfrm>
            <a:off x="152400" y="1311275"/>
            <a:ext cx="8763000" cy="4784725"/>
          </a:xfrm>
          <a:prstGeom prst="rect">
            <a:avLst/>
          </a:prstGeom>
          <a:noFill/>
          <a:ln w="9525">
            <a:noFill/>
            <a:miter lim="800000"/>
            <a:headEnd/>
            <a:tailEnd/>
          </a:ln>
        </p:spPr>
      </p:pic>
      <p:sp>
        <p:nvSpPr>
          <p:cNvPr id="24580" name="Slide Number Placeholder 5"/>
          <p:cNvSpPr>
            <a:spLocks noGrp="1"/>
          </p:cNvSpPr>
          <p:nvPr>
            <p:ph type="sldNum" sz="quarter" idx="10"/>
          </p:nvPr>
        </p:nvSpPr>
        <p:spPr>
          <a:noFill/>
          <a:ln>
            <a:miter lim="800000"/>
            <a:headEnd/>
            <a:tailEnd/>
          </a:ln>
        </p:spPr>
        <p:txBody>
          <a:bodyPr/>
          <a:lstStyle/>
          <a:p>
            <a:fld id="{710AC1D6-AEF0-43B8-B4A6-5D77007FE91B}" type="slidenum">
              <a:rPr lang="en-US" altLang="en-US" smtClean="0"/>
              <a:pPr/>
              <a:t>33</a:t>
            </a:fld>
            <a:endParaRPr lang="en-US" altLang="en-US"/>
          </a:p>
        </p:txBody>
      </p:sp>
      <p:sp>
        <p:nvSpPr>
          <p:cNvPr id="24581"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382000" cy="609600"/>
          </a:xfrm>
        </p:spPr>
        <p:txBody>
          <a:bodyPr/>
          <a:lstStyle/>
          <a:p>
            <a:pPr eaLnBrk="1" hangingPunct="1"/>
            <a:r>
              <a:rPr lang="en-US" altLang="en-US" sz="2800" b="1"/>
              <a:t>Table 4. WBS….</a:t>
            </a:r>
          </a:p>
        </p:txBody>
      </p:sp>
      <p:pic>
        <p:nvPicPr>
          <p:cNvPr id="25603" name="Picture 3"/>
          <p:cNvPicPr>
            <a:picLocks noChangeAspect="1" noChangeArrowheads="1"/>
          </p:cNvPicPr>
          <p:nvPr/>
        </p:nvPicPr>
        <p:blipFill>
          <a:blip r:embed="rId2" cstate="print"/>
          <a:srcRect t="5244"/>
          <a:stretch>
            <a:fillRect/>
          </a:stretch>
        </p:blipFill>
        <p:spPr bwMode="auto">
          <a:xfrm>
            <a:off x="381000" y="914400"/>
            <a:ext cx="8001000" cy="5505450"/>
          </a:xfrm>
          <a:prstGeom prst="rect">
            <a:avLst/>
          </a:prstGeom>
          <a:noFill/>
          <a:ln w="9525">
            <a:noFill/>
            <a:miter lim="800000"/>
            <a:headEnd/>
            <a:tailEnd/>
          </a:ln>
        </p:spPr>
      </p:pic>
      <p:sp>
        <p:nvSpPr>
          <p:cNvPr id="25604" name="Slide Number Placeholder 5"/>
          <p:cNvSpPr>
            <a:spLocks noGrp="1"/>
          </p:cNvSpPr>
          <p:nvPr>
            <p:ph type="sldNum" sz="quarter" idx="10"/>
          </p:nvPr>
        </p:nvSpPr>
        <p:spPr>
          <a:noFill/>
          <a:ln>
            <a:miter lim="800000"/>
            <a:headEnd/>
            <a:tailEnd/>
          </a:ln>
        </p:spPr>
        <p:txBody>
          <a:bodyPr/>
          <a:lstStyle/>
          <a:p>
            <a:fld id="{0DB6D26C-1CAA-4FF2-8FFA-384D5B797B30}" type="slidenum">
              <a:rPr lang="en-US" altLang="en-US" smtClean="0"/>
              <a:pPr/>
              <a:t>34</a:t>
            </a:fld>
            <a:endParaRPr lang="en-US" altLang="en-US"/>
          </a:p>
        </p:txBody>
      </p:sp>
      <p:sp>
        <p:nvSpPr>
          <p:cNvPr id="25605"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en-US" sz="3200" b="1"/>
              <a:t>Figure 6. Resulting WBS in Chart Form</a:t>
            </a:r>
          </a:p>
        </p:txBody>
      </p:sp>
      <p:pic>
        <p:nvPicPr>
          <p:cNvPr id="26627" name="Picture 5" descr="Fig05-06"/>
          <p:cNvPicPr>
            <a:picLocks noChangeAspect="1" noChangeArrowheads="1"/>
          </p:cNvPicPr>
          <p:nvPr/>
        </p:nvPicPr>
        <p:blipFill>
          <a:blip r:embed="rId2" cstate="print"/>
          <a:srcRect b="7750"/>
          <a:stretch>
            <a:fillRect/>
          </a:stretch>
        </p:blipFill>
        <p:spPr bwMode="auto">
          <a:xfrm>
            <a:off x="152400" y="1419225"/>
            <a:ext cx="8763000" cy="4524375"/>
          </a:xfrm>
          <a:prstGeom prst="rect">
            <a:avLst/>
          </a:prstGeom>
          <a:noFill/>
          <a:ln w="9525">
            <a:noFill/>
            <a:miter lim="800000"/>
            <a:headEnd/>
            <a:tailEnd/>
          </a:ln>
        </p:spPr>
      </p:pic>
      <p:sp>
        <p:nvSpPr>
          <p:cNvPr id="26628" name="Slide Number Placeholder 5"/>
          <p:cNvSpPr>
            <a:spLocks noGrp="1"/>
          </p:cNvSpPr>
          <p:nvPr>
            <p:ph type="sldNum" sz="quarter" idx="10"/>
          </p:nvPr>
        </p:nvSpPr>
        <p:spPr>
          <a:noFill/>
          <a:ln>
            <a:miter lim="800000"/>
            <a:headEnd/>
            <a:tailEnd/>
          </a:ln>
        </p:spPr>
        <p:txBody>
          <a:bodyPr/>
          <a:lstStyle/>
          <a:p>
            <a:fld id="{3F57E6FB-49C0-4934-BDC2-B0E91D80C598}" type="slidenum">
              <a:rPr lang="en-US" altLang="en-US" smtClean="0"/>
              <a:pPr/>
              <a:t>35</a:t>
            </a:fld>
            <a:endParaRPr lang="en-US" altLang="en-US"/>
          </a:p>
        </p:txBody>
      </p:sp>
      <p:sp>
        <p:nvSpPr>
          <p:cNvPr id="26629"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3600" b="1" dirty="0">
                <a:solidFill>
                  <a:schemeClr val="tx1"/>
                </a:solidFill>
              </a:rPr>
              <a:t>The WBS </a:t>
            </a:r>
            <a:r>
              <a:rPr lang="en-US" altLang="en-US" sz="3600" b="1" dirty="0">
                <a:solidFill>
                  <a:srgbClr val="0070C0"/>
                </a:solidFill>
              </a:rPr>
              <a:t>Dictionary</a:t>
            </a:r>
            <a:r>
              <a:rPr lang="en-US" altLang="en-US" sz="3600" b="1" dirty="0">
                <a:solidFill>
                  <a:schemeClr val="tx1"/>
                </a:solidFill>
              </a:rPr>
              <a:t> and Scope Baseline</a:t>
            </a:r>
          </a:p>
        </p:txBody>
      </p:sp>
      <p:sp>
        <p:nvSpPr>
          <p:cNvPr id="27651" name="Rectangle 3"/>
          <p:cNvSpPr>
            <a:spLocks noGrp="1" noChangeArrowheads="1"/>
          </p:cNvSpPr>
          <p:nvPr>
            <p:ph type="body" idx="1"/>
          </p:nvPr>
        </p:nvSpPr>
        <p:spPr>
          <a:xfrm>
            <a:off x="381000" y="1295400"/>
            <a:ext cx="8458200" cy="4572000"/>
          </a:xfrm>
        </p:spPr>
        <p:txBody>
          <a:bodyPr/>
          <a:lstStyle/>
          <a:p>
            <a:pPr algn="just" eaLnBrk="1" hangingPunct="1"/>
            <a:r>
              <a:rPr lang="en-US" altLang="en-US" dirty="0"/>
              <a:t>Many WBS tasks are vague and must be explained in more detail so people know what to do and can estimate how long the work will take and what it will cost.</a:t>
            </a:r>
          </a:p>
          <a:p>
            <a:pPr algn="just" eaLnBrk="1" hangingPunct="1"/>
            <a:r>
              <a:rPr lang="en-US" altLang="en-US" dirty="0"/>
              <a:t>A </a:t>
            </a:r>
            <a:r>
              <a:rPr lang="en-US" altLang="en-US" b="1" dirty="0"/>
              <a:t>WBS dictionary</a:t>
            </a:r>
            <a:r>
              <a:rPr lang="en-US" altLang="en-US" dirty="0"/>
              <a:t> is a document that describes detailed information about each WBS item.</a:t>
            </a:r>
          </a:p>
          <a:p>
            <a:pPr algn="just" eaLnBrk="1" hangingPunct="1"/>
            <a:r>
              <a:rPr lang="en-US" altLang="en-US" dirty="0"/>
              <a:t>The approved project scope statement and its WBS and WBS dictionary form the </a:t>
            </a:r>
            <a:r>
              <a:rPr lang="en-US" altLang="en-US" b="1" dirty="0"/>
              <a:t>scope baseline</a:t>
            </a:r>
            <a:r>
              <a:rPr lang="en-US" altLang="en-US" dirty="0"/>
              <a:t>, which is used to measure performance in meeting project scope goals.</a:t>
            </a:r>
          </a:p>
        </p:txBody>
      </p:sp>
      <p:sp>
        <p:nvSpPr>
          <p:cNvPr id="27652" name="Slide Number Placeholder 5"/>
          <p:cNvSpPr>
            <a:spLocks noGrp="1"/>
          </p:cNvSpPr>
          <p:nvPr>
            <p:ph type="sldNum" sz="quarter" idx="10"/>
          </p:nvPr>
        </p:nvSpPr>
        <p:spPr>
          <a:noFill/>
          <a:ln>
            <a:miter lim="800000"/>
            <a:headEnd/>
            <a:tailEnd/>
          </a:ln>
        </p:spPr>
        <p:txBody>
          <a:bodyPr/>
          <a:lstStyle/>
          <a:p>
            <a:fld id="{67BD2EFE-2C90-44DC-8951-EDCEAD842792}" type="slidenum">
              <a:rPr lang="en-US" altLang="en-US" smtClean="0"/>
              <a:pPr/>
              <a:t>36</a:t>
            </a:fld>
            <a:endParaRPr lang="en-US" altLang="en-US"/>
          </a:p>
        </p:txBody>
      </p:sp>
      <p:sp>
        <p:nvSpPr>
          <p:cNvPr id="27653"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434975"/>
            <a:ext cx="8382000" cy="717550"/>
          </a:xfrm>
        </p:spPr>
        <p:txBody>
          <a:bodyPr/>
          <a:lstStyle/>
          <a:p>
            <a:pPr eaLnBrk="1" hangingPunct="1">
              <a:defRPr/>
            </a:pPr>
            <a:r>
              <a:rPr lang="en-US" altLang="en-US" sz="3200" b="1" dirty="0">
                <a:solidFill>
                  <a:schemeClr val="accent6"/>
                </a:solidFill>
              </a:rPr>
              <a:t>Advice for Creating a WBS and WBS Dictionary</a:t>
            </a:r>
            <a:endParaRPr lang="en-US" altLang="en-US" sz="3600" b="1" dirty="0">
              <a:solidFill>
                <a:schemeClr val="accent6"/>
              </a:solidFill>
            </a:endParaRPr>
          </a:p>
        </p:txBody>
      </p:sp>
      <p:sp>
        <p:nvSpPr>
          <p:cNvPr id="25603" name="Rectangle 3"/>
          <p:cNvSpPr>
            <a:spLocks noGrp="1" noChangeArrowheads="1"/>
          </p:cNvSpPr>
          <p:nvPr>
            <p:ph type="body" idx="1"/>
          </p:nvPr>
        </p:nvSpPr>
        <p:spPr>
          <a:xfrm>
            <a:off x="457200" y="1371600"/>
            <a:ext cx="8458200" cy="4724400"/>
          </a:xfrm>
        </p:spPr>
        <p:txBody>
          <a:bodyPr>
            <a:normAutofit lnSpcReduction="10000"/>
          </a:bodyPr>
          <a:lstStyle/>
          <a:p>
            <a:pPr algn="just" eaLnBrk="1" hangingPunct="1">
              <a:defRPr/>
            </a:pPr>
            <a:r>
              <a:rPr lang="en-US" dirty="0"/>
              <a:t>A unit of work should appear in only one place in the WBS.</a:t>
            </a:r>
          </a:p>
          <a:p>
            <a:pPr algn="just" eaLnBrk="1" hangingPunct="1">
              <a:defRPr/>
            </a:pPr>
            <a:r>
              <a:rPr lang="en-US" dirty="0"/>
              <a:t>The work content of a WBS item is the </a:t>
            </a:r>
            <a:r>
              <a:rPr lang="en-US" b="1" dirty="0"/>
              <a:t>sum</a:t>
            </a:r>
            <a:r>
              <a:rPr lang="en-US" dirty="0"/>
              <a:t> of the WBS items below it.</a:t>
            </a:r>
          </a:p>
          <a:p>
            <a:pPr algn="just" eaLnBrk="1" hangingPunct="1">
              <a:defRPr/>
            </a:pPr>
            <a:r>
              <a:rPr lang="en-US" dirty="0"/>
              <a:t>A WBS item is the </a:t>
            </a:r>
            <a:r>
              <a:rPr lang="en-US" b="1" dirty="0"/>
              <a:t>responsibility</a:t>
            </a:r>
            <a:r>
              <a:rPr lang="en-US" dirty="0"/>
              <a:t> of only one </a:t>
            </a:r>
            <a:r>
              <a:rPr lang="en-US" b="1" dirty="0"/>
              <a:t>individual</a:t>
            </a:r>
            <a:r>
              <a:rPr lang="en-US" dirty="0"/>
              <a:t>, even though many people may be working on it.</a:t>
            </a:r>
          </a:p>
          <a:p>
            <a:pPr algn="just" eaLnBrk="1" hangingPunct="1">
              <a:defRPr/>
            </a:pPr>
            <a:r>
              <a:rPr lang="en-US" dirty="0"/>
              <a:t>The WBS must be </a:t>
            </a:r>
            <a:r>
              <a:rPr lang="en-US" b="1" dirty="0"/>
              <a:t>consistent</a:t>
            </a:r>
            <a:r>
              <a:rPr lang="en-US" dirty="0"/>
              <a:t> with the way in which work is actually going to be performed; it should serve the project team first, and other purposes only if practical.</a:t>
            </a:r>
          </a:p>
        </p:txBody>
      </p:sp>
      <p:sp>
        <p:nvSpPr>
          <p:cNvPr id="28676" name="Slide Number Placeholder 6"/>
          <p:cNvSpPr>
            <a:spLocks noGrp="1"/>
          </p:cNvSpPr>
          <p:nvPr>
            <p:ph type="sldNum" sz="quarter" idx="10"/>
          </p:nvPr>
        </p:nvSpPr>
        <p:spPr>
          <a:noFill/>
          <a:ln>
            <a:miter lim="800000"/>
            <a:headEnd/>
            <a:tailEnd/>
          </a:ln>
        </p:spPr>
        <p:txBody>
          <a:bodyPr/>
          <a:lstStyle/>
          <a:p>
            <a:fld id="{CDE798A5-23D7-4939-A14D-272327ECE009}" type="slidenum">
              <a:rPr lang="en-US" altLang="en-US" smtClean="0"/>
              <a:pPr/>
              <a:t>37</a:t>
            </a:fld>
            <a:endParaRPr lang="en-US" altLang="en-US"/>
          </a:p>
        </p:txBody>
      </p:sp>
      <p:sp>
        <p:nvSpPr>
          <p:cNvPr id="28677" name="Footer Placeholder 7"/>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8382000" cy="533400"/>
          </a:xfrm>
        </p:spPr>
        <p:txBody>
          <a:bodyPr/>
          <a:lstStyle/>
          <a:p>
            <a:pPr eaLnBrk="1" hangingPunct="1"/>
            <a:r>
              <a:rPr lang="en-US" altLang="en-US" sz="2400" b="1" dirty="0"/>
              <a:t>Advice for Creating a WBS and WBS Dictionary </a:t>
            </a:r>
            <a:r>
              <a:rPr lang="en-US" altLang="en-US" sz="2000" b="1" dirty="0"/>
              <a:t>(cont’d….)</a:t>
            </a:r>
            <a:endParaRPr lang="en-US" altLang="en-US" sz="3200" b="1" dirty="0"/>
          </a:p>
        </p:txBody>
      </p:sp>
      <p:sp>
        <p:nvSpPr>
          <p:cNvPr id="29699" name="Rectangle 3"/>
          <p:cNvSpPr>
            <a:spLocks noGrp="1" noChangeArrowheads="1"/>
          </p:cNvSpPr>
          <p:nvPr>
            <p:ph type="body" idx="1"/>
          </p:nvPr>
        </p:nvSpPr>
        <p:spPr>
          <a:xfrm>
            <a:off x="381000" y="914400"/>
            <a:ext cx="8458200" cy="5334000"/>
          </a:xfrm>
        </p:spPr>
        <p:txBody>
          <a:bodyPr/>
          <a:lstStyle/>
          <a:p>
            <a:pPr algn="just" eaLnBrk="1" hangingPunct="1"/>
            <a:r>
              <a:rPr lang="en-US" altLang="en-US" dirty="0"/>
              <a:t>Project team members should be involved in developing the WBS to ensure consistency and buy-in.</a:t>
            </a:r>
          </a:p>
          <a:p>
            <a:pPr algn="just" eaLnBrk="1" hangingPunct="1"/>
            <a:r>
              <a:rPr lang="en-US" altLang="en-US" dirty="0"/>
              <a:t>Each WBS item must be documented in a WBS dictionary to ensure accurate understanding of the scope of work that is included and not included in that item.</a:t>
            </a:r>
          </a:p>
          <a:p>
            <a:pPr algn="just" eaLnBrk="1" hangingPunct="1"/>
            <a:r>
              <a:rPr lang="en-US" altLang="en-US" dirty="0"/>
              <a:t>The WBS must be a </a:t>
            </a:r>
            <a:r>
              <a:rPr lang="en-US" altLang="en-US" b="1" dirty="0"/>
              <a:t>flexible</a:t>
            </a:r>
            <a:r>
              <a:rPr lang="en-US" altLang="en-US" dirty="0"/>
              <a:t> tool to accommodate inevitable changes while properly maintaining control of the work content in the project according to the scope statement.</a:t>
            </a:r>
            <a:endParaRPr lang="en-US" altLang="en-US" sz="2400" dirty="0"/>
          </a:p>
        </p:txBody>
      </p:sp>
      <p:sp>
        <p:nvSpPr>
          <p:cNvPr id="29700" name="Slide Number Placeholder 6"/>
          <p:cNvSpPr>
            <a:spLocks noGrp="1"/>
          </p:cNvSpPr>
          <p:nvPr>
            <p:ph type="sldNum" sz="quarter" idx="10"/>
          </p:nvPr>
        </p:nvSpPr>
        <p:spPr>
          <a:noFill/>
          <a:ln>
            <a:miter lim="800000"/>
            <a:headEnd/>
            <a:tailEnd/>
          </a:ln>
        </p:spPr>
        <p:txBody>
          <a:bodyPr/>
          <a:lstStyle/>
          <a:p>
            <a:fld id="{A9B0DB26-0A09-4644-83DD-8A15D9A02FE5}" type="slidenum">
              <a:rPr lang="en-US" altLang="en-US" smtClean="0"/>
              <a:pPr/>
              <a:t>38</a:t>
            </a:fld>
            <a:endParaRPr lang="en-US" altLang="en-US"/>
          </a:p>
        </p:txBody>
      </p:sp>
      <p:sp>
        <p:nvSpPr>
          <p:cNvPr id="29701" name="Footer Placeholder 7"/>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8382000" cy="762000"/>
          </a:xfrm>
        </p:spPr>
        <p:txBody>
          <a:bodyPr/>
          <a:lstStyle/>
          <a:p>
            <a:pPr>
              <a:defRPr/>
            </a:pPr>
            <a:r>
              <a:rPr lang="en-US" altLang="en-US" b="1" dirty="0">
                <a:solidFill>
                  <a:schemeClr val="accent6"/>
                </a:solidFill>
              </a:rPr>
              <a:t>What are the benefits of WBS? </a:t>
            </a:r>
          </a:p>
        </p:txBody>
      </p:sp>
      <p:sp>
        <p:nvSpPr>
          <p:cNvPr id="211971" name="Rectangle 3"/>
          <p:cNvSpPr>
            <a:spLocks noGrp="1" noChangeArrowheads="1"/>
          </p:cNvSpPr>
          <p:nvPr>
            <p:ph idx="1"/>
          </p:nvPr>
        </p:nvSpPr>
        <p:spPr>
          <a:xfrm>
            <a:off x="228600" y="1219200"/>
            <a:ext cx="8610600" cy="5029200"/>
          </a:xfrm>
        </p:spPr>
        <p:txBody>
          <a:bodyPr>
            <a:normAutofit/>
          </a:bodyPr>
          <a:lstStyle/>
          <a:p>
            <a:pPr marL="533400" indent="-533400" algn="just">
              <a:lnSpc>
                <a:spcPct val="90000"/>
              </a:lnSpc>
              <a:buFontTx/>
              <a:buAutoNum type="arabicPeriod"/>
              <a:defRPr/>
            </a:pPr>
            <a:r>
              <a:rPr lang="en-US" dirty="0">
                <a:solidFill>
                  <a:srgbClr val="002060"/>
                </a:solidFill>
              </a:rPr>
              <a:t>Clarify</a:t>
            </a:r>
            <a:r>
              <a:rPr lang="en-US" sz="4400" dirty="0">
                <a:solidFill>
                  <a:srgbClr val="002060"/>
                </a:solidFill>
              </a:rPr>
              <a:t> </a:t>
            </a:r>
            <a:r>
              <a:rPr lang="en-US" dirty="0">
                <a:solidFill>
                  <a:srgbClr val="002060"/>
                </a:solidFill>
              </a:rPr>
              <a:t>ambiguity </a:t>
            </a:r>
          </a:p>
          <a:p>
            <a:pPr marL="533400" indent="-533400" algn="just">
              <a:lnSpc>
                <a:spcPct val="90000"/>
              </a:lnSpc>
              <a:buFontTx/>
              <a:buAutoNum type="arabicPeriod"/>
              <a:defRPr/>
            </a:pPr>
            <a:r>
              <a:rPr lang="en-US" dirty="0">
                <a:solidFill>
                  <a:srgbClr val="002060"/>
                </a:solidFill>
              </a:rPr>
              <a:t>Facilitate resource allocation to specific activities</a:t>
            </a:r>
          </a:p>
          <a:p>
            <a:pPr marL="533400" indent="-533400" algn="just">
              <a:lnSpc>
                <a:spcPct val="90000"/>
              </a:lnSpc>
              <a:buFontTx/>
              <a:buAutoNum type="arabicPeriod"/>
              <a:defRPr/>
            </a:pPr>
            <a:r>
              <a:rPr lang="en-US" dirty="0">
                <a:solidFill>
                  <a:srgbClr val="002060"/>
                </a:solidFill>
              </a:rPr>
              <a:t>It makes easier to hold people accountable for completing tasks</a:t>
            </a:r>
          </a:p>
          <a:p>
            <a:pPr marL="533400" indent="-533400" algn="just">
              <a:lnSpc>
                <a:spcPct val="90000"/>
              </a:lnSpc>
              <a:buFontTx/>
              <a:buAutoNum type="arabicPeriod"/>
              <a:defRPr/>
            </a:pPr>
            <a:r>
              <a:rPr lang="en-US" spc="-15" dirty="0">
                <a:solidFill>
                  <a:srgbClr val="002060"/>
                </a:solidFill>
                <a:ea typeface="Calibri"/>
                <a:cs typeface="Times New Roman"/>
              </a:rPr>
              <a:t>It helps in setting up of project organization</a:t>
            </a:r>
          </a:p>
          <a:p>
            <a:pPr marL="533400" indent="-533400" algn="just">
              <a:lnSpc>
                <a:spcPct val="90000"/>
              </a:lnSpc>
              <a:buFontTx/>
              <a:buAutoNum type="arabicPeriod"/>
              <a:defRPr/>
            </a:pPr>
            <a:r>
              <a:rPr lang="en-US" spc="-15" dirty="0">
                <a:solidFill>
                  <a:srgbClr val="002060"/>
                </a:solidFill>
                <a:ea typeface="Calibri"/>
                <a:cs typeface="Times New Roman"/>
              </a:rPr>
              <a:t>It helps to identify activities that are individually and/or collectively carried out  in order to ensure the timely completion of the project.</a:t>
            </a:r>
            <a:endParaRPr lang="en-US" dirty="0">
              <a:solidFill>
                <a:srgbClr val="002060"/>
              </a:solidFill>
              <a:latin typeface="Calibri"/>
              <a:ea typeface="Calibri"/>
              <a:cs typeface="Times New Roman"/>
            </a:endParaRPr>
          </a:p>
          <a:p>
            <a:pPr marL="533400" indent="-533400" algn="just">
              <a:lnSpc>
                <a:spcPct val="90000"/>
              </a:lnSpc>
              <a:buFontTx/>
              <a:buAutoNum type="arabicPeriod"/>
              <a:defRPr/>
            </a:pPr>
            <a:endParaRPr lang="en-US" dirty="0">
              <a:solidFill>
                <a:schemeClr val="hlink"/>
              </a:solidFill>
            </a:endParaRPr>
          </a:p>
          <a:p>
            <a:pPr marL="533400" indent="-533400">
              <a:lnSpc>
                <a:spcPct val="90000"/>
              </a:lnSpc>
              <a:defRPr/>
            </a:pPr>
            <a:endParaRPr lang="en-US" sz="4400" dirty="0">
              <a:solidFill>
                <a:schemeClr val="hlink"/>
              </a:solidFill>
            </a:endParaRPr>
          </a:p>
        </p:txBody>
      </p:sp>
      <p:sp>
        <p:nvSpPr>
          <p:cNvPr id="30725" name="Slide Number Placeholder 5"/>
          <p:cNvSpPr>
            <a:spLocks noGrp="1"/>
          </p:cNvSpPr>
          <p:nvPr>
            <p:ph type="sldNum" sz="quarter" idx="10"/>
          </p:nvPr>
        </p:nvSpPr>
        <p:spPr>
          <a:xfrm>
            <a:off x="6553200" y="6248400"/>
            <a:ext cx="2133600" cy="457200"/>
          </a:xfrm>
          <a:noFill/>
          <a:ln>
            <a:miter lim="800000"/>
            <a:headEnd/>
            <a:tailEnd/>
          </a:ln>
        </p:spPr>
        <p:txBody>
          <a:bodyPr/>
          <a:lstStyle/>
          <a:p>
            <a:fld id="{7743CE09-5F7F-41CE-9FED-F8175E519846}" type="slidenum">
              <a:rPr lang="en-US" altLang="en-US" smtClean="0"/>
              <a:pPr/>
              <a:t>39</a:t>
            </a:fld>
            <a:endParaRPr lang="en-US" altLang="en-US"/>
          </a:p>
        </p:txBody>
      </p:sp>
      <p:sp>
        <p:nvSpPr>
          <p:cNvPr id="6" name="Footer Placeholder 5"/>
          <p:cNvSpPr>
            <a:spLocks noGrp="1"/>
          </p:cNvSpPr>
          <p:nvPr>
            <p:ph type="ftr" sz="quarter" idx="11"/>
          </p:nvPr>
        </p:nvSpPr>
        <p:spPr/>
        <p:txBody>
          <a:bodyPr/>
          <a:lstStyle/>
          <a:p>
            <a:pPr>
              <a:defRPr/>
            </a:pP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457CA948-8F3B-45C0-B785-A8B278A24F9F}" type="slidenum">
              <a:rPr lang="en-US"/>
              <a:pPr/>
              <a:t>4</a:t>
            </a:fld>
            <a:endParaRPr lang="en-US"/>
          </a:p>
        </p:txBody>
      </p:sp>
      <p:sp>
        <p:nvSpPr>
          <p:cNvPr id="131074" name="Rectangle 2"/>
          <p:cNvSpPr>
            <a:spLocks noGrp="1" noRot="1" noChangeArrowheads="1"/>
          </p:cNvSpPr>
          <p:nvPr>
            <p:ph type="title"/>
          </p:nvPr>
        </p:nvSpPr>
        <p:spPr>
          <a:xfrm>
            <a:off x="457200" y="244475"/>
            <a:ext cx="8385175" cy="517525"/>
          </a:xfrm>
        </p:spPr>
        <p:txBody>
          <a:bodyPr/>
          <a:lstStyle/>
          <a:p>
            <a:r>
              <a:rPr lang="en-US" sz="2800" dirty="0"/>
              <a:t>Cont’d ….</a:t>
            </a:r>
          </a:p>
        </p:txBody>
      </p:sp>
      <p:sp>
        <p:nvSpPr>
          <p:cNvPr id="131075" name="Rectangle 3"/>
          <p:cNvSpPr>
            <a:spLocks noGrp="1" noRot="1" noChangeArrowheads="1"/>
          </p:cNvSpPr>
          <p:nvPr>
            <p:ph type="body" idx="1"/>
          </p:nvPr>
        </p:nvSpPr>
        <p:spPr>
          <a:xfrm>
            <a:off x="457200" y="990600"/>
            <a:ext cx="8229600" cy="5105400"/>
          </a:xfrm>
        </p:spPr>
        <p:txBody>
          <a:bodyPr>
            <a:normAutofit/>
          </a:bodyPr>
          <a:lstStyle/>
          <a:p>
            <a:pPr algn="just">
              <a:lnSpc>
                <a:spcPct val="90000"/>
              </a:lnSpc>
            </a:pPr>
            <a:r>
              <a:rPr lang="en-US" sz="3600" dirty="0"/>
              <a:t>Planning a project involves answering key questions such as:</a:t>
            </a:r>
          </a:p>
          <a:p>
            <a:pPr algn="just">
              <a:lnSpc>
                <a:spcPct val="90000"/>
              </a:lnSpc>
              <a:buFont typeface="Wingdings" pitchFamily="2" charset="2"/>
              <a:buNone/>
            </a:pPr>
            <a:endParaRPr lang="en-US" sz="1600" u="sng" dirty="0"/>
          </a:p>
          <a:p>
            <a:pPr lvl="1" algn="just">
              <a:lnSpc>
                <a:spcPct val="90000"/>
              </a:lnSpc>
            </a:pPr>
            <a:r>
              <a:rPr lang="en-US" b="1" dirty="0"/>
              <a:t>What work to be performed?</a:t>
            </a:r>
          </a:p>
          <a:p>
            <a:pPr lvl="1" algn="just">
              <a:lnSpc>
                <a:spcPct val="90000"/>
              </a:lnSpc>
            </a:pPr>
            <a:r>
              <a:rPr lang="en-US" b="1" dirty="0"/>
              <a:t>Who will be responsible for each piece of work?</a:t>
            </a:r>
          </a:p>
          <a:p>
            <a:pPr lvl="1" algn="just">
              <a:lnSpc>
                <a:spcPct val="90000"/>
              </a:lnSpc>
            </a:pPr>
            <a:r>
              <a:rPr lang="en-US" b="1" dirty="0"/>
              <a:t>In what order should the work be completed?</a:t>
            </a:r>
          </a:p>
          <a:p>
            <a:pPr lvl="1" algn="just">
              <a:lnSpc>
                <a:spcPct val="90000"/>
              </a:lnSpc>
            </a:pPr>
            <a:r>
              <a:rPr lang="en-US" b="1" dirty="0"/>
              <a:t>How long will it take to complete each item of the work?</a:t>
            </a:r>
          </a:p>
          <a:p>
            <a:pPr lvl="1" algn="just">
              <a:lnSpc>
                <a:spcPct val="90000"/>
              </a:lnSpc>
            </a:pPr>
            <a:r>
              <a:rPr lang="en-US" b="1" dirty="0"/>
              <a:t>What resources are needed to complete each item of the work?</a:t>
            </a:r>
          </a:p>
          <a:p>
            <a:pPr lvl="1" algn="just">
              <a:lnSpc>
                <a:spcPct val="90000"/>
              </a:lnSpc>
            </a:pPr>
            <a:r>
              <a:rPr lang="en-US" b="1" dirty="0"/>
              <a:t>How can the work be scheduled to meet the requested deadline?</a:t>
            </a:r>
          </a:p>
          <a:p>
            <a:pPr algn="just">
              <a:lnSpc>
                <a:spcPct val="90000"/>
              </a:lnSpc>
            </a:pPr>
            <a:endParaRPr lang="en-US" dirty="0"/>
          </a:p>
          <a:p>
            <a:pPr>
              <a:lnSpc>
                <a:spcPct val="90000"/>
              </a:lnSpc>
            </a:pPr>
            <a:endParaRPr lang="en-US"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solidFill>
            <a:schemeClr val="accent2"/>
          </a:solidFill>
        </p:spPr>
        <p:txBody>
          <a:bodyPr/>
          <a:lstStyle/>
          <a:p>
            <a:pPr eaLnBrk="1" hangingPunct="1"/>
            <a:r>
              <a:rPr lang="en-US" altLang="en-US" b="1">
                <a:solidFill>
                  <a:srgbClr val="FFFF00"/>
                </a:solidFill>
              </a:rPr>
              <a:t>Step 4: Scope Verification</a:t>
            </a:r>
          </a:p>
        </p:txBody>
      </p:sp>
      <p:sp>
        <p:nvSpPr>
          <p:cNvPr id="31747" name="Rectangle 3"/>
          <p:cNvSpPr>
            <a:spLocks noGrp="1" noChangeArrowheads="1"/>
          </p:cNvSpPr>
          <p:nvPr>
            <p:ph type="body" idx="1"/>
          </p:nvPr>
        </p:nvSpPr>
        <p:spPr>
          <a:xfrm>
            <a:off x="304800" y="1295400"/>
            <a:ext cx="8686800" cy="4791075"/>
          </a:xfrm>
        </p:spPr>
        <p:txBody>
          <a:bodyPr/>
          <a:lstStyle/>
          <a:p>
            <a:pPr algn="just" eaLnBrk="1" hangingPunct="1"/>
            <a:r>
              <a:rPr lang="en-US" altLang="en-US" sz="3200"/>
              <a:t>It is very difficult to create a good scope statement and WBS for a project.</a:t>
            </a:r>
          </a:p>
          <a:p>
            <a:pPr algn="just" eaLnBrk="1" hangingPunct="1"/>
            <a:r>
              <a:rPr lang="en-US" altLang="en-US" sz="3200"/>
              <a:t>It is even more difficult to verify project scope and minimize scope changes.</a:t>
            </a:r>
          </a:p>
          <a:p>
            <a:pPr algn="just" eaLnBrk="1" hangingPunct="1"/>
            <a:r>
              <a:rPr lang="en-US" altLang="en-US" sz="3200"/>
              <a:t>Many projects suffer from scope creep and poor scope verification</a:t>
            </a:r>
            <a:endParaRPr lang="en-US" altLang="en-US"/>
          </a:p>
        </p:txBody>
      </p:sp>
      <p:sp>
        <p:nvSpPr>
          <p:cNvPr id="31748" name="Slide Number Placeholder 5"/>
          <p:cNvSpPr>
            <a:spLocks noGrp="1"/>
          </p:cNvSpPr>
          <p:nvPr>
            <p:ph type="sldNum" sz="quarter" idx="10"/>
          </p:nvPr>
        </p:nvSpPr>
        <p:spPr>
          <a:noFill/>
          <a:ln>
            <a:miter lim="800000"/>
            <a:headEnd/>
            <a:tailEnd/>
          </a:ln>
        </p:spPr>
        <p:txBody>
          <a:bodyPr/>
          <a:lstStyle/>
          <a:p>
            <a:fld id="{251E6CF3-1C4B-4EFF-AE89-C7BBF89EB68D}" type="slidenum">
              <a:rPr lang="en-US" altLang="en-US" smtClean="0"/>
              <a:pPr/>
              <a:t>40</a:t>
            </a:fld>
            <a:endParaRPr lang="en-US" altLang="en-US"/>
          </a:p>
        </p:txBody>
      </p:sp>
      <p:sp>
        <p:nvSpPr>
          <p:cNvPr id="31749"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solidFill>
            <a:schemeClr val="accent2"/>
          </a:solidFill>
        </p:spPr>
        <p:txBody>
          <a:bodyPr/>
          <a:lstStyle/>
          <a:p>
            <a:pPr eaLnBrk="1" hangingPunct="1"/>
            <a:r>
              <a:rPr lang="en-US" altLang="en-US" sz="4800" b="1">
                <a:solidFill>
                  <a:srgbClr val="FFFF00"/>
                </a:solidFill>
              </a:rPr>
              <a:t>Step 5: Scope Control</a:t>
            </a:r>
          </a:p>
        </p:txBody>
      </p:sp>
      <p:sp>
        <p:nvSpPr>
          <p:cNvPr id="32771" name="Rectangle 3"/>
          <p:cNvSpPr>
            <a:spLocks noGrp="1" noChangeArrowheads="1"/>
          </p:cNvSpPr>
          <p:nvPr>
            <p:ph type="body" idx="1"/>
          </p:nvPr>
        </p:nvSpPr>
        <p:spPr>
          <a:xfrm>
            <a:off x="381000" y="1295400"/>
            <a:ext cx="8458200" cy="5029200"/>
          </a:xfrm>
        </p:spPr>
        <p:txBody>
          <a:bodyPr/>
          <a:lstStyle/>
          <a:p>
            <a:pPr algn="just" eaLnBrk="1" hangingPunct="1">
              <a:spcBef>
                <a:spcPct val="50000"/>
              </a:spcBef>
            </a:pPr>
            <a:r>
              <a:rPr lang="en-US" altLang="en-US" b="1"/>
              <a:t>Scope control</a:t>
            </a:r>
            <a:r>
              <a:rPr lang="en-US" altLang="en-US"/>
              <a:t> involves controlling changes to the project scope.</a:t>
            </a:r>
          </a:p>
          <a:p>
            <a:pPr algn="just" eaLnBrk="1" hangingPunct="1">
              <a:spcBef>
                <a:spcPct val="50000"/>
              </a:spcBef>
            </a:pPr>
            <a:r>
              <a:rPr lang="en-US" altLang="en-US"/>
              <a:t>Goals of scope control are to:</a:t>
            </a:r>
          </a:p>
          <a:p>
            <a:pPr lvl="1" algn="just" eaLnBrk="1" hangingPunct="1">
              <a:spcBef>
                <a:spcPct val="50000"/>
              </a:spcBef>
            </a:pPr>
            <a:r>
              <a:rPr lang="en-US" altLang="en-US" sz="2400"/>
              <a:t>Influence the factors that cause scope changes.</a:t>
            </a:r>
          </a:p>
          <a:p>
            <a:pPr lvl="1" algn="just" eaLnBrk="1" hangingPunct="1">
              <a:spcBef>
                <a:spcPct val="50000"/>
              </a:spcBef>
            </a:pPr>
            <a:r>
              <a:rPr lang="en-US" altLang="en-US" sz="2400"/>
              <a:t>Ensure changes are processed according to procedures developed as part of integrated change control.</a:t>
            </a:r>
          </a:p>
          <a:p>
            <a:pPr lvl="1" algn="just" eaLnBrk="1" hangingPunct="1">
              <a:spcBef>
                <a:spcPct val="50000"/>
              </a:spcBef>
            </a:pPr>
            <a:r>
              <a:rPr lang="en-US" altLang="en-US" sz="2400"/>
              <a:t>Manage changes when they occur.</a:t>
            </a:r>
          </a:p>
          <a:p>
            <a:pPr algn="just" eaLnBrk="1" hangingPunct="1">
              <a:spcBef>
                <a:spcPct val="50000"/>
              </a:spcBef>
            </a:pPr>
            <a:r>
              <a:rPr lang="en-US" altLang="en-US" b="1"/>
              <a:t>Variance</a:t>
            </a:r>
            <a:r>
              <a:rPr lang="en-US" altLang="en-US"/>
              <a:t> is the difference between planned and actual performance.</a:t>
            </a:r>
          </a:p>
        </p:txBody>
      </p:sp>
      <p:sp>
        <p:nvSpPr>
          <p:cNvPr id="32772" name="Slide Number Placeholder 5"/>
          <p:cNvSpPr>
            <a:spLocks noGrp="1"/>
          </p:cNvSpPr>
          <p:nvPr>
            <p:ph type="sldNum" sz="quarter" idx="10"/>
          </p:nvPr>
        </p:nvSpPr>
        <p:spPr>
          <a:noFill/>
          <a:ln>
            <a:miter lim="800000"/>
            <a:headEnd/>
            <a:tailEnd/>
          </a:ln>
        </p:spPr>
        <p:txBody>
          <a:bodyPr/>
          <a:lstStyle/>
          <a:p>
            <a:fld id="{14828646-C0BB-43D2-898A-1834F71BD40D}" type="slidenum">
              <a:rPr lang="en-US" altLang="en-US" smtClean="0"/>
              <a:pPr/>
              <a:t>41</a:t>
            </a:fld>
            <a:endParaRPr lang="en-US" altLang="en-US"/>
          </a:p>
        </p:txBody>
      </p:sp>
      <p:sp>
        <p:nvSpPr>
          <p:cNvPr id="32773"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4800" b="1" dirty="0"/>
              <a:t>Group Activity </a:t>
            </a:r>
          </a:p>
        </p:txBody>
      </p:sp>
      <p:sp>
        <p:nvSpPr>
          <p:cNvPr id="33795" name="Content Placeholder 2"/>
          <p:cNvSpPr>
            <a:spLocks noGrp="1"/>
          </p:cNvSpPr>
          <p:nvPr>
            <p:ph idx="1"/>
          </p:nvPr>
        </p:nvSpPr>
        <p:spPr/>
        <p:txBody>
          <a:bodyPr/>
          <a:lstStyle/>
          <a:p>
            <a:pPr algn="just"/>
            <a:r>
              <a:rPr lang="en-US" sz="4800" b="1" dirty="0"/>
              <a:t>Develop a work break down structure for you project idea. </a:t>
            </a:r>
          </a:p>
        </p:txBody>
      </p:sp>
      <p:sp>
        <p:nvSpPr>
          <p:cNvPr id="33796" name="Slide Number Placeholder 3"/>
          <p:cNvSpPr>
            <a:spLocks noGrp="1"/>
          </p:cNvSpPr>
          <p:nvPr>
            <p:ph type="sldNum" sz="quarter" idx="10"/>
          </p:nvPr>
        </p:nvSpPr>
        <p:spPr>
          <a:noFill/>
          <a:ln>
            <a:miter lim="800000"/>
            <a:headEnd/>
            <a:tailEnd/>
          </a:ln>
        </p:spPr>
        <p:txBody>
          <a:bodyPr/>
          <a:lstStyle/>
          <a:p>
            <a:fld id="{3A2FD5BC-DDAE-4C6B-AE69-E1ABA65F6FCF}" type="slidenum">
              <a:rPr lang="en-US" altLang="en-US" smtClean="0"/>
              <a:pPr/>
              <a:t>42</a:t>
            </a:fld>
            <a:endParaRPr lang="en-US" altLang="en-US"/>
          </a:p>
        </p:txBody>
      </p:sp>
      <p:sp>
        <p:nvSpPr>
          <p:cNvPr id="33797" name="Footer Placeholder 4"/>
          <p:cNvSpPr>
            <a:spLocks noGrp="1"/>
          </p:cNvSpPr>
          <p:nvPr>
            <p:ph type="ftr" sz="quarter" idx="11"/>
          </p:nvPr>
        </p:nvSpPr>
        <p:spPr>
          <a:noFill/>
          <a:ln>
            <a:miter lim="800000"/>
            <a:headEnd/>
            <a:tailEnd/>
          </a:ln>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b="1"/>
              <a:t>Summary</a:t>
            </a:r>
          </a:p>
        </p:txBody>
      </p:sp>
      <p:sp>
        <p:nvSpPr>
          <p:cNvPr id="36867" name="Rectangle 3"/>
          <p:cNvSpPr>
            <a:spLocks noGrp="1" noChangeArrowheads="1"/>
          </p:cNvSpPr>
          <p:nvPr>
            <p:ph type="body" idx="1"/>
          </p:nvPr>
        </p:nvSpPr>
        <p:spPr>
          <a:xfrm>
            <a:off x="381000" y="1371600"/>
            <a:ext cx="8458200" cy="4724400"/>
          </a:xfrm>
        </p:spPr>
        <p:txBody>
          <a:bodyPr/>
          <a:lstStyle/>
          <a:p>
            <a:pPr algn="just" eaLnBrk="1" hangingPunct="1"/>
            <a:r>
              <a:rPr lang="en-US" altLang="en-US" dirty="0"/>
              <a:t>Project scope management includes the processes required to ensure that the project addresses all the work required</a:t>
            </a:r>
            <a:r>
              <a:rPr lang="en-US" altLang="en-US" dirty="0">
                <a:cs typeface="Times New Roman" pitchFamily="18" charset="0"/>
              </a:rPr>
              <a:t>—</a:t>
            </a:r>
            <a:r>
              <a:rPr lang="en-US" altLang="en-US" dirty="0">
                <a:solidFill>
                  <a:srgbClr val="FF0000"/>
                </a:solidFill>
              </a:rPr>
              <a:t>and only the work required</a:t>
            </a:r>
            <a:r>
              <a:rPr lang="en-US" altLang="en-US" dirty="0">
                <a:cs typeface="Times New Roman" pitchFamily="18" charset="0"/>
              </a:rPr>
              <a:t>—</a:t>
            </a:r>
            <a:r>
              <a:rPr lang="en-US" altLang="en-US" dirty="0"/>
              <a:t>to complete the project successfully.</a:t>
            </a:r>
          </a:p>
          <a:p>
            <a:pPr eaLnBrk="1" hangingPunct="1"/>
            <a:r>
              <a:rPr lang="en-US" altLang="en-US" dirty="0"/>
              <a:t>Main processes include:</a:t>
            </a:r>
          </a:p>
          <a:p>
            <a:pPr lvl="1" eaLnBrk="1" hangingPunct="1"/>
            <a:r>
              <a:rPr lang="en-US" altLang="en-US" dirty="0"/>
              <a:t>Scope planning</a:t>
            </a:r>
          </a:p>
          <a:p>
            <a:pPr lvl="1" eaLnBrk="1" hangingPunct="1"/>
            <a:r>
              <a:rPr lang="en-US" altLang="en-US" dirty="0"/>
              <a:t>Scope definition</a:t>
            </a:r>
          </a:p>
          <a:p>
            <a:pPr lvl="1" eaLnBrk="1" hangingPunct="1"/>
            <a:r>
              <a:rPr lang="en-US" altLang="en-US" dirty="0"/>
              <a:t>WBS creation</a:t>
            </a:r>
          </a:p>
          <a:p>
            <a:pPr lvl="1" eaLnBrk="1" hangingPunct="1"/>
            <a:r>
              <a:rPr lang="en-US" altLang="en-US" dirty="0"/>
              <a:t>Scope verification</a:t>
            </a:r>
          </a:p>
          <a:p>
            <a:pPr lvl="1" eaLnBrk="1" hangingPunct="1"/>
            <a:r>
              <a:rPr lang="en-US" altLang="en-US" dirty="0"/>
              <a:t>Scope control</a:t>
            </a:r>
          </a:p>
        </p:txBody>
      </p:sp>
      <p:sp>
        <p:nvSpPr>
          <p:cNvPr id="36868" name="Slide Number Placeholder 5"/>
          <p:cNvSpPr>
            <a:spLocks noGrp="1"/>
          </p:cNvSpPr>
          <p:nvPr>
            <p:ph type="sldNum" sz="quarter" idx="10"/>
          </p:nvPr>
        </p:nvSpPr>
        <p:spPr>
          <a:noFill/>
          <a:ln>
            <a:miter lim="800000"/>
            <a:headEnd/>
            <a:tailEnd/>
          </a:ln>
        </p:spPr>
        <p:txBody>
          <a:bodyPr/>
          <a:lstStyle/>
          <a:p>
            <a:fld id="{C40D6FCA-897E-40C5-91BF-9C8A3E32FF1E}" type="slidenum">
              <a:rPr lang="en-US" altLang="en-US" smtClean="0"/>
              <a:pPr/>
              <a:t>43</a:t>
            </a:fld>
            <a:endParaRPr lang="en-US" altLang="en-US"/>
          </a:p>
        </p:txBody>
      </p:sp>
      <p:sp>
        <p:nvSpPr>
          <p:cNvPr id="36869" name="Footer Placeholder 6"/>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81000" y="1524000"/>
            <a:ext cx="8458200" cy="2514600"/>
          </a:xfrm>
          <a:solidFill>
            <a:srgbClr val="7030A0"/>
          </a:solidFill>
        </p:spPr>
        <p:txBody>
          <a:bodyPr/>
          <a:lstStyle/>
          <a:p>
            <a:pPr algn="ctr">
              <a:buFont typeface="Wingdings" pitchFamily="2" charset="2"/>
              <a:buNone/>
            </a:pPr>
            <a:endParaRPr lang="en-US" altLang="en-US" sz="4400" b="1">
              <a:solidFill>
                <a:srgbClr val="FFFF00"/>
              </a:solidFill>
            </a:endParaRPr>
          </a:p>
          <a:p>
            <a:pPr algn="ctr">
              <a:buFont typeface="Wingdings" pitchFamily="2" charset="2"/>
              <a:buNone/>
            </a:pPr>
            <a:r>
              <a:rPr lang="en-US" altLang="en-US" sz="4400" b="1">
                <a:solidFill>
                  <a:srgbClr val="FFFF00"/>
                </a:solidFill>
              </a:rPr>
              <a:t>……. END …….</a:t>
            </a:r>
          </a:p>
        </p:txBody>
      </p:sp>
      <p:sp>
        <p:nvSpPr>
          <p:cNvPr id="37891" name="Slide Number Placeholder 4"/>
          <p:cNvSpPr>
            <a:spLocks noGrp="1"/>
          </p:cNvSpPr>
          <p:nvPr>
            <p:ph type="sldNum" sz="quarter" idx="10"/>
          </p:nvPr>
        </p:nvSpPr>
        <p:spPr>
          <a:noFill/>
          <a:ln>
            <a:miter lim="800000"/>
            <a:headEnd/>
            <a:tailEnd/>
          </a:ln>
        </p:spPr>
        <p:txBody>
          <a:bodyPr/>
          <a:lstStyle/>
          <a:p>
            <a:fld id="{391C41A1-27A6-4ED5-BA7F-DCB4D9B9B234}" type="slidenum">
              <a:rPr lang="en-US" altLang="en-US" smtClean="0"/>
              <a:pPr/>
              <a:t>44</a:t>
            </a:fld>
            <a:endParaRPr lang="en-US" altLang="en-US"/>
          </a:p>
        </p:txBody>
      </p:sp>
      <p:sp>
        <p:nvSpPr>
          <p:cNvPr id="37892" name="Footer Placeholder 5"/>
          <p:cNvSpPr>
            <a:spLocks noGrp="1"/>
          </p:cNvSpPr>
          <p:nvPr>
            <p:ph type="ftr" sz="quarter" idx="11"/>
          </p:nvPr>
        </p:nvSpPr>
        <p:spPr>
          <a:noFill/>
          <a:ln>
            <a:miter lim="800000"/>
            <a:headEnd/>
            <a:tailEnd/>
          </a:ln>
        </p:spPr>
        <p:txBody>
          <a:body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1143000"/>
            <a:ext cx="8763000" cy="1066800"/>
          </a:xfrm>
          <a:solidFill>
            <a:srgbClr val="7030A0"/>
          </a:solidFill>
        </p:spPr>
        <p:txBody>
          <a:bodyPr/>
          <a:lstStyle/>
          <a:p>
            <a:pPr eaLnBrk="1" hangingPunct="1"/>
            <a:r>
              <a:rPr lang="en-US" sz="4800" b="1" dirty="0">
                <a:solidFill>
                  <a:srgbClr val="FFFF00"/>
                </a:solidFill>
              </a:rPr>
              <a:t>2. Project Time Management</a:t>
            </a:r>
          </a:p>
        </p:txBody>
      </p:sp>
      <p:sp>
        <p:nvSpPr>
          <p:cNvPr id="4099" name="Rectangle 3"/>
          <p:cNvSpPr>
            <a:spLocks noChangeArrowheads="1"/>
          </p:cNvSpPr>
          <p:nvPr/>
        </p:nvSpPr>
        <p:spPr bwMode="auto">
          <a:xfrm>
            <a:off x="1828800" y="4191000"/>
            <a:ext cx="6858000" cy="1349375"/>
          </a:xfrm>
          <a:prstGeom prst="rect">
            <a:avLst/>
          </a:prstGeom>
          <a:solidFill>
            <a:srgbClr val="7030A0"/>
          </a:solidFill>
          <a:ln w="9525">
            <a:noFill/>
            <a:miter lim="800000"/>
            <a:headEnd/>
            <a:tailEnd/>
          </a:ln>
        </p:spPr>
        <p:txBody>
          <a:bodyPr/>
          <a:lstStyle/>
          <a:p>
            <a:pPr algn="ctr"/>
            <a:r>
              <a:rPr lang="en-US" sz="3600" b="1">
                <a:solidFill>
                  <a:srgbClr val="FFFF00"/>
                </a:solidFill>
                <a:latin typeface="Garamond" pitchFamily="18" charset="0"/>
              </a:rPr>
              <a:t>PM knowledge areas </a:t>
            </a:r>
            <a:endParaRPr lang="en-US" sz="4000">
              <a:solidFill>
                <a:srgbClr val="FFFF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20021E55-18B1-484C-9E1B-D54F98C42D01}" type="slidenum">
              <a:rPr lang="en-US" smtClean="0"/>
              <a:pPr/>
              <a:t>46</a:t>
            </a:fld>
            <a:endParaRPr lang="en-US"/>
          </a:p>
        </p:txBody>
      </p:sp>
      <p:sp>
        <p:nvSpPr>
          <p:cNvPr id="5123" name="Footer Placeholder 4"/>
          <p:cNvSpPr>
            <a:spLocks noGrp="1"/>
          </p:cNvSpPr>
          <p:nvPr>
            <p:ph type="ftr" sz="quarter" idx="11"/>
          </p:nvPr>
        </p:nvSpPr>
        <p:spPr>
          <a:noFill/>
        </p:spPr>
        <p:txBody>
          <a:bodyPr/>
          <a:lstStyle/>
          <a:p>
            <a:endParaRPr lang="en-US"/>
          </a:p>
        </p:txBody>
      </p:sp>
      <p:sp>
        <p:nvSpPr>
          <p:cNvPr id="5124" name="Rectangle 2"/>
          <p:cNvSpPr>
            <a:spLocks noGrp="1" noChangeArrowheads="1"/>
          </p:cNvSpPr>
          <p:nvPr>
            <p:ph type="title"/>
          </p:nvPr>
        </p:nvSpPr>
        <p:spPr>
          <a:xfrm>
            <a:off x="457200" y="228600"/>
            <a:ext cx="8305800" cy="838200"/>
          </a:xfrm>
          <a:solidFill>
            <a:srgbClr val="7030A0"/>
          </a:solidFill>
        </p:spPr>
        <p:txBody>
          <a:bodyPr/>
          <a:lstStyle/>
          <a:p>
            <a:pPr eaLnBrk="1" hangingPunct="1"/>
            <a:r>
              <a:rPr lang="en-US" b="1">
                <a:solidFill>
                  <a:srgbClr val="FFFF00"/>
                </a:solidFill>
              </a:rPr>
              <a:t>Learning Objectives</a:t>
            </a:r>
          </a:p>
        </p:txBody>
      </p:sp>
      <p:sp>
        <p:nvSpPr>
          <p:cNvPr id="5125" name="Rectangle 3"/>
          <p:cNvSpPr>
            <a:spLocks noGrp="1" noChangeArrowheads="1"/>
          </p:cNvSpPr>
          <p:nvPr>
            <p:ph type="body" idx="1"/>
          </p:nvPr>
        </p:nvSpPr>
        <p:spPr>
          <a:xfrm>
            <a:off x="304800" y="1219200"/>
            <a:ext cx="8458200" cy="4953000"/>
          </a:xfrm>
        </p:spPr>
        <p:txBody>
          <a:bodyPr/>
          <a:lstStyle/>
          <a:p>
            <a:pPr marL="609600" indent="-609600" algn="just" eaLnBrk="1" hangingPunct="1">
              <a:spcBef>
                <a:spcPct val="40000"/>
              </a:spcBef>
            </a:pPr>
            <a:r>
              <a:rPr lang="en-US" sz="2600" dirty="0"/>
              <a:t>Understand the importance of project schedules and good project time management.</a:t>
            </a:r>
          </a:p>
          <a:p>
            <a:pPr marL="609600" indent="-609600" algn="just" eaLnBrk="1" hangingPunct="1">
              <a:spcBef>
                <a:spcPct val="40000"/>
              </a:spcBef>
            </a:pPr>
            <a:r>
              <a:rPr lang="en-US" sz="2600" dirty="0"/>
              <a:t>Define activities as the basis for developing project schedules.</a:t>
            </a:r>
          </a:p>
          <a:p>
            <a:pPr marL="609600" indent="-609600" algn="just" eaLnBrk="1" hangingPunct="1">
              <a:spcBef>
                <a:spcPct val="40000"/>
              </a:spcBef>
            </a:pPr>
            <a:r>
              <a:rPr lang="en-US" sz="2600" dirty="0"/>
              <a:t>Describe how project managers use network diagrams and dependencies to assist in activity sequencing.</a:t>
            </a:r>
          </a:p>
          <a:p>
            <a:pPr marL="609600" indent="-609600" algn="just" eaLnBrk="1" hangingPunct="1">
              <a:spcBef>
                <a:spcPct val="40000"/>
              </a:spcBef>
            </a:pPr>
            <a:r>
              <a:rPr lang="en-US" sz="2600" dirty="0"/>
              <a:t>Understand the relationship between estimating resources and project schedules.</a:t>
            </a:r>
          </a:p>
          <a:p>
            <a:pPr marL="609600" indent="-609600" algn="just" eaLnBrk="1" hangingPunct="1">
              <a:spcBef>
                <a:spcPct val="40000"/>
              </a:spcBef>
            </a:pPr>
            <a:r>
              <a:rPr lang="en-US" sz="2600" dirty="0"/>
              <a:t>Explain how various tools and techniques help project managers perform activity duration estimating.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238558AE-7E57-451C-835E-6702C9E5E766}" type="slidenum">
              <a:rPr lang="en-US" smtClean="0"/>
              <a:pPr/>
              <a:t>47</a:t>
            </a:fld>
            <a:endParaRPr lang="en-US"/>
          </a:p>
        </p:txBody>
      </p:sp>
      <p:sp>
        <p:nvSpPr>
          <p:cNvPr id="6147" name="Footer Placeholder 4"/>
          <p:cNvSpPr>
            <a:spLocks noGrp="1"/>
          </p:cNvSpPr>
          <p:nvPr>
            <p:ph type="ftr" sz="quarter" idx="11"/>
          </p:nvPr>
        </p:nvSpPr>
        <p:spPr>
          <a:noFill/>
        </p:spPr>
        <p:txBody>
          <a:bodyPr/>
          <a:lstStyle/>
          <a:p>
            <a:endParaRPr lang="en-US"/>
          </a:p>
        </p:txBody>
      </p:sp>
      <p:sp>
        <p:nvSpPr>
          <p:cNvPr id="6148" name="Rectangle 2"/>
          <p:cNvSpPr>
            <a:spLocks noGrp="1" noChangeArrowheads="1"/>
          </p:cNvSpPr>
          <p:nvPr>
            <p:ph type="title"/>
          </p:nvPr>
        </p:nvSpPr>
        <p:spPr>
          <a:solidFill>
            <a:srgbClr val="7030A0"/>
          </a:solidFill>
        </p:spPr>
        <p:txBody>
          <a:bodyPr/>
          <a:lstStyle/>
          <a:p>
            <a:pPr eaLnBrk="1" hangingPunct="1"/>
            <a:r>
              <a:rPr lang="en-US" sz="4000" b="1">
                <a:solidFill>
                  <a:srgbClr val="FFFF00"/>
                </a:solidFill>
              </a:rPr>
              <a:t>Learning Objectives</a:t>
            </a:r>
          </a:p>
        </p:txBody>
      </p:sp>
      <p:sp>
        <p:nvSpPr>
          <p:cNvPr id="6149" name="Rectangle 3"/>
          <p:cNvSpPr>
            <a:spLocks noGrp="1" noChangeArrowheads="1"/>
          </p:cNvSpPr>
          <p:nvPr>
            <p:ph type="body" idx="1"/>
          </p:nvPr>
        </p:nvSpPr>
        <p:spPr>
          <a:xfrm>
            <a:off x="381000" y="1295400"/>
            <a:ext cx="8458200" cy="4953000"/>
          </a:xfrm>
        </p:spPr>
        <p:txBody>
          <a:bodyPr/>
          <a:lstStyle/>
          <a:p>
            <a:pPr marL="609600" indent="-609600" algn="just" eaLnBrk="1" hangingPunct="1">
              <a:spcBef>
                <a:spcPct val="40000"/>
              </a:spcBef>
            </a:pPr>
            <a:r>
              <a:rPr lang="en-US" sz="2600"/>
              <a:t>Use a Gantt chart for planning and tracking schedule information, find the critical path for a project, and describe how critical chain scheduling and the Program Evaluation and Review Technique (PERT) affect schedule development.</a:t>
            </a:r>
          </a:p>
          <a:p>
            <a:pPr marL="609600" indent="-609600" algn="just" eaLnBrk="1" hangingPunct="1">
              <a:spcBef>
                <a:spcPct val="40000"/>
              </a:spcBef>
            </a:pPr>
            <a:r>
              <a:rPr lang="en-US" sz="2600"/>
              <a:t>Discuss how reality checks and people issues are involved in controlling and managing changes to the project schedule.</a:t>
            </a:r>
          </a:p>
          <a:p>
            <a:pPr marL="609600" indent="-609600" algn="just" eaLnBrk="1" hangingPunct="1">
              <a:spcBef>
                <a:spcPct val="40000"/>
              </a:spcBef>
            </a:pPr>
            <a:r>
              <a:rPr lang="en-US" sz="2600"/>
              <a:t>Describe how project management software can assist in project time management and review words of caution before using this software.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sz="5400" b="1" dirty="0">
                <a:solidFill>
                  <a:srgbClr val="FFFF00"/>
                </a:solidFill>
              </a:rPr>
              <a:t>Introduction</a:t>
            </a:r>
            <a:r>
              <a:rPr lang="en-US" dirty="0"/>
              <a:t> </a:t>
            </a:r>
          </a:p>
        </p:txBody>
      </p:sp>
      <p:sp>
        <p:nvSpPr>
          <p:cNvPr id="3" name="Content Placeholder 2"/>
          <p:cNvSpPr>
            <a:spLocks noGrp="1"/>
          </p:cNvSpPr>
          <p:nvPr>
            <p:ph idx="1"/>
          </p:nvPr>
        </p:nvSpPr>
        <p:spPr/>
        <p:txBody>
          <a:bodyPr>
            <a:normAutofit lnSpcReduction="10000"/>
          </a:bodyPr>
          <a:lstStyle/>
          <a:p>
            <a:pPr algn="just"/>
            <a:r>
              <a:rPr lang="en-US" dirty="0"/>
              <a:t>Time management is not the right term to use because it implies personal efforts to manage one’s time. </a:t>
            </a:r>
          </a:p>
          <a:p>
            <a:pPr algn="just">
              <a:buNone/>
            </a:pPr>
            <a:endParaRPr lang="en-US" dirty="0"/>
          </a:p>
          <a:p>
            <a:pPr algn="just"/>
            <a:r>
              <a:rPr lang="en-US" dirty="0"/>
              <a:t>For projects, time mgt refers to developing a schedule that can be met, then controlling work to ensure that this happens!</a:t>
            </a:r>
          </a:p>
          <a:p>
            <a:pPr algn="just">
              <a:buNone/>
            </a:pPr>
            <a:r>
              <a:rPr lang="en-US" dirty="0"/>
              <a:t> </a:t>
            </a:r>
          </a:p>
          <a:p>
            <a:pPr algn="just"/>
            <a:r>
              <a:rPr lang="en-US" dirty="0"/>
              <a:t>It’s that simple. Because everyone refers to this as </a:t>
            </a:r>
            <a:r>
              <a:rPr lang="en-US" b="1" dirty="0"/>
              <a:t>scheduling</a:t>
            </a:r>
            <a:r>
              <a:rPr lang="en-US" dirty="0"/>
              <a:t>, it should really be called </a:t>
            </a:r>
            <a:r>
              <a:rPr lang="en-US" b="1" i="1" dirty="0"/>
              <a:t>schedule management.</a:t>
            </a:r>
          </a:p>
          <a:p>
            <a:pPr algn="just"/>
            <a:endParaRPr lang="en-US" b="1"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48</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C2891AA7-69C7-48A4-908D-8AB0491E3EED}" type="slidenum">
              <a:rPr lang="en-US" smtClean="0"/>
              <a:pPr/>
              <a:t>49</a:t>
            </a:fld>
            <a:endParaRPr lang="en-US"/>
          </a:p>
        </p:txBody>
      </p:sp>
      <p:sp>
        <p:nvSpPr>
          <p:cNvPr id="7171" name="Footer Placeholder 4"/>
          <p:cNvSpPr>
            <a:spLocks noGrp="1"/>
          </p:cNvSpPr>
          <p:nvPr>
            <p:ph type="ftr" sz="quarter" idx="11"/>
          </p:nvPr>
        </p:nvSpPr>
        <p:spPr>
          <a:noFill/>
        </p:spPr>
        <p:txBody>
          <a:bodyPr/>
          <a:lstStyle/>
          <a:p>
            <a:endParaRPr lang="en-US"/>
          </a:p>
        </p:txBody>
      </p:sp>
      <p:sp>
        <p:nvSpPr>
          <p:cNvPr id="7172" name="Rectangle 2"/>
          <p:cNvSpPr>
            <a:spLocks noGrp="1" noChangeArrowheads="1"/>
          </p:cNvSpPr>
          <p:nvPr>
            <p:ph type="title"/>
          </p:nvPr>
        </p:nvSpPr>
        <p:spPr>
          <a:solidFill>
            <a:srgbClr val="7030A0"/>
          </a:solidFill>
        </p:spPr>
        <p:txBody>
          <a:bodyPr/>
          <a:lstStyle/>
          <a:p>
            <a:pPr eaLnBrk="1" hangingPunct="1"/>
            <a:r>
              <a:rPr lang="en-US" b="1">
                <a:solidFill>
                  <a:srgbClr val="FFFF00"/>
                </a:solidFill>
              </a:rPr>
              <a:t>Importance of Project Schedules</a:t>
            </a:r>
          </a:p>
        </p:txBody>
      </p:sp>
      <p:sp>
        <p:nvSpPr>
          <p:cNvPr id="7173" name="Rectangle 3"/>
          <p:cNvSpPr>
            <a:spLocks noGrp="1" noChangeArrowheads="1"/>
          </p:cNvSpPr>
          <p:nvPr>
            <p:ph type="body" idx="1"/>
          </p:nvPr>
        </p:nvSpPr>
        <p:spPr>
          <a:xfrm>
            <a:off x="152400" y="1295400"/>
            <a:ext cx="8839200" cy="5334000"/>
          </a:xfrm>
        </p:spPr>
        <p:txBody>
          <a:bodyPr/>
          <a:lstStyle/>
          <a:p>
            <a:pPr algn="just" eaLnBrk="1" hangingPunct="1"/>
            <a:r>
              <a:rPr lang="en-US" sz="3200" dirty="0"/>
              <a:t>Managers often cite delivering projects on time as one of their </a:t>
            </a:r>
            <a:r>
              <a:rPr lang="en-US" sz="3200" b="1" dirty="0"/>
              <a:t>biggest challenges</a:t>
            </a:r>
            <a:r>
              <a:rPr lang="en-US" sz="3200" dirty="0"/>
              <a:t>.</a:t>
            </a:r>
          </a:p>
          <a:p>
            <a:pPr algn="just" eaLnBrk="1" hangingPunct="1"/>
            <a:r>
              <a:rPr lang="en-US" sz="3200" dirty="0"/>
              <a:t>Most projects suffer a problem of completing on time.</a:t>
            </a:r>
          </a:p>
          <a:p>
            <a:pPr algn="just" eaLnBrk="1" hangingPunct="1"/>
            <a:r>
              <a:rPr lang="en-US" sz="3200" dirty="0"/>
              <a:t>Schedule issues are the main reason for conflicts on projects, especially during the second half of projects.</a:t>
            </a:r>
          </a:p>
          <a:p>
            <a:pPr algn="just" eaLnBrk="1" hangingPunct="1"/>
            <a:r>
              <a:rPr lang="en-US" sz="3200" dirty="0"/>
              <a:t>Time has the least amount of flexibility; it passes no matter what happens on a project.</a:t>
            </a:r>
          </a:p>
          <a:p>
            <a:pPr algn="just" eaLnBrk="1" hangingPunct="1">
              <a:buFont typeface="Wingdings" pitchFamily="2" charset="2"/>
              <a:buNone/>
            </a:pPr>
            <a:endParaRPr lang="en-US" sz="3200" dirty="0"/>
          </a:p>
          <a:p>
            <a:pPr algn="just" eaLnBrk="1" hangingPunct="1">
              <a:buFont typeface="Wingdings" pitchFamily="2" charset="2"/>
              <a:buNone/>
            </a:pPr>
            <a:r>
              <a:rPr lang="en-US" sz="3200" dirty="0">
                <a:solidFill>
                  <a:srgbClr val="FF0000"/>
                </a:solidFill>
              </a:rPr>
              <a:t>	</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62000"/>
          </a:xfrm>
        </p:spPr>
        <p:txBody>
          <a:bodyPr/>
          <a:lstStyle/>
          <a:p>
            <a:r>
              <a:rPr lang="en-US" sz="3200" b="1" dirty="0"/>
              <a:t>Planning is answering the following questions</a:t>
            </a:r>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5</a:t>
            </a:fld>
            <a:endParaRPr lang="en-US" altLang="en-US"/>
          </a:p>
        </p:txBody>
      </p:sp>
      <p:sp>
        <p:nvSpPr>
          <p:cNvPr id="5" name="Footer Placeholder 4"/>
          <p:cNvSpPr>
            <a:spLocks noGrp="1"/>
          </p:cNvSpPr>
          <p:nvPr>
            <p:ph type="ftr" sz="quarter" idx="11"/>
          </p:nvPr>
        </p:nvSpPr>
        <p:spPr/>
        <p:txBody>
          <a:bodyPr/>
          <a:lstStyle/>
          <a:p>
            <a:pPr>
              <a:defRPr/>
            </a:pPr>
            <a:endParaRPr lang="en-US"/>
          </a:p>
        </p:txBody>
      </p:sp>
      <p:pic>
        <p:nvPicPr>
          <p:cNvPr id="333826" name="Picture 2"/>
          <p:cNvPicPr>
            <a:picLocks noGrp="1" noChangeAspect="1" noChangeArrowheads="1"/>
          </p:cNvPicPr>
          <p:nvPr>
            <p:ph idx="1"/>
          </p:nvPr>
        </p:nvPicPr>
        <p:blipFill>
          <a:blip r:embed="rId2" cstate="print"/>
          <a:srcRect l="9333" t="43333" r="9333" b="5000"/>
          <a:stretch>
            <a:fillRect/>
          </a:stretch>
        </p:blipFill>
        <p:spPr bwMode="auto">
          <a:xfrm>
            <a:off x="381000" y="1066800"/>
            <a:ext cx="8001000" cy="50292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FDC80202-6BB0-4A6D-93F0-3411980D0171}" type="slidenum">
              <a:rPr lang="en-US" smtClean="0"/>
              <a:pPr/>
              <a:t>50</a:t>
            </a:fld>
            <a:endParaRPr lang="en-US"/>
          </a:p>
        </p:txBody>
      </p:sp>
      <p:sp>
        <p:nvSpPr>
          <p:cNvPr id="8195" name="Footer Placeholder 4"/>
          <p:cNvSpPr>
            <a:spLocks noGrp="1"/>
          </p:cNvSpPr>
          <p:nvPr>
            <p:ph type="ftr" sz="quarter" idx="11"/>
          </p:nvPr>
        </p:nvSpPr>
        <p:spPr>
          <a:noFill/>
        </p:spPr>
        <p:txBody>
          <a:bodyPr/>
          <a:lstStyle/>
          <a:p>
            <a:endParaRPr lang="en-US"/>
          </a:p>
        </p:txBody>
      </p:sp>
      <p:sp>
        <p:nvSpPr>
          <p:cNvPr id="8196" name="Rectangle 2"/>
          <p:cNvSpPr>
            <a:spLocks noGrp="1" noChangeArrowheads="1"/>
          </p:cNvSpPr>
          <p:nvPr>
            <p:ph type="title"/>
          </p:nvPr>
        </p:nvSpPr>
        <p:spPr>
          <a:solidFill>
            <a:srgbClr val="7030A0"/>
          </a:solidFill>
        </p:spPr>
        <p:txBody>
          <a:bodyPr/>
          <a:lstStyle/>
          <a:p>
            <a:pPr eaLnBrk="1" hangingPunct="1"/>
            <a:r>
              <a:rPr lang="en-US" sz="4000" b="1" dirty="0">
                <a:solidFill>
                  <a:srgbClr val="FFFF00"/>
                </a:solidFill>
              </a:rPr>
              <a:t>Project Time Management Processes</a:t>
            </a:r>
          </a:p>
        </p:txBody>
      </p:sp>
      <p:sp>
        <p:nvSpPr>
          <p:cNvPr id="8197" name="Rectangle 3"/>
          <p:cNvSpPr>
            <a:spLocks noGrp="1" noChangeArrowheads="1"/>
          </p:cNvSpPr>
          <p:nvPr>
            <p:ph type="body" idx="1"/>
          </p:nvPr>
        </p:nvSpPr>
        <p:spPr>
          <a:xfrm>
            <a:off x="228600" y="1295400"/>
            <a:ext cx="8497888" cy="5105400"/>
          </a:xfrm>
        </p:spPr>
        <p:txBody>
          <a:bodyPr/>
          <a:lstStyle/>
          <a:p>
            <a:pPr marL="457200" indent="-457200" algn="just" eaLnBrk="1" hangingPunct="1">
              <a:lnSpc>
                <a:spcPct val="90000"/>
              </a:lnSpc>
              <a:buFont typeface="+mj-lt"/>
              <a:buAutoNum type="arabicPeriod"/>
            </a:pPr>
            <a:r>
              <a:rPr lang="en-US" sz="2400" b="1" dirty="0"/>
              <a:t>Activity definition</a:t>
            </a:r>
            <a:r>
              <a:rPr lang="en-US" sz="2400" dirty="0"/>
              <a:t>:</a:t>
            </a:r>
            <a:r>
              <a:rPr lang="en-US" sz="2400" b="1" dirty="0"/>
              <a:t> </a:t>
            </a:r>
            <a:r>
              <a:rPr lang="en-US" sz="2400" dirty="0"/>
              <a:t>Identifying the specific activities that the project team members and stakeholders must perform to produce the project deliverables.</a:t>
            </a:r>
            <a:endParaRPr lang="en-US" sz="2400" b="1" dirty="0"/>
          </a:p>
          <a:p>
            <a:pPr marL="457200" indent="-457200" algn="just" eaLnBrk="1" hangingPunct="1">
              <a:lnSpc>
                <a:spcPct val="90000"/>
              </a:lnSpc>
              <a:buFont typeface="+mj-lt"/>
              <a:buAutoNum type="arabicPeriod"/>
            </a:pPr>
            <a:r>
              <a:rPr lang="en-US" sz="2400" b="1" dirty="0"/>
              <a:t>Activity sequencing</a:t>
            </a:r>
            <a:r>
              <a:rPr lang="en-US" sz="2400" dirty="0"/>
              <a:t>: Identifying and documenting the relationships between project activities.</a:t>
            </a:r>
          </a:p>
          <a:p>
            <a:pPr marL="457200" indent="-457200" algn="just" eaLnBrk="1" hangingPunct="1">
              <a:lnSpc>
                <a:spcPct val="90000"/>
              </a:lnSpc>
              <a:buFont typeface="+mj-lt"/>
              <a:buAutoNum type="arabicPeriod"/>
            </a:pPr>
            <a:r>
              <a:rPr lang="en-US" sz="2400" b="1" dirty="0"/>
              <a:t>Activity resource estimating</a:t>
            </a:r>
            <a:r>
              <a:rPr lang="en-US" sz="2400" dirty="0"/>
              <a:t>:</a:t>
            </a:r>
            <a:r>
              <a:rPr lang="en-US" sz="2400" b="1" dirty="0"/>
              <a:t> </a:t>
            </a:r>
            <a:r>
              <a:rPr lang="en-US" sz="2400" dirty="0"/>
              <a:t>Estimating how many resources</a:t>
            </a:r>
            <a:r>
              <a:rPr lang="en-US" sz="2400" b="1" dirty="0"/>
              <a:t> </a:t>
            </a:r>
            <a:r>
              <a:rPr lang="en-US" sz="2400" dirty="0"/>
              <a:t>a project team should use to perform project activities.</a:t>
            </a:r>
          </a:p>
          <a:p>
            <a:pPr marL="457200" indent="-457200" algn="just" eaLnBrk="1" hangingPunct="1">
              <a:lnSpc>
                <a:spcPct val="90000"/>
              </a:lnSpc>
              <a:buFont typeface="+mj-lt"/>
              <a:buAutoNum type="arabicPeriod"/>
            </a:pPr>
            <a:r>
              <a:rPr lang="en-US" sz="2400" b="1" dirty="0"/>
              <a:t>Activity duration estimating</a:t>
            </a:r>
            <a:r>
              <a:rPr lang="en-US" sz="2400" dirty="0"/>
              <a:t>:</a:t>
            </a:r>
            <a:r>
              <a:rPr lang="en-US" sz="2400" b="1" dirty="0"/>
              <a:t> </a:t>
            </a:r>
            <a:r>
              <a:rPr lang="en-US" sz="2400" dirty="0"/>
              <a:t>Estimating the number of work periods that are needed to complete individual activities.</a:t>
            </a:r>
          </a:p>
          <a:p>
            <a:pPr marL="457200" indent="-457200" algn="just" eaLnBrk="1" hangingPunct="1">
              <a:lnSpc>
                <a:spcPct val="90000"/>
              </a:lnSpc>
              <a:buFont typeface="+mj-lt"/>
              <a:buAutoNum type="arabicPeriod"/>
            </a:pPr>
            <a:r>
              <a:rPr lang="en-US" sz="2400" b="1" dirty="0"/>
              <a:t>Schedule development</a:t>
            </a:r>
            <a:r>
              <a:rPr lang="en-US" sz="2400" dirty="0"/>
              <a:t>:</a:t>
            </a:r>
            <a:r>
              <a:rPr lang="en-US" sz="2400" b="1" dirty="0"/>
              <a:t> </a:t>
            </a:r>
            <a:r>
              <a:rPr lang="en-US" sz="2400" dirty="0"/>
              <a:t>Analyzing activity sequences, activity resource estimates, and activity duration estimates to create the project schedule.</a:t>
            </a:r>
          </a:p>
          <a:p>
            <a:pPr marL="457200" indent="-457200" algn="just" eaLnBrk="1" hangingPunct="1">
              <a:lnSpc>
                <a:spcPct val="90000"/>
              </a:lnSpc>
              <a:buFont typeface="+mj-lt"/>
              <a:buAutoNum type="arabicPeriod"/>
            </a:pPr>
            <a:r>
              <a:rPr lang="en-US" sz="2400" b="1" dirty="0"/>
              <a:t>Schedule control</a:t>
            </a:r>
            <a:r>
              <a:rPr lang="en-US" sz="2400" dirty="0"/>
              <a:t>: Controlling and managing changes to the project schedule.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305800" cy="533400"/>
          </a:xfrm>
          <a:solidFill>
            <a:schemeClr val="accent2"/>
          </a:solidFill>
        </p:spPr>
        <p:txBody>
          <a:bodyPr/>
          <a:lstStyle/>
          <a:p>
            <a:r>
              <a:rPr lang="en-US" b="1" dirty="0">
                <a:solidFill>
                  <a:srgbClr val="FFFF00"/>
                </a:solidFill>
              </a:rPr>
              <a:t>Project time management </a:t>
            </a:r>
          </a:p>
        </p:txBody>
      </p:sp>
      <p:sp>
        <p:nvSpPr>
          <p:cNvPr id="9219" name="Slide Number Placeholder 3"/>
          <p:cNvSpPr>
            <a:spLocks noGrp="1"/>
          </p:cNvSpPr>
          <p:nvPr>
            <p:ph type="sldNum" sz="quarter" idx="10"/>
          </p:nvPr>
        </p:nvSpPr>
        <p:spPr>
          <a:noFill/>
        </p:spPr>
        <p:txBody>
          <a:bodyPr/>
          <a:lstStyle/>
          <a:p>
            <a:fld id="{69DDD4E3-1E21-40AE-8470-224A9AC03C26}" type="slidenum">
              <a:rPr lang="en-US" smtClean="0"/>
              <a:pPr/>
              <a:t>51</a:t>
            </a:fld>
            <a:endParaRPr lang="en-US"/>
          </a:p>
        </p:txBody>
      </p:sp>
      <p:sp>
        <p:nvSpPr>
          <p:cNvPr id="9220" name="Footer Placeholder 4"/>
          <p:cNvSpPr>
            <a:spLocks noGrp="1"/>
          </p:cNvSpPr>
          <p:nvPr>
            <p:ph type="ftr" sz="quarter" idx="11"/>
          </p:nvPr>
        </p:nvSpPr>
        <p:spPr>
          <a:noFill/>
        </p:spPr>
        <p:txBody>
          <a:bodyPr/>
          <a:lstStyle/>
          <a:p>
            <a:endParaRPr lang="en-US"/>
          </a:p>
        </p:txBody>
      </p:sp>
      <p:pic>
        <p:nvPicPr>
          <p:cNvPr id="9221" name="Picture 2"/>
          <p:cNvPicPr>
            <a:picLocks noGrp="1" noChangeAspect="1" noChangeArrowheads="1"/>
          </p:cNvPicPr>
          <p:nvPr>
            <p:ph idx="1"/>
          </p:nvPr>
        </p:nvPicPr>
        <p:blipFill>
          <a:blip r:embed="rId2" cstate="print"/>
          <a:srcRect l="27980" t="23334" r="44846" b="25000"/>
          <a:stretch>
            <a:fillRect/>
          </a:stretch>
        </p:blipFill>
        <p:spPr>
          <a:xfrm>
            <a:off x="228600" y="914400"/>
            <a:ext cx="8686800" cy="5486400"/>
          </a:xfr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247652E3-BFD9-4CEC-92B8-34B736BB79A3}" type="slidenum">
              <a:rPr lang="en-US" smtClean="0"/>
              <a:pPr/>
              <a:t>52</a:t>
            </a:fld>
            <a:endParaRPr lang="en-US"/>
          </a:p>
        </p:txBody>
      </p:sp>
      <p:sp>
        <p:nvSpPr>
          <p:cNvPr id="10243" name="Footer Placeholder 4"/>
          <p:cNvSpPr>
            <a:spLocks noGrp="1"/>
          </p:cNvSpPr>
          <p:nvPr>
            <p:ph type="ftr" sz="quarter" idx="11"/>
          </p:nvPr>
        </p:nvSpPr>
        <p:spPr>
          <a:noFill/>
        </p:spPr>
        <p:txBody>
          <a:bodyPr/>
          <a:lstStyle/>
          <a:p>
            <a:endParaRPr lang="en-US"/>
          </a:p>
        </p:txBody>
      </p:sp>
      <p:sp>
        <p:nvSpPr>
          <p:cNvPr id="10244" name="Rectangle 2"/>
          <p:cNvSpPr>
            <a:spLocks noGrp="1" noChangeArrowheads="1"/>
          </p:cNvSpPr>
          <p:nvPr>
            <p:ph type="title"/>
          </p:nvPr>
        </p:nvSpPr>
        <p:spPr>
          <a:xfrm>
            <a:off x="352926" y="0"/>
            <a:ext cx="8763000" cy="914399"/>
          </a:xfrm>
          <a:solidFill>
            <a:srgbClr val="7030A0"/>
          </a:solidFill>
        </p:spPr>
        <p:txBody>
          <a:bodyPr/>
          <a:lstStyle/>
          <a:p>
            <a:pPr eaLnBrk="1" hangingPunct="1"/>
            <a:r>
              <a:rPr lang="en-US" sz="4000" b="1" dirty="0">
                <a:solidFill>
                  <a:srgbClr val="FFFF00"/>
                </a:solidFill>
              </a:rPr>
              <a:t>1. Activity identification &amp; Definition</a:t>
            </a:r>
          </a:p>
        </p:txBody>
      </p:sp>
      <p:sp>
        <p:nvSpPr>
          <p:cNvPr id="10245" name="Rectangle 3"/>
          <p:cNvSpPr>
            <a:spLocks noGrp="1" noChangeArrowheads="1"/>
          </p:cNvSpPr>
          <p:nvPr>
            <p:ph type="body" idx="1"/>
          </p:nvPr>
        </p:nvSpPr>
        <p:spPr>
          <a:xfrm>
            <a:off x="228600" y="914400"/>
            <a:ext cx="8686800" cy="5248275"/>
          </a:xfrm>
        </p:spPr>
        <p:txBody>
          <a:bodyPr/>
          <a:lstStyle/>
          <a:p>
            <a:pPr algn="just" eaLnBrk="1" hangingPunct="1"/>
            <a:r>
              <a:rPr lang="en-US" sz="2600" dirty="0"/>
              <a:t>An </a:t>
            </a:r>
            <a:r>
              <a:rPr lang="en-US" sz="2600" b="1" dirty="0"/>
              <a:t>activity</a:t>
            </a:r>
            <a:r>
              <a:rPr lang="en-US" sz="2600" dirty="0"/>
              <a:t> or </a:t>
            </a:r>
            <a:r>
              <a:rPr lang="en-US" sz="2600" b="1" dirty="0"/>
              <a:t>task</a:t>
            </a:r>
            <a:r>
              <a:rPr lang="en-US" sz="2600" dirty="0"/>
              <a:t> is an element of work normally found on the WBS that has an expected duration, a cost, and resource requirements.</a:t>
            </a:r>
          </a:p>
          <a:p>
            <a:pPr algn="just" eaLnBrk="1" hangingPunct="1"/>
            <a:r>
              <a:rPr lang="en-US" sz="2600" dirty="0"/>
              <a:t>Project schedules grow out of the basic documents that initiate a project.</a:t>
            </a:r>
          </a:p>
          <a:p>
            <a:pPr lvl="1" algn="just" eaLnBrk="1" hangingPunct="1"/>
            <a:r>
              <a:rPr lang="en-US" sz="2300" dirty="0"/>
              <a:t>The project charter includes start and end dates and budget information.</a:t>
            </a:r>
          </a:p>
          <a:p>
            <a:pPr lvl="1" algn="just" eaLnBrk="1" hangingPunct="1"/>
            <a:r>
              <a:rPr lang="en-US" sz="2300" dirty="0"/>
              <a:t>The scope statement and WBS help define what will be done.</a:t>
            </a:r>
          </a:p>
          <a:p>
            <a:pPr algn="just" eaLnBrk="1" hangingPunct="1"/>
            <a:r>
              <a:rPr lang="en-US" sz="2600" b="1" dirty="0"/>
              <a:t>Activity definition </a:t>
            </a:r>
            <a:r>
              <a:rPr lang="en-US" sz="2600" dirty="0"/>
              <a:t>involves developing a </a:t>
            </a:r>
            <a:r>
              <a:rPr lang="en-US" sz="2600" b="1" dirty="0"/>
              <a:t>more detailed WBS </a:t>
            </a:r>
            <a:r>
              <a:rPr lang="en-US" sz="2600" dirty="0"/>
              <a:t>and supporting explanations to understand all the work to be done, so you can develop realistic cost and duration estimates.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xfrm>
            <a:off x="6553200" y="6356350"/>
            <a:ext cx="2133600" cy="365125"/>
          </a:xfrm>
          <a:noFill/>
        </p:spPr>
        <p:txBody>
          <a:bodyPr/>
          <a:lstStyle/>
          <a:p>
            <a:fld id="{1CA44F0F-A297-4861-8E3D-699B82B01DF5}" type="slidenum">
              <a:rPr lang="en-US" smtClean="0">
                <a:solidFill>
                  <a:srgbClr val="000000"/>
                </a:solidFill>
              </a:rPr>
              <a:pPr/>
              <a:t>53</a:t>
            </a:fld>
            <a:endParaRPr lang="en-US">
              <a:solidFill>
                <a:srgbClr val="000000"/>
              </a:solidFill>
            </a:endParaRPr>
          </a:p>
        </p:txBody>
      </p:sp>
      <p:graphicFrame>
        <p:nvGraphicFramePr>
          <p:cNvPr id="3" name="Table 2"/>
          <p:cNvGraphicFramePr>
            <a:graphicFrameLocks noGrp="1"/>
          </p:cNvGraphicFramePr>
          <p:nvPr/>
        </p:nvGraphicFramePr>
        <p:xfrm>
          <a:off x="304800" y="1752600"/>
          <a:ext cx="8610600" cy="4690364"/>
        </p:xfrm>
        <a:graphic>
          <a:graphicData uri="http://schemas.openxmlformats.org/drawingml/2006/table">
            <a:tbl>
              <a:tblPr/>
              <a:tblGrid>
                <a:gridCol w="8610600">
                  <a:extLst>
                    <a:ext uri="{9D8B030D-6E8A-4147-A177-3AD203B41FA5}">
                      <a16:colId xmlns:a16="http://schemas.microsoft.com/office/drawing/2014/main" xmlns="" val="20000"/>
                    </a:ext>
                  </a:extLst>
                </a:gridCol>
              </a:tblGrid>
              <a:tr h="4648200">
                <a:tc>
                  <a:txBody>
                    <a:bodyPr/>
                    <a:lstStyle/>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A. Field survey &amp; design</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B. Repair of canal earth works</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C. Detailed design of drainage system</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D. Repair barrage</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E. Lay road foundation</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F. Build canal structures (including lining)</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G. Construction of drainage system</a:t>
                      </a:r>
                      <a:endParaRPr lang="en-US" sz="2800" dirty="0">
                        <a:effectLst/>
                        <a:latin typeface="Courier New"/>
                        <a:ea typeface="Times New Roman"/>
                        <a:cs typeface="Times New Roman"/>
                      </a:endParaRPr>
                    </a:p>
                    <a:p>
                      <a:pPr marL="0" marR="0">
                        <a:lnSpc>
                          <a:spcPct val="115000"/>
                        </a:lnSpc>
                        <a:spcBef>
                          <a:spcPts val="0"/>
                        </a:spcBef>
                        <a:spcAft>
                          <a:spcPts val="0"/>
                        </a:spcAft>
                        <a:tabLst>
                          <a:tab pos="-457200" algn="l"/>
                        </a:tabLst>
                      </a:pPr>
                      <a:r>
                        <a:rPr lang="en-US" sz="2800" spc="-15" dirty="0">
                          <a:effectLst/>
                          <a:latin typeface="Times New Roman"/>
                          <a:ea typeface="Times New Roman"/>
                          <a:cs typeface="Times New Roman"/>
                        </a:rPr>
                        <a:t>H. Road paving</a:t>
                      </a:r>
                      <a:endParaRPr lang="en-US" sz="2800" dirty="0">
                        <a:effectLst/>
                        <a:latin typeface="Courier New"/>
                        <a:ea typeface="Times New Roman"/>
                        <a:cs typeface="Times New Roman"/>
                      </a:endParaRPr>
                    </a:p>
                    <a:p>
                      <a:pPr marL="0" marR="0">
                        <a:lnSpc>
                          <a:spcPct val="115000"/>
                        </a:lnSpc>
                        <a:spcBef>
                          <a:spcPts val="0"/>
                        </a:spcBef>
                        <a:spcAft>
                          <a:spcPts val="460"/>
                        </a:spcAft>
                        <a:tabLst>
                          <a:tab pos="-457200" algn="l"/>
                        </a:tabLst>
                      </a:pPr>
                      <a:r>
                        <a:rPr lang="en-US" sz="2800" spc="-15" dirty="0">
                          <a:effectLst/>
                          <a:latin typeface="Times New Roman"/>
                          <a:ea typeface="Times New Roman"/>
                          <a:cs typeface="Times New Roman"/>
                        </a:rPr>
                        <a:t>I.  Trial operations</a:t>
                      </a:r>
                      <a:endParaRPr lang="en-US" sz="2800" dirty="0">
                        <a:effectLst/>
                        <a:latin typeface="Courier New"/>
                        <a:ea typeface="Times New Roman"/>
                        <a:cs typeface="Times New Roman"/>
                      </a:endParaRPr>
                    </a:p>
                    <a:p>
                      <a:pPr marL="0" marR="0">
                        <a:lnSpc>
                          <a:spcPct val="115000"/>
                        </a:lnSpc>
                        <a:spcBef>
                          <a:spcPts val="0"/>
                        </a:spcBef>
                        <a:spcAft>
                          <a:spcPts val="460"/>
                        </a:spcAft>
                        <a:tabLst>
                          <a:tab pos="-457200" algn="l"/>
                        </a:tabLst>
                      </a:pPr>
                      <a:r>
                        <a:rPr lang="en-US" sz="1200" spc="-15" dirty="0">
                          <a:effectLst/>
                          <a:latin typeface="Times New Roman"/>
                          <a:ea typeface="Times New Roman"/>
                          <a:cs typeface="Times New Roman"/>
                        </a:rPr>
                        <a:t> </a:t>
                      </a:r>
                      <a:endParaRPr lang="en-US" sz="1000" dirty="0">
                        <a:effectLst/>
                        <a:latin typeface="Courier New"/>
                        <a:ea typeface="Times New Roman"/>
                        <a:cs typeface="Times New Roman"/>
                      </a:endParaRPr>
                    </a:p>
                  </a:txBody>
                  <a:tcPr marL="64135" marR="64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11273" name="Rectangle 1"/>
          <p:cNvSpPr>
            <a:spLocks noChangeArrowheads="1"/>
          </p:cNvSpPr>
          <p:nvPr/>
        </p:nvSpPr>
        <p:spPr bwMode="auto">
          <a:xfrm>
            <a:off x="457200" y="754063"/>
            <a:ext cx="8001000" cy="1261884"/>
          </a:xfrm>
          <a:prstGeom prst="rect">
            <a:avLst/>
          </a:prstGeom>
          <a:noFill/>
          <a:ln w="9525">
            <a:noFill/>
            <a:miter lim="800000"/>
            <a:headEnd/>
            <a:tailEnd/>
          </a:ln>
        </p:spPr>
        <p:txBody>
          <a:bodyPr wrap="square" anchor="ctr">
            <a:spAutoFit/>
          </a:bodyPr>
          <a:lstStyle/>
          <a:p>
            <a:pPr marL="1544638" indent="-1544638" algn="just">
              <a:tabLst>
                <a:tab pos="-457200" algn="l"/>
              </a:tabLst>
            </a:pPr>
            <a:r>
              <a:rPr lang="en-US" sz="2800" b="1" dirty="0">
                <a:solidFill>
                  <a:srgbClr val="000000"/>
                </a:solidFill>
                <a:cs typeface="Times New Roman" pitchFamily="18" charset="0"/>
              </a:rPr>
              <a:t>Example</a:t>
            </a:r>
            <a:r>
              <a:rPr lang="en-US" sz="2800" dirty="0">
                <a:solidFill>
                  <a:srgbClr val="000000"/>
                </a:solidFill>
                <a:cs typeface="Times New Roman" pitchFamily="18" charset="0"/>
              </a:rPr>
              <a:t>: For the irrigation project Nine activities are identified </a:t>
            </a:r>
            <a:endParaRPr lang="en-US" sz="2800" dirty="0">
              <a:solidFill>
                <a:srgbClr val="000000"/>
              </a:solidFill>
            </a:endParaRPr>
          </a:p>
          <a:p>
            <a:pPr eaLnBrk="0" hangingPunct="0">
              <a:tabLst>
                <a:tab pos="-457200" algn="l"/>
              </a:tabLst>
            </a:pPr>
            <a:endParaRPr lang="en-US" sz="2000" dirty="0">
              <a:solidFill>
                <a:srgbClr val="000000"/>
              </a:solidFill>
            </a:endParaRPr>
          </a:p>
        </p:txBody>
      </p:sp>
      <p:sp>
        <p:nvSpPr>
          <p:cNvPr id="5" name="Rectangle 4"/>
          <p:cNvSpPr/>
          <p:nvPr/>
        </p:nvSpPr>
        <p:spPr>
          <a:xfrm>
            <a:off x="992188" y="228600"/>
            <a:ext cx="4938712" cy="587375"/>
          </a:xfrm>
          <a:prstGeom prst="rect">
            <a:avLst/>
          </a:prstGeom>
        </p:spPr>
        <p:txBody>
          <a:bodyPr>
            <a:spAutoFit/>
          </a:bodyPr>
          <a:lstStyle/>
          <a:p>
            <a:pPr algn="just">
              <a:lnSpc>
                <a:spcPct val="115000"/>
              </a:lnSpc>
              <a:tabLst>
                <a:tab pos="-457200" algn="l"/>
              </a:tabLst>
              <a:defRPr/>
            </a:pPr>
            <a:r>
              <a:rPr lang="en-US" sz="2800" b="1" i="1" spc="-15" dirty="0">
                <a:solidFill>
                  <a:srgbClr val="000000"/>
                </a:solidFill>
                <a:latin typeface="Times New Roman"/>
                <a:ea typeface="Times New Roman"/>
                <a:cs typeface="Times New Roman"/>
              </a:rPr>
              <a:t>Identification of Activities ……..</a:t>
            </a:r>
            <a:endParaRPr lang="en-US" sz="2800" b="1" dirty="0">
              <a:solidFill>
                <a:srgbClr val="000000"/>
              </a:solidFill>
              <a:latin typeface="Courier New"/>
              <a:ea typeface="Times New Roman"/>
              <a:cs typeface="Times New Roman"/>
            </a:endParaRPr>
          </a:p>
        </p:txBody>
      </p:sp>
      <p:sp>
        <p:nvSpPr>
          <p:cNvPr id="6" name="Footer Placeholder 5"/>
          <p:cNvSpPr>
            <a:spLocks noGrp="1"/>
          </p:cNvSpPr>
          <p:nvPr>
            <p:ph type="ftr" sz="quarter" idx="11"/>
          </p:nvPr>
        </p:nvSpPr>
        <p:spPr/>
        <p:txBody>
          <a:bodyPr/>
          <a:lstStyle/>
          <a:p>
            <a:pPr>
              <a:defRPr/>
            </a:pP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D73A3B05-03C0-46DD-8AD7-1AAEE43B4211}" type="slidenum">
              <a:rPr lang="en-US" smtClean="0"/>
              <a:pPr/>
              <a:t>54</a:t>
            </a:fld>
            <a:endParaRPr lang="en-US"/>
          </a:p>
        </p:txBody>
      </p:sp>
      <p:sp>
        <p:nvSpPr>
          <p:cNvPr id="12291" name="Footer Placeholder 4"/>
          <p:cNvSpPr>
            <a:spLocks noGrp="1"/>
          </p:cNvSpPr>
          <p:nvPr>
            <p:ph type="ftr" sz="quarter" idx="11"/>
          </p:nvPr>
        </p:nvSpPr>
        <p:spPr>
          <a:noFill/>
        </p:spPr>
        <p:txBody>
          <a:bodyPr/>
          <a:lstStyle/>
          <a:p>
            <a:endParaRPr lang="en-US"/>
          </a:p>
        </p:txBody>
      </p:sp>
      <p:sp>
        <p:nvSpPr>
          <p:cNvPr id="12292" name="Rectangle 2"/>
          <p:cNvSpPr>
            <a:spLocks noGrp="1" noChangeArrowheads="1"/>
          </p:cNvSpPr>
          <p:nvPr>
            <p:ph type="title"/>
          </p:nvPr>
        </p:nvSpPr>
        <p:spPr>
          <a:solidFill>
            <a:srgbClr val="7030A0"/>
          </a:solidFill>
        </p:spPr>
        <p:txBody>
          <a:bodyPr/>
          <a:lstStyle/>
          <a:p>
            <a:pPr eaLnBrk="1" hangingPunct="1"/>
            <a:r>
              <a:rPr lang="en-US" sz="4000" b="1">
                <a:solidFill>
                  <a:srgbClr val="FFFF00"/>
                </a:solidFill>
              </a:rPr>
              <a:t>2. Activity Lists and Attributes</a:t>
            </a:r>
          </a:p>
        </p:txBody>
      </p:sp>
      <p:sp>
        <p:nvSpPr>
          <p:cNvPr id="12293" name="Rectangle 3"/>
          <p:cNvSpPr>
            <a:spLocks noGrp="1" noChangeArrowheads="1"/>
          </p:cNvSpPr>
          <p:nvPr>
            <p:ph type="body" idx="1"/>
          </p:nvPr>
        </p:nvSpPr>
        <p:spPr>
          <a:xfrm>
            <a:off x="228600" y="1295400"/>
            <a:ext cx="8610600" cy="4800600"/>
          </a:xfrm>
        </p:spPr>
        <p:txBody>
          <a:bodyPr/>
          <a:lstStyle/>
          <a:p>
            <a:pPr algn="just" eaLnBrk="1" hangingPunct="1">
              <a:spcBef>
                <a:spcPct val="40000"/>
              </a:spcBef>
            </a:pPr>
            <a:r>
              <a:rPr lang="en-US" sz="2600"/>
              <a:t>An </a:t>
            </a:r>
            <a:r>
              <a:rPr lang="en-US" sz="2600" b="1"/>
              <a:t>activity list</a:t>
            </a:r>
            <a:r>
              <a:rPr lang="en-US" sz="2600"/>
              <a:t> is a tabulation of activities to be included on a project schedule. The list should include:</a:t>
            </a:r>
          </a:p>
          <a:p>
            <a:pPr lvl="1" algn="just" eaLnBrk="1" hangingPunct="1">
              <a:spcBef>
                <a:spcPct val="40000"/>
              </a:spcBef>
            </a:pPr>
            <a:r>
              <a:rPr lang="en-US" sz="2800"/>
              <a:t>The activity name</a:t>
            </a:r>
          </a:p>
          <a:p>
            <a:pPr lvl="1" algn="just" eaLnBrk="1" hangingPunct="1">
              <a:spcBef>
                <a:spcPct val="40000"/>
              </a:spcBef>
            </a:pPr>
            <a:r>
              <a:rPr lang="en-US" sz="2800"/>
              <a:t>An activity identifier or number</a:t>
            </a:r>
          </a:p>
          <a:p>
            <a:pPr lvl="1" algn="just" eaLnBrk="1" hangingPunct="1">
              <a:spcBef>
                <a:spcPct val="40000"/>
              </a:spcBef>
            </a:pPr>
            <a:r>
              <a:rPr lang="en-US" sz="2800"/>
              <a:t>A brief description of the activity</a:t>
            </a:r>
          </a:p>
          <a:p>
            <a:pPr algn="just" eaLnBrk="1" hangingPunct="1">
              <a:spcBef>
                <a:spcPct val="40000"/>
              </a:spcBef>
            </a:pPr>
            <a:r>
              <a:rPr lang="en-US" sz="2600" b="1"/>
              <a:t>Activity attributes</a:t>
            </a:r>
            <a:r>
              <a:rPr lang="en-US" sz="2600"/>
              <a:t> provide more information about each activity, such as </a:t>
            </a:r>
            <a:r>
              <a:rPr lang="en-US" sz="2600" b="1"/>
              <a:t>predecessors</a:t>
            </a:r>
            <a:r>
              <a:rPr lang="en-US" sz="2600"/>
              <a:t>, </a:t>
            </a:r>
            <a:r>
              <a:rPr lang="en-US" sz="2600" b="1"/>
              <a:t>successors</a:t>
            </a:r>
            <a:r>
              <a:rPr lang="en-US" sz="2600"/>
              <a:t>, </a:t>
            </a:r>
            <a:r>
              <a:rPr lang="en-US" sz="2600" b="1"/>
              <a:t>logical</a:t>
            </a:r>
            <a:r>
              <a:rPr lang="en-US" sz="2600"/>
              <a:t> </a:t>
            </a:r>
            <a:r>
              <a:rPr lang="en-US" sz="2600" b="1"/>
              <a:t>relationships</a:t>
            </a:r>
            <a:r>
              <a:rPr lang="en-US" sz="2600"/>
              <a:t>, leads and lags, resource requirements, constraints, imposed dates, and assumptions related to the activity.</a:t>
            </a:r>
          </a:p>
          <a:p>
            <a:pPr lvl="1" algn="just" eaLnBrk="1" hangingPunct="1"/>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60B06C93-F418-4FAD-B1BB-A295E3E31E79}" type="slidenum">
              <a:rPr lang="en-US" smtClean="0"/>
              <a:pPr/>
              <a:t>55</a:t>
            </a:fld>
            <a:endParaRPr lang="en-US"/>
          </a:p>
        </p:txBody>
      </p:sp>
      <p:sp>
        <p:nvSpPr>
          <p:cNvPr id="13315" name="Footer Placeholder 4"/>
          <p:cNvSpPr>
            <a:spLocks noGrp="1"/>
          </p:cNvSpPr>
          <p:nvPr>
            <p:ph type="ftr" sz="quarter" idx="11"/>
          </p:nvPr>
        </p:nvSpPr>
        <p:spPr>
          <a:noFill/>
        </p:spPr>
        <p:txBody>
          <a:bodyPr/>
          <a:lstStyle/>
          <a:p>
            <a:endParaRPr lang="en-US"/>
          </a:p>
        </p:txBody>
      </p:sp>
      <p:sp>
        <p:nvSpPr>
          <p:cNvPr id="13316" name="Rectangle 2"/>
          <p:cNvSpPr>
            <a:spLocks noGrp="1" noChangeArrowheads="1"/>
          </p:cNvSpPr>
          <p:nvPr>
            <p:ph type="title"/>
          </p:nvPr>
        </p:nvSpPr>
        <p:spPr>
          <a:xfrm>
            <a:off x="457200" y="228600"/>
            <a:ext cx="8305800" cy="762000"/>
          </a:xfrm>
          <a:solidFill>
            <a:srgbClr val="7030A0"/>
          </a:solidFill>
        </p:spPr>
        <p:txBody>
          <a:bodyPr/>
          <a:lstStyle/>
          <a:p>
            <a:pPr eaLnBrk="1" hangingPunct="1"/>
            <a:r>
              <a:rPr lang="en-US" b="1">
                <a:solidFill>
                  <a:srgbClr val="FFFF00"/>
                </a:solidFill>
              </a:rPr>
              <a:t>3. Milestones</a:t>
            </a:r>
          </a:p>
        </p:txBody>
      </p:sp>
      <p:sp>
        <p:nvSpPr>
          <p:cNvPr id="13317" name="Rectangle 3"/>
          <p:cNvSpPr>
            <a:spLocks noGrp="1" noChangeArrowheads="1"/>
          </p:cNvSpPr>
          <p:nvPr>
            <p:ph type="body" idx="1"/>
          </p:nvPr>
        </p:nvSpPr>
        <p:spPr>
          <a:xfrm>
            <a:off x="381000" y="1066800"/>
            <a:ext cx="8458200" cy="5029200"/>
          </a:xfrm>
        </p:spPr>
        <p:txBody>
          <a:bodyPr/>
          <a:lstStyle/>
          <a:p>
            <a:pPr algn="just" eaLnBrk="1" hangingPunct="1">
              <a:spcBef>
                <a:spcPts val="1200"/>
              </a:spcBef>
            </a:pPr>
            <a:r>
              <a:rPr lang="en-US" sz="3200"/>
              <a:t>A </a:t>
            </a:r>
            <a:r>
              <a:rPr lang="en-US" sz="3200" b="1"/>
              <a:t>milestone</a:t>
            </a:r>
            <a:r>
              <a:rPr lang="en-US" sz="3200"/>
              <a:t> is a significant event that normally has no duration.</a:t>
            </a:r>
          </a:p>
          <a:p>
            <a:pPr algn="just" eaLnBrk="1" hangingPunct="1">
              <a:spcBef>
                <a:spcPts val="1200"/>
              </a:spcBef>
            </a:pPr>
            <a:r>
              <a:rPr lang="en-US" sz="3200"/>
              <a:t>It often takes several activities and a lot of work to complete a milestone.</a:t>
            </a:r>
          </a:p>
          <a:p>
            <a:pPr algn="just" eaLnBrk="1" hangingPunct="1">
              <a:spcBef>
                <a:spcPts val="1200"/>
              </a:spcBef>
            </a:pPr>
            <a:r>
              <a:rPr lang="en-US" sz="3200"/>
              <a:t>Milestones are useful tools for setting schedule goals and monitoring progress.</a:t>
            </a:r>
          </a:p>
          <a:p>
            <a:pPr algn="just" eaLnBrk="1" hangingPunct="1">
              <a:spcBef>
                <a:spcPts val="1200"/>
              </a:spcBef>
            </a:pPr>
            <a:r>
              <a:rPr lang="en-US" sz="3200"/>
              <a:t>Examples include completion and customer sign-off on key documents and completion of specific products.</a:t>
            </a:r>
          </a:p>
          <a:p>
            <a:pPr algn="just" eaLnBrk="1" hangingPunct="1">
              <a:lnSpc>
                <a:spcPct val="90000"/>
              </a:lnSpc>
              <a:spcBef>
                <a:spcPts val="1200"/>
              </a:spcBef>
            </a:pPr>
            <a:endParaRPr lang="en-US"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F09AB8AD-CE0A-411D-A11C-8B4AD9F7B221}" type="slidenum">
              <a:rPr lang="en-US" smtClean="0"/>
              <a:pPr/>
              <a:t>56</a:t>
            </a:fld>
            <a:endParaRPr lang="en-US"/>
          </a:p>
        </p:txBody>
      </p:sp>
      <p:sp>
        <p:nvSpPr>
          <p:cNvPr id="14339" name="Footer Placeholder 4"/>
          <p:cNvSpPr>
            <a:spLocks noGrp="1"/>
          </p:cNvSpPr>
          <p:nvPr>
            <p:ph type="ftr" sz="quarter" idx="11"/>
          </p:nvPr>
        </p:nvSpPr>
        <p:spPr>
          <a:noFill/>
        </p:spPr>
        <p:txBody>
          <a:bodyPr/>
          <a:lstStyle/>
          <a:p>
            <a:endParaRPr lang="en-US"/>
          </a:p>
        </p:txBody>
      </p:sp>
      <p:sp>
        <p:nvSpPr>
          <p:cNvPr id="14340" name="Rectangle 2"/>
          <p:cNvSpPr>
            <a:spLocks noGrp="1" noChangeArrowheads="1"/>
          </p:cNvSpPr>
          <p:nvPr>
            <p:ph type="title"/>
          </p:nvPr>
        </p:nvSpPr>
        <p:spPr>
          <a:xfrm>
            <a:off x="830263" y="228600"/>
            <a:ext cx="8008937" cy="854075"/>
          </a:xfrm>
          <a:solidFill>
            <a:srgbClr val="7030A0"/>
          </a:solidFill>
        </p:spPr>
        <p:txBody>
          <a:bodyPr/>
          <a:lstStyle/>
          <a:p>
            <a:pPr eaLnBrk="1" hangingPunct="1"/>
            <a:r>
              <a:rPr lang="en-US" b="1" dirty="0">
                <a:solidFill>
                  <a:srgbClr val="FFFF00"/>
                </a:solidFill>
              </a:rPr>
              <a:t>4. Estimating Activity Duration</a:t>
            </a:r>
          </a:p>
        </p:txBody>
      </p:sp>
      <p:sp>
        <p:nvSpPr>
          <p:cNvPr id="13317" name="Rectangle 3"/>
          <p:cNvSpPr>
            <a:spLocks noGrp="1" noChangeArrowheads="1"/>
          </p:cNvSpPr>
          <p:nvPr>
            <p:ph type="body" idx="1"/>
          </p:nvPr>
        </p:nvSpPr>
        <p:spPr>
          <a:xfrm>
            <a:off x="228600" y="1304925"/>
            <a:ext cx="8686800" cy="4791075"/>
          </a:xfrm>
        </p:spPr>
        <p:txBody>
          <a:bodyPr>
            <a:noAutofit/>
          </a:bodyPr>
          <a:lstStyle/>
          <a:p>
            <a:pPr algn="just" eaLnBrk="1" hangingPunct="1">
              <a:spcBef>
                <a:spcPts val="0"/>
              </a:spcBef>
              <a:defRPr/>
            </a:pPr>
            <a:r>
              <a:rPr lang="en-US" b="1" dirty="0"/>
              <a:t>Key concepts: </a:t>
            </a:r>
          </a:p>
          <a:p>
            <a:pPr lvl="1" algn="just" eaLnBrk="1" hangingPunct="1">
              <a:spcBef>
                <a:spcPts val="0"/>
              </a:spcBef>
              <a:defRPr/>
            </a:pPr>
            <a:r>
              <a:rPr lang="en-US" sz="2800" b="1" dirty="0"/>
              <a:t>Duration</a:t>
            </a:r>
            <a:r>
              <a:rPr lang="en-US" sz="2800" dirty="0"/>
              <a:t> includes the actual amount of time worked on an activity </a:t>
            </a:r>
            <a:r>
              <a:rPr lang="en-US" sz="2800" i="1" dirty="0"/>
              <a:t>plus</a:t>
            </a:r>
            <a:r>
              <a:rPr lang="en-US" sz="2800" dirty="0"/>
              <a:t> the elapsed time.</a:t>
            </a:r>
          </a:p>
          <a:p>
            <a:pPr lvl="1" algn="just" eaLnBrk="1" hangingPunct="1">
              <a:spcBef>
                <a:spcPts val="0"/>
              </a:spcBef>
              <a:defRPr/>
            </a:pPr>
            <a:r>
              <a:rPr lang="en-US" sz="2800" b="1" i="1" spc="-15" dirty="0">
                <a:solidFill>
                  <a:srgbClr val="000000"/>
                </a:solidFill>
                <a:ea typeface="Times New Roman"/>
                <a:cs typeface="Times New Roman"/>
              </a:rPr>
              <a:t>Duration of Activities</a:t>
            </a:r>
            <a:r>
              <a:rPr lang="en-US" sz="2800" spc="-15" dirty="0">
                <a:solidFill>
                  <a:srgbClr val="000000"/>
                </a:solidFill>
                <a:ea typeface="Times New Roman"/>
                <a:cs typeface="Times New Roman"/>
              </a:rPr>
              <a:t>: A number of approaches can be used to estimate the time required in carrying out a project activity. </a:t>
            </a:r>
          </a:p>
          <a:p>
            <a:pPr lvl="1" algn="just" eaLnBrk="1" hangingPunct="1">
              <a:spcBef>
                <a:spcPts val="0"/>
              </a:spcBef>
              <a:defRPr/>
            </a:pPr>
            <a:r>
              <a:rPr lang="en-US" sz="2800" b="1" dirty="0"/>
              <a:t>Effort</a:t>
            </a:r>
            <a:r>
              <a:rPr lang="en-US" sz="2800" dirty="0"/>
              <a:t> is the number of workdays or work hours required to complete a task.</a:t>
            </a:r>
          </a:p>
          <a:p>
            <a:pPr lvl="1" algn="just" eaLnBrk="1" hangingPunct="1">
              <a:spcBef>
                <a:spcPts val="0"/>
              </a:spcBef>
              <a:defRPr/>
            </a:pPr>
            <a:r>
              <a:rPr lang="en-US" sz="2800" dirty="0"/>
              <a:t>Effort does not normally equal duration.</a:t>
            </a:r>
          </a:p>
          <a:p>
            <a:pPr lvl="1" algn="just" eaLnBrk="1" hangingPunct="1">
              <a:spcBef>
                <a:spcPts val="0"/>
              </a:spcBef>
              <a:defRPr/>
            </a:pPr>
            <a:r>
              <a:rPr lang="en-US" sz="2800" dirty="0"/>
              <a:t>People doing the work should help create estimates, and an expert should review them.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85800"/>
          </a:xfrm>
        </p:spPr>
        <p:txBody>
          <a:bodyPr/>
          <a:lstStyle/>
          <a:p>
            <a:r>
              <a:rPr lang="en-US" sz="2800" dirty="0"/>
              <a:t>Activity duration …..</a:t>
            </a:r>
          </a:p>
        </p:txBody>
      </p:sp>
      <p:sp>
        <p:nvSpPr>
          <p:cNvPr id="3" name="Content Placeholder 2"/>
          <p:cNvSpPr>
            <a:spLocks noGrp="1"/>
          </p:cNvSpPr>
          <p:nvPr>
            <p:ph idx="1"/>
          </p:nvPr>
        </p:nvSpPr>
        <p:spPr>
          <a:xfrm>
            <a:off x="381000" y="1066800"/>
            <a:ext cx="8458200" cy="5029200"/>
          </a:xfrm>
        </p:spPr>
        <p:txBody>
          <a:bodyPr/>
          <a:lstStyle/>
          <a:p>
            <a:pPr algn="just">
              <a:lnSpc>
                <a:spcPct val="90000"/>
              </a:lnSpc>
            </a:pPr>
            <a:r>
              <a:rPr lang="en-US" sz="3200" dirty="0"/>
              <a:t>Once the WBS is complete, the next step is estimating the time required to complete each task.</a:t>
            </a:r>
          </a:p>
          <a:p>
            <a:pPr algn="just">
              <a:lnSpc>
                <a:spcPct val="90000"/>
              </a:lnSpc>
            </a:pPr>
            <a:r>
              <a:rPr lang="en-US" sz="3200" dirty="0"/>
              <a:t>Estimating the work time </a:t>
            </a:r>
          </a:p>
          <a:p>
            <a:pPr lvl="1" algn="just">
              <a:lnSpc>
                <a:spcPct val="90000"/>
              </a:lnSpc>
            </a:pPr>
            <a:r>
              <a:rPr lang="en-US" sz="2800" dirty="0"/>
              <a:t>Gives an idea of the level of effort required to complete a project</a:t>
            </a:r>
          </a:p>
          <a:p>
            <a:pPr lvl="1" algn="just">
              <a:lnSpc>
                <a:spcPct val="90000"/>
              </a:lnSpc>
            </a:pPr>
            <a:r>
              <a:rPr lang="en-US" sz="2800" dirty="0"/>
              <a:t>Enable to produce realistic plan </a:t>
            </a:r>
          </a:p>
          <a:p>
            <a:pPr lvl="1" algn="just">
              <a:lnSpc>
                <a:spcPct val="90000"/>
              </a:lnSpc>
            </a:pPr>
            <a:r>
              <a:rPr lang="en-US" sz="2800" dirty="0"/>
              <a:t>Is the basis for developing a project implementation schedule.</a:t>
            </a:r>
          </a:p>
          <a:p>
            <a:endParaRPr lang="en-US" sz="3200"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57</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E055DE2F-0FE5-4ED0-8BF9-EFE0B3733765}" type="slidenum">
              <a:rPr lang="en-US"/>
              <a:pPr/>
              <a:t>58</a:t>
            </a:fld>
            <a:endParaRPr lang="en-US"/>
          </a:p>
        </p:txBody>
      </p:sp>
      <p:sp>
        <p:nvSpPr>
          <p:cNvPr id="253954" name="Rectangle 2"/>
          <p:cNvSpPr>
            <a:spLocks noGrp="1" noRot="1" noChangeArrowheads="1"/>
          </p:cNvSpPr>
          <p:nvPr>
            <p:ph type="title"/>
          </p:nvPr>
        </p:nvSpPr>
        <p:spPr>
          <a:xfrm>
            <a:off x="457200" y="228600"/>
            <a:ext cx="8458200" cy="990600"/>
          </a:xfrm>
          <a:solidFill>
            <a:schemeClr val="accent2"/>
          </a:solidFill>
        </p:spPr>
        <p:txBody>
          <a:bodyPr>
            <a:noAutofit/>
          </a:bodyPr>
          <a:lstStyle/>
          <a:p>
            <a:r>
              <a:rPr lang="en-US" sz="3600" b="1" dirty="0">
                <a:solidFill>
                  <a:srgbClr val="FFFF00"/>
                </a:solidFill>
              </a:rPr>
              <a:t>Factors to consider in estimating Activity duration</a:t>
            </a:r>
          </a:p>
        </p:txBody>
      </p:sp>
      <p:sp>
        <p:nvSpPr>
          <p:cNvPr id="253955" name="Rectangle 3"/>
          <p:cNvSpPr>
            <a:spLocks noGrp="1" noRot="1" noChangeArrowheads="1"/>
          </p:cNvSpPr>
          <p:nvPr>
            <p:ph type="body" idx="1"/>
          </p:nvPr>
        </p:nvSpPr>
        <p:spPr>
          <a:xfrm>
            <a:off x="457200" y="1371600"/>
            <a:ext cx="8388350" cy="4724400"/>
          </a:xfrm>
        </p:spPr>
        <p:txBody>
          <a:bodyPr/>
          <a:lstStyle/>
          <a:p>
            <a:pPr marL="231775" indent="-231775" algn="just">
              <a:lnSpc>
                <a:spcPct val="80000"/>
              </a:lnSpc>
            </a:pPr>
            <a:r>
              <a:rPr lang="en-US" sz="2800" dirty="0"/>
              <a:t>The following factors should be considered when estimating the time required for project activities</a:t>
            </a:r>
          </a:p>
          <a:p>
            <a:pPr marL="1009650" lvl="1" indent="-609600" algn="just">
              <a:lnSpc>
                <a:spcPct val="80000"/>
              </a:lnSpc>
              <a:buFont typeface="Wingdings" pitchFamily="2" charset="2"/>
              <a:buAutoNum type="arabicPeriod"/>
            </a:pPr>
            <a:r>
              <a:rPr lang="en-US" sz="2600" dirty="0"/>
              <a:t>Availability of non-labor support</a:t>
            </a:r>
          </a:p>
          <a:p>
            <a:pPr marL="1009650" lvl="1" indent="-609600" algn="just">
              <a:lnSpc>
                <a:spcPct val="80000"/>
              </a:lnSpc>
              <a:buFont typeface="Wingdings" pitchFamily="2" charset="2"/>
              <a:buAutoNum type="arabicPeriod"/>
            </a:pPr>
            <a:r>
              <a:rPr lang="en-US" sz="2600" dirty="0"/>
              <a:t>Complexity of the work</a:t>
            </a:r>
          </a:p>
          <a:p>
            <a:pPr marL="1009650" lvl="1" indent="-609600" algn="just">
              <a:lnSpc>
                <a:spcPct val="80000"/>
              </a:lnSpc>
              <a:buFont typeface="Wingdings" pitchFamily="2" charset="2"/>
              <a:buAutoNum type="arabicPeriod"/>
            </a:pPr>
            <a:r>
              <a:rPr lang="en-US" sz="2600" dirty="0"/>
              <a:t>Degree of available information to estimate</a:t>
            </a:r>
          </a:p>
          <a:p>
            <a:pPr marL="1009650" lvl="1" indent="-609600" algn="just">
              <a:lnSpc>
                <a:spcPct val="80000"/>
              </a:lnSpc>
              <a:buFont typeface="Wingdings" pitchFamily="2" charset="2"/>
              <a:buAutoNum type="arabicPeriod"/>
            </a:pPr>
            <a:r>
              <a:rPr lang="en-US" sz="2600" dirty="0"/>
              <a:t>Degree of uncertainty or risk in achieving the outcome</a:t>
            </a:r>
          </a:p>
          <a:p>
            <a:pPr marL="1009650" lvl="1" indent="-609600" algn="just">
              <a:lnSpc>
                <a:spcPct val="80000"/>
              </a:lnSpc>
              <a:buFont typeface="Wingdings" pitchFamily="2" charset="2"/>
              <a:buAutoNum type="arabicPeriod"/>
            </a:pPr>
            <a:r>
              <a:rPr lang="en-US" sz="2600" dirty="0"/>
              <a:t>Experience knowledge and expertise of the team members of the project</a:t>
            </a:r>
          </a:p>
          <a:p>
            <a:pPr marL="1009650" lvl="1" indent="-609600" algn="just">
              <a:lnSpc>
                <a:spcPct val="80000"/>
              </a:lnSpc>
              <a:buFont typeface="Wingdings" pitchFamily="2" charset="2"/>
              <a:buAutoNum type="arabicPeriod"/>
            </a:pPr>
            <a:r>
              <a:rPr lang="en-US" sz="2600" dirty="0"/>
              <a:t>Priority of tasks</a:t>
            </a:r>
          </a:p>
          <a:p>
            <a:pPr marL="1009650" lvl="1" indent="-609600" algn="just">
              <a:lnSpc>
                <a:spcPct val="80000"/>
              </a:lnSpc>
              <a:buFont typeface="Wingdings" pitchFamily="2" charset="2"/>
              <a:buAutoNum type="arabicPeriod"/>
            </a:pPr>
            <a:r>
              <a:rPr lang="en-US" sz="2600" dirty="0"/>
              <a:t>Number of people assigned to the task</a:t>
            </a:r>
          </a:p>
          <a:p>
            <a:pPr marL="1009650" lvl="1" indent="-609600">
              <a:lnSpc>
                <a:spcPct val="80000"/>
              </a:lnSpc>
              <a:buFont typeface="Wingdings" pitchFamily="2" charset="2"/>
              <a:buAutoNum type="arabicPeriod"/>
            </a:pPr>
            <a:r>
              <a:rPr lang="en-US" sz="2600" dirty="0"/>
              <a:t>Project size</a:t>
            </a:r>
          </a:p>
          <a:p>
            <a:pPr marL="609600" indent="-609600">
              <a:lnSpc>
                <a:spcPct val="80000"/>
              </a:lnSpc>
              <a:buFont typeface="Wingdings" pitchFamily="2" charset="2"/>
              <a:buAutoNum type="arabicPeriod"/>
            </a:pPr>
            <a:endParaRPr lang="en-US" sz="2800"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ED581E17-9491-44D5-A72A-E52C16E205D2}" type="slidenum">
              <a:rPr lang="en-US"/>
              <a:pPr/>
              <a:t>59</a:t>
            </a:fld>
            <a:endParaRPr lang="en-US"/>
          </a:p>
        </p:txBody>
      </p:sp>
      <p:sp>
        <p:nvSpPr>
          <p:cNvPr id="254978" name="Rectangle 2"/>
          <p:cNvSpPr>
            <a:spLocks noGrp="1" noRot="1" noChangeArrowheads="1"/>
          </p:cNvSpPr>
          <p:nvPr>
            <p:ph type="title"/>
          </p:nvPr>
        </p:nvSpPr>
        <p:spPr>
          <a:xfrm>
            <a:off x="457200" y="244475"/>
            <a:ext cx="8385175" cy="746125"/>
          </a:xfrm>
          <a:solidFill>
            <a:schemeClr val="accent2"/>
          </a:solidFill>
        </p:spPr>
        <p:txBody>
          <a:bodyPr/>
          <a:lstStyle/>
          <a:p>
            <a:r>
              <a:rPr lang="en-US" b="1" dirty="0">
                <a:solidFill>
                  <a:srgbClr val="FFFF00"/>
                </a:solidFill>
              </a:rPr>
              <a:t>Techniques of estimating time</a:t>
            </a:r>
          </a:p>
        </p:txBody>
      </p:sp>
      <p:sp>
        <p:nvSpPr>
          <p:cNvPr id="254979" name="Rectangle 3"/>
          <p:cNvSpPr>
            <a:spLocks noGrp="1" noRot="1" noChangeArrowheads="1"/>
          </p:cNvSpPr>
          <p:nvPr>
            <p:ph type="body" idx="1"/>
          </p:nvPr>
        </p:nvSpPr>
        <p:spPr>
          <a:xfrm>
            <a:off x="304800" y="1219200"/>
            <a:ext cx="8540750" cy="5105400"/>
          </a:xfrm>
        </p:spPr>
        <p:txBody>
          <a:bodyPr/>
          <a:lstStyle/>
          <a:p>
            <a:pPr marL="609600" indent="-609600" algn="just">
              <a:lnSpc>
                <a:spcPct val="80000"/>
              </a:lnSpc>
            </a:pPr>
            <a:endParaRPr lang="en-US" sz="3200" b="1" dirty="0"/>
          </a:p>
          <a:p>
            <a:pPr marL="514350" indent="-514350" algn="just">
              <a:lnSpc>
                <a:spcPct val="80000"/>
              </a:lnSpc>
              <a:buFont typeface="+mj-lt"/>
              <a:buAutoNum type="arabicPeriod"/>
            </a:pPr>
            <a:r>
              <a:rPr lang="en-US" sz="3200" b="1" dirty="0"/>
              <a:t>Single estimate also called Deterministic approach </a:t>
            </a:r>
            <a:r>
              <a:rPr lang="en-US" sz="3200" dirty="0"/>
              <a:t>- this estimate is done by an expert based on previous </a:t>
            </a:r>
            <a:r>
              <a:rPr lang="en-US" sz="3200" b="1" dirty="0">
                <a:solidFill>
                  <a:srgbClr val="9933FF"/>
                </a:solidFill>
              </a:rPr>
              <a:t>experiences</a:t>
            </a:r>
            <a:r>
              <a:rPr lang="en-US" sz="3200" dirty="0">
                <a:solidFill>
                  <a:srgbClr val="9933FF"/>
                </a:solidFill>
              </a:rPr>
              <a:t> </a:t>
            </a:r>
            <a:r>
              <a:rPr lang="en-US" sz="3200" dirty="0"/>
              <a:t>and</a:t>
            </a:r>
            <a:r>
              <a:rPr lang="en-US" sz="3200" dirty="0">
                <a:solidFill>
                  <a:srgbClr val="9933FF"/>
                </a:solidFill>
              </a:rPr>
              <a:t> </a:t>
            </a:r>
            <a:r>
              <a:rPr lang="en-US" sz="3200" b="1" dirty="0">
                <a:solidFill>
                  <a:srgbClr val="9933FF"/>
                </a:solidFill>
              </a:rPr>
              <a:t>historical</a:t>
            </a:r>
            <a:r>
              <a:rPr lang="en-US" sz="3200" dirty="0">
                <a:solidFill>
                  <a:srgbClr val="9933FF"/>
                </a:solidFill>
              </a:rPr>
              <a:t> data. </a:t>
            </a:r>
          </a:p>
          <a:p>
            <a:pPr marL="609600" indent="-609600" algn="just">
              <a:lnSpc>
                <a:spcPct val="80000"/>
              </a:lnSpc>
              <a:buNone/>
            </a:pPr>
            <a:endParaRPr lang="en-US" sz="3200"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7375" y="6245225"/>
            <a:ext cx="1901825" cy="476250"/>
          </a:xfrm>
          <a:prstGeom prst="rect">
            <a:avLst/>
          </a:prstGeom>
        </p:spPr>
        <p:txBody>
          <a:bodyPr/>
          <a:lstStyle/>
          <a:p>
            <a:fld id="{6582E944-D70E-4B38-8FC9-046F23B9D26A}" type="slidenum">
              <a:rPr lang="en-US"/>
              <a:pPr/>
              <a:t>6</a:t>
            </a:fld>
            <a:endParaRPr lang="en-US"/>
          </a:p>
        </p:txBody>
      </p:sp>
      <p:sp>
        <p:nvSpPr>
          <p:cNvPr id="132098" name="Rectangle 2"/>
          <p:cNvSpPr>
            <a:spLocks noGrp="1" noRot="1" noChangeArrowheads="1"/>
          </p:cNvSpPr>
          <p:nvPr>
            <p:ph type="title"/>
          </p:nvPr>
        </p:nvSpPr>
        <p:spPr>
          <a:xfrm>
            <a:off x="457200" y="244475"/>
            <a:ext cx="8385175" cy="573088"/>
          </a:xfrm>
        </p:spPr>
        <p:txBody>
          <a:bodyPr/>
          <a:lstStyle/>
          <a:p>
            <a:r>
              <a:rPr lang="en-US" sz="2800" dirty="0"/>
              <a:t>Cont’d…</a:t>
            </a:r>
          </a:p>
        </p:txBody>
      </p:sp>
      <p:sp>
        <p:nvSpPr>
          <p:cNvPr id="132099" name="Rectangle 3"/>
          <p:cNvSpPr>
            <a:spLocks noGrp="1" noRot="1" noChangeArrowheads="1"/>
          </p:cNvSpPr>
          <p:nvPr>
            <p:ph type="body" idx="1"/>
          </p:nvPr>
        </p:nvSpPr>
        <p:spPr>
          <a:xfrm>
            <a:off x="304800" y="990600"/>
            <a:ext cx="8382000" cy="5105400"/>
          </a:xfrm>
        </p:spPr>
        <p:txBody>
          <a:bodyPr/>
          <a:lstStyle/>
          <a:p>
            <a:pPr algn="just">
              <a:lnSpc>
                <a:spcPct val="90000"/>
              </a:lnSpc>
              <a:buFont typeface="Wingdings" pitchFamily="2" charset="2"/>
              <a:buChar char="Ø"/>
            </a:pPr>
            <a:endParaRPr lang="en-US" dirty="0"/>
          </a:p>
          <a:p>
            <a:pPr algn="just">
              <a:lnSpc>
                <a:spcPct val="90000"/>
              </a:lnSpc>
              <a:buFont typeface="Wingdings" pitchFamily="2" charset="2"/>
              <a:buNone/>
            </a:pPr>
            <a:endParaRPr lang="en-US" sz="1200" dirty="0"/>
          </a:p>
          <a:p>
            <a:pPr algn="just">
              <a:lnSpc>
                <a:spcPct val="90000"/>
              </a:lnSpc>
              <a:buFont typeface="Wingdings" pitchFamily="2" charset="2"/>
              <a:buChar char="Ø"/>
            </a:pPr>
            <a:r>
              <a:rPr lang="en-US" dirty="0">
                <a:cs typeface="Arial" charset="0"/>
              </a:rPr>
              <a:t>Project planning develops management procedures and plans. </a:t>
            </a:r>
          </a:p>
          <a:p>
            <a:pPr algn="just">
              <a:lnSpc>
                <a:spcPct val="90000"/>
              </a:lnSpc>
              <a:buFont typeface="Wingdings" pitchFamily="2" charset="2"/>
              <a:buChar char="Ø"/>
            </a:pPr>
            <a:r>
              <a:rPr lang="en-US" dirty="0">
                <a:cs typeface="Arial" charset="0"/>
              </a:rPr>
              <a:t>All documents created during project planning are compiled into the </a:t>
            </a:r>
            <a:r>
              <a:rPr lang="en-US" b="1" u="sng" dirty="0">
                <a:solidFill>
                  <a:srgbClr val="FF0000"/>
                </a:solidFill>
                <a:cs typeface="Arial" charset="0"/>
              </a:rPr>
              <a:t>Project Plan</a:t>
            </a:r>
            <a:r>
              <a:rPr lang="en-US" dirty="0">
                <a:cs typeface="Arial" charset="0"/>
              </a:rPr>
              <a:t> </a:t>
            </a:r>
          </a:p>
          <a:p>
            <a:pPr>
              <a:lnSpc>
                <a:spcPct val="90000"/>
              </a:lnSpc>
              <a:buFont typeface="Wingdings" pitchFamily="2" charset="2"/>
              <a:buChar char="Ø"/>
            </a:pPr>
            <a:r>
              <a:rPr lang="en-US" dirty="0">
                <a:solidFill>
                  <a:srgbClr val="FF0000"/>
                </a:solidFill>
                <a:cs typeface="Arial" charset="0"/>
              </a:rPr>
              <a:t>Project plan</a:t>
            </a:r>
            <a:r>
              <a:rPr lang="en-US" dirty="0">
                <a:cs typeface="Arial" charset="0"/>
              </a:rPr>
              <a:t> is developed to be utilized in project </a:t>
            </a:r>
            <a:r>
              <a:rPr lang="en-US" b="1" dirty="0">
                <a:cs typeface="Arial" charset="0"/>
              </a:rPr>
              <a:t>execution phase </a:t>
            </a:r>
            <a:r>
              <a:rPr lang="en-US" dirty="0">
                <a:cs typeface="Arial" charset="0"/>
              </a:rPr>
              <a:t>of the project. </a:t>
            </a:r>
            <a:endParaRPr lang="en-US" dirty="0"/>
          </a:p>
          <a:p>
            <a:pPr algn="just">
              <a:lnSpc>
                <a:spcPct val="90000"/>
              </a:lnSpc>
              <a:buFont typeface="Wingdings" pitchFamily="2" charset="2"/>
              <a:buChar char="Ø"/>
            </a:pPr>
            <a:endParaRPr lang="en-US" dirty="0"/>
          </a:p>
        </p:txBody>
      </p:sp>
      <p:sp>
        <p:nvSpPr>
          <p:cNvPr id="7" name="Footer Placeholder 6"/>
          <p:cNvSpPr>
            <a:spLocks noGrp="1"/>
          </p:cNvSpPr>
          <p:nvPr>
            <p:ph type="ftr" sz="quarter" idx="11"/>
          </p:nvPr>
        </p:nvSpPr>
        <p:spPr/>
        <p:txBody>
          <a:bodyPr/>
          <a:lstStyle/>
          <a:p>
            <a:pPr>
              <a:defRPr/>
            </a:pP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600"/>
          </a:xfrm>
        </p:spPr>
        <p:txBody>
          <a:bodyPr/>
          <a:lstStyle/>
          <a:p>
            <a:r>
              <a:rPr lang="en-US" sz="2800" b="1" dirty="0"/>
              <a:t>Techniques…..</a:t>
            </a:r>
          </a:p>
        </p:txBody>
      </p:sp>
      <p:sp>
        <p:nvSpPr>
          <p:cNvPr id="3" name="Content Placeholder 2"/>
          <p:cNvSpPr>
            <a:spLocks noGrp="1"/>
          </p:cNvSpPr>
          <p:nvPr>
            <p:ph idx="1"/>
          </p:nvPr>
        </p:nvSpPr>
        <p:spPr>
          <a:xfrm>
            <a:off x="381000" y="990600"/>
            <a:ext cx="8458200" cy="5334000"/>
          </a:xfrm>
        </p:spPr>
        <p:txBody>
          <a:bodyPr>
            <a:normAutofit/>
          </a:bodyPr>
          <a:lstStyle/>
          <a:p>
            <a:pPr marL="609600" indent="-609600" algn="just">
              <a:lnSpc>
                <a:spcPct val="80000"/>
              </a:lnSpc>
              <a:buNone/>
            </a:pPr>
            <a:r>
              <a:rPr lang="en-US" sz="3000" b="1" dirty="0"/>
              <a:t>2. Multiple estimate/probabilistic Approach/PERT </a:t>
            </a:r>
          </a:p>
          <a:p>
            <a:pPr marL="609600" indent="-609600" algn="just">
              <a:lnSpc>
                <a:spcPct val="80000"/>
              </a:lnSpc>
              <a:buNone/>
            </a:pPr>
            <a:endParaRPr lang="en-US" sz="3000" b="1" dirty="0"/>
          </a:p>
          <a:p>
            <a:pPr marL="609600" indent="-609600" algn="just">
              <a:lnSpc>
                <a:spcPct val="80000"/>
              </a:lnSpc>
              <a:buNone/>
            </a:pPr>
            <a:r>
              <a:rPr lang="en-US" dirty="0"/>
              <a:t>- Here probabilities are used to each of the multiple estimate. </a:t>
            </a:r>
          </a:p>
          <a:p>
            <a:pPr marL="609600" indent="-609600" algn="just">
              <a:lnSpc>
                <a:spcPct val="80000"/>
              </a:lnSpc>
            </a:pPr>
            <a:r>
              <a:rPr lang="en-US" b="1" dirty="0"/>
              <a:t>Program Evaluation and Review Technique (PERT)</a:t>
            </a:r>
            <a:r>
              <a:rPr lang="en-US" dirty="0"/>
              <a:t> is a network analysis technique used to estimate project duration when there is a high degree of uncertainty about the individual activity duration estimates.</a:t>
            </a:r>
          </a:p>
          <a:p>
            <a:pPr marL="609600" lvl="1" indent="-609600" algn="just">
              <a:lnSpc>
                <a:spcPct val="80000"/>
              </a:lnSpc>
            </a:pPr>
            <a:r>
              <a:rPr lang="en-US" dirty="0"/>
              <a:t>Duration estimates based on using optimistic, most likely, and pessimistic estimates of activity durations, or a </a:t>
            </a:r>
            <a:r>
              <a:rPr lang="en-US" b="1" dirty="0"/>
              <a:t>three-point</a:t>
            </a:r>
            <a:r>
              <a:rPr lang="en-US" dirty="0"/>
              <a:t> estimate.</a:t>
            </a:r>
          </a:p>
          <a:p>
            <a:pPr>
              <a:buNone/>
            </a:pPr>
            <a:endParaRPr lang="en-US"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60</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600"/>
          </a:xfrm>
        </p:spPr>
        <p:txBody>
          <a:bodyPr/>
          <a:lstStyle/>
          <a:p>
            <a:r>
              <a:rPr lang="en-US" sz="2800" dirty="0"/>
              <a:t>Cont’d….</a:t>
            </a:r>
          </a:p>
        </p:txBody>
      </p:sp>
      <p:sp>
        <p:nvSpPr>
          <p:cNvPr id="3" name="Content Placeholder 2"/>
          <p:cNvSpPr>
            <a:spLocks noGrp="1"/>
          </p:cNvSpPr>
          <p:nvPr>
            <p:ph idx="1"/>
          </p:nvPr>
        </p:nvSpPr>
        <p:spPr>
          <a:xfrm>
            <a:off x="381000" y="914400"/>
            <a:ext cx="8458200" cy="5181600"/>
          </a:xfrm>
        </p:spPr>
        <p:txBody>
          <a:bodyPr>
            <a:normAutofit lnSpcReduction="10000"/>
          </a:bodyPr>
          <a:lstStyle/>
          <a:p>
            <a:pPr algn="just">
              <a:lnSpc>
                <a:spcPct val="110000"/>
              </a:lnSpc>
              <a:buFont typeface="Arial" pitchFamily="34" charset="0"/>
              <a:buChar char="•"/>
              <a:tabLst>
                <a:tab pos="-457200" algn="l"/>
              </a:tabLst>
              <a:defRPr/>
            </a:pPr>
            <a:r>
              <a:rPr lang="en-US" spc="-15" dirty="0">
                <a:solidFill>
                  <a:srgbClr val="000000"/>
                </a:solidFill>
                <a:ea typeface="Times New Roman"/>
                <a:cs typeface="Times New Roman"/>
              </a:rPr>
              <a:t>Here probabilities are used to each of the multiple estimate. </a:t>
            </a:r>
          </a:p>
          <a:p>
            <a:pPr marL="914400" lvl="1" indent="-457200" algn="just">
              <a:lnSpc>
                <a:spcPct val="110000"/>
              </a:lnSpc>
              <a:buFont typeface="+mj-lt"/>
              <a:buAutoNum type="arabicPeriod"/>
              <a:tabLst>
                <a:tab pos="-457200" algn="l"/>
              </a:tabLst>
              <a:defRPr/>
            </a:pPr>
            <a:r>
              <a:rPr lang="en-US" sz="2800" spc="-15" dirty="0">
                <a:solidFill>
                  <a:srgbClr val="000000"/>
                </a:solidFill>
                <a:ea typeface="Times New Roman"/>
                <a:cs typeface="Times New Roman"/>
              </a:rPr>
              <a:t> </a:t>
            </a:r>
            <a:r>
              <a:rPr lang="en-US" sz="2800" b="1" u="sng" spc="-15" dirty="0">
                <a:solidFill>
                  <a:srgbClr val="000000"/>
                </a:solidFill>
                <a:ea typeface="Times New Roman"/>
                <a:cs typeface="Times New Roman"/>
              </a:rPr>
              <a:t>The most likely time (m)</a:t>
            </a:r>
            <a:r>
              <a:rPr lang="en-US" sz="2800" b="1" spc="-15" dirty="0">
                <a:solidFill>
                  <a:srgbClr val="000000"/>
                </a:solidFill>
                <a:ea typeface="Times New Roman"/>
                <a:cs typeface="Times New Roman"/>
              </a:rPr>
              <a:t>: </a:t>
            </a:r>
            <a:r>
              <a:rPr lang="en-US" sz="2800" spc="-15" dirty="0">
                <a:solidFill>
                  <a:srgbClr val="000000"/>
                </a:solidFill>
                <a:ea typeface="Times New Roman"/>
                <a:cs typeface="Times New Roman"/>
              </a:rPr>
              <a:t>This represents the most likely estimate and is known as </a:t>
            </a:r>
            <a:r>
              <a:rPr lang="en-US" sz="2800" u="sng" spc="-15" dirty="0">
                <a:solidFill>
                  <a:srgbClr val="000000"/>
                </a:solidFill>
                <a:ea typeface="Times New Roman"/>
                <a:cs typeface="Times New Roman"/>
              </a:rPr>
              <a:t>modal</a:t>
            </a:r>
            <a:r>
              <a:rPr lang="en-US" sz="2800" spc="-15" dirty="0">
                <a:solidFill>
                  <a:srgbClr val="000000"/>
                </a:solidFill>
                <a:ea typeface="Times New Roman"/>
                <a:cs typeface="Times New Roman"/>
              </a:rPr>
              <a:t> value in statistics.</a:t>
            </a:r>
          </a:p>
          <a:p>
            <a:pPr marL="914400" lvl="1" indent="-457200" algn="just">
              <a:lnSpc>
                <a:spcPct val="110000"/>
              </a:lnSpc>
              <a:buFont typeface="+mj-lt"/>
              <a:buAutoNum type="arabicPeriod"/>
              <a:tabLst>
                <a:tab pos="-457200" algn="l"/>
              </a:tabLst>
              <a:defRPr/>
            </a:pPr>
            <a:r>
              <a:rPr lang="en-US" sz="2800" b="1" u="sng" spc="-15" dirty="0">
                <a:solidFill>
                  <a:srgbClr val="000000"/>
                </a:solidFill>
                <a:ea typeface="Times New Roman"/>
                <a:cs typeface="Times New Roman"/>
              </a:rPr>
              <a:t>Optimistic time (a)</a:t>
            </a:r>
            <a:r>
              <a:rPr lang="en-US" sz="2800" b="1" spc="-15" dirty="0">
                <a:solidFill>
                  <a:srgbClr val="000000"/>
                </a:solidFill>
                <a:ea typeface="Times New Roman"/>
                <a:cs typeface="Times New Roman"/>
              </a:rPr>
              <a:t>: </a:t>
            </a:r>
            <a:r>
              <a:rPr lang="en-US" sz="2800" spc="-15" dirty="0">
                <a:solidFill>
                  <a:srgbClr val="000000"/>
                </a:solidFill>
                <a:ea typeface="Times New Roman"/>
                <a:cs typeface="Times New Roman"/>
              </a:rPr>
              <a:t>This is the minimum time required to complete the activity under most favorable conditions.</a:t>
            </a:r>
          </a:p>
          <a:p>
            <a:pPr marL="914400" lvl="1" indent="-457200" algn="just">
              <a:lnSpc>
                <a:spcPct val="110000"/>
              </a:lnSpc>
              <a:buFont typeface="+mj-lt"/>
              <a:buAutoNum type="arabicPeriod"/>
              <a:tabLst>
                <a:tab pos="-457200" algn="l"/>
              </a:tabLst>
              <a:defRPr/>
            </a:pPr>
            <a:r>
              <a:rPr lang="en-US" sz="2800" b="1" u="sng" spc="-15" dirty="0">
                <a:solidFill>
                  <a:srgbClr val="000000"/>
                </a:solidFill>
                <a:ea typeface="Times New Roman"/>
                <a:cs typeface="Times New Roman"/>
              </a:rPr>
              <a:t>Pessimistic Time (b)</a:t>
            </a:r>
            <a:r>
              <a:rPr lang="en-US" sz="2800" b="1" spc="-15" dirty="0">
                <a:solidFill>
                  <a:srgbClr val="000000"/>
                </a:solidFill>
                <a:ea typeface="Times New Roman"/>
                <a:cs typeface="Times New Roman"/>
              </a:rPr>
              <a:t>: </a:t>
            </a:r>
            <a:r>
              <a:rPr lang="en-US" sz="2800" spc="-15" dirty="0">
                <a:solidFill>
                  <a:srgbClr val="000000"/>
                </a:solidFill>
                <a:ea typeface="Times New Roman"/>
                <a:cs typeface="Times New Roman"/>
              </a:rPr>
              <a:t>This represents the maximum time needed to complete the project activity under unfavorable situations.</a:t>
            </a:r>
            <a:endParaRPr lang="en-US" sz="2800" dirty="0">
              <a:solidFill>
                <a:srgbClr val="000000"/>
              </a:solidFill>
              <a:latin typeface="Courier New"/>
              <a:ea typeface="Times New Roman"/>
              <a:cs typeface="Times New Roman"/>
            </a:endParaRPr>
          </a:p>
          <a:p>
            <a:pPr>
              <a:lnSpc>
                <a:spcPct val="110000"/>
              </a:lnSpc>
            </a:pPr>
            <a:endParaRPr lang="en-US"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61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600"/>
          </a:xfrm>
        </p:spPr>
        <p:txBody>
          <a:bodyPr/>
          <a:lstStyle/>
          <a:p>
            <a:r>
              <a:rPr lang="en-US" sz="2800" dirty="0"/>
              <a:t>Cont’d…</a:t>
            </a:r>
          </a:p>
        </p:txBody>
      </p:sp>
      <p:sp>
        <p:nvSpPr>
          <p:cNvPr id="3" name="Content Placeholder 2"/>
          <p:cNvSpPr>
            <a:spLocks noGrp="1"/>
          </p:cNvSpPr>
          <p:nvPr>
            <p:ph idx="1"/>
          </p:nvPr>
        </p:nvSpPr>
        <p:spPr>
          <a:xfrm>
            <a:off x="381000" y="914400"/>
            <a:ext cx="8458200" cy="5181600"/>
          </a:xfrm>
        </p:spPr>
        <p:txBody>
          <a:bodyPr>
            <a:normAutofit/>
          </a:bodyPr>
          <a:lstStyle/>
          <a:p>
            <a:pPr marL="285750" indent="-285750" algn="just">
              <a:lnSpc>
                <a:spcPct val="115000"/>
              </a:lnSpc>
              <a:buFont typeface="Arial" pitchFamily="34" charset="0"/>
              <a:buChar char="•"/>
              <a:tabLst>
                <a:tab pos="-457200" algn="l"/>
              </a:tabLst>
              <a:defRPr/>
            </a:pPr>
            <a:r>
              <a:rPr lang="en-US" spc="-15" dirty="0">
                <a:solidFill>
                  <a:srgbClr val="000000"/>
                </a:solidFill>
                <a:ea typeface="Times New Roman"/>
                <a:cs typeface="Times New Roman"/>
              </a:rPr>
              <a:t>The single expected time (</a:t>
            </a:r>
            <a:r>
              <a:rPr lang="en-US" b="1" spc="-15" dirty="0">
                <a:solidFill>
                  <a:srgbClr val="000000"/>
                </a:solidFill>
                <a:ea typeface="Times New Roman"/>
                <a:cs typeface="Times New Roman"/>
              </a:rPr>
              <a:t>t</a:t>
            </a:r>
            <a:r>
              <a:rPr lang="en-US" spc="-15" dirty="0">
                <a:solidFill>
                  <a:srgbClr val="000000"/>
                </a:solidFill>
                <a:ea typeface="Times New Roman"/>
                <a:cs typeface="Times New Roman"/>
              </a:rPr>
              <a:t>) required is given by the following formula as follows.</a:t>
            </a:r>
            <a:endParaRPr lang="en-US" dirty="0">
              <a:solidFill>
                <a:srgbClr val="000000"/>
              </a:solidFill>
              <a:latin typeface="Courier New"/>
              <a:ea typeface="Times New Roman"/>
              <a:cs typeface="Times New Roman"/>
            </a:endParaRPr>
          </a:p>
          <a:p>
            <a:pPr algn="just">
              <a:lnSpc>
                <a:spcPct val="115000"/>
              </a:lnSpc>
              <a:buNone/>
              <a:tabLst>
                <a:tab pos="-457200" algn="l"/>
              </a:tabLst>
              <a:defRPr/>
            </a:pPr>
            <a:r>
              <a:rPr lang="en-US" spc="-15" dirty="0">
                <a:solidFill>
                  <a:srgbClr val="000000"/>
                </a:solidFill>
                <a:ea typeface="Times New Roman"/>
                <a:cs typeface="Times New Roman"/>
              </a:rPr>
              <a:t> </a:t>
            </a:r>
            <a:r>
              <a:rPr lang="en-US" b="1" dirty="0">
                <a:solidFill>
                  <a:srgbClr val="000000"/>
                </a:solidFill>
                <a:ea typeface="Times New Roman"/>
                <a:cs typeface="Times New Roman"/>
              </a:rPr>
              <a:t>		t= </a:t>
            </a:r>
            <a:r>
              <a:rPr lang="en-US" b="1" u="sng" dirty="0">
                <a:solidFill>
                  <a:srgbClr val="000000"/>
                </a:solidFill>
                <a:ea typeface="Times New Roman"/>
                <a:cs typeface="Times New Roman"/>
              </a:rPr>
              <a:t>(a+4m+b)</a:t>
            </a:r>
            <a:r>
              <a:rPr lang="en-US" dirty="0">
                <a:solidFill>
                  <a:srgbClr val="000000"/>
                </a:solidFill>
                <a:ea typeface="Times New Roman"/>
                <a:cs typeface="Times New Roman"/>
              </a:rPr>
              <a:t> </a:t>
            </a:r>
            <a:endParaRPr lang="en-US" dirty="0">
              <a:solidFill>
                <a:srgbClr val="000000"/>
              </a:solidFill>
              <a:latin typeface="Courier New"/>
              <a:ea typeface="Times New Roman"/>
              <a:cs typeface="Times New Roman"/>
            </a:endParaRPr>
          </a:p>
          <a:p>
            <a:pPr algn="just">
              <a:lnSpc>
                <a:spcPct val="115000"/>
              </a:lnSpc>
              <a:buNone/>
              <a:tabLst>
                <a:tab pos="-457200" algn="l"/>
              </a:tabLst>
              <a:defRPr/>
            </a:pPr>
            <a:r>
              <a:rPr lang="en-US" dirty="0">
                <a:solidFill>
                  <a:srgbClr val="000000"/>
                </a:solidFill>
                <a:ea typeface="Times New Roman"/>
                <a:cs typeface="Times New Roman"/>
              </a:rPr>
              <a:t>         </a:t>
            </a:r>
            <a:r>
              <a:rPr lang="en-US" b="1" dirty="0">
                <a:solidFill>
                  <a:srgbClr val="000000"/>
                </a:solidFill>
                <a:ea typeface="Times New Roman"/>
                <a:cs typeface="Times New Roman"/>
              </a:rPr>
              <a:t>	            6</a:t>
            </a:r>
            <a:endParaRPr lang="en-US" dirty="0">
              <a:solidFill>
                <a:srgbClr val="000000"/>
              </a:solidFill>
              <a:latin typeface="Courier New"/>
              <a:ea typeface="Times New Roman"/>
              <a:cs typeface="Times New Roman"/>
            </a:endParaRPr>
          </a:p>
          <a:p>
            <a:pPr marL="231775" indent="-231775" algn="just">
              <a:lnSpc>
                <a:spcPct val="115000"/>
              </a:lnSpc>
              <a:buFont typeface="Arial" pitchFamily="34" charset="0"/>
              <a:buChar char="•"/>
              <a:tabLst>
                <a:tab pos="-457200" algn="l"/>
              </a:tabLst>
              <a:defRPr/>
            </a:pPr>
            <a:r>
              <a:rPr lang="en-US" dirty="0">
                <a:solidFill>
                  <a:srgbClr val="000000"/>
                </a:solidFill>
                <a:ea typeface="Times New Roman"/>
                <a:cs typeface="Times New Roman"/>
              </a:rPr>
              <a:t>The table below provides the three values and the single expected value </a:t>
            </a:r>
            <a:r>
              <a:rPr lang="en-US" b="1" dirty="0">
                <a:solidFill>
                  <a:srgbClr val="000000"/>
                </a:solidFill>
                <a:ea typeface="Times New Roman"/>
                <a:cs typeface="Times New Roman"/>
              </a:rPr>
              <a:t>t</a:t>
            </a:r>
            <a:r>
              <a:rPr lang="en-US" dirty="0">
                <a:solidFill>
                  <a:srgbClr val="000000"/>
                </a:solidFill>
                <a:ea typeface="Times New Roman"/>
                <a:cs typeface="Times New Roman"/>
              </a:rPr>
              <a:t> for each activity of the irrigation project we presented earlier. </a:t>
            </a:r>
          </a:p>
          <a:p>
            <a:pPr marL="285750" indent="-285750" algn="just">
              <a:lnSpc>
                <a:spcPct val="115000"/>
              </a:lnSpc>
              <a:buFont typeface="Arial" pitchFamily="34" charset="0"/>
              <a:buChar char="•"/>
              <a:tabLst>
                <a:tab pos="-457200" algn="l"/>
              </a:tabLst>
              <a:defRPr/>
            </a:pPr>
            <a:r>
              <a:rPr lang="en-US" dirty="0">
                <a:solidFill>
                  <a:srgbClr val="000000"/>
                </a:solidFill>
                <a:ea typeface="Times New Roman"/>
                <a:cs typeface="Times New Roman"/>
              </a:rPr>
              <a:t>Note that the single expected values of the last columns shall be used in this approach.</a:t>
            </a:r>
          </a:p>
          <a:p>
            <a:pPr>
              <a:lnSpc>
                <a:spcPct val="115000"/>
              </a:lnSpc>
              <a:tabLst>
                <a:tab pos="-457200" algn="l"/>
              </a:tabLst>
              <a:defRPr/>
            </a:pPr>
            <a:endParaRPr lang="en-US" sz="1100" dirty="0">
              <a:solidFill>
                <a:srgbClr val="000000"/>
              </a:solidFill>
              <a:latin typeface="Courier New"/>
              <a:ea typeface="Times New Roman"/>
              <a:cs typeface="Times New Roman"/>
            </a:endParaRPr>
          </a:p>
          <a:p>
            <a:endParaRPr lang="en-US" dirty="0"/>
          </a:p>
        </p:txBody>
      </p:sp>
      <p:sp>
        <p:nvSpPr>
          <p:cNvPr id="4" name="Slide Number Placeholder 3"/>
          <p:cNvSpPr>
            <a:spLocks noGrp="1"/>
          </p:cNvSpPr>
          <p:nvPr>
            <p:ph type="sldNum" sz="quarter" idx="10"/>
          </p:nvPr>
        </p:nvSpPr>
        <p:spPr/>
        <p:txBody>
          <a:bodyPr/>
          <a:lstStyle/>
          <a:p>
            <a:pPr>
              <a:defRPr/>
            </a:pPr>
            <a:fld id="{60250493-D46D-4FA2-BF76-57F252D2583B}" type="slidenum">
              <a:rPr lang="en-US" altLang="en-US" smtClean="0"/>
              <a:pPr>
                <a:defRPr/>
              </a:pPr>
              <a:t>62</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xfrm>
            <a:off x="6553200" y="6356350"/>
            <a:ext cx="2133600" cy="365125"/>
          </a:xfrm>
          <a:noFill/>
        </p:spPr>
        <p:txBody>
          <a:bodyPr/>
          <a:lstStyle/>
          <a:p>
            <a:fld id="{FB4C7ED6-D3F4-47A0-984A-429CAEB2CEE8}" type="slidenum">
              <a:rPr lang="en-US" smtClean="0">
                <a:solidFill>
                  <a:srgbClr val="000000"/>
                </a:solidFill>
              </a:rPr>
              <a:pPr/>
              <a:t>63</a:t>
            </a:fld>
            <a:endParaRPr lang="en-US">
              <a:solidFill>
                <a:srgbClr val="000000"/>
              </a:solidFill>
            </a:endParaRPr>
          </a:p>
        </p:txBody>
      </p:sp>
      <p:pic>
        <p:nvPicPr>
          <p:cNvPr id="19459" name="Picture 2"/>
          <p:cNvPicPr>
            <a:picLocks noChangeAspect="1" noChangeArrowheads="1"/>
          </p:cNvPicPr>
          <p:nvPr/>
        </p:nvPicPr>
        <p:blipFill>
          <a:blip r:embed="rId2" cstate="print"/>
          <a:srcRect/>
          <a:stretch>
            <a:fillRect/>
          </a:stretch>
        </p:blipFill>
        <p:spPr bwMode="auto">
          <a:xfrm>
            <a:off x="381000" y="228600"/>
            <a:ext cx="8475663" cy="6015038"/>
          </a:xfrm>
          <a:prstGeom prst="rect">
            <a:avLst/>
          </a:prstGeom>
          <a:noFill/>
          <a:ln w="9525">
            <a:noFill/>
            <a:miter lim="800000"/>
            <a:headEnd/>
            <a:tailEnd/>
          </a:ln>
        </p:spPr>
      </p:pic>
      <p:cxnSp>
        <p:nvCxnSpPr>
          <p:cNvPr id="19460" name="Straight Connector 3"/>
          <p:cNvCxnSpPr>
            <a:cxnSpLocks noChangeShapeType="1"/>
          </p:cNvCxnSpPr>
          <p:nvPr/>
        </p:nvCxnSpPr>
        <p:spPr bwMode="auto">
          <a:xfrm>
            <a:off x="7707313" y="1600200"/>
            <a:ext cx="0" cy="3886200"/>
          </a:xfrm>
          <a:prstGeom prst="line">
            <a:avLst/>
          </a:prstGeom>
          <a:noFill/>
          <a:ln w="9525" algn="ctr">
            <a:solidFill>
              <a:schemeClr val="tx1"/>
            </a:solidFill>
            <a:round/>
            <a:headEnd/>
            <a:tailEnd/>
          </a:ln>
        </p:spPr>
      </p:cxnSp>
      <p:sp>
        <p:nvSpPr>
          <p:cNvPr id="5" name="Footer Placeholder 4"/>
          <p:cNvSpPr>
            <a:spLocks noGrp="1"/>
          </p:cNvSpPr>
          <p:nvPr>
            <p:ph type="ftr" sz="quarter" idx="11"/>
          </p:nvPr>
        </p:nvSpPr>
        <p:spPr/>
        <p:txBody>
          <a:bodyPr/>
          <a:lstStyle/>
          <a:p>
            <a:pPr>
              <a:defRPr/>
            </a:pPr>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660243BF-2B62-4B6D-B143-E54993E72AA1}" type="slidenum">
              <a:rPr lang="en-US" smtClean="0"/>
              <a:pPr/>
              <a:t>64</a:t>
            </a:fld>
            <a:endParaRPr lang="en-US"/>
          </a:p>
        </p:txBody>
      </p:sp>
      <p:sp>
        <p:nvSpPr>
          <p:cNvPr id="20483" name="Footer Placeholder 4"/>
          <p:cNvSpPr>
            <a:spLocks noGrp="1"/>
          </p:cNvSpPr>
          <p:nvPr>
            <p:ph type="ftr" sz="quarter" idx="11"/>
          </p:nvPr>
        </p:nvSpPr>
        <p:spPr>
          <a:noFill/>
        </p:spPr>
        <p:txBody>
          <a:bodyPr/>
          <a:lstStyle/>
          <a:p>
            <a:endParaRPr lang="en-US"/>
          </a:p>
        </p:txBody>
      </p:sp>
      <p:sp>
        <p:nvSpPr>
          <p:cNvPr id="20484" name="Rectangle 2"/>
          <p:cNvSpPr>
            <a:spLocks noGrp="1" noChangeArrowheads="1"/>
          </p:cNvSpPr>
          <p:nvPr>
            <p:ph type="title"/>
          </p:nvPr>
        </p:nvSpPr>
        <p:spPr>
          <a:xfrm>
            <a:off x="304800" y="228600"/>
            <a:ext cx="8534400" cy="914400"/>
          </a:xfrm>
          <a:solidFill>
            <a:srgbClr val="7030A0"/>
          </a:solidFill>
        </p:spPr>
        <p:txBody>
          <a:bodyPr/>
          <a:lstStyle/>
          <a:p>
            <a:pPr eaLnBrk="1" hangingPunct="1"/>
            <a:r>
              <a:rPr lang="en-US" b="1">
                <a:solidFill>
                  <a:srgbClr val="FFFF00"/>
                </a:solidFill>
              </a:rPr>
              <a:t>5. Activity Sequencing</a:t>
            </a:r>
          </a:p>
        </p:txBody>
      </p:sp>
      <p:sp>
        <p:nvSpPr>
          <p:cNvPr id="20485" name="Rectangle 3"/>
          <p:cNvSpPr>
            <a:spLocks noGrp="1" noChangeArrowheads="1"/>
          </p:cNvSpPr>
          <p:nvPr>
            <p:ph type="body" idx="1"/>
          </p:nvPr>
        </p:nvSpPr>
        <p:spPr>
          <a:xfrm>
            <a:off x="381000" y="1447800"/>
            <a:ext cx="8305800" cy="4638675"/>
          </a:xfrm>
        </p:spPr>
        <p:txBody>
          <a:bodyPr/>
          <a:lstStyle/>
          <a:p>
            <a:pPr algn="just" eaLnBrk="1" hangingPunct="1">
              <a:spcBef>
                <a:spcPts val="1200"/>
              </a:spcBef>
            </a:pPr>
            <a:r>
              <a:rPr lang="en-US" sz="3600" dirty="0"/>
              <a:t>Involves reviewing activities and determining dependencies.</a:t>
            </a:r>
          </a:p>
          <a:p>
            <a:pPr algn="just" eaLnBrk="1" hangingPunct="1">
              <a:spcBef>
                <a:spcPts val="1200"/>
              </a:spcBef>
            </a:pPr>
            <a:r>
              <a:rPr lang="en-US" sz="3600" dirty="0"/>
              <a:t>A </a:t>
            </a:r>
            <a:r>
              <a:rPr lang="en-US" sz="3600" b="1" dirty="0"/>
              <a:t>dependency</a:t>
            </a:r>
            <a:r>
              <a:rPr lang="en-US" sz="3600" dirty="0"/>
              <a:t> or </a:t>
            </a:r>
            <a:r>
              <a:rPr lang="en-US" sz="3600" b="1" dirty="0"/>
              <a:t>relationship</a:t>
            </a:r>
            <a:r>
              <a:rPr lang="en-US" sz="3600" dirty="0"/>
              <a:t> relates to the sequencing of project activities or tasks.	</a:t>
            </a:r>
          </a:p>
          <a:p>
            <a:pPr algn="just" eaLnBrk="1" hangingPunct="1">
              <a:spcBef>
                <a:spcPts val="1200"/>
              </a:spcBef>
            </a:pPr>
            <a:r>
              <a:rPr lang="en-US" sz="3600" dirty="0"/>
              <a:t>You </a:t>
            </a:r>
            <a:r>
              <a:rPr lang="en-US" sz="3600" i="1" dirty="0"/>
              <a:t>must</a:t>
            </a:r>
            <a:r>
              <a:rPr lang="en-US" sz="3600" dirty="0"/>
              <a:t> determine dependencies in order to use </a:t>
            </a:r>
            <a:r>
              <a:rPr lang="en-US" sz="3600" b="1" dirty="0"/>
              <a:t>critical path analysis</a:t>
            </a:r>
            <a:r>
              <a:rPr lang="en-US" sz="36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9E7CE197-1B9D-4B1B-9F50-83AF31FD643A}" type="slidenum">
              <a:rPr lang="en-US" smtClean="0"/>
              <a:pPr/>
              <a:t>65</a:t>
            </a:fld>
            <a:endParaRPr lang="en-US"/>
          </a:p>
        </p:txBody>
      </p:sp>
      <p:sp>
        <p:nvSpPr>
          <p:cNvPr id="21507" name="Footer Placeholder 4"/>
          <p:cNvSpPr>
            <a:spLocks noGrp="1"/>
          </p:cNvSpPr>
          <p:nvPr>
            <p:ph type="ftr" sz="quarter" idx="11"/>
          </p:nvPr>
        </p:nvSpPr>
        <p:spPr>
          <a:noFill/>
        </p:spPr>
        <p:txBody>
          <a:bodyPr/>
          <a:lstStyle/>
          <a:p>
            <a:endParaRPr lang="en-US"/>
          </a:p>
        </p:txBody>
      </p:sp>
      <p:sp>
        <p:nvSpPr>
          <p:cNvPr id="21508" name="Rectangle 2"/>
          <p:cNvSpPr>
            <a:spLocks noGrp="1" noChangeArrowheads="1"/>
          </p:cNvSpPr>
          <p:nvPr>
            <p:ph type="title"/>
          </p:nvPr>
        </p:nvSpPr>
        <p:spPr/>
        <p:txBody>
          <a:bodyPr/>
          <a:lstStyle/>
          <a:p>
            <a:pPr eaLnBrk="1" hangingPunct="1"/>
            <a:r>
              <a:rPr lang="en-US" b="1" dirty="0"/>
              <a:t>Three Types of Dependencies</a:t>
            </a:r>
          </a:p>
        </p:txBody>
      </p:sp>
      <p:sp>
        <p:nvSpPr>
          <p:cNvPr id="21509" name="Rectangle 3"/>
          <p:cNvSpPr>
            <a:spLocks noGrp="1" noChangeArrowheads="1"/>
          </p:cNvSpPr>
          <p:nvPr>
            <p:ph type="body" idx="1"/>
          </p:nvPr>
        </p:nvSpPr>
        <p:spPr/>
        <p:txBody>
          <a:bodyPr/>
          <a:lstStyle/>
          <a:p>
            <a:pPr algn="just" eaLnBrk="1" hangingPunct="1">
              <a:spcBef>
                <a:spcPct val="50000"/>
              </a:spcBef>
            </a:pPr>
            <a:r>
              <a:rPr lang="en-US" b="1" dirty="0"/>
              <a:t>Mandatory dependencies</a:t>
            </a:r>
            <a:r>
              <a:rPr lang="en-US" dirty="0"/>
              <a:t>: Inherent in the nature of the work being performed on a project; sometimes referred to as hard logic.</a:t>
            </a:r>
            <a:endParaRPr lang="en-US" b="1" dirty="0"/>
          </a:p>
          <a:p>
            <a:pPr algn="just" eaLnBrk="1" hangingPunct="1">
              <a:spcBef>
                <a:spcPct val="50000"/>
              </a:spcBef>
            </a:pPr>
            <a:r>
              <a:rPr lang="en-US" b="1" dirty="0"/>
              <a:t>Discretionary dependencies</a:t>
            </a:r>
            <a:r>
              <a:rPr lang="en-US" dirty="0"/>
              <a:t>:</a:t>
            </a:r>
            <a:r>
              <a:rPr lang="en-US" b="1" dirty="0"/>
              <a:t> </a:t>
            </a:r>
            <a:r>
              <a:rPr lang="en-US" dirty="0"/>
              <a:t>Defined by the project team; sometimes referred to as soft logic and should be used with care because they may limit later scheduling options.</a:t>
            </a:r>
            <a:endParaRPr lang="en-US" b="1" dirty="0"/>
          </a:p>
          <a:p>
            <a:pPr algn="just" eaLnBrk="1" hangingPunct="1">
              <a:spcBef>
                <a:spcPct val="50000"/>
              </a:spcBef>
            </a:pPr>
            <a:r>
              <a:rPr lang="en-US" b="1" dirty="0"/>
              <a:t>External dependencies</a:t>
            </a:r>
            <a:r>
              <a:rPr lang="en-US" dirty="0"/>
              <a:t>: Involve relationships between project and non-project activities.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BA8B0190-8CE5-4FAD-98BE-FB17F39D34D3}" type="slidenum">
              <a:rPr lang="en-US" smtClean="0"/>
              <a:pPr/>
              <a:t>66</a:t>
            </a:fld>
            <a:endParaRPr lang="en-US"/>
          </a:p>
        </p:txBody>
      </p:sp>
      <p:sp>
        <p:nvSpPr>
          <p:cNvPr id="22531" name="Footer Placeholder 4"/>
          <p:cNvSpPr>
            <a:spLocks noGrp="1"/>
          </p:cNvSpPr>
          <p:nvPr>
            <p:ph type="ftr" sz="quarter" idx="11"/>
          </p:nvPr>
        </p:nvSpPr>
        <p:spPr>
          <a:noFill/>
        </p:spPr>
        <p:txBody>
          <a:bodyPr/>
          <a:lstStyle/>
          <a:p>
            <a:endParaRPr lang="en-US"/>
          </a:p>
        </p:txBody>
      </p:sp>
      <p:sp>
        <p:nvSpPr>
          <p:cNvPr id="22532" name="Rectangle 2"/>
          <p:cNvSpPr>
            <a:spLocks noGrp="1" noChangeArrowheads="1"/>
          </p:cNvSpPr>
          <p:nvPr>
            <p:ph type="title"/>
          </p:nvPr>
        </p:nvSpPr>
        <p:spPr>
          <a:xfrm>
            <a:off x="457200" y="228600"/>
            <a:ext cx="8305800" cy="1143000"/>
          </a:xfrm>
        </p:spPr>
        <p:txBody>
          <a:bodyPr/>
          <a:lstStyle/>
          <a:p>
            <a:pPr eaLnBrk="1" hangingPunct="1"/>
            <a:r>
              <a:rPr lang="en-US" b="1" dirty="0"/>
              <a:t>Network Diagrams</a:t>
            </a:r>
          </a:p>
        </p:txBody>
      </p:sp>
      <p:sp>
        <p:nvSpPr>
          <p:cNvPr id="22533" name="Rectangle 3"/>
          <p:cNvSpPr>
            <a:spLocks noGrp="1" noChangeArrowheads="1"/>
          </p:cNvSpPr>
          <p:nvPr>
            <p:ph type="body" idx="1"/>
          </p:nvPr>
        </p:nvSpPr>
        <p:spPr/>
        <p:txBody>
          <a:bodyPr/>
          <a:lstStyle/>
          <a:p>
            <a:pPr algn="just" eaLnBrk="1" hangingPunct="1">
              <a:spcBef>
                <a:spcPct val="100000"/>
              </a:spcBef>
            </a:pPr>
            <a:r>
              <a:rPr lang="en-US"/>
              <a:t>Network diagrams are the preferred technique for showing activity sequencing.</a:t>
            </a:r>
          </a:p>
          <a:p>
            <a:pPr algn="just" eaLnBrk="1" hangingPunct="1">
              <a:spcBef>
                <a:spcPct val="100000"/>
              </a:spcBef>
            </a:pPr>
            <a:r>
              <a:rPr lang="en-US"/>
              <a:t>A </a:t>
            </a:r>
            <a:r>
              <a:rPr lang="en-US" b="1"/>
              <a:t>network diagram</a:t>
            </a:r>
            <a:r>
              <a:rPr lang="en-US"/>
              <a:t> is a schematic display of the logical relationships among, or sequencing of, project activities.</a:t>
            </a:r>
          </a:p>
          <a:p>
            <a:pPr algn="just" eaLnBrk="1" hangingPunct="1">
              <a:spcBef>
                <a:spcPct val="100000"/>
              </a:spcBef>
            </a:pPr>
            <a:r>
              <a:rPr lang="en-US"/>
              <a:t>Two main formats are the </a:t>
            </a:r>
            <a:r>
              <a:rPr lang="en-US" b="1"/>
              <a:t>arrow</a:t>
            </a:r>
            <a:r>
              <a:rPr lang="en-US"/>
              <a:t> and precedence diagramming methods. We will use arrow method;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p:spPr>
        <p:txBody>
          <a:bodyPr/>
          <a:lstStyle/>
          <a:p>
            <a:fld id="{9A0273A1-4A92-45E5-9FA1-2AFD39134ED8}" type="slidenum">
              <a:rPr lang="en-US" smtClean="0"/>
              <a:pPr/>
              <a:t>67</a:t>
            </a:fld>
            <a:endParaRPr lang="en-US"/>
          </a:p>
        </p:txBody>
      </p:sp>
      <p:sp>
        <p:nvSpPr>
          <p:cNvPr id="23555" name="Footer Placeholder 3"/>
          <p:cNvSpPr>
            <a:spLocks noGrp="1"/>
          </p:cNvSpPr>
          <p:nvPr>
            <p:ph type="ftr" sz="quarter" idx="11"/>
          </p:nvPr>
        </p:nvSpPr>
        <p:spPr>
          <a:noFill/>
        </p:spPr>
        <p:txBody>
          <a:bodyPr/>
          <a:lstStyle/>
          <a:p>
            <a:endParaRPr lang="en-US"/>
          </a:p>
        </p:txBody>
      </p:sp>
      <p:sp>
        <p:nvSpPr>
          <p:cNvPr id="23556" name="Rectangle 2"/>
          <p:cNvSpPr>
            <a:spLocks noGrp="1" noChangeArrowheads="1"/>
          </p:cNvSpPr>
          <p:nvPr>
            <p:ph type="title"/>
          </p:nvPr>
        </p:nvSpPr>
        <p:spPr/>
        <p:txBody>
          <a:bodyPr/>
          <a:lstStyle/>
          <a:p>
            <a:pPr eaLnBrk="1" hangingPunct="1"/>
            <a:r>
              <a:rPr lang="en-US" sz="3200" b="1"/>
              <a:t>Figure 2. Sample Activity-on-Arrow (AOA) Network Diagram for Project X</a:t>
            </a:r>
            <a:endParaRPr lang="en-US" sz="4000" b="1"/>
          </a:p>
        </p:txBody>
      </p:sp>
      <p:pic>
        <p:nvPicPr>
          <p:cNvPr id="23557" name="Picture 4"/>
          <p:cNvPicPr>
            <a:picLocks noChangeAspect="1" noChangeArrowheads="1"/>
          </p:cNvPicPr>
          <p:nvPr/>
        </p:nvPicPr>
        <p:blipFill>
          <a:blip r:embed="rId3" cstate="print"/>
          <a:srcRect/>
          <a:stretch>
            <a:fillRect/>
          </a:stretch>
        </p:blipFill>
        <p:spPr bwMode="auto">
          <a:xfrm>
            <a:off x="419100" y="1462088"/>
            <a:ext cx="8305800" cy="4405312"/>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0"/>
          <p:cNvGrpSpPr>
            <a:grpSpLocks/>
          </p:cNvGrpSpPr>
          <p:nvPr/>
        </p:nvGrpSpPr>
        <p:grpSpPr bwMode="auto">
          <a:xfrm>
            <a:off x="542925" y="4518025"/>
            <a:ext cx="8126413" cy="1728788"/>
            <a:chOff x="342" y="2846"/>
            <a:chExt cx="5119" cy="1089"/>
          </a:xfrm>
        </p:grpSpPr>
        <p:grpSp>
          <p:nvGrpSpPr>
            <p:cNvPr id="3" name="Group 51"/>
            <p:cNvGrpSpPr>
              <a:grpSpLocks/>
            </p:cNvGrpSpPr>
            <p:nvPr/>
          </p:nvGrpSpPr>
          <p:grpSpPr bwMode="auto">
            <a:xfrm>
              <a:off x="764" y="2846"/>
              <a:ext cx="4161" cy="394"/>
              <a:chOff x="764" y="2846"/>
              <a:chExt cx="4161" cy="394"/>
            </a:xfrm>
          </p:grpSpPr>
          <p:sp>
            <p:nvSpPr>
              <p:cNvPr id="559149" name="Rectangle 45"/>
              <p:cNvSpPr>
                <a:spLocks noChangeArrowheads="1"/>
              </p:cNvSpPr>
              <p:nvPr/>
            </p:nvSpPr>
            <p:spPr bwMode="auto">
              <a:xfrm>
                <a:off x="4869" y="2846"/>
                <a:ext cx="56" cy="394"/>
              </a:xfrm>
              <a:prstGeom prst="rect">
                <a:avLst/>
              </a:prstGeom>
              <a:gradFill rotWithShape="0">
                <a:gsLst>
                  <a:gs pos="0">
                    <a:srgbClr val="FFCC00"/>
                  </a:gs>
                  <a:gs pos="100000">
                    <a:srgbClr val="ED1770"/>
                  </a:gs>
                </a:gsLst>
                <a:lin ang="5400000" scaled="1"/>
              </a:gradFill>
              <a:ln w="12700">
                <a:noFill/>
                <a:miter lim="800000"/>
                <a:headEnd/>
                <a:tailEnd/>
              </a:ln>
              <a:effectLst/>
            </p:spPr>
            <p:txBody>
              <a:bodyPr wrap="none" anchor="ctr"/>
              <a:lstStyle/>
              <a:p>
                <a:endParaRPr lang="en-US"/>
              </a:p>
            </p:txBody>
          </p:sp>
          <p:sp>
            <p:nvSpPr>
              <p:cNvPr id="559150" name="Rectangle 46"/>
              <p:cNvSpPr>
                <a:spLocks noChangeArrowheads="1"/>
              </p:cNvSpPr>
              <p:nvPr/>
            </p:nvSpPr>
            <p:spPr bwMode="auto">
              <a:xfrm rot="5400000">
                <a:off x="2799" y="993"/>
                <a:ext cx="56" cy="4126"/>
              </a:xfrm>
              <a:prstGeom prst="rect">
                <a:avLst/>
              </a:prstGeom>
              <a:solidFill>
                <a:srgbClr val="F9964A"/>
              </a:solidFill>
              <a:ln w="12700">
                <a:noFill/>
                <a:miter lim="800000"/>
                <a:headEnd/>
                <a:tailEnd/>
              </a:ln>
              <a:effectLst/>
            </p:spPr>
            <p:txBody>
              <a:bodyPr wrap="none" anchor="ctr"/>
              <a:lstStyle/>
              <a:p>
                <a:endParaRPr lang="en-US"/>
              </a:p>
            </p:txBody>
          </p:sp>
          <p:sp>
            <p:nvSpPr>
              <p:cNvPr id="559151" name="Rectangle 47"/>
              <p:cNvSpPr>
                <a:spLocks noChangeArrowheads="1"/>
              </p:cNvSpPr>
              <p:nvPr/>
            </p:nvSpPr>
            <p:spPr bwMode="auto">
              <a:xfrm>
                <a:off x="2756" y="3056"/>
                <a:ext cx="56" cy="166"/>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2" name="Rectangle 48"/>
              <p:cNvSpPr>
                <a:spLocks noChangeArrowheads="1"/>
              </p:cNvSpPr>
              <p:nvPr/>
            </p:nvSpPr>
            <p:spPr bwMode="auto">
              <a:xfrm>
                <a:off x="764" y="3050"/>
                <a:ext cx="56" cy="172"/>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3" name="Rectangle 49"/>
              <p:cNvSpPr>
                <a:spLocks noChangeArrowheads="1"/>
              </p:cNvSpPr>
              <p:nvPr/>
            </p:nvSpPr>
            <p:spPr bwMode="auto">
              <a:xfrm>
                <a:off x="1740" y="3050"/>
                <a:ext cx="56" cy="172"/>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4" name="Rectangle 50"/>
              <p:cNvSpPr>
                <a:spLocks noChangeArrowheads="1"/>
              </p:cNvSpPr>
              <p:nvPr/>
            </p:nvSpPr>
            <p:spPr bwMode="auto">
              <a:xfrm>
                <a:off x="3802" y="3048"/>
                <a:ext cx="56" cy="172"/>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grpSp>
        <p:sp>
          <p:nvSpPr>
            <p:cNvPr id="559116" name="Text Box 12"/>
            <p:cNvSpPr txBox="1">
              <a:spLocks noChangeArrowheads="1"/>
            </p:cNvSpPr>
            <p:nvPr/>
          </p:nvSpPr>
          <p:spPr bwMode="auto">
            <a:xfrm>
              <a:off x="342" y="3207"/>
              <a:ext cx="876" cy="597"/>
            </a:xfrm>
            <a:prstGeom prst="rect">
              <a:avLst/>
            </a:prstGeom>
            <a:solidFill>
              <a:schemeClr val="accent1"/>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Develop Marketing Plan</a:t>
              </a:r>
              <a:endParaRPr lang="en-AU" sz="1600">
                <a:solidFill>
                  <a:srgbClr val="070707"/>
                </a:solidFill>
                <a:effectLst/>
              </a:endParaRPr>
            </a:p>
          </p:txBody>
        </p:sp>
        <p:sp>
          <p:nvSpPr>
            <p:cNvPr id="559117" name="Text Box 13"/>
            <p:cNvSpPr txBox="1">
              <a:spLocks noChangeArrowheads="1"/>
            </p:cNvSpPr>
            <p:nvPr/>
          </p:nvSpPr>
          <p:spPr bwMode="auto">
            <a:xfrm>
              <a:off x="1319" y="3207"/>
              <a:ext cx="892" cy="728"/>
            </a:xfrm>
            <a:prstGeom prst="rect">
              <a:avLst/>
            </a:prstGeom>
            <a:solidFill>
              <a:schemeClr val="accent1"/>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Install Operating Control Base</a:t>
              </a:r>
              <a:endParaRPr lang="en-AU" sz="1600">
                <a:solidFill>
                  <a:srgbClr val="070707"/>
                </a:solidFill>
                <a:effectLst/>
              </a:endParaRPr>
            </a:p>
          </p:txBody>
        </p:sp>
        <p:sp>
          <p:nvSpPr>
            <p:cNvPr id="559118" name="Text Box 14"/>
            <p:cNvSpPr txBox="1">
              <a:spLocks noChangeArrowheads="1"/>
            </p:cNvSpPr>
            <p:nvPr/>
          </p:nvSpPr>
          <p:spPr bwMode="auto">
            <a:xfrm>
              <a:off x="2313" y="3207"/>
              <a:ext cx="937" cy="335"/>
            </a:xfrm>
            <a:prstGeom prst="rect">
              <a:avLst/>
            </a:prstGeom>
            <a:solidFill>
              <a:schemeClr val="accent1"/>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Select Bank</a:t>
              </a:r>
              <a:endParaRPr lang="en-AU" sz="1600">
                <a:solidFill>
                  <a:srgbClr val="070707"/>
                </a:solidFill>
                <a:effectLst/>
              </a:endParaRPr>
            </a:p>
          </p:txBody>
        </p:sp>
        <p:sp>
          <p:nvSpPr>
            <p:cNvPr id="559119" name="Text Box 15"/>
            <p:cNvSpPr txBox="1">
              <a:spLocks noChangeArrowheads="1"/>
            </p:cNvSpPr>
            <p:nvPr/>
          </p:nvSpPr>
          <p:spPr bwMode="auto">
            <a:xfrm>
              <a:off x="3343" y="3207"/>
              <a:ext cx="973" cy="335"/>
            </a:xfrm>
            <a:prstGeom prst="rect">
              <a:avLst/>
            </a:prstGeom>
            <a:solidFill>
              <a:schemeClr val="accent1"/>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Select Name</a:t>
              </a:r>
              <a:endParaRPr lang="en-AU" sz="1600">
                <a:solidFill>
                  <a:srgbClr val="070707"/>
                </a:solidFill>
                <a:effectLst/>
              </a:endParaRPr>
            </a:p>
          </p:txBody>
        </p:sp>
        <p:sp>
          <p:nvSpPr>
            <p:cNvPr id="559120" name="Text Box 16"/>
            <p:cNvSpPr txBox="1">
              <a:spLocks noChangeArrowheads="1"/>
            </p:cNvSpPr>
            <p:nvPr/>
          </p:nvSpPr>
          <p:spPr bwMode="auto">
            <a:xfrm>
              <a:off x="4410" y="3207"/>
              <a:ext cx="1051" cy="335"/>
            </a:xfrm>
            <a:prstGeom prst="rect">
              <a:avLst/>
            </a:prstGeom>
            <a:solidFill>
              <a:schemeClr val="accent1"/>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Find Location</a:t>
              </a:r>
              <a:endParaRPr lang="en-AU" sz="1600">
                <a:solidFill>
                  <a:srgbClr val="070707"/>
                </a:solidFill>
                <a:effectLst/>
              </a:endParaRPr>
            </a:p>
          </p:txBody>
        </p:sp>
      </p:grpSp>
      <p:grpSp>
        <p:nvGrpSpPr>
          <p:cNvPr id="4" name="Group 59"/>
          <p:cNvGrpSpPr>
            <a:grpSpLocks/>
          </p:cNvGrpSpPr>
          <p:nvPr/>
        </p:nvGrpSpPr>
        <p:grpSpPr bwMode="auto">
          <a:xfrm>
            <a:off x="542925" y="3248025"/>
            <a:ext cx="8126413" cy="1300163"/>
            <a:chOff x="342" y="2046"/>
            <a:chExt cx="5119" cy="819"/>
          </a:xfrm>
        </p:grpSpPr>
        <p:sp>
          <p:nvSpPr>
            <p:cNvPr id="559143" name="Rectangle 39"/>
            <p:cNvSpPr>
              <a:spLocks noChangeArrowheads="1"/>
            </p:cNvSpPr>
            <p:nvPr/>
          </p:nvSpPr>
          <p:spPr bwMode="auto">
            <a:xfrm rot="5400000">
              <a:off x="2878" y="264"/>
              <a:ext cx="56" cy="3984"/>
            </a:xfrm>
            <a:prstGeom prst="rect">
              <a:avLst/>
            </a:prstGeom>
            <a:solidFill>
              <a:srgbClr val="F9964A"/>
            </a:solidFill>
            <a:ln w="12700">
              <a:noFill/>
              <a:miter lim="800000"/>
              <a:headEnd/>
              <a:tailEnd/>
            </a:ln>
            <a:effectLst/>
          </p:spPr>
          <p:txBody>
            <a:bodyPr wrap="none" anchor="ctr"/>
            <a:lstStyle/>
            <a:p>
              <a:endParaRPr lang="en-US"/>
            </a:p>
          </p:txBody>
        </p:sp>
        <p:sp>
          <p:nvSpPr>
            <p:cNvPr id="559147" name="Rectangle 43"/>
            <p:cNvSpPr>
              <a:spLocks noChangeArrowheads="1"/>
            </p:cNvSpPr>
            <p:nvPr/>
          </p:nvSpPr>
          <p:spPr bwMode="auto">
            <a:xfrm>
              <a:off x="2690" y="2256"/>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48" name="Rectangle 44"/>
            <p:cNvSpPr>
              <a:spLocks noChangeArrowheads="1"/>
            </p:cNvSpPr>
            <p:nvPr/>
          </p:nvSpPr>
          <p:spPr bwMode="auto">
            <a:xfrm>
              <a:off x="914" y="2250"/>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42" name="Rectangle 38"/>
            <p:cNvSpPr>
              <a:spLocks noChangeArrowheads="1"/>
            </p:cNvSpPr>
            <p:nvPr/>
          </p:nvSpPr>
          <p:spPr bwMode="auto">
            <a:xfrm>
              <a:off x="4877" y="2046"/>
              <a:ext cx="56" cy="394"/>
            </a:xfrm>
            <a:prstGeom prst="rect">
              <a:avLst/>
            </a:prstGeom>
            <a:gradFill rotWithShape="0">
              <a:gsLst>
                <a:gs pos="0">
                  <a:srgbClr val="FFCC00"/>
                </a:gs>
                <a:gs pos="100000">
                  <a:srgbClr val="ED1770"/>
                </a:gs>
              </a:gsLst>
              <a:lin ang="5400000" scaled="1"/>
            </a:gradFill>
            <a:ln w="12700">
              <a:noFill/>
              <a:miter lim="800000"/>
              <a:headEnd/>
              <a:tailEnd/>
            </a:ln>
            <a:effectLst/>
          </p:spPr>
          <p:txBody>
            <a:bodyPr wrap="none" anchor="ctr"/>
            <a:lstStyle/>
            <a:p>
              <a:endParaRPr lang="en-US"/>
            </a:p>
          </p:txBody>
        </p:sp>
        <p:sp>
          <p:nvSpPr>
            <p:cNvPr id="559113" name="Text Box 9"/>
            <p:cNvSpPr txBox="1">
              <a:spLocks noChangeArrowheads="1"/>
            </p:cNvSpPr>
            <p:nvPr/>
          </p:nvSpPr>
          <p:spPr bwMode="auto">
            <a:xfrm>
              <a:off x="342" y="2399"/>
              <a:ext cx="1194" cy="335"/>
            </a:xfrm>
            <a:prstGeom prst="rect">
              <a:avLst/>
            </a:prstGeom>
            <a:solidFill>
              <a:srgbClr val="408BFA"/>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Provide Staffing</a:t>
              </a:r>
              <a:endParaRPr lang="en-AU" sz="1600">
                <a:solidFill>
                  <a:srgbClr val="070707"/>
                </a:solidFill>
                <a:effectLst/>
              </a:endParaRPr>
            </a:p>
          </p:txBody>
        </p:sp>
        <p:sp>
          <p:nvSpPr>
            <p:cNvPr id="559114" name="Text Box 10"/>
            <p:cNvSpPr txBox="1">
              <a:spLocks noChangeArrowheads="1"/>
            </p:cNvSpPr>
            <p:nvPr/>
          </p:nvSpPr>
          <p:spPr bwMode="auto">
            <a:xfrm>
              <a:off x="2050" y="2399"/>
              <a:ext cx="1334" cy="466"/>
            </a:xfrm>
            <a:prstGeom prst="rect">
              <a:avLst/>
            </a:prstGeom>
            <a:solidFill>
              <a:srgbClr val="408BFA"/>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Provide Physical Facilities</a:t>
              </a:r>
              <a:endParaRPr lang="en-AU" sz="1600">
                <a:solidFill>
                  <a:srgbClr val="070707"/>
                </a:solidFill>
                <a:effectLst/>
              </a:endParaRPr>
            </a:p>
          </p:txBody>
        </p:sp>
        <p:sp>
          <p:nvSpPr>
            <p:cNvPr id="559115" name="Text Box 11"/>
            <p:cNvSpPr txBox="1">
              <a:spLocks noChangeArrowheads="1"/>
            </p:cNvSpPr>
            <p:nvPr/>
          </p:nvSpPr>
          <p:spPr bwMode="auto">
            <a:xfrm>
              <a:off x="4009" y="2399"/>
              <a:ext cx="1452" cy="466"/>
            </a:xfrm>
            <a:prstGeom prst="rect">
              <a:avLst/>
            </a:prstGeom>
            <a:solidFill>
              <a:srgbClr val="408BFA"/>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Establish Business Structure</a:t>
              </a:r>
              <a:endParaRPr lang="en-AU" sz="1600">
                <a:solidFill>
                  <a:srgbClr val="070707"/>
                </a:solidFill>
                <a:effectLst/>
              </a:endParaRPr>
            </a:p>
          </p:txBody>
        </p:sp>
      </p:grpSp>
      <p:sp>
        <p:nvSpPr>
          <p:cNvPr id="559106" name="Rectangle 2"/>
          <p:cNvSpPr>
            <a:spLocks noGrp="1" noChangeArrowheads="1"/>
          </p:cNvSpPr>
          <p:nvPr>
            <p:ph type="title"/>
          </p:nvPr>
        </p:nvSpPr>
        <p:spPr>
          <a:xfrm>
            <a:off x="685800" y="609600"/>
            <a:ext cx="7772400" cy="698500"/>
          </a:xfrm>
        </p:spPr>
        <p:txBody>
          <a:bodyPr/>
          <a:lstStyle/>
          <a:p>
            <a:r>
              <a:rPr lang="en-US" b="1" i="1">
                <a:effectLst>
                  <a:outerShdw blurRad="38100" dist="38100" dir="2700000" algn="tl">
                    <a:srgbClr val="000000"/>
                  </a:outerShdw>
                </a:effectLst>
              </a:rPr>
              <a:t>Work Breakdown Structure</a:t>
            </a:r>
            <a:endParaRPr lang="en-AU" b="1" i="1">
              <a:effectLst>
                <a:outerShdw blurRad="38100" dist="38100" dir="2700000" algn="tl">
                  <a:srgbClr val="000000"/>
                </a:outerShdw>
              </a:effectLst>
            </a:endParaRPr>
          </a:p>
        </p:txBody>
      </p:sp>
      <p:sp>
        <p:nvSpPr>
          <p:cNvPr id="559107" name="Text Box 3"/>
          <p:cNvSpPr txBox="1">
            <a:spLocks noChangeArrowheads="1"/>
          </p:cNvSpPr>
          <p:nvPr/>
        </p:nvSpPr>
        <p:spPr bwMode="auto">
          <a:xfrm>
            <a:off x="7566025" y="6003925"/>
            <a:ext cx="1144588" cy="336550"/>
          </a:xfrm>
          <a:prstGeom prst="rect">
            <a:avLst/>
          </a:prstGeom>
          <a:noFill/>
          <a:ln w="12700">
            <a:noFill/>
            <a:miter lim="800000"/>
            <a:headEnd/>
            <a:tailEnd/>
          </a:ln>
          <a:effectLst/>
        </p:spPr>
        <p:txBody>
          <a:bodyPr wrap="none">
            <a:spAutoFit/>
          </a:bodyPr>
          <a:lstStyle/>
          <a:p>
            <a:pPr defTabSz="762000"/>
            <a:r>
              <a:rPr lang="en-US" sz="1600">
                <a:effectLst>
                  <a:outerShdw blurRad="38100" dist="38100" dir="2700000" algn="tl">
                    <a:srgbClr val="000000"/>
                  </a:outerShdw>
                </a:effectLst>
              </a:rPr>
              <a:t>Figure 8.2</a:t>
            </a:r>
            <a:endParaRPr lang="en-AU" sz="1600">
              <a:effectLst>
                <a:outerShdw blurRad="38100" dist="38100" dir="2700000" algn="tl">
                  <a:srgbClr val="000000"/>
                </a:outerShdw>
              </a:effectLst>
            </a:endParaRPr>
          </a:p>
        </p:txBody>
      </p:sp>
      <p:grpSp>
        <p:nvGrpSpPr>
          <p:cNvPr id="5" name="Group 58"/>
          <p:cNvGrpSpPr>
            <a:grpSpLocks/>
          </p:cNvGrpSpPr>
          <p:nvPr/>
        </p:nvGrpSpPr>
        <p:grpSpPr bwMode="auto">
          <a:xfrm>
            <a:off x="542925" y="1968500"/>
            <a:ext cx="8126413" cy="1296988"/>
            <a:chOff x="342" y="1240"/>
            <a:chExt cx="5119" cy="817"/>
          </a:xfrm>
        </p:grpSpPr>
        <p:sp>
          <p:nvSpPr>
            <p:cNvPr id="559161" name="Rectangle 57"/>
            <p:cNvSpPr>
              <a:spLocks noChangeArrowheads="1"/>
            </p:cNvSpPr>
            <p:nvPr/>
          </p:nvSpPr>
          <p:spPr bwMode="auto">
            <a:xfrm>
              <a:off x="2852" y="1240"/>
              <a:ext cx="56" cy="170"/>
            </a:xfrm>
            <a:prstGeom prst="rect">
              <a:avLst/>
            </a:prstGeom>
            <a:gradFill rotWithShape="0">
              <a:gsLst>
                <a:gs pos="0">
                  <a:srgbClr val="FFCC00"/>
                </a:gs>
                <a:gs pos="100000">
                  <a:srgbClr val="F9964A"/>
                </a:gs>
              </a:gsLst>
              <a:lin ang="5400000" scaled="1"/>
            </a:gradFill>
            <a:ln w="12700">
              <a:noFill/>
              <a:miter lim="800000"/>
              <a:headEnd/>
              <a:tailEnd/>
            </a:ln>
            <a:effectLst/>
          </p:spPr>
          <p:txBody>
            <a:bodyPr wrap="none" anchor="ctr"/>
            <a:lstStyle/>
            <a:p>
              <a:endParaRPr lang="en-US"/>
            </a:p>
          </p:txBody>
        </p:sp>
        <p:sp>
          <p:nvSpPr>
            <p:cNvPr id="559160" name="Rectangle 56"/>
            <p:cNvSpPr>
              <a:spLocks noChangeArrowheads="1"/>
            </p:cNvSpPr>
            <p:nvPr/>
          </p:nvSpPr>
          <p:spPr bwMode="auto">
            <a:xfrm>
              <a:off x="4878" y="1444"/>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9" name="Rectangle 55"/>
            <p:cNvSpPr>
              <a:spLocks noChangeArrowheads="1"/>
            </p:cNvSpPr>
            <p:nvPr/>
          </p:nvSpPr>
          <p:spPr bwMode="auto">
            <a:xfrm>
              <a:off x="3650" y="1442"/>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6" name="Rectangle 52"/>
            <p:cNvSpPr>
              <a:spLocks noChangeArrowheads="1"/>
            </p:cNvSpPr>
            <p:nvPr/>
          </p:nvSpPr>
          <p:spPr bwMode="auto">
            <a:xfrm rot="5400000">
              <a:off x="2860" y="-614"/>
              <a:ext cx="56" cy="4092"/>
            </a:xfrm>
            <a:prstGeom prst="rect">
              <a:avLst/>
            </a:prstGeom>
            <a:solidFill>
              <a:srgbClr val="F9964A"/>
            </a:solidFill>
            <a:ln w="12700">
              <a:noFill/>
              <a:miter lim="800000"/>
              <a:headEnd/>
              <a:tailEnd/>
            </a:ln>
            <a:effectLst/>
          </p:spPr>
          <p:txBody>
            <a:bodyPr wrap="none" anchor="ctr"/>
            <a:lstStyle/>
            <a:p>
              <a:endParaRPr lang="en-US"/>
            </a:p>
          </p:txBody>
        </p:sp>
        <p:sp>
          <p:nvSpPr>
            <p:cNvPr id="559157" name="Rectangle 53"/>
            <p:cNvSpPr>
              <a:spLocks noChangeArrowheads="1"/>
            </p:cNvSpPr>
            <p:nvPr/>
          </p:nvSpPr>
          <p:spPr bwMode="auto">
            <a:xfrm>
              <a:off x="2324" y="1440"/>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58" name="Rectangle 54"/>
            <p:cNvSpPr>
              <a:spLocks noChangeArrowheads="1"/>
            </p:cNvSpPr>
            <p:nvPr/>
          </p:nvSpPr>
          <p:spPr bwMode="auto">
            <a:xfrm>
              <a:off x="842" y="1450"/>
              <a:ext cx="56" cy="160"/>
            </a:xfrm>
            <a:prstGeom prst="rect">
              <a:avLst/>
            </a:prstGeom>
            <a:gradFill rotWithShape="0">
              <a:gsLst>
                <a:gs pos="0">
                  <a:srgbClr val="F9964A"/>
                </a:gs>
                <a:gs pos="100000">
                  <a:srgbClr val="ED1770"/>
                </a:gs>
              </a:gsLst>
              <a:lin ang="5400000" scaled="1"/>
            </a:gradFill>
            <a:ln w="12700">
              <a:noFill/>
              <a:miter lim="800000"/>
              <a:headEnd/>
              <a:tailEnd/>
            </a:ln>
            <a:effectLst/>
          </p:spPr>
          <p:txBody>
            <a:bodyPr wrap="none" anchor="ctr"/>
            <a:lstStyle/>
            <a:p>
              <a:endParaRPr lang="en-US"/>
            </a:p>
          </p:txBody>
        </p:sp>
        <p:sp>
          <p:nvSpPr>
            <p:cNvPr id="559108" name="Text Box 4"/>
            <p:cNvSpPr txBox="1">
              <a:spLocks noChangeArrowheads="1"/>
            </p:cNvSpPr>
            <p:nvPr/>
          </p:nvSpPr>
          <p:spPr bwMode="auto">
            <a:xfrm>
              <a:off x="342" y="1591"/>
              <a:ext cx="1066" cy="335"/>
            </a:xfrm>
            <a:prstGeom prst="rect">
              <a:avLst/>
            </a:prstGeom>
            <a:solidFill>
              <a:schemeClr val="accent2"/>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Strategic Plan</a:t>
              </a:r>
              <a:endParaRPr lang="en-AU" sz="1600">
                <a:solidFill>
                  <a:srgbClr val="070707"/>
                </a:solidFill>
                <a:effectLst/>
              </a:endParaRPr>
            </a:p>
          </p:txBody>
        </p:sp>
        <p:sp>
          <p:nvSpPr>
            <p:cNvPr id="559110" name="Text Box 6"/>
            <p:cNvSpPr txBox="1">
              <a:spLocks noChangeArrowheads="1"/>
            </p:cNvSpPr>
            <p:nvPr/>
          </p:nvSpPr>
          <p:spPr bwMode="auto">
            <a:xfrm>
              <a:off x="1713" y="1591"/>
              <a:ext cx="1276" cy="466"/>
            </a:xfrm>
            <a:prstGeom prst="rect">
              <a:avLst/>
            </a:prstGeom>
            <a:solidFill>
              <a:schemeClr val="folHlink"/>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Define Business Opportunity</a:t>
              </a:r>
              <a:endParaRPr lang="en-AU" sz="1600">
                <a:solidFill>
                  <a:srgbClr val="070707"/>
                </a:solidFill>
                <a:effectLst/>
              </a:endParaRPr>
            </a:p>
          </p:txBody>
        </p:sp>
        <p:sp>
          <p:nvSpPr>
            <p:cNvPr id="559111" name="Text Box 7"/>
            <p:cNvSpPr txBox="1">
              <a:spLocks noChangeArrowheads="1"/>
            </p:cNvSpPr>
            <p:nvPr/>
          </p:nvSpPr>
          <p:spPr bwMode="auto">
            <a:xfrm>
              <a:off x="3309" y="1591"/>
              <a:ext cx="740" cy="466"/>
            </a:xfrm>
            <a:prstGeom prst="rect">
              <a:avLst/>
            </a:prstGeom>
            <a:solidFill>
              <a:srgbClr val="03E1A2"/>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Plan for Action</a:t>
              </a:r>
              <a:endParaRPr lang="en-AU" sz="1600">
                <a:solidFill>
                  <a:srgbClr val="070707"/>
                </a:solidFill>
                <a:effectLst/>
              </a:endParaRPr>
            </a:p>
          </p:txBody>
        </p:sp>
        <p:sp>
          <p:nvSpPr>
            <p:cNvPr id="559112" name="Text Box 8"/>
            <p:cNvSpPr txBox="1">
              <a:spLocks noChangeArrowheads="1"/>
            </p:cNvSpPr>
            <p:nvPr/>
          </p:nvSpPr>
          <p:spPr bwMode="auto">
            <a:xfrm>
              <a:off x="4369" y="1591"/>
              <a:ext cx="1092" cy="466"/>
            </a:xfrm>
            <a:prstGeom prst="rect">
              <a:avLst/>
            </a:prstGeom>
            <a:solidFill>
              <a:srgbClr val="0664EE"/>
            </a:solidFill>
            <a:ln w="12700">
              <a:solidFill>
                <a:srgbClr val="000000"/>
              </a:solidFill>
              <a:miter lim="800000"/>
              <a:headEnd/>
              <a:tailEnd/>
            </a:ln>
            <a:effectLst/>
          </p:spPr>
          <p:txBody>
            <a:bodyPr lIns="162000" tIns="154800" rIns="162000" bIns="154800" anchor="ctr" anchorCtr="1">
              <a:spAutoFit/>
            </a:bodyPr>
            <a:lstStyle/>
            <a:p>
              <a:pPr algn="ctr" defTabSz="762000">
                <a:lnSpc>
                  <a:spcPct val="85000"/>
                </a:lnSpc>
              </a:pPr>
              <a:r>
                <a:rPr lang="en-US" sz="1600">
                  <a:solidFill>
                    <a:srgbClr val="070707"/>
                  </a:solidFill>
                  <a:effectLst/>
                </a:rPr>
                <a:t>Proceed With Startup Plan</a:t>
              </a:r>
              <a:endParaRPr lang="en-AU" sz="1600">
                <a:solidFill>
                  <a:srgbClr val="070707"/>
                </a:solidFill>
                <a:effectLst/>
              </a:endParaRPr>
            </a:p>
          </p:txBody>
        </p:sp>
      </p:grpSp>
      <p:sp>
        <p:nvSpPr>
          <p:cNvPr id="559109" name="Text Box 5"/>
          <p:cNvSpPr txBox="1">
            <a:spLocks noChangeArrowheads="1"/>
          </p:cNvSpPr>
          <p:nvPr/>
        </p:nvSpPr>
        <p:spPr bwMode="auto">
          <a:xfrm>
            <a:off x="3370263" y="1452563"/>
            <a:ext cx="2403475" cy="531812"/>
          </a:xfrm>
          <a:prstGeom prst="rect">
            <a:avLst/>
          </a:prstGeom>
          <a:solidFill>
            <a:srgbClr val="F05C3F"/>
          </a:solidFill>
          <a:ln w="12700">
            <a:solidFill>
              <a:srgbClr val="000000"/>
            </a:solidFill>
            <a:miter lim="800000"/>
            <a:headEnd/>
            <a:tailEnd/>
          </a:ln>
          <a:effectLst/>
        </p:spPr>
        <p:txBody>
          <a:bodyPr wrap="none" lIns="162000" tIns="154800" rIns="162000" bIns="154800" anchor="ctr" anchorCtr="1">
            <a:spAutoFit/>
          </a:bodyPr>
          <a:lstStyle/>
          <a:p>
            <a:pPr algn="ctr" defTabSz="762000">
              <a:lnSpc>
                <a:spcPct val="85000"/>
              </a:lnSpc>
            </a:pPr>
            <a:r>
              <a:rPr lang="en-US" sz="1600">
                <a:solidFill>
                  <a:srgbClr val="070707"/>
                </a:solidFill>
                <a:effectLst/>
              </a:rPr>
              <a:t>Start a New Business</a:t>
            </a:r>
            <a:endParaRPr lang="en-AU" sz="1600">
              <a:solidFill>
                <a:srgbClr val="070707"/>
              </a:solidFill>
              <a:effectLst/>
            </a:endParaRPr>
          </a:p>
        </p:txBody>
      </p:sp>
      <p:sp>
        <p:nvSpPr>
          <p:cNvPr id="38" name="Slide Number Placeholder 37"/>
          <p:cNvSpPr>
            <a:spLocks noGrp="1"/>
          </p:cNvSpPr>
          <p:nvPr>
            <p:ph type="sldNum" sz="quarter" idx="10"/>
          </p:nvPr>
        </p:nvSpPr>
        <p:spPr/>
        <p:txBody>
          <a:bodyPr/>
          <a:lstStyle/>
          <a:p>
            <a:pPr>
              <a:defRPr/>
            </a:pPr>
            <a:fld id="{E3A9DE6B-CFB6-46A7-9CE7-E72B1108AA2E}" type="slidenum">
              <a:rPr lang="en-US" altLang="en-US" smtClean="0"/>
              <a:pPr>
                <a:defRPr/>
              </a:pPr>
              <a:t>68</a:t>
            </a:fld>
            <a:endParaRPr lang="en-US" altLang="en-US"/>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1000"/>
                                  </p:stCondLst>
                                  <p:childTnLst>
                                    <p:set>
                                      <p:cBhvr>
                                        <p:cTn id="6" dur="1" fill="hold">
                                          <p:stCondLst>
                                            <p:cond delay="0"/>
                                          </p:stCondLst>
                                        </p:cTn>
                                        <p:tgtEl>
                                          <p:spTgt spid="559109"/>
                                        </p:tgtEl>
                                        <p:attrNameLst>
                                          <p:attrName>style.visibility</p:attrName>
                                        </p:attrNameLst>
                                      </p:cBhvr>
                                      <p:to>
                                        <p:strVal val="visible"/>
                                      </p:to>
                                    </p:set>
                                    <p:anim calcmode="lin" valueType="num">
                                      <p:cBhvr>
                                        <p:cTn id="7" dur="500" fill="hold"/>
                                        <p:tgtEl>
                                          <p:spTgt spid="559109"/>
                                        </p:tgtEl>
                                        <p:attrNameLst>
                                          <p:attrName>ppt_w</p:attrName>
                                        </p:attrNameLst>
                                      </p:cBhvr>
                                      <p:tavLst>
                                        <p:tav tm="0">
                                          <p:val>
                                            <p:strVal val="2/3*#ppt_w"/>
                                          </p:val>
                                        </p:tav>
                                        <p:tav tm="100000">
                                          <p:val>
                                            <p:strVal val="#ppt_w"/>
                                          </p:val>
                                        </p:tav>
                                      </p:tavLst>
                                    </p:anim>
                                    <p:anim calcmode="lin" valueType="num">
                                      <p:cBhvr>
                                        <p:cTn id="8" dur="500" fill="hold"/>
                                        <p:tgtEl>
                                          <p:spTgt spid="559109"/>
                                        </p:tgtEl>
                                        <p:attrNameLst>
                                          <p:attrName>ppt_h</p:attrName>
                                        </p:attrNameLst>
                                      </p:cBhvr>
                                      <p:tavLst>
                                        <p:tav tm="0">
                                          <p:val>
                                            <p:strVal val="2/3*#ppt_h"/>
                                          </p:val>
                                        </p:tav>
                                        <p:tav tm="100000">
                                          <p:val>
                                            <p:strVal val="#ppt_h"/>
                                          </p:val>
                                        </p:tav>
                                      </p:tavLst>
                                    </p:anim>
                                  </p:childTnLst>
                                </p:cTn>
                              </p:par>
                            </p:childTnLst>
                          </p:cTn>
                        </p:par>
                        <p:par>
                          <p:cTn id="9" fill="hold">
                            <p:stCondLst>
                              <p:cond delay="1500"/>
                            </p:stCondLst>
                            <p:childTnLst>
                              <p:par>
                                <p:cTn id="10" presetID="22" presetClass="entr" presetSubtype="1" fill="hold"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59107"/>
                                        </p:tgtEl>
                                        <p:attrNameLst>
                                          <p:attrName>style.visibility</p:attrName>
                                        </p:attrNameLst>
                                      </p:cBhvr>
                                      <p:to>
                                        <p:strVal val="visible"/>
                                      </p:to>
                                    </p:set>
                                    <p:animEffect transition="in" filter="wipe(left)">
                                      <p:cBhvr>
                                        <p:cTn id="26" dur="500"/>
                                        <p:tgtEl>
                                          <p:spTgt spid="559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P spid="55910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20482" name="Rectangle 2"/>
          <p:cNvSpPr>
            <a:spLocks noGrp="1" noChangeArrowheads="1"/>
          </p:cNvSpPr>
          <p:nvPr>
            <p:ph type="title"/>
          </p:nvPr>
        </p:nvSpPr>
        <p:spPr>
          <a:xfrm>
            <a:off x="457200" y="2438400"/>
            <a:ext cx="6740525" cy="1143000"/>
          </a:xfrm>
          <a:noFill/>
          <a:ln/>
        </p:spPr>
        <p:txBody>
          <a:bodyPr lIns="90487" tIns="44450" rIns="90487" bIns="44450"/>
          <a:lstStyle/>
          <a:p>
            <a:r>
              <a:rPr lang="en-US" sz="4000" b="1" i="1" dirty="0">
                <a:effectLst>
                  <a:outerShdw blurRad="38100" dist="38100" dir="2700000" algn="tl">
                    <a:srgbClr val="000000"/>
                  </a:outerShdw>
                </a:effectLst>
              </a:rPr>
              <a:t>X Hospital construction project</a:t>
            </a:r>
          </a:p>
        </p:txBody>
      </p:sp>
      <p:graphicFrame>
        <p:nvGraphicFramePr>
          <p:cNvPr id="20483" name="Object 3"/>
          <p:cNvGraphicFramePr>
            <a:graphicFrameLocks/>
          </p:cNvGraphicFramePr>
          <p:nvPr/>
        </p:nvGraphicFramePr>
        <p:xfrm>
          <a:off x="7315200" y="304800"/>
          <a:ext cx="1600200" cy="1676400"/>
        </p:xfrm>
        <a:graphic>
          <a:graphicData uri="http://schemas.openxmlformats.org/presentationml/2006/ole">
            <mc:AlternateContent xmlns:mc="http://schemas.openxmlformats.org/markup-compatibility/2006">
              <mc:Choice xmlns:v="urn:schemas-microsoft-com:vml" Requires="v">
                <p:oleObj spid="_x0000_s307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04800"/>
                        <a:ext cx="1600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0"/>
          </p:nvPr>
        </p:nvSpPr>
        <p:spPr/>
        <p:txBody>
          <a:bodyPr/>
          <a:lstStyle/>
          <a:p>
            <a:pPr>
              <a:defRPr/>
            </a:pPr>
            <a:fld id="{60250493-D46D-4FA2-BF76-57F252D2583B}" type="slidenum">
              <a:rPr lang="en-US" altLang="en-US" smtClean="0"/>
              <a:pPr>
                <a:defRPr/>
              </a:pPr>
              <a:t>69</a:t>
            </a:fld>
            <a:endParaRPr lang="en-US" altLang="en-US"/>
          </a:p>
        </p:txBody>
      </p:sp>
    </p:spTree>
  </p:cSld>
  <p:clrMapOvr>
    <a:masterClrMapping/>
  </p:clrMapOvr>
  <p:transition spd="med" advTm="1000">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89089"/>
          <p:cNvSpPr>
            <a:spLocks noGrp="1"/>
          </p:cNvSpPr>
          <p:nvPr>
            <p:ph type="title" idx="4294967295"/>
          </p:nvPr>
        </p:nvSpPr>
        <p:spPr>
          <a:xfrm>
            <a:off x="914400" y="165100"/>
            <a:ext cx="6781800" cy="762000"/>
          </a:xfrm>
          <a:ln/>
        </p:spPr>
        <p:txBody>
          <a:bodyPr/>
          <a:lstStyle/>
          <a:p>
            <a:r>
              <a:rPr lang="en-US" sz="3400" dirty="0"/>
              <a:t>Project Life Cycle</a:t>
            </a:r>
            <a:r>
              <a:t/>
            </a:r>
            <a:br/>
            <a:r>
              <a:rPr lang="en-US" sz="1800" dirty="0"/>
              <a:t>Chapter 5</a:t>
            </a:r>
          </a:p>
        </p:txBody>
      </p:sp>
      <p:sp>
        <p:nvSpPr>
          <p:cNvPr id="89091" name="Text Placeholder 89090"/>
          <p:cNvSpPr>
            <a:spLocks noGrp="1"/>
          </p:cNvSpPr>
          <p:nvPr>
            <p:ph type="body" idx="1"/>
          </p:nvPr>
        </p:nvSpPr>
        <p:spPr>
          <a:xfrm>
            <a:off x="914400" y="1219200"/>
            <a:ext cx="7772400" cy="4759325"/>
          </a:xfrm>
          <a:ln/>
        </p:spPr>
        <p:txBody>
          <a:bodyPr/>
          <a:lstStyle/>
          <a:p>
            <a:pPr>
              <a:buNone/>
            </a:pPr>
            <a:r>
              <a:rPr lang="en-US" dirty="0"/>
              <a:t> </a:t>
            </a:r>
          </a:p>
        </p:txBody>
      </p:sp>
      <p:pic>
        <p:nvPicPr>
          <p:cNvPr id="89093" name="Picture 89092"/>
          <p:cNvPicPr>
            <a:picLocks/>
          </p:cNvPicPr>
          <p:nvPr/>
        </p:nvPicPr>
        <p:blipFill>
          <a:blip r:embed="rId2"/>
          <a:srcRect/>
          <a:stretch>
            <a:fillRect/>
          </a:stretch>
        </p:blipFill>
        <p:spPr>
          <a:xfrm>
            <a:off x="1377950" y="1295400"/>
            <a:ext cx="5535613" cy="5562600"/>
          </a:xfrm>
          <a:prstGeom prst="rect">
            <a:avLst/>
          </a:prstGeom>
          <a:ln/>
        </p:spPr>
      </p:pic>
    </p:spTree>
    <p:extLst>
      <p:ext uri="{BB962C8B-B14F-4D97-AF65-F5344CB8AC3E}">
        <p14:creationId xmlns:p14="http://schemas.microsoft.com/office/powerpoint/2010/main" val="17025857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22530" name="Rectangle 2"/>
          <p:cNvSpPr>
            <a:spLocks noGrp="1" noChangeArrowheads="1"/>
          </p:cNvSpPr>
          <p:nvPr>
            <p:ph type="title"/>
          </p:nvPr>
        </p:nvSpPr>
        <p:spPr>
          <a:xfrm>
            <a:off x="193675" y="390525"/>
            <a:ext cx="6037263" cy="676275"/>
          </a:xfrm>
          <a:noFill/>
          <a:ln/>
        </p:spPr>
        <p:txBody>
          <a:bodyPr lIns="90487" tIns="44450" rIns="90487" bIns="44450"/>
          <a:lstStyle/>
          <a:p>
            <a:r>
              <a:rPr lang="en-US" sz="4000" b="1" i="1" dirty="0">
                <a:effectLst>
                  <a:outerShdw blurRad="38100" dist="38100" dir="2700000" algn="tl">
                    <a:srgbClr val="000000"/>
                  </a:outerShdw>
                </a:effectLst>
              </a:rPr>
              <a:t>X Hospital project</a:t>
            </a:r>
          </a:p>
        </p:txBody>
      </p:sp>
      <p:graphicFrame>
        <p:nvGraphicFramePr>
          <p:cNvPr id="22536" name="Object 8"/>
          <p:cNvGraphicFramePr>
            <a:graphicFrameLocks/>
          </p:cNvGraphicFramePr>
          <p:nvPr/>
        </p:nvGraphicFramePr>
        <p:xfrm>
          <a:off x="6778625" y="152400"/>
          <a:ext cx="2136775" cy="1295400"/>
        </p:xfrm>
        <a:graphic>
          <a:graphicData uri="http://schemas.openxmlformats.org/presentationml/2006/ole">
            <mc:AlternateContent xmlns:mc="http://schemas.openxmlformats.org/markup-compatibility/2006">
              <mc:Choice xmlns:v="urn:schemas-microsoft-com:vml" Requires="v">
                <p:oleObj spid="_x0000_s409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152400"/>
                        <a:ext cx="21367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10"/>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grpSp>
        <p:nvGrpSpPr>
          <p:cNvPr id="2" name="Group 11"/>
          <p:cNvGrpSpPr>
            <a:grpSpLocks/>
          </p:cNvGrpSpPr>
          <p:nvPr/>
        </p:nvGrpSpPr>
        <p:grpSpPr bwMode="auto">
          <a:xfrm>
            <a:off x="314325" y="1570038"/>
            <a:ext cx="8369300" cy="3992562"/>
            <a:chOff x="230" y="933"/>
            <a:chExt cx="5272" cy="2515"/>
          </a:xfrm>
        </p:grpSpPr>
        <p:sp>
          <p:nvSpPr>
            <p:cNvPr id="22540" name="Rectangle 12"/>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dirty="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dirty="0">
                  <a:effectLst>
                    <a:outerShdw blurRad="38100" dist="38100" dir="2700000" algn="tl">
                      <a:srgbClr val="000000"/>
                    </a:outerShdw>
                  </a:effectLst>
                </a:rPr>
                <a:t>	Activity	Description	Predecessor(s)	Responsibility</a:t>
              </a:r>
            </a:p>
          </p:txBody>
        </p:sp>
        <p:sp>
          <p:nvSpPr>
            <p:cNvPr id="22541" name="Rectangle 13"/>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a:t>
              </a:r>
            </a:p>
          </p:txBody>
        </p:sp>
        <p:sp>
          <p:nvSpPr>
            <p:cNvPr id="22542" name="Line 14"/>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10" name="Slide Number Placeholder 9"/>
          <p:cNvSpPr>
            <a:spLocks noGrp="1"/>
          </p:cNvSpPr>
          <p:nvPr>
            <p:ph type="sldNum" sz="quarter" idx="10"/>
          </p:nvPr>
        </p:nvSpPr>
        <p:spPr/>
        <p:txBody>
          <a:bodyPr/>
          <a:lstStyle/>
          <a:p>
            <a:pPr>
              <a:defRPr/>
            </a:pPr>
            <a:fld id="{60250493-D46D-4FA2-BF76-57F252D2583B}" type="slidenum">
              <a:rPr lang="en-US" altLang="en-US" smtClean="0"/>
              <a:pPr>
                <a:defRPr/>
              </a:pPr>
              <a:t>70</a:t>
            </a:fld>
            <a:endParaRPr lang="en-US" altLang="en-US"/>
          </a:p>
        </p:txBody>
      </p:sp>
    </p:spTree>
  </p:cSld>
  <p:clrMapOvr>
    <a:masterClrMapping/>
  </p:clrMapOvr>
  <p:transition spd="med">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3675" y="228601"/>
            <a:ext cx="6037263" cy="685799"/>
          </a:xfrm>
          <a:noFill/>
          <a:ln/>
        </p:spPr>
        <p:txBody>
          <a:bodyPr lIns="90487" tIns="44450" rIns="90487" bIns="44450"/>
          <a:lstStyle/>
          <a:p>
            <a:r>
              <a:rPr lang="en-US" b="1" i="1" dirty="0">
                <a:effectLst>
                  <a:outerShdw blurRad="38100" dist="38100" dir="2700000" algn="tl">
                    <a:srgbClr val="000000"/>
                  </a:outerShdw>
                </a:effectLst>
              </a:rPr>
              <a:t>XYZ Hospital project </a:t>
            </a:r>
          </a:p>
        </p:txBody>
      </p:sp>
      <p:grpSp>
        <p:nvGrpSpPr>
          <p:cNvPr id="2" name="Group 12"/>
          <p:cNvGrpSpPr>
            <a:grpSpLocks/>
          </p:cNvGrpSpPr>
          <p:nvPr/>
        </p:nvGrpSpPr>
        <p:grpSpPr bwMode="auto">
          <a:xfrm>
            <a:off x="314324" y="1219200"/>
            <a:ext cx="8601076" cy="5181600"/>
            <a:chOff x="230" y="933"/>
            <a:chExt cx="5272" cy="2515"/>
          </a:xfrm>
        </p:grpSpPr>
        <p:sp>
          <p:nvSpPr>
            <p:cNvPr id="24579" name="Rectangle 3"/>
            <p:cNvSpPr>
              <a:spLocks noChangeArrowheads="1"/>
            </p:cNvSpPr>
            <p:nvPr/>
          </p:nvSpPr>
          <p:spPr bwMode="auto">
            <a:xfrm>
              <a:off x="230" y="933"/>
              <a:ext cx="5272" cy="312"/>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dirty="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dirty="0">
                  <a:effectLst>
                    <a:outerShdw blurRad="38100" dist="38100" dir="2700000" algn="tl">
                      <a:srgbClr val="000000"/>
                    </a:outerShdw>
                  </a:effectLst>
                </a:rPr>
                <a:t>	</a:t>
              </a:r>
              <a:r>
                <a:rPr lang="en-US" i="0" dirty="0">
                  <a:effectLst>
                    <a:outerShdw blurRad="38100" dist="38100" dir="2700000" algn="tl">
                      <a:srgbClr val="000000"/>
                    </a:outerShdw>
                  </a:effectLst>
                </a:rPr>
                <a:t>Activity</a:t>
              </a:r>
              <a:r>
                <a:rPr lang="en-US" sz="1600" i="0" dirty="0">
                  <a:effectLst>
                    <a:outerShdw blurRad="38100" dist="38100" dir="2700000" algn="tl">
                      <a:srgbClr val="000000"/>
                    </a:outerShdw>
                  </a:effectLst>
                </a:rPr>
                <a:t>	</a:t>
              </a:r>
              <a:r>
                <a:rPr lang="en-US" i="0" dirty="0">
                  <a:effectLst>
                    <a:outerShdw blurRad="38100" dist="38100" dir="2700000" algn="tl">
                      <a:srgbClr val="000000"/>
                    </a:outerShdw>
                  </a:effectLst>
                </a:rPr>
                <a:t>Description</a:t>
              </a:r>
              <a:r>
                <a:rPr lang="en-US" sz="1600" i="0" dirty="0">
                  <a:effectLst>
                    <a:outerShdw blurRad="38100" dist="38100" dir="2700000" algn="tl">
                      <a:srgbClr val="000000"/>
                    </a:outerShdw>
                  </a:effectLst>
                </a:rPr>
                <a:t>	</a:t>
              </a:r>
              <a:r>
                <a:rPr lang="en-US" i="0" dirty="0">
                  <a:effectLst>
                    <a:outerShdw blurRad="38100" dist="38100" dir="2700000" algn="tl">
                      <a:srgbClr val="000000"/>
                    </a:outerShdw>
                  </a:effectLst>
                </a:rPr>
                <a:t>Predecessor(s</a:t>
              </a:r>
              <a:r>
                <a:rPr lang="en-US" sz="1600" i="0" dirty="0">
                  <a:effectLst>
                    <a:outerShdw blurRad="38100" dist="38100" dir="2700000" algn="tl">
                      <a:srgbClr val="000000"/>
                    </a:outerShdw>
                  </a:effectLst>
                </a:rPr>
                <a:t>)	</a:t>
              </a:r>
              <a:r>
                <a:rPr lang="en-US" sz="1800" i="0" dirty="0">
                  <a:effectLst>
                    <a:outerShdw blurRad="38100" dist="38100" dir="2700000" algn="tl">
                      <a:srgbClr val="000000"/>
                    </a:outerShdw>
                  </a:effectLst>
                </a:rPr>
                <a:t>Responsibility</a:t>
              </a:r>
              <a:endParaRPr lang="en-US" sz="1600" i="0" dirty="0">
                <a:effectLst>
                  <a:outerShdw blurRad="38100" dist="38100" dir="2700000" algn="tl">
                    <a:srgbClr val="000000"/>
                  </a:outerShdw>
                </a:effectLst>
              </a:endParaRPr>
            </a:p>
          </p:txBody>
        </p:sp>
        <p:sp>
          <p:nvSpPr>
            <p:cNvPr id="24580" name="Rectangle 4"/>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A	Select administrative and medical staff.	—	</a:t>
              </a:r>
              <a:r>
                <a:rPr lang="en-US" sz="1600" dirty="0" err="1">
                  <a:effectLst>
                    <a:outerShdw blurRad="38100" dist="38100" dir="2700000" algn="tl">
                      <a:srgbClr val="000000"/>
                    </a:outerShdw>
                  </a:effectLst>
                </a:rPr>
                <a:t>Y</a:t>
              </a:r>
              <a:r>
                <a:rPr lang="en-US" sz="1600" i="0" dirty="0" err="1">
                  <a:effectLst>
                    <a:outerShdw blurRad="38100" dist="38100" dir="2700000" algn="tl">
                      <a:srgbClr val="000000"/>
                    </a:outerShdw>
                  </a:effectLst>
                </a:rPr>
                <a:t>ohannes</a:t>
              </a:r>
              <a:r>
                <a:rPr lang="en-US" sz="1600" i="0" dirty="0">
                  <a:effectLst>
                    <a:outerShdw blurRad="38100" dist="38100" dir="2700000" algn="tl">
                      <a:srgbClr val="000000"/>
                    </a:outerShdw>
                  </a:effectLst>
                </a:rPr>
                <a:t> </a:t>
              </a: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B	Select site and do site survey.	—	</a:t>
              </a:r>
              <a:r>
                <a:rPr lang="en-US" sz="1600" i="0" dirty="0" err="1">
                  <a:effectLst>
                    <a:outerShdw blurRad="38100" dist="38100" dir="2700000" algn="tl">
                      <a:srgbClr val="000000"/>
                    </a:outerShdw>
                  </a:effectLst>
                </a:rPr>
                <a:t>Taye</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C	Select equipment.	A	</a:t>
              </a:r>
              <a:r>
                <a:rPr lang="en-US" sz="1600" i="0" dirty="0" err="1">
                  <a:effectLst>
                    <a:outerShdw blurRad="38100" dist="38100" dir="2700000" algn="tl">
                      <a:srgbClr val="000000"/>
                    </a:outerShdw>
                  </a:effectLst>
                </a:rPr>
                <a:t>Adamu</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D	Prepare final construction plans and layout.	B	</a:t>
              </a:r>
              <a:r>
                <a:rPr lang="en-US" sz="1600" i="0" dirty="0" err="1">
                  <a:effectLst>
                    <a:outerShdw blurRad="38100" dist="38100" dir="2700000" algn="tl">
                      <a:srgbClr val="000000"/>
                    </a:outerShdw>
                  </a:effectLst>
                </a:rPr>
                <a:t>Taye</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E	Bring utilities to the site.	B	</a:t>
              </a:r>
              <a:r>
                <a:rPr lang="en-US" sz="1600" i="0" dirty="0" err="1">
                  <a:effectLst>
                    <a:outerShdw blurRad="38100" dist="38100" dir="2700000" algn="tl">
                      <a:srgbClr val="000000"/>
                    </a:outerShdw>
                  </a:effectLst>
                </a:rPr>
                <a:t>Bulti</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F	Interview applicants and fill positions in	A	</a:t>
              </a:r>
              <a:r>
                <a:rPr lang="en-US" sz="1600" dirty="0" err="1">
                  <a:effectLst>
                    <a:outerShdw blurRad="38100" dist="38100" dir="2700000" algn="tl">
                      <a:srgbClr val="000000"/>
                    </a:outerShdw>
                  </a:effectLst>
                </a:rPr>
                <a:t>Yohammes</a:t>
              </a:r>
              <a:r>
                <a:rPr lang="en-US" sz="1600" dirty="0">
                  <a:effectLst>
                    <a:outerShdw blurRad="38100" dist="38100" dir="2700000" algn="tl">
                      <a:srgbClr val="000000"/>
                    </a:outerShdw>
                  </a:effectLst>
                </a:rPr>
                <a:t> </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G	Purchase and take delivery of equipment.	C	</a:t>
              </a:r>
              <a:r>
                <a:rPr lang="en-US" sz="1600" i="0" dirty="0" err="1">
                  <a:effectLst>
                    <a:outerShdw blurRad="38100" dist="38100" dir="2700000" algn="tl">
                      <a:srgbClr val="000000"/>
                    </a:outerShdw>
                  </a:effectLst>
                </a:rPr>
                <a:t>Adamu</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H	Construct the hospital.	D	</a:t>
              </a:r>
              <a:r>
                <a:rPr lang="en-US" sz="1600" i="0" dirty="0" err="1">
                  <a:effectLst>
                    <a:outerShdw blurRad="38100" dist="38100" dir="2700000" algn="tl">
                      <a:srgbClr val="000000"/>
                    </a:outerShdw>
                  </a:effectLst>
                </a:rPr>
                <a:t>Taye</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I	Develop an information system.	A	Simon </a:t>
              </a: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J	Install the equipment.	E,G,H	</a:t>
              </a:r>
              <a:r>
                <a:rPr lang="en-US" sz="1600" i="0" dirty="0" err="1">
                  <a:effectLst>
                    <a:outerShdw blurRad="38100" dist="38100" dir="2700000" algn="tl">
                      <a:srgbClr val="000000"/>
                    </a:outerShdw>
                  </a:effectLst>
                </a:rPr>
                <a:t>Adamu</a:t>
              </a:r>
              <a:endParaRPr lang="en-US" sz="1600" i="0" dirty="0">
                <a:effectLst>
                  <a:outerShdw blurRad="38100" dist="38100" dir="2700000" algn="tl">
                    <a:srgbClr val="000000"/>
                  </a:outerShdw>
                </a:effectLst>
              </a:endParaRPr>
            </a:p>
            <a:p>
              <a:pPr marL="762000" indent="-762000" defTabSz="762000" eaLnBrk="0" hangingPunct="0">
                <a:tabLst>
                  <a:tab pos="287338" algn="ctr"/>
                  <a:tab pos="966788" algn="l"/>
                  <a:tab pos="5435600" algn="ctr"/>
                  <a:tab pos="6388100" algn="l"/>
                </a:tabLst>
              </a:pPr>
              <a:r>
                <a:rPr lang="en-US" sz="1600" i="0" dirty="0">
                  <a:effectLst>
                    <a:outerShdw blurRad="38100" dist="38100" dir="2700000" algn="tl">
                      <a:srgbClr val="000000"/>
                    </a:outerShdw>
                  </a:effectLst>
                </a:rPr>
                <a:t>	K	Train nurses and support staff.	F,I,J	</a:t>
              </a:r>
              <a:r>
                <a:rPr lang="en-US" sz="1600" dirty="0" err="1">
                  <a:effectLst>
                    <a:outerShdw blurRad="38100" dist="38100" dir="2700000" algn="tl">
                      <a:srgbClr val="000000"/>
                    </a:outerShdw>
                  </a:effectLst>
                </a:rPr>
                <a:t>Yohannes</a:t>
              </a:r>
              <a:r>
                <a:rPr lang="en-US" sz="1600" dirty="0">
                  <a:effectLst>
                    <a:outerShdw blurRad="38100" dist="38100" dir="2700000" algn="tl">
                      <a:srgbClr val="000000"/>
                    </a:outerShdw>
                  </a:effectLst>
                </a:rPr>
                <a:t> </a:t>
              </a:r>
              <a:endParaRPr lang="en-US" sz="1600" i="0" dirty="0">
                <a:effectLst>
                  <a:outerShdw blurRad="38100" dist="38100" dir="2700000" algn="tl">
                    <a:srgbClr val="000000"/>
                  </a:outerShdw>
                </a:effectLst>
              </a:endParaRPr>
            </a:p>
          </p:txBody>
        </p:sp>
        <p:sp>
          <p:nvSpPr>
            <p:cNvPr id="24582" name="Line 6"/>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graphicFrame>
        <p:nvGraphicFramePr>
          <p:cNvPr id="24584" name="Object 8"/>
          <p:cNvGraphicFramePr>
            <a:graphicFrameLocks/>
          </p:cNvGraphicFramePr>
          <p:nvPr/>
        </p:nvGraphicFramePr>
        <p:xfrm>
          <a:off x="6778625" y="228600"/>
          <a:ext cx="1908175" cy="914400"/>
        </p:xfrm>
        <a:graphic>
          <a:graphicData uri="http://schemas.openxmlformats.org/presentationml/2006/ole">
            <mc:AlternateContent xmlns:mc="http://schemas.openxmlformats.org/markup-compatibility/2006">
              <mc:Choice xmlns:v="urn:schemas-microsoft-com:vml" Requires="v">
                <p:oleObj spid="_x0000_s512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228600"/>
                        <a:ext cx="1908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14"/>
          <p:cNvGrpSpPr>
            <a:grpSpLocks/>
          </p:cNvGrpSpPr>
          <p:nvPr/>
        </p:nvGrpSpPr>
        <p:grpSpPr bwMode="auto">
          <a:xfrm>
            <a:off x="314325" y="1570038"/>
            <a:ext cx="8369300" cy="3992562"/>
            <a:chOff x="230" y="933"/>
            <a:chExt cx="5272" cy="2515"/>
          </a:xfrm>
        </p:grpSpPr>
        <p:sp>
          <p:nvSpPr>
            <p:cNvPr id="53263" name="Rectangle 15"/>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53264" name="Rectangle 16"/>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53265" name="Line 17"/>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53250" name="Rectangle 2"/>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53256" name="Object 8"/>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614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
          <p:cNvGrpSpPr>
            <a:grpSpLocks/>
          </p:cNvGrpSpPr>
          <p:nvPr/>
        </p:nvGrpSpPr>
        <p:grpSpPr bwMode="auto">
          <a:xfrm>
            <a:off x="406400" y="1482725"/>
            <a:ext cx="7061200" cy="4910138"/>
            <a:chOff x="256" y="934"/>
            <a:chExt cx="4448" cy="3093"/>
          </a:xfrm>
        </p:grpSpPr>
        <p:sp>
          <p:nvSpPr>
            <p:cNvPr id="53257" name="Rectangle 9"/>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53258"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grpSp>
      <p:sp>
        <p:nvSpPr>
          <p:cNvPr id="53266" name="Text Box 18"/>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13" name="Slide Number Placeholder 12"/>
          <p:cNvSpPr>
            <a:spLocks noGrp="1"/>
          </p:cNvSpPr>
          <p:nvPr>
            <p:ph type="sldNum" sz="quarter" idx="10"/>
          </p:nvPr>
        </p:nvSpPr>
        <p:spPr/>
        <p:txBody>
          <a:bodyPr/>
          <a:lstStyle/>
          <a:p>
            <a:pPr>
              <a:defRPr/>
            </a:pPr>
            <a:fld id="{60250493-D46D-4FA2-BF76-57F252D2583B}" type="slidenum">
              <a:rPr lang="en-US" altLang="en-US" smtClean="0"/>
              <a:pPr>
                <a:defRPr/>
              </a:pPr>
              <a:t>72</a:t>
            </a:fld>
            <a:endParaRPr lang="en-US" altLang="en-US"/>
          </a:p>
        </p:txBody>
      </p:sp>
    </p:spTree>
  </p:cSld>
  <p:clrMapOvr>
    <a:masterClrMapping/>
  </p:clrMapOvr>
  <p:transition spd="med" advTm="2000">
    <p:strip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6"/>
          <p:cNvGrpSpPr>
            <a:grpSpLocks/>
          </p:cNvGrpSpPr>
          <p:nvPr/>
        </p:nvGrpSpPr>
        <p:grpSpPr bwMode="auto">
          <a:xfrm>
            <a:off x="314325" y="1570038"/>
            <a:ext cx="8369300" cy="3992562"/>
            <a:chOff x="230" y="933"/>
            <a:chExt cx="5272" cy="2515"/>
          </a:xfrm>
        </p:grpSpPr>
        <p:sp>
          <p:nvSpPr>
            <p:cNvPr id="284739" name="Rectangle 67"/>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84740" name="Rectangle 68"/>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84741" name="Line 69"/>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84680"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284681" name="Object 9"/>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717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0"/>
          <p:cNvGrpSpPr>
            <a:grpSpLocks/>
          </p:cNvGrpSpPr>
          <p:nvPr/>
        </p:nvGrpSpPr>
        <p:grpSpPr bwMode="auto">
          <a:xfrm>
            <a:off x="406400" y="1482725"/>
            <a:ext cx="7061200" cy="4910138"/>
            <a:chOff x="256" y="934"/>
            <a:chExt cx="4448" cy="3093"/>
          </a:xfrm>
        </p:grpSpPr>
        <p:sp>
          <p:nvSpPr>
            <p:cNvPr id="284679"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64"/>
            <p:cNvGrpSpPr>
              <a:grpSpLocks/>
            </p:cNvGrpSpPr>
            <p:nvPr/>
          </p:nvGrpSpPr>
          <p:grpSpPr bwMode="auto">
            <a:xfrm>
              <a:off x="509" y="1188"/>
              <a:ext cx="1747" cy="1627"/>
              <a:chOff x="509" y="1188"/>
              <a:chExt cx="1747" cy="1627"/>
            </a:xfrm>
          </p:grpSpPr>
          <p:sp>
            <p:nvSpPr>
              <p:cNvPr id="284682"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284684" name="Rectangle 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284697" name="Line 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4711" name="Freeform 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84712" name="Rectangle 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284717" name="Oval 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4718" name="Rectangle 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grpSp>
      </p:grpSp>
      <p:sp>
        <p:nvSpPr>
          <p:cNvPr id="284743" name="Text Box 71"/>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20" name="Slide Number Placeholder 19"/>
          <p:cNvSpPr>
            <a:spLocks noGrp="1"/>
          </p:cNvSpPr>
          <p:nvPr>
            <p:ph type="sldNum" sz="quarter" idx="10"/>
          </p:nvPr>
        </p:nvSpPr>
        <p:spPr/>
        <p:txBody>
          <a:bodyPr/>
          <a:lstStyle/>
          <a:p>
            <a:pPr>
              <a:defRPr/>
            </a:pPr>
            <a:fld id="{60250493-D46D-4FA2-BF76-57F252D2583B}" type="slidenum">
              <a:rPr lang="en-US" altLang="en-US" smtClean="0"/>
              <a:pPr>
                <a:defRPr/>
              </a:pPr>
              <a:t>73</a:t>
            </a:fld>
            <a:endParaRPr lang="en-US" altLang="en-US"/>
          </a:p>
        </p:txBody>
      </p:sp>
    </p:spTree>
  </p:cSld>
  <p:clrMapOvr>
    <a:masterClrMapping/>
  </p:clrMapOvr>
  <p:transition spd="med">
    <p:strips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6"/>
          <p:cNvGrpSpPr>
            <a:grpSpLocks/>
          </p:cNvGrpSpPr>
          <p:nvPr/>
        </p:nvGrpSpPr>
        <p:grpSpPr bwMode="auto">
          <a:xfrm>
            <a:off x="314325" y="1570038"/>
            <a:ext cx="8369300" cy="3992562"/>
            <a:chOff x="230" y="933"/>
            <a:chExt cx="5272" cy="2515"/>
          </a:xfrm>
        </p:grpSpPr>
        <p:sp>
          <p:nvSpPr>
            <p:cNvPr id="286787" name="Rectangle 67"/>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86788" name="Rectangle 68"/>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86789" name="Line 69"/>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86728"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286729" name="Object 9"/>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819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0"/>
          <p:cNvGrpSpPr>
            <a:grpSpLocks/>
          </p:cNvGrpSpPr>
          <p:nvPr/>
        </p:nvGrpSpPr>
        <p:grpSpPr bwMode="auto">
          <a:xfrm>
            <a:off x="406400" y="1482725"/>
            <a:ext cx="7061200" cy="4910138"/>
            <a:chOff x="256" y="934"/>
            <a:chExt cx="4448" cy="3093"/>
          </a:xfrm>
        </p:grpSpPr>
        <p:sp>
          <p:nvSpPr>
            <p:cNvPr id="286727"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64"/>
            <p:cNvGrpSpPr>
              <a:grpSpLocks/>
            </p:cNvGrpSpPr>
            <p:nvPr/>
          </p:nvGrpSpPr>
          <p:grpSpPr bwMode="auto">
            <a:xfrm>
              <a:off x="509" y="1188"/>
              <a:ext cx="1747" cy="2554"/>
              <a:chOff x="509" y="1188"/>
              <a:chExt cx="1747" cy="2554"/>
            </a:xfrm>
          </p:grpSpPr>
          <p:sp>
            <p:nvSpPr>
              <p:cNvPr id="286730"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286732" name="Rectangle 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286733" name="Rectangle 13"/>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286745" name="Line 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6752" name="Line 32"/>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6759" name="Freeform 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86760" name="Rectangle 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286765" name="Oval 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6766" name="Rectangle 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286780" name="Oval 60"/>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6781" name="Rectangle 61"/>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286791" name="Text Box 71"/>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24" name="Slide Number Placeholder 23"/>
          <p:cNvSpPr>
            <a:spLocks noGrp="1"/>
          </p:cNvSpPr>
          <p:nvPr>
            <p:ph type="sldNum" sz="quarter" idx="10"/>
          </p:nvPr>
        </p:nvSpPr>
        <p:spPr/>
        <p:txBody>
          <a:bodyPr/>
          <a:lstStyle/>
          <a:p>
            <a:pPr>
              <a:defRPr/>
            </a:pPr>
            <a:fld id="{60250493-D46D-4FA2-BF76-57F252D2583B}" type="slidenum">
              <a:rPr lang="en-US" altLang="en-US" smtClean="0"/>
              <a:pPr>
                <a:defRPr/>
              </a:pPr>
              <a:t>74</a:t>
            </a:fld>
            <a:endParaRPr lang="en-US" altLang="en-US"/>
          </a:p>
        </p:txBody>
      </p:sp>
    </p:spTree>
  </p:cSld>
  <p:clrMapOvr>
    <a:masterClrMapping/>
  </p:clrMapOvr>
  <p:transition spd="med">
    <p:strips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7"/>
          <p:cNvGrpSpPr>
            <a:grpSpLocks/>
          </p:cNvGrpSpPr>
          <p:nvPr/>
        </p:nvGrpSpPr>
        <p:grpSpPr bwMode="auto">
          <a:xfrm>
            <a:off x="314325" y="1570038"/>
            <a:ext cx="8369300" cy="3992562"/>
            <a:chOff x="230" y="933"/>
            <a:chExt cx="5272" cy="2515"/>
          </a:xfrm>
        </p:grpSpPr>
        <p:sp>
          <p:nvSpPr>
            <p:cNvPr id="288836" name="Rectangle 68"/>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88837" name="Rectangle 69"/>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88838" name="Line 70"/>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88776"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288777" name="Object 9"/>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921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1"/>
          <p:cNvGrpSpPr>
            <a:grpSpLocks/>
          </p:cNvGrpSpPr>
          <p:nvPr/>
        </p:nvGrpSpPr>
        <p:grpSpPr bwMode="auto">
          <a:xfrm>
            <a:off x="406400" y="1482725"/>
            <a:ext cx="7061200" cy="4910138"/>
            <a:chOff x="256" y="934"/>
            <a:chExt cx="4448" cy="3093"/>
          </a:xfrm>
        </p:grpSpPr>
        <p:sp>
          <p:nvSpPr>
            <p:cNvPr id="288775"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65"/>
            <p:cNvGrpSpPr>
              <a:grpSpLocks/>
            </p:cNvGrpSpPr>
            <p:nvPr/>
          </p:nvGrpSpPr>
          <p:grpSpPr bwMode="auto">
            <a:xfrm>
              <a:off x="509" y="1188"/>
              <a:ext cx="1754" cy="2554"/>
              <a:chOff x="509" y="1188"/>
              <a:chExt cx="1754" cy="2554"/>
            </a:xfrm>
          </p:grpSpPr>
          <p:sp>
            <p:nvSpPr>
              <p:cNvPr id="288778"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288780" name="Rectangle 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288781" name="Rectangle 13"/>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288782" name="Rectangle 14"/>
              <p:cNvSpPr>
                <a:spLocks noChangeArrowheads="1"/>
              </p:cNvSpPr>
              <p:nvPr/>
            </p:nvSpPr>
            <p:spPr bwMode="auto">
              <a:xfrm>
                <a:off x="2083" y="169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C</a:t>
                </a:r>
              </a:p>
            </p:txBody>
          </p:sp>
          <p:sp>
            <p:nvSpPr>
              <p:cNvPr id="288783" name="Rectangle 15"/>
              <p:cNvSpPr>
                <a:spLocks noChangeArrowheads="1"/>
              </p:cNvSpPr>
              <p:nvPr/>
            </p:nvSpPr>
            <p:spPr bwMode="auto">
              <a:xfrm>
                <a:off x="2083" y="316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D</a:t>
                </a:r>
              </a:p>
            </p:txBody>
          </p:sp>
          <p:sp>
            <p:nvSpPr>
              <p:cNvPr id="288793" name="Line 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8795" name="Line 27"/>
              <p:cNvSpPr>
                <a:spLocks noChangeShapeType="1"/>
              </p:cNvSpPr>
              <p:nvPr/>
            </p:nvSpPr>
            <p:spPr bwMode="auto">
              <a:xfrm>
                <a:off x="2087" y="1711"/>
                <a:ext cx="0" cy="30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8800" name="Line 32"/>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8801" name="Line 33"/>
              <p:cNvSpPr>
                <a:spLocks noChangeShapeType="1"/>
              </p:cNvSpPr>
              <p:nvPr/>
            </p:nvSpPr>
            <p:spPr bwMode="auto">
              <a:xfrm flipV="1">
                <a:off x="2087" y="3076"/>
                <a:ext cx="0" cy="324"/>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88807" name="Freeform 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88808" name="Rectangle 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288813" name="Oval 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8814" name="Rectangle 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288816" name="Oval 48"/>
              <p:cNvSpPr>
                <a:spLocks noChangeArrowheads="1"/>
              </p:cNvSpPr>
              <p:nvPr/>
            </p:nvSpPr>
            <p:spPr bwMode="auto">
              <a:xfrm>
                <a:off x="1917" y="2040"/>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8817" name="Rectangle 49"/>
              <p:cNvSpPr>
                <a:spLocks noChangeArrowheads="1"/>
              </p:cNvSpPr>
              <p:nvPr/>
            </p:nvSpPr>
            <p:spPr bwMode="auto">
              <a:xfrm>
                <a:off x="2009" y="2101"/>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3</a:t>
                </a:r>
              </a:p>
            </p:txBody>
          </p:sp>
          <p:sp>
            <p:nvSpPr>
              <p:cNvPr id="288825" name="Oval 57"/>
              <p:cNvSpPr>
                <a:spLocks noChangeArrowheads="1"/>
              </p:cNvSpPr>
              <p:nvPr/>
            </p:nvSpPr>
            <p:spPr bwMode="auto">
              <a:xfrm>
                <a:off x="1917"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8826" name="Rectangle 58"/>
              <p:cNvSpPr>
                <a:spLocks noChangeArrowheads="1"/>
              </p:cNvSpPr>
              <p:nvPr/>
            </p:nvSpPr>
            <p:spPr bwMode="auto">
              <a:xfrm>
                <a:off x="2009"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5</a:t>
                </a:r>
              </a:p>
            </p:txBody>
          </p:sp>
          <p:sp>
            <p:nvSpPr>
              <p:cNvPr id="288828" name="Oval 60"/>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88829" name="Rectangle 61"/>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288840" name="Text Box 72"/>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32" name="Slide Number Placeholder 31"/>
          <p:cNvSpPr>
            <a:spLocks noGrp="1"/>
          </p:cNvSpPr>
          <p:nvPr>
            <p:ph type="sldNum" sz="quarter" idx="10"/>
          </p:nvPr>
        </p:nvSpPr>
        <p:spPr/>
        <p:txBody>
          <a:bodyPr/>
          <a:lstStyle/>
          <a:p>
            <a:pPr>
              <a:defRPr/>
            </a:pPr>
            <a:fld id="{60250493-D46D-4FA2-BF76-57F252D2583B}" type="slidenum">
              <a:rPr lang="en-US" altLang="en-US" smtClean="0"/>
              <a:pPr>
                <a:defRPr/>
              </a:pPr>
              <a:t>75</a:t>
            </a:fld>
            <a:endParaRPr lang="en-US" altLang="en-US"/>
          </a:p>
        </p:txBody>
      </p:sp>
    </p:spTree>
  </p:cSld>
  <p:clrMapOvr>
    <a:masterClrMapping/>
  </p:clrMapOvr>
  <p:transition spd="med">
    <p:split dir="in"/>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6"/>
          <p:cNvGrpSpPr>
            <a:grpSpLocks/>
          </p:cNvGrpSpPr>
          <p:nvPr/>
        </p:nvGrpSpPr>
        <p:grpSpPr bwMode="auto">
          <a:xfrm>
            <a:off x="314325" y="1570038"/>
            <a:ext cx="8369300" cy="3992562"/>
            <a:chOff x="230" y="933"/>
            <a:chExt cx="5272" cy="2515"/>
          </a:xfrm>
        </p:grpSpPr>
        <p:sp>
          <p:nvSpPr>
            <p:cNvPr id="290883" name="Rectangle 67"/>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90884" name="Rectangle 68"/>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90885" name="Line 69"/>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90824"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290825" name="Object 9"/>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1024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0"/>
          <p:cNvGrpSpPr>
            <a:grpSpLocks/>
          </p:cNvGrpSpPr>
          <p:nvPr/>
        </p:nvGrpSpPr>
        <p:grpSpPr bwMode="auto">
          <a:xfrm>
            <a:off x="406400" y="1482725"/>
            <a:ext cx="7061200" cy="4910138"/>
            <a:chOff x="256" y="934"/>
            <a:chExt cx="4448" cy="3093"/>
          </a:xfrm>
        </p:grpSpPr>
        <p:sp>
          <p:nvSpPr>
            <p:cNvPr id="290823"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64"/>
            <p:cNvGrpSpPr>
              <a:grpSpLocks/>
            </p:cNvGrpSpPr>
            <p:nvPr/>
          </p:nvGrpSpPr>
          <p:grpSpPr bwMode="auto">
            <a:xfrm>
              <a:off x="509" y="1188"/>
              <a:ext cx="3114" cy="2554"/>
              <a:chOff x="509" y="1188"/>
              <a:chExt cx="3114" cy="2554"/>
            </a:xfrm>
          </p:grpSpPr>
          <p:sp>
            <p:nvSpPr>
              <p:cNvPr id="290826"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290827" name="Rectangle 11"/>
              <p:cNvSpPr>
                <a:spLocks noChangeArrowheads="1"/>
              </p:cNvSpPr>
              <p:nvPr/>
            </p:nvSpPr>
            <p:spPr bwMode="auto">
              <a:xfrm>
                <a:off x="2642" y="1316"/>
                <a:ext cx="163"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F</a:t>
                </a:r>
              </a:p>
            </p:txBody>
          </p:sp>
          <p:sp>
            <p:nvSpPr>
              <p:cNvPr id="290828" name="Rectangle 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290829" name="Rectangle 13"/>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290830" name="Rectangle 14"/>
              <p:cNvSpPr>
                <a:spLocks noChangeArrowheads="1"/>
              </p:cNvSpPr>
              <p:nvPr/>
            </p:nvSpPr>
            <p:spPr bwMode="auto">
              <a:xfrm>
                <a:off x="2083" y="169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C</a:t>
                </a:r>
              </a:p>
            </p:txBody>
          </p:sp>
          <p:sp>
            <p:nvSpPr>
              <p:cNvPr id="290831" name="Rectangle 15"/>
              <p:cNvSpPr>
                <a:spLocks noChangeArrowheads="1"/>
              </p:cNvSpPr>
              <p:nvPr/>
            </p:nvSpPr>
            <p:spPr bwMode="auto">
              <a:xfrm>
                <a:off x="2083" y="316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D</a:t>
                </a:r>
              </a:p>
            </p:txBody>
          </p:sp>
          <p:sp>
            <p:nvSpPr>
              <p:cNvPr id="290832" name="Rectangle 16"/>
              <p:cNvSpPr>
                <a:spLocks noChangeArrowheads="1"/>
              </p:cNvSpPr>
              <p:nvPr/>
            </p:nvSpPr>
            <p:spPr bwMode="auto">
              <a:xfrm>
                <a:off x="2407" y="2652"/>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H</a:t>
                </a:r>
              </a:p>
            </p:txBody>
          </p:sp>
          <p:sp>
            <p:nvSpPr>
              <p:cNvPr id="290833" name="Rectangle 17"/>
              <p:cNvSpPr>
                <a:spLocks noChangeArrowheads="1"/>
              </p:cNvSpPr>
              <p:nvPr/>
            </p:nvSpPr>
            <p:spPr bwMode="auto">
              <a:xfrm>
                <a:off x="2347" y="3049"/>
                <a:ext cx="171"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E</a:t>
                </a:r>
              </a:p>
            </p:txBody>
          </p:sp>
          <p:sp>
            <p:nvSpPr>
              <p:cNvPr id="290834" name="Rectangle 18"/>
              <p:cNvSpPr>
                <a:spLocks noChangeArrowheads="1"/>
              </p:cNvSpPr>
              <p:nvPr/>
            </p:nvSpPr>
            <p:spPr bwMode="auto">
              <a:xfrm>
                <a:off x="2461" y="2303"/>
                <a:ext cx="18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G</a:t>
                </a:r>
              </a:p>
            </p:txBody>
          </p:sp>
          <p:sp>
            <p:nvSpPr>
              <p:cNvPr id="290837" name="Rectangle 21"/>
              <p:cNvSpPr>
                <a:spLocks noChangeArrowheads="1"/>
              </p:cNvSpPr>
              <p:nvPr/>
            </p:nvSpPr>
            <p:spPr bwMode="auto">
              <a:xfrm>
                <a:off x="2375" y="1607"/>
                <a:ext cx="112"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I</a:t>
                </a:r>
              </a:p>
            </p:txBody>
          </p:sp>
          <p:sp>
            <p:nvSpPr>
              <p:cNvPr id="290841" name="Line 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3" name="Line 27"/>
              <p:cNvSpPr>
                <a:spLocks noChangeShapeType="1"/>
              </p:cNvSpPr>
              <p:nvPr/>
            </p:nvSpPr>
            <p:spPr bwMode="auto">
              <a:xfrm>
                <a:off x="2087" y="1711"/>
                <a:ext cx="0" cy="30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4" name="Line 28"/>
              <p:cNvSpPr>
                <a:spLocks noChangeShapeType="1"/>
              </p:cNvSpPr>
              <p:nvPr/>
            </p:nvSpPr>
            <p:spPr bwMode="auto">
              <a:xfrm>
                <a:off x="2213" y="1644"/>
                <a:ext cx="423" cy="421"/>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5" name="Line 29"/>
              <p:cNvSpPr>
                <a:spLocks noChangeShapeType="1"/>
              </p:cNvSpPr>
              <p:nvPr/>
            </p:nvSpPr>
            <p:spPr bwMode="auto">
              <a:xfrm>
                <a:off x="2268" y="1522"/>
                <a:ext cx="989"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6" name="Line 30"/>
              <p:cNvSpPr>
                <a:spLocks noChangeShapeType="1"/>
              </p:cNvSpPr>
              <p:nvPr/>
            </p:nvSpPr>
            <p:spPr bwMode="auto">
              <a:xfrm>
                <a:off x="2234" y="2318"/>
                <a:ext cx="613" cy="44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7" name="Line 31"/>
              <p:cNvSpPr>
                <a:spLocks noChangeShapeType="1"/>
              </p:cNvSpPr>
              <p:nvPr/>
            </p:nvSpPr>
            <p:spPr bwMode="auto">
              <a:xfrm>
                <a:off x="2277" y="2866"/>
                <a:ext cx="53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8" name="Line 32"/>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49" name="Line 33"/>
              <p:cNvSpPr>
                <a:spLocks noChangeShapeType="1"/>
              </p:cNvSpPr>
              <p:nvPr/>
            </p:nvSpPr>
            <p:spPr bwMode="auto">
              <a:xfrm flipV="1">
                <a:off x="2087" y="3076"/>
                <a:ext cx="0" cy="324"/>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50" name="Line 34"/>
              <p:cNvSpPr>
                <a:spLocks noChangeShapeType="1"/>
              </p:cNvSpPr>
              <p:nvPr/>
            </p:nvSpPr>
            <p:spPr bwMode="auto">
              <a:xfrm flipV="1">
                <a:off x="2239" y="3004"/>
                <a:ext cx="620" cy="46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0855" name="Freeform 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90856" name="Rectangle 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290858" name="Oval 42"/>
              <p:cNvSpPr>
                <a:spLocks noChangeArrowheads="1"/>
              </p:cNvSpPr>
              <p:nvPr/>
            </p:nvSpPr>
            <p:spPr bwMode="auto">
              <a:xfrm>
                <a:off x="3284" y="1352"/>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59" name="Rectangle 43"/>
              <p:cNvSpPr>
                <a:spLocks noChangeArrowheads="1"/>
              </p:cNvSpPr>
              <p:nvPr/>
            </p:nvSpPr>
            <p:spPr bwMode="auto">
              <a:xfrm>
                <a:off x="3376" y="1413"/>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8</a:t>
                </a:r>
              </a:p>
            </p:txBody>
          </p:sp>
          <p:sp>
            <p:nvSpPr>
              <p:cNvPr id="290861" name="Oval 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62" name="Rectangle 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290864" name="Oval 48"/>
              <p:cNvSpPr>
                <a:spLocks noChangeArrowheads="1"/>
              </p:cNvSpPr>
              <p:nvPr/>
            </p:nvSpPr>
            <p:spPr bwMode="auto">
              <a:xfrm>
                <a:off x="1917" y="2040"/>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65" name="Rectangle 49"/>
              <p:cNvSpPr>
                <a:spLocks noChangeArrowheads="1"/>
              </p:cNvSpPr>
              <p:nvPr/>
            </p:nvSpPr>
            <p:spPr bwMode="auto">
              <a:xfrm>
                <a:off x="2009" y="2101"/>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3</a:t>
                </a:r>
              </a:p>
            </p:txBody>
          </p:sp>
          <p:sp>
            <p:nvSpPr>
              <p:cNvPr id="290867" name="Oval 51"/>
              <p:cNvSpPr>
                <a:spLocks noChangeArrowheads="1"/>
              </p:cNvSpPr>
              <p:nvPr/>
            </p:nvSpPr>
            <p:spPr bwMode="auto">
              <a:xfrm>
                <a:off x="2596" y="2041"/>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68" name="Rectangle 52"/>
              <p:cNvSpPr>
                <a:spLocks noChangeArrowheads="1"/>
              </p:cNvSpPr>
              <p:nvPr/>
            </p:nvSpPr>
            <p:spPr bwMode="auto">
              <a:xfrm>
                <a:off x="2688" y="2102"/>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7</a:t>
                </a:r>
              </a:p>
            </p:txBody>
          </p:sp>
          <p:sp>
            <p:nvSpPr>
              <p:cNvPr id="290870" name="Oval 54"/>
              <p:cNvSpPr>
                <a:spLocks noChangeArrowheads="1"/>
              </p:cNvSpPr>
              <p:nvPr/>
            </p:nvSpPr>
            <p:spPr bwMode="auto">
              <a:xfrm>
                <a:off x="2832"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71" name="Rectangle 55"/>
              <p:cNvSpPr>
                <a:spLocks noChangeArrowheads="1"/>
              </p:cNvSpPr>
              <p:nvPr/>
            </p:nvSpPr>
            <p:spPr bwMode="auto">
              <a:xfrm>
                <a:off x="2924"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6</a:t>
                </a:r>
              </a:p>
            </p:txBody>
          </p:sp>
          <p:sp>
            <p:nvSpPr>
              <p:cNvPr id="290873" name="Oval 57"/>
              <p:cNvSpPr>
                <a:spLocks noChangeArrowheads="1"/>
              </p:cNvSpPr>
              <p:nvPr/>
            </p:nvSpPr>
            <p:spPr bwMode="auto">
              <a:xfrm>
                <a:off x="1917"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74" name="Rectangle 58"/>
              <p:cNvSpPr>
                <a:spLocks noChangeArrowheads="1"/>
              </p:cNvSpPr>
              <p:nvPr/>
            </p:nvSpPr>
            <p:spPr bwMode="auto">
              <a:xfrm>
                <a:off x="2009"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5</a:t>
                </a:r>
              </a:p>
            </p:txBody>
          </p:sp>
          <p:sp>
            <p:nvSpPr>
              <p:cNvPr id="290876" name="Oval 60"/>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0877" name="Rectangle 61"/>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290887" name="Text Box 71"/>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48" name="Slide Number Placeholder 47"/>
          <p:cNvSpPr>
            <a:spLocks noGrp="1"/>
          </p:cNvSpPr>
          <p:nvPr>
            <p:ph type="sldNum" sz="quarter" idx="10"/>
          </p:nvPr>
        </p:nvSpPr>
        <p:spPr/>
        <p:txBody>
          <a:bodyPr/>
          <a:lstStyle/>
          <a:p>
            <a:pPr>
              <a:defRPr/>
            </a:pPr>
            <a:fld id="{60250493-D46D-4FA2-BF76-57F252D2583B}" type="slidenum">
              <a:rPr lang="en-US" altLang="en-US" smtClean="0"/>
              <a:pPr>
                <a:defRPr/>
              </a:pPr>
              <a:t>76</a:t>
            </a:fld>
            <a:endParaRPr lang="en-US" altLang="en-US"/>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66"/>
          <p:cNvGrpSpPr>
            <a:grpSpLocks/>
          </p:cNvGrpSpPr>
          <p:nvPr/>
        </p:nvGrpSpPr>
        <p:grpSpPr bwMode="auto">
          <a:xfrm>
            <a:off x="314325" y="1570038"/>
            <a:ext cx="8369300" cy="3992562"/>
            <a:chOff x="230" y="933"/>
            <a:chExt cx="5272" cy="2515"/>
          </a:xfrm>
        </p:grpSpPr>
        <p:sp>
          <p:nvSpPr>
            <p:cNvPr id="292931" name="Rectangle 67"/>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92932" name="Rectangle 68"/>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92933" name="Line 69"/>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92872"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292873" name="Object 9"/>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1126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0"/>
          <p:cNvGrpSpPr>
            <a:grpSpLocks/>
          </p:cNvGrpSpPr>
          <p:nvPr/>
        </p:nvGrpSpPr>
        <p:grpSpPr bwMode="auto">
          <a:xfrm>
            <a:off x="406400" y="1482725"/>
            <a:ext cx="7061200" cy="4910138"/>
            <a:chOff x="256" y="934"/>
            <a:chExt cx="4448" cy="3093"/>
          </a:xfrm>
        </p:grpSpPr>
        <p:sp>
          <p:nvSpPr>
            <p:cNvPr id="292871"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64"/>
            <p:cNvGrpSpPr>
              <a:grpSpLocks/>
            </p:cNvGrpSpPr>
            <p:nvPr/>
          </p:nvGrpSpPr>
          <p:grpSpPr bwMode="auto">
            <a:xfrm>
              <a:off x="509" y="1188"/>
              <a:ext cx="3114" cy="2554"/>
              <a:chOff x="509" y="1188"/>
              <a:chExt cx="3114" cy="2554"/>
            </a:xfrm>
          </p:grpSpPr>
          <p:sp>
            <p:nvSpPr>
              <p:cNvPr id="292874"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292875" name="Rectangle 11"/>
              <p:cNvSpPr>
                <a:spLocks noChangeArrowheads="1"/>
              </p:cNvSpPr>
              <p:nvPr/>
            </p:nvSpPr>
            <p:spPr bwMode="auto">
              <a:xfrm>
                <a:off x="2642" y="1316"/>
                <a:ext cx="163"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F</a:t>
                </a:r>
              </a:p>
            </p:txBody>
          </p:sp>
          <p:sp>
            <p:nvSpPr>
              <p:cNvPr id="292876" name="Rectangle 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292877" name="Rectangle 13"/>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292878" name="Rectangle 14"/>
              <p:cNvSpPr>
                <a:spLocks noChangeArrowheads="1"/>
              </p:cNvSpPr>
              <p:nvPr/>
            </p:nvSpPr>
            <p:spPr bwMode="auto">
              <a:xfrm>
                <a:off x="2083" y="169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C</a:t>
                </a:r>
              </a:p>
            </p:txBody>
          </p:sp>
          <p:sp>
            <p:nvSpPr>
              <p:cNvPr id="292879" name="Rectangle 15"/>
              <p:cNvSpPr>
                <a:spLocks noChangeArrowheads="1"/>
              </p:cNvSpPr>
              <p:nvPr/>
            </p:nvSpPr>
            <p:spPr bwMode="auto">
              <a:xfrm>
                <a:off x="2083" y="316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D</a:t>
                </a:r>
              </a:p>
            </p:txBody>
          </p:sp>
          <p:sp>
            <p:nvSpPr>
              <p:cNvPr id="292880" name="Rectangle 16"/>
              <p:cNvSpPr>
                <a:spLocks noChangeArrowheads="1"/>
              </p:cNvSpPr>
              <p:nvPr/>
            </p:nvSpPr>
            <p:spPr bwMode="auto">
              <a:xfrm>
                <a:off x="2407" y="2652"/>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H</a:t>
                </a:r>
              </a:p>
            </p:txBody>
          </p:sp>
          <p:sp>
            <p:nvSpPr>
              <p:cNvPr id="292881" name="Rectangle 17"/>
              <p:cNvSpPr>
                <a:spLocks noChangeArrowheads="1"/>
              </p:cNvSpPr>
              <p:nvPr/>
            </p:nvSpPr>
            <p:spPr bwMode="auto">
              <a:xfrm>
                <a:off x="2347" y="3049"/>
                <a:ext cx="171"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E</a:t>
                </a:r>
              </a:p>
            </p:txBody>
          </p:sp>
          <p:sp>
            <p:nvSpPr>
              <p:cNvPr id="292882" name="Rectangle 18"/>
              <p:cNvSpPr>
                <a:spLocks noChangeArrowheads="1"/>
              </p:cNvSpPr>
              <p:nvPr/>
            </p:nvSpPr>
            <p:spPr bwMode="auto">
              <a:xfrm>
                <a:off x="2461" y="2303"/>
                <a:ext cx="18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G</a:t>
                </a:r>
              </a:p>
            </p:txBody>
          </p:sp>
          <p:sp>
            <p:nvSpPr>
              <p:cNvPr id="292884" name="Rectangle 20"/>
              <p:cNvSpPr>
                <a:spLocks noChangeArrowheads="1"/>
              </p:cNvSpPr>
              <p:nvPr/>
            </p:nvSpPr>
            <p:spPr bwMode="auto">
              <a:xfrm>
                <a:off x="3023" y="2167"/>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J</a:t>
                </a:r>
              </a:p>
            </p:txBody>
          </p:sp>
          <p:sp>
            <p:nvSpPr>
              <p:cNvPr id="292885" name="Rectangle 21"/>
              <p:cNvSpPr>
                <a:spLocks noChangeArrowheads="1"/>
              </p:cNvSpPr>
              <p:nvPr/>
            </p:nvSpPr>
            <p:spPr bwMode="auto">
              <a:xfrm>
                <a:off x="2375" y="1607"/>
                <a:ext cx="112"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I</a:t>
                </a:r>
              </a:p>
            </p:txBody>
          </p:sp>
          <p:sp>
            <p:nvSpPr>
              <p:cNvPr id="292889" name="Line 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1" name="Line 27"/>
              <p:cNvSpPr>
                <a:spLocks noChangeShapeType="1"/>
              </p:cNvSpPr>
              <p:nvPr/>
            </p:nvSpPr>
            <p:spPr bwMode="auto">
              <a:xfrm>
                <a:off x="2087" y="1711"/>
                <a:ext cx="0" cy="30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2" name="Line 28"/>
              <p:cNvSpPr>
                <a:spLocks noChangeShapeType="1"/>
              </p:cNvSpPr>
              <p:nvPr/>
            </p:nvSpPr>
            <p:spPr bwMode="auto">
              <a:xfrm>
                <a:off x="2213" y="1644"/>
                <a:ext cx="423" cy="421"/>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3" name="Line 29"/>
              <p:cNvSpPr>
                <a:spLocks noChangeShapeType="1"/>
              </p:cNvSpPr>
              <p:nvPr/>
            </p:nvSpPr>
            <p:spPr bwMode="auto">
              <a:xfrm>
                <a:off x="2268" y="1522"/>
                <a:ext cx="989"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4" name="Line 30"/>
              <p:cNvSpPr>
                <a:spLocks noChangeShapeType="1"/>
              </p:cNvSpPr>
              <p:nvPr/>
            </p:nvSpPr>
            <p:spPr bwMode="auto">
              <a:xfrm>
                <a:off x="2234" y="2318"/>
                <a:ext cx="613" cy="44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5" name="Line 31"/>
              <p:cNvSpPr>
                <a:spLocks noChangeShapeType="1"/>
              </p:cNvSpPr>
              <p:nvPr/>
            </p:nvSpPr>
            <p:spPr bwMode="auto">
              <a:xfrm>
                <a:off x="2277" y="2866"/>
                <a:ext cx="53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6" name="Line 32"/>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7" name="Line 33"/>
              <p:cNvSpPr>
                <a:spLocks noChangeShapeType="1"/>
              </p:cNvSpPr>
              <p:nvPr/>
            </p:nvSpPr>
            <p:spPr bwMode="auto">
              <a:xfrm flipV="1">
                <a:off x="2087" y="3076"/>
                <a:ext cx="0" cy="324"/>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8" name="Line 34"/>
              <p:cNvSpPr>
                <a:spLocks noChangeShapeType="1"/>
              </p:cNvSpPr>
              <p:nvPr/>
            </p:nvSpPr>
            <p:spPr bwMode="auto">
              <a:xfrm flipV="1">
                <a:off x="2239" y="3004"/>
                <a:ext cx="620" cy="46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899" name="Line 35"/>
              <p:cNvSpPr>
                <a:spLocks noChangeShapeType="1"/>
              </p:cNvSpPr>
              <p:nvPr/>
            </p:nvSpPr>
            <p:spPr bwMode="auto">
              <a:xfrm flipV="1">
                <a:off x="3054" y="1698"/>
                <a:ext cx="329" cy="103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2903" name="Freeform 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92904" name="Rectangle 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292906" name="Oval 42"/>
              <p:cNvSpPr>
                <a:spLocks noChangeArrowheads="1"/>
              </p:cNvSpPr>
              <p:nvPr/>
            </p:nvSpPr>
            <p:spPr bwMode="auto">
              <a:xfrm>
                <a:off x="3284" y="1352"/>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07" name="Rectangle 43"/>
              <p:cNvSpPr>
                <a:spLocks noChangeArrowheads="1"/>
              </p:cNvSpPr>
              <p:nvPr/>
            </p:nvSpPr>
            <p:spPr bwMode="auto">
              <a:xfrm>
                <a:off x="3376" y="1413"/>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8</a:t>
                </a:r>
              </a:p>
            </p:txBody>
          </p:sp>
          <p:sp>
            <p:nvSpPr>
              <p:cNvPr id="292909" name="Oval 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10" name="Rectangle 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292912" name="Oval 48"/>
              <p:cNvSpPr>
                <a:spLocks noChangeArrowheads="1"/>
              </p:cNvSpPr>
              <p:nvPr/>
            </p:nvSpPr>
            <p:spPr bwMode="auto">
              <a:xfrm>
                <a:off x="1917" y="2040"/>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13" name="Rectangle 49"/>
              <p:cNvSpPr>
                <a:spLocks noChangeArrowheads="1"/>
              </p:cNvSpPr>
              <p:nvPr/>
            </p:nvSpPr>
            <p:spPr bwMode="auto">
              <a:xfrm>
                <a:off x="2009" y="2101"/>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3</a:t>
                </a:r>
              </a:p>
            </p:txBody>
          </p:sp>
          <p:sp>
            <p:nvSpPr>
              <p:cNvPr id="292915" name="Oval 51"/>
              <p:cNvSpPr>
                <a:spLocks noChangeArrowheads="1"/>
              </p:cNvSpPr>
              <p:nvPr/>
            </p:nvSpPr>
            <p:spPr bwMode="auto">
              <a:xfrm>
                <a:off x="2596" y="2041"/>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16" name="Rectangle 52"/>
              <p:cNvSpPr>
                <a:spLocks noChangeArrowheads="1"/>
              </p:cNvSpPr>
              <p:nvPr/>
            </p:nvSpPr>
            <p:spPr bwMode="auto">
              <a:xfrm>
                <a:off x="2688" y="2102"/>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7</a:t>
                </a:r>
              </a:p>
            </p:txBody>
          </p:sp>
          <p:sp>
            <p:nvSpPr>
              <p:cNvPr id="292918" name="Oval 54"/>
              <p:cNvSpPr>
                <a:spLocks noChangeArrowheads="1"/>
              </p:cNvSpPr>
              <p:nvPr/>
            </p:nvSpPr>
            <p:spPr bwMode="auto">
              <a:xfrm>
                <a:off x="2832"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19" name="Rectangle 55"/>
              <p:cNvSpPr>
                <a:spLocks noChangeArrowheads="1"/>
              </p:cNvSpPr>
              <p:nvPr/>
            </p:nvSpPr>
            <p:spPr bwMode="auto">
              <a:xfrm>
                <a:off x="2924"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6</a:t>
                </a:r>
              </a:p>
            </p:txBody>
          </p:sp>
          <p:sp>
            <p:nvSpPr>
              <p:cNvPr id="292921" name="Oval 57"/>
              <p:cNvSpPr>
                <a:spLocks noChangeArrowheads="1"/>
              </p:cNvSpPr>
              <p:nvPr/>
            </p:nvSpPr>
            <p:spPr bwMode="auto">
              <a:xfrm>
                <a:off x="1917"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22" name="Rectangle 58"/>
              <p:cNvSpPr>
                <a:spLocks noChangeArrowheads="1"/>
              </p:cNvSpPr>
              <p:nvPr/>
            </p:nvSpPr>
            <p:spPr bwMode="auto">
              <a:xfrm>
                <a:off x="2009"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5</a:t>
                </a:r>
              </a:p>
            </p:txBody>
          </p:sp>
          <p:sp>
            <p:nvSpPr>
              <p:cNvPr id="292924" name="Oval 60"/>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292925" name="Rectangle 61"/>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292935" name="Text Box 71"/>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50" name="Slide Number Placeholder 49"/>
          <p:cNvSpPr>
            <a:spLocks noGrp="1"/>
          </p:cNvSpPr>
          <p:nvPr>
            <p:ph type="sldNum" sz="quarter" idx="10"/>
          </p:nvPr>
        </p:nvSpPr>
        <p:spPr/>
        <p:txBody>
          <a:bodyPr/>
          <a:lstStyle/>
          <a:p>
            <a:pPr>
              <a:defRPr/>
            </a:pPr>
            <a:fld id="{60250493-D46D-4FA2-BF76-57F252D2583B}" type="slidenum">
              <a:rPr lang="en-US" altLang="en-US" smtClean="0"/>
              <a:pPr>
                <a:defRPr/>
              </a:pPr>
              <a:t>77</a:t>
            </a:fld>
            <a:endParaRPr lang="en-US" altLang="en-US"/>
          </a:p>
        </p:txBody>
      </p:sp>
    </p:spTree>
  </p:cSld>
  <p:clrMapOvr>
    <a:masterClrMapping/>
  </p:clrMapOvr>
  <p:transition spd="med">
    <p:strips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167"/>
          <p:cNvGrpSpPr>
            <a:grpSpLocks/>
          </p:cNvGrpSpPr>
          <p:nvPr/>
        </p:nvGrpSpPr>
        <p:grpSpPr bwMode="auto">
          <a:xfrm>
            <a:off x="314325" y="1570038"/>
            <a:ext cx="8369300" cy="3992562"/>
            <a:chOff x="230" y="933"/>
            <a:chExt cx="5272" cy="2515"/>
          </a:xfrm>
        </p:grpSpPr>
        <p:sp>
          <p:nvSpPr>
            <p:cNvPr id="65704" name="Rectangle 168"/>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65705" name="Rectangle 169"/>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65706" name="Line 170"/>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65538" name="Rectangle 2"/>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65544" name="Object 8"/>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1229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71"/>
          <p:cNvGrpSpPr>
            <a:grpSpLocks/>
          </p:cNvGrpSpPr>
          <p:nvPr/>
        </p:nvGrpSpPr>
        <p:grpSpPr bwMode="auto">
          <a:xfrm>
            <a:off x="406400" y="1482725"/>
            <a:ext cx="7061200" cy="4910138"/>
            <a:chOff x="256" y="934"/>
            <a:chExt cx="4448" cy="3093"/>
          </a:xfrm>
        </p:grpSpPr>
        <p:sp>
          <p:nvSpPr>
            <p:cNvPr id="65645" name="Rectangle 109"/>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164"/>
            <p:cNvGrpSpPr>
              <a:grpSpLocks/>
            </p:cNvGrpSpPr>
            <p:nvPr/>
          </p:nvGrpSpPr>
          <p:grpSpPr bwMode="auto">
            <a:xfrm>
              <a:off x="509" y="1188"/>
              <a:ext cx="3114" cy="2554"/>
              <a:chOff x="509" y="1188"/>
              <a:chExt cx="3114" cy="2554"/>
            </a:xfrm>
          </p:grpSpPr>
          <p:sp>
            <p:nvSpPr>
              <p:cNvPr id="65646" name="Rectangle 1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65647" name="Rectangle 111"/>
              <p:cNvSpPr>
                <a:spLocks noChangeArrowheads="1"/>
              </p:cNvSpPr>
              <p:nvPr/>
            </p:nvSpPr>
            <p:spPr bwMode="auto">
              <a:xfrm>
                <a:off x="2642" y="1316"/>
                <a:ext cx="163"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F</a:t>
                </a:r>
              </a:p>
            </p:txBody>
          </p:sp>
          <p:sp>
            <p:nvSpPr>
              <p:cNvPr id="65648" name="Rectangle 112"/>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65649" name="Rectangle 113"/>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65650" name="Rectangle 114"/>
              <p:cNvSpPr>
                <a:spLocks noChangeArrowheads="1"/>
              </p:cNvSpPr>
              <p:nvPr/>
            </p:nvSpPr>
            <p:spPr bwMode="auto">
              <a:xfrm>
                <a:off x="2083" y="169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C</a:t>
                </a:r>
              </a:p>
            </p:txBody>
          </p:sp>
          <p:sp>
            <p:nvSpPr>
              <p:cNvPr id="65651" name="Rectangle 115"/>
              <p:cNvSpPr>
                <a:spLocks noChangeArrowheads="1"/>
              </p:cNvSpPr>
              <p:nvPr/>
            </p:nvSpPr>
            <p:spPr bwMode="auto">
              <a:xfrm>
                <a:off x="2083" y="316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D</a:t>
                </a:r>
              </a:p>
            </p:txBody>
          </p:sp>
          <p:sp>
            <p:nvSpPr>
              <p:cNvPr id="65652" name="Rectangle 116"/>
              <p:cNvSpPr>
                <a:spLocks noChangeArrowheads="1"/>
              </p:cNvSpPr>
              <p:nvPr/>
            </p:nvSpPr>
            <p:spPr bwMode="auto">
              <a:xfrm>
                <a:off x="2407" y="2652"/>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H</a:t>
                </a:r>
              </a:p>
            </p:txBody>
          </p:sp>
          <p:sp>
            <p:nvSpPr>
              <p:cNvPr id="65653" name="Rectangle 117"/>
              <p:cNvSpPr>
                <a:spLocks noChangeArrowheads="1"/>
              </p:cNvSpPr>
              <p:nvPr/>
            </p:nvSpPr>
            <p:spPr bwMode="auto">
              <a:xfrm>
                <a:off x="2347" y="3049"/>
                <a:ext cx="171"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E</a:t>
                </a:r>
              </a:p>
            </p:txBody>
          </p:sp>
          <p:sp>
            <p:nvSpPr>
              <p:cNvPr id="65654" name="Rectangle 118"/>
              <p:cNvSpPr>
                <a:spLocks noChangeArrowheads="1"/>
              </p:cNvSpPr>
              <p:nvPr/>
            </p:nvSpPr>
            <p:spPr bwMode="auto">
              <a:xfrm>
                <a:off x="2461" y="2303"/>
                <a:ext cx="18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G</a:t>
                </a:r>
              </a:p>
            </p:txBody>
          </p:sp>
          <p:sp>
            <p:nvSpPr>
              <p:cNvPr id="65656" name="Rectangle 120"/>
              <p:cNvSpPr>
                <a:spLocks noChangeArrowheads="1"/>
              </p:cNvSpPr>
              <p:nvPr/>
            </p:nvSpPr>
            <p:spPr bwMode="auto">
              <a:xfrm>
                <a:off x="3023" y="2167"/>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J</a:t>
                </a:r>
              </a:p>
            </p:txBody>
          </p:sp>
          <p:sp>
            <p:nvSpPr>
              <p:cNvPr id="65657" name="Rectangle 121"/>
              <p:cNvSpPr>
                <a:spLocks noChangeArrowheads="1"/>
              </p:cNvSpPr>
              <p:nvPr/>
            </p:nvSpPr>
            <p:spPr bwMode="auto">
              <a:xfrm>
                <a:off x="2375" y="1607"/>
                <a:ext cx="112"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I</a:t>
                </a:r>
              </a:p>
            </p:txBody>
          </p:sp>
          <p:sp>
            <p:nvSpPr>
              <p:cNvPr id="65661" name="Line 125"/>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2" name="Rectangle 126"/>
              <p:cNvSpPr>
                <a:spLocks noChangeArrowheads="1"/>
              </p:cNvSpPr>
              <p:nvPr/>
            </p:nvSpPr>
            <p:spPr bwMode="auto">
              <a:xfrm>
                <a:off x="2539" y="1671"/>
                <a:ext cx="62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F05C3F"/>
                    </a:solidFill>
                    <a:effectLst>
                      <a:outerShdw blurRad="38100" dist="38100" dir="2700000" algn="tl">
                        <a:srgbClr val="000000"/>
                      </a:outerShdw>
                    </a:effectLst>
                  </a:rPr>
                  <a:t>Dummy</a:t>
                </a:r>
              </a:p>
            </p:txBody>
          </p:sp>
          <p:sp>
            <p:nvSpPr>
              <p:cNvPr id="65663" name="Line 127"/>
              <p:cNvSpPr>
                <a:spLocks noChangeShapeType="1"/>
              </p:cNvSpPr>
              <p:nvPr/>
            </p:nvSpPr>
            <p:spPr bwMode="auto">
              <a:xfrm>
                <a:off x="2087" y="1711"/>
                <a:ext cx="0" cy="30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4" name="Line 128"/>
              <p:cNvSpPr>
                <a:spLocks noChangeShapeType="1"/>
              </p:cNvSpPr>
              <p:nvPr/>
            </p:nvSpPr>
            <p:spPr bwMode="auto">
              <a:xfrm>
                <a:off x="2213" y="1644"/>
                <a:ext cx="423" cy="421"/>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5" name="Line 129"/>
              <p:cNvSpPr>
                <a:spLocks noChangeShapeType="1"/>
              </p:cNvSpPr>
              <p:nvPr/>
            </p:nvSpPr>
            <p:spPr bwMode="auto">
              <a:xfrm>
                <a:off x="2268" y="1522"/>
                <a:ext cx="989"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6" name="Line 130"/>
              <p:cNvSpPr>
                <a:spLocks noChangeShapeType="1"/>
              </p:cNvSpPr>
              <p:nvPr/>
            </p:nvSpPr>
            <p:spPr bwMode="auto">
              <a:xfrm>
                <a:off x="2234" y="2318"/>
                <a:ext cx="613" cy="44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7" name="Line 131"/>
              <p:cNvSpPr>
                <a:spLocks noChangeShapeType="1"/>
              </p:cNvSpPr>
              <p:nvPr/>
            </p:nvSpPr>
            <p:spPr bwMode="auto">
              <a:xfrm>
                <a:off x="2277" y="2866"/>
                <a:ext cx="53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8" name="Line 132"/>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69" name="Line 133"/>
              <p:cNvSpPr>
                <a:spLocks noChangeShapeType="1"/>
              </p:cNvSpPr>
              <p:nvPr/>
            </p:nvSpPr>
            <p:spPr bwMode="auto">
              <a:xfrm flipV="1">
                <a:off x="2087" y="3076"/>
                <a:ext cx="0" cy="324"/>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70" name="Line 134"/>
              <p:cNvSpPr>
                <a:spLocks noChangeShapeType="1"/>
              </p:cNvSpPr>
              <p:nvPr/>
            </p:nvSpPr>
            <p:spPr bwMode="auto">
              <a:xfrm flipV="1">
                <a:off x="2239" y="3004"/>
                <a:ext cx="620" cy="46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71" name="Line 135"/>
              <p:cNvSpPr>
                <a:spLocks noChangeShapeType="1"/>
              </p:cNvSpPr>
              <p:nvPr/>
            </p:nvSpPr>
            <p:spPr bwMode="auto">
              <a:xfrm flipV="1">
                <a:off x="3054" y="1698"/>
                <a:ext cx="329" cy="103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5673" name="Line 137"/>
              <p:cNvSpPr>
                <a:spLocks noChangeShapeType="1"/>
              </p:cNvSpPr>
              <p:nvPr/>
            </p:nvSpPr>
            <p:spPr bwMode="auto">
              <a:xfrm flipV="1">
                <a:off x="2904" y="1656"/>
                <a:ext cx="413" cy="428"/>
              </a:xfrm>
              <a:prstGeom prst="line">
                <a:avLst/>
              </a:prstGeom>
              <a:noFill/>
              <a:ln w="57150">
                <a:solidFill>
                  <a:srgbClr val="F05C3F"/>
                </a:solidFill>
                <a:prstDash val="dash"/>
                <a:round/>
                <a:headEnd/>
                <a:tailEnd type="triangle" w="med" len="med"/>
              </a:ln>
              <a:effectLst/>
            </p:spPr>
            <p:txBody>
              <a:bodyPr wrap="none" anchor="ctr"/>
              <a:lstStyle/>
              <a:p>
                <a:endParaRPr lang="en-US"/>
              </a:p>
            </p:txBody>
          </p:sp>
          <p:sp>
            <p:nvSpPr>
              <p:cNvPr id="65675" name="Freeform 139"/>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65676" name="Rectangle 140"/>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65678" name="Oval 142"/>
              <p:cNvSpPr>
                <a:spLocks noChangeArrowheads="1"/>
              </p:cNvSpPr>
              <p:nvPr/>
            </p:nvSpPr>
            <p:spPr bwMode="auto">
              <a:xfrm>
                <a:off x="3284" y="1352"/>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79" name="Rectangle 143"/>
              <p:cNvSpPr>
                <a:spLocks noChangeArrowheads="1"/>
              </p:cNvSpPr>
              <p:nvPr/>
            </p:nvSpPr>
            <p:spPr bwMode="auto">
              <a:xfrm>
                <a:off x="3376" y="1413"/>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8</a:t>
                </a:r>
              </a:p>
            </p:txBody>
          </p:sp>
          <p:sp>
            <p:nvSpPr>
              <p:cNvPr id="65681" name="Oval 145"/>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82" name="Rectangle 146"/>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65684" name="Oval 148"/>
              <p:cNvSpPr>
                <a:spLocks noChangeArrowheads="1"/>
              </p:cNvSpPr>
              <p:nvPr/>
            </p:nvSpPr>
            <p:spPr bwMode="auto">
              <a:xfrm>
                <a:off x="1917" y="2040"/>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85" name="Rectangle 149"/>
              <p:cNvSpPr>
                <a:spLocks noChangeArrowheads="1"/>
              </p:cNvSpPr>
              <p:nvPr/>
            </p:nvSpPr>
            <p:spPr bwMode="auto">
              <a:xfrm>
                <a:off x="2009" y="2101"/>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3</a:t>
                </a:r>
              </a:p>
            </p:txBody>
          </p:sp>
          <p:sp>
            <p:nvSpPr>
              <p:cNvPr id="65687" name="Oval 151"/>
              <p:cNvSpPr>
                <a:spLocks noChangeArrowheads="1"/>
              </p:cNvSpPr>
              <p:nvPr/>
            </p:nvSpPr>
            <p:spPr bwMode="auto">
              <a:xfrm>
                <a:off x="2596" y="2041"/>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88" name="Rectangle 152"/>
              <p:cNvSpPr>
                <a:spLocks noChangeArrowheads="1"/>
              </p:cNvSpPr>
              <p:nvPr/>
            </p:nvSpPr>
            <p:spPr bwMode="auto">
              <a:xfrm>
                <a:off x="2688" y="2102"/>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7</a:t>
                </a:r>
              </a:p>
            </p:txBody>
          </p:sp>
          <p:sp>
            <p:nvSpPr>
              <p:cNvPr id="65690" name="Oval 154"/>
              <p:cNvSpPr>
                <a:spLocks noChangeArrowheads="1"/>
              </p:cNvSpPr>
              <p:nvPr/>
            </p:nvSpPr>
            <p:spPr bwMode="auto">
              <a:xfrm>
                <a:off x="2832"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91" name="Rectangle 155"/>
              <p:cNvSpPr>
                <a:spLocks noChangeArrowheads="1"/>
              </p:cNvSpPr>
              <p:nvPr/>
            </p:nvSpPr>
            <p:spPr bwMode="auto">
              <a:xfrm>
                <a:off x="2924"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6</a:t>
                </a:r>
              </a:p>
            </p:txBody>
          </p:sp>
          <p:sp>
            <p:nvSpPr>
              <p:cNvPr id="65693" name="Oval 157"/>
              <p:cNvSpPr>
                <a:spLocks noChangeArrowheads="1"/>
              </p:cNvSpPr>
              <p:nvPr/>
            </p:nvSpPr>
            <p:spPr bwMode="auto">
              <a:xfrm>
                <a:off x="1917"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94" name="Rectangle 158"/>
              <p:cNvSpPr>
                <a:spLocks noChangeArrowheads="1"/>
              </p:cNvSpPr>
              <p:nvPr/>
            </p:nvSpPr>
            <p:spPr bwMode="auto">
              <a:xfrm>
                <a:off x="2009"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5</a:t>
                </a:r>
              </a:p>
            </p:txBody>
          </p:sp>
          <p:sp>
            <p:nvSpPr>
              <p:cNvPr id="65696" name="Oval 160"/>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5697" name="Rectangle 161"/>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65708" name="Text Box 172"/>
          <p:cNvSpPr txBox="1">
            <a:spLocks noChangeArrowheads="1"/>
          </p:cNvSpPr>
          <p:nvPr/>
        </p:nvSpPr>
        <p:spPr bwMode="auto">
          <a:xfrm>
            <a:off x="7502525" y="6221413"/>
            <a:ext cx="1358900" cy="336550"/>
          </a:xfrm>
          <a:prstGeom prst="rect">
            <a:avLst/>
          </a:prstGeom>
          <a:noFill/>
          <a:ln w="12700">
            <a:noFill/>
            <a:miter lim="800000"/>
            <a:headEnd/>
            <a:tailEnd/>
          </a:ln>
          <a:effectLst/>
        </p:spPr>
        <p:txBody>
          <a:bodyPr wrap="none">
            <a:spAutoFit/>
          </a:bodyPr>
          <a:lstStyle/>
          <a:p>
            <a:pPr defTabSz="762000" eaLnBrk="0" hangingPunct="0"/>
            <a:r>
              <a:rPr lang="en-US" sz="1600">
                <a:effectLst>
                  <a:outerShdw blurRad="38100" dist="38100" dir="2700000" algn="tl">
                    <a:srgbClr val="000000"/>
                  </a:outerShdw>
                </a:effectLst>
              </a:rPr>
              <a:t>Example 8.1</a:t>
            </a:r>
          </a:p>
        </p:txBody>
      </p:sp>
      <p:sp>
        <p:nvSpPr>
          <p:cNvPr id="52" name="Slide Number Placeholder 51"/>
          <p:cNvSpPr>
            <a:spLocks noGrp="1"/>
          </p:cNvSpPr>
          <p:nvPr>
            <p:ph type="sldNum" sz="quarter" idx="10"/>
          </p:nvPr>
        </p:nvSpPr>
        <p:spPr/>
        <p:txBody>
          <a:bodyPr/>
          <a:lstStyle/>
          <a:p>
            <a:pPr>
              <a:defRPr/>
            </a:pPr>
            <a:fld id="{60250493-D46D-4FA2-BF76-57F252D2583B}" type="slidenum">
              <a:rPr lang="en-US" altLang="en-US" smtClean="0"/>
              <a:pPr>
                <a:defRPr/>
              </a:pPr>
              <a:t>78</a:t>
            </a:fld>
            <a:endParaRPr lang="en-US" altLang="en-US"/>
          </a:p>
        </p:txBody>
      </p:sp>
    </p:spTree>
  </p:cSld>
  <p:clrMapOvr>
    <a:masterClrMapping/>
  </p:clrMapOvr>
  <p:transition spd="med">
    <p:strips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144"/>
          <p:cNvGrpSpPr>
            <a:grpSpLocks/>
          </p:cNvGrpSpPr>
          <p:nvPr/>
        </p:nvGrpSpPr>
        <p:grpSpPr bwMode="auto">
          <a:xfrm>
            <a:off x="314325" y="1570038"/>
            <a:ext cx="8369300" cy="3992562"/>
            <a:chOff x="230" y="933"/>
            <a:chExt cx="5272" cy="2515"/>
          </a:xfrm>
        </p:grpSpPr>
        <p:sp>
          <p:nvSpPr>
            <p:cNvPr id="67729" name="Rectangle 145"/>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67730" name="Rectangle 146"/>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67731" name="Line 147"/>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67586" name="Rectangle 2"/>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aphicFrame>
        <p:nvGraphicFramePr>
          <p:cNvPr id="67592" name="Object 8"/>
          <p:cNvGraphicFramePr>
            <a:graphicFrameLocks/>
          </p:cNvGraphicFramePr>
          <p:nvPr/>
        </p:nvGraphicFramePr>
        <p:xfrm>
          <a:off x="6778625" y="476250"/>
          <a:ext cx="1279525" cy="820738"/>
        </p:xfrm>
        <a:graphic>
          <a:graphicData uri="http://schemas.openxmlformats.org/presentationml/2006/ole">
            <mc:AlternateContent xmlns:mc="http://schemas.openxmlformats.org/markup-compatibility/2006">
              <mc:Choice xmlns:v="urn:schemas-microsoft-com:vml" Requires="v">
                <p:oleObj spid="_x0000_s1331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25" y="476250"/>
                        <a:ext cx="127952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8"/>
          <p:cNvGrpSpPr>
            <a:grpSpLocks/>
          </p:cNvGrpSpPr>
          <p:nvPr/>
        </p:nvGrpSpPr>
        <p:grpSpPr bwMode="auto">
          <a:xfrm>
            <a:off x="406400" y="1482725"/>
            <a:ext cx="7061200" cy="4910138"/>
            <a:chOff x="256" y="934"/>
            <a:chExt cx="4448" cy="3093"/>
          </a:xfrm>
        </p:grpSpPr>
        <p:sp>
          <p:nvSpPr>
            <p:cNvPr id="67721" name="Rectangle 13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grpSp>
          <p:nvGrpSpPr>
            <p:cNvPr id="4" name="Group 142"/>
            <p:cNvGrpSpPr>
              <a:grpSpLocks/>
            </p:cNvGrpSpPr>
            <p:nvPr/>
          </p:nvGrpSpPr>
          <p:grpSpPr bwMode="auto">
            <a:xfrm>
              <a:off x="509" y="1188"/>
              <a:ext cx="3915" cy="2554"/>
              <a:chOff x="509" y="1188"/>
              <a:chExt cx="3915" cy="2554"/>
            </a:xfrm>
          </p:grpSpPr>
          <p:sp>
            <p:nvSpPr>
              <p:cNvPr id="67594" name="Rectangle 10"/>
              <p:cNvSpPr>
                <a:spLocks noChangeArrowheads="1"/>
              </p:cNvSpPr>
              <p:nvPr/>
            </p:nvSpPr>
            <p:spPr bwMode="auto">
              <a:xfrm>
                <a:off x="509" y="1188"/>
                <a:ext cx="1145"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AOA Network</a:t>
                </a:r>
              </a:p>
            </p:txBody>
          </p:sp>
          <p:sp>
            <p:nvSpPr>
              <p:cNvPr id="67607" name="Rectangle 23"/>
              <p:cNvSpPr>
                <a:spLocks noChangeArrowheads="1"/>
              </p:cNvSpPr>
              <p:nvPr/>
            </p:nvSpPr>
            <p:spPr bwMode="auto">
              <a:xfrm>
                <a:off x="2642" y="1316"/>
                <a:ext cx="163"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F</a:t>
                </a:r>
              </a:p>
            </p:txBody>
          </p:sp>
          <p:sp>
            <p:nvSpPr>
              <p:cNvPr id="67608" name="Rectangle 24"/>
              <p:cNvSpPr>
                <a:spLocks noChangeArrowheads="1"/>
              </p:cNvSpPr>
              <p:nvPr/>
            </p:nvSpPr>
            <p:spPr bwMode="auto">
              <a:xfrm>
                <a:off x="1578" y="1907"/>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A</a:t>
                </a:r>
              </a:p>
            </p:txBody>
          </p:sp>
          <p:sp>
            <p:nvSpPr>
              <p:cNvPr id="67609" name="Rectangle 25"/>
              <p:cNvSpPr>
                <a:spLocks noChangeArrowheads="1"/>
              </p:cNvSpPr>
              <p:nvPr/>
            </p:nvSpPr>
            <p:spPr bwMode="auto">
              <a:xfrm>
                <a:off x="1578" y="298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B</a:t>
                </a:r>
              </a:p>
            </p:txBody>
          </p:sp>
          <p:sp>
            <p:nvSpPr>
              <p:cNvPr id="67610" name="Rectangle 26"/>
              <p:cNvSpPr>
                <a:spLocks noChangeArrowheads="1"/>
              </p:cNvSpPr>
              <p:nvPr/>
            </p:nvSpPr>
            <p:spPr bwMode="auto">
              <a:xfrm>
                <a:off x="2083" y="169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C</a:t>
                </a:r>
              </a:p>
            </p:txBody>
          </p:sp>
          <p:sp>
            <p:nvSpPr>
              <p:cNvPr id="67611" name="Rectangle 27"/>
              <p:cNvSpPr>
                <a:spLocks noChangeArrowheads="1"/>
              </p:cNvSpPr>
              <p:nvPr/>
            </p:nvSpPr>
            <p:spPr bwMode="auto">
              <a:xfrm>
                <a:off x="2083" y="316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D</a:t>
                </a:r>
              </a:p>
            </p:txBody>
          </p:sp>
          <p:sp>
            <p:nvSpPr>
              <p:cNvPr id="67612" name="Rectangle 28"/>
              <p:cNvSpPr>
                <a:spLocks noChangeArrowheads="1"/>
              </p:cNvSpPr>
              <p:nvPr/>
            </p:nvSpPr>
            <p:spPr bwMode="auto">
              <a:xfrm>
                <a:off x="2407" y="2652"/>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H</a:t>
                </a:r>
              </a:p>
            </p:txBody>
          </p:sp>
          <p:sp>
            <p:nvSpPr>
              <p:cNvPr id="67613" name="Rectangle 29"/>
              <p:cNvSpPr>
                <a:spLocks noChangeArrowheads="1"/>
              </p:cNvSpPr>
              <p:nvPr/>
            </p:nvSpPr>
            <p:spPr bwMode="auto">
              <a:xfrm>
                <a:off x="2347" y="3049"/>
                <a:ext cx="171"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E</a:t>
                </a:r>
              </a:p>
            </p:txBody>
          </p:sp>
          <p:sp>
            <p:nvSpPr>
              <p:cNvPr id="67614" name="Rectangle 30"/>
              <p:cNvSpPr>
                <a:spLocks noChangeArrowheads="1"/>
              </p:cNvSpPr>
              <p:nvPr/>
            </p:nvSpPr>
            <p:spPr bwMode="auto">
              <a:xfrm>
                <a:off x="2461" y="2303"/>
                <a:ext cx="18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G</a:t>
                </a:r>
              </a:p>
            </p:txBody>
          </p:sp>
          <p:sp>
            <p:nvSpPr>
              <p:cNvPr id="67615" name="Rectangle 31"/>
              <p:cNvSpPr>
                <a:spLocks noChangeArrowheads="1"/>
              </p:cNvSpPr>
              <p:nvPr/>
            </p:nvSpPr>
            <p:spPr bwMode="auto">
              <a:xfrm>
                <a:off x="3735" y="1806"/>
                <a:ext cx="180"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K</a:t>
                </a:r>
              </a:p>
            </p:txBody>
          </p:sp>
          <p:sp>
            <p:nvSpPr>
              <p:cNvPr id="67616" name="Rectangle 32"/>
              <p:cNvSpPr>
                <a:spLocks noChangeArrowheads="1"/>
              </p:cNvSpPr>
              <p:nvPr/>
            </p:nvSpPr>
            <p:spPr bwMode="auto">
              <a:xfrm>
                <a:off x="3023" y="2167"/>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J</a:t>
                </a:r>
              </a:p>
            </p:txBody>
          </p:sp>
          <p:sp>
            <p:nvSpPr>
              <p:cNvPr id="67617" name="Rectangle 33"/>
              <p:cNvSpPr>
                <a:spLocks noChangeArrowheads="1"/>
              </p:cNvSpPr>
              <p:nvPr/>
            </p:nvSpPr>
            <p:spPr bwMode="auto">
              <a:xfrm>
                <a:off x="2375" y="1607"/>
                <a:ext cx="112"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I</a:t>
                </a:r>
              </a:p>
            </p:txBody>
          </p:sp>
          <p:sp>
            <p:nvSpPr>
              <p:cNvPr id="67595" name="Freeform 11"/>
              <p:cNvSpPr>
                <a:spLocks/>
              </p:cNvSpPr>
              <p:nvPr/>
            </p:nvSpPr>
            <p:spPr bwMode="auto">
              <a:xfrm>
                <a:off x="3667" y="2377"/>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67638" name="Rectangle 54"/>
              <p:cNvSpPr>
                <a:spLocks noChangeArrowheads="1"/>
              </p:cNvSpPr>
              <p:nvPr/>
            </p:nvSpPr>
            <p:spPr bwMode="auto">
              <a:xfrm>
                <a:off x="3787" y="2422"/>
                <a:ext cx="518"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Finish</a:t>
                </a:r>
              </a:p>
              <a:p>
                <a:pPr algn="ctr" defTabSz="274638" eaLnBrk="0" hangingPunct="0"/>
                <a:r>
                  <a:rPr lang="en-US" sz="1900" i="0">
                    <a:solidFill>
                      <a:srgbClr val="000000"/>
                    </a:solidFill>
                    <a:effectLst/>
                  </a:rPr>
                  <a:t>9 </a:t>
                </a:r>
              </a:p>
            </p:txBody>
          </p:sp>
          <p:sp>
            <p:nvSpPr>
              <p:cNvPr id="67684" name="Line 100"/>
              <p:cNvSpPr>
                <a:spLocks noChangeShapeType="1"/>
              </p:cNvSpPr>
              <p:nvPr/>
            </p:nvSpPr>
            <p:spPr bwMode="auto">
              <a:xfrm flipV="1">
                <a:off x="1634" y="1679"/>
                <a:ext cx="358" cy="65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82" name="Rectangle 98"/>
              <p:cNvSpPr>
                <a:spLocks noChangeArrowheads="1"/>
              </p:cNvSpPr>
              <p:nvPr/>
            </p:nvSpPr>
            <p:spPr bwMode="auto">
              <a:xfrm>
                <a:off x="2539" y="1671"/>
                <a:ext cx="628"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F05C3F"/>
                    </a:solidFill>
                    <a:effectLst>
                      <a:outerShdw blurRad="38100" dist="38100" dir="2700000" algn="tl">
                        <a:srgbClr val="000000"/>
                      </a:outerShdw>
                    </a:effectLst>
                  </a:rPr>
                  <a:t>Dummy</a:t>
                </a:r>
              </a:p>
            </p:txBody>
          </p:sp>
          <p:sp>
            <p:nvSpPr>
              <p:cNvPr id="67685" name="Line 101"/>
              <p:cNvSpPr>
                <a:spLocks noChangeShapeType="1"/>
              </p:cNvSpPr>
              <p:nvPr/>
            </p:nvSpPr>
            <p:spPr bwMode="auto">
              <a:xfrm>
                <a:off x="2087" y="1711"/>
                <a:ext cx="0" cy="30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86" name="Line 102"/>
              <p:cNvSpPr>
                <a:spLocks noChangeShapeType="1"/>
              </p:cNvSpPr>
              <p:nvPr/>
            </p:nvSpPr>
            <p:spPr bwMode="auto">
              <a:xfrm>
                <a:off x="2213" y="1644"/>
                <a:ext cx="423" cy="421"/>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87" name="Line 103"/>
              <p:cNvSpPr>
                <a:spLocks noChangeShapeType="1"/>
              </p:cNvSpPr>
              <p:nvPr/>
            </p:nvSpPr>
            <p:spPr bwMode="auto">
              <a:xfrm>
                <a:off x="2268" y="1522"/>
                <a:ext cx="989"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88" name="Line 104"/>
              <p:cNvSpPr>
                <a:spLocks noChangeShapeType="1"/>
              </p:cNvSpPr>
              <p:nvPr/>
            </p:nvSpPr>
            <p:spPr bwMode="auto">
              <a:xfrm>
                <a:off x="2234" y="2318"/>
                <a:ext cx="613" cy="44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89" name="Line 105"/>
              <p:cNvSpPr>
                <a:spLocks noChangeShapeType="1"/>
              </p:cNvSpPr>
              <p:nvPr/>
            </p:nvSpPr>
            <p:spPr bwMode="auto">
              <a:xfrm>
                <a:off x="2277" y="2866"/>
                <a:ext cx="53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0" name="Line 106"/>
              <p:cNvSpPr>
                <a:spLocks noChangeShapeType="1"/>
              </p:cNvSpPr>
              <p:nvPr/>
            </p:nvSpPr>
            <p:spPr bwMode="auto">
              <a:xfrm>
                <a:off x="1660" y="2822"/>
                <a:ext cx="332" cy="582"/>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1" name="Line 107"/>
              <p:cNvSpPr>
                <a:spLocks noChangeShapeType="1"/>
              </p:cNvSpPr>
              <p:nvPr/>
            </p:nvSpPr>
            <p:spPr bwMode="auto">
              <a:xfrm flipV="1">
                <a:off x="2087" y="3076"/>
                <a:ext cx="0" cy="324"/>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2" name="Line 108"/>
              <p:cNvSpPr>
                <a:spLocks noChangeShapeType="1"/>
              </p:cNvSpPr>
              <p:nvPr/>
            </p:nvSpPr>
            <p:spPr bwMode="auto">
              <a:xfrm flipV="1">
                <a:off x="2239" y="3004"/>
                <a:ext cx="620" cy="46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3" name="Line 109"/>
              <p:cNvSpPr>
                <a:spLocks noChangeShapeType="1"/>
              </p:cNvSpPr>
              <p:nvPr/>
            </p:nvSpPr>
            <p:spPr bwMode="auto">
              <a:xfrm flipV="1">
                <a:off x="3054" y="1698"/>
                <a:ext cx="329" cy="103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4" name="Line 110"/>
              <p:cNvSpPr>
                <a:spLocks noChangeShapeType="1"/>
              </p:cNvSpPr>
              <p:nvPr/>
            </p:nvSpPr>
            <p:spPr bwMode="auto">
              <a:xfrm>
                <a:off x="3544" y="1680"/>
                <a:ext cx="391" cy="688"/>
              </a:xfrm>
              <a:prstGeom prst="line">
                <a:avLst/>
              </a:prstGeom>
              <a:noFill/>
              <a:ln w="38100">
                <a:solidFill>
                  <a:srgbClr val="000000"/>
                </a:solidFill>
                <a:round/>
                <a:headEnd/>
                <a:tailEnd type="triangle" w="med" len="med"/>
              </a:ln>
              <a:effectLst/>
            </p:spPr>
            <p:txBody>
              <a:bodyPr wrap="none" anchor="ctr"/>
              <a:lstStyle/>
              <a:p>
                <a:endParaRPr lang="en-US"/>
              </a:p>
            </p:txBody>
          </p:sp>
          <p:sp>
            <p:nvSpPr>
              <p:cNvPr id="67695" name="Line 111"/>
              <p:cNvSpPr>
                <a:spLocks noChangeShapeType="1"/>
              </p:cNvSpPr>
              <p:nvPr/>
            </p:nvSpPr>
            <p:spPr bwMode="auto">
              <a:xfrm flipV="1">
                <a:off x="2904" y="1656"/>
                <a:ext cx="413" cy="428"/>
              </a:xfrm>
              <a:prstGeom prst="line">
                <a:avLst/>
              </a:prstGeom>
              <a:noFill/>
              <a:ln w="57150">
                <a:solidFill>
                  <a:srgbClr val="F05C3F"/>
                </a:solidFill>
                <a:prstDash val="dash"/>
                <a:round/>
                <a:headEnd/>
                <a:tailEnd type="triangle" w="med" len="med"/>
              </a:ln>
              <a:effectLst/>
            </p:spPr>
            <p:txBody>
              <a:bodyPr wrap="none" anchor="ctr"/>
              <a:lstStyle/>
              <a:p>
                <a:endParaRPr lang="en-US"/>
              </a:p>
            </p:txBody>
          </p:sp>
          <p:sp>
            <p:nvSpPr>
              <p:cNvPr id="67596" name="Freeform 12"/>
              <p:cNvSpPr>
                <a:spLocks/>
              </p:cNvSpPr>
              <p:nvPr/>
            </p:nvSpPr>
            <p:spPr bwMode="auto">
              <a:xfrm>
                <a:off x="1126" y="2326"/>
                <a:ext cx="757" cy="489"/>
              </a:xfrm>
              <a:custGeom>
                <a:avLst/>
                <a:gdLst/>
                <a:ahLst/>
                <a:cxnLst>
                  <a:cxn ang="0">
                    <a:pos x="756" y="488"/>
                  </a:cxn>
                  <a:cxn ang="0">
                    <a:pos x="756" y="0"/>
                  </a:cxn>
                  <a:cxn ang="0">
                    <a:pos x="0" y="0"/>
                  </a:cxn>
                  <a:cxn ang="0">
                    <a:pos x="0" y="488"/>
                  </a:cxn>
                  <a:cxn ang="0">
                    <a:pos x="756" y="488"/>
                  </a:cxn>
                </a:cxnLst>
                <a:rect l="0" t="0" r="r" b="b"/>
                <a:pathLst>
                  <a:path w="757" h="489">
                    <a:moveTo>
                      <a:pt x="756" y="488"/>
                    </a:moveTo>
                    <a:lnTo>
                      <a:pt x="756" y="0"/>
                    </a:lnTo>
                    <a:lnTo>
                      <a:pt x="0" y="0"/>
                    </a:lnTo>
                    <a:lnTo>
                      <a:pt x="0" y="488"/>
                    </a:lnTo>
                    <a:lnTo>
                      <a:pt x="756" y="488"/>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67680" name="Rectangle 96"/>
              <p:cNvSpPr>
                <a:spLocks noChangeArrowheads="1"/>
              </p:cNvSpPr>
              <p:nvPr/>
            </p:nvSpPr>
            <p:spPr bwMode="auto">
              <a:xfrm>
                <a:off x="1296" y="2371"/>
                <a:ext cx="417" cy="400"/>
              </a:xfrm>
              <a:prstGeom prst="rect">
                <a:avLst/>
              </a:prstGeom>
              <a:noFill/>
              <a:ln w="12700">
                <a:noFill/>
                <a:miter lim="800000"/>
                <a:headEnd/>
                <a:tailEnd/>
              </a:ln>
              <a:effectLst/>
            </p:spPr>
            <p:txBody>
              <a:bodyPr wrap="none" lIns="55562" tIns="28575" rIns="55562" bIns="28575">
                <a:spAutoFit/>
              </a:bodyPr>
              <a:lstStyle/>
              <a:p>
                <a:pPr algn="ctr" defTabSz="274638" eaLnBrk="0" hangingPunct="0"/>
                <a:r>
                  <a:rPr lang="en-US" sz="1900" i="0">
                    <a:solidFill>
                      <a:srgbClr val="000000"/>
                    </a:solidFill>
                    <a:effectLst/>
                  </a:rPr>
                  <a:t>Start</a:t>
                </a:r>
              </a:p>
              <a:p>
                <a:pPr algn="ctr" defTabSz="274638" eaLnBrk="0" hangingPunct="0"/>
                <a:r>
                  <a:rPr lang="en-US" sz="1900" i="0">
                    <a:solidFill>
                      <a:srgbClr val="000000"/>
                    </a:solidFill>
                    <a:effectLst/>
                  </a:rPr>
                  <a:t>1 </a:t>
                </a:r>
              </a:p>
            </p:txBody>
          </p:sp>
          <p:sp>
            <p:nvSpPr>
              <p:cNvPr id="67698" name="Oval 114"/>
              <p:cNvSpPr>
                <a:spLocks noChangeArrowheads="1"/>
              </p:cNvSpPr>
              <p:nvPr/>
            </p:nvSpPr>
            <p:spPr bwMode="auto">
              <a:xfrm>
                <a:off x="3284" y="1352"/>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79" name="Rectangle 95"/>
              <p:cNvSpPr>
                <a:spLocks noChangeArrowheads="1"/>
              </p:cNvSpPr>
              <p:nvPr/>
            </p:nvSpPr>
            <p:spPr bwMode="auto">
              <a:xfrm>
                <a:off x="3376" y="1413"/>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8</a:t>
                </a:r>
              </a:p>
            </p:txBody>
          </p:sp>
          <p:sp>
            <p:nvSpPr>
              <p:cNvPr id="67705" name="Oval 121"/>
              <p:cNvSpPr>
                <a:spLocks noChangeArrowheads="1"/>
              </p:cNvSpPr>
              <p:nvPr/>
            </p:nvSpPr>
            <p:spPr bwMode="auto">
              <a:xfrm>
                <a:off x="1917" y="135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06" name="Rectangle 22"/>
              <p:cNvSpPr>
                <a:spLocks noChangeArrowheads="1"/>
              </p:cNvSpPr>
              <p:nvPr/>
            </p:nvSpPr>
            <p:spPr bwMode="auto">
              <a:xfrm>
                <a:off x="2009" y="141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2</a:t>
                </a:r>
              </a:p>
            </p:txBody>
          </p:sp>
          <p:sp>
            <p:nvSpPr>
              <p:cNvPr id="67706" name="Oval 122"/>
              <p:cNvSpPr>
                <a:spLocks noChangeArrowheads="1"/>
              </p:cNvSpPr>
              <p:nvPr/>
            </p:nvSpPr>
            <p:spPr bwMode="auto">
              <a:xfrm>
                <a:off x="1917" y="2040"/>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27" name="Rectangle 43"/>
              <p:cNvSpPr>
                <a:spLocks noChangeArrowheads="1"/>
              </p:cNvSpPr>
              <p:nvPr/>
            </p:nvSpPr>
            <p:spPr bwMode="auto">
              <a:xfrm>
                <a:off x="2009" y="2101"/>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3</a:t>
                </a:r>
              </a:p>
            </p:txBody>
          </p:sp>
          <p:sp>
            <p:nvSpPr>
              <p:cNvPr id="67707" name="Oval 123"/>
              <p:cNvSpPr>
                <a:spLocks noChangeArrowheads="1"/>
              </p:cNvSpPr>
              <p:nvPr/>
            </p:nvSpPr>
            <p:spPr bwMode="auto">
              <a:xfrm>
                <a:off x="2596" y="2041"/>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37" name="Rectangle 53"/>
              <p:cNvSpPr>
                <a:spLocks noChangeArrowheads="1"/>
              </p:cNvSpPr>
              <p:nvPr/>
            </p:nvSpPr>
            <p:spPr bwMode="auto">
              <a:xfrm>
                <a:off x="2688" y="2102"/>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7</a:t>
                </a:r>
              </a:p>
            </p:txBody>
          </p:sp>
          <p:sp>
            <p:nvSpPr>
              <p:cNvPr id="67708" name="Oval 124"/>
              <p:cNvSpPr>
                <a:spLocks noChangeArrowheads="1"/>
              </p:cNvSpPr>
              <p:nvPr/>
            </p:nvSpPr>
            <p:spPr bwMode="auto">
              <a:xfrm>
                <a:off x="2832"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69" name="Rectangle 85"/>
              <p:cNvSpPr>
                <a:spLocks noChangeArrowheads="1"/>
              </p:cNvSpPr>
              <p:nvPr/>
            </p:nvSpPr>
            <p:spPr bwMode="auto">
              <a:xfrm>
                <a:off x="2924"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6</a:t>
                </a:r>
              </a:p>
            </p:txBody>
          </p:sp>
          <p:sp>
            <p:nvSpPr>
              <p:cNvPr id="67704" name="Oval 120"/>
              <p:cNvSpPr>
                <a:spLocks noChangeArrowheads="1"/>
              </p:cNvSpPr>
              <p:nvPr/>
            </p:nvSpPr>
            <p:spPr bwMode="auto">
              <a:xfrm>
                <a:off x="1917" y="2697"/>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49" name="Rectangle 65"/>
              <p:cNvSpPr>
                <a:spLocks noChangeArrowheads="1"/>
              </p:cNvSpPr>
              <p:nvPr/>
            </p:nvSpPr>
            <p:spPr bwMode="auto">
              <a:xfrm>
                <a:off x="2009" y="2758"/>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5</a:t>
                </a:r>
              </a:p>
            </p:txBody>
          </p:sp>
          <p:sp>
            <p:nvSpPr>
              <p:cNvPr id="67703" name="Oval 119"/>
              <p:cNvSpPr>
                <a:spLocks noChangeArrowheads="1"/>
              </p:cNvSpPr>
              <p:nvPr/>
            </p:nvSpPr>
            <p:spPr bwMode="auto">
              <a:xfrm>
                <a:off x="1917" y="3403"/>
                <a:ext cx="339" cy="339"/>
              </a:xfrm>
              <a:prstGeom prst="ellipse">
                <a:avLst/>
              </a:prstGeom>
              <a:solidFill>
                <a:srgbClr val="FFF5E8"/>
              </a:solidFill>
              <a:ln w="57150">
                <a:solidFill>
                  <a:srgbClr val="F5C597"/>
                </a:solidFill>
                <a:round/>
                <a:headEnd/>
                <a:tailEnd/>
              </a:ln>
              <a:effectLst/>
            </p:spPr>
            <p:txBody>
              <a:bodyPr wrap="none" anchor="ctr"/>
              <a:lstStyle/>
              <a:p>
                <a:endParaRPr lang="en-US"/>
              </a:p>
            </p:txBody>
          </p:sp>
          <p:sp>
            <p:nvSpPr>
              <p:cNvPr id="67659" name="Rectangle 75"/>
              <p:cNvSpPr>
                <a:spLocks noChangeArrowheads="1"/>
              </p:cNvSpPr>
              <p:nvPr/>
            </p:nvSpPr>
            <p:spPr bwMode="auto">
              <a:xfrm>
                <a:off x="2009" y="3464"/>
                <a:ext cx="155" cy="218"/>
              </a:xfrm>
              <a:prstGeom prst="rect">
                <a:avLst/>
              </a:prstGeom>
              <a:noFill/>
              <a:ln w="12700">
                <a:noFill/>
                <a:miter lim="800000"/>
                <a:headEnd/>
                <a:tailEnd/>
              </a:ln>
              <a:effectLst/>
            </p:spPr>
            <p:txBody>
              <a:bodyPr wrap="none" lIns="55562" tIns="28575" rIns="55562" bIns="28575">
                <a:spAutoFit/>
              </a:bodyPr>
              <a:lstStyle/>
              <a:p>
                <a:pPr defTabSz="274638" eaLnBrk="0" hangingPunct="0"/>
                <a:r>
                  <a:rPr lang="en-US" sz="1900" i="0">
                    <a:solidFill>
                      <a:srgbClr val="000000"/>
                    </a:solidFill>
                    <a:effectLst/>
                  </a:rPr>
                  <a:t>4</a:t>
                </a:r>
              </a:p>
            </p:txBody>
          </p:sp>
        </p:grpSp>
      </p:grpSp>
      <p:sp>
        <p:nvSpPr>
          <p:cNvPr id="57" name="Slide Number Placeholder 56"/>
          <p:cNvSpPr>
            <a:spLocks noGrp="1"/>
          </p:cNvSpPr>
          <p:nvPr>
            <p:ph type="sldNum" sz="quarter" idx="10"/>
          </p:nvPr>
        </p:nvSpPr>
        <p:spPr/>
        <p:txBody>
          <a:bodyPr/>
          <a:lstStyle/>
          <a:p>
            <a:pPr>
              <a:defRPr/>
            </a:pPr>
            <a:fld id="{60250493-D46D-4FA2-BF76-57F252D2583B}" type="slidenum">
              <a:rPr lang="en-US" altLang="en-US" smtClean="0"/>
              <a:pPr>
                <a:defRPr/>
              </a:pPr>
              <a:t>79</a:t>
            </a:fld>
            <a:endParaRPr lang="en-US" altLang="en-US"/>
          </a:p>
        </p:txBody>
      </p:sp>
    </p:spTree>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91137"/>
          <p:cNvSpPr>
            <a:spLocks noGrp="1"/>
          </p:cNvSpPr>
          <p:nvPr>
            <p:ph type="title" idx="4294967295"/>
          </p:nvPr>
        </p:nvSpPr>
        <p:spPr>
          <a:xfrm>
            <a:off x="914400" y="165100"/>
            <a:ext cx="6781800" cy="762000"/>
          </a:xfrm>
          <a:ln/>
        </p:spPr>
        <p:txBody>
          <a:bodyPr/>
          <a:lstStyle/>
          <a:p>
            <a:r>
              <a:rPr lang="en-US" dirty="0"/>
              <a:t>Project Definition Phase</a:t>
            </a:r>
          </a:p>
        </p:txBody>
      </p:sp>
      <p:sp>
        <p:nvSpPr>
          <p:cNvPr id="91139" name="Text Placeholder 91138"/>
          <p:cNvSpPr>
            <a:spLocks noGrp="1"/>
          </p:cNvSpPr>
          <p:nvPr>
            <p:ph type="body" idx="1"/>
          </p:nvPr>
        </p:nvSpPr>
        <p:spPr>
          <a:xfrm>
            <a:off x="914400" y="1219200"/>
            <a:ext cx="7772400" cy="4759325"/>
          </a:xfrm>
          <a:ln/>
        </p:spPr>
        <p:txBody>
          <a:bodyPr/>
          <a:lstStyle/>
          <a:p>
            <a:r>
              <a:rPr lang="en-US" dirty="0"/>
              <a:t>Initiate the project
Identify the Project Manager
Develop the Project Charter
Conduct a Feasibility Study
Define Planning Phase
Sign off on the Project Charter</a:t>
            </a:r>
          </a:p>
        </p:txBody>
      </p:sp>
    </p:spTree>
    <p:extLst>
      <p:ext uri="{BB962C8B-B14F-4D97-AF65-F5344CB8AC3E}">
        <p14:creationId xmlns:p14="http://schemas.microsoft.com/office/powerpoint/2010/main" val="40890482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14325" y="1570038"/>
            <a:ext cx="8369300" cy="3992562"/>
            <a:chOff x="230" y="933"/>
            <a:chExt cx="5272" cy="2515"/>
          </a:xfrm>
        </p:grpSpPr>
        <p:sp>
          <p:nvSpPr>
            <p:cNvPr id="295004" name="Rectangle 92"/>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95005" name="Rectangle 93"/>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95006" name="Line 94"/>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94920"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294919" name="Rectangle 7"/>
          <p:cNvSpPr>
            <a:spLocks noChangeArrowheads="1"/>
          </p:cNvSpPr>
          <p:nvPr/>
        </p:nvSpPr>
        <p:spPr bwMode="auto">
          <a:xfrm>
            <a:off x="406400" y="1482725"/>
            <a:ext cx="7061200" cy="4910138"/>
          </a:xfrm>
          <a:prstGeom prst="rect">
            <a:avLst/>
          </a:prstGeom>
          <a:solidFill>
            <a:schemeClr val="hlink"/>
          </a:solidFill>
          <a:ln w="12700">
            <a:noFill/>
            <a:miter lim="800000"/>
            <a:headEnd/>
            <a:tailEnd/>
          </a:ln>
          <a:effectLst/>
        </p:spPr>
        <p:txBody>
          <a:bodyPr wrap="none" anchor="ctr"/>
          <a:lstStyle/>
          <a:p>
            <a:endParaRPr lang="en-US"/>
          </a:p>
        </p:txBody>
      </p:sp>
      <p:sp>
        <p:nvSpPr>
          <p:cNvPr id="294922" name="Rectangle 10"/>
          <p:cNvSpPr>
            <a:spLocks noChangeArrowheads="1"/>
          </p:cNvSpPr>
          <p:nvPr/>
        </p:nvSpPr>
        <p:spPr bwMode="auto">
          <a:xfrm>
            <a:off x="808038" y="1885950"/>
            <a:ext cx="2239962" cy="39370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3" name="Group 98"/>
          <p:cNvGrpSpPr>
            <a:grpSpLocks/>
          </p:cNvGrpSpPr>
          <p:nvPr/>
        </p:nvGrpSpPr>
        <p:grpSpPr bwMode="auto">
          <a:xfrm>
            <a:off x="2168525" y="1836738"/>
            <a:ext cx="4835525" cy="4270375"/>
            <a:chOff x="1366" y="1157"/>
            <a:chExt cx="3046" cy="2690"/>
          </a:xfrm>
        </p:grpSpPr>
        <p:grpSp>
          <p:nvGrpSpPr>
            <p:cNvPr id="4" name="Group 11"/>
            <p:cNvGrpSpPr>
              <a:grpSpLocks/>
            </p:cNvGrpSpPr>
            <p:nvPr/>
          </p:nvGrpSpPr>
          <p:grpSpPr bwMode="auto">
            <a:xfrm>
              <a:off x="4002" y="2363"/>
              <a:ext cx="410" cy="273"/>
              <a:chOff x="4002" y="2363"/>
              <a:chExt cx="410" cy="273"/>
            </a:xfrm>
          </p:grpSpPr>
          <p:sp>
            <p:nvSpPr>
              <p:cNvPr id="294924"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4925"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294927"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4928"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294929" name="Line 17"/>
            <p:cNvSpPr>
              <a:spLocks noChangeShapeType="1"/>
            </p:cNvSpPr>
            <p:nvPr/>
          </p:nvSpPr>
          <p:spPr bwMode="auto">
            <a:xfrm>
              <a:off x="2040" y="3174"/>
              <a:ext cx="363" cy="35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0" name="Line 18"/>
            <p:cNvSpPr>
              <a:spLocks noChangeShapeType="1"/>
            </p:cNvSpPr>
            <p:nvPr/>
          </p:nvSpPr>
          <p:spPr bwMode="auto">
            <a:xfrm>
              <a:off x="2095" y="3057"/>
              <a:ext cx="2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1" name="Line 19"/>
            <p:cNvSpPr>
              <a:spLocks noChangeShapeType="1"/>
            </p:cNvSpPr>
            <p:nvPr/>
          </p:nvSpPr>
          <p:spPr bwMode="auto">
            <a:xfrm>
              <a:off x="2780" y="3057"/>
              <a:ext cx="242"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2" name="Line 20"/>
            <p:cNvSpPr>
              <a:spLocks noChangeShapeType="1"/>
            </p:cNvSpPr>
            <p:nvPr/>
          </p:nvSpPr>
          <p:spPr bwMode="auto">
            <a:xfrm flipV="1">
              <a:off x="2725" y="3154"/>
              <a:ext cx="942" cy="436"/>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3" name="Line 21"/>
            <p:cNvSpPr>
              <a:spLocks noChangeShapeType="1"/>
            </p:cNvSpPr>
            <p:nvPr/>
          </p:nvSpPr>
          <p:spPr bwMode="auto">
            <a:xfrm>
              <a:off x="3409" y="3057"/>
              <a:ext cx="237"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4" name="Line 22"/>
            <p:cNvSpPr>
              <a:spLocks noChangeShapeType="1"/>
            </p:cNvSpPr>
            <p:nvPr/>
          </p:nvSpPr>
          <p:spPr bwMode="auto">
            <a:xfrm>
              <a:off x="3332" y="2624"/>
              <a:ext cx="327" cy="32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5"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6" name="Line 24"/>
            <p:cNvSpPr>
              <a:spLocks noChangeShapeType="1"/>
            </p:cNvSpPr>
            <p:nvPr/>
          </p:nvSpPr>
          <p:spPr bwMode="auto">
            <a:xfrm>
              <a:off x="2774" y="1887"/>
              <a:ext cx="8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7" name="Line 25"/>
            <p:cNvSpPr>
              <a:spLocks noChangeShapeType="1"/>
            </p:cNvSpPr>
            <p:nvPr/>
          </p:nvSpPr>
          <p:spPr bwMode="auto">
            <a:xfrm>
              <a:off x="2752" y="1398"/>
              <a:ext cx="913" cy="391"/>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8" name="Line 26"/>
            <p:cNvSpPr>
              <a:spLocks noChangeShapeType="1"/>
            </p:cNvSpPr>
            <p:nvPr/>
          </p:nvSpPr>
          <p:spPr bwMode="auto">
            <a:xfrm flipV="1">
              <a:off x="2049" y="1414"/>
              <a:ext cx="354" cy="36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39" name="Line 27"/>
            <p:cNvSpPr>
              <a:spLocks noChangeShapeType="1"/>
            </p:cNvSpPr>
            <p:nvPr/>
          </p:nvSpPr>
          <p:spPr bwMode="auto">
            <a:xfrm>
              <a:off x="2104" y="1887"/>
              <a:ext cx="276"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40" name="Line 28"/>
            <p:cNvSpPr>
              <a:spLocks noChangeShapeType="1"/>
            </p:cNvSpPr>
            <p:nvPr/>
          </p:nvSpPr>
          <p:spPr bwMode="auto">
            <a:xfrm>
              <a:off x="2063" y="2013"/>
              <a:ext cx="362" cy="357"/>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41" name="Line 29"/>
            <p:cNvSpPr>
              <a:spLocks noChangeShapeType="1"/>
            </p:cNvSpPr>
            <p:nvPr/>
          </p:nvSpPr>
          <p:spPr bwMode="auto">
            <a:xfrm flipV="1">
              <a:off x="3830" y="2092"/>
              <a:ext cx="0" cy="81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42" name="Line 30"/>
            <p:cNvSpPr>
              <a:spLocks noChangeShapeType="1"/>
            </p:cNvSpPr>
            <p:nvPr/>
          </p:nvSpPr>
          <p:spPr bwMode="auto">
            <a:xfrm>
              <a:off x="2773" y="2500"/>
              <a:ext cx="242" cy="0"/>
            </a:xfrm>
            <a:prstGeom prst="line">
              <a:avLst/>
            </a:prstGeom>
            <a:noFill/>
            <a:ln w="38100">
              <a:solidFill>
                <a:srgbClr val="000000"/>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294944"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45"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294947"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48"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49"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50"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51"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52"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294953"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294954"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294955"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294956"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294958"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59"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60"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294961"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294963"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64"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294966"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67"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4968"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294969"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294970"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4971"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97"/>
          <p:cNvGrpSpPr>
            <a:grpSpLocks/>
          </p:cNvGrpSpPr>
          <p:nvPr/>
        </p:nvGrpSpPr>
        <p:grpSpPr bwMode="auto">
          <a:xfrm>
            <a:off x="6778625" y="280988"/>
            <a:ext cx="1955800" cy="1022350"/>
            <a:chOff x="4270" y="177"/>
            <a:chExt cx="1232" cy="644"/>
          </a:xfrm>
        </p:grpSpPr>
        <p:graphicFrame>
          <p:nvGraphicFramePr>
            <p:cNvPr id="294921"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433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1"/>
            <p:cNvGrpSpPr>
              <a:grpSpLocks/>
            </p:cNvGrpSpPr>
            <p:nvPr/>
          </p:nvGrpSpPr>
          <p:grpSpPr bwMode="auto">
            <a:xfrm>
              <a:off x="4803" y="177"/>
              <a:ext cx="699" cy="644"/>
              <a:chOff x="1457" y="1853"/>
              <a:chExt cx="2382" cy="2108"/>
            </a:xfrm>
          </p:grpSpPr>
          <p:sp>
            <p:nvSpPr>
              <p:cNvPr id="294974" name="Line 62"/>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294975" name="Line 63"/>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294976" name="Line 64"/>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294977" name="Line 65"/>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294978" name="Line 66"/>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294979" name="Line 67"/>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294980" name="Line 68"/>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294981" name="Line 69"/>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294982" name="Line 70"/>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294983" name="Line 71"/>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294984" name="Line 72"/>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294985" name="Line 73"/>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294986" name="Line 74"/>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294987" name="Line 75"/>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294988" name="Line 76"/>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294989" name="Line 77"/>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294990" name="Oval 78"/>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1" name="Oval 79"/>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2" name="Oval 80"/>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3" name="Oval 81"/>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4" name="Oval 82"/>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5" name="Oval 83"/>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6" name="Oval 84"/>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7" name="Oval 85"/>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8" name="Oval 86"/>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4999" name="Oval 87"/>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5000" name="Oval 88"/>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5001" name="Freeform 89"/>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95002" name="Freeform 90"/>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80</a:t>
            </a:fld>
            <a:endParaRPr lang="en-US" altLang="en-US"/>
          </a:p>
        </p:txBody>
      </p:sp>
      <p:sp>
        <p:nvSpPr>
          <p:cNvPr id="93" name="Footer Placeholder 92"/>
          <p:cNvSpPr>
            <a:spLocks noGrp="1"/>
          </p:cNvSpPr>
          <p:nvPr>
            <p:ph type="ftr" sz="quarter" idx="11"/>
          </p:nvPr>
        </p:nvSpPr>
        <p:spPr/>
        <p:txBody>
          <a:bodyPr/>
          <a:lstStyle/>
          <a:p>
            <a:pPr>
              <a:defRPr/>
            </a:pPr>
            <a:endParaRPr lang="en-US"/>
          </a:p>
        </p:txBody>
      </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94922"/>
                                        </p:tgtEl>
                                        <p:attrNameLst>
                                          <p:attrName>style.visibility</p:attrName>
                                        </p:attrNameLst>
                                      </p:cBhvr>
                                      <p:to>
                                        <p:strVal val="visible"/>
                                      </p:to>
                                    </p:set>
                                    <p:animEffect transition="in" filter="wipe(left)">
                                      <p:cBhvr>
                                        <p:cTn id="7" dur="500"/>
                                        <p:tgtEl>
                                          <p:spTgt spid="294922"/>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90"/>
          <p:cNvGrpSpPr>
            <a:grpSpLocks/>
          </p:cNvGrpSpPr>
          <p:nvPr/>
        </p:nvGrpSpPr>
        <p:grpSpPr bwMode="auto">
          <a:xfrm>
            <a:off x="314325" y="1570038"/>
            <a:ext cx="8369300" cy="3992562"/>
            <a:chOff x="230" y="933"/>
            <a:chExt cx="5272" cy="2515"/>
          </a:xfrm>
        </p:grpSpPr>
        <p:sp>
          <p:nvSpPr>
            <p:cNvPr id="297051" name="Rectangle 91"/>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97052" name="Rectangle 92"/>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97053" name="Line 93"/>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96968"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94"/>
          <p:cNvGrpSpPr>
            <a:grpSpLocks/>
          </p:cNvGrpSpPr>
          <p:nvPr/>
        </p:nvGrpSpPr>
        <p:grpSpPr bwMode="auto">
          <a:xfrm>
            <a:off x="406400" y="1482725"/>
            <a:ext cx="7061200" cy="4910138"/>
            <a:chOff x="256" y="934"/>
            <a:chExt cx="4448" cy="3093"/>
          </a:xfrm>
        </p:grpSpPr>
        <p:sp>
          <p:nvSpPr>
            <p:cNvPr id="296967"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296970"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
            <p:cNvGrpSpPr>
              <a:grpSpLocks/>
            </p:cNvGrpSpPr>
            <p:nvPr/>
          </p:nvGrpSpPr>
          <p:grpSpPr bwMode="auto">
            <a:xfrm>
              <a:off x="4002" y="2363"/>
              <a:ext cx="410" cy="273"/>
              <a:chOff x="4002" y="2363"/>
              <a:chExt cx="410" cy="273"/>
            </a:xfrm>
          </p:grpSpPr>
          <p:sp>
            <p:nvSpPr>
              <p:cNvPr id="296972"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6973"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296975"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6976"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296977" name="Line 17"/>
            <p:cNvSpPr>
              <a:spLocks noChangeShapeType="1"/>
            </p:cNvSpPr>
            <p:nvPr/>
          </p:nvSpPr>
          <p:spPr bwMode="auto">
            <a:xfrm>
              <a:off x="2040" y="3174"/>
              <a:ext cx="363" cy="35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78" name="Line 18"/>
            <p:cNvSpPr>
              <a:spLocks noChangeShapeType="1"/>
            </p:cNvSpPr>
            <p:nvPr/>
          </p:nvSpPr>
          <p:spPr bwMode="auto">
            <a:xfrm>
              <a:off x="2095" y="3057"/>
              <a:ext cx="2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79" name="Line 19"/>
            <p:cNvSpPr>
              <a:spLocks noChangeShapeType="1"/>
            </p:cNvSpPr>
            <p:nvPr/>
          </p:nvSpPr>
          <p:spPr bwMode="auto">
            <a:xfrm>
              <a:off x="2780" y="3057"/>
              <a:ext cx="242"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0" name="Line 20"/>
            <p:cNvSpPr>
              <a:spLocks noChangeShapeType="1"/>
            </p:cNvSpPr>
            <p:nvPr/>
          </p:nvSpPr>
          <p:spPr bwMode="auto">
            <a:xfrm flipV="1">
              <a:off x="2725" y="3154"/>
              <a:ext cx="942" cy="436"/>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1" name="Line 21"/>
            <p:cNvSpPr>
              <a:spLocks noChangeShapeType="1"/>
            </p:cNvSpPr>
            <p:nvPr/>
          </p:nvSpPr>
          <p:spPr bwMode="auto">
            <a:xfrm>
              <a:off x="3409" y="3057"/>
              <a:ext cx="237"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2" name="Line 22"/>
            <p:cNvSpPr>
              <a:spLocks noChangeShapeType="1"/>
            </p:cNvSpPr>
            <p:nvPr/>
          </p:nvSpPr>
          <p:spPr bwMode="auto">
            <a:xfrm>
              <a:off x="3332" y="2624"/>
              <a:ext cx="327" cy="32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3"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4" name="Line 24"/>
            <p:cNvSpPr>
              <a:spLocks noChangeShapeType="1"/>
            </p:cNvSpPr>
            <p:nvPr/>
          </p:nvSpPr>
          <p:spPr bwMode="auto">
            <a:xfrm>
              <a:off x="2774" y="1887"/>
              <a:ext cx="8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5"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296986"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296987" name="Line 27"/>
            <p:cNvSpPr>
              <a:spLocks noChangeShapeType="1"/>
            </p:cNvSpPr>
            <p:nvPr/>
          </p:nvSpPr>
          <p:spPr bwMode="auto">
            <a:xfrm>
              <a:off x="2104" y="1887"/>
              <a:ext cx="276"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8" name="Line 28"/>
            <p:cNvSpPr>
              <a:spLocks noChangeShapeType="1"/>
            </p:cNvSpPr>
            <p:nvPr/>
          </p:nvSpPr>
          <p:spPr bwMode="auto">
            <a:xfrm>
              <a:off x="2063" y="2013"/>
              <a:ext cx="362" cy="357"/>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89" name="Line 29"/>
            <p:cNvSpPr>
              <a:spLocks noChangeShapeType="1"/>
            </p:cNvSpPr>
            <p:nvPr/>
          </p:nvSpPr>
          <p:spPr bwMode="auto">
            <a:xfrm flipV="1">
              <a:off x="3830" y="2092"/>
              <a:ext cx="0" cy="81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6990" name="Line 30"/>
            <p:cNvSpPr>
              <a:spLocks noChangeShapeType="1"/>
            </p:cNvSpPr>
            <p:nvPr/>
          </p:nvSpPr>
          <p:spPr bwMode="auto">
            <a:xfrm>
              <a:off x="2773" y="2500"/>
              <a:ext cx="242" cy="0"/>
            </a:xfrm>
            <a:prstGeom prst="line">
              <a:avLst/>
            </a:prstGeom>
            <a:noFill/>
            <a:ln w="38100">
              <a:solidFill>
                <a:srgbClr val="000000"/>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296992"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6993"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296995"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6996"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6997"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6998"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6999"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00"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297001"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297002"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297003"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297004"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297006"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07"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08"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297009"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297011"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12"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297014"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15"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7016"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297017"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297018"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7019"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95"/>
          <p:cNvGrpSpPr>
            <a:grpSpLocks/>
          </p:cNvGrpSpPr>
          <p:nvPr/>
        </p:nvGrpSpPr>
        <p:grpSpPr bwMode="auto">
          <a:xfrm>
            <a:off x="6778625" y="280988"/>
            <a:ext cx="1955800" cy="1022350"/>
            <a:chOff x="4270" y="177"/>
            <a:chExt cx="1232" cy="644"/>
          </a:xfrm>
        </p:grpSpPr>
        <p:graphicFrame>
          <p:nvGraphicFramePr>
            <p:cNvPr id="296969"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536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0"/>
            <p:cNvGrpSpPr>
              <a:grpSpLocks/>
            </p:cNvGrpSpPr>
            <p:nvPr/>
          </p:nvGrpSpPr>
          <p:grpSpPr bwMode="auto">
            <a:xfrm>
              <a:off x="4803" y="177"/>
              <a:ext cx="699" cy="644"/>
              <a:chOff x="1457" y="1853"/>
              <a:chExt cx="2382" cy="2108"/>
            </a:xfrm>
          </p:grpSpPr>
          <p:sp>
            <p:nvSpPr>
              <p:cNvPr id="297021" name="Line 6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297022" name="Line 6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297023" name="Line 6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297024" name="Line 6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297025" name="Line 6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297026" name="Line 6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297027" name="Line 6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297028" name="Line 6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297029" name="Line 6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297030" name="Line 7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297031" name="Line 7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297032" name="Line 7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297033" name="Line 7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297034" name="Line 7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297035" name="Line 7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297036" name="Line 7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297037" name="Oval 7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38" name="Oval 7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39" name="Oval 7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0" name="Oval 8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1" name="Oval 8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2" name="Oval 8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3" name="Oval 8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4" name="Oval 8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5" name="Oval 8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6" name="Oval 8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7" name="Oval 8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7048" name="Freeform 8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97049" name="Freeform 8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81</a:t>
            </a:fld>
            <a:endParaRPr lang="en-US" altLang="en-US"/>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90"/>
          <p:cNvGrpSpPr>
            <a:grpSpLocks/>
          </p:cNvGrpSpPr>
          <p:nvPr/>
        </p:nvGrpSpPr>
        <p:grpSpPr bwMode="auto">
          <a:xfrm>
            <a:off x="314325" y="1570038"/>
            <a:ext cx="8369300" cy="3992562"/>
            <a:chOff x="230" y="933"/>
            <a:chExt cx="5272" cy="2515"/>
          </a:xfrm>
        </p:grpSpPr>
        <p:sp>
          <p:nvSpPr>
            <p:cNvPr id="299099" name="Rectangle 91"/>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299100" name="Rectangle 92"/>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299101" name="Line 93"/>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299016"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94"/>
          <p:cNvGrpSpPr>
            <a:grpSpLocks/>
          </p:cNvGrpSpPr>
          <p:nvPr/>
        </p:nvGrpSpPr>
        <p:grpSpPr bwMode="auto">
          <a:xfrm>
            <a:off x="406400" y="1482725"/>
            <a:ext cx="7061200" cy="4910138"/>
            <a:chOff x="256" y="934"/>
            <a:chExt cx="4448" cy="3093"/>
          </a:xfrm>
        </p:grpSpPr>
        <p:sp>
          <p:nvSpPr>
            <p:cNvPr id="299015"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299018"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
            <p:cNvGrpSpPr>
              <a:grpSpLocks/>
            </p:cNvGrpSpPr>
            <p:nvPr/>
          </p:nvGrpSpPr>
          <p:grpSpPr bwMode="auto">
            <a:xfrm>
              <a:off x="4002" y="2363"/>
              <a:ext cx="410" cy="273"/>
              <a:chOff x="4002" y="2363"/>
              <a:chExt cx="410" cy="273"/>
            </a:xfrm>
          </p:grpSpPr>
          <p:sp>
            <p:nvSpPr>
              <p:cNvPr id="299020"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9021"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299023"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299024"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299025" name="Line 17"/>
            <p:cNvSpPr>
              <a:spLocks noChangeShapeType="1"/>
            </p:cNvSpPr>
            <p:nvPr/>
          </p:nvSpPr>
          <p:spPr bwMode="auto">
            <a:xfrm>
              <a:off x="2040" y="3174"/>
              <a:ext cx="363" cy="35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26" name="Line 18"/>
            <p:cNvSpPr>
              <a:spLocks noChangeShapeType="1"/>
            </p:cNvSpPr>
            <p:nvPr/>
          </p:nvSpPr>
          <p:spPr bwMode="auto">
            <a:xfrm>
              <a:off x="2095" y="3057"/>
              <a:ext cx="2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27" name="Line 19"/>
            <p:cNvSpPr>
              <a:spLocks noChangeShapeType="1"/>
            </p:cNvSpPr>
            <p:nvPr/>
          </p:nvSpPr>
          <p:spPr bwMode="auto">
            <a:xfrm>
              <a:off x="2780" y="3057"/>
              <a:ext cx="242"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28" name="Line 20"/>
            <p:cNvSpPr>
              <a:spLocks noChangeShapeType="1"/>
            </p:cNvSpPr>
            <p:nvPr/>
          </p:nvSpPr>
          <p:spPr bwMode="auto">
            <a:xfrm flipV="1">
              <a:off x="2725" y="3154"/>
              <a:ext cx="942" cy="436"/>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29" name="Line 21"/>
            <p:cNvSpPr>
              <a:spLocks noChangeShapeType="1"/>
            </p:cNvSpPr>
            <p:nvPr/>
          </p:nvSpPr>
          <p:spPr bwMode="auto">
            <a:xfrm>
              <a:off x="3409" y="3057"/>
              <a:ext cx="237"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30" name="Line 22"/>
            <p:cNvSpPr>
              <a:spLocks noChangeShapeType="1"/>
            </p:cNvSpPr>
            <p:nvPr/>
          </p:nvSpPr>
          <p:spPr bwMode="auto">
            <a:xfrm>
              <a:off x="3332" y="2624"/>
              <a:ext cx="327" cy="32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31"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32"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299033"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299034"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299035"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299036" name="Line 28"/>
            <p:cNvSpPr>
              <a:spLocks noChangeShapeType="1"/>
            </p:cNvSpPr>
            <p:nvPr/>
          </p:nvSpPr>
          <p:spPr bwMode="auto">
            <a:xfrm>
              <a:off x="2063" y="2013"/>
              <a:ext cx="362" cy="357"/>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37" name="Line 29"/>
            <p:cNvSpPr>
              <a:spLocks noChangeShapeType="1"/>
            </p:cNvSpPr>
            <p:nvPr/>
          </p:nvSpPr>
          <p:spPr bwMode="auto">
            <a:xfrm flipV="1">
              <a:off x="3830" y="2092"/>
              <a:ext cx="0" cy="81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38" name="Line 30"/>
            <p:cNvSpPr>
              <a:spLocks noChangeShapeType="1"/>
            </p:cNvSpPr>
            <p:nvPr/>
          </p:nvSpPr>
          <p:spPr bwMode="auto">
            <a:xfrm>
              <a:off x="2773" y="2500"/>
              <a:ext cx="242" cy="0"/>
            </a:xfrm>
            <a:prstGeom prst="line">
              <a:avLst/>
            </a:prstGeom>
            <a:noFill/>
            <a:ln w="38100">
              <a:solidFill>
                <a:srgbClr val="000000"/>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299040"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1"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299043"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4"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5"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6"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7"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48"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299049"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299050"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299051"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299052"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299054"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55"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56"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299057"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299059"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60"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299062"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63"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299064"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299065"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299066"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299067"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95"/>
          <p:cNvGrpSpPr>
            <a:grpSpLocks/>
          </p:cNvGrpSpPr>
          <p:nvPr/>
        </p:nvGrpSpPr>
        <p:grpSpPr bwMode="auto">
          <a:xfrm>
            <a:off x="6778625" y="280988"/>
            <a:ext cx="1955800" cy="1022350"/>
            <a:chOff x="4270" y="177"/>
            <a:chExt cx="1232" cy="644"/>
          </a:xfrm>
        </p:grpSpPr>
        <p:graphicFrame>
          <p:nvGraphicFramePr>
            <p:cNvPr id="299017"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638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0"/>
            <p:cNvGrpSpPr>
              <a:grpSpLocks/>
            </p:cNvGrpSpPr>
            <p:nvPr/>
          </p:nvGrpSpPr>
          <p:grpSpPr bwMode="auto">
            <a:xfrm>
              <a:off x="4803" y="177"/>
              <a:ext cx="699" cy="644"/>
              <a:chOff x="1457" y="1853"/>
              <a:chExt cx="2382" cy="2108"/>
            </a:xfrm>
          </p:grpSpPr>
          <p:sp>
            <p:nvSpPr>
              <p:cNvPr id="299069" name="Line 6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299070" name="Line 6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299071" name="Line 6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299072" name="Line 6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299073" name="Line 6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299074" name="Line 6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299075" name="Line 6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299076" name="Line 6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299077" name="Line 6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299078" name="Line 7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299079" name="Line 7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299080" name="Line 7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299081" name="Line 7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299082" name="Line 7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299083" name="Line 7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299084" name="Line 7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299085" name="Oval 7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86" name="Oval 7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87" name="Oval 7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88" name="Oval 8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89" name="Oval 8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0" name="Oval 8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1" name="Oval 8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2" name="Oval 8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3" name="Oval 8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4" name="Oval 8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5" name="Oval 8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299096" name="Freeform 8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299097" name="Freeform 8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82</a:t>
            </a:fld>
            <a:endParaRPr lang="en-US" alt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90"/>
          <p:cNvGrpSpPr>
            <a:grpSpLocks/>
          </p:cNvGrpSpPr>
          <p:nvPr/>
        </p:nvGrpSpPr>
        <p:grpSpPr bwMode="auto">
          <a:xfrm>
            <a:off x="314325" y="1570038"/>
            <a:ext cx="8369300" cy="3992562"/>
            <a:chOff x="230" y="933"/>
            <a:chExt cx="5272" cy="2515"/>
          </a:xfrm>
        </p:grpSpPr>
        <p:sp>
          <p:nvSpPr>
            <p:cNvPr id="301147" name="Rectangle 91"/>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301148" name="Rectangle 92"/>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301149" name="Line 93"/>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301064"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94"/>
          <p:cNvGrpSpPr>
            <a:grpSpLocks/>
          </p:cNvGrpSpPr>
          <p:nvPr/>
        </p:nvGrpSpPr>
        <p:grpSpPr bwMode="auto">
          <a:xfrm>
            <a:off x="406400" y="1482725"/>
            <a:ext cx="7061200" cy="4910138"/>
            <a:chOff x="256" y="934"/>
            <a:chExt cx="4448" cy="3093"/>
          </a:xfrm>
        </p:grpSpPr>
        <p:sp>
          <p:nvSpPr>
            <p:cNvPr id="301063"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301066"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
            <p:cNvGrpSpPr>
              <a:grpSpLocks/>
            </p:cNvGrpSpPr>
            <p:nvPr/>
          </p:nvGrpSpPr>
          <p:grpSpPr bwMode="auto">
            <a:xfrm>
              <a:off x="4002" y="2363"/>
              <a:ext cx="410" cy="273"/>
              <a:chOff x="4002" y="2363"/>
              <a:chExt cx="410" cy="273"/>
            </a:xfrm>
          </p:grpSpPr>
          <p:sp>
            <p:nvSpPr>
              <p:cNvPr id="301068"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1069"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301071"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1072"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301073" name="Line 17"/>
            <p:cNvSpPr>
              <a:spLocks noChangeShapeType="1"/>
            </p:cNvSpPr>
            <p:nvPr/>
          </p:nvSpPr>
          <p:spPr bwMode="auto">
            <a:xfrm>
              <a:off x="2040" y="3174"/>
              <a:ext cx="363" cy="35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74" name="Line 18"/>
            <p:cNvSpPr>
              <a:spLocks noChangeShapeType="1"/>
            </p:cNvSpPr>
            <p:nvPr/>
          </p:nvSpPr>
          <p:spPr bwMode="auto">
            <a:xfrm>
              <a:off x="2095" y="3057"/>
              <a:ext cx="271"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75" name="Line 19"/>
            <p:cNvSpPr>
              <a:spLocks noChangeShapeType="1"/>
            </p:cNvSpPr>
            <p:nvPr/>
          </p:nvSpPr>
          <p:spPr bwMode="auto">
            <a:xfrm>
              <a:off x="2780" y="3057"/>
              <a:ext cx="242"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76" name="Line 20"/>
            <p:cNvSpPr>
              <a:spLocks noChangeShapeType="1"/>
            </p:cNvSpPr>
            <p:nvPr/>
          </p:nvSpPr>
          <p:spPr bwMode="auto">
            <a:xfrm flipV="1">
              <a:off x="2725" y="3154"/>
              <a:ext cx="942" cy="436"/>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77" name="Line 21"/>
            <p:cNvSpPr>
              <a:spLocks noChangeShapeType="1"/>
            </p:cNvSpPr>
            <p:nvPr/>
          </p:nvSpPr>
          <p:spPr bwMode="auto">
            <a:xfrm>
              <a:off x="3409" y="3057"/>
              <a:ext cx="237" cy="0"/>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78" name="Line 22"/>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1079"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080"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1081"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1082"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1083"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1084" name="Line 28"/>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1085" name="Line 29"/>
            <p:cNvSpPr>
              <a:spLocks noChangeShapeType="1"/>
            </p:cNvSpPr>
            <p:nvPr/>
          </p:nvSpPr>
          <p:spPr bwMode="auto">
            <a:xfrm flipV="1">
              <a:off x="3830" y="2092"/>
              <a:ext cx="0" cy="810"/>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1086" name="Line 30"/>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301088"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89"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301091"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92"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93"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94"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95"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096"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301097"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301098"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301099"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301100"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301102"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103"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104"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301105"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301107"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108"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301110"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111"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1112"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301113"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301114"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1115"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95"/>
          <p:cNvGrpSpPr>
            <a:grpSpLocks/>
          </p:cNvGrpSpPr>
          <p:nvPr/>
        </p:nvGrpSpPr>
        <p:grpSpPr bwMode="auto">
          <a:xfrm>
            <a:off x="6778625" y="280988"/>
            <a:ext cx="1955800" cy="1022350"/>
            <a:chOff x="4270" y="177"/>
            <a:chExt cx="1232" cy="644"/>
          </a:xfrm>
        </p:grpSpPr>
        <p:graphicFrame>
          <p:nvGraphicFramePr>
            <p:cNvPr id="301065"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741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0"/>
            <p:cNvGrpSpPr>
              <a:grpSpLocks/>
            </p:cNvGrpSpPr>
            <p:nvPr/>
          </p:nvGrpSpPr>
          <p:grpSpPr bwMode="auto">
            <a:xfrm>
              <a:off x="4803" y="177"/>
              <a:ext cx="699" cy="644"/>
              <a:chOff x="1457" y="1853"/>
              <a:chExt cx="2382" cy="2108"/>
            </a:xfrm>
          </p:grpSpPr>
          <p:sp>
            <p:nvSpPr>
              <p:cNvPr id="301117" name="Line 6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01118" name="Line 6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01119" name="Line 6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01120" name="Line 6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01121" name="Line 6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01122" name="Line 6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01123" name="Line 6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01124" name="Line 6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01125" name="Line 6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01126" name="Line 7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01127" name="Line 7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01128" name="Line 7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01129" name="Line 7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01130" name="Line 7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01131" name="Line 7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01132" name="Line 7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01133" name="Oval 7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4" name="Oval 7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5" name="Oval 7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6" name="Oval 8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7" name="Oval 8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8" name="Oval 8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39" name="Oval 8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40" name="Oval 8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41" name="Oval 8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42" name="Oval 8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43" name="Oval 8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1144" name="Freeform 8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01145" name="Freeform 8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83</a:t>
            </a:fld>
            <a:endParaRPr lang="en-US" altLang="en-US"/>
          </a:p>
        </p:txBody>
      </p:sp>
    </p:spTree>
  </p:cSld>
  <p:clrMapOvr>
    <a:masterClrMapping/>
  </p:clrMapOvr>
  <p:transition spd="med">
    <p:strips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221"/>
          <p:cNvGrpSpPr>
            <a:grpSpLocks/>
          </p:cNvGrpSpPr>
          <p:nvPr/>
        </p:nvGrpSpPr>
        <p:grpSpPr bwMode="auto">
          <a:xfrm>
            <a:off x="314325" y="1570038"/>
            <a:ext cx="8369300" cy="3992562"/>
            <a:chOff x="230" y="933"/>
            <a:chExt cx="5272" cy="2515"/>
          </a:xfrm>
        </p:grpSpPr>
        <p:sp>
          <p:nvSpPr>
            <p:cNvPr id="82142" name="Rectangle 222"/>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82143" name="Rectangle 223"/>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82144" name="Line 224"/>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81922" name="Rectangle 2"/>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225"/>
          <p:cNvGrpSpPr>
            <a:grpSpLocks/>
          </p:cNvGrpSpPr>
          <p:nvPr/>
        </p:nvGrpSpPr>
        <p:grpSpPr bwMode="auto">
          <a:xfrm>
            <a:off x="406400" y="1482725"/>
            <a:ext cx="7061200" cy="4910138"/>
            <a:chOff x="256" y="934"/>
            <a:chExt cx="4448" cy="3093"/>
          </a:xfrm>
        </p:grpSpPr>
        <p:sp>
          <p:nvSpPr>
            <p:cNvPr id="82109" name="Rectangle 189"/>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82"/>
            <p:cNvGrpSpPr>
              <a:grpSpLocks/>
            </p:cNvGrpSpPr>
            <p:nvPr/>
          </p:nvGrpSpPr>
          <p:grpSpPr bwMode="auto">
            <a:xfrm>
              <a:off x="4002" y="2363"/>
              <a:ext cx="410" cy="273"/>
              <a:chOff x="4002" y="2363"/>
              <a:chExt cx="410" cy="273"/>
            </a:xfrm>
          </p:grpSpPr>
          <p:sp>
            <p:nvSpPr>
              <p:cNvPr id="81931" name="Freeform 11"/>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1932" name="Rectangle 12"/>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83"/>
            <p:cNvGrpSpPr>
              <a:grpSpLocks/>
            </p:cNvGrpSpPr>
            <p:nvPr/>
          </p:nvGrpSpPr>
          <p:grpSpPr bwMode="auto">
            <a:xfrm>
              <a:off x="1366" y="2363"/>
              <a:ext cx="408" cy="273"/>
              <a:chOff x="1366" y="2363"/>
              <a:chExt cx="408" cy="273"/>
            </a:xfrm>
          </p:grpSpPr>
          <p:sp>
            <p:nvSpPr>
              <p:cNvPr id="81934" name="Freeform 14"/>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1935" name="Rectangle 15"/>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82070" name="Line 150"/>
            <p:cNvSpPr>
              <a:spLocks noChangeShapeType="1"/>
            </p:cNvSpPr>
            <p:nvPr/>
          </p:nvSpPr>
          <p:spPr bwMode="auto">
            <a:xfrm>
              <a:off x="2040" y="3174"/>
              <a:ext cx="363" cy="35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82071" name="Line 151"/>
            <p:cNvSpPr>
              <a:spLocks noChangeShapeType="1"/>
            </p:cNvSpPr>
            <p:nvPr/>
          </p:nvSpPr>
          <p:spPr bwMode="auto">
            <a:xfrm>
              <a:off x="2095" y="3057"/>
              <a:ext cx="271"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82072" name="Line 152"/>
            <p:cNvSpPr>
              <a:spLocks noChangeShapeType="1"/>
            </p:cNvSpPr>
            <p:nvPr/>
          </p:nvSpPr>
          <p:spPr bwMode="auto">
            <a:xfrm>
              <a:off x="2780" y="3057"/>
              <a:ext cx="242"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82073" name="Line 153"/>
            <p:cNvSpPr>
              <a:spLocks noChangeShapeType="1"/>
            </p:cNvSpPr>
            <p:nvPr/>
          </p:nvSpPr>
          <p:spPr bwMode="auto">
            <a:xfrm flipV="1">
              <a:off x="2725" y="3154"/>
              <a:ext cx="942" cy="436"/>
            </a:xfrm>
            <a:prstGeom prst="line">
              <a:avLst/>
            </a:prstGeom>
            <a:noFill/>
            <a:ln w="38100">
              <a:solidFill>
                <a:srgbClr val="000000"/>
              </a:solidFill>
              <a:round/>
              <a:headEnd/>
              <a:tailEnd type="triangle" w="med" len="med"/>
            </a:ln>
            <a:effectLst/>
          </p:spPr>
          <p:txBody>
            <a:bodyPr wrap="none" anchor="ctr"/>
            <a:lstStyle/>
            <a:p>
              <a:endParaRPr lang="en-US"/>
            </a:p>
          </p:txBody>
        </p:sp>
        <p:sp>
          <p:nvSpPr>
            <p:cNvPr id="82074" name="Line 154"/>
            <p:cNvSpPr>
              <a:spLocks noChangeShapeType="1"/>
            </p:cNvSpPr>
            <p:nvPr/>
          </p:nvSpPr>
          <p:spPr bwMode="auto">
            <a:xfrm>
              <a:off x="3409" y="3057"/>
              <a:ext cx="237"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82075" name="Line 155"/>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82076" name="Line 156"/>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82077" name="Line 157"/>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82078" name="Line 158"/>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82079" name="Line 159"/>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82080" name="Line 160"/>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82081" name="Line 161"/>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82082" name="Line 162"/>
            <p:cNvSpPr>
              <a:spLocks noChangeShapeType="1"/>
            </p:cNvSpPr>
            <p:nvPr/>
          </p:nvSpPr>
          <p:spPr bwMode="auto">
            <a:xfrm flipV="1">
              <a:off x="3830" y="2092"/>
              <a:ext cx="0" cy="81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82083" name="Line 163"/>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177"/>
            <p:cNvGrpSpPr>
              <a:grpSpLocks/>
            </p:cNvGrpSpPr>
            <p:nvPr/>
          </p:nvGrpSpPr>
          <p:grpSpPr bwMode="auto">
            <a:xfrm>
              <a:off x="3642" y="1699"/>
              <a:ext cx="376" cy="376"/>
              <a:chOff x="3642" y="1699"/>
              <a:chExt cx="376" cy="376"/>
            </a:xfrm>
          </p:grpSpPr>
          <p:sp>
            <p:nvSpPr>
              <p:cNvPr id="82086" name="Oval 166"/>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21" name="Rectangle 101"/>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178"/>
            <p:cNvGrpSpPr>
              <a:grpSpLocks/>
            </p:cNvGrpSpPr>
            <p:nvPr/>
          </p:nvGrpSpPr>
          <p:grpSpPr bwMode="auto">
            <a:xfrm>
              <a:off x="2388" y="1157"/>
              <a:ext cx="376" cy="2690"/>
              <a:chOff x="2388" y="1157"/>
              <a:chExt cx="376" cy="2690"/>
            </a:xfrm>
          </p:grpSpPr>
          <p:sp>
            <p:nvSpPr>
              <p:cNvPr id="82089" name="Oval 169"/>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90" name="Oval 170"/>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91" name="Oval 171"/>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92" name="Oval 172"/>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93" name="Oval 173"/>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45" name="Rectangle 125"/>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82033" name="Rectangle 113"/>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81950" name="Rectangle 30"/>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81986" name="Rectangle 66"/>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81997" name="Rectangle 77"/>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179"/>
            <p:cNvGrpSpPr>
              <a:grpSpLocks/>
            </p:cNvGrpSpPr>
            <p:nvPr/>
          </p:nvGrpSpPr>
          <p:grpSpPr bwMode="auto">
            <a:xfrm>
              <a:off x="3034" y="2312"/>
              <a:ext cx="377" cy="933"/>
              <a:chOff x="3034" y="2312"/>
              <a:chExt cx="377" cy="933"/>
            </a:xfrm>
          </p:grpSpPr>
          <p:sp>
            <p:nvSpPr>
              <p:cNvPr id="82094" name="Oval 174"/>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95" name="Oval 175"/>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1962" name="Rectangle 42"/>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81974" name="Rectangle 54"/>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180"/>
            <p:cNvGrpSpPr>
              <a:grpSpLocks/>
            </p:cNvGrpSpPr>
            <p:nvPr/>
          </p:nvGrpSpPr>
          <p:grpSpPr bwMode="auto">
            <a:xfrm>
              <a:off x="3642" y="2869"/>
              <a:ext cx="376" cy="376"/>
              <a:chOff x="3642" y="2869"/>
              <a:chExt cx="376" cy="376"/>
            </a:xfrm>
          </p:grpSpPr>
          <p:sp>
            <p:nvSpPr>
              <p:cNvPr id="82096" name="Oval 176"/>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09" name="Rectangle 89"/>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181"/>
            <p:cNvGrpSpPr>
              <a:grpSpLocks/>
            </p:cNvGrpSpPr>
            <p:nvPr/>
          </p:nvGrpSpPr>
          <p:grpSpPr bwMode="auto">
            <a:xfrm>
              <a:off x="1715" y="1700"/>
              <a:ext cx="376" cy="1544"/>
              <a:chOff x="1715" y="1700"/>
              <a:chExt cx="376" cy="1544"/>
            </a:xfrm>
          </p:grpSpPr>
          <p:sp>
            <p:nvSpPr>
              <p:cNvPr id="82087" name="Oval 167"/>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2088" name="Oval 168"/>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81938" name="Rectangle 18"/>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82057" name="Rectangle 13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82068" name="Line 14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82069" name="Line 14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226"/>
          <p:cNvGrpSpPr>
            <a:grpSpLocks/>
          </p:cNvGrpSpPr>
          <p:nvPr/>
        </p:nvGrpSpPr>
        <p:grpSpPr bwMode="auto">
          <a:xfrm>
            <a:off x="6778625" y="280988"/>
            <a:ext cx="1955800" cy="1022350"/>
            <a:chOff x="4270" y="177"/>
            <a:chExt cx="1232" cy="644"/>
          </a:xfrm>
        </p:grpSpPr>
        <p:graphicFrame>
          <p:nvGraphicFramePr>
            <p:cNvPr id="81928" name="Object 8"/>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843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191"/>
            <p:cNvGrpSpPr>
              <a:grpSpLocks/>
            </p:cNvGrpSpPr>
            <p:nvPr/>
          </p:nvGrpSpPr>
          <p:grpSpPr bwMode="auto">
            <a:xfrm>
              <a:off x="4803" y="177"/>
              <a:ext cx="699" cy="644"/>
              <a:chOff x="1457" y="1853"/>
              <a:chExt cx="2382" cy="2108"/>
            </a:xfrm>
          </p:grpSpPr>
          <p:sp>
            <p:nvSpPr>
              <p:cNvPr id="82112" name="Line 192"/>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82113" name="Line 193"/>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82114" name="Line 194"/>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82115" name="Line 195"/>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82116" name="Line 196"/>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82117" name="Line 197"/>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82118" name="Line 198"/>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82119" name="Line 199"/>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82120" name="Line 200"/>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82121" name="Line 201"/>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82122" name="Line 202"/>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82123" name="Line 203"/>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82124" name="Line 204"/>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82125" name="Line 205"/>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82126" name="Line 206"/>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82127" name="Line 207"/>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82128" name="Oval 208"/>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29" name="Oval 209"/>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0" name="Oval 210"/>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1" name="Oval 211"/>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2" name="Oval 212"/>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3" name="Oval 213"/>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4" name="Oval 214"/>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5" name="Oval 215"/>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6" name="Oval 216"/>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7" name="Oval 217"/>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8" name="Oval 218"/>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82139" name="Freeform 219"/>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82140" name="Freeform 220"/>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84</a:t>
            </a:fld>
            <a:endParaRPr lang="en-US" altLang="en-US"/>
          </a:p>
        </p:txBody>
      </p:sp>
    </p:spTree>
  </p:cSld>
  <p:clrMapOvr>
    <a:masterClrMapping/>
  </p:clrMapOvr>
  <p:transition spd="med">
    <p:strips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91"/>
          <p:cNvGrpSpPr>
            <a:grpSpLocks/>
          </p:cNvGrpSpPr>
          <p:nvPr/>
        </p:nvGrpSpPr>
        <p:grpSpPr bwMode="auto">
          <a:xfrm>
            <a:off x="314325" y="1570038"/>
            <a:ext cx="8369300" cy="3992562"/>
            <a:chOff x="230" y="933"/>
            <a:chExt cx="5272" cy="2515"/>
          </a:xfrm>
        </p:grpSpPr>
        <p:sp>
          <p:nvSpPr>
            <p:cNvPr id="311388" name="Rectangle 92"/>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311389" name="Rectangle 93"/>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311390" name="Line 94"/>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311304"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95"/>
          <p:cNvGrpSpPr>
            <a:grpSpLocks/>
          </p:cNvGrpSpPr>
          <p:nvPr/>
        </p:nvGrpSpPr>
        <p:grpSpPr bwMode="auto">
          <a:xfrm>
            <a:off x="406400" y="1482725"/>
            <a:ext cx="7061200" cy="4910138"/>
            <a:chOff x="256" y="934"/>
            <a:chExt cx="4448" cy="3093"/>
          </a:xfrm>
        </p:grpSpPr>
        <p:sp>
          <p:nvSpPr>
            <p:cNvPr id="311303"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311306"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
            <p:cNvGrpSpPr>
              <a:grpSpLocks/>
            </p:cNvGrpSpPr>
            <p:nvPr/>
          </p:nvGrpSpPr>
          <p:grpSpPr bwMode="auto">
            <a:xfrm>
              <a:off x="4002" y="2363"/>
              <a:ext cx="410" cy="273"/>
              <a:chOff x="4002" y="2363"/>
              <a:chExt cx="410" cy="273"/>
            </a:xfrm>
          </p:grpSpPr>
          <p:sp>
            <p:nvSpPr>
              <p:cNvPr id="311308"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11309"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311311"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11312"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311313" name="Line 17"/>
            <p:cNvSpPr>
              <a:spLocks noChangeShapeType="1"/>
            </p:cNvSpPr>
            <p:nvPr/>
          </p:nvSpPr>
          <p:spPr bwMode="auto">
            <a:xfrm>
              <a:off x="2040" y="3174"/>
              <a:ext cx="363" cy="355"/>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11314" name="Line 18"/>
            <p:cNvSpPr>
              <a:spLocks noChangeShapeType="1"/>
            </p:cNvSpPr>
            <p:nvPr/>
          </p:nvSpPr>
          <p:spPr bwMode="auto">
            <a:xfrm>
              <a:off x="2095" y="3057"/>
              <a:ext cx="271"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11315" name="Line 19"/>
            <p:cNvSpPr>
              <a:spLocks noChangeShapeType="1"/>
            </p:cNvSpPr>
            <p:nvPr/>
          </p:nvSpPr>
          <p:spPr bwMode="auto">
            <a:xfrm>
              <a:off x="2780" y="3057"/>
              <a:ext cx="242"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11316" name="Line 20"/>
            <p:cNvSpPr>
              <a:spLocks noChangeShapeType="1"/>
            </p:cNvSpPr>
            <p:nvPr/>
          </p:nvSpPr>
          <p:spPr bwMode="auto">
            <a:xfrm flipV="1">
              <a:off x="2725" y="3154"/>
              <a:ext cx="942" cy="436"/>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11317" name="Line 21"/>
            <p:cNvSpPr>
              <a:spLocks noChangeShapeType="1"/>
            </p:cNvSpPr>
            <p:nvPr/>
          </p:nvSpPr>
          <p:spPr bwMode="auto">
            <a:xfrm>
              <a:off x="3409" y="3057"/>
              <a:ext cx="237"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11318" name="Line 22"/>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11319"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11320"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11321"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11322"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11323"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11324" name="Line 28"/>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11325" name="Line 29"/>
            <p:cNvSpPr>
              <a:spLocks noChangeShapeType="1"/>
            </p:cNvSpPr>
            <p:nvPr/>
          </p:nvSpPr>
          <p:spPr bwMode="auto">
            <a:xfrm flipV="1">
              <a:off x="3830" y="2092"/>
              <a:ext cx="0" cy="81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11326" name="Line 30"/>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311328"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29"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311331"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32"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33"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34"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35"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36"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311337"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311338"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311339"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311340"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311342"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43"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44"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311345"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311347"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48"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311350"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51"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11352"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311353"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311354"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11355"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96"/>
          <p:cNvGrpSpPr>
            <a:grpSpLocks/>
          </p:cNvGrpSpPr>
          <p:nvPr/>
        </p:nvGrpSpPr>
        <p:grpSpPr bwMode="auto">
          <a:xfrm>
            <a:off x="6778625" y="280988"/>
            <a:ext cx="1955800" cy="1022350"/>
            <a:chOff x="4270" y="177"/>
            <a:chExt cx="1232" cy="644"/>
          </a:xfrm>
        </p:grpSpPr>
        <p:graphicFrame>
          <p:nvGraphicFramePr>
            <p:cNvPr id="311305"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945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1"/>
            <p:cNvGrpSpPr>
              <a:grpSpLocks/>
            </p:cNvGrpSpPr>
            <p:nvPr/>
          </p:nvGrpSpPr>
          <p:grpSpPr bwMode="auto">
            <a:xfrm>
              <a:off x="4803" y="177"/>
              <a:ext cx="699" cy="644"/>
              <a:chOff x="1457" y="1853"/>
              <a:chExt cx="2382" cy="2108"/>
            </a:xfrm>
          </p:grpSpPr>
          <p:sp>
            <p:nvSpPr>
              <p:cNvPr id="311358" name="Line 62"/>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11359" name="Line 63"/>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11360" name="Line 64"/>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11361" name="Line 65"/>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11362" name="Line 66"/>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11363" name="Line 67"/>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11364" name="Line 68"/>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11365" name="Line 69"/>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11366" name="Line 70"/>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11367" name="Line 71"/>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11368" name="Line 72"/>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11369" name="Line 73"/>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11370" name="Line 74"/>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11371" name="Line 75"/>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11372" name="Line 76"/>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11373" name="Line 77"/>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11374" name="Oval 78"/>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75" name="Oval 79"/>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76" name="Oval 80"/>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77" name="Oval 81"/>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78" name="Oval 82"/>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79" name="Oval 83"/>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0" name="Oval 84"/>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1" name="Oval 85"/>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2" name="Oval 86"/>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3" name="Oval 87"/>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4" name="Oval 88"/>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1385" name="Freeform 89"/>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11386" name="Freeform 90"/>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2" name="Slide Number Placeholder 91"/>
          <p:cNvSpPr>
            <a:spLocks noGrp="1"/>
          </p:cNvSpPr>
          <p:nvPr>
            <p:ph type="sldNum" sz="quarter" idx="10"/>
          </p:nvPr>
        </p:nvSpPr>
        <p:spPr/>
        <p:txBody>
          <a:bodyPr/>
          <a:lstStyle/>
          <a:p>
            <a:pPr>
              <a:defRPr/>
            </a:pPr>
            <a:fld id="{60250493-D46D-4FA2-BF76-57F252D2583B}" type="slidenum">
              <a:rPr lang="en-US" altLang="en-US" smtClean="0"/>
              <a:pPr>
                <a:defRPr/>
              </a:pPr>
              <a:t>85</a:t>
            </a:fld>
            <a:endParaRPr lang="en-US" altLang="en-US"/>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107"/>
          <p:cNvGrpSpPr>
            <a:grpSpLocks/>
          </p:cNvGrpSpPr>
          <p:nvPr/>
        </p:nvGrpSpPr>
        <p:grpSpPr bwMode="auto">
          <a:xfrm>
            <a:off x="314325" y="1570038"/>
            <a:ext cx="8369300" cy="3992562"/>
            <a:chOff x="230" y="933"/>
            <a:chExt cx="5272" cy="2515"/>
          </a:xfrm>
        </p:grpSpPr>
        <p:sp>
          <p:nvSpPr>
            <p:cNvPr id="303212" name="Rectangle 108"/>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303213" name="Rectangle 109"/>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303214" name="Line 110"/>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303112" name="Rectangle 8"/>
          <p:cNvSpPr>
            <a:spLocks noGrp="1" noChangeArrowheads="1"/>
          </p:cNvSpPr>
          <p:nvPr>
            <p:ph type="title"/>
          </p:nvPr>
        </p:nvSpPr>
        <p:spPr>
          <a:xfrm>
            <a:off x="193675" y="390525"/>
            <a:ext cx="6037263" cy="600075"/>
          </a:xfrm>
          <a:noFill/>
          <a:ln/>
        </p:spPr>
        <p:txBody>
          <a:bodyPr lIns="90487" tIns="44450" rIns="90487" bIns="44450"/>
          <a:lstStyle/>
          <a:p>
            <a:r>
              <a:rPr lang="en-US" sz="3600" b="1" i="1" dirty="0">
                <a:effectLst>
                  <a:outerShdw blurRad="38100" dist="38100" dir="2700000" algn="tl">
                    <a:srgbClr val="000000"/>
                  </a:outerShdw>
                </a:effectLst>
              </a:rPr>
              <a:t>X Hospital</a:t>
            </a:r>
          </a:p>
        </p:txBody>
      </p:sp>
      <p:grpSp>
        <p:nvGrpSpPr>
          <p:cNvPr id="3" name="Group 111"/>
          <p:cNvGrpSpPr>
            <a:grpSpLocks/>
          </p:cNvGrpSpPr>
          <p:nvPr/>
        </p:nvGrpSpPr>
        <p:grpSpPr bwMode="auto">
          <a:xfrm>
            <a:off x="406400" y="1482725"/>
            <a:ext cx="7061200" cy="4910138"/>
            <a:chOff x="256" y="934"/>
            <a:chExt cx="4448" cy="3093"/>
          </a:xfrm>
        </p:grpSpPr>
        <p:sp>
          <p:nvSpPr>
            <p:cNvPr id="303111"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303114"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
            <p:cNvGrpSpPr>
              <a:grpSpLocks/>
            </p:cNvGrpSpPr>
            <p:nvPr/>
          </p:nvGrpSpPr>
          <p:grpSpPr bwMode="auto">
            <a:xfrm>
              <a:off x="4002" y="2363"/>
              <a:ext cx="410" cy="273"/>
              <a:chOff x="4002" y="2363"/>
              <a:chExt cx="410" cy="273"/>
            </a:xfrm>
          </p:grpSpPr>
          <p:sp>
            <p:nvSpPr>
              <p:cNvPr id="303116"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3117"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4"/>
            <p:cNvGrpSpPr>
              <a:grpSpLocks/>
            </p:cNvGrpSpPr>
            <p:nvPr/>
          </p:nvGrpSpPr>
          <p:grpSpPr bwMode="auto">
            <a:xfrm>
              <a:off x="1366" y="2363"/>
              <a:ext cx="408" cy="273"/>
              <a:chOff x="1366" y="2363"/>
              <a:chExt cx="408" cy="273"/>
            </a:xfrm>
          </p:grpSpPr>
          <p:sp>
            <p:nvSpPr>
              <p:cNvPr id="303119"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3120"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303121" name="Line 17"/>
            <p:cNvSpPr>
              <a:spLocks noChangeShapeType="1"/>
            </p:cNvSpPr>
            <p:nvPr/>
          </p:nvSpPr>
          <p:spPr bwMode="auto">
            <a:xfrm>
              <a:off x="2040" y="3174"/>
              <a:ext cx="363" cy="355"/>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03122" name="Line 18"/>
            <p:cNvSpPr>
              <a:spLocks noChangeShapeType="1"/>
            </p:cNvSpPr>
            <p:nvPr/>
          </p:nvSpPr>
          <p:spPr bwMode="auto">
            <a:xfrm>
              <a:off x="2095" y="3057"/>
              <a:ext cx="271"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03123" name="Line 19"/>
            <p:cNvSpPr>
              <a:spLocks noChangeShapeType="1"/>
            </p:cNvSpPr>
            <p:nvPr/>
          </p:nvSpPr>
          <p:spPr bwMode="auto">
            <a:xfrm>
              <a:off x="2780" y="3057"/>
              <a:ext cx="242"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03124" name="Line 20"/>
            <p:cNvSpPr>
              <a:spLocks noChangeShapeType="1"/>
            </p:cNvSpPr>
            <p:nvPr/>
          </p:nvSpPr>
          <p:spPr bwMode="auto">
            <a:xfrm flipV="1">
              <a:off x="2725" y="3154"/>
              <a:ext cx="942" cy="436"/>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03125" name="Line 21"/>
            <p:cNvSpPr>
              <a:spLocks noChangeShapeType="1"/>
            </p:cNvSpPr>
            <p:nvPr/>
          </p:nvSpPr>
          <p:spPr bwMode="auto">
            <a:xfrm>
              <a:off x="3409" y="3057"/>
              <a:ext cx="237" cy="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03126" name="Line 22"/>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3127" name="Line 23"/>
            <p:cNvSpPr>
              <a:spLocks noChangeShapeType="1"/>
            </p:cNvSpPr>
            <p:nvPr/>
          </p:nvSpPr>
          <p:spPr bwMode="auto">
            <a:xfrm>
              <a:off x="3925" y="2027"/>
              <a:ext cx="229" cy="323"/>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3128"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3129"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3130"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3131"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3132" name="Line 28"/>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3133" name="Line 29"/>
            <p:cNvSpPr>
              <a:spLocks noChangeShapeType="1"/>
            </p:cNvSpPr>
            <p:nvPr/>
          </p:nvSpPr>
          <p:spPr bwMode="auto">
            <a:xfrm flipV="1">
              <a:off x="3830" y="2092"/>
              <a:ext cx="0" cy="810"/>
            </a:xfrm>
            <a:prstGeom prst="line">
              <a:avLst/>
            </a:prstGeom>
            <a:noFill/>
            <a:ln w="57150">
              <a:solidFill>
                <a:srgbClr val="D30066"/>
              </a:solidFill>
              <a:round/>
              <a:headEnd/>
              <a:tailEnd type="triangle" w="med" len="med"/>
            </a:ln>
            <a:effectLst/>
          </p:spPr>
          <p:txBody>
            <a:bodyPr wrap="none" anchor="ctr"/>
            <a:lstStyle/>
            <a:p>
              <a:endParaRPr lang="en-US"/>
            </a:p>
          </p:txBody>
        </p:sp>
        <p:sp>
          <p:nvSpPr>
            <p:cNvPr id="303134" name="Line 30"/>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31"/>
            <p:cNvGrpSpPr>
              <a:grpSpLocks/>
            </p:cNvGrpSpPr>
            <p:nvPr/>
          </p:nvGrpSpPr>
          <p:grpSpPr bwMode="auto">
            <a:xfrm>
              <a:off x="3642" y="1699"/>
              <a:ext cx="376" cy="376"/>
              <a:chOff x="3642" y="1699"/>
              <a:chExt cx="376" cy="376"/>
            </a:xfrm>
          </p:grpSpPr>
          <p:sp>
            <p:nvSpPr>
              <p:cNvPr id="303136" name="Oval 32"/>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37"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34"/>
            <p:cNvGrpSpPr>
              <a:grpSpLocks/>
            </p:cNvGrpSpPr>
            <p:nvPr/>
          </p:nvGrpSpPr>
          <p:grpSpPr bwMode="auto">
            <a:xfrm>
              <a:off x="2388" y="1157"/>
              <a:ext cx="376" cy="2690"/>
              <a:chOff x="2388" y="1157"/>
              <a:chExt cx="376" cy="2690"/>
            </a:xfrm>
          </p:grpSpPr>
          <p:sp>
            <p:nvSpPr>
              <p:cNvPr id="303139"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40" name="Oval 36"/>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41"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42"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43"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44"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303145"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303146"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303147"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303148"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45"/>
            <p:cNvGrpSpPr>
              <a:grpSpLocks/>
            </p:cNvGrpSpPr>
            <p:nvPr/>
          </p:nvGrpSpPr>
          <p:grpSpPr bwMode="auto">
            <a:xfrm>
              <a:off x="3034" y="2312"/>
              <a:ext cx="377" cy="933"/>
              <a:chOff x="3034" y="2312"/>
              <a:chExt cx="377" cy="933"/>
            </a:xfrm>
          </p:grpSpPr>
          <p:sp>
            <p:nvSpPr>
              <p:cNvPr id="303150"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51" name="Oval 47"/>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52"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303153"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50"/>
            <p:cNvGrpSpPr>
              <a:grpSpLocks/>
            </p:cNvGrpSpPr>
            <p:nvPr/>
          </p:nvGrpSpPr>
          <p:grpSpPr bwMode="auto">
            <a:xfrm>
              <a:off x="3642" y="2869"/>
              <a:ext cx="376" cy="376"/>
              <a:chOff x="3642" y="2869"/>
              <a:chExt cx="376" cy="376"/>
            </a:xfrm>
          </p:grpSpPr>
          <p:sp>
            <p:nvSpPr>
              <p:cNvPr id="303155" name="Oval 51"/>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56"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53"/>
            <p:cNvGrpSpPr>
              <a:grpSpLocks/>
            </p:cNvGrpSpPr>
            <p:nvPr/>
          </p:nvGrpSpPr>
          <p:grpSpPr bwMode="auto">
            <a:xfrm>
              <a:off x="1715" y="1700"/>
              <a:ext cx="376" cy="1544"/>
              <a:chOff x="1715" y="1700"/>
              <a:chExt cx="376" cy="1544"/>
            </a:xfrm>
          </p:grpSpPr>
          <p:sp>
            <p:nvSpPr>
              <p:cNvPr id="303158"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59" name="Oval 55"/>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3160"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303161"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303162"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3163" name="Line 59"/>
            <p:cNvSpPr>
              <a:spLocks noChangeShapeType="1"/>
            </p:cNvSpPr>
            <p:nvPr/>
          </p:nvSpPr>
          <p:spPr bwMode="auto">
            <a:xfrm>
              <a:off x="1595" y="2646"/>
              <a:ext cx="173" cy="266"/>
            </a:xfrm>
            <a:prstGeom prst="line">
              <a:avLst/>
            </a:prstGeom>
            <a:noFill/>
            <a:ln w="38100">
              <a:solidFill>
                <a:srgbClr val="000000"/>
              </a:solidFill>
              <a:round/>
              <a:headEnd/>
              <a:tailEnd type="triangle" w="med" len="med"/>
            </a:ln>
            <a:effectLst/>
          </p:spPr>
          <p:txBody>
            <a:bodyPr wrap="none" anchor="ctr"/>
            <a:lstStyle/>
            <a:p>
              <a:endParaRPr lang="en-US"/>
            </a:p>
          </p:txBody>
        </p:sp>
      </p:grpSp>
      <p:grpSp>
        <p:nvGrpSpPr>
          <p:cNvPr id="11" name="Group 112"/>
          <p:cNvGrpSpPr>
            <a:grpSpLocks/>
          </p:cNvGrpSpPr>
          <p:nvPr/>
        </p:nvGrpSpPr>
        <p:grpSpPr bwMode="auto">
          <a:xfrm>
            <a:off x="6778625" y="280988"/>
            <a:ext cx="1955800" cy="1022350"/>
            <a:chOff x="4270" y="177"/>
            <a:chExt cx="1232" cy="644"/>
          </a:xfrm>
        </p:grpSpPr>
        <p:graphicFrame>
          <p:nvGraphicFramePr>
            <p:cNvPr id="303113"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048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4"/>
            <p:cNvGrpSpPr>
              <a:grpSpLocks/>
            </p:cNvGrpSpPr>
            <p:nvPr/>
          </p:nvGrpSpPr>
          <p:grpSpPr bwMode="auto">
            <a:xfrm>
              <a:off x="4803" y="177"/>
              <a:ext cx="699" cy="644"/>
              <a:chOff x="1457" y="1853"/>
              <a:chExt cx="2382" cy="2108"/>
            </a:xfrm>
          </p:grpSpPr>
          <p:sp>
            <p:nvSpPr>
              <p:cNvPr id="303169" name="Line 65"/>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03170" name="Line 66"/>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03171" name="Line 67"/>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03172" name="Line 68"/>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03173" name="Line 69"/>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03174" name="Line 70"/>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03175" name="Line 71"/>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03176" name="Line 72"/>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03177" name="Line 73"/>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03178" name="Line 74"/>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03179" name="Line 75"/>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03180" name="Line 76"/>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03181" name="Line 77"/>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03182" name="Line 78"/>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03183" name="Line 79"/>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03184" name="Line 80"/>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03185" name="Oval 8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86" name="Oval 8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87" name="Oval 8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88" name="Oval 8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89" name="Oval 8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0" name="Oval 8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1" name="Oval 8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2" name="Oval 8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3" name="Oval 8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4" name="Oval 9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5" name="Oval 9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3196" name="Freeform 92"/>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03197" name="Freeform 93"/>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13" name="Group 106"/>
          <p:cNvGrpSpPr>
            <a:grpSpLocks/>
          </p:cNvGrpSpPr>
          <p:nvPr/>
        </p:nvGrpSpPr>
        <p:grpSpPr bwMode="auto">
          <a:xfrm>
            <a:off x="225425" y="1208088"/>
            <a:ext cx="4032250" cy="2566987"/>
            <a:chOff x="142" y="761"/>
            <a:chExt cx="2540" cy="1617"/>
          </a:xfrm>
        </p:grpSpPr>
        <p:sp>
          <p:nvSpPr>
            <p:cNvPr id="303205" name="Rectangle 101"/>
            <p:cNvSpPr>
              <a:spLocks noChangeArrowheads="1"/>
            </p:cNvSpPr>
            <p:nvPr/>
          </p:nvSpPr>
          <p:spPr bwMode="auto">
            <a:xfrm>
              <a:off x="165" y="764"/>
              <a:ext cx="2511" cy="1614"/>
            </a:xfrm>
            <a:prstGeom prst="rect">
              <a:avLst/>
            </a:prstGeom>
            <a:solidFill>
              <a:srgbClr val="FFF5E8"/>
            </a:solidFill>
            <a:ln w="12700">
              <a:solidFill>
                <a:srgbClr val="222222"/>
              </a:solidFill>
              <a:miter lim="800000"/>
              <a:headEnd/>
              <a:tailEnd/>
            </a:ln>
            <a:effectLst/>
          </p:spPr>
          <p:txBody>
            <a:bodyPr wrap="none" anchor="ctr"/>
            <a:lstStyle/>
            <a:p>
              <a:endParaRPr lang="en-US"/>
            </a:p>
          </p:txBody>
        </p:sp>
        <p:sp>
          <p:nvSpPr>
            <p:cNvPr id="303206" name="Line 102"/>
            <p:cNvSpPr>
              <a:spLocks noChangeShapeType="1"/>
            </p:cNvSpPr>
            <p:nvPr/>
          </p:nvSpPr>
          <p:spPr bwMode="auto">
            <a:xfrm>
              <a:off x="142" y="1175"/>
              <a:ext cx="2540" cy="0"/>
            </a:xfrm>
            <a:prstGeom prst="line">
              <a:avLst/>
            </a:prstGeom>
            <a:noFill/>
            <a:ln w="28575">
              <a:solidFill>
                <a:srgbClr val="000000"/>
              </a:solidFill>
              <a:round/>
              <a:headEnd/>
              <a:tailEnd/>
            </a:ln>
            <a:effectLst/>
          </p:spPr>
          <p:txBody>
            <a:bodyPr wrap="none" anchor="ctr"/>
            <a:lstStyle/>
            <a:p>
              <a:endParaRPr lang="en-US"/>
            </a:p>
          </p:txBody>
        </p:sp>
        <p:sp>
          <p:nvSpPr>
            <p:cNvPr id="303207" name="Rectangle 103"/>
            <p:cNvSpPr>
              <a:spLocks noChangeArrowheads="1"/>
            </p:cNvSpPr>
            <p:nvPr/>
          </p:nvSpPr>
          <p:spPr bwMode="auto">
            <a:xfrm>
              <a:off x="163" y="761"/>
              <a:ext cx="2515" cy="405"/>
            </a:xfrm>
            <a:prstGeom prst="rect">
              <a:avLst/>
            </a:prstGeom>
            <a:solidFill>
              <a:srgbClr val="F3C297"/>
            </a:solidFill>
            <a:ln w="12700">
              <a:solidFill>
                <a:srgbClr val="222222"/>
              </a:solidFill>
              <a:miter lim="800000"/>
              <a:headEnd/>
              <a:tailEnd/>
            </a:ln>
            <a:effectLst/>
          </p:spPr>
          <p:txBody>
            <a:bodyPr wrap="none" anchor="ctr"/>
            <a:lstStyle/>
            <a:p>
              <a:endParaRPr lang="en-US"/>
            </a:p>
          </p:txBody>
        </p:sp>
        <p:sp>
          <p:nvSpPr>
            <p:cNvPr id="303208" name="Rectangle 104"/>
            <p:cNvSpPr>
              <a:spLocks noChangeArrowheads="1"/>
            </p:cNvSpPr>
            <p:nvPr/>
          </p:nvSpPr>
          <p:spPr bwMode="auto">
            <a:xfrm>
              <a:off x="300" y="853"/>
              <a:ext cx="2365" cy="1400"/>
            </a:xfrm>
            <a:prstGeom prst="rect">
              <a:avLst/>
            </a:prstGeom>
            <a:noFill/>
            <a:ln w="12700">
              <a:noFill/>
              <a:miter lim="800000"/>
              <a:headEnd/>
              <a:tailEnd/>
            </a:ln>
            <a:effectLst/>
          </p:spPr>
          <p:txBody>
            <a:bodyPr lIns="90487" tIns="44450" rIns="90487" bIns="44450">
              <a:spAutoFit/>
            </a:bodyPr>
            <a:lstStyle/>
            <a:p>
              <a:pPr defTabSz="762000" eaLnBrk="0" hangingPunct="0">
                <a:tabLst>
                  <a:tab pos="576263" algn="ctr"/>
                  <a:tab pos="2279650" algn="ctr"/>
                </a:tabLst>
              </a:pPr>
              <a:r>
                <a:rPr lang="en-US" sz="2000" i="0">
                  <a:solidFill>
                    <a:srgbClr val="000000"/>
                  </a:solidFill>
                  <a:effectLst/>
                </a:rPr>
                <a:t>Path	 	Expected Time (wks)</a:t>
              </a:r>
            </a:p>
            <a:p>
              <a:pPr defTabSz="762000" eaLnBrk="0" hangingPunct="0">
                <a:tabLst>
                  <a:tab pos="576263" algn="ctr"/>
                  <a:tab pos="2279650" algn="ctr"/>
                </a:tabLst>
              </a:pPr>
              <a:endParaRPr lang="en-US" sz="2000" i="0">
                <a:solidFill>
                  <a:srgbClr val="000000"/>
                </a:solidFill>
                <a:effectLst/>
              </a:endParaRPr>
            </a:p>
            <a:p>
              <a:pPr defTabSz="762000" eaLnBrk="0" hangingPunct="0">
                <a:tabLst>
                  <a:tab pos="576263" algn="ctr"/>
                  <a:tab pos="2279650" algn="ctr"/>
                </a:tabLst>
              </a:pPr>
              <a:r>
                <a:rPr lang="en-US" sz="2000" i="0">
                  <a:solidFill>
                    <a:srgbClr val="000000"/>
                  </a:solidFill>
                  <a:effectLst/>
                </a:rPr>
                <a:t>A-F-K	28</a:t>
              </a:r>
            </a:p>
            <a:p>
              <a:pPr defTabSz="762000" eaLnBrk="0" hangingPunct="0">
                <a:tabLst>
                  <a:tab pos="576263" algn="ctr"/>
                  <a:tab pos="2279650" algn="ctr"/>
                </a:tabLst>
              </a:pPr>
              <a:r>
                <a:rPr lang="en-US" sz="2000" i="0">
                  <a:solidFill>
                    <a:srgbClr val="000000"/>
                  </a:solidFill>
                  <a:effectLst/>
                </a:rPr>
                <a:t>A-I-K	33</a:t>
              </a:r>
            </a:p>
            <a:p>
              <a:pPr defTabSz="762000" eaLnBrk="0" hangingPunct="0">
                <a:tabLst>
                  <a:tab pos="576263" algn="ctr"/>
                  <a:tab pos="2279650" algn="ctr"/>
                </a:tabLst>
              </a:pPr>
              <a:r>
                <a:rPr lang="en-US" sz="2000" i="0">
                  <a:solidFill>
                    <a:srgbClr val="000000"/>
                  </a:solidFill>
                  <a:effectLst/>
                </a:rPr>
                <a:t>A-C-G-J-K	67</a:t>
              </a:r>
            </a:p>
            <a:p>
              <a:pPr defTabSz="762000" eaLnBrk="0" hangingPunct="0">
                <a:tabLst>
                  <a:tab pos="576263" algn="ctr"/>
                  <a:tab pos="2279650" algn="ctr"/>
                </a:tabLst>
              </a:pPr>
              <a:r>
                <a:rPr lang="en-US" sz="2000" i="0">
                  <a:solidFill>
                    <a:srgbClr val="000000"/>
                  </a:solidFill>
                  <a:effectLst/>
                </a:rPr>
                <a:t>B-D-H-J-K	69</a:t>
              </a:r>
            </a:p>
            <a:p>
              <a:pPr defTabSz="762000" eaLnBrk="0" hangingPunct="0">
                <a:tabLst>
                  <a:tab pos="576263" algn="ctr"/>
                  <a:tab pos="2279650" algn="ctr"/>
                </a:tabLst>
              </a:pPr>
              <a:r>
                <a:rPr lang="en-US" sz="2000" i="0">
                  <a:solidFill>
                    <a:srgbClr val="000000"/>
                  </a:solidFill>
                  <a:effectLst/>
                </a:rPr>
                <a:t>B-E-J-K	43</a:t>
              </a:r>
            </a:p>
          </p:txBody>
        </p:sp>
      </p:grpSp>
      <p:sp>
        <p:nvSpPr>
          <p:cNvPr id="97" name="Slide Number Placeholder 96"/>
          <p:cNvSpPr>
            <a:spLocks noGrp="1"/>
          </p:cNvSpPr>
          <p:nvPr>
            <p:ph type="sldNum" sz="quarter" idx="10"/>
          </p:nvPr>
        </p:nvSpPr>
        <p:spPr/>
        <p:txBody>
          <a:bodyPr/>
          <a:lstStyle/>
          <a:p>
            <a:pPr>
              <a:defRPr/>
            </a:pPr>
            <a:fld id="{60250493-D46D-4FA2-BF76-57F252D2583B}" type="slidenum">
              <a:rPr lang="en-US" altLang="en-US" smtClean="0"/>
              <a:pPr>
                <a:defRPr/>
              </a:pPr>
              <a:t>86</a:t>
            </a:fld>
            <a:endParaRPr lang="en-US" altLang="en-US"/>
          </a:p>
        </p:txBody>
      </p:sp>
    </p:spTree>
  </p:cSld>
  <p:clrMapOvr>
    <a:masterClrMapping/>
  </p:clrMapOvr>
  <p:transition spd="med">
    <p:strips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grpSp>
        <p:nvGrpSpPr>
          <p:cNvPr id="2" name="Group 107"/>
          <p:cNvGrpSpPr>
            <a:grpSpLocks/>
          </p:cNvGrpSpPr>
          <p:nvPr/>
        </p:nvGrpSpPr>
        <p:grpSpPr bwMode="auto">
          <a:xfrm>
            <a:off x="314325" y="1570038"/>
            <a:ext cx="8369300" cy="3992562"/>
            <a:chOff x="230" y="933"/>
            <a:chExt cx="5272" cy="2515"/>
          </a:xfrm>
        </p:grpSpPr>
        <p:sp>
          <p:nvSpPr>
            <p:cNvPr id="305260" name="Rectangle 108"/>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305261" name="Rectangle 109"/>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305262" name="Line 110"/>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305160" name="Rectangle 8"/>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120"/>
          <p:cNvGrpSpPr>
            <a:grpSpLocks/>
          </p:cNvGrpSpPr>
          <p:nvPr/>
        </p:nvGrpSpPr>
        <p:grpSpPr bwMode="auto">
          <a:xfrm>
            <a:off x="406400" y="1482725"/>
            <a:ext cx="7061200" cy="4910138"/>
            <a:chOff x="256" y="934"/>
            <a:chExt cx="4448" cy="3093"/>
          </a:xfrm>
        </p:grpSpPr>
        <p:sp>
          <p:nvSpPr>
            <p:cNvPr id="305159" name="Rectangle 7"/>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305162"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19"/>
            <p:cNvGrpSpPr>
              <a:grpSpLocks/>
            </p:cNvGrpSpPr>
            <p:nvPr/>
          </p:nvGrpSpPr>
          <p:grpSpPr bwMode="auto">
            <a:xfrm>
              <a:off x="4002" y="2363"/>
              <a:ext cx="410" cy="273"/>
              <a:chOff x="4002" y="2363"/>
              <a:chExt cx="410" cy="273"/>
            </a:xfrm>
          </p:grpSpPr>
          <p:sp>
            <p:nvSpPr>
              <p:cNvPr id="305164"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5165"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18"/>
            <p:cNvGrpSpPr>
              <a:grpSpLocks/>
            </p:cNvGrpSpPr>
            <p:nvPr/>
          </p:nvGrpSpPr>
          <p:grpSpPr bwMode="auto">
            <a:xfrm>
              <a:off x="1366" y="2363"/>
              <a:ext cx="408" cy="273"/>
              <a:chOff x="1366" y="2363"/>
              <a:chExt cx="408" cy="273"/>
            </a:xfrm>
          </p:grpSpPr>
          <p:sp>
            <p:nvSpPr>
              <p:cNvPr id="305167"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305168"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305169" name="Line 17"/>
            <p:cNvSpPr>
              <a:spLocks noChangeShapeType="1"/>
            </p:cNvSpPr>
            <p:nvPr/>
          </p:nvSpPr>
          <p:spPr bwMode="auto">
            <a:xfrm>
              <a:off x="2040" y="3174"/>
              <a:ext cx="363" cy="355"/>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05170" name="Line 18"/>
            <p:cNvSpPr>
              <a:spLocks noChangeShapeType="1"/>
            </p:cNvSpPr>
            <p:nvPr/>
          </p:nvSpPr>
          <p:spPr bwMode="auto">
            <a:xfrm>
              <a:off x="2095" y="3057"/>
              <a:ext cx="271"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305171" name="Line 19"/>
            <p:cNvSpPr>
              <a:spLocks noChangeShapeType="1"/>
            </p:cNvSpPr>
            <p:nvPr/>
          </p:nvSpPr>
          <p:spPr bwMode="auto">
            <a:xfrm>
              <a:off x="2780" y="3057"/>
              <a:ext cx="242"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305172" name="Line 20"/>
            <p:cNvSpPr>
              <a:spLocks noChangeShapeType="1"/>
            </p:cNvSpPr>
            <p:nvPr/>
          </p:nvSpPr>
          <p:spPr bwMode="auto">
            <a:xfrm flipV="1">
              <a:off x="2725" y="3154"/>
              <a:ext cx="942" cy="436"/>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305173" name="Line 21"/>
            <p:cNvSpPr>
              <a:spLocks noChangeShapeType="1"/>
            </p:cNvSpPr>
            <p:nvPr/>
          </p:nvSpPr>
          <p:spPr bwMode="auto">
            <a:xfrm>
              <a:off x="3409" y="3057"/>
              <a:ext cx="237"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305174" name="Line 22"/>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5175" name="Line 23"/>
            <p:cNvSpPr>
              <a:spLocks noChangeShapeType="1"/>
            </p:cNvSpPr>
            <p:nvPr/>
          </p:nvSpPr>
          <p:spPr bwMode="auto">
            <a:xfrm>
              <a:off x="3925" y="2027"/>
              <a:ext cx="229" cy="323"/>
            </a:xfrm>
            <a:prstGeom prst="line">
              <a:avLst/>
            </a:prstGeom>
            <a:noFill/>
            <a:ln w="38100">
              <a:solidFill>
                <a:srgbClr val="FF0000"/>
              </a:solidFill>
              <a:round/>
              <a:headEnd/>
              <a:tailEnd type="triangle" w="med" len="med"/>
            </a:ln>
            <a:effectLst/>
          </p:spPr>
          <p:txBody>
            <a:bodyPr wrap="none" anchor="ctr"/>
            <a:lstStyle/>
            <a:p>
              <a:endParaRPr lang="en-US"/>
            </a:p>
          </p:txBody>
        </p:sp>
        <p:sp>
          <p:nvSpPr>
            <p:cNvPr id="305176"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5177"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5178"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305179"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305180" name="Line 28"/>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305181" name="Line 29"/>
            <p:cNvSpPr>
              <a:spLocks noChangeShapeType="1"/>
            </p:cNvSpPr>
            <p:nvPr/>
          </p:nvSpPr>
          <p:spPr bwMode="auto">
            <a:xfrm flipV="1">
              <a:off x="3830" y="2092"/>
              <a:ext cx="0" cy="81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305182" name="Line 30"/>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113"/>
            <p:cNvGrpSpPr>
              <a:grpSpLocks/>
            </p:cNvGrpSpPr>
            <p:nvPr/>
          </p:nvGrpSpPr>
          <p:grpSpPr bwMode="auto">
            <a:xfrm>
              <a:off x="3642" y="1699"/>
              <a:ext cx="376" cy="376"/>
              <a:chOff x="3642" y="1699"/>
              <a:chExt cx="376" cy="376"/>
            </a:xfrm>
          </p:grpSpPr>
          <p:sp>
            <p:nvSpPr>
              <p:cNvPr id="305184" name="Oval 32"/>
              <p:cNvSpPr>
                <a:spLocks noChangeArrowheads="1"/>
              </p:cNvSpPr>
              <p:nvPr/>
            </p:nvSpPr>
            <p:spPr bwMode="auto">
              <a:xfrm>
                <a:off x="3642" y="169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305185"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117"/>
            <p:cNvGrpSpPr>
              <a:grpSpLocks/>
            </p:cNvGrpSpPr>
            <p:nvPr/>
          </p:nvGrpSpPr>
          <p:grpSpPr bwMode="auto">
            <a:xfrm>
              <a:off x="2388" y="1157"/>
              <a:ext cx="376" cy="2690"/>
              <a:chOff x="2388" y="1157"/>
              <a:chExt cx="376" cy="2690"/>
            </a:xfrm>
          </p:grpSpPr>
          <p:sp>
            <p:nvSpPr>
              <p:cNvPr id="305187"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188" name="Oval 36"/>
              <p:cNvSpPr>
                <a:spLocks noChangeArrowheads="1"/>
              </p:cNvSpPr>
              <p:nvPr/>
            </p:nvSpPr>
            <p:spPr bwMode="auto">
              <a:xfrm>
                <a:off x="2388" y="2868"/>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305189"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190"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191"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192"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305193"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305194"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305195"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305196"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116"/>
            <p:cNvGrpSpPr>
              <a:grpSpLocks/>
            </p:cNvGrpSpPr>
            <p:nvPr/>
          </p:nvGrpSpPr>
          <p:grpSpPr bwMode="auto">
            <a:xfrm>
              <a:off x="3034" y="2312"/>
              <a:ext cx="377" cy="933"/>
              <a:chOff x="3034" y="2312"/>
              <a:chExt cx="377" cy="933"/>
            </a:xfrm>
          </p:grpSpPr>
          <p:sp>
            <p:nvSpPr>
              <p:cNvPr id="305198"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199" name="Oval 47"/>
              <p:cNvSpPr>
                <a:spLocks noChangeArrowheads="1"/>
              </p:cNvSpPr>
              <p:nvPr/>
            </p:nvSpPr>
            <p:spPr bwMode="auto">
              <a:xfrm>
                <a:off x="3034" y="286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305200"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305201"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115"/>
            <p:cNvGrpSpPr>
              <a:grpSpLocks/>
            </p:cNvGrpSpPr>
            <p:nvPr/>
          </p:nvGrpSpPr>
          <p:grpSpPr bwMode="auto">
            <a:xfrm>
              <a:off x="3642" y="2869"/>
              <a:ext cx="376" cy="376"/>
              <a:chOff x="3642" y="2869"/>
              <a:chExt cx="376" cy="376"/>
            </a:xfrm>
          </p:grpSpPr>
          <p:sp>
            <p:nvSpPr>
              <p:cNvPr id="305203" name="Oval 51"/>
              <p:cNvSpPr>
                <a:spLocks noChangeArrowheads="1"/>
              </p:cNvSpPr>
              <p:nvPr/>
            </p:nvSpPr>
            <p:spPr bwMode="auto">
              <a:xfrm>
                <a:off x="3642" y="286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305204"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114"/>
            <p:cNvGrpSpPr>
              <a:grpSpLocks/>
            </p:cNvGrpSpPr>
            <p:nvPr/>
          </p:nvGrpSpPr>
          <p:grpSpPr bwMode="auto">
            <a:xfrm>
              <a:off x="1715" y="1700"/>
              <a:ext cx="376" cy="1544"/>
              <a:chOff x="1715" y="1700"/>
              <a:chExt cx="376" cy="1544"/>
            </a:xfrm>
          </p:grpSpPr>
          <p:sp>
            <p:nvSpPr>
              <p:cNvPr id="305206"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305207" name="Oval 55"/>
              <p:cNvSpPr>
                <a:spLocks noChangeArrowheads="1"/>
              </p:cNvSpPr>
              <p:nvPr/>
            </p:nvSpPr>
            <p:spPr bwMode="auto">
              <a:xfrm>
                <a:off x="1715" y="2868"/>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305208"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305209"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305210"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305211" name="Line 59"/>
            <p:cNvSpPr>
              <a:spLocks noChangeShapeType="1"/>
            </p:cNvSpPr>
            <p:nvPr/>
          </p:nvSpPr>
          <p:spPr bwMode="auto">
            <a:xfrm>
              <a:off x="1595" y="2646"/>
              <a:ext cx="173" cy="266"/>
            </a:xfrm>
            <a:prstGeom prst="line">
              <a:avLst/>
            </a:prstGeom>
            <a:noFill/>
            <a:ln w="38100">
              <a:solidFill>
                <a:srgbClr val="FF0000"/>
              </a:solidFill>
              <a:round/>
              <a:headEnd/>
              <a:tailEnd type="triangle" w="med" len="med"/>
            </a:ln>
            <a:effectLst/>
          </p:spPr>
          <p:txBody>
            <a:bodyPr wrap="none" anchor="ctr"/>
            <a:lstStyle/>
            <a:p>
              <a:endParaRPr lang="en-US"/>
            </a:p>
          </p:txBody>
        </p:sp>
      </p:grpSp>
      <p:grpSp>
        <p:nvGrpSpPr>
          <p:cNvPr id="11" name="Group 121"/>
          <p:cNvGrpSpPr>
            <a:grpSpLocks/>
          </p:cNvGrpSpPr>
          <p:nvPr/>
        </p:nvGrpSpPr>
        <p:grpSpPr bwMode="auto">
          <a:xfrm>
            <a:off x="6778625" y="280988"/>
            <a:ext cx="1955800" cy="1022350"/>
            <a:chOff x="4270" y="177"/>
            <a:chExt cx="1232" cy="644"/>
          </a:xfrm>
        </p:grpSpPr>
        <p:graphicFrame>
          <p:nvGraphicFramePr>
            <p:cNvPr id="305161" name="Object 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150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5"/>
            <p:cNvGrpSpPr>
              <a:grpSpLocks/>
            </p:cNvGrpSpPr>
            <p:nvPr/>
          </p:nvGrpSpPr>
          <p:grpSpPr bwMode="auto">
            <a:xfrm>
              <a:off x="4803" y="177"/>
              <a:ext cx="699" cy="644"/>
              <a:chOff x="1457" y="1853"/>
              <a:chExt cx="2382" cy="2108"/>
            </a:xfrm>
          </p:grpSpPr>
          <p:sp>
            <p:nvSpPr>
              <p:cNvPr id="305218" name="Line 66"/>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05219" name="Line 67"/>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05220" name="Line 68"/>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05221" name="Line 69"/>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05222" name="Line 70"/>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05223" name="Line 71"/>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05224" name="Line 72"/>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05225" name="Line 73"/>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05226" name="Line 74"/>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05227" name="Line 75"/>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05228" name="Line 76"/>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05229" name="Line 77"/>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05230" name="Line 78"/>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05231" name="Line 79"/>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05232" name="Line 80"/>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05233" name="Line 81"/>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05234" name="Oval 8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35" name="Oval 8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36" name="Oval 8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37" name="Oval 8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38" name="Oval 8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39" name="Oval 8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0" name="Oval 8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1" name="Oval 8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2" name="Oval 9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3" name="Oval 9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4" name="Oval 9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05245" name="Freeform 93"/>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05246" name="Freeform 94"/>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grpSp>
        <p:nvGrpSpPr>
          <p:cNvPr id="13" name="Group 111"/>
          <p:cNvGrpSpPr>
            <a:grpSpLocks/>
          </p:cNvGrpSpPr>
          <p:nvPr/>
        </p:nvGrpSpPr>
        <p:grpSpPr bwMode="auto">
          <a:xfrm>
            <a:off x="225425" y="1208088"/>
            <a:ext cx="4032250" cy="2566987"/>
            <a:chOff x="142" y="761"/>
            <a:chExt cx="2540" cy="1617"/>
          </a:xfrm>
        </p:grpSpPr>
        <p:sp>
          <p:nvSpPr>
            <p:cNvPr id="305254" name="Rectangle 102"/>
            <p:cNvSpPr>
              <a:spLocks noChangeArrowheads="1"/>
            </p:cNvSpPr>
            <p:nvPr/>
          </p:nvSpPr>
          <p:spPr bwMode="auto">
            <a:xfrm>
              <a:off x="165" y="764"/>
              <a:ext cx="2511" cy="1614"/>
            </a:xfrm>
            <a:prstGeom prst="rect">
              <a:avLst/>
            </a:prstGeom>
            <a:solidFill>
              <a:srgbClr val="FFF5E8"/>
            </a:solidFill>
            <a:ln w="12700">
              <a:solidFill>
                <a:srgbClr val="222222"/>
              </a:solidFill>
              <a:miter lim="800000"/>
              <a:headEnd/>
              <a:tailEnd/>
            </a:ln>
            <a:effectLst/>
          </p:spPr>
          <p:txBody>
            <a:bodyPr wrap="none" anchor="ctr"/>
            <a:lstStyle/>
            <a:p>
              <a:endParaRPr lang="en-US"/>
            </a:p>
          </p:txBody>
        </p:sp>
        <p:sp>
          <p:nvSpPr>
            <p:cNvPr id="305255" name="Line 103"/>
            <p:cNvSpPr>
              <a:spLocks noChangeShapeType="1"/>
            </p:cNvSpPr>
            <p:nvPr/>
          </p:nvSpPr>
          <p:spPr bwMode="auto">
            <a:xfrm>
              <a:off x="142" y="1175"/>
              <a:ext cx="2540" cy="0"/>
            </a:xfrm>
            <a:prstGeom prst="line">
              <a:avLst/>
            </a:prstGeom>
            <a:noFill/>
            <a:ln w="28575">
              <a:solidFill>
                <a:srgbClr val="000000"/>
              </a:solidFill>
              <a:round/>
              <a:headEnd/>
              <a:tailEnd/>
            </a:ln>
            <a:effectLst/>
          </p:spPr>
          <p:txBody>
            <a:bodyPr wrap="none" anchor="ctr"/>
            <a:lstStyle/>
            <a:p>
              <a:endParaRPr lang="en-US"/>
            </a:p>
          </p:txBody>
        </p:sp>
        <p:sp>
          <p:nvSpPr>
            <p:cNvPr id="305256" name="Rectangle 104"/>
            <p:cNvSpPr>
              <a:spLocks noChangeArrowheads="1"/>
            </p:cNvSpPr>
            <p:nvPr/>
          </p:nvSpPr>
          <p:spPr bwMode="auto">
            <a:xfrm>
              <a:off x="163" y="761"/>
              <a:ext cx="2515" cy="405"/>
            </a:xfrm>
            <a:prstGeom prst="rect">
              <a:avLst/>
            </a:prstGeom>
            <a:solidFill>
              <a:srgbClr val="F3C297"/>
            </a:solidFill>
            <a:ln w="12700">
              <a:solidFill>
                <a:srgbClr val="222222"/>
              </a:solidFill>
              <a:miter lim="800000"/>
              <a:headEnd/>
              <a:tailEnd/>
            </a:ln>
            <a:effectLst/>
          </p:spPr>
          <p:txBody>
            <a:bodyPr wrap="none" anchor="ctr"/>
            <a:lstStyle/>
            <a:p>
              <a:endParaRPr lang="en-US"/>
            </a:p>
          </p:txBody>
        </p:sp>
        <p:sp>
          <p:nvSpPr>
            <p:cNvPr id="305257" name="Rectangle 105"/>
            <p:cNvSpPr>
              <a:spLocks noChangeArrowheads="1"/>
            </p:cNvSpPr>
            <p:nvPr/>
          </p:nvSpPr>
          <p:spPr bwMode="auto">
            <a:xfrm>
              <a:off x="300" y="853"/>
              <a:ext cx="2365" cy="1400"/>
            </a:xfrm>
            <a:prstGeom prst="rect">
              <a:avLst/>
            </a:prstGeom>
            <a:noFill/>
            <a:ln w="12700">
              <a:noFill/>
              <a:miter lim="800000"/>
              <a:headEnd/>
              <a:tailEnd/>
            </a:ln>
            <a:effectLst/>
          </p:spPr>
          <p:txBody>
            <a:bodyPr lIns="90487" tIns="44450" rIns="90487" bIns="44450">
              <a:spAutoFit/>
            </a:bodyPr>
            <a:lstStyle/>
            <a:p>
              <a:pPr defTabSz="762000" eaLnBrk="0" hangingPunct="0">
                <a:tabLst>
                  <a:tab pos="576263" algn="ctr"/>
                  <a:tab pos="2279650" algn="ctr"/>
                </a:tabLst>
              </a:pPr>
              <a:r>
                <a:rPr lang="en-US" sz="2000" i="0">
                  <a:solidFill>
                    <a:srgbClr val="000000"/>
                  </a:solidFill>
                  <a:effectLst/>
                </a:rPr>
                <a:t>Path	 	Expected Time (wks)</a:t>
              </a:r>
            </a:p>
            <a:p>
              <a:pPr defTabSz="762000" eaLnBrk="0" hangingPunct="0">
                <a:tabLst>
                  <a:tab pos="576263" algn="ctr"/>
                  <a:tab pos="2279650" algn="ctr"/>
                </a:tabLst>
              </a:pPr>
              <a:endParaRPr lang="en-US" sz="2000" i="0">
                <a:solidFill>
                  <a:srgbClr val="000000"/>
                </a:solidFill>
                <a:effectLst/>
              </a:endParaRPr>
            </a:p>
            <a:p>
              <a:pPr defTabSz="762000" eaLnBrk="0" hangingPunct="0">
                <a:tabLst>
                  <a:tab pos="576263" algn="ctr"/>
                  <a:tab pos="2279650" algn="ctr"/>
                </a:tabLst>
              </a:pPr>
              <a:r>
                <a:rPr lang="en-US" sz="2000" i="0">
                  <a:solidFill>
                    <a:srgbClr val="000000"/>
                  </a:solidFill>
                  <a:effectLst/>
                </a:rPr>
                <a:t>A-F-K	28</a:t>
              </a:r>
            </a:p>
            <a:p>
              <a:pPr defTabSz="762000" eaLnBrk="0" hangingPunct="0">
                <a:tabLst>
                  <a:tab pos="576263" algn="ctr"/>
                  <a:tab pos="2279650" algn="ctr"/>
                </a:tabLst>
              </a:pPr>
              <a:r>
                <a:rPr lang="en-US" sz="2000" i="0">
                  <a:solidFill>
                    <a:srgbClr val="000000"/>
                  </a:solidFill>
                  <a:effectLst/>
                </a:rPr>
                <a:t>A-I-K	33</a:t>
              </a:r>
            </a:p>
            <a:p>
              <a:pPr defTabSz="762000" eaLnBrk="0" hangingPunct="0">
                <a:tabLst>
                  <a:tab pos="576263" algn="ctr"/>
                  <a:tab pos="2279650" algn="ctr"/>
                </a:tabLst>
              </a:pPr>
              <a:r>
                <a:rPr lang="en-US" sz="2000" i="0">
                  <a:solidFill>
                    <a:srgbClr val="000000"/>
                  </a:solidFill>
                  <a:effectLst/>
                </a:rPr>
                <a:t>A-C-G-J-K	67</a:t>
              </a:r>
            </a:p>
            <a:p>
              <a:pPr defTabSz="762000" eaLnBrk="0" hangingPunct="0">
                <a:tabLst>
                  <a:tab pos="576263" algn="ctr"/>
                  <a:tab pos="2279650" algn="ctr"/>
                </a:tabLst>
              </a:pPr>
              <a:r>
                <a:rPr lang="en-US" sz="2000" i="0">
                  <a:solidFill>
                    <a:srgbClr val="000000"/>
                  </a:solidFill>
                  <a:effectLst/>
                </a:rPr>
                <a:t>B-D-H-J-K	69</a:t>
              </a:r>
            </a:p>
            <a:p>
              <a:pPr defTabSz="762000" eaLnBrk="0" hangingPunct="0">
                <a:tabLst>
                  <a:tab pos="576263" algn="ctr"/>
                  <a:tab pos="2279650" algn="ctr"/>
                </a:tabLst>
              </a:pPr>
              <a:r>
                <a:rPr lang="en-US" sz="2000" i="0">
                  <a:solidFill>
                    <a:srgbClr val="000000"/>
                  </a:solidFill>
                  <a:effectLst/>
                </a:rPr>
                <a:t>B-E-J-K	43</a:t>
              </a:r>
            </a:p>
          </p:txBody>
        </p:sp>
        <p:sp>
          <p:nvSpPr>
            <p:cNvPr id="305258" name="Oval 106"/>
            <p:cNvSpPr>
              <a:spLocks noChangeArrowheads="1"/>
            </p:cNvSpPr>
            <p:nvPr/>
          </p:nvSpPr>
          <p:spPr bwMode="auto">
            <a:xfrm>
              <a:off x="170" y="1780"/>
              <a:ext cx="2040" cy="315"/>
            </a:xfrm>
            <a:prstGeom prst="ellipse">
              <a:avLst/>
            </a:prstGeom>
            <a:noFill/>
            <a:ln w="76200">
              <a:solidFill>
                <a:srgbClr val="FF0000"/>
              </a:solidFill>
              <a:round/>
              <a:headEnd/>
              <a:tailEnd/>
            </a:ln>
            <a:effectLst/>
          </p:spPr>
          <p:txBody>
            <a:bodyPr wrap="none" anchor="ctr"/>
            <a:lstStyle/>
            <a:p>
              <a:endParaRPr lang="en-US"/>
            </a:p>
          </p:txBody>
        </p:sp>
      </p:grpSp>
      <p:sp>
        <p:nvSpPr>
          <p:cNvPr id="98" name="Slide Number Placeholder 97"/>
          <p:cNvSpPr>
            <a:spLocks noGrp="1"/>
          </p:cNvSpPr>
          <p:nvPr>
            <p:ph type="sldNum" sz="quarter" idx="10"/>
          </p:nvPr>
        </p:nvSpPr>
        <p:spPr/>
        <p:txBody>
          <a:bodyPr/>
          <a:lstStyle/>
          <a:p>
            <a:pPr>
              <a:defRPr/>
            </a:pPr>
            <a:fld id="{60250493-D46D-4FA2-BF76-57F252D2583B}" type="slidenum">
              <a:rPr lang="en-US" altLang="en-US" smtClean="0"/>
              <a:pPr>
                <a:defRPr/>
              </a:pPr>
              <a:t>87</a:t>
            </a:fld>
            <a:endParaRPr lang="en-US" altLang="en-US"/>
          </a:p>
        </p:txBody>
      </p:sp>
    </p:spTree>
  </p:cSld>
  <p:clrMapOvr>
    <a:masterClrMapping/>
  </p:clrMapOvr>
  <p:transition spd="med" advTm="4000">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4325" y="1570038"/>
            <a:ext cx="8369300" cy="3992562"/>
            <a:chOff x="230" y="933"/>
            <a:chExt cx="5272" cy="2515"/>
          </a:xfrm>
        </p:grpSpPr>
        <p:sp>
          <p:nvSpPr>
            <p:cNvPr id="560131" name="Rectangle 3"/>
            <p:cNvSpPr>
              <a:spLocks noChangeArrowheads="1"/>
            </p:cNvSpPr>
            <p:nvPr/>
          </p:nvSpPr>
          <p:spPr bwMode="auto">
            <a:xfrm>
              <a:off x="230" y="933"/>
              <a:ext cx="5272" cy="364"/>
            </a:xfrm>
            <a:prstGeom prst="rect">
              <a:avLst/>
            </a:prstGeom>
            <a:noFill/>
            <a:ln w="12700">
              <a:noFill/>
              <a:miter lim="800000"/>
              <a:headEnd/>
              <a:tailEnd/>
            </a:ln>
            <a:effectLst/>
          </p:spPr>
          <p:txBody>
            <a:bodyPr lIns="90487" tIns="44450" rIns="90487" bIns="44450">
              <a:spAutoFit/>
            </a:bodyPr>
            <a:lstStyle/>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Immediate</a:t>
              </a:r>
            </a:p>
            <a:p>
              <a:pPr defTabSz="762000" eaLnBrk="0" hangingPunct="0">
                <a:tabLst>
                  <a:tab pos="660400" algn="ctr"/>
                  <a:tab pos="2857500" algn="ctr"/>
                  <a:tab pos="5816600" algn="ctr"/>
                  <a:tab pos="6769100" algn="l"/>
                </a:tabLst>
              </a:pPr>
              <a:r>
                <a:rPr lang="en-US" sz="1600" i="0">
                  <a:effectLst>
                    <a:outerShdw blurRad="38100" dist="38100" dir="2700000" algn="tl">
                      <a:srgbClr val="000000"/>
                    </a:outerShdw>
                  </a:effectLst>
                </a:rPr>
                <a:t>	Activity	Description	Predecessor(s)	Responsibility</a:t>
              </a:r>
            </a:p>
          </p:txBody>
        </p:sp>
        <p:sp>
          <p:nvSpPr>
            <p:cNvPr id="560132" name="Rectangle 4"/>
            <p:cNvSpPr>
              <a:spLocks noChangeArrowheads="1"/>
            </p:cNvSpPr>
            <p:nvPr/>
          </p:nvSpPr>
          <p:spPr bwMode="auto">
            <a:xfrm>
              <a:off x="443" y="1390"/>
              <a:ext cx="4984" cy="2058"/>
            </a:xfrm>
            <a:prstGeom prst="rect">
              <a:avLst/>
            </a:prstGeom>
            <a:noFill/>
            <a:ln w="12700">
              <a:noFill/>
              <a:miter lim="800000"/>
              <a:headEnd/>
              <a:tailEnd/>
            </a:ln>
            <a:effectLst/>
          </p:spPr>
          <p:txBody>
            <a:bodyPr lIns="90487" tIns="44450" rIns="90487" bIns="44450">
              <a:spAutoFit/>
            </a:bodyPr>
            <a:lstStyle/>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	Select administrative and medical staff.	—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B	Select site and do site survey.	—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C	Select equipment.	A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D	Prepare final construction plans and layout.	B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E	Bring utilities to the site.	B	Burton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F	Interview applicants and fill positions in	A	Johnson</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nursing, support staff, maintenance, </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and security.</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G	Purchase and take delivery of equipment.	C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H	Construct the hospital.	D	Taylor</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I	Develop an information system.	A	Simmons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J	Install the equipment.	E,G,H	Adams</a:t>
              </a:r>
            </a:p>
            <a:p>
              <a:pPr marL="762000" indent="-762000" defTabSz="762000" eaLnBrk="0" hangingPunct="0">
                <a:tabLst>
                  <a:tab pos="287338" algn="ctr"/>
                  <a:tab pos="966788" algn="l"/>
                  <a:tab pos="5435600" algn="ctr"/>
                  <a:tab pos="6388100" algn="l"/>
                </a:tabLst>
              </a:pPr>
              <a:r>
                <a:rPr lang="en-US" sz="1600" i="0">
                  <a:effectLst>
                    <a:outerShdw blurRad="38100" dist="38100" dir="2700000" algn="tl">
                      <a:srgbClr val="000000"/>
                    </a:outerShdw>
                  </a:effectLst>
                </a:rPr>
                <a:t>	K	Train nurses and support staff.	F,I,J	Johnson</a:t>
              </a:r>
            </a:p>
          </p:txBody>
        </p:sp>
        <p:sp>
          <p:nvSpPr>
            <p:cNvPr id="560133" name="Line 5"/>
            <p:cNvSpPr>
              <a:spLocks noChangeShapeType="1"/>
            </p:cNvSpPr>
            <p:nvPr/>
          </p:nvSpPr>
          <p:spPr bwMode="auto">
            <a:xfrm>
              <a:off x="373" y="1349"/>
              <a:ext cx="5104" cy="0"/>
            </a:xfrm>
            <a:prstGeom prst="line">
              <a:avLst/>
            </a:prstGeom>
            <a:noFill/>
            <a:ln w="25400">
              <a:solidFill>
                <a:schemeClr val="tx1"/>
              </a:solidFill>
              <a:round/>
              <a:headEnd/>
              <a:tailEnd/>
            </a:ln>
            <a:effectLst/>
          </p:spPr>
          <p:txBody>
            <a:bodyPr wrap="none" anchor="ctr"/>
            <a:lstStyle/>
            <a:p>
              <a:endParaRPr lang="en-US"/>
            </a:p>
          </p:txBody>
        </p:sp>
      </p:grpSp>
      <p:sp>
        <p:nvSpPr>
          <p:cNvPr id="560134" name="Rectangle 6"/>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grpSp>
        <p:nvGrpSpPr>
          <p:cNvPr id="3" name="Group 103"/>
          <p:cNvGrpSpPr>
            <a:grpSpLocks/>
          </p:cNvGrpSpPr>
          <p:nvPr/>
        </p:nvGrpSpPr>
        <p:grpSpPr bwMode="auto">
          <a:xfrm>
            <a:off x="406400" y="1482725"/>
            <a:ext cx="7061200" cy="4910138"/>
            <a:chOff x="256" y="934"/>
            <a:chExt cx="4448" cy="3093"/>
          </a:xfrm>
        </p:grpSpPr>
        <p:sp>
          <p:nvSpPr>
            <p:cNvPr id="560137" name="Rectangle 9"/>
            <p:cNvSpPr>
              <a:spLocks noChangeArrowheads="1"/>
            </p:cNvSpPr>
            <p:nvPr/>
          </p:nvSpPr>
          <p:spPr bwMode="auto">
            <a:xfrm>
              <a:off x="256" y="934"/>
              <a:ext cx="4448" cy="3093"/>
            </a:xfrm>
            <a:prstGeom prst="rect">
              <a:avLst/>
            </a:prstGeom>
            <a:solidFill>
              <a:schemeClr val="hlink"/>
            </a:solidFill>
            <a:ln w="12700">
              <a:noFill/>
              <a:miter lim="800000"/>
              <a:headEnd/>
              <a:tailEnd/>
            </a:ln>
            <a:effectLst/>
          </p:spPr>
          <p:txBody>
            <a:bodyPr wrap="none" anchor="ctr"/>
            <a:lstStyle/>
            <a:p>
              <a:endParaRPr lang="en-US"/>
            </a:p>
          </p:txBody>
        </p:sp>
        <p:sp>
          <p:nvSpPr>
            <p:cNvPr id="560138" name="Rectangle 10"/>
            <p:cNvSpPr>
              <a:spLocks noChangeArrowheads="1"/>
            </p:cNvSpPr>
            <p:nvPr/>
          </p:nvSpPr>
          <p:spPr bwMode="auto">
            <a:xfrm>
              <a:off x="509" y="1188"/>
              <a:ext cx="1411"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0000"/>
                  </a:solidFill>
                  <a:effectLst/>
                </a:rPr>
                <a:t>Completion Time</a:t>
              </a:r>
            </a:p>
          </p:txBody>
        </p:sp>
        <p:grpSp>
          <p:nvGrpSpPr>
            <p:cNvPr id="4" name="Group 102"/>
            <p:cNvGrpSpPr>
              <a:grpSpLocks/>
            </p:cNvGrpSpPr>
            <p:nvPr/>
          </p:nvGrpSpPr>
          <p:grpSpPr bwMode="auto">
            <a:xfrm>
              <a:off x="4002" y="2363"/>
              <a:ext cx="410" cy="273"/>
              <a:chOff x="4002" y="2363"/>
              <a:chExt cx="410" cy="273"/>
            </a:xfrm>
          </p:grpSpPr>
          <p:sp>
            <p:nvSpPr>
              <p:cNvPr id="560140" name="Freeform 12"/>
              <p:cNvSpPr>
                <a:spLocks/>
              </p:cNvSpPr>
              <p:nvPr/>
            </p:nvSpPr>
            <p:spPr bwMode="auto">
              <a:xfrm>
                <a:off x="4002"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560141" name="Rectangle 13"/>
              <p:cNvSpPr>
                <a:spLocks noChangeArrowheads="1"/>
              </p:cNvSpPr>
              <p:nvPr/>
            </p:nvSpPr>
            <p:spPr bwMode="auto">
              <a:xfrm>
                <a:off x="4002" y="2413"/>
                <a:ext cx="410"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Finish</a:t>
                </a:r>
              </a:p>
            </p:txBody>
          </p:sp>
        </p:grpSp>
        <p:grpSp>
          <p:nvGrpSpPr>
            <p:cNvPr id="5" name="Group 101"/>
            <p:cNvGrpSpPr>
              <a:grpSpLocks/>
            </p:cNvGrpSpPr>
            <p:nvPr/>
          </p:nvGrpSpPr>
          <p:grpSpPr bwMode="auto">
            <a:xfrm>
              <a:off x="1366" y="2363"/>
              <a:ext cx="408" cy="273"/>
              <a:chOff x="1366" y="2363"/>
              <a:chExt cx="408" cy="273"/>
            </a:xfrm>
          </p:grpSpPr>
          <p:sp>
            <p:nvSpPr>
              <p:cNvPr id="560143" name="Freeform 15"/>
              <p:cNvSpPr>
                <a:spLocks/>
              </p:cNvSpPr>
              <p:nvPr/>
            </p:nvSpPr>
            <p:spPr bwMode="auto">
              <a:xfrm>
                <a:off x="1366" y="2363"/>
                <a:ext cx="408" cy="273"/>
              </a:xfrm>
              <a:custGeom>
                <a:avLst/>
                <a:gdLst/>
                <a:ahLst/>
                <a:cxnLst>
                  <a:cxn ang="0">
                    <a:pos x="407" y="272"/>
                  </a:cxn>
                  <a:cxn ang="0">
                    <a:pos x="407" y="0"/>
                  </a:cxn>
                  <a:cxn ang="0">
                    <a:pos x="0" y="0"/>
                  </a:cxn>
                  <a:cxn ang="0">
                    <a:pos x="0" y="272"/>
                  </a:cxn>
                  <a:cxn ang="0">
                    <a:pos x="407" y="272"/>
                  </a:cxn>
                </a:cxnLst>
                <a:rect l="0" t="0" r="r" b="b"/>
                <a:pathLst>
                  <a:path w="408" h="273">
                    <a:moveTo>
                      <a:pt x="407" y="272"/>
                    </a:moveTo>
                    <a:lnTo>
                      <a:pt x="407" y="0"/>
                    </a:lnTo>
                    <a:lnTo>
                      <a:pt x="0" y="0"/>
                    </a:lnTo>
                    <a:lnTo>
                      <a:pt x="0" y="272"/>
                    </a:lnTo>
                    <a:lnTo>
                      <a:pt x="407" y="27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560144" name="Rectangle 16"/>
              <p:cNvSpPr>
                <a:spLocks noChangeArrowheads="1"/>
              </p:cNvSpPr>
              <p:nvPr/>
            </p:nvSpPr>
            <p:spPr bwMode="auto">
              <a:xfrm>
                <a:off x="1402" y="2413"/>
                <a:ext cx="337" cy="174"/>
              </a:xfrm>
              <a:prstGeom prst="rect">
                <a:avLst/>
              </a:prstGeom>
              <a:noFill/>
              <a:ln w="12700">
                <a:noFill/>
                <a:miter lim="800000"/>
                <a:headEnd/>
                <a:tailEnd/>
              </a:ln>
              <a:effectLst/>
            </p:spPr>
            <p:txBody>
              <a:bodyPr wrap="none" lIns="65087" tIns="31750" rIns="65087" bIns="31750">
                <a:spAutoFit/>
              </a:bodyPr>
              <a:lstStyle/>
              <a:p>
                <a:pPr defTabSz="373063" eaLnBrk="0" hangingPunct="0"/>
                <a:r>
                  <a:rPr lang="en-US" sz="1400" i="0">
                    <a:solidFill>
                      <a:srgbClr val="000000"/>
                    </a:solidFill>
                    <a:effectLst/>
                  </a:rPr>
                  <a:t>Start</a:t>
                </a:r>
              </a:p>
            </p:txBody>
          </p:sp>
        </p:grpSp>
        <p:sp>
          <p:nvSpPr>
            <p:cNvPr id="560145" name="Line 17"/>
            <p:cNvSpPr>
              <a:spLocks noChangeShapeType="1"/>
            </p:cNvSpPr>
            <p:nvPr/>
          </p:nvSpPr>
          <p:spPr bwMode="auto">
            <a:xfrm>
              <a:off x="2040" y="3174"/>
              <a:ext cx="363" cy="355"/>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560146" name="Line 18"/>
            <p:cNvSpPr>
              <a:spLocks noChangeShapeType="1"/>
            </p:cNvSpPr>
            <p:nvPr/>
          </p:nvSpPr>
          <p:spPr bwMode="auto">
            <a:xfrm>
              <a:off x="2095" y="3057"/>
              <a:ext cx="271"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560147" name="Line 19"/>
            <p:cNvSpPr>
              <a:spLocks noChangeShapeType="1"/>
            </p:cNvSpPr>
            <p:nvPr/>
          </p:nvSpPr>
          <p:spPr bwMode="auto">
            <a:xfrm>
              <a:off x="2780" y="3057"/>
              <a:ext cx="242"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560148" name="Line 20"/>
            <p:cNvSpPr>
              <a:spLocks noChangeShapeType="1"/>
            </p:cNvSpPr>
            <p:nvPr/>
          </p:nvSpPr>
          <p:spPr bwMode="auto">
            <a:xfrm flipV="1">
              <a:off x="2725" y="3154"/>
              <a:ext cx="942" cy="436"/>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endParaRPr lang="en-US"/>
            </a:p>
          </p:txBody>
        </p:sp>
        <p:sp>
          <p:nvSpPr>
            <p:cNvPr id="560149" name="Line 21"/>
            <p:cNvSpPr>
              <a:spLocks noChangeShapeType="1"/>
            </p:cNvSpPr>
            <p:nvPr/>
          </p:nvSpPr>
          <p:spPr bwMode="auto">
            <a:xfrm>
              <a:off x="3409" y="3057"/>
              <a:ext cx="237" cy="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560150" name="Line 22"/>
            <p:cNvSpPr>
              <a:spLocks noChangeShapeType="1"/>
            </p:cNvSpPr>
            <p:nvPr/>
          </p:nvSpPr>
          <p:spPr bwMode="auto">
            <a:xfrm>
              <a:off x="3332" y="2624"/>
              <a:ext cx="327" cy="325"/>
            </a:xfrm>
            <a:prstGeom prst="line">
              <a:avLst/>
            </a:prstGeom>
            <a:noFill/>
            <a:ln w="57150">
              <a:solidFill>
                <a:srgbClr val="8CC9BE"/>
              </a:solidFill>
              <a:round/>
              <a:headEnd/>
              <a:tailEnd type="triangle" w="med" len="med"/>
            </a:ln>
            <a:effectLst/>
          </p:spPr>
          <p:txBody>
            <a:bodyPr wrap="none" anchor="ctr"/>
            <a:lstStyle/>
            <a:p>
              <a:endParaRPr lang="en-US"/>
            </a:p>
          </p:txBody>
        </p:sp>
        <p:sp>
          <p:nvSpPr>
            <p:cNvPr id="560151" name="Line 23"/>
            <p:cNvSpPr>
              <a:spLocks noChangeShapeType="1"/>
            </p:cNvSpPr>
            <p:nvPr/>
          </p:nvSpPr>
          <p:spPr bwMode="auto">
            <a:xfrm>
              <a:off x="3925" y="2027"/>
              <a:ext cx="229" cy="323"/>
            </a:xfrm>
            <a:prstGeom prst="line">
              <a:avLst/>
            </a:prstGeom>
            <a:noFill/>
            <a:ln w="38100">
              <a:solidFill>
                <a:srgbClr val="FF0000"/>
              </a:solidFill>
              <a:round/>
              <a:headEnd/>
              <a:tailEnd type="triangle" w="med" len="med"/>
            </a:ln>
            <a:effectLst/>
          </p:spPr>
          <p:txBody>
            <a:bodyPr wrap="none" anchor="ctr"/>
            <a:lstStyle/>
            <a:p>
              <a:endParaRPr lang="en-US"/>
            </a:p>
          </p:txBody>
        </p:sp>
        <p:sp>
          <p:nvSpPr>
            <p:cNvPr id="560152" name="Line 24"/>
            <p:cNvSpPr>
              <a:spLocks noChangeShapeType="1"/>
            </p:cNvSpPr>
            <p:nvPr/>
          </p:nvSpPr>
          <p:spPr bwMode="auto">
            <a:xfrm>
              <a:off x="2774" y="1887"/>
              <a:ext cx="871"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560153" name="Line 25"/>
            <p:cNvSpPr>
              <a:spLocks noChangeShapeType="1"/>
            </p:cNvSpPr>
            <p:nvPr/>
          </p:nvSpPr>
          <p:spPr bwMode="auto">
            <a:xfrm>
              <a:off x="2752" y="1398"/>
              <a:ext cx="913" cy="391"/>
            </a:xfrm>
            <a:prstGeom prst="line">
              <a:avLst/>
            </a:prstGeom>
            <a:noFill/>
            <a:ln w="57150">
              <a:solidFill>
                <a:srgbClr val="FF9980"/>
              </a:solidFill>
              <a:round/>
              <a:headEnd/>
              <a:tailEnd type="triangle" w="med" len="med"/>
            </a:ln>
            <a:effectLst/>
          </p:spPr>
          <p:txBody>
            <a:bodyPr wrap="none" anchor="ctr"/>
            <a:lstStyle/>
            <a:p>
              <a:endParaRPr lang="en-US"/>
            </a:p>
          </p:txBody>
        </p:sp>
        <p:sp>
          <p:nvSpPr>
            <p:cNvPr id="560154" name="Line 26"/>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a:effectLst/>
          </p:spPr>
          <p:txBody>
            <a:bodyPr wrap="none" anchor="ctr"/>
            <a:lstStyle/>
            <a:p>
              <a:endParaRPr lang="en-US"/>
            </a:p>
          </p:txBody>
        </p:sp>
        <p:sp>
          <p:nvSpPr>
            <p:cNvPr id="560155" name="Line 27"/>
            <p:cNvSpPr>
              <a:spLocks noChangeShapeType="1"/>
            </p:cNvSpPr>
            <p:nvPr/>
          </p:nvSpPr>
          <p:spPr bwMode="auto">
            <a:xfrm>
              <a:off x="2104" y="1887"/>
              <a:ext cx="276" cy="0"/>
            </a:xfrm>
            <a:prstGeom prst="line">
              <a:avLst/>
            </a:prstGeom>
            <a:noFill/>
            <a:ln w="57150">
              <a:solidFill>
                <a:srgbClr val="00FFFF"/>
              </a:solidFill>
              <a:round/>
              <a:headEnd/>
              <a:tailEnd type="triangle" w="med" len="med"/>
            </a:ln>
            <a:effectLst/>
          </p:spPr>
          <p:txBody>
            <a:bodyPr wrap="none" anchor="ctr"/>
            <a:lstStyle/>
            <a:p>
              <a:endParaRPr lang="en-US"/>
            </a:p>
          </p:txBody>
        </p:sp>
        <p:sp>
          <p:nvSpPr>
            <p:cNvPr id="560156" name="Line 28"/>
            <p:cNvSpPr>
              <a:spLocks noChangeShapeType="1"/>
            </p:cNvSpPr>
            <p:nvPr/>
          </p:nvSpPr>
          <p:spPr bwMode="auto">
            <a:xfrm>
              <a:off x="2063" y="2013"/>
              <a:ext cx="362" cy="357"/>
            </a:xfrm>
            <a:prstGeom prst="line">
              <a:avLst/>
            </a:prstGeom>
            <a:noFill/>
            <a:ln w="57150">
              <a:solidFill>
                <a:srgbClr val="8CC9BE"/>
              </a:solidFill>
              <a:round/>
              <a:headEnd/>
              <a:tailEnd type="triangle" w="med" len="med"/>
            </a:ln>
            <a:effectLst/>
          </p:spPr>
          <p:txBody>
            <a:bodyPr wrap="none" anchor="ctr"/>
            <a:lstStyle/>
            <a:p>
              <a:endParaRPr lang="en-US"/>
            </a:p>
          </p:txBody>
        </p:sp>
        <p:sp>
          <p:nvSpPr>
            <p:cNvPr id="560157" name="Line 29"/>
            <p:cNvSpPr>
              <a:spLocks noChangeShapeType="1"/>
            </p:cNvSpPr>
            <p:nvPr/>
          </p:nvSpPr>
          <p:spPr bwMode="auto">
            <a:xfrm flipV="1">
              <a:off x="3830" y="2092"/>
              <a:ext cx="0" cy="810"/>
            </a:xfrm>
            <a:prstGeom prst="line">
              <a:avLst/>
            </a:prstGeom>
            <a:noFill/>
            <a:ln w="57150">
              <a:solidFill>
                <a:srgbClr val="FF0000"/>
              </a:solidFill>
              <a:round/>
              <a:headEnd/>
              <a:tailEnd type="triangle" w="med" len="med"/>
            </a:ln>
            <a:effectLst/>
          </p:spPr>
          <p:txBody>
            <a:bodyPr wrap="none" anchor="ctr"/>
            <a:lstStyle/>
            <a:p>
              <a:endParaRPr lang="en-US"/>
            </a:p>
          </p:txBody>
        </p:sp>
        <p:sp>
          <p:nvSpPr>
            <p:cNvPr id="560158" name="Line 30"/>
            <p:cNvSpPr>
              <a:spLocks noChangeShapeType="1"/>
            </p:cNvSpPr>
            <p:nvPr/>
          </p:nvSpPr>
          <p:spPr bwMode="auto">
            <a:xfrm>
              <a:off x="2773" y="2500"/>
              <a:ext cx="242" cy="0"/>
            </a:xfrm>
            <a:prstGeom prst="line">
              <a:avLst/>
            </a:prstGeom>
            <a:noFill/>
            <a:ln w="57150">
              <a:solidFill>
                <a:srgbClr val="8CC9BE"/>
              </a:solidFill>
              <a:round/>
              <a:headEnd/>
              <a:tailEnd type="triangle" w="med" len="med"/>
            </a:ln>
            <a:effectLst/>
          </p:spPr>
          <p:txBody>
            <a:bodyPr wrap="none" anchor="ctr"/>
            <a:lstStyle/>
            <a:p>
              <a:endParaRPr lang="en-US"/>
            </a:p>
          </p:txBody>
        </p:sp>
        <p:grpSp>
          <p:nvGrpSpPr>
            <p:cNvPr id="6" name="Group 100"/>
            <p:cNvGrpSpPr>
              <a:grpSpLocks/>
            </p:cNvGrpSpPr>
            <p:nvPr/>
          </p:nvGrpSpPr>
          <p:grpSpPr bwMode="auto">
            <a:xfrm>
              <a:off x="3642" y="1699"/>
              <a:ext cx="376" cy="376"/>
              <a:chOff x="3642" y="1699"/>
              <a:chExt cx="376" cy="376"/>
            </a:xfrm>
          </p:grpSpPr>
          <p:sp>
            <p:nvSpPr>
              <p:cNvPr id="560160" name="Oval 32"/>
              <p:cNvSpPr>
                <a:spLocks noChangeArrowheads="1"/>
              </p:cNvSpPr>
              <p:nvPr/>
            </p:nvSpPr>
            <p:spPr bwMode="auto">
              <a:xfrm>
                <a:off x="3642" y="169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560161" name="Rectangle 33"/>
              <p:cNvSpPr>
                <a:spLocks noChangeArrowheads="1"/>
              </p:cNvSpPr>
              <p:nvPr/>
            </p:nvSpPr>
            <p:spPr bwMode="auto">
              <a:xfrm>
                <a:off x="3743" y="173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K</a:t>
                </a:r>
              </a:p>
              <a:p>
                <a:pPr algn="ctr" defTabSz="373063" eaLnBrk="0" hangingPunct="0"/>
                <a:r>
                  <a:rPr lang="en-US" sz="1400" i="0">
                    <a:solidFill>
                      <a:srgbClr val="000000"/>
                    </a:solidFill>
                    <a:effectLst/>
                  </a:rPr>
                  <a:t>6 </a:t>
                </a:r>
              </a:p>
            </p:txBody>
          </p:sp>
        </p:grpSp>
        <p:grpSp>
          <p:nvGrpSpPr>
            <p:cNvPr id="7" name="Group 99"/>
            <p:cNvGrpSpPr>
              <a:grpSpLocks/>
            </p:cNvGrpSpPr>
            <p:nvPr/>
          </p:nvGrpSpPr>
          <p:grpSpPr bwMode="auto">
            <a:xfrm>
              <a:off x="2388" y="1157"/>
              <a:ext cx="376" cy="2690"/>
              <a:chOff x="2388" y="1157"/>
              <a:chExt cx="376" cy="2690"/>
            </a:xfrm>
          </p:grpSpPr>
          <p:sp>
            <p:nvSpPr>
              <p:cNvPr id="560163" name="Oval 35"/>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64" name="Oval 36"/>
              <p:cNvSpPr>
                <a:spLocks noChangeArrowheads="1"/>
              </p:cNvSpPr>
              <p:nvPr/>
            </p:nvSpPr>
            <p:spPr bwMode="auto">
              <a:xfrm>
                <a:off x="2388" y="2868"/>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560165" name="Oval 37"/>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66" name="Oval 38"/>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67" name="Oval 39"/>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68" name="Rectangle 40"/>
              <p:cNvSpPr>
                <a:spLocks noChangeArrowheads="1"/>
              </p:cNvSpPr>
              <p:nvPr/>
            </p:nvSpPr>
            <p:spPr bwMode="auto">
              <a:xfrm>
                <a:off x="2458" y="1191"/>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I</a:t>
                </a:r>
              </a:p>
              <a:p>
                <a:pPr algn="ctr" defTabSz="373063" eaLnBrk="0" hangingPunct="0"/>
                <a:r>
                  <a:rPr lang="en-US" sz="1400" i="0">
                    <a:solidFill>
                      <a:srgbClr val="000000"/>
                    </a:solidFill>
                    <a:effectLst/>
                  </a:rPr>
                  <a:t>15 </a:t>
                </a:r>
              </a:p>
            </p:txBody>
          </p:sp>
          <p:sp>
            <p:nvSpPr>
              <p:cNvPr id="560169" name="Rectangle 41"/>
              <p:cNvSpPr>
                <a:spLocks noChangeArrowheads="1"/>
              </p:cNvSpPr>
              <p:nvPr/>
            </p:nvSpPr>
            <p:spPr bwMode="auto">
              <a:xfrm>
                <a:off x="2458"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F</a:t>
                </a:r>
              </a:p>
              <a:p>
                <a:pPr algn="ctr" defTabSz="373063" eaLnBrk="0" hangingPunct="0"/>
                <a:r>
                  <a:rPr lang="en-US" sz="1400" i="0">
                    <a:solidFill>
                      <a:srgbClr val="000000"/>
                    </a:solidFill>
                    <a:effectLst/>
                  </a:rPr>
                  <a:t>10 </a:t>
                </a:r>
              </a:p>
            </p:txBody>
          </p:sp>
          <p:sp>
            <p:nvSpPr>
              <p:cNvPr id="560170" name="Rectangle 42"/>
              <p:cNvSpPr>
                <a:spLocks noChangeArrowheads="1"/>
              </p:cNvSpPr>
              <p:nvPr/>
            </p:nvSpPr>
            <p:spPr bwMode="auto">
              <a:xfrm>
                <a:off x="2458"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C</a:t>
                </a:r>
              </a:p>
              <a:p>
                <a:pPr algn="ctr" defTabSz="373063" eaLnBrk="0" hangingPunct="0"/>
                <a:r>
                  <a:rPr lang="en-US" sz="1400" i="0">
                    <a:solidFill>
                      <a:srgbClr val="000000"/>
                    </a:solidFill>
                    <a:effectLst/>
                  </a:rPr>
                  <a:t>10 </a:t>
                </a:r>
              </a:p>
            </p:txBody>
          </p:sp>
          <p:sp>
            <p:nvSpPr>
              <p:cNvPr id="560171" name="Rectangle 43"/>
              <p:cNvSpPr>
                <a:spLocks noChangeArrowheads="1"/>
              </p:cNvSpPr>
              <p:nvPr/>
            </p:nvSpPr>
            <p:spPr bwMode="auto">
              <a:xfrm>
                <a:off x="2458"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D</a:t>
                </a:r>
              </a:p>
              <a:p>
                <a:pPr algn="ctr" defTabSz="373063" eaLnBrk="0" hangingPunct="0"/>
                <a:r>
                  <a:rPr lang="en-US" sz="1400" i="0">
                    <a:solidFill>
                      <a:srgbClr val="000000"/>
                    </a:solidFill>
                    <a:effectLst/>
                  </a:rPr>
                  <a:t>10 </a:t>
                </a:r>
              </a:p>
            </p:txBody>
          </p:sp>
          <p:sp>
            <p:nvSpPr>
              <p:cNvPr id="560172" name="Rectangle 44"/>
              <p:cNvSpPr>
                <a:spLocks noChangeArrowheads="1"/>
              </p:cNvSpPr>
              <p:nvPr/>
            </p:nvSpPr>
            <p:spPr bwMode="auto">
              <a:xfrm>
                <a:off x="2458" y="3505"/>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E</a:t>
                </a:r>
              </a:p>
              <a:p>
                <a:pPr algn="ctr" defTabSz="373063" eaLnBrk="0" hangingPunct="0"/>
                <a:r>
                  <a:rPr lang="en-US" sz="1400" i="0">
                    <a:solidFill>
                      <a:srgbClr val="000000"/>
                    </a:solidFill>
                    <a:effectLst/>
                  </a:rPr>
                  <a:t>24 </a:t>
                </a:r>
              </a:p>
            </p:txBody>
          </p:sp>
        </p:grpSp>
        <p:grpSp>
          <p:nvGrpSpPr>
            <p:cNvPr id="8" name="Group 98"/>
            <p:cNvGrpSpPr>
              <a:grpSpLocks/>
            </p:cNvGrpSpPr>
            <p:nvPr/>
          </p:nvGrpSpPr>
          <p:grpSpPr bwMode="auto">
            <a:xfrm>
              <a:off x="3034" y="2312"/>
              <a:ext cx="377" cy="933"/>
              <a:chOff x="3034" y="2312"/>
              <a:chExt cx="377" cy="933"/>
            </a:xfrm>
          </p:grpSpPr>
          <p:sp>
            <p:nvSpPr>
              <p:cNvPr id="560174" name="Oval 46"/>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75" name="Oval 47"/>
              <p:cNvSpPr>
                <a:spLocks noChangeArrowheads="1"/>
              </p:cNvSpPr>
              <p:nvPr/>
            </p:nvSpPr>
            <p:spPr bwMode="auto">
              <a:xfrm>
                <a:off x="3034" y="286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560176" name="Rectangle 48"/>
              <p:cNvSpPr>
                <a:spLocks noChangeArrowheads="1"/>
              </p:cNvSpPr>
              <p:nvPr/>
            </p:nvSpPr>
            <p:spPr bwMode="auto">
              <a:xfrm>
                <a:off x="3104" y="2346"/>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G</a:t>
                </a:r>
              </a:p>
              <a:p>
                <a:pPr algn="ctr" defTabSz="373063" eaLnBrk="0" hangingPunct="0"/>
                <a:r>
                  <a:rPr lang="en-US" sz="1400" i="0">
                    <a:solidFill>
                      <a:srgbClr val="000000"/>
                    </a:solidFill>
                    <a:effectLst/>
                  </a:rPr>
                  <a:t>35 </a:t>
                </a:r>
              </a:p>
            </p:txBody>
          </p:sp>
          <p:sp>
            <p:nvSpPr>
              <p:cNvPr id="560177" name="Rectangle 49"/>
              <p:cNvSpPr>
                <a:spLocks noChangeArrowheads="1"/>
              </p:cNvSpPr>
              <p:nvPr/>
            </p:nvSpPr>
            <p:spPr bwMode="auto">
              <a:xfrm>
                <a:off x="3104" y="290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H</a:t>
                </a:r>
              </a:p>
              <a:p>
                <a:pPr algn="ctr" defTabSz="373063" eaLnBrk="0" hangingPunct="0"/>
                <a:r>
                  <a:rPr lang="en-US" sz="1400" i="0">
                    <a:solidFill>
                      <a:srgbClr val="000000"/>
                    </a:solidFill>
                    <a:effectLst/>
                  </a:rPr>
                  <a:t>40 </a:t>
                </a:r>
              </a:p>
            </p:txBody>
          </p:sp>
        </p:grpSp>
        <p:grpSp>
          <p:nvGrpSpPr>
            <p:cNvPr id="9" name="Group 97"/>
            <p:cNvGrpSpPr>
              <a:grpSpLocks/>
            </p:cNvGrpSpPr>
            <p:nvPr/>
          </p:nvGrpSpPr>
          <p:grpSpPr bwMode="auto">
            <a:xfrm>
              <a:off x="3642" y="2869"/>
              <a:ext cx="376" cy="376"/>
              <a:chOff x="3642" y="2869"/>
              <a:chExt cx="376" cy="376"/>
            </a:xfrm>
          </p:grpSpPr>
          <p:sp>
            <p:nvSpPr>
              <p:cNvPr id="560179" name="Oval 51"/>
              <p:cNvSpPr>
                <a:spLocks noChangeArrowheads="1"/>
              </p:cNvSpPr>
              <p:nvPr/>
            </p:nvSpPr>
            <p:spPr bwMode="auto">
              <a:xfrm>
                <a:off x="3642" y="2869"/>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560180" name="Rectangle 52"/>
              <p:cNvSpPr>
                <a:spLocks noChangeArrowheads="1"/>
              </p:cNvSpPr>
              <p:nvPr/>
            </p:nvSpPr>
            <p:spPr bwMode="auto">
              <a:xfrm>
                <a:off x="3743"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J</a:t>
                </a:r>
              </a:p>
              <a:p>
                <a:pPr algn="ctr" defTabSz="373063" eaLnBrk="0" hangingPunct="0"/>
                <a:r>
                  <a:rPr lang="en-US" sz="1400" i="0">
                    <a:solidFill>
                      <a:srgbClr val="000000"/>
                    </a:solidFill>
                    <a:effectLst/>
                  </a:rPr>
                  <a:t>4 </a:t>
                </a:r>
              </a:p>
            </p:txBody>
          </p:sp>
        </p:grpSp>
        <p:grpSp>
          <p:nvGrpSpPr>
            <p:cNvPr id="10" name="Group 96"/>
            <p:cNvGrpSpPr>
              <a:grpSpLocks/>
            </p:cNvGrpSpPr>
            <p:nvPr/>
          </p:nvGrpSpPr>
          <p:grpSpPr bwMode="auto">
            <a:xfrm>
              <a:off x="1715" y="1700"/>
              <a:ext cx="376" cy="1544"/>
              <a:chOff x="1715" y="1700"/>
              <a:chExt cx="376" cy="1544"/>
            </a:xfrm>
          </p:grpSpPr>
          <p:sp>
            <p:nvSpPr>
              <p:cNvPr id="560182" name="Oval 54"/>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a:effectLst/>
            </p:spPr>
            <p:txBody>
              <a:bodyPr wrap="none" anchor="ctr"/>
              <a:lstStyle/>
              <a:p>
                <a:endParaRPr lang="en-US"/>
              </a:p>
            </p:txBody>
          </p:sp>
          <p:sp>
            <p:nvSpPr>
              <p:cNvPr id="560183" name="Oval 55"/>
              <p:cNvSpPr>
                <a:spLocks noChangeArrowheads="1"/>
              </p:cNvSpPr>
              <p:nvPr/>
            </p:nvSpPr>
            <p:spPr bwMode="auto">
              <a:xfrm>
                <a:off x="1715" y="2868"/>
                <a:ext cx="376" cy="376"/>
              </a:xfrm>
              <a:prstGeom prst="ellipse">
                <a:avLst/>
              </a:prstGeom>
              <a:solidFill>
                <a:srgbClr val="F4EFE4"/>
              </a:solidFill>
              <a:ln w="38100">
                <a:solidFill>
                  <a:srgbClr val="FF0000"/>
                </a:solidFill>
                <a:round/>
                <a:headEnd/>
                <a:tailEnd/>
              </a:ln>
              <a:effectLst/>
            </p:spPr>
            <p:txBody>
              <a:bodyPr wrap="none" anchor="ctr"/>
              <a:lstStyle/>
              <a:p>
                <a:endParaRPr lang="en-US"/>
              </a:p>
            </p:txBody>
          </p:sp>
          <p:sp>
            <p:nvSpPr>
              <p:cNvPr id="560184" name="Rectangle 56"/>
              <p:cNvSpPr>
                <a:spLocks noChangeArrowheads="1"/>
              </p:cNvSpPr>
              <p:nvPr/>
            </p:nvSpPr>
            <p:spPr bwMode="auto">
              <a:xfrm>
                <a:off x="1784" y="1733"/>
                <a:ext cx="237"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A</a:t>
                </a:r>
              </a:p>
              <a:p>
                <a:pPr algn="ctr" defTabSz="373063" eaLnBrk="0" hangingPunct="0"/>
                <a:r>
                  <a:rPr lang="en-US" sz="1400" i="0">
                    <a:solidFill>
                      <a:srgbClr val="000000"/>
                    </a:solidFill>
                    <a:effectLst/>
                  </a:rPr>
                  <a:t>12 </a:t>
                </a:r>
              </a:p>
            </p:txBody>
          </p:sp>
          <p:sp>
            <p:nvSpPr>
              <p:cNvPr id="560185" name="Rectangle 57"/>
              <p:cNvSpPr>
                <a:spLocks noChangeArrowheads="1"/>
              </p:cNvSpPr>
              <p:nvPr/>
            </p:nvSpPr>
            <p:spPr bwMode="auto">
              <a:xfrm>
                <a:off x="1815" y="2903"/>
                <a:ext cx="175" cy="308"/>
              </a:xfrm>
              <a:prstGeom prst="rect">
                <a:avLst/>
              </a:prstGeom>
              <a:noFill/>
              <a:ln w="12700">
                <a:noFill/>
                <a:miter lim="800000"/>
                <a:headEnd/>
                <a:tailEnd/>
              </a:ln>
              <a:effectLst/>
            </p:spPr>
            <p:txBody>
              <a:bodyPr wrap="none" lIns="65087" tIns="31750" rIns="65087" bIns="31750">
                <a:spAutoFit/>
              </a:bodyPr>
              <a:lstStyle/>
              <a:p>
                <a:pPr algn="ctr" defTabSz="373063" eaLnBrk="0" hangingPunct="0"/>
                <a:r>
                  <a:rPr lang="en-US" sz="1400" i="0">
                    <a:solidFill>
                      <a:srgbClr val="000000"/>
                    </a:solidFill>
                    <a:effectLst/>
                  </a:rPr>
                  <a:t>B</a:t>
                </a:r>
              </a:p>
              <a:p>
                <a:pPr algn="ctr" defTabSz="373063" eaLnBrk="0" hangingPunct="0"/>
                <a:r>
                  <a:rPr lang="en-US" sz="1400" i="0">
                    <a:solidFill>
                      <a:srgbClr val="000000"/>
                    </a:solidFill>
                    <a:effectLst/>
                  </a:rPr>
                  <a:t>9 </a:t>
                </a:r>
              </a:p>
            </p:txBody>
          </p:sp>
        </p:grpSp>
        <p:sp>
          <p:nvSpPr>
            <p:cNvPr id="560186" name="Line 58"/>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a:effectLst/>
          </p:spPr>
          <p:txBody>
            <a:bodyPr wrap="none" anchor="ctr"/>
            <a:lstStyle/>
            <a:p>
              <a:endParaRPr lang="en-US"/>
            </a:p>
          </p:txBody>
        </p:sp>
        <p:sp>
          <p:nvSpPr>
            <p:cNvPr id="560187" name="Line 59"/>
            <p:cNvSpPr>
              <a:spLocks noChangeShapeType="1"/>
            </p:cNvSpPr>
            <p:nvPr/>
          </p:nvSpPr>
          <p:spPr bwMode="auto">
            <a:xfrm>
              <a:off x="1595" y="2646"/>
              <a:ext cx="173" cy="266"/>
            </a:xfrm>
            <a:prstGeom prst="line">
              <a:avLst/>
            </a:prstGeom>
            <a:noFill/>
            <a:ln w="38100">
              <a:solidFill>
                <a:srgbClr val="FF0000"/>
              </a:solidFill>
              <a:round/>
              <a:headEnd/>
              <a:tailEnd type="triangle" w="med" len="med"/>
            </a:ln>
            <a:effectLst/>
          </p:spPr>
          <p:txBody>
            <a:bodyPr wrap="none" anchor="ctr"/>
            <a:lstStyle/>
            <a:p>
              <a:endParaRPr lang="en-US"/>
            </a:p>
          </p:txBody>
        </p:sp>
      </p:grpSp>
      <p:grpSp>
        <p:nvGrpSpPr>
          <p:cNvPr id="11" name="Group 105"/>
          <p:cNvGrpSpPr>
            <a:grpSpLocks/>
          </p:cNvGrpSpPr>
          <p:nvPr/>
        </p:nvGrpSpPr>
        <p:grpSpPr bwMode="auto">
          <a:xfrm>
            <a:off x="6778625" y="280988"/>
            <a:ext cx="1955800" cy="1022350"/>
            <a:chOff x="4270" y="177"/>
            <a:chExt cx="1232" cy="644"/>
          </a:xfrm>
        </p:grpSpPr>
        <p:graphicFrame>
          <p:nvGraphicFramePr>
            <p:cNvPr id="560135" name="Object 7"/>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253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60"/>
            <p:cNvGrpSpPr>
              <a:grpSpLocks/>
            </p:cNvGrpSpPr>
            <p:nvPr/>
          </p:nvGrpSpPr>
          <p:grpSpPr bwMode="auto">
            <a:xfrm>
              <a:off x="4803" y="177"/>
              <a:ext cx="699" cy="644"/>
              <a:chOff x="1457" y="1853"/>
              <a:chExt cx="2382" cy="2108"/>
            </a:xfrm>
          </p:grpSpPr>
          <p:sp>
            <p:nvSpPr>
              <p:cNvPr id="560189" name="Line 6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560190" name="Line 6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560191" name="Line 6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560192" name="Line 6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560193" name="Line 6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560194" name="Line 6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560195" name="Line 6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560196" name="Line 6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560197" name="Line 6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560198" name="Line 7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560199" name="Line 7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560200" name="Line 7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560201" name="Line 7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560202" name="Line 7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560203" name="Line 7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560204" name="Line 7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560205" name="Oval 7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06" name="Oval 7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07" name="Oval 7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08" name="Oval 8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09" name="Oval 8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0" name="Oval 8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1" name="Oval 8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2" name="Oval 8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3" name="Oval 8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4" name="Oval 8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5" name="Oval 8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560216" name="Freeform 8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560217" name="Freeform 8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93" name="Slide Number Placeholder 92"/>
          <p:cNvSpPr>
            <a:spLocks noGrp="1"/>
          </p:cNvSpPr>
          <p:nvPr>
            <p:ph type="sldNum" sz="quarter" idx="10"/>
          </p:nvPr>
        </p:nvSpPr>
        <p:spPr/>
        <p:txBody>
          <a:bodyPr/>
          <a:lstStyle/>
          <a:p>
            <a:pPr>
              <a:defRPr/>
            </a:pPr>
            <a:fld id="{60250493-D46D-4FA2-BF76-57F252D2583B}" type="slidenum">
              <a:rPr lang="en-US" altLang="en-US" smtClean="0"/>
              <a:pPr>
                <a:defRPr/>
              </a:pPr>
              <a:t>88</a:t>
            </a:fld>
            <a:endParaRPr lang="en-US" altLang="en-US"/>
          </a:p>
        </p:txBody>
      </p:sp>
      <p:sp>
        <p:nvSpPr>
          <p:cNvPr id="94" name="Footer Placeholder 93"/>
          <p:cNvSpPr>
            <a:spLocks noGrp="1"/>
          </p:cNvSpPr>
          <p:nvPr>
            <p:ph type="ftr" sz="quarter" idx="11"/>
          </p:nvPr>
        </p:nvSpPr>
        <p:spPr/>
        <p:txBody>
          <a:bodyPr/>
          <a:lstStyle/>
          <a:p>
            <a:pPr>
              <a:defRPr/>
            </a:pPr>
            <a:endParaRPr lang="en-US"/>
          </a:p>
        </p:txBody>
      </p:sp>
    </p:spTree>
  </p:cSld>
  <p:clrMapOvr>
    <a:masterClrMapping/>
  </p:clrMapOvr>
  <p:transition spd="med">
    <p:strip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1334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dirty="0">
                <a:effectLst>
                  <a:outerShdw blurRad="38100" dist="38100" dir="2700000" algn="tl">
                    <a:srgbClr val="000000"/>
                  </a:outerShdw>
                </a:effectLst>
              </a:rPr>
              <a:t>X Hospital</a:t>
            </a:r>
          </a:p>
        </p:txBody>
      </p:sp>
      <p:grpSp>
        <p:nvGrpSpPr>
          <p:cNvPr id="2" name="Group 34"/>
          <p:cNvGrpSpPr>
            <a:grpSpLocks/>
          </p:cNvGrpSpPr>
          <p:nvPr/>
        </p:nvGrpSpPr>
        <p:grpSpPr bwMode="auto">
          <a:xfrm>
            <a:off x="6778625" y="280988"/>
            <a:ext cx="1955800" cy="1022350"/>
            <a:chOff x="4270" y="177"/>
            <a:chExt cx="1232" cy="644"/>
          </a:xfrm>
        </p:grpSpPr>
        <p:graphicFrame>
          <p:nvGraphicFramePr>
            <p:cNvPr id="313346"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355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4"/>
            <p:cNvGrpSpPr>
              <a:grpSpLocks/>
            </p:cNvGrpSpPr>
            <p:nvPr/>
          </p:nvGrpSpPr>
          <p:grpSpPr bwMode="auto">
            <a:xfrm>
              <a:off x="4803" y="177"/>
              <a:ext cx="699" cy="644"/>
              <a:chOff x="1457" y="1853"/>
              <a:chExt cx="2382" cy="2108"/>
            </a:xfrm>
          </p:grpSpPr>
          <p:sp>
            <p:nvSpPr>
              <p:cNvPr id="313349" name="Line 5"/>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13350" name="Line 6"/>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13351" name="Line 7"/>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13352" name="Line 8"/>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13353" name="Line 9"/>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13354" name="Line 10"/>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13355" name="Line 11"/>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13356" name="Line 12"/>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13357" name="Line 13"/>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13358" name="Line 14"/>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13359" name="Line 15"/>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13360" name="Line 16"/>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13361" name="Line 17"/>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13362" name="Line 18"/>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13363" name="Line 19"/>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13364" name="Line 20"/>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13365" name="Oval 2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66" name="Oval 2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67" name="Oval 2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68" name="Oval 2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69" name="Oval 2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0" name="Oval 2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1" name="Oval 2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2" name="Oval 2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3" name="Oval 2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4" name="Oval 3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5" name="Oval 3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3376" name="Freeform 32"/>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13377" name="Freeform 33"/>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6" name="Slide Number Placeholder 35"/>
          <p:cNvSpPr>
            <a:spLocks noGrp="1"/>
          </p:cNvSpPr>
          <p:nvPr>
            <p:ph type="sldNum" sz="quarter" idx="10"/>
          </p:nvPr>
        </p:nvSpPr>
        <p:spPr/>
        <p:txBody>
          <a:bodyPr/>
          <a:lstStyle/>
          <a:p>
            <a:pPr>
              <a:defRPr/>
            </a:pPr>
            <a:fld id="{60250493-D46D-4FA2-BF76-57F252D2583B}" type="slidenum">
              <a:rPr lang="en-US" altLang="en-US" smtClean="0"/>
              <a:pPr>
                <a:defRPr/>
              </a:pPr>
              <a:t>89</a:t>
            </a:fld>
            <a:endParaRPr lang="en-US" altLang="en-US"/>
          </a:p>
        </p:txBody>
      </p:sp>
    </p:spTree>
  </p:cSld>
  <p:clrMapOvr>
    <a:masterClrMapping/>
  </p:clrMapOvr>
  <p:transition spd="med" advTm="1000">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92161"/>
          <p:cNvSpPr>
            <a:spLocks noGrp="1"/>
          </p:cNvSpPr>
          <p:nvPr>
            <p:ph type="title" idx="4294967295"/>
          </p:nvPr>
        </p:nvSpPr>
        <p:spPr>
          <a:xfrm>
            <a:off x="914400" y="165100"/>
            <a:ext cx="6781800" cy="762000"/>
          </a:xfrm>
          <a:ln/>
        </p:spPr>
        <p:txBody>
          <a:bodyPr/>
          <a:lstStyle/>
          <a:p>
            <a:r>
              <a:rPr lang="en-US" dirty="0"/>
              <a:t>Project Planning Phase</a:t>
            </a:r>
          </a:p>
        </p:txBody>
      </p:sp>
      <p:sp>
        <p:nvSpPr>
          <p:cNvPr id="92163" name="Text Placeholder 92162"/>
          <p:cNvSpPr>
            <a:spLocks noGrp="1"/>
          </p:cNvSpPr>
          <p:nvPr>
            <p:ph type="body" idx="1"/>
          </p:nvPr>
        </p:nvSpPr>
        <p:spPr>
          <a:xfrm>
            <a:off x="914400" y="1219200"/>
            <a:ext cx="7772400" cy="4759325"/>
          </a:xfrm>
          <a:ln/>
        </p:spPr>
        <p:txBody>
          <a:bodyPr/>
          <a:lstStyle/>
          <a:p>
            <a:r>
              <a:rPr lang="en-US" dirty="0"/>
              <a:t>Organize and staff the project</a:t>
            </a:r>
          </a:p>
          <a:p>
            <a:r>
              <a:rPr lang="en-US" dirty="0"/>
              <a:t>Develop a Project Plan</a:t>
            </a:r>
          </a:p>
          <a:p>
            <a:r>
              <a:rPr lang="en-US" dirty="0"/>
              <a:t>Sign off on the Project Plan</a:t>
            </a:r>
          </a:p>
        </p:txBody>
      </p:sp>
    </p:spTree>
    <p:extLst>
      <p:ext uri="{BB962C8B-B14F-4D97-AF65-F5344CB8AC3E}">
        <p14:creationId xmlns:p14="http://schemas.microsoft.com/office/powerpoint/2010/main" val="26227698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15557" name="Text Box 165"/>
          <p:cNvSpPr txBox="1">
            <a:spLocks noChangeArrowheads="1"/>
          </p:cNvSpPr>
          <p:nvPr/>
        </p:nvSpPr>
        <p:spPr bwMode="auto">
          <a:xfrm>
            <a:off x="7248525" y="6092825"/>
            <a:ext cx="1358900" cy="336550"/>
          </a:xfrm>
          <a:prstGeom prst="rect">
            <a:avLst/>
          </a:prstGeom>
          <a:noFill/>
          <a:ln w="12700">
            <a:noFill/>
            <a:miter lim="800000"/>
            <a:headEnd/>
            <a:tailEnd/>
          </a:ln>
          <a:effectLst/>
        </p:spPr>
        <p:txBody>
          <a:bodyPr wrap="none">
            <a:spAutoFit/>
          </a:bodyPr>
          <a:lstStyle/>
          <a:p>
            <a:pPr defTabSz="762000"/>
            <a:r>
              <a:rPr lang="en-US" sz="1600">
                <a:effectLst>
                  <a:outerShdw blurRad="38100" dist="38100" dir="2700000" algn="tl">
                    <a:srgbClr val="000000"/>
                  </a:outerShdw>
                </a:effectLst>
              </a:rPr>
              <a:t>Example 8.2</a:t>
            </a:r>
            <a:endParaRPr lang="en-AU" sz="1600">
              <a:effectLst>
                <a:outerShdw blurRad="38100" dist="38100" dir="2700000" algn="tl">
                  <a:srgbClr val="000000"/>
                </a:outerShdw>
              </a:effectLst>
            </a:endParaRPr>
          </a:p>
        </p:txBody>
      </p:sp>
      <p:sp>
        <p:nvSpPr>
          <p:cNvPr id="315395" name="Rectangle 3"/>
          <p:cNvSpPr>
            <a:spLocks noGrp="1" noChangeArrowheads="1"/>
          </p:cNvSpPr>
          <p:nvPr>
            <p:ph type="title"/>
          </p:nvPr>
        </p:nvSpPr>
        <p:spPr>
          <a:xfrm>
            <a:off x="193675" y="390525"/>
            <a:ext cx="6037263" cy="447675"/>
          </a:xfrm>
          <a:noFill/>
          <a:ln/>
        </p:spPr>
        <p:txBody>
          <a:bodyPr lIns="90487" tIns="44450" rIns="90487" bIns="44450"/>
          <a:lstStyle/>
          <a:p>
            <a:r>
              <a:rPr lang="en-US" sz="3600" b="1" i="1" dirty="0">
                <a:effectLst>
                  <a:outerShdw blurRad="38100" dist="38100" dir="2700000" algn="tl">
                    <a:srgbClr val="000000"/>
                  </a:outerShdw>
                </a:effectLst>
              </a:rPr>
              <a:t>X Hospital</a:t>
            </a:r>
          </a:p>
        </p:txBody>
      </p:sp>
      <p:sp>
        <p:nvSpPr>
          <p:cNvPr id="315396" name="Rectangle 4"/>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62"/>
          <p:cNvGrpSpPr>
            <a:grpSpLocks/>
          </p:cNvGrpSpPr>
          <p:nvPr/>
        </p:nvGrpSpPr>
        <p:grpSpPr bwMode="auto">
          <a:xfrm>
            <a:off x="2036763" y="960438"/>
            <a:ext cx="6713537" cy="5489575"/>
            <a:chOff x="1283" y="605"/>
            <a:chExt cx="4229" cy="3458"/>
          </a:xfrm>
        </p:grpSpPr>
        <p:sp>
          <p:nvSpPr>
            <p:cNvPr id="315399" name="Line 7"/>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0" name="Line 8"/>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1" name="Line 9"/>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2" name="Line 10"/>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3" name="Line 11"/>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4" name="Line 12"/>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5" name="Line 13"/>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6" name="Line 14"/>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7" name="Line 15"/>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8" name="Line 16"/>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09" name="Line 17"/>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0" name="Line 18"/>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1" name="Line 19"/>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2" name="Line 20"/>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3" name="Line 21"/>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4" name="Line 22"/>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5416" name="Oval 24"/>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5417" name="Freeform 25"/>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18" name="Oval 26"/>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5419" name="Line 27"/>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15420" name="Line 28"/>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15421" name="Line 29"/>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15422" name="Line 30"/>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15424" name="Oval 32"/>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5425" name="Freeform 33"/>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26" name="Oval 34"/>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5427" name="Line 35"/>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15428" name="Line 36"/>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15429" name="Line 37"/>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15430" name="Line 38"/>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15432" name="Oval 40"/>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5433" name="Freeform 41"/>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34" name="Oval 42"/>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5435" name="Line 43"/>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15436" name="Line 44"/>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15437" name="Line 45"/>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15438" name="Line 46"/>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15440" name="Oval 48"/>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5441" name="Freeform 49"/>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42" name="Oval 50"/>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5443" name="Line 51"/>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15444" name="Line 52"/>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15445" name="Line 53"/>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15446" name="Line 54"/>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15448" name="Oval 56"/>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15449" name="Freeform 57"/>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50" name="Oval 58"/>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15451" name="Line 59"/>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15452" name="Line 60"/>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15453" name="Line 61"/>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15454" name="Line 62"/>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15456" name="Oval 64"/>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5457" name="Freeform 65"/>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58" name="Oval 66"/>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5459" name="Line 67"/>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15460" name="Line 68"/>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15461" name="Line 69"/>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15462" name="Line 70"/>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15464" name="Oval 72"/>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5465" name="Freeform 73"/>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66" name="Oval 74"/>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5467" name="Line 75"/>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15468" name="Line 76"/>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15469" name="Line 77"/>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15470" name="Line 78"/>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15472" name="Oval 80"/>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5473" name="Freeform 81"/>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74" name="Oval 82"/>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5475" name="Line 83"/>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15476" name="Line 84"/>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15477" name="Line 85"/>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15478" name="Line 86"/>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15480" name="Oval 88"/>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5481" name="Freeform 89"/>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82" name="Oval 90"/>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5483" name="Line 91"/>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15484" name="Line 92"/>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15485" name="Line 93"/>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15486" name="Line 94"/>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15488" name="Oval 96"/>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5489" name="Freeform 97"/>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90" name="Oval 98"/>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5491" name="Line 99"/>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15492" name="Line 100"/>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15493" name="Line 101"/>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15494" name="Line 102"/>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15496" name="Oval 104"/>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15497" name="Freeform 105"/>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5498" name="Oval 106"/>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15499" name="Line 107"/>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15500" name="Line 108"/>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15501" name="Line 109"/>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15502" name="Line 110"/>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15509"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15510"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15511"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5512"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15513"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15514"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15515"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15516"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5517"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15518" name="Rectangle 126"/>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15519" name="Rectangle 127"/>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5521" name="Rectangle 129"/>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15522" name="Rectangle 130"/>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1"/>
          <p:cNvGrpSpPr>
            <a:grpSpLocks/>
          </p:cNvGrpSpPr>
          <p:nvPr/>
        </p:nvGrpSpPr>
        <p:grpSpPr bwMode="auto">
          <a:xfrm>
            <a:off x="6778625" y="280988"/>
            <a:ext cx="1955800" cy="1022350"/>
            <a:chOff x="4270" y="177"/>
            <a:chExt cx="1232" cy="644"/>
          </a:xfrm>
        </p:grpSpPr>
        <p:graphicFrame>
          <p:nvGraphicFramePr>
            <p:cNvPr id="315394"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457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1"/>
            <p:cNvGrpSpPr>
              <a:grpSpLocks/>
            </p:cNvGrpSpPr>
            <p:nvPr/>
          </p:nvGrpSpPr>
          <p:grpSpPr bwMode="auto">
            <a:xfrm>
              <a:off x="4803" y="177"/>
              <a:ext cx="699" cy="644"/>
              <a:chOff x="1457" y="1853"/>
              <a:chExt cx="2382" cy="2108"/>
            </a:xfrm>
          </p:grpSpPr>
          <p:sp>
            <p:nvSpPr>
              <p:cNvPr id="315524" name="Line 132"/>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15525" name="Line 133"/>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15526" name="Line 134"/>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15527" name="Line 135"/>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15528" name="Line 136"/>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15529" name="Line 137"/>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15530" name="Line 138"/>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15531" name="Line 139"/>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15532" name="Line 140"/>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15533" name="Line 141"/>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15534" name="Line 142"/>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15535" name="Line 143"/>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15536" name="Line 144"/>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15537" name="Line 145"/>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15538" name="Line 146"/>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15539" name="Line 147"/>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15540" name="Oval 148"/>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1" name="Oval 149"/>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2" name="Oval 150"/>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3" name="Oval 151"/>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4" name="Oval 152"/>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5" name="Oval 153"/>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6" name="Oval 154"/>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7" name="Oval 155"/>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8" name="Oval 156"/>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49" name="Oval 157"/>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50" name="Oval 158"/>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5551" name="Freeform 159"/>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15552" name="Freeform 160"/>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45" name="Slide Number Placeholder 144"/>
          <p:cNvSpPr>
            <a:spLocks noGrp="1"/>
          </p:cNvSpPr>
          <p:nvPr>
            <p:ph type="sldNum" sz="quarter" idx="10"/>
          </p:nvPr>
        </p:nvSpPr>
        <p:spPr/>
        <p:txBody>
          <a:bodyPr/>
          <a:lstStyle/>
          <a:p>
            <a:pPr>
              <a:defRPr/>
            </a:pPr>
            <a:fld id="{60250493-D46D-4FA2-BF76-57F252D2583B}" type="slidenum">
              <a:rPr lang="en-US" altLang="en-US" smtClean="0"/>
              <a:pPr>
                <a:defRPr/>
              </a:pPr>
              <a:t>90</a:t>
            </a:fld>
            <a:endParaRPr lang="en-US" altLang="en-US"/>
          </a:p>
        </p:txBody>
      </p:sp>
    </p:spTree>
  </p:cSld>
  <p:clrMapOvr>
    <a:masterClrMapping/>
  </p:clrMapOvr>
  <p:transition spd="med">
    <p:strips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17443" name="Rectangle 3"/>
          <p:cNvSpPr>
            <a:spLocks noGrp="1" noChangeArrowheads="1"/>
          </p:cNvSpPr>
          <p:nvPr>
            <p:ph type="title"/>
          </p:nvPr>
        </p:nvSpPr>
        <p:spPr>
          <a:xfrm>
            <a:off x="193675" y="390525"/>
            <a:ext cx="6037263" cy="600075"/>
          </a:xfrm>
          <a:noFill/>
          <a:ln/>
        </p:spPr>
        <p:txBody>
          <a:bodyPr lIns="90487" tIns="44450" rIns="90487" bIns="44450"/>
          <a:lstStyle/>
          <a:p>
            <a:r>
              <a:rPr lang="en-US" sz="3200" b="1" i="1" dirty="0">
                <a:effectLst>
                  <a:outerShdw blurRad="38100" dist="38100" dir="2700000" algn="tl">
                    <a:srgbClr val="000000"/>
                  </a:outerShdw>
                </a:effectLst>
              </a:rPr>
              <a:t>X Hospital</a:t>
            </a:r>
          </a:p>
        </p:txBody>
      </p:sp>
      <p:sp>
        <p:nvSpPr>
          <p:cNvPr id="317444" name="Rectangle 4"/>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66"/>
          <p:cNvGrpSpPr>
            <a:grpSpLocks/>
          </p:cNvGrpSpPr>
          <p:nvPr/>
        </p:nvGrpSpPr>
        <p:grpSpPr bwMode="auto">
          <a:xfrm>
            <a:off x="1038225" y="960438"/>
            <a:ext cx="7712075" cy="5489575"/>
            <a:chOff x="654" y="605"/>
            <a:chExt cx="4858" cy="3458"/>
          </a:xfrm>
        </p:grpSpPr>
        <p:sp>
          <p:nvSpPr>
            <p:cNvPr id="317447" name="Line 7"/>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48" name="Line 8"/>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49" name="Line 9"/>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0" name="Line 10"/>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1" name="Line 11"/>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2" name="Line 12"/>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3" name="Line 13"/>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4" name="Line 14"/>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5" name="Line 15"/>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6" name="Line 16"/>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7" name="Line 17"/>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8" name="Line 18"/>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59" name="Line 19"/>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60" name="Line 20"/>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61" name="Line 21"/>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62" name="Line 22"/>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464" name="Oval 24"/>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7465" name="Freeform 25"/>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466" name="Oval 26"/>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7467" name="Line 27"/>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17468" name="Line 28"/>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17469" name="Line 29"/>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17470" name="Line 30"/>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17472" name="Oval 32"/>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7473" name="Freeform 33"/>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474" name="Oval 34"/>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7475" name="Line 35"/>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17476" name="Line 36"/>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17477" name="Line 37"/>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17478" name="Line 38"/>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17480" name="Oval 40"/>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7481" name="Freeform 41"/>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482" name="Oval 42"/>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7483" name="Line 43"/>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17484" name="Line 44"/>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17485" name="Line 45"/>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17486" name="Line 46"/>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17488" name="Oval 48"/>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7489" name="Freeform 49"/>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490" name="Oval 50"/>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7491" name="Line 51"/>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17492" name="Line 52"/>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17493" name="Line 53"/>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17494" name="Line 54"/>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17496" name="Oval 56"/>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17497" name="Freeform 57"/>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498" name="Oval 58"/>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17499" name="Line 59"/>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17500" name="Line 60"/>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17501" name="Line 61"/>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17502" name="Line 62"/>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17504" name="Oval 64"/>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7505" name="Freeform 65"/>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06" name="Oval 66"/>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7507" name="Line 67"/>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17508" name="Line 68"/>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17509" name="Line 69"/>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17510" name="Line 70"/>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17512" name="Oval 72"/>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7513" name="Freeform 73"/>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14" name="Oval 74"/>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7515" name="Line 75"/>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17516" name="Line 76"/>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17517" name="Line 77"/>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17518" name="Line 78"/>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17520" name="Oval 80"/>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7521" name="Freeform 81"/>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22" name="Oval 82"/>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7523" name="Line 83"/>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17524" name="Line 84"/>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17525" name="Line 85"/>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17526" name="Line 86"/>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17528" name="Oval 88"/>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7529" name="Freeform 89"/>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30" name="Oval 90"/>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7531" name="Line 91"/>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17532" name="Line 92"/>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17533" name="Line 93"/>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17534" name="Line 94"/>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17536" name="Oval 96"/>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7537" name="Freeform 97"/>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38" name="Oval 98"/>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7539" name="Line 99"/>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17540" name="Line 100"/>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17541" name="Line 101"/>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17542" name="Line 102"/>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17544" name="Oval 104"/>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17545" name="Freeform 105"/>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7546" name="Oval 106"/>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17547" name="Line 107"/>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17548" name="Line 108"/>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17549" name="Line 109"/>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17550" name="Line 110"/>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17557"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17558"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17559"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7560"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17561"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17562"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17563"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17564"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7565"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17566" name="Rectangle 126"/>
            <p:cNvSpPr>
              <a:spLocks noChangeArrowheads="1"/>
            </p:cNvSpPr>
            <p:nvPr/>
          </p:nvSpPr>
          <p:spPr bwMode="auto">
            <a:xfrm>
              <a:off x="2065" y="1434"/>
              <a:ext cx="424"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a:t>
              </a:r>
            </a:p>
          </p:txBody>
        </p:sp>
        <p:sp>
          <p:nvSpPr>
            <p:cNvPr id="317567" name="Rectangle 127"/>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17568" name="Rectangle 128"/>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7569" name="Rectangle 129"/>
            <p:cNvSpPr>
              <a:spLocks noChangeArrowheads="1"/>
            </p:cNvSpPr>
            <p:nvPr/>
          </p:nvSpPr>
          <p:spPr bwMode="auto">
            <a:xfrm>
              <a:off x="654" y="971"/>
              <a:ext cx="145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start time</a:t>
              </a:r>
            </a:p>
          </p:txBody>
        </p:sp>
        <p:sp>
          <p:nvSpPr>
            <p:cNvPr id="317570" name="Line 130"/>
            <p:cNvSpPr>
              <a:spLocks noChangeShapeType="1"/>
            </p:cNvSpPr>
            <p:nvPr/>
          </p:nvSpPr>
          <p:spPr bwMode="auto">
            <a:xfrm>
              <a:off x="1576" y="1229"/>
              <a:ext cx="485" cy="240"/>
            </a:xfrm>
            <a:prstGeom prst="line">
              <a:avLst/>
            </a:prstGeom>
            <a:noFill/>
            <a:ln w="38100">
              <a:solidFill>
                <a:srgbClr val="00FFFF"/>
              </a:solidFill>
              <a:round/>
              <a:headEnd/>
              <a:tailEnd/>
            </a:ln>
            <a:effectLst/>
          </p:spPr>
          <p:txBody>
            <a:bodyPr wrap="none" anchor="ctr"/>
            <a:lstStyle/>
            <a:p>
              <a:endParaRPr lang="en-US"/>
            </a:p>
          </p:txBody>
        </p:sp>
        <p:sp>
          <p:nvSpPr>
            <p:cNvPr id="317573" name="Rectangle 133"/>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17574" name="Rectangle 134"/>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5"/>
          <p:cNvGrpSpPr>
            <a:grpSpLocks/>
          </p:cNvGrpSpPr>
          <p:nvPr/>
        </p:nvGrpSpPr>
        <p:grpSpPr bwMode="auto">
          <a:xfrm>
            <a:off x="6778625" y="280988"/>
            <a:ext cx="1955800" cy="1022350"/>
            <a:chOff x="4270" y="177"/>
            <a:chExt cx="1232" cy="644"/>
          </a:xfrm>
        </p:grpSpPr>
        <p:graphicFrame>
          <p:nvGraphicFramePr>
            <p:cNvPr id="317442"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560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5"/>
            <p:cNvGrpSpPr>
              <a:grpSpLocks/>
            </p:cNvGrpSpPr>
            <p:nvPr/>
          </p:nvGrpSpPr>
          <p:grpSpPr bwMode="auto">
            <a:xfrm>
              <a:off x="4803" y="177"/>
              <a:ext cx="699" cy="644"/>
              <a:chOff x="1457" y="1853"/>
              <a:chExt cx="2382" cy="2108"/>
            </a:xfrm>
          </p:grpSpPr>
          <p:sp>
            <p:nvSpPr>
              <p:cNvPr id="317576" name="Line 136"/>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17577" name="Line 137"/>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17578" name="Line 138"/>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17579" name="Line 139"/>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17580" name="Line 140"/>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17581" name="Line 141"/>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17582" name="Line 142"/>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17583" name="Line 143"/>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17584" name="Line 144"/>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17585" name="Line 145"/>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17586" name="Line 146"/>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17587" name="Line 147"/>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17588" name="Line 148"/>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17589" name="Line 149"/>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17590" name="Line 150"/>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17591" name="Line 151"/>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17592" name="Oval 15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3" name="Oval 15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4" name="Oval 15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5" name="Oval 15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6" name="Oval 15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7" name="Oval 15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8" name="Oval 15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599" name="Oval 15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600" name="Oval 16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601" name="Oval 16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602" name="Oval 16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7603" name="Freeform 163"/>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17604" name="Freeform 164"/>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17607" name="Text Box 167"/>
          <p:cNvSpPr txBox="1">
            <a:spLocks noChangeArrowheads="1"/>
          </p:cNvSpPr>
          <p:nvPr/>
        </p:nvSpPr>
        <p:spPr bwMode="auto">
          <a:xfrm>
            <a:off x="7248525" y="6092825"/>
            <a:ext cx="1358900" cy="336550"/>
          </a:xfrm>
          <a:prstGeom prst="rect">
            <a:avLst/>
          </a:prstGeom>
          <a:noFill/>
          <a:ln w="12700">
            <a:noFill/>
            <a:miter lim="800000"/>
            <a:headEnd/>
            <a:tailEnd/>
          </a:ln>
          <a:effectLst/>
        </p:spPr>
        <p:txBody>
          <a:bodyPr wrap="none">
            <a:spAutoFit/>
          </a:bodyPr>
          <a:lstStyle/>
          <a:p>
            <a:pPr defTabSz="762000"/>
            <a:r>
              <a:rPr lang="en-US" sz="1600">
                <a:effectLst>
                  <a:outerShdw blurRad="38100" dist="38100" dir="2700000" algn="tl">
                    <a:srgbClr val="000000"/>
                  </a:outerShdw>
                </a:effectLst>
              </a:rPr>
              <a:t>Example 8.2</a:t>
            </a:r>
            <a:endParaRPr lang="en-AU" sz="1600">
              <a:effectLst>
                <a:outerShdw blurRad="38100" dist="38100" dir="2700000" algn="tl">
                  <a:srgbClr val="000000"/>
                </a:outerShdw>
              </a:effectLst>
            </a:endParaRPr>
          </a:p>
        </p:txBody>
      </p:sp>
      <p:sp>
        <p:nvSpPr>
          <p:cNvPr id="148" name="Slide Number Placeholder 147"/>
          <p:cNvSpPr>
            <a:spLocks noGrp="1"/>
          </p:cNvSpPr>
          <p:nvPr>
            <p:ph type="sldNum" sz="quarter" idx="10"/>
          </p:nvPr>
        </p:nvSpPr>
        <p:spPr/>
        <p:txBody>
          <a:bodyPr/>
          <a:lstStyle/>
          <a:p>
            <a:pPr>
              <a:defRPr/>
            </a:pPr>
            <a:fld id="{60250493-D46D-4FA2-BF76-57F252D2583B}" type="slidenum">
              <a:rPr lang="en-US" altLang="en-US" smtClean="0"/>
              <a:pPr>
                <a:defRPr/>
              </a:pPr>
              <a:t>91</a:t>
            </a:fld>
            <a:endParaRPr lang="en-US" altLang="en-US"/>
          </a:p>
        </p:txBody>
      </p:sp>
    </p:spTree>
  </p:cSld>
  <p:clrMapOvr>
    <a:masterClrMapping/>
  </p:clrMapOvr>
  <p:transition spd="med">
    <p:strips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title"/>
          </p:nvPr>
        </p:nvSpPr>
        <p:spPr>
          <a:xfrm>
            <a:off x="193675" y="390525"/>
            <a:ext cx="6037263" cy="523875"/>
          </a:xfrm>
          <a:noFill/>
          <a:ln/>
        </p:spPr>
        <p:txBody>
          <a:bodyPr lIns="90487" tIns="44450" rIns="90487" bIns="44450"/>
          <a:lstStyle/>
          <a:p>
            <a:r>
              <a:rPr lang="en-US" sz="3200" b="1" i="1" dirty="0">
                <a:effectLst>
                  <a:outerShdw blurRad="38100" dist="38100" dir="2700000" algn="tl">
                    <a:srgbClr val="000000"/>
                  </a:outerShdw>
                </a:effectLst>
              </a:rPr>
              <a:t>X Hospital</a:t>
            </a:r>
          </a:p>
        </p:txBody>
      </p:sp>
      <p:sp>
        <p:nvSpPr>
          <p:cNvPr id="319615" name="Rectangle 127"/>
          <p:cNvSpPr>
            <a:spLocks noChangeArrowheads="1"/>
          </p:cNvSpPr>
          <p:nvPr/>
        </p:nvSpPr>
        <p:spPr bwMode="auto">
          <a:xfrm>
            <a:off x="228600" y="4868863"/>
            <a:ext cx="3975100" cy="1370012"/>
          </a:xfrm>
          <a:prstGeom prst="rect">
            <a:avLst/>
          </a:prstGeom>
          <a:noFill/>
          <a:ln w="12700">
            <a:noFill/>
            <a:miter lim="800000"/>
            <a:headEnd/>
            <a:tailEnd/>
          </a:ln>
          <a:effectLst/>
        </p:spPr>
        <p:txBody>
          <a:bodyPr wrap="square" lIns="90487" tIns="44450" rIns="90487" bIns="44450">
            <a:spAutoFit/>
          </a:bodyPr>
          <a:lstStyle/>
          <a:p>
            <a:pPr defTabSz="762000" eaLnBrk="0" hangingPunct="0"/>
            <a:r>
              <a:rPr lang="en-US" sz="2800" dirty="0">
                <a:effectLst>
                  <a:outerShdw blurRad="38100" dist="38100" dir="2700000" algn="tl">
                    <a:srgbClr val="000000"/>
                  </a:outerShdw>
                </a:effectLst>
              </a:rPr>
              <a:t>Earliest Start</a:t>
            </a:r>
          </a:p>
          <a:p>
            <a:pPr defTabSz="762000" eaLnBrk="0" hangingPunct="0"/>
            <a:r>
              <a:rPr lang="en-US" sz="2800" dirty="0">
                <a:effectLst>
                  <a:outerShdw blurRad="38100" dist="38100" dir="2700000" algn="tl">
                    <a:srgbClr val="000000"/>
                  </a:outerShdw>
                </a:effectLst>
              </a:rPr>
              <a:t>and</a:t>
            </a:r>
          </a:p>
          <a:p>
            <a:pPr defTabSz="762000" eaLnBrk="0" hangingPunct="0"/>
            <a:r>
              <a:rPr lang="en-US" sz="2800" dirty="0">
                <a:effectLst>
                  <a:outerShdw blurRad="38100" dist="38100" dir="2700000" algn="tl">
                    <a:srgbClr val="000000"/>
                  </a:outerShdw>
                </a:effectLst>
              </a:rPr>
              <a:t>Earliest Finish Times</a:t>
            </a:r>
          </a:p>
        </p:txBody>
      </p:sp>
      <p:grpSp>
        <p:nvGrpSpPr>
          <p:cNvPr id="2" name="Group 167"/>
          <p:cNvGrpSpPr>
            <a:grpSpLocks/>
          </p:cNvGrpSpPr>
          <p:nvPr/>
        </p:nvGrpSpPr>
        <p:grpSpPr bwMode="auto">
          <a:xfrm>
            <a:off x="1038225" y="960438"/>
            <a:ext cx="7712075" cy="5489575"/>
            <a:chOff x="654" y="605"/>
            <a:chExt cx="4858" cy="3458"/>
          </a:xfrm>
        </p:grpSpPr>
        <p:sp>
          <p:nvSpPr>
            <p:cNvPr id="319493"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4"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5"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6"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7"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8"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499"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0"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1"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2"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3"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4"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5"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6"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7"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08"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9510"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9511"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12"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9513"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19514"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19515"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19516"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19518"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9519"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20"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9521"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19522"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19523"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19524"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19526"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9527"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28"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9529"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19530"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19531"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19532"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19534"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19535"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36"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19537"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19538"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19539"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19540"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19542"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19543"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44"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19545"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19546"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19547"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19548"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19550"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9551"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52"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9553"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19554"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19555"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19556"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19558"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9559"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60"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9561"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19562"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19563"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19564"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19566"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19567"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68"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19569"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19570"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19571"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19572"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19574"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9575"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76"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9577"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19578"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19579"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19580"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19582"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19583"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84"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19585"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19586"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19587"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19588"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19590"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19591"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19592"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19593"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19594"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19595"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19596"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19603"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19604"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19605"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9606"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19607"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19608"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19609"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19610"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9611"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19612"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19613"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19614"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19616" name="Rectangle 128"/>
            <p:cNvSpPr>
              <a:spLocks noChangeArrowheads="1"/>
            </p:cNvSpPr>
            <p:nvPr/>
          </p:nvSpPr>
          <p:spPr bwMode="auto">
            <a:xfrm>
              <a:off x="654" y="971"/>
              <a:ext cx="145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start time</a:t>
              </a:r>
            </a:p>
          </p:txBody>
        </p:sp>
        <p:sp>
          <p:nvSpPr>
            <p:cNvPr id="319617" name="Line 129"/>
            <p:cNvSpPr>
              <a:spLocks noChangeShapeType="1"/>
            </p:cNvSpPr>
            <p:nvPr/>
          </p:nvSpPr>
          <p:spPr bwMode="auto">
            <a:xfrm>
              <a:off x="1576" y="1229"/>
              <a:ext cx="485" cy="240"/>
            </a:xfrm>
            <a:prstGeom prst="line">
              <a:avLst/>
            </a:prstGeom>
            <a:noFill/>
            <a:ln w="38100">
              <a:solidFill>
                <a:srgbClr val="00FFFF"/>
              </a:solidFill>
              <a:round/>
              <a:headEnd/>
              <a:tailEnd/>
            </a:ln>
            <a:effectLst/>
          </p:spPr>
          <p:txBody>
            <a:bodyPr wrap="none" anchor="ctr"/>
            <a:lstStyle/>
            <a:p>
              <a:endParaRPr lang="en-US"/>
            </a:p>
          </p:txBody>
        </p:sp>
        <p:sp>
          <p:nvSpPr>
            <p:cNvPr id="319618" name="Rectangle 130"/>
            <p:cNvSpPr>
              <a:spLocks noChangeArrowheads="1"/>
            </p:cNvSpPr>
            <p:nvPr/>
          </p:nvSpPr>
          <p:spPr bwMode="auto">
            <a:xfrm>
              <a:off x="3534" y="906"/>
              <a:ext cx="153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finish time</a:t>
              </a:r>
            </a:p>
          </p:txBody>
        </p:sp>
        <p:sp>
          <p:nvSpPr>
            <p:cNvPr id="319619" name="Line 131"/>
            <p:cNvSpPr>
              <a:spLocks noChangeShapeType="1"/>
            </p:cNvSpPr>
            <p:nvPr/>
          </p:nvSpPr>
          <p:spPr bwMode="auto">
            <a:xfrm flipH="1">
              <a:off x="2603" y="1037"/>
              <a:ext cx="938" cy="411"/>
            </a:xfrm>
            <a:prstGeom prst="line">
              <a:avLst/>
            </a:prstGeom>
            <a:noFill/>
            <a:ln w="38100">
              <a:solidFill>
                <a:srgbClr val="00FFFF"/>
              </a:solidFill>
              <a:round/>
              <a:headEnd/>
              <a:tailEnd/>
            </a:ln>
            <a:effectLst/>
          </p:spPr>
          <p:txBody>
            <a:bodyPr wrap="none" anchor="ctr"/>
            <a:lstStyle/>
            <a:p>
              <a:endParaRPr lang="en-US"/>
            </a:p>
          </p:txBody>
        </p:sp>
        <p:sp>
          <p:nvSpPr>
            <p:cNvPr id="319622" name="Rectangle 134"/>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19623" name="Rectangle 135"/>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6"/>
          <p:cNvGrpSpPr>
            <a:grpSpLocks/>
          </p:cNvGrpSpPr>
          <p:nvPr/>
        </p:nvGrpSpPr>
        <p:grpSpPr bwMode="auto">
          <a:xfrm>
            <a:off x="6778625" y="280988"/>
            <a:ext cx="1955800" cy="1022350"/>
            <a:chOff x="4270" y="177"/>
            <a:chExt cx="1232" cy="644"/>
          </a:xfrm>
        </p:grpSpPr>
        <p:graphicFrame>
          <p:nvGraphicFramePr>
            <p:cNvPr id="319490"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662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6"/>
            <p:cNvGrpSpPr>
              <a:grpSpLocks/>
            </p:cNvGrpSpPr>
            <p:nvPr/>
          </p:nvGrpSpPr>
          <p:grpSpPr bwMode="auto">
            <a:xfrm>
              <a:off x="4803" y="177"/>
              <a:ext cx="699" cy="644"/>
              <a:chOff x="1457" y="1853"/>
              <a:chExt cx="2382" cy="2108"/>
            </a:xfrm>
          </p:grpSpPr>
          <p:sp>
            <p:nvSpPr>
              <p:cNvPr id="319625" name="Line 137"/>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19626" name="Line 138"/>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19627" name="Line 139"/>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19628" name="Line 140"/>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19629" name="Line 141"/>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19630" name="Line 142"/>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19631" name="Line 143"/>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19632" name="Line 144"/>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19633" name="Line 145"/>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19634" name="Line 146"/>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19635" name="Line 147"/>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19636" name="Line 148"/>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19637" name="Line 149"/>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19638" name="Line 150"/>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19639" name="Line 151"/>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19640" name="Line 152"/>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19641" name="Oval 153"/>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2" name="Oval 154"/>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3" name="Oval 155"/>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4" name="Oval 156"/>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5" name="Oval 157"/>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6" name="Oval 158"/>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7" name="Oval 159"/>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8" name="Oval 160"/>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49" name="Oval 161"/>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50" name="Oval 162"/>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51" name="Oval 163"/>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19652" name="Freeform 164"/>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19653" name="Freeform 165"/>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50" name="Slide Number Placeholder 149"/>
          <p:cNvSpPr>
            <a:spLocks noGrp="1"/>
          </p:cNvSpPr>
          <p:nvPr>
            <p:ph type="sldNum" sz="quarter" idx="10"/>
          </p:nvPr>
        </p:nvSpPr>
        <p:spPr/>
        <p:txBody>
          <a:bodyPr/>
          <a:lstStyle/>
          <a:p>
            <a:pPr>
              <a:defRPr/>
            </a:pPr>
            <a:fld id="{60250493-D46D-4FA2-BF76-57F252D2583B}" type="slidenum">
              <a:rPr lang="en-US" altLang="en-US" smtClean="0"/>
              <a:pPr>
                <a:defRPr/>
              </a:pPr>
              <a:t>92</a:t>
            </a:fld>
            <a:endParaRPr lang="en-US" altLang="en-US"/>
          </a:p>
        </p:txBody>
      </p:sp>
      <p:sp>
        <p:nvSpPr>
          <p:cNvPr id="151" name="Footer Placeholder 150"/>
          <p:cNvSpPr>
            <a:spLocks noGrp="1"/>
          </p:cNvSpPr>
          <p:nvPr>
            <p:ph type="ftr" sz="quarter" idx="11"/>
          </p:nvPr>
        </p:nvSpPr>
        <p:spPr/>
        <p:txBody>
          <a:bodyPr/>
          <a:lstStyle/>
          <a:p>
            <a:pPr>
              <a:defRPr/>
            </a:pPr>
            <a:endParaRPr lang="en-US"/>
          </a:p>
        </p:txBody>
      </p:sp>
    </p:spTree>
  </p:cSld>
  <p:clrMapOvr>
    <a:masterClrMapping/>
  </p:clrMapOvr>
  <p:transition spd="med">
    <p:strips dir="l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21664" name="Rectangle 128"/>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64"/>
          <p:cNvGrpSpPr>
            <a:grpSpLocks/>
          </p:cNvGrpSpPr>
          <p:nvPr/>
        </p:nvGrpSpPr>
        <p:grpSpPr bwMode="auto">
          <a:xfrm>
            <a:off x="2036763" y="960438"/>
            <a:ext cx="6713537" cy="5489575"/>
            <a:chOff x="1283" y="605"/>
            <a:chExt cx="4229" cy="3458"/>
          </a:xfrm>
        </p:grpSpPr>
        <p:sp>
          <p:nvSpPr>
            <p:cNvPr id="321541"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2"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3"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4"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5"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6"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7"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8"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49"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0"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1"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2"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3"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4"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5"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6"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1558"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1559"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560"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1561"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21562"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21563"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21564"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21566"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1567"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568"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1569"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21570"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21571"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21572"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21574"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1575"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576"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1577"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21578"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21579"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21580"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21582"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1583"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584"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1585"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21586"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21587"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21588"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21590"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21591"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592"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21593"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21594"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21595"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21596"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21598"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1599"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00"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1601"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21602"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21603"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21604"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21606"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1607"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08"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1609"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21610"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21611"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21612"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21614"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1615"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16"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1617"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21618"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21619"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21620"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21622"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1623"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24"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1625"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21626"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21627"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21628"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21630"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1631"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32"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1633"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21634"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21635"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21636"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21638"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21639"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1640"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21641"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21642"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21643"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21644"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21651"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21652"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21653"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1654"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21655"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21656"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21657"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21658"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1659"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21660"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21661"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21662"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1663" name="Rectangle 127"/>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21667" name="Rectangle 131"/>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21668" name="Rectangle 132"/>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3"/>
          <p:cNvGrpSpPr>
            <a:grpSpLocks/>
          </p:cNvGrpSpPr>
          <p:nvPr/>
        </p:nvGrpSpPr>
        <p:grpSpPr bwMode="auto">
          <a:xfrm>
            <a:off x="6778625" y="280988"/>
            <a:ext cx="1955800" cy="1022350"/>
            <a:chOff x="4270" y="177"/>
            <a:chExt cx="1232" cy="644"/>
          </a:xfrm>
        </p:grpSpPr>
        <p:graphicFrame>
          <p:nvGraphicFramePr>
            <p:cNvPr id="321538"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765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3"/>
            <p:cNvGrpSpPr>
              <a:grpSpLocks/>
            </p:cNvGrpSpPr>
            <p:nvPr/>
          </p:nvGrpSpPr>
          <p:grpSpPr bwMode="auto">
            <a:xfrm>
              <a:off x="4803" y="177"/>
              <a:ext cx="699" cy="644"/>
              <a:chOff x="1457" y="1853"/>
              <a:chExt cx="2382" cy="2108"/>
            </a:xfrm>
          </p:grpSpPr>
          <p:sp>
            <p:nvSpPr>
              <p:cNvPr id="321670" name="Line 134"/>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21671" name="Line 135"/>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21672" name="Line 136"/>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21673" name="Line 137"/>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21674" name="Line 138"/>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21675" name="Line 139"/>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21676" name="Line 140"/>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21677" name="Line 141"/>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21678" name="Line 142"/>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21679" name="Line 143"/>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21680" name="Line 144"/>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21681" name="Line 145"/>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21682" name="Line 146"/>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21683" name="Line 147"/>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21684" name="Line 148"/>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21685" name="Line 149"/>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21686" name="Oval 150"/>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87" name="Oval 151"/>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88" name="Oval 152"/>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89" name="Oval 153"/>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0" name="Oval 154"/>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1" name="Oval 155"/>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2" name="Oval 156"/>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3" name="Oval 157"/>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4" name="Oval 158"/>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5" name="Oval 159"/>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6" name="Oval 160"/>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1697" name="Freeform 161"/>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21698" name="Freeform 162"/>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47" name="Slide Number Placeholder 146"/>
          <p:cNvSpPr>
            <a:spLocks noGrp="1"/>
          </p:cNvSpPr>
          <p:nvPr>
            <p:ph type="sldNum" sz="quarter" idx="10"/>
          </p:nvPr>
        </p:nvSpPr>
        <p:spPr/>
        <p:txBody>
          <a:bodyPr/>
          <a:lstStyle/>
          <a:p>
            <a:pPr>
              <a:defRPr/>
            </a:pPr>
            <a:fld id="{60250493-D46D-4FA2-BF76-57F252D2583B}" type="slidenum">
              <a:rPr lang="en-US" altLang="en-US" smtClean="0"/>
              <a:pPr>
                <a:defRPr/>
              </a:pPr>
              <a:t>93</a:t>
            </a:fld>
            <a:endParaRPr lang="en-US" altLang="en-US"/>
          </a:p>
        </p:txBody>
      </p:sp>
      <p:sp>
        <p:nvSpPr>
          <p:cNvPr id="148" name="Footer Placeholder 147"/>
          <p:cNvSpPr>
            <a:spLocks noGrp="1"/>
          </p:cNvSpPr>
          <p:nvPr>
            <p:ph type="ftr" sz="quarter" idx="11"/>
          </p:nvPr>
        </p:nvSpPr>
        <p:spPr/>
        <p:txBody>
          <a:bodyPr/>
          <a:lstStyle/>
          <a:p>
            <a:pPr>
              <a:defRPr/>
            </a:pPr>
            <a:endParaRPr lang="en-US"/>
          </a:p>
        </p:txBody>
      </p:sp>
    </p:spTree>
  </p:cSld>
  <p:clrMapOvr>
    <a:masterClrMapping/>
  </p:clrMapOvr>
  <p:transition spd="med">
    <p:strips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23714" name="Rectangle 130"/>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66"/>
          <p:cNvGrpSpPr>
            <a:grpSpLocks/>
          </p:cNvGrpSpPr>
          <p:nvPr/>
        </p:nvGrpSpPr>
        <p:grpSpPr bwMode="auto">
          <a:xfrm>
            <a:off x="2036763" y="960438"/>
            <a:ext cx="6713537" cy="5489575"/>
            <a:chOff x="1283" y="605"/>
            <a:chExt cx="4229" cy="3458"/>
          </a:xfrm>
        </p:grpSpPr>
        <p:sp>
          <p:nvSpPr>
            <p:cNvPr id="323589"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0"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1"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2"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3"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4"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5"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6"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7"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8"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599"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0"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1"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2"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3"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4"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3606"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3607"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08"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3609"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23610"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23611"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23612"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23614"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3615"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16"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3617"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23618"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23619"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23620"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23622"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3623"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24"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3625"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23626"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23627"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23628"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23630"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3631"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32"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3633"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23634"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23635"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23636"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23638"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23639"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40"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23641"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23642"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23643"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23644"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23646"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3647"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48"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3649"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23650"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23651"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23652"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23654"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3655"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56"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3657"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23658"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23659"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23660"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23662"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3663"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64"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3665"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23666"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23667"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23668"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23670"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3671"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72"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3673"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23674"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23675"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23676"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23678"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3679"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80"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3681"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23682"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23683"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23684"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23686"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23687"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3688"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23689"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23690"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23691"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23692"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23699"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23700"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23701"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3702"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23703"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23704"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23705"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23706"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3707"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23708"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23709"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23710"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3711" name="Rectangle 127"/>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23712" name="Rectangle 128"/>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23713" name="Rectangle 129"/>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23717" name="Rectangle 133"/>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23718" name="Rectangle 134"/>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5"/>
          <p:cNvGrpSpPr>
            <a:grpSpLocks/>
          </p:cNvGrpSpPr>
          <p:nvPr/>
        </p:nvGrpSpPr>
        <p:grpSpPr bwMode="auto">
          <a:xfrm>
            <a:off x="6778625" y="280988"/>
            <a:ext cx="1955800" cy="1022350"/>
            <a:chOff x="4270" y="177"/>
            <a:chExt cx="1232" cy="644"/>
          </a:xfrm>
        </p:grpSpPr>
        <p:graphicFrame>
          <p:nvGraphicFramePr>
            <p:cNvPr id="323586"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867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5"/>
            <p:cNvGrpSpPr>
              <a:grpSpLocks/>
            </p:cNvGrpSpPr>
            <p:nvPr/>
          </p:nvGrpSpPr>
          <p:grpSpPr bwMode="auto">
            <a:xfrm>
              <a:off x="4803" y="177"/>
              <a:ext cx="699" cy="644"/>
              <a:chOff x="1457" y="1853"/>
              <a:chExt cx="2382" cy="2108"/>
            </a:xfrm>
          </p:grpSpPr>
          <p:sp>
            <p:nvSpPr>
              <p:cNvPr id="323720" name="Line 136"/>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23721" name="Line 137"/>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23722" name="Line 138"/>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23723" name="Line 139"/>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23724" name="Line 140"/>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23725" name="Line 141"/>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23726" name="Line 142"/>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23727" name="Line 143"/>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23728" name="Line 144"/>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23729" name="Line 145"/>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23730" name="Line 146"/>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23731" name="Line 147"/>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23732" name="Line 148"/>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23733" name="Line 149"/>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23734" name="Line 150"/>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23735" name="Line 151"/>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23736" name="Oval 15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37" name="Oval 15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38" name="Oval 15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39" name="Oval 15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0" name="Oval 15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1" name="Oval 15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2" name="Oval 15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3" name="Oval 15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4" name="Oval 16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5" name="Oval 16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6" name="Oval 16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3747" name="Freeform 163"/>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23748" name="Freeform 164"/>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49" name="Slide Number Placeholder 148"/>
          <p:cNvSpPr>
            <a:spLocks noGrp="1"/>
          </p:cNvSpPr>
          <p:nvPr>
            <p:ph type="sldNum" sz="quarter" idx="10"/>
          </p:nvPr>
        </p:nvSpPr>
        <p:spPr/>
        <p:txBody>
          <a:bodyPr/>
          <a:lstStyle/>
          <a:p>
            <a:pPr>
              <a:defRPr/>
            </a:pPr>
            <a:fld id="{60250493-D46D-4FA2-BF76-57F252D2583B}" type="slidenum">
              <a:rPr lang="en-US" altLang="en-US" smtClean="0"/>
              <a:pPr>
                <a:defRPr/>
              </a:pPr>
              <a:t>94</a:t>
            </a:fld>
            <a:endParaRPr lang="en-US" altLang="en-US"/>
          </a:p>
        </p:txBody>
      </p:sp>
      <p:sp>
        <p:nvSpPr>
          <p:cNvPr id="150" name="Footer Placeholder 149"/>
          <p:cNvSpPr>
            <a:spLocks noGrp="1"/>
          </p:cNvSpPr>
          <p:nvPr>
            <p:ph type="ftr" sz="quarter" idx="11"/>
          </p:nvPr>
        </p:nvSpPr>
        <p:spPr/>
        <p:txBody>
          <a:bodyPr/>
          <a:lstStyle/>
          <a:p>
            <a:pPr>
              <a:defRPr/>
            </a:pPr>
            <a:endParaRPr lang="en-US"/>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25765" name="Rectangle 133"/>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69"/>
          <p:cNvGrpSpPr>
            <a:grpSpLocks/>
          </p:cNvGrpSpPr>
          <p:nvPr/>
        </p:nvGrpSpPr>
        <p:grpSpPr bwMode="auto">
          <a:xfrm>
            <a:off x="2036763" y="960438"/>
            <a:ext cx="6713537" cy="5489575"/>
            <a:chOff x="1283" y="605"/>
            <a:chExt cx="4229" cy="3458"/>
          </a:xfrm>
        </p:grpSpPr>
        <p:sp>
          <p:nvSpPr>
            <p:cNvPr id="325637"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38"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39"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0"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1"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2"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3"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4"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5"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6"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7"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8"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49"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50"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51"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52"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5654"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5655"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56"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5657"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25658"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25659"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25660"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25662"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5663"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64"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5665"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25666"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25667"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25668"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25670"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5671"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72"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5673"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25674"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25675"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25676"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25678"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5679"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80"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5681"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25682"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25683"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25684"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25686"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25687"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88"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25689"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25690"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25691"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25692"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25694"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5695"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696"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5697"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25698"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25699"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25700"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25702"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5703"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704"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5705"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25706"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25707"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25708"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25710"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5711"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712"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5713"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25714"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25715"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25716"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25718"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5719"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720"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5721"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25722"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25723"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25724"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25726"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5727"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728"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5729"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25730"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25731"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25732"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25734"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25735"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5736"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25737"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25738"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25739"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25740"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25747"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25748"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25749"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5750"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25751"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25752"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25753"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25754"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5755"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25756"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25757"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25758"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5759" name="Rectangle 127"/>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25760" name="Rectangle 128"/>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5761" name="Rectangle 129"/>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25762" name="Rectangle 130"/>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25763" name="Rectangle 131"/>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25764" name="Rectangle 132"/>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5768" name="Rectangle 136"/>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25769" name="Rectangle 137"/>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3" name="Group 168"/>
          <p:cNvGrpSpPr>
            <a:grpSpLocks/>
          </p:cNvGrpSpPr>
          <p:nvPr/>
        </p:nvGrpSpPr>
        <p:grpSpPr bwMode="auto">
          <a:xfrm>
            <a:off x="6778625" y="280988"/>
            <a:ext cx="1955800" cy="1022350"/>
            <a:chOff x="4270" y="177"/>
            <a:chExt cx="1232" cy="644"/>
          </a:xfrm>
        </p:grpSpPr>
        <p:graphicFrame>
          <p:nvGraphicFramePr>
            <p:cNvPr id="325634"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29699"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8"/>
            <p:cNvGrpSpPr>
              <a:grpSpLocks/>
            </p:cNvGrpSpPr>
            <p:nvPr/>
          </p:nvGrpSpPr>
          <p:grpSpPr bwMode="auto">
            <a:xfrm>
              <a:off x="4803" y="177"/>
              <a:ext cx="699" cy="644"/>
              <a:chOff x="1457" y="1853"/>
              <a:chExt cx="2382" cy="2108"/>
            </a:xfrm>
          </p:grpSpPr>
          <p:sp>
            <p:nvSpPr>
              <p:cNvPr id="325771" name="Line 139"/>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25772" name="Line 140"/>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25773" name="Line 141"/>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25774" name="Line 142"/>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25775" name="Line 143"/>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25776" name="Line 144"/>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25777" name="Line 145"/>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25778" name="Line 146"/>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25779" name="Line 147"/>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25780" name="Line 148"/>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25781" name="Line 149"/>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25782" name="Line 150"/>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25783" name="Line 151"/>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25784" name="Line 152"/>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25785" name="Line 153"/>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25786" name="Line 154"/>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25787" name="Oval 155"/>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88" name="Oval 156"/>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89" name="Oval 157"/>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0" name="Oval 158"/>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1" name="Oval 159"/>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2" name="Oval 160"/>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3" name="Oval 161"/>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4" name="Oval 162"/>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5" name="Oval 163"/>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6" name="Oval 164"/>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7" name="Oval 165"/>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5798" name="Freeform 166"/>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25799" name="Freeform 167"/>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52" name="Slide Number Placeholder 151"/>
          <p:cNvSpPr>
            <a:spLocks noGrp="1"/>
          </p:cNvSpPr>
          <p:nvPr>
            <p:ph type="sldNum" sz="quarter" idx="10"/>
          </p:nvPr>
        </p:nvSpPr>
        <p:spPr/>
        <p:txBody>
          <a:bodyPr/>
          <a:lstStyle/>
          <a:p>
            <a:pPr>
              <a:defRPr/>
            </a:pPr>
            <a:fld id="{60250493-D46D-4FA2-BF76-57F252D2583B}" type="slidenum">
              <a:rPr lang="en-US" altLang="en-US" smtClean="0"/>
              <a:pPr>
                <a:defRPr/>
              </a:pPr>
              <a:t>95</a:t>
            </a:fld>
            <a:endParaRPr lang="en-US" altLang="en-US"/>
          </a:p>
        </p:txBody>
      </p:sp>
      <p:sp>
        <p:nvSpPr>
          <p:cNvPr id="153" name="Footer Placeholder 152"/>
          <p:cNvSpPr>
            <a:spLocks noGrp="1"/>
          </p:cNvSpPr>
          <p:nvPr>
            <p:ph type="ftr" sz="quarter" idx="11"/>
          </p:nvPr>
        </p:nvSpPr>
        <p:spPr/>
        <p:txBody>
          <a:bodyPr/>
          <a:lstStyle/>
          <a:p>
            <a:pPr>
              <a:defRPr/>
            </a:pPr>
            <a:endParaRPr lang="en-US"/>
          </a:p>
        </p:txBody>
      </p:sp>
    </p:spTree>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27814" name="Rectangle 134"/>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70"/>
          <p:cNvGrpSpPr>
            <a:grpSpLocks/>
          </p:cNvGrpSpPr>
          <p:nvPr/>
        </p:nvGrpSpPr>
        <p:grpSpPr bwMode="auto">
          <a:xfrm>
            <a:off x="2036763" y="960438"/>
            <a:ext cx="6713537" cy="5489575"/>
            <a:chOff x="1283" y="605"/>
            <a:chExt cx="4229" cy="3458"/>
          </a:xfrm>
        </p:grpSpPr>
        <p:grpSp>
          <p:nvGrpSpPr>
            <p:cNvPr id="3" name="Group 4"/>
            <p:cNvGrpSpPr>
              <a:grpSpLocks/>
            </p:cNvGrpSpPr>
            <p:nvPr/>
          </p:nvGrpSpPr>
          <p:grpSpPr bwMode="auto">
            <a:xfrm>
              <a:off x="1711" y="1009"/>
              <a:ext cx="3390" cy="2634"/>
              <a:chOff x="1711" y="1009"/>
              <a:chExt cx="3390" cy="2634"/>
            </a:xfrm>
          </p:grpSpPr>
          <p:sp>
            <p:nvSpPr>
              <p:cNvPr id="327685"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86"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87"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88"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89"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0"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1"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2"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3"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4"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5"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6"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7"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8"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699"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7700"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1"/>
            <p:cNvGrpSpPr>
              <a:grpSpLocks/>
            </p:cNvGrpSpPr>
            <p:nvPr/>
          </p:nvGrpSpPr>
          <p:grpSpPr bwMode="auto">
            <a:xfrm>
              <a:off x="2775" y="1325"/>
              <a:ext cx="557" cy="557"/>
              <a:chOff x="2775" y="1325"/>
              <a:chExt cx="557" cy="557"/>
            </a:xfrm>
          </p:grpSpPr>
          <p:sp>
            <p:nvSpPr>
              <p:cNvPr id="327702"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7703"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04"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7705"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27706"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27707"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27708"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29"/>
            <p:cNvGrpSpPr>
              <a:grpSpLocks/>
            </p:cNvGrpSpPr>
            <p:nvPr/>
          </p:nvGrpSpPr>
          <p:grpSpPr bwMode="auto">
            <a:xfrm>
              <a:off x="4218" y="2763"/>
              <a:ext cx="557" cy="557"/>
              <a:chOff x="4218" y="2763"/>
              <a:chExt cx="557" cy="557"/>
            </a:xfrm>
          </p:grpSpPr>
          <p:sp>
            <p:nvSpPr>
              <p:cNvPr id="327710"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7711"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12"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7713"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27714"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27715"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27716"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37"/>
            <p:cNvGrpSpPr>
              <a:grpSpLocks/>
            </p:cNvGrpSpPr>
            <p:nvPr/>
          </p:nvGrpSpPr>
          <p:grpSpPr bwMode="auto">
            <a:xfrm>
              <a:off x="2775" y="2038"/>
              <a:ext cx="557" cy="557"/>
              <a:chOff x="2775" y="2038"/>
              <a:chExt cx="557" cy="557"/>
            </a:xfrm>
          </p:grpSpPr>
          <p:sp>
            <p:nvSpPr>
              <p:cNvPr id="327718"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7719"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20"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7721"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27722"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27723"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27724"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45"/>
            <p:cNvGrpSpPr>
              <a:grpSpLocks/>
            </p:cNvGrpSpPr>
            <p:nvPr/>
          </p:nvGrpSpPr>
          <p:grpSpPr bwMode="auto">
            <a:xfrm>
              <a:off x="3498" y="2038"/>
              <a:ext cx="557" cy="557"/>
              <a:chOff x="3498" y="2038"/>
              <a:chExt cx="557" cy="557"/>
            </a:xfrm>
          </p:grpSpPr>
          <p:sp>
            <p:nvSpPr>
              <p:cNvPr id="327726"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7727"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28"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7729"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27730"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27731"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27732"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53"/>
            <p:cNvGrpSpPr>
              <a:grpSpLocks/>
            </p:cNvGrpSpPr>
            <p:nvPr/>
          </p:nvGrpSpPr>
          <p:grpSpPr bwMode="auto">
            <a:xfrm>
              <a:off x="2775" y="3506"/>
              <a:ext cx="557" cy="557"/>
              <a:chOff x="2775" y="3506"/>
              <a:chExt cx="557" cy="557"/>
            </a:xfrm>
          </p:grpSpPr>
          <p:sp>
            <p:nvSpPr>
              <p:cNvPr id="327734"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27735"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36"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27737"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27738"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27739"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27740"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1"/>
            <p:cNvGrpSpPr>
              <a:grpSpLocks/>
            </p:cNvGrpSpPr>
            <p:nvPr/>
          </p:nvGrpSpPr>
          <p:grpSpPr bwMode="auto">
            <a:xfrm>
              <a:off x="3498" y="2763"/>
              <a:ext cx="557" cy="557"/>
              <a:chOff x="3498" y="2763"/>
              <a:chExt cx="557" cy="557"/>
            </a:xfrm>
          </p:grpSpPr>
          <p:sp>
            <p:nvSpPr>
              <p:cNvPr id="327742"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7743"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44"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7745"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27746"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27747"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27748"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69"/>
            <p:cNvGrpSpPr>
              <a:grpSpLocks/>
            </p:cNvGrpSpPr>
            <p:nvPr/>
          </p:nvGrpSpPr>
          <p:grpSpPr bwMode="auto">
            <a:xfrm>
              <a:off x="2775" y="2763"/>
              <a:ext cx="557" cy="557"/>
              <a:chOff x="2775" y="2763"/>
              <a:chExt cx="557" cy="557"/>
            </a:xfrm>
          </p:grpSpPr>
          <p:sp>
            <p:nvSpPr>
              <p:cNvPr id="327750"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7751"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52"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7753"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27754"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27755"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27756"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77"/>
            <p:cNvGrpSpPr>
              <a:grpSpLocks/>
            </p:cNvGrpSpPr>
            <p:nvPr/>
          </p:nvGrpSpPr>
          <p:grpSpPr bwMode="auto">
            <a:xfrm>
              <a:off x="2053" y="2763"/>
              <a:ext cx="557" cy="557"/>
              <a:chOff x="2053" y="2763"/>
              <a:chExt cx="557" cy="557"/>
            </a:xfrm>
          </p:grpSpPr>
          <p:sp>
            <p:nvSpPr>
              <p:cNvPr id="327758"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7759"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60"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7761"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27762"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27763"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27764"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85"/>
            <p:cNvGrpSpPr>
              <a:grpSpLocks/>
            </p:cNvGrpSpPr>
            <p:nvPr/>
          </p:nvGrpSpPr>
          <p:grpSpPr bwMode="auto">
            <a:xfrm>
              <a:off x="2053" y="1325"/>
              <a:ext cx="557" cy="557"/>
              <a:chOff x="2053" y="1325"/>
              <a:chExt cx="557" cy="557"/>
            </a:xfrm>
          </p:grpSpPr>
          <p:sp>
            <p:nvSpPr>
              <p:cNvPr id="327766"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7767"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68"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7769"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27770"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27771"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27772"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93"/>
            <p:cNvGrpSpPr>
              <a:grpSpLocks/>
            </p:cNvGrpSpPr>
            <p:nvPr/>
          </p:nvGrpSpPr>
          <p:grpSpPr bwMode="auto">
            <a:xfrm>
              <a:off x="4218" y="1325"/>
              <a:ext cx="557" cy="557"/>
              <a:chOff x="4218" y="1325"/>
              <a:chExt cx="557" cy="557"/>
            </a:xfrm>
          </p:grpSpPr>
          <p:sp>
            <p:nvSpPr>
              <p:cNvPr id="327774"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7775"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76"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7777"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27778"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27779"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27780"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1"/>
            <p:cNvGrpSpPr>
              <a:grpSpLocks/>
            </p:cNvGrpSpPr>
            <p:nvPr/>
          </p:nvGrpSpPr>
          <p:grpSpPr bwMode="auto">
            <a:xfrm>
              <a:off x="2775" y="605"/>
              <a:ext cx="557" cy="557"/>
              <a:chOff x="2775" y="605"/>
              <a:chExt cx="557" cy="557"/>
            </a:xfrm>
          </p:grpSpPr>
          <p:sp>
            <p:nvSpPr>
              <p:cNvPr id="327782"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27783"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7784"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27785"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27786"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27787"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27788"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27795"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27796"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27797"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7798"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27799"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27800"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27801"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27802"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7803"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27804"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27805"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27806"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7807" name="Rectangle 127"/>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27808" name="Rectangle 128"/>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7809" name="Rectangle 129"/>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27810" name="Rectangle 130"/>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27811" name="Rectangle 131"/>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27812" name="Rectangle 132"/>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27813" name="Rectangle 133"/>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7817" name="Rectangle 13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27818" name="Rectangle 138"/>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15" name="Group 169"/>
          <p:cNvGrpSpPr>
            <a:grpSpLocks/>
          </p:cNvGrpSpPr>
          <p:nvPr/>
        </p:nvGrpSpPr>
        <p:grpSpPr bwMode="auto">
          <a:xfrm>
            <a:off x="6778625" y="280988"/>
            <a:ext cx="1955800" cy="1022350"/>
            <a:chOff x="4270" y="177"/>
            <a:chExt cx="1232" cy="644"/>
          </a:xfrm>
        </p:grpSpPr>
        <p:graphicFrame>
          <p:nvGraphicFramePr>
            <p:cNvPr id="327682"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30723"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39"/>
            <p:cNvGrpSpPr>
              <a:grpSpLocks/>
            </p:cNvGrpSpPr>
            <p:nvPr/>
          </p:nvGrpSpPr>
          <p:grpSpPr bwMode="auto">
            <a:xfrm>
              <a:off x="4803" y="177"/>
              <a:ext cx="699" cy="644"/>
              <a:chOff x="1457" y="1853"/>
              <a:chExt cx="2382" cy="2108"/>
            </a:xfrm>
          </p:grpSpPr>
          <p:sp>
            <p:nvSpPr>
              <p:cNvPr id="327820" name="Line 140"/>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27821" name="Line 141"/>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27822" name="Line 142"/>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27823" name="Line 143"/>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27824" name="Line 144"/>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27825" name="Line 145"/>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27826" name="Line 146"/>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27827" name="Line 147"/>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27828" name="Line 148"/>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27829" name="Line 149"/>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27830" name="Line 150"/>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27831" name="Line 151"/>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27832" name="Line 152"/>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27833" name="Line 153"/>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27834" name="Line 154"/>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27835" name="Line 155"/>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27836" name="Oval 156"/>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37" name="Oval 157"/>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38" name="Oval 158"/>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39" name="Oval 159"/>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0" name="Oval 160"/>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1" name="Oval 161"/>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2" name="Oval 162"/>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3" name="Oval 163"/>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4" name="Oval 164"/>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5" name="Oval 165"/>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6" name="Oval 166"/>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7847" name="Freeform 167"/>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27848" name="Freeform 168"/>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165" name="Slide Number Placeholder 164"/>
          <p:cNvSpPr>
            <a:spLocks noGrp="1"/>
          </p:cNvSpPr>
          <p:nvPr>
            <p:ph type="sldNum" sz="quarter" idx="10"/>
          </p:nvPr>
        </p:nvSpPr>
        <p:spPr/>
        <p:txBody>
          <a:bodyPr/>
          <a:lstStyle/>
          <a:p>
            <a:pPr>
              <a:defRPr/>
            </a:pPr>
            <a:fld id="{60250493-D46D-4FA2-BF76-57F252D2583B}" type="slidenum">
              <a:rPr lang="en-US" altLang="en-US" smtClean="0"/>
              <a:pPr>
                <a:defRPr/>
              </a:pPr>
              <a:t>96</a:t>
            </a:fld>
            <a:endParaRPr lang="en-US" altLang="en-US"/>
          </a:p>
        </p:txBody>
      </p:sp>
      <p:sp>
        <p:nvSpPr>
          <p:cNvPr id="166" name="Footer Placeholder 165"/>
          <p:cNvSpPr>
            <a:spLocks noGrp="1"/>
          </p:cNvSpPr>
          <p:nvPr>
            <p:ph type="ftr" sz="quarter" idx="11"/>
          </p:nvPr>
        </p:nvSpPr>
        <p:spPr/>
        <p:txBody>
          <a:bodyPr/>
          <a:lstStyle/>
          <a:p>
            <a:pPr>
              <a:defRPr/>
            </a:pPr>
            <a:endParaRPr lang="en-US"/>
          </a:p>
        </p:txBody>
      </p:sp>
    </p:spTree>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29731"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29863" name="Rectangle 135"/>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71"/>
          <p:cNvGrpSpPr>
            <a:grpSpLocks/>
          </p:cNvGrpSpPr>
          <p:nvPr/>
        </p:nvGrpSpPr>
        <p:grpSpPr bwMode="auto">
          <a:xfrm>
            <a:off x="2036763" y="960438"/>
            <a:ext cx="6713537" cy="5489575"/>
            <a:chOff x="1283" y="605"/>
            <a:chExt cx="4229" cy="3458"/>
          </a:xfrm>
        </p:grpSpPr>
        <p:grpSp>
          <p:nvGrpSpPr>
            <p:cNvPr id="3" name="Group 4"/>
            <p:cNvGrpSpPr>
              <a:grpSpLocks/>
            </p:cNvGrpSpPr>
            <p:nvPr/>
          </p:nvGrpSpPr>
          <p:grpSpPr bwMode="auto">
            <a:xfrm>
              <a:off x="1711" y="1009"/>
              <a:ext cx="3390" cy="2634"/>
              <a:chOff x="1711" y="1009"/>
              <a:chExt cx="3390" cy="2634"/>
            </a:xfrm>
          </p:grpSpPr>
          <p:sp>
            <p:nvSpPr>
              <p:cNvPr id="329733"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4"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5"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6"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7"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8"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39"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0"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1"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2"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3"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4"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5"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6"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7"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29748"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1"/>
            <p:cNvGrpSpPr>
              <a:grpSpLocks/>
            </p:cNvGrpSpPr>
            <p:nvPr/>
          </p:nvGrpSpPr>
          <p:grpSpPr bwMode="auto">
            <a:xfrm>
              <a:off x="2775" y="1325"/>
              <a:ext cx="557" cy="557"/>
              <a:chOff x="2775" y="1325"/>
              <a:chExt cx="557" cy="557"/>
            </a:xfrm>
          </p:grpSpPr>
          <p:sp>
            <p:nvSpPr>
              <p:cNvPr id="329750"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9751"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52"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9753"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29754"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29755"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29756"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29"/>
            <p:cNvGrpSpPr>
              <a:grpSpLocks/>
            </p:cNvGrpSpPr>
            <p:nvPr/>
          </p:nvGrpSpPr>
          <p:grpSpPr bwMode="auto">
            <a:xfrm>
              <a:off x="4218" y="2763"/>
              <a:ext cx="557" cy="557"/>
              <a:chOff x="4218" y="2763"/>
              <a:chExt cx="557" cy="557"/>
            </a:xfrm>
          </p:grpSpPr>
          <p:sp>
            <p:nvSpPr>
              <p:cNvPr id="329758"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9759"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60"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9761"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29762"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29763"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29764"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37"/>
            <p:cNvGrpSpPr>
              <a:grpSpLocks/>
            </p:cNvGrpSpPr>
            <p:nvPr/>
          </p:nvGrpSpPr>
          <p:grpSpPr bwMode="auto">
            <a:xfrm>
              <a:off x="2775" y="2038"/>
              <a:ext cx="557" cy="557"/>
              <a:chOff x="2775" y="2038"/>
              <a:chExt cx="557" cy="557"/>
            </a:xfrm>
          </p:grpSpPr>
          <p:sp>
            <p:nvSpPr>
              <p:cNvPr id="329766"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9767"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68"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9769"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29770"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29771"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29772"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45"/>
            <p:cNvGrpSpPr>
              <a:grpSpLocks/>
            </p:cNvGrpSpPr>
            <p:nvPr/>
          </p:nvGrpSpPr>
          <p:grpSpPr bwMode="auto">
            <a:xfrm>
              <a:off x="3498" y="2038"/>
              <a:ext cx="557" cy="557"/>
              <a:chOff x="3498" y="2038"/>
              <a:chExt cx="557" cy="557"/>
            </a:xfrm>
          </p:grpSpPr>
          <p:sp>
            <p:nvSpPr>
              <p:cNvPr id="329774"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29775"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76"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29777"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29778"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29779"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29780"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53"/>
            <p:cNvGrpSpPr>
              <a:grpSpLocks/>
            </p:cNvGrpSpPr>
            <p:nvPr/>
          </p:nvGrpSpPr>
          <p:grpSpPr bwMode="auto">
            <a:xfrm>
              <a:off x="2775" y="3506"/>
              <a:ext cx="557" cy="557"/>
              <a:chOff x="2775" y="3506"/>
              <a:chExt cx="557" cy="557"/>
            </a:xfrm>
          </p:grpSpPr>
          <p:sp>
            <p:nvSpPr>
              <p:cNvPr id="329782"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29783"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84"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29785"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29786"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29787"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29788"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1"/>
            <p:cNvGrpSpPr>
              <a:grpSpLocks/>
            </p:cNvGrpSpPr>
            <p:nvPr/>
          </p:nvGrpSpPr>
          <p:grpSpPr bwMode="auto">
            <a:xfrm>
              <a:off x="3498" y="2763"/>
              <a:ext cx="557" cy="557"/>
              <a:chOff x="3498" y="2763"/>
              <a:chExt cx="557" cy="557"/>
            </a:xfrm>
          </p:grpSpPr>
          <p:sp>
            <p:nvSpPr>
              <p:cNvPr id="329790"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9791"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792"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9793"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29794"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29795"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29796"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69"/>
            <p:cNvGrpSpPr>
              <a:grpSpLocks/>
            </p:cNvGrpSpPr>
            <p:nvPr/>
          </p:nvGrpSpPr>
          <p:grpSpPr bwMode="auto">
            <a:xfrm>
              <a:off x="2775" y="2763"/>
              <a:ext cx="557" cy="557"/>
              <a:chOff x="2775" y="2763"/>
              <a:chExt cx="557" cy="557"/>
            </a:xfrm>
          </p:grpSpPr>
          <p:sp>
            <p:nvSpPr>
              <p:cNvPr id="329798"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9799"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800"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9801"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29802"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29803"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29804"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77"/>
            <p:cNvGrpSpPr>
              <a:grpSpLocks/>
            </p:cNvGrpSpPr>
            <p:nvPr/>
          </p:nvGrpSpPr>
          <p:grpSpPr bwMode="auto">
            <a:xfrm>
              <a:off x="2053" y="2763"/>
              <a:ext cx="557" cy="557"/>
              <a:chOff x="2053" y="2763"/>
              <a:chExt cx="557" cy="557"/>
            </a:xfrm>
          </p:grpSpPr>
          <p:sp>
            <p:nvSpPr>
              <p:cNvPr id="329806"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29807"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808"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29809"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29810"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29811"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29812"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85"/>
            <p:cNvGrpSpPr>
              <a:grpSpLocks/>
            </p:cNvGrpSpPr>
            <p:nvPr/>
          </p:nvGrpSpPr>
          <p:grpSpPr bwMode="auto">
            <a:xfrm>
              <a:off x="2053" y="1325"/>
              <a:ext cx="557" cy="557"/>
              <a:chOff x="2053" y="1325"/>
              <a:chExt cx="557" cy="557"/>
            </a:xfrm>
          </p:grpSpPr>
          <p:sp>
            <p:nvSpPr>
              <p:cNvPr id="329814"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9815"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816"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9817"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29818"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29819"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29820"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93"/>
            <p:cNvGrpSpPr>
              <a:grpSpLocks/>
            </p:cNvGrpSpPr>
            <p:nvPr/>
          </p:nvGrpSpPr>
          <p:grpSpPr bwMode="auto">
            <a:xfrm>
              <a:off x="4218" y="1325"/>
              <a:ext cx="557" cy="557"/>
              <a:chOff x="4218" y="1325"/>
              <a:chExt cx="557" cy="557"/>
            </a:xfrm>
          </p:grpSpPr>
          <p:sp>
            <p:nvSpPr>
              <p:cNvPr id="329822"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29823"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824"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29825"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29826"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29827"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29828"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1"/>
            <p:cNvGrpSpPr>
              <a:grpSpLocks/>
            </p:cNvGrpSpPr>
            <p:nvPr/>
          </p:nvGrpSpPr>
          <p:grpSpPr bwMode="auto">
            <a:xfrm>
              <a:off x="2775" y="605"/>
              <a:ext cx="557" cy="557"/>
              <a:chOff x="2775" y="605"/>
              <a:chExt cx="557" cy="557"/>
            </a:xfrm>
          </p:grpSpPr>
          <p:sp>
            <p:nvSpPr>
              <p:cNvPr id="329830"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29831"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29832"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29833"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29834"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29835"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29836"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29843"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29844"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29845"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9846"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29847"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29848"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29849"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29850"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9851"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29852"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29853"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29854"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29855" name="Rectangle 127"/>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29856" name="Rectangle 128"/>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9857" name="Rectangle 129"/>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29858" name="Rectangle 130"/>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29859" name="Rectangle 131"/>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29860" name="Rectangle 132"/>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29861" name="Rectangle 133"/>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29862" name="Rectangle 134"/>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29866" name="Rectangle 138"/>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29867" name="Rectangle 139"/>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15" name="Group 170"/>
          <p:cNvGrpSpPr>
            <a:grpSpLocks/>
          </p:cNvGrpSpPr>
          <p:nvPr/>
        </p:nvGrpSpPr>
        <p:grpSpPr bwMode="auto">
          <a:xfrm>
            <a:off x="6778625" y="280988"/>
            <a:ext cx="1955800" cy="1022350"/>
            <a:chOff x="4270" y="177"/>
            <a:chExt cx="1232" cy="644"/>
          </a:xfrm>
        </p:grpSpPr>
        <p:graphicFrame>
          <p:nvGraphicFramePr>
            <p:cNvPr id="329730"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31747"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40"/>
            <p:cNvGrpSpPr>
              <a:grpSpLocks/>
            </p:cNvGrpSpPr>
            <p:nvPr/>
          </p:nvGrpSpPr>
          <p:grpSpPr bwMode="auto">
            <a:xfrm>
              <a:off x="4803" y="177"/>
              <a:ext cx="699" cy="644"/>
              <a:chOff x="1457" y="1853"/>
              <a:chExt cx="2382" cy="2108"/>
            </a:xfrm>
          </p:grpSpPr>
          <p:sp>
            <p:nvSpPr>
              <p:cNvPr id="329869" name="Line 141"/>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29870" name="Line 142"/>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29871" name="Line 143"/>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29872" name="Line 144"/>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29873" name="Line 145"/>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29874" name="Line 146"/>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29875" name="Line 147"/>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29876" name="Line 148"/>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29877" name="Line 149"/>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29878" name="Line 150"/>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29879" name="Line 151"/>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29880" name="Line 152"/>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29881" name="Line 153"/>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29882" name="Line 154"/>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29883" name="Line 155"/>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29884" name="Line 156"/>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29885" name="Oval 15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86" name="Oval 15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87" name="Oval 15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88" name="Oval 16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89" name="Oval 16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0" name="Oval 16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1" name="Oval 16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2" name="Oval 16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3" name="Oval 16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4" name="Oval 16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5" name="Oval 16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29896" name="Freeform 168"/>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29897" name="Freeform 169"/>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29900" name="Text Box 172"/>
          <p:cNvSpPr txBox="1">
            <a:spLocks noChangeArrowheads="1"/>
          </p:cNvSpPr>
          <p:nvPr/>
        </p:nvSpPr>
        <p:spPr bwMode="auto">
          <a:xfrm>
            <a:off x="7248525" y="6092825"/>
            <a:ext cx="1358900" cy="336550"/>
          </a:xfrm>
          <a:prstGeom prst="rect">
            <a:avLst/>
          </a:prstGeom>
          <a:noFill/>
          <a:ln w="12700">
            <a:noFill/>
            <a:miter lim="800000"/>
            <a:headEnd/>
            <a:tailEnd/>
          </a:ln>
          <a:effectLst/>
        </p:spPr>
        <p:txBody>
          <a:bodyPr wrap="none">
            <a:spAutoFit/>
          </a:bodyPr>
          <a:lstStyle/>
          <a:p>
            <a:pPr defTabSz="762000"/>
            <a:r>
              <a:rPr lang="en-US" sz="1600">
                <a:effectLst>
                  <a:outerShdw blurRad="38100" dist="38100" dir="2700000" algn="tl">
                    <a:srgbClr val="000000"/>
                  </a:outerShdw>
                </a:effectLst>
              </a:rPr>
              <a:t>Example 8.2</a:t>
            </a:r>
            <a:endParaRPr lang="en-AU" sz="1600">
              <a:effectLst>
                <a:outerShdw blurRad="38100" dist="38100" dir="2700000" algn="tl">
                  <a:srgbClr val="000000"/>
                </a:outerShdw>
              </a:effectLst>
            </a:endParaRPr>
          </a:p>
        </p:txBody>
      </p:sp>
      <p:sp>
        <p:nvSpPr>
          <p:cNvPr id="166" name="Slide Number Placeholder 165"/>
          <p:cNvSpPr>
            <a:spLocks noGrp="1"/>
          </p:cNvSpPr>
          <p:nvPr>
            <p:ph type="sldNum" sz="quarter" idx="10"/>
          </p:nvPr>
        </p:nvSpPr>
        <p:spPr/>
        <p:txBody>
          <a:bodyPr/>
          <a:lstStyle/>
          <a:p>
            <a:pPr>
              <a:defRPr/>
            </a:pPr>
            <a:fld id="{60250493-D46D-4FA2-BF76-57F252D2583B}" type="slidenum">
              <a:rPr lang="en-US" altLang="en-US" smtClean="0"/>
              <a:pPr>
                <a:defRPr/>
              </a:pPr>
              <a:t>97</a:t>
            </a:fld>
            <a:endParaRPr lang="en-US" altLang="en-US" dirty="0"/>
          </a:p>
        </p:txBody>
      </p:sp>
    </p:spTree>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a:spLocks noGrp="1"/>
          </p:cNvSpPr>
          <p:nvPr>
            <p:ph type="ftr" sz="quarter" idx="10"/>
          </p:nvPr>
        </p:nvSpPr>
        <p:spPr/>
        <p:txBody>
          <a:bodyPr/>
          <a:lstStyle/>
          <a:p>
            <a:endParaRPr lang="en-AU" sz="900" b="1" i="1">
              <a:solidFill>
                <a:srgbClr val="969696"/>
              </a:solidFill>
              <a:effectLst>
                <a:outerShdw blurRad="38100" dist="38100" dir="2700000" algn="tl">
                  <a:srgbClr val="000000"/>
                </a:outerShdw>
              </a:effectLst>
            </a:endParaRPr>
          </a:p>
        </p:txBody>
      </p:sp>
      <p:sp>
        <p:nvSpPr>
          <p:cNvPr id="331779"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31912" name="Rectangle 136"/>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72"/>
          <p:cNvGrpSpPr>
            <a:grpSpLocks/>
          </p:cNvGrpSpPr>
          <p:nvPr/>
        </p:nvGrpSpPr>
        <p:grpSpPr bwMode="auto">
          <a:xfrm>
            <a:off x="2036763" y="960438"/>
            <a:ext cx="6713537" cy="5489575"/>
            <a:chOff x="1283" y="605"/>
            <a:chExt cx="4229" cy="3458"/>
          </a:xfrm>
        </p:grpSpPr>
        <p:grpSp>
          <p:nvGrpSpPr>
            <p:cNvPr id="3" name="Group 4"/>
            <p:cNvGrpSpPr>
              <a:grpSpLocks/>
            </p:cNvGrpSpPr>
            <p:nvPr/>
          </p:nvGrpSpPr>
          <p:grpSpPr bwMode="auto">
            <a:xfrm>
              <a:off x="1711" y="1009"/>
              <a:ext cx="3390" cy="2634"/>
              <a:chOff x="1711" y="1009"/>
              <a:chExt cx="3390" cy="2634"/>
            </a:xfrm>
          </p:grpSpPr>
          <p:sp>
            <p:nvSpPr>
              <p:cNvPr id="331781" name="Line 5"/>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2" name="Line 6"/>
              <p:cNvSpPr>
                <a:spLocks noChangeShapeType="1"/>
              </p:cNvSpPr>
              <p:nvPr/>
            </p:nvSpPr>
            <p:spPr bwMode="auto">
              <a:xfrm>
                <a:off x="1711" y="2423"/>
                <a:ext cx="411" cy="41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3" name="Line 7"/>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4" name="Line 8"/>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5" name="Line 9"/>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6" name="Line 10"/>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7" name="Line 11"/>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8" name="Line 12"/>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89" name="Line 13"/>
              <p:cNvSpPr>
                <a:spLocks noChangeShapeType="1"/>
              </p:cNvSpPr>
              <p:nvPr/>
            </p:nvSpPr>
            <p:spPr bwMode="auto">
              <a:xfrm>
                <a:off x="4690" y="1808"/>
                <a:ext cx="411" cy="419"/>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0" name="Line 14"/>
              <p:cNvSpPr>
                <a:spLocks noChangeShapeType="1"/>
              </p:cNvSpPr>
              <p:nvPr/>
            </p:nvSpPr>
            <p:spPr bwMode="auto">
              <a:xfrm flipV="1">
                <a:off x="4490" y="1882"/>
                <a:ext cx="0" cy="893"/>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1" name="Line 15"/>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2" name="Line 16"/>
              <p:cNvSpPr>
                <a:spLocks noChangeShapeType="1"/>
              </p:cNvSpPr>
              <p:nvPr/>
            </p:nvSpPr>
            <p:spPr bwMode="auto">
              <a:xfrm>
                <a:off x="3329" y="3041"/>
                <a:ext cx="161"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3" name="Line 17"/>
              <p:cNvSpPr>
                <a:spLocks noChangeShapeType="1"/>
              </p:cNvSpPr>
              <p:nvPr/>
            </p:nvSpPr>
            <p:spPr bwMode="auto">
              <a:xfrm>
                <a:off x="4051" y="3043"/>
                <a:ext cx="157"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4" name="Line 18"/>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5" name="Line 19"/>
              <p:cNvSpPr>
                <a:spLocks noChangeShapeType="1"/>
              </p:cNvSpPr>
              <p:nvPr/>
            </p:nvSpPr>
            <p:spPr bwMode="auto">
              <a:xfrm>
                <a:off x="2611" y="3041"/>
                <a:ext cx="155"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1796" name="Line 20"/>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21"/>
            <p:cNvGrpSpPr>
              <a:grpSpLocks/>
            </p:cNvGrpSpPr>
            <p:nvPr/>
          </p:nvGrpSpPr>
          <p:grpSpPr bwMode="auto">
            <a:xfrm>
              <a:off x="2775" y="1325"/>
              <a:ext cx="557" cy="557"/>
              <a:chOff x="2775" y="1325"/>
              <a:chExt cx="557" cy="557"/>
            </a:xfrm>
          </p:grpSpPr>
          <p:sp>
            <p:nvSpPr>
              <p:cNvPr id="331798" name="Oval 22"/>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1799" name="Freeform 23"/>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00" name="Oval 24"/>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1801" name="Line 25"/>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31802" name="Line 26"/>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31803" name="Line 27"/>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31804" name="Line 28"/>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5" name="Group 29"/>
            <p:cNvGrpSpPr>
              <a:grpSpLocks/>
            </p:cNvGrpSpPr>
            <p:nvPr/>
          </p:nvGrpSpPr>
          <p:grpSpPr bwMode="auto">
            <a:xfrm>
              <a:off x="4218" y="2763"/>
              <a:ext cx="557" cy="557"/>
              <a:chOff x="4218" y="2763"/>
              <a:chExt cx="557" cy="557"/>
            </a:xfrm>
          </p:grpSpPr>
          <p:sp>
            <p:nvSpPr>
              <p:cNvPr id="331806" name="Oval 30"/>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1807" name="Freeform 31"/>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08" name="Oval 32"/>
              <p:cNvSpPr>
                <a:spLocks noChangeArrowheads="1"/>
              </p:cNvSpPr>
              <p:nvPr/>
            </p:nvSpPr>
            <p:spPr bwMode="auto">
              <a:xfrm>
                <a:off x="422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1809" name="Line 33"/>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31810" name="Line 34"/>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31811" name="Line 35"/>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31812" name="Line 36"/>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6" name="Group 37"/>
            <p:cNvGrpSpPr>
              <a:grpSpLocks/>
            </p:cNvGrpSpPr>
            <p:nvPr/>
          </p:nvGrpSpPr>
          <p:grpSpPr bwMode="auto">
            <a:xfrm>
              <a:off x="2775" y="2038"/>
              <a:ext cx="557" cy="557"/>
              <a:chOff x="2775" y="2038"/>
              <a:chExt cx="557" cy="557"/>
            </a:xfrm>
          </p:grpSpPr>
          <p:sp>
            <p:nvSpPr>
              <p:cNvPr id="331814" name="Oval 38"/>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1815" name="Freeform 39"/>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16" name="Oval 40"/>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1817" name="Line 41"/>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31818" name="Line 42"/>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31819" name="Line 43"/>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31820" name="Line 44"/>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7" name="Group 45"/>
            <p:cNvGrpSpPr>
              <a:grpSpLocks/>
            </p:cNvGrpSpPr>
            <p:nvPr/>
          </p:nvGrpSpPr>
          <p:grpSpPr bwMode="auto">
            <a:xfrm>
              <a:off x="3498" y="2038"/>
              <a:ext cx="557" cy="557"/>
              <a:chOff x="3498" y="2038"/>
              <a:chExt cx="557" cy="557"/>
            </a:xfrm>
          </p:grpSpPr>
          <p:sp>
            <p:nvSpPr>
              <p:cNvPr id="331822" name="Oval 46"/>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1823" name="Freeform 47"/>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24" name="Oval 48"/>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1825" name="Line 49"/>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31826" name="Line 50"/>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31827" name="Line 51"/>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31828" name="Line 52"/>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8" name="Group 53"/>
            <p:cNvGrpSpPr>
              <a:grpSpLocks/>
            </p:cNvGrpSpPr>
            <p:nvPr/>
          </p:nvGrpSpPr>
          <p:grpSpPr bwMode="auto">
            <a:xfrm>
              <a:off x="2775" y="3506"/>
              <a:ext cx="557" cy="557"/>
              <a:chOff x="2775" y="3506"/>
              <a:chExt cx="557" cy="557"/>
            </a:xfrm>
          </p:grpSpPr>
          <p:sp>
            <p:nvSpPr>
              <p:cNvPr id="331830" name="Oval 54"/>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31831" name="Freeform 55"/>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32" name="Oval 56"/>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31833" name="Line 57"/>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31834" name="Line 58"/>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31835" name="Line 59"/>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31836" name="Line 60"/>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9" name="Group 61"/>
            <p:cNvGrpSpPr>
              <a:grpSpLocks/>
            </p:cNvGrpSpPr>
            <p:nvPr/>
          </p:nvGrpSpPr>
          <p:grpSpPr bwMode="auto">
            <a:xfrm>
              <a:off x="3498" y="2763"/>
              <a:ext cx="557" cy="557"/>
              <a:chOff x="3498" y="2763"/>
              <a:chExt cx="557" cy="557"/>
            </a:xfrm>
          </p:grpSpPr>
          <p:sp>
            <p:nvSpPr>
              <p:cNvPr id="331838" name="Oval 62"/>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1839" name="Freeform 63"/>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40" name="Oval 64"/>
              <p:cNvSpPr>
                <a:spLocks noChangeArrowheads="1"/>
              </p:cNvSpPr>
              <p:nvPr/>
            </p:nvSpPr>
            <p:spPr bwMode="auto">
              <a:xfrm>
                <a:off x="3506"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1841" name="Line 65"/>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31842" name="Line 66"/>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31843" name="Line 67"/>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31844" name="Line 68"/>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0" name="Group 69"/>
            <p:cNvGrpSpPr>
              <a:grpSpLocks/>
            </p:cNvGrpSpPr>
            <p:nvPr/>
          </p:nvGrpSpPr>
          <p:grpSpPr bwMode="auto">
            <a:xfrm>
              <a:off x="2775" y="2763"/>
              <a:ext cx="557" cy="557"/>
              <a:chOff x="2775" y="2763"/>
              <a:chExt cx="557" cy="557"/>
            </a:xfrm>
          </p:grpSpPr>
          <p:sp>
            <p:nvSpPr>
              <p:cNvPr id="331846" name="Oval 70"/>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1847" name="Freeform 71"/>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48" name="Oval 72"/>
              <p:cNvSpPr>
                <a:spLocks noChangeArrowheads="1"/>
              </p:cNvSpPr>
              <p:nvPr/>
            </p:nvSpPr>
            <p:spPr bwMode="auto">
              <a:xfrm>
                <a:off x="2783"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1849" name="Line 73"/>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31850" name="Line 74"/>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31851" name="Line 75"/>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31852" name="Line 76"/>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1" name="Group 77"/>
            <p:cNvGrpSpPr>
              <a:grpSpLocks/>
            </p:cNvGrpSpPr>
            <p:nvPr/>
          </p:nvGrpSpPr>
          <p:grpSpPr bwMode="auto">
            <a:xfrm>
              <a:off x="2053" y="2763"/>
              <a:ext cx="557" cy="557"/>
              <a:chOff x="2053" y="2763"/>
              <a:chExt cx="557" cy="557"/>
            </a:xfrm>
          </p:grpSpPr>
          <p:sp>
            <p:nvSpPr>
              <p:cNvPr id="331854" name="Oval 78"/>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1855" name="Freeform 79"/>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56" name="Oval 80"/>
              <p:cNvSpPr>
                <a:spLocks noChangeArrowheads="1"/>
              </p:cNvSpPr>
              <p:nvPr/>
            </p:nvSpPr>
            <p:spPr bwMode="auto">
              <a:xfrm>
                <a:off x="2061" y="2773"/>
                <a:ext cx="541" cy="541"/>
              </a:xfrm>
              <a:prstGeom prst="ellipse">
                <a:avLst/>
              </a:prstGeom>
              <a:noFill/>
              <a:ln w="25400">
                <a:solidFill>
                  <a:srgbClr val="00FFFF"/>
                </a:solidFill>
                <a:round/>
                <a:headEnd/>
                <a:tailEnd/>
              </a:ln>
              <a:effectLst/>
            </p:spPr>
            <p:txBody>
              <a:bodyPr wrap="none" anchor="ctr"/>
              <a:lstStyle/>
              <a:p>
                <a:endParaRPr lang="en-US"/>
              </a:p>
            </p:txBody>
          </p:sp>
          <p:sp>
            <p:nvSpPr>
              <p:cNvPr id="331857" name="Line 81"/>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31858" name="Line 82"/>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31859" name="Line 83"/>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31860" name="Line 84"/>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2" name="Group 85"/>
            <p:cNvGrpSpPr>
              <a:grpSpLocks/>
            </p:cNvGrpSpPr>
            <p:nvPr/>
          </p:nvGrpSpPr>
          <p:grpSpPr bwMode="auto">
            <a:xfrm>
              <a:off x="2053" y="1325"/>
              <a:ext cx="557" cy="557"/>
              <a:chOff x="2053" y="1325"/>
              <a:chExt cx="557" cy="557"/>
            </a:xfrm>
          </p:grpSpPr>
          <p:sp>
            <p:nvSpPr>
              <p:cNvPr id="331862" name="Oval 86"/>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1863" name="Freeform 87"/>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64" name="Oval 88"/>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1865" name="Line 89"/>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31866" name="Line 90"/>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31867" name="Line 91"/>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31868" name="Line 92"/>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3" name="Group 93"/>
            <p:cNvGrpSpPr>
              <a:grpSpLocks/>
            </p:cNvGrpSpPr>
            <p:nvPr/>
          </p:nvGrpSpPr>
          <p:grpSpPr bwMode="auto">
            <a:xfrm>
              <a:off x="4218" y="1325"/>
              <a:ext cx="557" cy="557"/>
              <a:chOff x="4218" y="1325"/>
              <a:chExt cx="557" cy="557"/>
            </a:xfrm>
          </p:grpSpPr>
          <p:sp>
            <p:nvSpPr>
              <p:cNvPr id="331870" name="Oval 94"/>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1871" name="Freeform 95"/>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72" name="Oval 96"/>
              <p:cNvSpPr>
                <a:spLocks noChangeArrowheads="1"/>
              </p:cNvSpPr>
              <p:nvPr/>
            </p:nvSpPr>
            <p:spPr bwMode="auto">
              <a:xfrm>
                <a:off x="4226"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1873" name="Line 97"/>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31874" name="Line 98"/>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31875" name="Line 99"/>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31876" name="Line 100"/>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grpSp>
        <p:grpSp>
          <p:nvGrpSpPr>
            <p:cNvPr id="14" name="Group 101"/>
            <p:cNvGrpSpPr>
              <a:grpSpLocks/>
            </p:cNvGrpSpPr>
            <p:nvPr/>
          </p:nvGrpSpPr>
          <p:grpSpPr bwMode="auto">
            <a:xfrm>
              <a:off x="2775" y="605"/>
              <a:ext cx="557" cy="557"/>
              <a:chOff x="2775" y="605"/>
              <a:chExt cx="557" cy="557"/>
            </a:xfrm>
          </p:grpSpPr>
          <p:sp>
            <p:nvSpPr>
              <p:cNvPr id="331878" name="Oval 102"/>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31879" name="Freeform 103"/>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1880" name="Oval 104"/>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31881" name="Line 105"/>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31882" name="Line 106"/>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31883" name="Line 107"/>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31884" name="Line 108"/>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grpSp>
        <p:sp>
          <p:nvSpPr>
            <p:cNvPr id="331891" name="Rectangle 115"/>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31892" name="Rectangle 116"/>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31893" name="Rectangle 117"/>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1894" name="Rectangle 118"/>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31895" name="Rectangle 119"/>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31896" name="Rectangle 120"/>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31897" name="Rectangle 121"/>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31898" name="Rectangle 122"/>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1899" name="Rectangle 123"/>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31900" name="Rectangle 124"/>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31901" name="Rectangle 125"/>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31902" name="Rectangle 126"/>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1903" name="Rectangle 127"/>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31904" name="Rectangle 128"/>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1905" name="Rectangle 129"/>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31906" name="Rectangle 130"/>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31907" name="Rectangle 131"/>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31908" name="Rectangle 132"/>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31909" name="Rectangle 133"/>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31910" name="Rectangle 134"/>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31911" name="Rectangle 135"/>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1915" name="Rectangle 139"/>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31916" name="Rectangle 140"/>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grpSp>
      <p:grpSp>
        <p:nvGrpSpPr>
          <p:cNvPr id="15" name="Group 171"/>
          <p:cNvGrpSpPr>
            <a:grpSpLocks/>
          </p:cNvGrpSpPr>
          <p:nvPr/>
        </p:nvGrpSpPr>
        <p:grpSpPr bwMode="auto">
          <a:xfrm>
            <a:off x="6778625" y="280988"/>
            <a:ext cx="1955800" cy="1022350"/>
            <a:chOff x="4270" y="177"/>
            <a:chExt cx="1232" cy="644"/>
          </a:xfrm>
        </p:grpSpPr>
        <p:graphicFrame>
          <p:nvGraphicFramePr>
            <p:cNvPr id="331778"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32771"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41"/>
            <p:cNvGrpSpPr>
              <a:grpSpLocks/>
            </p:cNvGrpSpPr>
            <p:nvPr/>
          </p:nvGrpSpPr>
          <p:grpSpPr bwMode="auto">
            <a:xfrm>
              <a:off x="4803" y="177"/>
              <a:ext cx="699" cy="644"/>
              <a:chOff x="1457" y="1853"/>
              <a:chExt cx="2382" cy="2108"/>
            </a:xfrm>
          </p:grpSpPr>
          <p:sp>
            <p:nvSpPr>
              <p:cNvPr id="331918" name="Line 142"/>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31919" name="Line 143"/>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31920" name="Line 144"/>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31921" name="Line 145"/>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31922" name="Line 146"/>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31923" name="Line 147"/>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31924" name="Line 148"/>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31925" name="Line 149"/>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31926" name="Line 150"/>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31927" name="Line 151"/>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31928" name="Line 152"/>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31929" name="Line 153"/>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31930" name="Line 154"/>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31931" name="Line 155"/>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31932" name="Line 156"/>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31933" name="Line 157"/>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31934" name="Oval 158"/>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35" name="Oval 159"/>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36" name="Oval 160"/>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37" name="Oval 161"/>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38" name="Oval 162"/>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39" name="Oval 163"/>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0" name="Oval 164"/>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1" name="Oval 165"/>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2" name="Oval 166"/>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3" name="Oval 167"/>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4" name="Oval 168"/>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1945" name="Freeform 169"/>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31946" name="Freeform 170"/>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grpSp>
      <p:sp>
        <p:nvSpPr>
          <p:cNvPr id="331949" name="Text Box 173"/>
          <p:cNvSpPr txBox="1">
            <a:spLocks noChangeArrowheads="1"/>
          </p:cNvSpPr>
          <p:nvPr/>
        </p:nvSpPr>
        <p:spPr bwMode="auto">
          <a:xfrm>
            <a:off x="7248525" y="6092825"/>
            <a:ext cx="1358900" cy="336550"/>
          </a:xfrm>
          <a:prstGeom prst="rect">
            <a:avLst/>
          </a:prstGeom>
          <a:noFill/>
          <a:ln w="12700">
            <a:noFill/>
            <a:miter lim="800000"/>
            <a:headEnd/>
            <a:tailEnd/>
          </a:ln>
          <a:effectLst/>
        </p:spPr>
        <p:txBody>
          <a:bodyPr wrap="none">
            <a:spAutoFit/>
          </a:bodyPr>
          <a:lstStyle/>
          <a:p>
            <a:pPr defTabSz="762000"/>
            <a:r>
              <a:rPr lang="en-US" sz="1600">
                <a:effectLst>
                  <a:outerShdw blurRad="38100" dist="38100" dir="2700000" algn="tl">
                    <a:srgbClr val="000000"/>
                  </a:outerShdw>
                </a:effectLst>
              </a:rPr>
              <a:t>Example 8.2</a:t>
            </a:r>
            <a:endParaRPr lang="en-AU" sz="1600">
              <a:effectLst>
                <a:outerShdw blurRad="38100" dist="38100" dir="2700000" algn="tl">
                  <a:srgbClr val="000000"/>
                </a:outerShdw>
              </a:effectLst>
            </a:endParaRPr>
          </a:p>
        </p:txBody>
      </p:sp>
      <p:sp>
        <p:nvSpPr>
          <p:cNvPr id="167" name="Slide Number Placeholder 166"/>
          <p:cNvSpPr>
            <a:spLocks noGrp="1"/>
          </p:cNvSpPr>
          <p:nvPr>
            <p:ph type="sldNum" sz="quarter" idx="10"/>
          </p:nvPr>
        </p:nvSpPr>
        <p:spPr/>
        <p:txBody>
          <a:bodyPr/>
          <a:lstStyle/>
          <a:p>
            <a:pPr>
              <a:defRPr/>
            </a:pPr>
            <a:fld id="{60250493-D46D-4FA2-BF76-57F252D2583B}" type="slidenum">
              <a:rPr lang="en-US" altLang="en-US" smtClean="0"/>
              <a:pPr>
                <a:defRPr/>
              </a:pPr>
              <a:t>98</a:t>
            </a:fld>
            <a:endParaRPr lang="en-US" altLang="en-US"/>
          </a:p>
        </p:txBody>
      </p:sp>
    </p:spTree>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oter Placeholder 3"/>
          <p:cNvSpPr>
            <a:spLocks noGrp="1"/>
          </p:cNvSpPr>
          <p:nvPr>
            <p:ph type="ftr" sz="quarter" idx="10"/>
          </p:nvPr>
        </p:nvSpPr>
        <p:spPr/>
        <p:txBody>
          <a:bodyPr/>
          <a:lstStyle/>
          <a:p>
            <a:endParaRPr lang="en-AU" sz="900" b="1" i="1" dirty="0">
              <a:solidFill>
                <a:srgbClr val="969696"/>
              </a:solidFill>
              <a:effectLst>
                <a:outerShdw blurRad="38100" dist="38100" dir="2700000" algn="tl">
                  <a:srgbClr val="000000"/>
                </a:outerShdw>
              </a:effectLst>
            </a:endParaRPr>
          </a:p>
        </p:txBody>
      </p:sp>
      <p:sp>
        <p:nvSpPr>
          <p:cNvPr id="333827" name="Rectangle 3"/>
          <p:cNvSpPr>
            <a:spLocks noGrp="1" noChangeArrowheads="1"/>
          </p:cNvSpPr>
          <p:nvPr>
            <p:ph type="title"/>
          </p:nvPr>
        </p:nvSpPr>
        <p:spPr>
          <a:xfrm>
            <a:off x="193675" y="390525"/>
            <a:ext cx="6037263" cy="1143000"/>
          </a:xfrm>
          <a:noFill/>
          <a:ln/>
        </p:spPr>
        <p:txBody>
          <a:bodyPr lIns="90487" tIns="44450" rIns="90487" bIns="44450"/>
          <a:lstStyle/>
          <a:p>
            <a:r>
              <a:rPr lang="en-US" b="1" i="1">
                <a:effectLst>
                  <a:outerShdw blurRad="38100" dist="38100" dir="2700000" algn="tl">
                    <a:srgbClr val="000000"/>
                  </a:outerShdw>
                </a:effectLst>
              </a:rPr>
              <a:t>St. Adolf’s Hospital</a:t>
            </a:r>
          </a:p>
        </p:txBody>
      </p:sp>
      <p:sp>
        <p:nvSpPr>
          <p:cNvPr id="333963" name="Rectangle 139"/>
          <p:cNvSpPr>
            <a:spLocks noChangeArrowheads="1"/>
          </p:cNvSpPr>
          <p:nvPr/>
        </p:nvSpPr>
        <p:spPr bwMode="auto">
          <a:xfrm>
            <a:off x="463550" y="4868863"/>
            <a:ext cx="3740150" cy="1370012"/>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800">
                <a:effectLst>
                  <a:outerShdw blurRad="38100" dist="38100" dir="2700000" algn="tl">
                    <a:srgbClr val="000000"/>
                  </a:outerShdw>
                </a:effectLst>
              </a:rPr>
              <a:t>Earliest Start</a:t>
            </a:r>
          </a:p>
          <a:p>
            <a:pPr defTabSz="762000" eaLnBrk="0" hangingPunct="0"/>
            <a:r>
              <a:rPr lang="en-US" sz="2800">
                <a:effectLst>
                  <a:outerShdw blurRad="38100" dist="38100" dir="2700000" algn="tl">
                    <a:srgbClr val="000000"/>
                  </a:outerShdw>
                </a:effectLst>
              </a:rPr>
              <a:t>and</a:t>
            </a:r>
          </a:p>
          <a:p>
            <a:pPr defTabSz="762000" eaLnBrk="0" hangingPunct="0"/>
            <a:r>
              <a:rPr lang="en-US" sz="2800">
                <a:effectLst>
                  <a:outerShdw blurRad="38100" dist="38100" dir="2700000" algn="tl">
                    <a:srgbClr val="000000"/>
                  </a:outerShdw>
                </a:effectLst>
              </a:rPr>
              <a:t>Earliest Finish Times</a:t>
            </a:r>
          </a:p>
        </p:txBody>
      </p:sp>
      <p:grpSp>
        <p:nvGrpSpPr>
          <p:cNvPr id="2" name="Group 180"/>
          <p:cNvGrpSpPr>
            <a:grpSpLocks/>
          </p:cNvGrpSpPr>
          <p:nvPr/>
        </p:nvGrpSpPr>
        <p:grpSpPr bwMode="auto">
          <a:xfrm>
            <a:off x="1720850" y="476250"/>
            <a:ext cx="7029450" cy="5973763"/>
            <a:chOff x="1084" y="300"/>
            <a:chExt cx="4428" cy="3763"/>
          </a:xfrm>
        </p:grpSpPr>
        <p:graphicFrame>
          <p:nvGraphicFramePr>
            <p:cNvPr id="333826" name="Object 2"/>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33795" name="ClipArt" r:id="rId4" imgW="7318022" imgH="4690063" progId="">
                    <p:embed/>
                  </p:oleObj>
                </mc:Choice>
                <mc:Fallback>
                  <p:oleObj name="ClipArt" r:id="rId4" imgW="7318022" imgH="4690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3831" name="Rectangle 7"/>
            <p:cNvSpPr>
              <a:spLocks noChangeArrowheads="1"/>
            </p:cNvSpPr>
            <p:nvPr/>
          </p:nvSpPr>
          <p:spPr bwMode="auto">
            <a:xfrm>
              <a:off x="4966" y="2228"/>
              <a:ext cx="546"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Finish</a:t>
              </a:r>
            </a:p>
          </p:txBody>
        </p:sp>
        <p:sp>
          <p:nvSpPr>
            <p:cNvPr id="333837" name="Line 13"/>
            <p:cNvSpPr>
              <a:spLocks noChangeShapeType="1"/>
            </p:cNvSpPr>
            <p:nvPr/>
          </p:nvSpPr>
          <p:spPr bwMode="auto">
            <a:xfrm flipV="1">
              <a:off x="1711" y="1795"/>
              <a:ext cx="419" cy="44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38" name="Line 14"/>
            <p:cNvSpPr>
              <a:spLocks noChangeShapeType="1"/>
            </p:cNvSpPr>
            <p:nvPr/>
          </p:nvSpPr>
          <p:spPr bwMode="auto">
            <a:xfrm>
              <a:off x="1711" y="2423"/>
              <a:ext cx="411" cy="418"/>
            </a:xfrm>
            <a:prstGeom prst="line">
              <a:avLst/>
            </a:prstGeom>
            <a:noFill/>
            <a:ln w="38100">
              <a:solidFill>
                <a:srgbClr val="F05C3F"/>
              </a:solidFill>
              <a:round/>
              <a:headEnd/>
              <a:tailEnd type="triangle" w="med" len="med"/>
            </a:ln>
            <a:effectLst/>
          </p:spPr>
          <p:txBody>
            <a:bodyPr wrap="none" anchor="ctr"/>
            <a:lstStyle/>
            <a:p>
              <a:endParaRPr lang="en-US"/>
            </a:p>
          </p:txBody>
        </p:sp>
        <p:sp>
          <p:nvSpPr>
            <p:cNvPr id="333845" name="Line 21"/>
            <p:cNvSpPr>
              <a:spLocks noChangeShapeType="1"/>
            </p:cNvSpPr>
            <p:nvPr/>
          </p:nvSpPr>
          <p:spPr bwMode="auto">
            <a:xfrm>
              <a:off x="4690" y="1808"/>
              <a:ext cx="411" cy="419"/>
            </a:xfrm>
            <a:prstGeom prst="line">
              <a:avLst/>
            </a:prstGeom>
            <a:noFill/>
            <a:ln w="57150">
              <a:solidFill>
                <a:srgbClr val="F05C3F"/>
              </a:solidFill>
              <a:round/>
              <a:headEnd/>
              <a:tailEnd type="triangle" w="med" len="med"/>
            </a:ln>
            <a:effectLst/>
          </p:spPr>
          <p:txBody>
            <a:bodyPr wrap="none" anchor="ctr"/>
            <a:lstStyle/>
            <a:p>
              <a:endParaRPr lang="en-US"/>
            </a:p>
          </p:txBody>
        </p:sp>
        <p:sp>
          <p:nvSpPr>
            <p:cNvPr id="333967" name="Rectangle 143"/>
            <p:cNvSpPr>
              <a:spLocks noChangeArrowheads="1"/>
            </p:cNvSpPr>
            <p:nvPr/>
          </p:nvSpPr>
          <p:spPr bwMode="auto">
            <a:xfrm>
              <a:off x="1084" y="741"/>
              <a:ext cx="145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start time</a:t>
              </a:r>
            </a:p>
          </p:txBody>
        </p:sp>
        <p:sp>
          <p:nvSpPr>
            <p:cNvPr id="333969" name="Rectangle 145"/>
            <p:cNvSpPr>
              <a:spLocks noChangeArrowheads="1"/>
            </p:cNvSpPr>
            <p:nvPr/>
          </p:nvSpPr>
          <p:spPr bwMode="auto">
            <a:xfrm>
              <a:off x="3632" y="773"/>
              <a:ext cx="1533" cy="248"/>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2000" i="0">
                  <a:solidFill>
                    <a:srgbClr val="00FFFF"/>
                  </a:solidFill>
                  <a:effectLst/>
                </a:rPr>
                <a:t>Earliest finish time</a:t>
              </a:r>
            </a:p>
          </p:txBody>
        </p:sp>
        <p:sp>
          <p:nvSpPr>
            <p:cNvPr id="333839" name="Line 15"/>
            <p:cNvSpPr>
              <a:spLocks noChangeShapeType="1"/>
            </p:cNvSpPr>
            <p:nvPr/>
          </p:nvSpPr>
          <p:spPr bwMode="auto">
            <a:xfrm>
              <a:off x="2527" y="1803"/>
              <a:ext cx="318" cy="3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0" name="Line 16"/>
            <p:cNvSpPr>
              <a:spLocks noChangeShapeType="1"/>
            </p:cNvSpPr>
            <p:nvPr/>
          </p:nvSpPr>
          <p:spPr bwMode="auto">
            <a:xfrm>
              <a:off x="3334" y="2323"/>
              <a:ext cx="15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1" name="Line 17"/>
            <p:cNvSpPr>
              <a:spLocks noChangeShapeType="1"/>
            </p:cNvSpPr>
            <p:nvPr/>
          </p:nvSpPr>
          <p:spPr bwMode="auto">
            <a:xfrm flipV="1">
              <a:off x="2530" y="1078"/>
              <a:ext cx="320"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2" name="Line 18"/>
            <p:cNvSpPr>
              <a:spLocks noChangeShapeType="1"/>
            </p:cNvSpPr>
            <p:nvPr/>
          </p:nvSpPr>
          <p:spPr bwMode="auto">
            <a:xfrm>
              <a:off x="2609" y="1606"/>
              <a:ext cx="159"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3" name="Line 19"/>
            <p:cNvSpPr>
              <a:spLocks noChangeShapeType="1"/>
            </p:cNvSpPr>
            <p:nvPr/>
          </p:nvSpPr>
          <p:spPr bwMode="auto">
            <a:xfrm>
              <a:off x="3334" y="1606"/>
              <a:ext cx="874"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4" name="Line 20"/>
            <p:cNvSpPr>
              <a:spLocks noChangeShapeType="1"/>
            </p:cNvSpPr>
            <p:nvPr/>
          </p:nvSpPr>
          <p:spPr bwMode="auto">
            <a:xfrm>
              <a:off x="3307" y="1009"/>
              <a:ext cx="927" cy="46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6" name="Line 22"/>
            <p:cNvSpPr>
              <a:spLocks noChangeShapeType="1"/>
            </p:cNvSpPr>
            <p:nvPr/>
          </p:nvSpPr>
          <p:spPr bwMode="auto">
            <a:xfrm flipV="1">
              <a:off x="4490" y="1882"/>
              <a:ext cx="0" cy="893"/>
            </a:xfrm>
            <a:prstGeom prst="line">
              <a:avLst/>
            </a:prstGeom>
            <a:noFill/>
            <a:ln w="57150">
              <a:solidFill>
                <a:srgbClr val="F05C3F"/>
              </a:solidFill>
              <a:round/>
              <a:headEnd/>
              <a:tailEnd type="triangle" w="med" len="med"/>
            </a:ln>
            <a:effectLst/>
          </p:spPr>
          <p:txBody>
            <a:bodyPr wrap="none" anchor="ctr"/>
            <a:lstStyle/>
            <a:p>
              <a:endParaRPr lang="en-US"/>
            </a:p>
          </p:txBody>
        </p:sp>
        <p:sp>
          <p:nvSpPr>
            <p:cNvPr id="333847" name="Line 23"/>
            <p:cNvSpPr>
              <a:spLocks noChangeShapeType="1"/>
            </p:cNvSpPr>
            <p:nvPr/>
          </p:nvSpPr>
          <p:spPr bwMode="auto">
            <a:xfrm>
              <a:off x="3967" y="2526"/>
              <a:ext cx="318" cy="317"/>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48" name="Line 24"/>
            <p:cNvSpPr>
              <a:spLocks noChangeShapeType="1"/>
            </p:cNvSpPr>
            <p:nvPr/>
          </p:nvSpPr>
          <p:spPr bwMode="auto">
            <a:xfrm>
              <a:off x="3329" y="3041"/>
              <a:ext cx="161"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33849" name="Line 25"/>
            <p:cNvSpPr>
              <a:spLocks noChangeShapeType="1"/>
            </p:cNvSpPr>
            <p:nvPr/>
          </p:nvSpPr>
          <p:spPr bwMode="auto">
            <a:xfrm>
              <a:off x="4051" y="3043"/>
              <a:ext cx="157"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33850" name="Line 26"/>
            <p:cNvSpPr>
              <a:spLocks noChangeShapeType="1"/>
            </p:cNvSpPr>
            <p:nvPr/>
          </p:nvSpPr>
          <p:spPr bwMode="auto">
            <a:xfrm flipV="1">
              <a:off x="3305" y="3163"/>
              <a:ext cx="932" cy="48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51" name="Line 27"/>
            <p:cNvSpPr>
              <a:spLocks noChangeShapeType="1"/>
            </p:cNvSpPr>
            <p:nvPr/>
          </p:nvSpPr>
          <p:spPr bwMode="auto">
            <a:xfrm>
              <a:off x="2611" y="3041"/>
              <a:ext cx="155" cy="0"/>
            </a:xfrm>
            <a:prstGeom prst="line">
              <a:avLst/>
            </a:prstGeom>
            <a:noFill/>
            <a:ln w="57150">
              <a:solidFill>
                <a:srgbClr val="F05C3F"/>
              </a:solidFill>
              <a:round/>
              <a:headEnd/>
              <a:tailEnd type="triangle" w="med" len="sm"/>
            </a:ln>
            <a:effectLst/>
          </p:spPr>
          <p:txBody>
            <a:bodyPr wrap="none" anchor="ctr"/>
            <a:lstStyle/>
            <a:p>
              <a:endParaRPr lang="en-US"/>
            </a:p>
          </p:txBody>
        </p:sp>
        <p:sp>
          <p:nvSpPr>
            <p:cNvPr id="333852" name="Line 28"/>
            <p:cNvSpPr>
              <a:spLocks noChangeShapeType="1"/>
            </p:cNvSpPr>
            <p:nvPr/>
          </p:nvSpPr>
          <p:spPr bwMode="auto">
            <a:xfrm>
              <a:off x="2532" y="3243"/>
              <a:ext cx="330" cy="33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33854" name="Oval 30"/>
            <p:cNvSpPr>
              <a:spLocks noChangeArrowheads="1"/>
            </p:cNvSpPr>
            <p:nvPr/>
          </p:nvSpPr>
          <p:spPr bwMode="auto">
            <a:xfrm>
              <a:off x="2775"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3855" name="Freeform 31"/>
            <p:cNvSpPr>
              <a:spLocks/>
            </p:cNvSpPr>
            <p:nvPr/>
          </p:nvSpPr>
          <p:spPr bwMode="auto">
            <a:xfrm>
              <a:off x="2967"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56" name="Oval 32"/>
            <p:cNvSpPr>
              <a:spLocks noChangeArrowheads="1"/>
            </p:cNvSpPr>
            <p:nvPr/>
          </p:nvSpPr>
          <p:spPr bwMode="auto">
            <a:xfrm>
              <a:off x="2783"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3857" name="Line 33"/>
            <p:cNvSpPr>
              <a:spLocks noChangeShapeType="1"/>
            </p:cNvSpPr>
            <p:nvPr/>
          </p:nvSpPr>
          <p:spPr bwMode="auto">
            <a:xfrm>
              <a:off x="2787" y="1608"/>
              <a:ext cx="176" cy="0"/>
            </a:xfrm>
            <a:prstGeom prst="line">
              <a:avLst/>
            </a:prstGeom>
            <a:noFill/>
            <a:ln w="25400">
              <a:solidFill>
                <a:srgbClr val="00FFFF"/>
              </a:solidFill>
              <a:round/>
              <a:headEnd/>
              <a:tailEnd/>
            </a:ln>
            <a:effectLst/>
          </p:spPr>
          <p:txBody>
            <a:bodyPr wrap="none" anchor="ctr"/>
            <a:lstStyle/>
            <a:p>
              <a:endParaRPr lang="en-US"/>
            </a:p>
          </p:txBody>
        </p:sp>
        <p:sp>
          <p:nvSpPr>
            <p:cNvPr id="333858" name="Line 34"/>
            <p:cNvSpPr>
              <a:spLocks noChangeShapeType="1"/>
            </p:cNvSpPr>
            <p:nvPr/>
          </p:nvSpPr>
          <p:spPr bwMode="auto">
            <a:xfrm>
              <a:off x="3156" y="1608"/>
              <a:ext cx="164" cy="0"/>
            </a:xfrm>
            <a:prstGeom prst="line">
              <a:avLst/>
            </a:prstGeom>
            <a:noFill/>
            <a:ln w="25400">
              <a:solidFill>
                <a:srgbClr val="00FFFF"/>
              </a:solidFill>
              <a:round/>
              <a:headEnd/>
              <a:tailEnd/>
            </a:ln>
            <a:effectLst/>
          </p:spPr>
          <p:txBody>
            <a:bodyPr wrap="none" anchor="ctr"/>
            <a:lstStyle/>
            <a:p>
              <a:endParaRPr lang="en-US"/>
            </a:p>
          </p:txBody>
        </p:sp>
        <p:sp>
          <p:nvSpPr>
            <p:cNvPr id="333859" name="Line 35"/>
            <p:cNvSpPr>
              <a:spLocks noChangeShapeType="1"/>
            </p:cNvSpPr>
            <p:nvPr/>
          </p:nvSpPr>
          <p:spPr bwMode="auto">
            <a:xfrm>
              <a:off x="2970" y="1364"/>
              <a:ext cx="0" cy="487"/>
            </a:xfrm>
            <a:prstGeom prst="line">
              <a:avLst/>
            </a:prstGeom>
            <a:noFill/>
            <a:ln w="25400">
              <a:solidFill>
                <a:srgbClr val="00FFFF"/>
              </a:solidFill>
              <a:round/>
              <a:headEnd/>
              <a:tailEnd/>
            </a:ln>
            <a:effectLst/>
          </p:spPr>
          <p:txBody>
            <a:bodyPr wrap="none" anchor="ctr"/>
            <a:lstStyle/>
            <a:p>
              <a:endParaRPr lang="en-US"/>
            </a:p>
          </p:txBody>
        </p:sp>
        <p:sp>
          <p:nvSpPr>
            <p:cNvPr id="333860" name="Line 36"/>
            <p:cNvSpPr>
              <a:spLocks noChangeShapeType="1"/>
            </p:cNvSpPr>
            <p:nvPr/>
          </p:nvSpPr>
          <p:spPr bwMode="auto">
            <a:xfrm>
              <a:off x="3149" y="1364"/>
              <a:ext cx="0" cy="487"/>
            </a:xfrm>
            <a:prstGeom prst="line">
              <a:avLst/>
            </a:prstGeom>
            <a:noFill/>
            <a:ln w="25400">
              <a:solidFill>
                <a:srgbClr val="00FFFF"/>
              </a:solidFill>
              <a:round/>
              <a:headEnd/>
              <a:tailEnd/>
            </a:ln>
            <a:effectLst/>
          </p:spPr>
          <p:txBody>
            <a:bodyPr wrap="none" anchor="ctr"/>
            <a:lstStyle/>
            <a:p>
              <a:endParaRPr lang="en-US"/>
            </a:p>
          </p:txBody>
        </p:sp>
        <p:sp>
          <p:nvSpPr>
            <p:cNvPr id="333862" name="Oval 38"/>
            <p:cNvSpPr>
              <a:spLocks noChangeArrowheads="1"/>
            </p:cNvSpPr>
            <p:nvPr/>
          </p:nvSpPr>
          <p:spPr bwMode="auto">
            <a:xfrm>
              <a:off x="421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3863" name="Freeform 39"/>
            <p:cNvSpPr>
              <a:spLocks/>
            </p:cNvSpPr>
            <p:nvPr/>
          </p:nvSpPr>
          <p:spPr bwMode="auto">
            <a:xfrm>
              <a:off x="441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65" name="Line 41"/>
            <p:cNvSpPr>
              <a:spLocks noChangeShapeType="1"/>
            </p:cNvSpPr>
            <p:nvPr/>
          </p:nvSpPr>
          <p:spPr bwMode="auto">
            <a:xfrm>
              <a:off x="4230" y="3046"/>
              <a:ext cx="176" cy="0"/>
            </a:xfrm>
            <a:prstGeom prst="line">
              <a:avLst/>
            </a:prstGeom>
            <a:noFill/>
            <a:ln w="25400">
              <a:solidFill>
                <a:srgbClr val="00FFFF"/>
              </a:solidFill>
              <a:round/>
              <a:headEnd/>
              <a:tailEnd/>
            </a:ln>
            <a:effectLst/>
          </p:spPr>
          <p:txBody>
            <a:bodyPr wrap="none" anchor="ctr"/>
            <a:lstStyle/>
            <a:p>
              <a:endParaRPr lang="en-US"/>
            </a:p>
          </p:txBody>
        </p:sp>
        <p:sp>
          <p:nvSpPr>
            <p:cNvPr id="333866" name="Line 42"/>
            <p:cNvSpPr>
              <a:spLocks noChangeShapeType="1"/>
            </p:cNvSpPr>
            <p:nvPr/>
          </p:nvSpPr>
          <p:spPr bwMode="auto">
            <a:xfrm>
              <a:off x="4599" y="3046"/>
              <a:ext cx="164" cy="0"/>
            </a:xfrm>
            <a:prstGeom prst="line">
              <a:avLst/>
            </a:prstGeom>
            <a:noFill/>
            <a:ln w="25400">
              <a:solidFill>
                <a:srgbClr val="00FFFF"/>
              </a:solidFill>
              <a:round/>
              <a:headEnd/>
              <a:tailEnd/>
            </a:ln>
            <a:effectLst/>
          </p:spPr>
          <p:txBody>
            <a:bodyPr wrap="none" anchor="ctr"/>
            <a:lstStyle/>
            <a:p>
              <a:endParaRPr lang="en-US"/>
            </a:p>
          </p:txBody>
        </p:sp>
        <p:sp>
          <p:nvSpPr>
            <p:cNvPr id="333867" name="Line 43"/>
            <p:cNvSpPr>
              <a:spLocks noChangeShapeType="1"/>
            </p:cNvSpPr>
            <p:nvPr/>
          </p:nvSpPr>
          <p:spPr bwMode="auto">
            <a:xfrm>
              <a:off x="4413" y="2802"/>
              <a:ext cx="0" cy="487"/>
            </a:xfrm>
            <a:prstGeom prst="line">
              <a:avLst/>
            </a:prstGeom>
            <a:noFill/>
            <a:ln w="25400">
              <a:solidFill>
                <a:srgbClr val="00FFFF"/>
              </a:solidFill>
              <a:round/>
              <a:headEnd/>
              <a:tailEnd/>
            </a:ln>
            <a:effectLst/>
          </p:spPr>
          <p:txBody>
            <a:bodyPr wrap="none" anchor="ctr"/>
            <a:lstStyle/>
            <a:p>
              <a:endParaRPr lang="en-US"/>
            </a:p>
          </p:txBody>
        </p:sp>
        <p:sp>
          <p:nvSpPr>
            <p:cNvPr id="333868" name="Line 44"/>
            <p:cNvSpPr>
              <a:spLocks noChangeShapeType="1"/>
            </p:cNvSpPr>
            <p:nvPr/>
          </p:nvSpPr>
          <p:spPr bwMode="auto">
            <a:xfrm>
              <a:off x="4592" y="2802"/>
              <a:ext cx="0" cy="487"/>
            </a:xfrm>
            <a:prstGeom prst="line">
              <a:avLst/>
            </a:prstGeom>
            <a:noFill/>
            <a:ln w="25400">
              <a:solidFill>
                <a:srgbClr val="00FFFF"/>
              </a:solidFill>
              <a:round/>
              <a:headEnd/>
              <a:tailEnd/>
            </a:ln>
            <a:effectLst/>
          </p:spPr>
          <p:txBody>
            <a:bodyPr wrap="none" anchor="ctr"/>
            <a:lstStyle/>
            <a:p>
              <a:endParaRPr lang="en-US"/>
            </a:p>
          </p:txBody>
        </p:sp>
        <p:sp>
          <p:nvSpPr>
            <p:cNvPr id="333870" name="Oval 46"/>
            <p:cNvSpPr>
              <a:spLocks noChangeArrowheads="1"/>
            </p:cNvSpPr>
            <p:nvPr/>
          </p:nvSpPr>
          <p:spPr bwMode="auto">
            <a:xfrm>
              <a:off x="2775"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3871" name="Freeform 47"/>
            <p:cNvSpPr>
              <a:spLocks/>
            </p:cNvSpPr>
            <p:nvPr/>
          </p:nvSpPr>
          <p:spPr bwMode="auto">
            <a:xfrm>
              <a:off x="2967"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72" name="Oval 48"/>
            <p:cNvSpPr>
              <a:spLocks noChangeArrowheads="1"/>
            </p:cNvSpPr>
            <p:nvPr/>
          </p:nvSpPr>
          <p:spPr bwMode="auto">
            <a:xfrm>
              <a:off x="2783"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3873" name="Line 49"/>
            <p:cNvSpPr>
              <a:spLocks noChangeShapeType="1"/>
            </p:cNvSpPr>
            <p:nvPr/>
          </p:nvSpPr>
          <p:spPr bwMode="auto">
            <a:xfrm>
              <a:off x="2787" y="2321"/>
              <a:ext cx="176" cy="0"/>
            </a:xfrm>
            <a:prstGeom prst="line">
              <a:avLst/>
            </a:prstGeom>
            <a:noFill/>
            <a:ln w="25400">
              <a:solidFill>
                <a:srgbClr val="00FFFF"/>
              </a:solidFill>
              <a:round/>
              <a:headEnd/>
              <a:tailEnd/>
            </a:ln>
            <a:effectLst/>
          </p:spPr>
          <p:txBody>
            <a:bodyPr wrap="none" anchor="ctr"/>
            <a:lstStyle/>
            <a:p>
              <a:endParaRPr lang="en-US"/>
            </a:p>
          </p:txBody>
        </p:sp>
        <p:sp>
          <p:nvSpPr>
            <p:cNvPr id="333874" name="Line 50"/>
            <p:cNvSpPr>
              <a:spLocks noChangeShapeType="1"/>
            </p:cNvSpPr>
            <p:nvPr/>
          </p:nvSpPr>
          <p:spPr bwMode="auto">
            <a:xfrm>
              <a:off x="3156" y="2321"/>
              <a:ext cx="164" cy="0"/>
            </a:xfrm>
            <a:prstGeom prst="line">
              <a:avLst/>
            </a:prstGeom>
            <a:noFill/>
            <a:ln w="25400">
              <a:solidFill>
                <a:srgbClr val="00FFFF"/>
              </a:solidFill>
              <a:round/>
              <a:headEnd/>
              <a:tailEnd/>
            </a:ln>
            <a:effectLst/>
          </p:spPr>
          <p:txBody>
            <a:bodyPr wrap="none" anchor="ctr"/>
            <a:lstStyle/>
            <a:p>
              <a:endParaRPr lang="en-US"/>
            </a:p>
          </p:txBody>
        </p:sp>
        <p:sp>
          <p:nvSpPr>
            <p:cNvPr id="333875" name="Line 51"/>
            <p:cNvSpPr>
              <a:spLocks noChangeShapeType="1"/>
            </p:cNvSpPr>
            <p:nvPr/>
          </p:nvSpPr>
          <p:spPr bwMode="auto">
            <a:xfrm>
              <a:off x="2970" y="2077"/>
              <a:ext cx="0" cy="487"/>
            </a:xfrm>
            <a:prstGeom prst="line">
              <a:avLst/>
            </a:prstGeom>
            <a:noFill/>
            <a:ln w="25400">
              <a:solidFill>
                <a:srgbClr val="00FFFF"/>
              </a:solidFill>
              <a:round/>
              <a:headEnd/>
              <a:tailEnd/>
            </a:ln>
            <a:effectLst/>
          </p:spPr>
          <p:txBody>
            <a:bodyPr wrap="none" anchor="ctr"/>
            <a:lstStyle/>
            <a:p>
              <a:endParaRPr lang="en-US"/>
            </a:p>
          </p:txBody>
        </p:sp>
        <p:sp>
          <p:nvSpPr>
            <p:cNvPr id="333876" name="Line 52"/>
            <p:cNvSpPr>
              <a:spLocks noChangeShapeType="1"/>
            </p:cNvSpPr>
            <p:nvPr/>
          </p:nvSpPr>
          <p:spPr bwMode="auto">
            <a:xfrm>
              <a:off x="3149" y="2077"/>
              <a:ext cx="0" cy="487"/>
            </a:xfrm>
            <a:prstGeom prst="line">
              <a:avLst/>
            </a:prstGeom>
            <a:noFill/>
            <a:ln w="25400">
              <a:solidFill>
                <a:srgbClr val="00FFFF"/>
              </a:solidFill>
              <a:round/>
              <a:headEnd/>
              <a:tailEnd/>
            </a:ln>
            <a:effectLst/>
          </p:spPr>
          <p:txBody>
            <a:bodyPr wrap="none" anchor="ctr"/>
            <a:lstStyle/>
            <a:p>
              <a:endParaRPr lang="en-US"/>
            </a:p>
          </p:txBody>
        </p:sp>
        <p:sp>
          <p:nvSpPr>
            <p:cNvPr id="333878" name="Oval 54"/>
            <p:cNvSpPr>
              <a:spLocks noChangeArrowheads="1"/>
            </p:cNvSpPr>
            <p:nvPr/>
          </p:nvSpPr>
          <p:spPr bwMode="auto">
            <a:xfrm>
              <a:off x="3498" y="2038"/>
              <a:ext cx="557" cy="557"/>
            </a:xfrm>
            <a:prstGeom prst="ellipse">
              <a:avLst/>
            </a:prstGeom>
            <a:solidFill>
              <a:srgbClr val="EEFFFF"/>
            </a:solidFill>
            <a:ln w="12700">
              <a:noFill/>
              <a:round/>
              <a:headEnd/>
              <a:tailEnd/>
            </a:ln>
            <a:effectLst/>
          </p:spPr>
          <p:txBody>
            <a:bodyPr wrap="none" anchor="ctr"/>
            <a:lstStyle/>
            <a:p>
              <a:endParaRPr lang="en-US"/>
            </a:p>
          </p:txBody>
        </p:sp>
        <p:sp>
          <p:nvSpPr>
            <p:cNvPr id="333879" name="Freeform 55"/>
            <p:cNvSpPr>
              <a:spLocks/>
            </p:cNvSpPr>
            <p:nvPr/>
          </p:nvSpPr>
          <p:spPr bwMode="auto">
            <a:xfrm>
              <a:off x="3690" y="2044"/>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80" name="Oval 56"/>
            <p:cNvSpPr>
              <a:spLocks noChangeArrowheads="1"/>
            </p:cNvSpPr>
            <p:nvPr/>
          </p:nvSpPr>
          <p:spPr bwMode="auto">
            <a:xfrm>
              <a:off x="3506" y="2048"/>
              <a:ext cx="541" cy="541"/>
            </a:xfrm>
            <a:prstGeom prst="ellipse">
              <a:avLst/>
            </a:prstGeom>
            <a:noFill/>
            <a:ln w="25400">
              <a:solidFill>
                <a:srgbClr val="00FFFF"/>
              </a:solidFill>
              <a:round/>
              <a:headEnd/>
              <a:tailEnd/>
            </a:ln>
            <a:effectLst/>
          </p:spPr>
          <p:txBody>
            <a:bodyPr wrap="none" anchor="ctr"/>
            <a:lstStyle/>
            <a:p>
              <a:endParaRPr lang="en-US"/>
            </a:p>
          </p:txBody>
        </p:sp>
        <p:sp>
          <p:nvSpPr>
            <p:cNvPr id="333881" name="Line 57"/>
            <p:cNvSpPr>
              <a:spLocks noChangeShapeType="1"/>
            </p:cNvSpPr>
            <p:nvPr/>
          </p:nvSpPr>
          <p:spPr bwMode="auto">
            <a:xfrm>
              <a:off x="3510" y="2321"/>
              <a:ext cx="176" cy="0"/>
            </a:xfrm>
            <a:prstGeom prst="line">
              <a:avLst/>
            </a:prstGeom>
            <a:noFill/>
            <a:ln w="25400">
              <a:solidFill>
                <a:srgbClr val="00FFFF"/>
              </a:solidFill>
              <a:round/>
              <a:headEnd/>
              <a:tailEnd/>
            </a:ln>
            <a:effectLst/>
          </p:spPr>
          <p:txBody>
            <a:bodyPr wrap="none" anchor="ctr"/>
            <a:lstStyle/>
            <a:p>
              <a:endParaRPr lang="en-US"/>
            </a:p>
          </p:txBody>
        </p:sp>
        <p:sp>
          <p:nvSpPr>
            <p:cNvPr id="333882" name="Line 58"/>
            <p:cNvSpPr>
              <a:spLocks noChangeShapeType="1"/>
            </p:cNvSpPr>
            <p:nvPr/>
          </p:nvSpPr>
          <p:spPr bwMode="auto">
            <a:xfrm>
              <a:off x="3879" y="2321"/>
              <a:ext cx="164" cy="0"/>
            </a:xfrm>
            <a:prstGeom prst="line">
              <a:avLst/>
            </a:prstGeom>
            <a:noFill/>
            <a:ln w="25400">
              <a:solidFill>
                <a:srgbClr val="00FFFF"/>
              </a:solidFill>
              <a:round/>
              <a:headEnd/>
              <a:tailEnd/>
            </a:ln>
            <a:effectLst/>
          </p:spPr>
          <p:txBody>
            <a:bodyPr wrap="none" anchor="ctr"/>
            <a:lstStyle/>
            <a:p>
              <a:endParaRPr lang="en-US"/>
            </a:p>
          </p:txBody>
        </p:sp>
        <p:sp>
          <p:nvSpPr>
            <p:cNvPr id="333883" name="Line 59"/>
            <p:cNvSpPr>
              <a:spLocks noChangeShapeType="1"/>
            </p:cNvSpPr>
            <p:nvPr/>
          </p:nvSpPr>
          <p:spPr bwMode="auto">
            <a:xfrm>
              <a:off x="3693" y="2077"/>
              <a:ext cx="0" cy="487"/>
            </a:xfrm>
            <a:prstGeom prst="line">
              <a:avLst/>
            </a:prstGeom>
            <a:noFill/>
            <a:ln w="25400">
              <a:solidFill>
                <a:srgbClr val="00FFFF"/>
              </a:solidFill>
              <a:round/>
              <a:headEnd/>
              <a:tailEnd/>
            </a:ln>
            <a:effectLst/>
          </p:spPr>
          <p:txBody>
            <a:bodyPr wrap="none" anchor="ctr"/>
            <a:lstStyle/>
            <a:p>
              <a:endParaRPr lang="en-US"/>
            </a:p>
          </p:txBody>
        </p:sp>
        <p:sp>
          <p:nvSpPr>
            <p:cNvPr id="333884" name="Line 60"/>
            <p:cNvSpPr>
              <a:spLocks noChangeShapeType="1"/>
            </p:cNvSpPr>
            <p:nvPr/>
          </p:nvSpPr>
          <p:spPr bwMode="auto">
            <a:xfrm>
              <a:off x="3872" y="2077"/>
              <a:ext cx="0" cy="487"/>
            </a:xfrm>
            <a:prstGeom prst="line">
              <a:avLst/>
            </a:prstGeom>
            <a:noFill/>
            <a:ln w="25400">
              <a:solidFill>
                <a:srgbClr val="00FFFF"/>
              </a:solidFill>
              <a:round/>
              <a:headEnd/>
              <a:tailEnd/>
            </a:ln>
            <a:effectLst/>
          </p:spPr>
          <p:txBody>
            <a:bodyPr wrap="none" anchor="ctr"/>
            <a:lstStyle/>
            <a:p>
              <a:endParaRPr lang="en-US"/>
            </a:p>
          </p:txBody>
        </p:sp>
        <p:sp>
          <p:nvSpPr>
            <p:cNvPr id="333886" name="Oval 62"/>
            <p:cNvSpPr>
              <a:spLocks noChangeArrowheads="1"/>
            </p:cNvSpPr>
            <p:nvPr/>
          </p:nvSpPr>
          <p:spPr bwMode="auto">
            <a:xfrm>
              <a:off x="2775" y="3506"/>
              <a:ext cx="557" cy="557"/>
            </a:xfrm>
            <a:prstGeom prst="ellipse">
              <a:avLst/>
            </a:prstGeom>
            <a:solidFill>
              <a:srgbClr val="EEFFFF"/>
            </a:solidFill>
            <a:ln w="12700">
              <a:noFill/>
              <a:round/>
              <a:headEnd/>
              <a:tailEnd/>
            </a:ln>
            <a:effectLst/>
          </p:spPr>
          <p:txBody>
            <a:bodyPr wrap="none" anchor="ctr"/>
            <a:lstStyle/>
            <a:p>
              <a:endParaRPr lang="en-US"/>
            </a:p>
          </p:txBody>
        </p:sp>
        <p:sp>
          <p:nvSpPr>
            <p:cNvPr id="333887" name="Freeform 63"/>
            <p:cNvSpPr>
              <a:spLocks/>
            </p:cNvSpPr>
            <p:nvPr/>
          </p:nvSpPr>
          <p:spPr bwMode="auto">
            <a:xfrm>
              <a:off x="2967" y="3512"/>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88" name="Oval 64"/>
            <p:cNvSpPr>
              <a:spLocks noChangeArrowheads="1"/>
            </p:cNvSpPr>
            <p:nvPr/>
          </p:nvSpPr>
          <p:spPr bwMode="auto">
            <a:xfrm>
              <a:off x="2783" y="3516"/>
              <a:ext cx="541" cy="541"/>
            </a:xfrm>
            <a:prstGeom prst="ellipse">
              <a:avLst/>
            </a:prstGeom>
            <a:noFill/>
            <a:ln w="25400">
              <a:solidFill>
                <a:srgbClr val="00FFFF"/>
              </a:solidFill>
              <a:round/>
              <a:headEnd/>
              <a:tailEnd/>
            </a:ln>
            <a:effectLst/>
          </p:spPr>
          <p:txBody>
            <a:bodyPr wrap="none" anchor="ctr"/>
            <a:lstStyle/>
            <a:p>
              <a:endParaRPr lang="en-US"/>
            </a:p>
          </p:txBody>
        </p:sp>
        <p:sp>
          <p:nvSpPr>
            <p:cNvPr id="333889" name="Line 65"/>
            <p:cNvSpPr>
              <a:spLocks noChangeShapeType="1"/>
            </p:cNvSpPr>
            <p:nvPr/>
          </p:nvSpPr>
          <p:spPr bwMode="auto">
            <a:xfrm>
              <a:off x="2787" y="3789"/>
              <a:ext cx="176" cy="0"/>
            </a:xfrm>
            <a:prstGeom prst="line">
              <a:avLst/>
            </a:prstGeom>
            <a:noFill/>
            <a:ln w="25400">
              <a:solidFill>
                <a:srgbClr val="00FFFF"/>
              </a:solidFill>
              <a:round/>
              <a:headEnd/>
              <a:tailEnd/>
            </a:ln>
            <a:effectLst/>
          </p:spPr>
          <p:txBody>
            <a:bodyPr wrap="none" anchor="ctr"/>
            <a:lstStyle/>
            <a:p>
              <a:endParaRPr lang="en-US"/>
            </a:p>
          </p:txBody>
        </p:sp>
        <p:sp>
          <p:nvSpPr>
            <p:cNvPr id="333890" name="Line 66"/>
            <p:cNvSpPr>
              <a:spLocks noChangeShapeType="1"/>
            </p:cNvSpPr>
            <p:nvPr/>
          </p:nvSpPr>
          <p:spPr bwMode="auto">
            <a:xfrm>
              <a:off x="3156" y="3789"/>
              <a:ext cx="164" cy="0"/>
            </a:xfrm>
            <a:prstGeom prst="line">
              <a:avLst/>
            </a:prstGeom>
            <a:noFill/>
            <a:ln w="25400">
              <a:solidFill>
                <a:srgbClr val="00FFFF"/>
              </a:solidFill>
              <a:round/>
              <a:headEnd/>
              <a:tailEnd/>
            </a:ln>
            <a:effectLst/>
          </p:spPr>
          <p:txBody>
            <a:bodyPr wrap="none" anchor="ctr"/>
            <a:lstStyle/>
            <a:p>
              <a:endParaRPr lang="en-US"/>
            </a:p>
          </p:txBody>
        </p:sp>
        <p:sp>
          <p:nvSpPr>
            <p:cNvPr id="333891" name="Line 67"/>
            <p:cNvSpPr>
              <a:spLocks noChangeShapeType="1"/>
            </p:cNvSpPr>
            <p:nvPr/>
          </p:nvSpPr>
          <p:spPr bwMode="auto">
            <a:xfrm>
              <a:off x="2970" y="3545"/>
              <a:ext cx="0" cy="487"/>
            </a:xfrm>
            <a:prstGeom prst="line">
              <a:avLst/>
            </a:prstGeom>
            <a:noFill/>
            <a:ln w="25400">
              <a:solidFill>
                <a:srgbClr val="00FFFF"/>
              </a:solidFill>
              <a:round/>
              <a:headEnd/>
              <a:tailEnd/>
            </a:ln>
            <a:effectLst/>
          </p:spPr>
          <p:txBody>
            <a:bodyPr wrap="none" anchor="ctr"/>
            <a:lstStyle/>
            <a:p>
              <a:endParaRPr lang="en-US"/>
            </a:p>
          </p:txBody>
        </p:sp>
        <p:sp>
          <p:nvSpPr>
            <p:cNvPr id="333892" name="Line 68"/>
            <p:cNvSpPr>
              <a:spLocks noChangeShapeType="1"/>
            </p:cNvSpPr>
            <p:nvPr/>
          </p:nvSpPr>
          <p:spPr bwMode="auto">
            <a:xfrm>
              <a:off x="3149" y="3545"/>
              <a:ext cx="0" cy="487"/>
            </a:xfrm>
            <a:prstGeom prst="line">
              <a:avLst/>
            </a:prstGeom>
            <a:noFill/>
            <a:ln w="25400">
              <a:solidFill>
                <a:srgbClr val="00FFFF"/>
              </a:solidFill>
              <a:round/>
              <a:headEnd/>
              <a:tailEnd/>
            </a:ln>
            <a:effectLst/>
          </p:spPr>
          <p:txBody>
            <a:bodyPr wrap="none" anchor="ctr"/>
            <a:lstStyle/>
            <a:p>
              <a:endParaRPr lang="en-US"/>
            </a:p>
          </p:txBody>
        </p:sp>
        <p:sp>
          <p:nvSpPr>
            <p:cNvPr id="333894" name="Oval 70"/>
            <p:cNvSpPr>
              <a:spLocks noChangeArrowheads="1"/>
            </p:cNvSpPr>
            <p:nvPr/>
          </p:nvSpPr>
          <p:spPr bwMode="auto">
            <a:xfrm>
              <a:off x="3498"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3895" name="Freeform 71"/>
            <p:cNvSpPr>
              <a:spLocks/>
            </p:cNvSpPr>
            <p:nvPr/>
          </p:nvSpPr>
          <p:spPr bwMode="auto">
            <a:xfrm>
              <a:off x="3690"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897" name="Line 73"/>
            <p:cNvSpPr>
              <a:spLocks noChangeShapeType="1"/>
            </p:cNvSpPr>
            <p:nvPr/>
          </p:nvSpPr>
          <p:spPr bwMode="auto">
            <a:xfrm>
              <a:off x="3510" y="3046"/>
              <a:ext cx="176" cy="0"/>
            </a:xfrm>
            <a:prstGeom prst="line">
              <a:avLst/>
            </a:prstGeom>
            <a:noFill/>
            <a:ln w="25400">
              <a:solidFill>
                <a:srgbClr val="00FFFF"/>
              </a:solidFill>
              <a:round/>
              <a:headEnd/>
              <a:tailEnd/>
            </a:ln>
            <a:effectLst/>
          </p:spPr>
          <p:txBody>
            <a:bodyPr wrap="none" anchor="ctr"/>
            <a:lstStyle/>
            <a:p>
              <a:endParaRPr lang="en-US"/>
            </a:p>
          </p:txBody>
        </p:sp>
        <p:sp>
          <p:nvSpPr>
            <p:cNvPr id="333898" name="Line 74"/>
            <p:cNvSpPr>
              <a:spLocks noChangeShapeType="1"/>
            </p:cNvSpPr>
            <p:nvPr/>
          </p:nvSpPr>
          <p:spPr bwMode="auto">
            <a:xfrm>
              <a:off x="3879" y="3046"/>
              <a:ext cx="164" cy="0"/>
            </a:xfrm>
            <a:prstGeom prst="line">
              <a:avLst/>
            </a:prstGeom>
            <a:noFill/>
            <a:ln w="25400">
              <a:solidFill>
                <a:srgbClr val="00FFFF"/>
              </a:solidFill>
              <a:round/>
              <a:headEnd/>
              <a:tailEnd/>
            </a:ln>
            <a:effectLst/>
          </p:spPr>
          <p:txBody>
            <a:bodyPr wrap="none" anchor="ctr"/>
            <a:lstStyle/>
            <a:p>
              <a:endParaRPr lang="en-US"/>
            </a:p>
          </p:txBody>
        </p:sp>
        <p:sp>
          <p:nvSpPr>
            <p:cNvPr id="333899" name="Line 75"/>
            <p:cNvSpPr>
              <a:spLocks noChangeShapeType="1"/>
            </p:cNvSpPr>
            <p:nvPr/>
          </p:nvSpPr>
          <p:spPr bwMode="auto">
            <a:xfrm>
              <a:off x="3693" y="2802"/>
              <a:ext cx="0" cy="487"/>
            </a:xfrm>
            <a:prstGeom prst="line">
              <a:avLst/>
            </a:prstGeom>
            <a:noFill/>
            <a:ln w="25400">
              <a:solidFill>
                <a:srgbClr val="00FFFF"/>
              </a:solidFill>
              <a:round/>
              <a:headEnd/>
              <a:tailEnd/>
            </a:ln>
            <a:effectLst/>
          </p:spPr>
          <p:txBody>
            <a:bodyPr wrap="none" anchor="ctr"/>
            <a:lstStyle/>
            <a:p>
              <a:endParaRPr lang="en-US"/>
            </a:p>
          </p:txBody>
        </p:sp>
        <p:sp>
          <p:nvSpPr>
            <p:cNvPr id="333900" name="Line 76"/>
            <p:cNvSpPr>
              <a:spLocks noChangeShapeType="1"/>
            </p:cNvSpPr>
            <p:nvPr/>
          </p:nvSpPr>
          <p:spPr bwMode="auto">
            <a:xfrm>
              <a:off x="3872" y="2802"/>
              <a:ext cx="0" cy="487"/>
            </a:xfrm>
            <a:prstGeom prst="line">
              <a:avLst/>
            </a:prstGeom>
            <a:noFill/>
            <a:ln w="25400">
              <a:solidFill>
                <a:srgbClr val="00FFFF"/>
              </a:solidFill>
              <a:round/>
              <a:headEnd/>
              <a:tailEnd/>
            </a:ln>
            <a:effectLst/>
          </p:spPr>
          <p:txBody>
            <a:bodyPr wrap="none" anchor="ctr"/>
            <a:lstStyle/>
            <a:p>
              <a:endParaRPr lang="en-US"/>
            </a:p>
          </p:txBody>
        </p:sp>
        <p:sp>
          <p:nvSpPr>
            <p:cNvPr id="333902" name="Oval 78"/>
            <p:cNvSpPr>
              <a:spLocks noChangeArrowheads="1"/>
            </p:cNvSpPr>
            <p:nvPr/>
          </p:nvSpPr>
          <p:spPr bwMode="auto">
            <a:xfrm>
              <a:off x="2775"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3903" name="Freeform 79"/>
            <p:cNvSpPr>
              <a:spLocks/>
            </p:cNvSpPr>
            <p:nvPr/>
          </p:nvSpPr>
          <p:spPr bwMode="auto">
            <a:xfrm>
              <a:off x="2967"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905" name="Line 81"/>
            <p:cNvSpPr>
              <a:spLocks noChangeShapeType="1"/>
            </p:cNvSpPr>
            <p:nvPr/>
          </p:nvSpPr>
          <p:spPr bwMode="auto">
            <a:xfrm>
              <a:off x="2787" y="3046"/>
              <a:ext cx="176" cy="0"/>
            </a:xfrm>
            <a:prstGeom prst="line">
              <a:avLst/>
            </a:prstGeom>
            <a:noFill/>
            <a:ln w="25400">
              <a:solidFill>
                <a:srgbClr val="00FFFF"/>
              </a:solidFill>
              <a:round/>
              <a:headEnd/>
              <a:tailEnd/>
            </a:ln>
            <a:effectLst/>
          </p:spPr>
          <p:txBody>
            <a:bodyPr wrap="none" anchor="ctr"/>
            <a:lstStyle/>
            <a:p>
              <a:endParaRPr lang="en-US"/>
            </a:p>
          </p:txBody>
        </p:sp>
        <p:sp>
          <p:nvSpPr>
            <p:cNvPr id="333906" name="Line 82"/>
            <p:cNvSpPr>
              <a:spLocks noChangeShapeType="1"/>
            </p:cNvSpPr>
            <p:nvPr/>
          </p:nvSpPr>
          <p:spPr bwMode="auto">
            <a:xfrm>
              <a:off x="3156" y="3046"/>
              <a:ext cx="164" cy="0"/>
            </a:xfrm>
            <a:prstGeom prst="line">
              <a:avLst/>
            </a:prstGeom>
            <a:noFill/>
            <a:ln w="25400">
              <a:solidFill>
                <a:srgbClr val="00FFFF"/>
              </a:solidFill>
              <a:round/>
              <a:headEnd/>
              <a:tailEnd/>
            </a:ln>
            <a:effectLst/>
          </p:spPr>
          <p:txBody>
            <a:bodyPr wrap="none" anchor="ctr"/>
            <a:lstStyle/>
            <a:p>
              <a:endParaRPr lang="en-US"/>
            </a:p>
          </p:txBody>
        </p:sp>
        <p:sp>
          <p:nvSpPr>
            <p:cNvPr id="333907" name="Line 83"/>
            <p:cNvSpPr>
              <a:spLocks noChangeShapeType="1"/>
            </p:cNvSpPr>
            <p:nvPr/>
          </p:nvSpPr>
          <p:spPr bwMode="auto">
            <a:xfrm>
              <a:off x="2970" y="2802"/>
              <a:ext cx="0" cy="487"/>
            </a:xfrm>
            <a:prstGeom prst="line">
              <a:avLst/>
            </a:prstGeom>
            <a:noFill/>
            <a:ln w="25400">
              <a:solidFill>
                <a:srgbClr val="00FFFF"/>
              </a:solidFill>
              <a:round/>
              <a:headEnd/>
              <a:tailEnd/>
            </a:ln>
            <a:effectLst/>
          </p:spPr>
          <p:txBody>
            <a:bodyPr wrap="none" anchor="ctr"/>
            <a:lstStyle/>
            <a:p>
              <a:endParaRPr lang="en-US"/>
            </a:p>
          </p:txBody>
        </p:sp>
        <p:sp>
          <p:nvSpPr>
            <p:cNvPr id="333908" name="Line 84"/>
            <p:cNvSpPr>
              <a:spLocks noChangeShapeType="1"/>
            </p:cNvSpPr>
            <p:nvPr/>
          </p:nvSpPr>
          <p:spPr bwMode="auto">
            <a:xfrm>
              <a:off x="3149" y="2802"/>
              <a:ext cx="0" cy="487"/>
            </a:xfrm>
            <a:prstGeom prst="line">
              <a:avLst/>
            </a:prstGeom>
            <a:noFill/>
            <a:ln w="25400">
              <a:solidFill>
                <a:srgbClr val="00FFFF"/>
              </a:solidFill>
              <a:round/>
              <a:headEnd/>
              <a:tailEnd/>
            </a:ln>
            <a:effectLst/>
          </p:spPr>
          <p:txBody>
            <a:bodyPr wrap="none" anchor="ctr"/>
            <a:lstStyle/>
            <a:p>
              <a:endParaRPr lang="en-US"/>
            </a:p>
          </p:txBody>
        </p:sp>
        <p:sp>
          <p:nvSpPr>
            <p:cNvPr id="333910" name="Oval 86"/>
            <p:cNvSpPr>
              <a:spLocks noChangeArrowheads="1"/>
            </p:cNvSpPr>
            <p:nvPr/>
          </p:nvSpPr>
          <p:spPr bwMode="auto">
            <a:xfrm>
              <a:off x="2053" y="2763"/>
              <a:ext cx="557" cy="557"/>
            </a:xfrm>
            <a:prstGeom prst="ellipse">
              <a:avLst/>
            </a:prstGeom>
            <a:solidFill>
              <a:srgbClr val="EEFFFF"/>
            </a:solidFill>
            <a:ln w="12700">
              <a:noFill/>
              <a:round/>
              <a:headEnd/>
              <a:tailEnd/>
            </a:ln>
            <a:effectLst/>
          </p:spPr>
          <p:txBody>
            <a:bodyPr wrap="none" anchor="ctr"/>
            <a:lstStyle/>
            <a:p>
              <a:endParaRPr lang="en-US"/>
            </a:p>
          </p:txBody>
        </p:sp>
        <p:sp>
          <p:nvSpPr>
            <p:cNvPr id="333911" name="Freeform 87"/>
            <p:cNvSpPr>
              <a:spLocks/>
            </p:cNvSpPr>
            <p:nvPr/>
          </p:nvSpPr>
          <p:spPr bwMode="auto">
            <a:xfrm>
              <a:off x="2245" y="2769"/>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913" name="Line 89"/>
            <p:cNvSpPr>
              <a:spLocks noChangeShapeType="1"/>
            </p:cNvSpPr>
            <p:nvPr/>
          </p:nvSpPr>
          <p:spPr bwMode="auto">
            <a:xfrm>
              <a:off x="2065" y="3046"/>
              <a:ext cx="176" cy="0"/>
            </a:xfrm>
            <a:prstGeom prst="line">
              <a:avLst/>
            </a:prstGeom>
            <a:noFill/>
            <a:ln w="25400">
              <a:solidFill>
                <a:srgbClr val="00FFFF"/>
              </a:solidFill>
              <a:round/>
              <a:headEnd/>
              <a:tailEnd/>
            </a:ln>
            <a:effectLst/>
          </p:spPr>
          <p:txBody>
            <a:bodyPr wrap="none" anchor="ctr"/>
            <a:lstStyle/>
            <a:p>
              <a:endParaRPr lang="en-US"/>
            </a:p>
          </p:txBody>
        </p:sp>
        <p:sp>
          <p:nvSpPr>
            <p:cNvPr id="333914" name="Line 90"/>
            <p:cNvSpPr>
              <a:spLocks noChangeShapeType="1"/>
            </p:cNvSpPr>
            <p:nvPr/>
          </p:nvSpPr>
          <p:spPr bwMode="auto">
            <a:xfrm>
              <a:off x="2434" y="3046"/>
              <a:ext cx="164" cy="0"/>
            </a:xfrm>
            <a:prstGeom prst="line">
              <a:avLst/>
            </a:prstGeom>
            <a:noFill/>
            <a:ln w="25400">
              <a:solidFill>
                <a:srgbClr val="00FFFF"/>
              </a:solidFill>
              <a:round/>
              <a:headEnd/>
              <a:tailEnd/>
            </a:ln>
            <a:effectLst/>
          </p:spPr>
          <p:txBody>
            <a:bodyPr wrap="none" anchor="ctr"/>
            <a:lstStyle/>
            <a:p>
              <a:endParaRPr lang="en-US"/>
            </a:p>
          </p:txBody>
        </p:sp>
        <p:sp>
          <p:nvSpPr>
            <p:cNvPr id="333915" name="Line 91"/>
            <p:cNvSpPr>
              <a:spLocks noChangeShapeType="1"/>
            </p:cNvSpPr>
            <p:nvPr/>
          </p:nvSpPr>
          <p:spPr bwMode="auto">
            <a:xfrm>
              <a:off x="2248" y="2802"/>
              <a:ext cx="0" cy="487"/>
            </a:xfrm>
            <a:prstGeom prst="line">
              <a:avLst/>
            </a:prstGeom>
            <a:noFill/>
            <a:ln w="25400">
              <a:solidFill>
                <a:srgbClr val="00FFFF"/>
              </a:solidFill>
              <a:round/>
              <a:headEnd/>
              <a:tailEnd/>
            </a:ln>
            <a:effectLst/>
          </p:spPr>
          <p:txBody>
            <a:bodyPr wrap="none" anchor="ctr"/>
            <a:lstStyle/>
            <a:p>
              <a:endParaRPr lang="en-US"/>
            </a:p>
          </p:txBody>
        </p:sp>
        <p:sp>
          <p:nvSpPr>
            <p:cNvPr id="333916" name="Line 92"/>
            <p:cNvSpPr>
              <a:spLocks noChangeShapeType="1"/>
            </p:cNvSpPr>
            <p:nvPr/>
          </p:nvSpPr>
          <p:spPr bwMode="auto">
            <a:xfrm>
              <a:off x="2427" y="2802"/>
              <a:ext cx="0" cy="487"/>
            </a:xfrm>
            <a:prstGeom prst="line">
              <a:avLst/>
            </a:prstGeom>
            <a:noFill/>
            <a:ln w="25400">
              <a:solidFill>
                <a:srgbClr val="00FFFF"/>
              </a:solidFill>
              <a:round/>
              <a:headEnd/>
              <a:tailEnd/>
            </a:ln>
            <a:effectLst/>
          </p:spPr>
          <p:txBody>
            <a:bodyPr wrap="none" anchor="ctr"/>
            <a:lstStyle/>
            <a:p>
              <a:endParaRPr lang="en-US"/>
            </a:p>
          </p:txBody>
        </p:sp>
        <p:sp>
          <p:nvSpPr>
            <p:cNvPr id="333918" name="Oval 94"/>
            <p:cNvSpPr>
              <a:spLocks noChangeArrowheads="1"/>
            </p:cNvSpPr>
            <p:nvPr/>
          </p:nvSpPr>
          <p:spPr bwMode="auto">
            <a:xfrm>
              <a:off x="2053"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3919" name="Freeform 95"/>
            <p:cNvSpPr>
              <a:spLocks/>
            </p:cNvSpPr>
            <p:nvPr/>
          </p:nvSpPr>
          <p:spPr bwMode="auto">
            <a:xfrm>
              <a:off x="2245"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920" name="Oval 96"/>
            <p:cNvSpPr>
              <a:spLocks noChangeArrowheads="1"/>
            </p:cNvSpPr>
            <p:nvPr/>
          </p:nvSpPr>
          <p:spPr bwMode="auto">
            <a:xfrm>
              <a:off x="2061" y="1335"/>
              <a:ext cx="541" cy="541"/>
            </a:xfrm>
            <a:prstGeom prst="ellipse">
              <a:avLst/>
            </a:prstGeom>
            <a:noFill/>
            <a:ln w="25400">
              <a:solidFill>
                <a:srgbClr val="00FFFF"/>
              </a:solidFill>
              <a:round/>
              <a:headEnd/>
              <a:tailEnd/>
            </a:ln>
            <a:effectLst/>
          </p:spPr>
          <p:txBody>
            <a:bodyPr wrap="none" anchor="ctr"/>
            <a:lstStyle/>
            <a:p>
              <a:endParaRPr lang="en-US"/>
            </a:p>
          </p:txBody>
        </p:sp>
        <p:sp>
          <p:nvSpPr>
            <p:cNvPr id="333921" name="Line 97"/>
            <p:cNvSpPr>
              <a:spLocks noChangeShapeType="1"/>
            </p:cNvSpPr>
            <p:nvPr/>
          </p:nvSpPr>
          <p:spPr bwMode="auto">
            <a:xfrm>
              <a:off x="2065" y="1608"/>
              <a:ext cx="176" cy="0"/>
            </a:xfrm>
            <a:prstGeom prst="line">
              <a:avLst/>
            </a:prstGeom>
            <a:noFill/>
            <a:ln w="25400">
              <a:solidFill>
                <a:srgbClr val="00FFFF"/>
              </a:solidFill>
              <a:round/>
              <a:headEnd/>
              <a:tailEnd/>
            </a:ln>
            <a:effectLst/>
          </p:spPr>
          <p:txBody>
            <a:bodyPr wrap="none" anchor="ctr"/>
            <a:lstStyle/>
            <a:p>
              <a:endParaRPr lang="en-US"/>
            </a:p>
          </p:txBody>
        </p:sp>
        <p:sp>
          <p:nvSpPr>
            <p:cNvPr id="333922" name="Line 98"/>
            <p:cNvSpPr>
              <a:spLocks noChangeShapeType="1"/>
            </p:cNvSpPr>
            <p:nvPr/>
          </p:nvSpPr>
          <p:spPr bwMode="auto">
            <a:xfrm>
              <a:off x="2434" y="1608"/>
              <a:ext cx="164" cy="0"/>
            </a:xfrm>
            <a:prstGeom prst="line">
              <a:avLst/>
            </a:prstGeom>
            <a:noFill/>
            <a:ln w="25400">
              <a:solidFill>
                <a:srgbClr val="00FFFF"/>
              </a:solidFill>
              <a:round/>
              <a:headEnd/>
              <a:tailEnd/>
            </a:ln>
            <a:effectLst/>
          </p:spPr>
          <p:txBody>
            <a:bodyPr wrap="none" anchor="ctr"/>
            <a:lstStyle/>
            <a:p>
              <a:endParaRPr lang="en-US"/>
            </a:p>
          </p:txBody>
        </p:sp>
        <p:sp>
          <p:nvSpPr>
            <p:cNvPr id="333923" name="Line 99"/>
            <p:cNvSpPr>
              <a:spLocks noChangeShapeType="1"/>
            </p:cNvSpPr>
            <p:nvPr/>
          </p:nvSpPr>
          <p:spPr bwMode="auto">
            <a:xfrm>
              <a:off x="2248" y="1364"/>
              <a:ext cx="0" cy="487"/>
            </a:xfrm>
            <a:prstGeom prst="line">
              <a:avLst/>
            </a:prstGeom>
            <a:noFill/>
            <a:ln w="25400">
              <a:solidFill>
                <a:srgbClr val="00FFFF"/>
              </a:solidFill>
              <a:round/>
              <a:headEnd/>
              <a:tailEnd/>
            </a:ln>
            <a:effectLst/>
          </p:spPr>
          <p:txBody>
            <a:bodyPr wrap="none" anchor="ctr"/>
            <a:lstStyle/>
            <a:p>
              <a:endParaRPr lang="en-US"/>
            </a:p>
          </p:txBody>
        </p:sp>
        <p:sp>
          <p:nvSpPr>
            <p:cNvPr id="333924" name="Line 100"/>
            <p:cNvSpPr>
              <a:spLocks noChangeShapeType="1"/>
            </p:cNvSpPr>
            <p:nvPr/>
          </p:nvSpPr>
          <p:spPr bwMode="auto">
            <a:xfrm>
              <a:off x="2427" y="1364"/>
              <a:ext cx="0" cy="487"/>
            </a:xfrm>
            <a:prstGeom prst="line">
              <a:avLst/>
            </a:prstGeom>
            <a:noFill/>
            <a:ln w="25400">
              <a:solidFill>
                <a:srgbClr val="00FFFF"/>
              </a:solidFill>
              <a:round/>
              <a:headEnd/>
              <a:tailEnd/>
            </a:ln>
            <a:effectLst/>
          </p:spPr>
          <p:txBody>
            <a:bodyPr wrap="none" anchor="ctr"/>
            <a:lstStyle/>
            <a:p>
              <a:endParaRPr lang="en-US"/>
            </a:p>
          </p:txBody>
        </p:sp>
        <p:sp>
          <p:nvSpPr>
            <p:cNvPr id="333926" name="Oval 102"/>
            <p:cNvSpPr>
              <a:spLocks noChangeArrowheads="1"/>
            </p:cNvSpPr>
            <p:nvPr/>
          </p:nvSpPr>
          <p:spPr bwMode="auto">
            <a:xfrm>
              <a:off x="4218" y="1325"/>
              <a:ext cx="557" cy="557"/>
            </a:xfrm>
            <a:prstGeom prst="ellipse">
              <a:avLst/>
            </a:prstGeom>
            <a:solidFill>
              <a:srgbClr val="EEFFFF"/>
            </a:solidFill>
            <a:ln w="12700">
              <a:noFill/>
              <a:round/>
              <a:headEnd/>
              <a:tailEnd/>
            </a:ln>
            <a:effectLst/>
          </p:spPr>
          <p:txBody>
            <a:bodyPr wrap="none" anchor="ctr"/>
            <a:lstStyle/>
            <a:p>
              <a:endParaRPr lang="en-US"/>
            </a:p>
          </p:txBody>
        </p:sp>
        <p:sp>
          <p:nvSpPr>
            <p:cNvPr id="333927" name="Freeform 103"/>
            <p:cNvSpPr>
              <a:spLocks/>
            </p:cNvSpPr>
            <p:nvPr/>
          </p:nvSpPr>
          <p:spPr bwMode="auto">
            <a:xfrm>
              <a:off x="4410" y="133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929" name="Line 105"/>
            <p:cNvSpPr>
              <a:spLocks noChangeShapeType="1"/>
            </p:cNvSpPr>
            <p:nvPr/>
          </p:nvSpPr>
          <p:spPr bwMode="auto">
            <a:xfrm>
              <a:off x="4230" y="1608"/>
              <a:ext cx="176" cy="0"/>
            </a:xfrm>
            <a:prstGeom prst="line">
              <a:avLst/>
            </a:prstGeom>
            <a:noFill/>
            <a:ln w="25400">
              <a:solidFill>
                <a:srgbClr val="00FFFF"/>
              </a:solidFill>
              <a:round/>
              <a:headEnd/>
              <a:tailEnd/>
            </a:ln>
            <a:effectLst/>
          </p:spPr>
          <p:txBody>
            <a:bodyPr wrap="none" anchor="ctr"/>
            <a:lstStyle/>
            <a:p>
              <a:endParaRPr lang="en-US"/>
            </a:p>
          </p:txBody>
        </p:sp>
        <p:sp>
          <p:nvSpPr>
            <p:cNvPr id="333930" name="Line 106"/>
            <p:cNvSpPr>
              <a:spLocks noChangeShapeType="1"/>
            </p:cNvSpPr>
            <p:nvPr/>
          </p:nvSpPr>
          <p:spPr bwMode="auto">
            <a:xfrm>
              <a:off x="4599" y="1608"/>
              <a:ext cx="164" cy="0"/>
            </a:xfrm>
            <a:prstGeom prst="line">
              <a:avLst/>
            </a:prstGeom>
            <a:noFill/>
            <a:ln w="25400">
              <a:solidFill>
                <a:srgbClr val="00FFFF"/>
              </a:solidFill>
              <a:round/>
              <a:headEnd/>
              <a:tailEnd/>
            </a:ln>
            <a:effectLst/>
          </p:spPr>
          <p:txBody>
            <a:bodyPr wrap="none" anchor="ctr"/>
            <a:lstStyle/>
            <a:p>
              <a:endParaRPr lang="en-US"/>
            </a:p>
          </p:txBody>
        </p:sp>
        <p:sp>
          <p:nvSpPr>
            <p:cNvPr id="333931" name="Line 107"/>
            <p:cNvSpPr>
              <a:spLocks noChangeShapeType="1"/>
            </p:cNvSpPr>
            <p:nvPr/>
          </p:nvSpPr>
          <p:spPr bwMode="auto">
            <a:xfrm>
              <a:off x="4413" y="1364"/>
              <a:ext cx="0" cy="487"/>
            </a:xfrm>
            <a:prstGeom prst="line">
              <a:avLst/>
            </a:prstGeom>
            <a:noFill/>
            <a:ln w="25400">
              <a:solidFill>
                <a:srgbClr val="00FFFF"/>
              </a:solidFill>
              <a:round/>
              <a:headEnd/>
              <a:tailEnd/>
            </a:ln>
            <a:effectLst/>
          </p:spPr>
          <p:txBody>
            <a:bodyPr wrap="none" anchor="ctr"/>
            <a:lstStyle/>
            <a:p>
              <a:endParaRPr lang="en-US"/>
            </a:p>
          </p:txBody>
        </p:sp>
        <p:sp>
          <p:nvSpPr>
            <p:cNvPr id="333932" name="Line 108"/>
            <p:cNvSpPr>
              <a:spLocks noChangeShapeType="1"/>
            </p:cNvSpPr>
            <p:nvPr/>
          </p:nvSpPr>
          <p:spPr bwMode="auto">
            <a:xfrm>
              <a:off x="4592" y="1364"/>
              <a:ext cx="0" cy="487"/>
            </a:xfrm>
            <a:prstGeom prst="line">
              <a:avLst/>
            </a:prstGeom>
            <a:noFill/>
            <a:ln w="25400">
              <a:solidFill>
                <a:srgbClr val="00FFFF"/>
              </a:solidFill>
              <a:round/>
              <a:headEnd/>
              <a:tailEnd/>
            </a:ln>
            <a:effectLst/>
          </p:spPr>
          <p:txBody>
            <a:bodyPr wrap="none" anchor="ctr"/>
            <a:lstStyle/>
            <a:p>
              <a:endParaRPr lang="en-US"/>
            </a:p>
          </p:txBody>
        </p:sp>
        <p:sp>
          <p:nvSpPr>
            <p:cNvPr id="333934" name="Oval 110"/>
            <p:cNvSpPr>
              <a:spLocks noChangeArrowheads="1"/>
            </p:cNvSpPr>
            <p:nvPr/>
          </p:nvSpPr>
          <p:spPr bwMode="auto">
            <a:xfrm>
              <a:off x="2775" y="605"/>
              <a:ext cx="557" cy="557"/>
            </a:xfrm>
            <a:prstGeom prst="ellipse">
              <a:avLst/>
            </a:prstGeom>
            <a:solidFill>
              <a:srgbClr val="EEFFFF"/>
            </a:solidFill>
            <a:ln w="12700">
              <a:noFill/>
              <a:round/>
              <a:headEnd/>
              <a:tailEnd/>
            </a:ln>
            <a:effectLst/>
          </p:spPr>
          <p:txBody>
            <a:bodyPr wrap="none" anchor="ctr"/>
            <a:lstStyle/>
            <a:p>
              <a:endParaRPr lang="en-US"/>
            </a:p>
          </p:txBody>
        </p:sp>
        <p:sp>
          <p:nvSpPr>
            <p:cNvPr id="333935" name="Freeform 111"/>
            <p:cNvSpPr>
              <a:spLocks/>
            </p:cNvSpPr>
            <p:nvPr/>
          </p:nvSpPr>
          <p:spPr bwMode="auto">
            <a:xfrm>
              <a:off x="2967" y="611"/>
              <a:ext cx="184" cy="545"/>
            </a:xfrm>
            <a:custGeom>
              <a:avLst/>
              <a:gdLst/>
              <a:ahLst/>
              <a:cxnLst>
                <a:cxn ang="0">
                  <a:pos x="0" y="533"/>
                </a:cxn>
                <a:cxn ang="0">
                  <a:pos x="0" y="20"/>
                </a:cxn>
                <a:cxn ang="0">
                  <a:pos x="40" y="4"/>
                </a:cxn>
                <a:cxn ang="0">
                  <a:pos x="87" y="0"/>
                </a:cxn>
                <a:cxn ang="0">
                  <a:pos x="133" y="7"/>
                </a:cxn>
                <a:cxn ang="0">
                  <a:pos x="175" y="18"/>
                </a:cxn>
                <a:cxn ang="0">
                  <a:pos x="183" y="23"/>
                </a:cxn>
                <a:cxn ang="0">
                  <a:pos x="183" y="525"/>
                </a:cxn>
                <a:cxn ang="0">
                  <a:pos x="163" y="536"/>
                </a:cxn>
                <a:cxn ang="0">
                  <a:pos x="125" y="543"/>
                </a:cxn>
                <a:cxn ang="0">
                  <a:pos x="87" y="544"/>
                </a:cxn>
                <a:cxn ang="0">
                  <a:pos x="80" y="544"/>
                </a:cxn>
                <a:cxn ang="0">
                  <a:pos x="50" y="543"/>
                </a:cxn>
                <a:cxn ang="0">
                  <a:pos x="16" y="535"/>
                </a:cxn>
                <a:cxn ang="0">
                  <a:pos x="0" y="533"/>
                </a:cxn>
              </a:cxnLst>
              <a:rect l="0" t="0" r="r" b="b"/>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cmpd="sng">
              <a:noFill/>
              <a:prstDash val="solid"/>
              <a:round/>
              <a:headEnd type="none" w="med" len="med"/>
              <a:tailEnd type="none" w="med" len="med"/>
            </a:ln>
            <a:effectLst/>
          </p:spPr>
          <p:txBody>
            <a:bodyPr/>
            <a:lstStyle/>
            <a:p>
              <a:endParaRPr lang="en-US"/>
            </a:p>
          </p:txBody>
        </p:sp>
        <p:sp>
          <p:nvSpPr>
            <p:cNvPr id="333936" name="Oval 112"/>
            <p:cNvSpPr>
              <a:spLocks noChangeArrowheads="1"/>
            </p:cNvSpPr>
            <p:nvPr/>
          </p:nvSpPr>
          <p:spPr bwMode="auto">
            <a:xfrm>
              <a:off x="2783" y="615"/>
              <a:ext cx="541" cy="541"/>
            </a:xfrm>
            <a:prstGeom prst="ellipse">
              <a:avLst/>
            </a:prstGeom>
            <a:noFill/>
            <a:ln w="25400">
              <a:solidFill>
                <a:srgbClr val="00FFFF"/>
              </a:solidFill>
              <a:round/>
              <a:headEnd/>
              <a:tailEnd/>
            </a:ln>
            <a:effectLst/>
          </p:spPr>
          <p:txBody>
            <a:bodyPr wrap="none" anchor="ctr"/>
            <a:lstStyle/>
            <a:p>
              <a:endParaRPr lang="en-US"/>
            </a:p>
          </p:txBody>
        </p:sp>
        <p:sp>
          <p:nvSpPr>
            <p:cNvPr id="333937" name="Line 113"/>
            <p:cNvSpPr>
              <a:spLocks noChangeShapeType="1"/>
            </p:cNvSpPr>
            <p:nvPr/>
          </p:nvSpPr>
          <p:spPr bwMode="auto">
            <a:xfrm>
              <a:off x="2787" y="888"/>
              <a:ext cx="176" cy="0"/>
            </a:xfrm>
            <a:prstGeom prst="line">
              <a:avLst/>
            </a:prstGeom>
            <a:noFill/>
            <a:ln w="25400">
              <a:solidFill>
                <a:srgbClr val="00FFFF"/>
              </a:solidFill>
              <a:round/>
              <a:headEnd/>
              <a:tailEnd/>
            </a:ln>
            <a:effectLst/>
          </p:spPr>
          <p:txBody>
            <a:bodyPr wrap="none" anchor="ctr"/>
            <a:lstStyle/>
            <a:p>
              <a:endParaRPr lang="en-US"/>
            </a:p>
          </p:txBody>
        </p:sp>
        <p:sp>
          <p:nvSpPr>
            <p:cNvPr id="333938" name="Line 114"/>
            <p:cNvSpPr>
              <a:spLocks noChangeShapeType="1"/>
            </p:cNvSpPr>
            <p:nvPr/>
          </p:nvSpPr>
          <p:spPr bwMode="auto">
            <a:xfrm>
              <a:off x="3156" y="888"/>
              <a:ext cx="164" cy="0"/>
            </a:xfrm>
            <a:prstGeom prst="line">
              <a:avLst/>
            </a:prstGeom>
            <a:noFill/>
            <a:ln w="25400">
              <a:solidFill>
                <a:srgbClr val="00FFFF"/>
              </a:solidFill>
              <a:round/>
              <a:headEnd/>
              <a:tailEnd/>
            </a:ln>
            <a:effectLst/>
          </p:spPr>
          <p:txBody>
            <a:bodyPr wrap="none" anchor="ctr"/>
            <a:lstStyle/>
            <a:p>
              <a:endParaRPr lang="en-US"/>
            </a:p>
          </p:txBody>
        </p:sp>
        <p:sp>
          <p:nvSpPr>
            <p:cNvPr id="333939" name="Line 115"/>
            <p:cNvSpPr>
              <a:spLocks noChangeShapeType="1"/>
            </p:cNvSpPr>
            <p:nvPr/>
          </p:nvSpPr>
          <p:spPr bwMode="auto">
            <a:xfrm>
              <a:off x="2970" y="644"/>
              <a:ext cx="0" cy="487"/>
            </a:xfrm>
            <a:prstGeom prst="line">
              <a:avLst/>
            </a:prstGeom>
            <a:noFill/>
            <a:ln w="25400">
              <a:solidFill>
                <a:srgbClr val="00FFFF"/>
              </a:solidFill>
              <a:round/>
              <a:headEnd/>
              <a:tailEnd/>
            </a:ln>
            <a:effectLst/>
          </p:spPr>
          <p:txBody>
            <a:bodyPr wrap="none" anchor="ctr"/>
            <a:lstStyle/>
            <a:p>
              <a:endParaRPr lang="en-US"/>
            </a:p>
          </p:txBody>
        </p:sp>
        <p:sp>
          <p:nvSpPr>
            <p:cNvPr id="333940" name="Line 116"/>
            <p:cNvSpPr>
              <a:spLocks noChangeShapeType="1"/>
            </p:cNvSpPr>
            <p:nvPr/>
          </p:nvSpPr>
          <p:spPr bwMode="auto">
            <a:xfrm>
              <a:off x="3149" y="644"/>
              <a:ext cx="0" cy="487"/>
            </a:xfrm>
            <a:prstGeom prst="line">
              <a:avLst/>
            </a:prstGeom>
            <a:noFill/>
            <a:ln w="25400">
              <a:solidFill>
                <a:srgbClr val="00FFFF"/>
              </a:solidFill>
              <a:round/>
              <a:headEnd/>
              <a:tailEnd/>
            </a:ln>
            <a:effectLst/>
          </p:spPr>
          <p:txBody>
            <a:bodyPr wrap="none" anchor="ctr"/>
            <a:lstStyle/>
            <a:p>
              <a:endParaRPr lang="en-US"/>
            </a:p>
          </p:txBody>
        </p:sp>
        <p:sp>
          <p:nvSpPr>
            <p:cNvPr id="333941" name="Rectangle 117"/>
            <p:cNvSpPr>
              <a:spLocks noChangeArrowheads="1"/>
            </p:cNvSpPr>
            <p:nvPr/>
          </p:nvSpPr>
          <p:spPr bwMode="auto">
            <a:xfrm>
              <a:off x="2206" y="136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A</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12</a:t>
              </a:r>
            </a:p>
          </p:txBody>
        </p:sp>
        <p:sp>
          <p:nvSpPr>
            <p:cNvPr id="333942" name="Rectangle 118"/>
            <p:cNvSpPr>
              <a:spLocks noChangeArrowheads="1"/>
            </p:cNvSpPr>
            <p:nvPr/>
          </p:nvSpPr>
          <p:spPr bwMode="auto">
            <a:xfrm>
              <a:off x="4398" y="1362"/>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K</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6</a:t>
              </a:r>
            </a:p>
          </p:txBody>
        </p:sp>
        <p:sp>
          <p:nvSpPr>
            <p:cNvPr id="333943" name="Rectangle 119"/>
            <p:cNvSpPr>
              <a:spLocks noChangeArrowheads="1"/>
            </p:cNvSpPr>
            <p:nvPr/>
          </p:nvSpPr>
          <p:spPr bwMode="auto">
            <a:xfrm>
              <a:off x="2927"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C</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3944" name="Rectangle 120"/>
            <p:cNvSpPr>
              <a:spLocks noChangeArrowheads="1"/>
            </p:cNvSpPr>
            <p:nvPr/>
          </p:nvSpPr>
          <p:spPr bwMode="auto">
            <a:xfrm>
              <a:off x="3655" y="2074"/>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G</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35</a:t>
              </a:r>
            </a:p>
          </p:txBody>
        </p:sp>
        <p:sp>
          <p:nvSpPr>
            <p:cNvPr id="333945" name="Rectangle 121"/>
            <p:cNvSpPr>
              <a:spLocks noChangeArrowheads="1"/>
            </p:cNvSpPr>
            <p:nvPr/>
          </p:nvSpPr>
          <p:spPr bwMode="auto">
            <a:xfrm>
              <a:off x="4408" y="2799"/>
              <a:ext cx="185"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J</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a:t>
              </a:r>
            </a:p>
          </p:txBody>
        </p:sp>
        <p:sp>
          <p:nvSpPr>
            <p:cNvPr id="333946" name="Rectangle 122"/>
            <p:cNvSpPr>
              <a:spLocks noChangeArrowheads="1"/>
            </p:cNvSpPr>
            <p:nvPr/>
          </p:nvSpPr>
          <p:spPr bwMode="auto">
            <a:xfrm>
              <a:off x="3654" y="2799"/>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H</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40</a:t>
              </a:r>
            </a:p>
          </p:txBody>
        </p:sp>
        <p:sp>
          <p:nvSpPr>
            <p:cNvPr id="333947" name="Rectangle 123"/>
            <p:cNvSpPr>
              <a:spLocks noChangeArrowheads="1"/>
            </p:cNvSpPr>
            <p:nvPr/>
          </p:nvSpPr>
          <p:spPr bwMode="auto">
            <a:xfrm>
              <a:off x="2234" y="2800"/>
              <a:ext cx="20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B</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9</a:t>
              </a:r>
            </a:p>
          </p:txBody>
        </p:sp>
        <p:sp>
          <p:nvSpPr>
            <p:cNvPr id="333948" name="Rectangle 124"/>
            <p:cNvSpPr>
              <a:spLocks noChangeArrowheads="1"/>
            </p:cNvSpPr>
            <p:nvPr/>
          </p:nvSpPr>
          <p:spPr bwMode="auto">
            <a:xfrm>
              <a:off x="2926" y="2801"/>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D</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3949" name="Rectangle 125"/>
            <p:cNvSpPr>
              <a:spLocks noChangeArrowheads="1"/>
            </p:cNvSpPr>
            <p:nvPr/>
          </p:nvSpPr>
          <p:spPr bwMode="auto">
            <a:xfrm>
              <a:off x="2930" y="3545"/>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E</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24</a:t>
              </a:r>
            </a:p>
          </p:txBody>
        </p:sp>
        <p:sp>
          <p:nvSpPr>
            <p:cNvPr id="333950" name="Rectangle 126"/>
            <p:cNvSpPr>
              <a:spLocks noChangeArrowheads="1"/>
            </p:cNvSpPr>
            <p:nvPr/>
          </p:nvSpPr>
          <p:spPr bwMode="auto">
            <a:xfrm>
              <a:off x="2064" y="143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0        12</a:t>
              </a:r>
            </a:p>
          </p:txBody>
        </p:sp>
        <p:sp>
          <p:nvSpPr>
            <p:cNvPr id="333951" name="Rectangle 127"/>
            <p:cNvSpPr>
              <a:spLocks noChangeArrowheads="1"/>
            </p:cNvSpPr>
            <p:nvPr/>
          </p:nvSpPr>
          <p:spPr bwMode="auto">
            <a:xfrm>
              <a:off x="2930" y="642"/>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I</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15</a:t>
              </a:r>
            </a:p>
          </p:txBody>
        </p:sp>
        <p:sp>
          <p:nvSpPr>
            <p:cNvPr id="333952" name="Rectangle 128"/>
            <p:cNvSpPr>
              <a:spLocks noChangeArrowheads="1"/>
            </p:cNvSpPr>
            <p:nvPr/>
          </p:nvSpPr>
          <p:spPr bwMode="auto">
            <a:xfrm>
              <a:off x="2927" y="1360"/>
              <a:ext cx="256" cy="479"/>
            </a:xfrm>
            <a:prstGeom prst="rect">
              <a:avLst/>
            </a:prstGeom>
            <a:noFill/>
            <a:ln w="12700">
              <a:noFill/>
              <a:miter lim="800000"/>
              <a:headEnd/>
              <a:tailEnd/>
            </a:ln>
            <a:effectLst/>
          </p:spPr>
          <p:txBody>
            <a:bodyPr wrap="none" lIns="90487" tIns="44450" rIns="90487" bIns="44450">
              <a:spAutoFit/>
            </a:bodyPr>
            <a:lstStyle/>
            <a:p>
              <a:pPr algn="ctr" defTabSz="762000" eaLnBrk="0" hangingPunct="0"/>
              <a:r>
                <a:rPr lang="en-US" sz="1600" i="0">
                  <a:solidFill>
                    <a:srgbClr val="000000"/>
                  </a:solidFill>
                  <a:effectLst/>
                </a:rPr>
                <a:t>F</a:t>
              </a:r>
            </a:p>
            <a:p>
              <a:pPr algn="ctr" defTabSz="762000" eaLnBrk="0" hangingPunct="0"/>
              <a:endParaRPr lang="en-US" sz="1200" i="0">
                <a:solidFill>
                  <a:srgbClr val="000000"/>
                </a:solidFill>
                <a:effectLst/>
              </a:endParaRPr>
            </a:p>
            <a:p>
              <a:pPr algn="ctr" defTabSz="762000" eaLnBrk="0" hangingPunct="0"/>
              <a:r>
                <a:rPr lang="en-US" sz="1600" i="0">
                  <a:solidFill>
                    <a:srgbClr val="000000"/>
                  </a:solidFill>
                  <a:effectLst/>
                </a:rPr>
                <a:t>10</a:t>
              </a:r>
            </a:p>
          </p:txBody>
        </p:sp>
        <p:sp>
          <p:nvSpPr>
            <p:cNvPr id="333953" name="Rectangle 129"/>
            <p:cNvSpPr>
              <a:spLocks noChangeArrowheads="1"/>
            </p:cNvSpPr>
            <p:nvPr/>
          </p:nvSpPr>
          <p:spPr bwMode="auto">
            <a:xfrm>
              <a:off x="2758" y="71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12       27</a:t>
              </a:r>
            </a:p>
          </p:txBody>
        </p:sp>
        <p:sp>
          <p:nvSpPr>
            <p:cNvPr id="333954" name="Rectangle 130"/>
            <p:cNvSpPr>
              <a:spLocks noChangeArrowheads="1"/>
            </p:cNvSpPr>
            <p:nvPr/>
          </p:nvSpPr>
          <p:spPr bwMode="auto">
            <a:xfrm>
              <a:off x="2763" y="1436"/>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3955" name="Rectangle 131"/>
            <p:cNvSpPr>
              <a:spLocks noChangeArrowheads="1"/>
            </p:cNvSpPr>
            <p:nvPr/>
          </p:nvSpPr>
          <p:spPr bwMode="auto">
            <a:xfrm>
              <a:off x="4203" y="143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63       69</a:t>
              </a:r>
            </a:p>
          </p:txBody>
        </p:sp>
        <p:sp>
          <p:nvSpPr>
            <p:cNvPr id="333956" name="Rectangle 132"/>
            <p:cNvSpPr>
              <a:spLocks noChangeArrowheads="1"/>
            </p:cNvSpPr>
            <p:nvPr/>
          </p:nvSpPr>
          <p:spPr bwMode="auto">
            <a:xfrm>
              <a:off x="3480" y="2150"/>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22       57</a:t>
              </a:r>
            </a:p>
          </p:txBody>
        </p:sp>
        <p:sp>
          <p:nvSpPr>
            <p:cNvPr id="333957" name="Rectangle 133"/>
            <p:cNvSpPr>
              <a:spLocks noChangeArrowheads="1"/>
            </p:cNvSpPr>
            <p:nvPr/>
          </p:nvSpPr>
          <p:spPr bwMode="auto">
            <a:xfrm>
              <a:off x="4202"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59       63</a:t>
              </a:r>
            </a:p>
          </p:txBody>
        </p:sp>
        <p:sp>
          <p:nvSpPr>
            <p:cNvPr id="333958" name="Rectangle 134"/>
            <p:cNvSpPr>
              <a:spLocks noChangeArrowheads="1"/>
            </p:cNvSpPr>
            <p:nvPr/>
          </p:nvSpPr>
          <p:spPr bwMode="auto">
            <a:xfrm>
              <a:off x="3483" y="2874"/>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19       59</a:t>
              </a:r>
            </a:p>
          </p:txBody>
        </p:sp>
        <p:sp>
          <p:nvSpPr>
            <p:cNvPr id="333959" name="Rectangle 135"/>
            <p:cNvSpPr>
              <a:spLocks noChangeArrowheads="1"/>
            </p:cNvSpPr>
            <p:nvPr/>
          </p:nvSpPr>
          <p:spPr bwMode="auto">
            <a:xfrm>
              <a:off x="2790" y="3616"/>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9        33</a:t>
              </a:r>
            </a:p>
          </p:txBody>
        </p:sp>
        <p:sp>
          <p:nvSpPr>
            <p:cNvPr id="333960" name="Rectangle 136"/>
            <p:cNvSpPr>
              <a:spLocks noChangeArrowheads="1"/>
            </p:cNvSpPr>
            <p:nvPr/>
          </p:nvSpPr>
          <p:spPr bwMode="auto">
            <a:xfrm>
              <a:off x="2066" y="2876"/>
              <a:ext cx="517"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0         9</a:t>
              </a:r>
            </a:p>
          </p:txBody>
        </p:sp>
        <p:sp>
          <p:nvSpPr>
            <p:cNvPr id="333961" name="Rectangle 137"/>
            <p:cNvSpPr>
              <a:spLocks noChangeArrowheads="1"/>
            </p:cNvSpPr>
            <p:nvPr/>
          </p:nvSpPr>
          <p:spPr bwMode="auto">
            <a:xfrm>
              <a:off x="2789" y="2874"/>
              <a:ext cx="548"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9        19</a:t>
              </a:r>
            </a:p>
          </p:txBody>
        </p:sp>
        <p:sp>
          <p:nvSpPr>
            <p:cNvPr id="333962" name="Rectangle 138"/>
            <p:cNvSpPr>
              <a:spLocks noChangeArrowheads="1"/>
            </p:cNvSpPr>
            <p:nvPr/>
          </p:nvSpPr>
          <p:spPr bwMode="auto">
            <a:xfrm>
              <a:off x="2760" y="2149"/>
              <a:ext cx="579" cy="190"/>
            </a:xfrm>
            <a:prstGeom prst="rect">
              <a:avLst/>
            </a:prstGeom>
            <a:noFill/>
            <a:ln w="12700">
              <a:noFill/>
              <a:miter lim="800000"/>
              <a:headEnd/>
              <a:tailEnd/>
            </a:ln>
            <a:effectLst/>
          </p:spPr>
          <p:txBody>
            <a:bodyPr wrap="none" lIns="90487" tIns="44450" rIns="90487" bIns="44450">
              <a:spAutoFit/>
            </a:bodyPr>
            <a:lstStyle/>
            <a:p>
              <a:pPr defTabSz="762000" eaLnBrk="0" hangingPunct="0"/>
              <a:r>
                <a:rPr lang="en-US" sz="1400" i="0">
                  <a:solidFill>
                    <a:srgbClr val="000000"/>
                  </a:solidFill>
                  <a:effectLst/>
                </a:rPr>
                <a:t>12       22</a:t>
              </a:r>
            </a:p>
          </p:txBody>
        </p:sp>
        <p:sp>
          <p:nvSpPr>
            <p:cNvPr id="333965" name="Text Box 141"/>
            <p:cNvSpPr txBox="1">
              <a:spLocks noChangeArrowheads="1"/>
            </p:cNvSpPr>
            <p:nvPr/>
          </p:nvSpPr>
          <p:spPr bwMode="auto">
            <a:xfrm>
              <a:off x="2172" y="2336"/>
              <a:ext cx="640" cy="404"/>
            </a:xfrm>
            <a:prstGeom prst="rect">
              <a:avLst/>
            </a:prstGeom>
            <a:noFill/>
            <a:ln w="12700">
              <a:noFill/>
              <a:miter lim="800000"/>
              <a:headEnd/>
              <a:tailEnd/>
            </a:ln>
            <a:effectLst/>
          </p:spPr>
          <p:txBody>
            <a:bodyPr>
              <a:spAutoFit/>
            </a:bodyPr>
            <a:lstStyle/>
            <a:p>
              <a:pPr defTabSz="762000" eaLnBrk="0" hangingPunct="0"/>
              <a:r>
                <a:rPr lang="en-US" sz="1800" i="0">
                  <a:solidFill>
                    <a:srgbClr val="F05C3F"/>
                  </a:solidFill>
                  <a:effectLst/>
                </a:rPr>
                <a:t>Critical path</a:t>
              </a:r>
            </a:p>
          </p:txBody>
        </p:sp>
        <p:sp>
          <p:nvSpPr>
            <p:cNvPr id="333966" name="Line 142"/>
            <p:cNvSpPr>
              <a:spLocks noChangeShapeType="1"/>
            </p:cNvSpPr>
            <p:nvPr/>
          </p:nvSpPr>
          <p:spPr bwMode="auto">
            <a:xfrm flipH="1" flipV="1">
              <a:off x="2573" y="2679"/>
              <a:ext cx="68" cy="340"/>
            </a:xfrm>
            <a:prstGeom prst="line">
              <a:avLst/>
            </a:prstGeom>
            <a:noFill/>
            <a:ln w="38100">
              <a:solidFill>
                <a:srgbClr val="F05C3F"/>
              </a:solidFill>
              <a:round/>
              <a:headEnd/>
              <a:tailEnd/>
            </a:ln>
            <a:effectLst/>
          </p:spPr>
          <p:txBody>
            <a:bodyPr wrap="none" anchor="ctr"/>
            <a:lstStyle/>
            <a:p>
              <a:endParaRPr lang="en-US"/>
            </a:p>
          </p:txBody>
        </p:sp>
        <p:sp>
          <p:nvSpPr>
            <p:cNvPr id="333968" name="Line 144"/>
            <p:cNvSpPr>
              <a:spLocks noChangeShapeType="1"/>
            </p:cNvSpPr>
            <p:nvPr/>
          </p:nvSpPr>
          <p:spPr bwMode="auto">
            <a:xfrm flipV="1">
              <a:off x="2512" y="843"/>
              <a:ext cx="303" cy="39"/>
            </a:xfrm>
            <a:prstGeom prst="line">
              <a:avLst/>
            </a:prstGeom>
            <a:noFill/>
            <a:ln w="38100">
              <a:solidFill>
                <a:srgbClr val="00FFFF"/>
              </a:solidFill>
              <a:round/>
              <a:headEnd/>
              <a:tailEnd/>
            </a:ln>
            <a:effectLst/>
          </p:spPr>
          <p:txBody>
            <a:bodyPr wrap="none" anchor="ctr"/>
            <a:lstStyle/>
            <a:p>
              <a:endParaRPr lang="en-US"/>
            </a:p>
          </p:txBody>
        </p:sp>
        <p:sp>
          <p:nvSpPr>
            <p:cNvPr id="333970" name="Line 146"/>
            <p:cNvSpPr>
              <a:spLocks noChangeShapeType="1"/>
            </p:cNvSpPr>
            <p:nvPr/>
          </p:nvSpPr>
          <p:spPr bwMode="auto">
            <a:xfrm flipH="1" flipV="1">
              <a:off x="3275" y="844"/>
              <a:ext cx="402" cy="58"/>
            </a:xfrm>
            <a:prstGeom prst="line">
              <a:avLst/>
            </a:prstGeom>
            <a:noFill/>
            <a:ln w="38100">
              <a:solidFill>
                <a:srgbClr val="00FFFF"/>
              </a:solidFill>
              <a:round/>
              <a:headEnd/>
              <a:tailEnd/>
            </a:ln>
            <a:effectLst/>
          </p:spPr>
          <p:txBody>
            <a:bodyPr wrap="none" anchor="ctr"/>
            <a:lstStyle/>
            <a:p>
              <a:endParaRPr lang="en-US"/>
            </a:p>
          </p:txBody>
        </p:sp>
        <p:sp>
          <p:nvSpPr>
            <p:cNvPr id="333834" name="Rectangle 10"/>
            <p:cNvSpPr>
              <a:spLocks noChangeArrowheads="1"/>
            </p:cNvSpPr>
            <p:nvPr/>
          </p:nvSpPr>
          <p:spPr bwMode="auto">
            <a:xfrm>
              <a:off x="1283" y="2199"/>
              <a:ext cx="450" cy="237"/>
            </a:xfrm>
            <a:prstGeom prst="rect">
              <a:avLst/>
            </a:prstGeom>
            <a:solidFill>
              <a:schemeClr val="tx1"/>
            </a:solidFill>
            <a:ln w="12700">
              <a:solidFill>
                <a:srgbClr val="222222"/>
              </a:solidFill>
              <a:miter lim="800000"/>
              <a:headEnd/>
              <a:tailEnd/>
            </a:ln>
            <a:effectLst/>
          </p:spPr>
          <p:txBody>
            <a:bodyPr wrap="none" lIns="90487" tIns="44450" rIns="90487" bIns="44450">
              <a:spAutoFit/>
            </a:bodyPr>
            <a:lstStyle/>
            <a:p>
              <a:pPr defTabSz="762000" eaLnBrk="0" hangingPunct="0"/>
              <a:r>
                <a:rPr lang="en-US" sz="1800" i="0">
                  <a:solidFill>
                    <a:srgbClr val="000000"/>
                  </a:solidFill>
                  <a:effectLst/>
                </a:rPr>
                <a:t>Start</a:t>
              </a:r>
            </a:p>
          </p:txBody>
        </p:sp>
        <p:sp>
          <p:nvSpPr>
            <p:cNvPr id="333928" name="Oval 104"/>
            <p:cNvSpPr>
              <a:spLocks noChangeArrowheads="1"/>
            </p:cNvSpPr>
            <p:nvPr/>
          </p:nvSpPr>
          <p:spPr bwMode="auto">
            <a:xfrm>
              <a:off x="4226" y="1335"/>
              <a:ext cx="541" cy="541"/>
            </a:xfrm>
            <a:prstGeom prst="ellipse">
              <a:avLst/>
            </a:prstGeom>
            <a:noFill/>
            <a:ln w="57150">
              <a:solidFill>
                <a:srgbClr val="F05C3F"/>
              </a:solidFill>
              <a:round/>
              <a:headEnd/>
              <a:tailEnd/>
            </a:ln>
            <a:effectLst/>
          </p:spPr>
          <p:txBody>
            <a:bodyPr wrap="none" anchor="ctr"/>
            <a:lstStyle/>
            <a:p>
              <a:endParaRPr lang="en-US"/>
            </a:p>
          </p:txBody>
        </p:sp>
        <p:sp>
          <p:nvSpPr>
            <p:cNvPr id="333864" name="Oval 40"/>
            <p:cNvSpPr>
              <a:spLocks noChangeArrowheads="1"/>
            </p:cNvSpPr>
            <p:nvPr/>
          </p:nvSpPr>
          <p:spPr bwMode="auto">
            <a:xfrm>
              <a:off x="4226"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33896" name="Oval 72"/>
            <p:cNvSpPr>
              <a:spLocks noChangeArrowheads="1"/>
            </p:cNvSpPr>
            <p:nvPr/>
          </p:nvSpPr>
          <p:spPr bwMode="auto">
            <a:xfrm>
              <a:off x="3506"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33904" name="Oval 80"/>
            <p:cNvSpPr>
              <a:spLocks noChangeArrowheads="1"/>
            </p:cNvSpPr>
            <p:nvPr/>
          </p:nvSpPr>
          <p:spPr bwMode="auto">
            <a:xfrm>
              <a:off x="2783" y="2773"/>
              <a:ext cx="541" cy="541"/>
            </a:xfrm>
            <a:prstGeom prst="ellipse">
              <a:avLst/>
            </a:prstGeom>
            <a:noFill/>
            <a:ln w="57150">
              <a:solidFill>
                <a:srgbClr val="F05C3F"/>
              </a:solidFill>
              <a:round/>
              <a:headEnd/>
              <a:tailEnd/>
            </a:ln>
            <a:effectLst/>
          </p:spPr>
          <p:txBody>
            <a:bodyPr wrap="none" anchor="ctr"/>
            <a:lstStyle/>
            <a:p>
              <a:endParaRPr lang="en-US"/>
            </a:p>
          </p:txBody>
        </p:sp>
        <p:sp>
          <p:nvSpPr>
            <p:cNvPr id="333912" name="Oval 88"/>
            <p:cNvSpPr>
              <a:spLocks noChangeArrowheads="1"/>
            </p:cNvSpPr>
            <p:nvPr/>
          </p:nvSpPr>
          <p:spPr bwMode="auto">
            <a:xfrm>
              <a:off x="2061" y="2773"/>
              <a:ext cx="541" cy="541"/>
            </a:xfrm>
            <a:prstGeom prst="ellipse">
              <a:avLst/>
            </a:prstGeom>
            <a:noFill/>
            <a:ln w="57150">
              <a:solidFill>
                <a:srgbClr val="F05C3F"/>
              </a:solidFill>
              <a:round/>
              <a:headEnd/>
              <a:tailEnd/>
            </a:ln>
            <a:effectLst/>
          </p:spPr>
          <p:txBody>
            <a:bodyPr wrap="none" anchor="ctr"/>
            <a:lstStyle/>
            <a:p>
              <a:endParaRPr lang="en-US"/>
            </a:p>
          </p:txBody>
        </p:sp>
      </p:grpSp>
      <p:grpSp>
        <p:nvGrpSpPr>
          <p:cNvPr id="3" name="Group 149"/>
          <p:cNvGrpSpPr>
            <a:grpSpLocks/>
          </p:cNvGrpSpPr>
          <p:nvPr/>
        </p:nvGrpSpPr>
        <p:grpSpPr bwMode="auto">
          <a:xfrm>
            <a:off x="7624763" y="280988"/>
            <a:ext cx="1109662" cy="1022350"/>
            <a:chOff x="1457" y="1853"/>
            <a:chExt cx="2382" cy="2108"/>
          </a:xfrm>
        </p:grpSpPr>
        <p:sp>
          <p:nvSpPr>
            <p:cNvPr id="333974" name="Line 150"/>
            <p:cNvSpPr>
              <a:spLocks noChangeShapeType="1"/>
            </p:cNvSpPr>
            <p:nvPr/>
          </p:nvSpPr>
          <p:spPr bwMode="auto">
            <a:xfrm flipV="1">
              <a:off x="3342" y="2563"/>
              <a:ext cx="0" cy="695"/>
            </a:xfrm>
            <a:prstGeom prst="line">
              <a:avLst/>
            </a:prstGeom>
            <a:noFill/>
            <a:ln w="19050">
              <a:solidFill>
                <a:schemeClr val="tx1"/>
              </a:solidFill>
              <a:round/>
              <a:headEnd/>
              <a:tailEnd/>
            </a:ln>
            <a:effectLst/>
          </p:spPr>
          <p:txBody>
            <a:bodyPr wrap="none" anchor="ctr"/>
            <a:lstStyle/>
            <a:p>
              <a:endParaRPr lang="en-US"/>
            </a:p>
          </p:txBody>
        </p:sp>
        <p:sp>
          <p:nvSpPr>
            <p:cNvPr id="333975" name="Line 151"/>
            <p:cNvSpPr>
              <a:spLocks noChangeShapeType="1"/>
            </p:cNvSpPr>
            <p:nvPr/>
          </p:nvSpPr>
          <p:spPr bwMode="auto">
            <a:xfrm>
              <a:off x="3397" y="2513"/>
              <a:ext cx="173" cy="268"/>
            </a:xfrm>
            <a:prstGeom prst="line">
              <a:avLst/>
            </a:prstGeom>
            <a:noFill/>
            <a:ln w="19050">
              <a:solidFill>
                <a:schemeClr val="tx1"/>
              </a:solidFill>
              <a:round/>
              <a:headEnd/>
              <a:tailEnd/>
            </a:ln>
            <a:effectLst/>
          </p:spPr>
          <p:txBody>
            <a:bodyPr wrap="none" anchor="ctr"/>
            <a:lstStyle/>
            <a:p>
              <a:endParaRPr lang="en-US"/>
            </a:p>
          </p:txBody>
        </p:sp>
        <p:sp>
          <p:nvSpPr>
            <p:cNvPr id="333976" name="Line 152"/>
            <p:cNvSpPr>
              <a:spLocks noChangeShapeType="1"/>
            </p:cNvSpPr>
            <p:nvPr/>
          </p:nvSpPr>
          <p:spPr bwMode="auto">
            <a:xfrm>
              <a:off x="2944" y="2969"/>
              <a:ext cx="305" cy="308"/>
            </a:xfrm>
            <a:prstGeom prst="line">
              <a:avLst/>
            </a:prstGeom>
            <a:noFill/>
            <a:ln w="19050">
              <a:solidFill>
                <a:schemeClr val="tx1"/>
              </a:solidFill>
              <a:round/>
              <a:headEnd/>
              <a:tailEnd/>
            </a:ln>
            <a:effectLst/>
          </p:spPr>
          <p:txBody>
            <a:bodyPr wrap="none" anchor="ctr"/>
            <a:lstStyle/>
            <a:p>
              <a:endParaRPr lang="en-US"/>
            </a:p>
          </p:txBody>
        </p:sp>
        <p:sp>
          <p:nvSpPr>
            <p:cNvPr id="333977" name="Line 153"/>
            <p:cNvSpPr>
              <a:spLocks noChangeShapeType="1"/>
            </p:cNvSpPr>
            <p:nvPr/>
          </p:nvSpPr>
          <p:spPr bwMode="auto">
            <a:xfrm>
              <a:off x="2981" y="3371"/>
              <a:ext cx="232" cy="0"/>
            </a:xfrm>
            <a:prstGeom prst="line">
              <a:avLst/>
            </a:prstGeom>
            <a:noFill/>
            <a:ln w="19050">
              <a:solidFill>
                <a:schemeClr val="tx1"/>
              </a:solidFill>
              <a:round/>
              <a:headEnd/>
              <a:tailEnd/>
            </a:ln>
            <a:effectLst/>
          </p:spPr>
          <p:txBody>
            <a:bodyPr wrap="none" anchor="ctr"/>
            <a:lstStyle/>
            <a:p>
              <a:endParaRPr lang="en-US"/>
            </a:p>
          </p:txBody>
        </p:sp>
        <p:sp>
          <p:nvSpPr>
            <p:cNvPr id="333978" name="Line 154"/>
            <p:cNvSpPr>
              <a:spLocks noChangeShapeType="1"/>
            </p:cNvSpPr>
            <p:nvPr/>
          </p:nvSpPr>
          <p:spPr bwMode="auto">
            <a:xfrm flipV="1">
              <a:off x="2526" y="3431"/>
              <a:ext cx="703" cy="361"/>
            </a:xfrm>
            <a:prstGeom prst="line">
              <a:avLst/>
            </a:prstGeom>
            <a:noFill/>
            <a:ln w="19050">
              <a:solidFill>
                <a:schemeClr val="tx1"/>
              </a:solidFill>
              <a:round/>
              <a:headEnd/>
              <a:tailEnd/>
            </a:ln>
            <a:effectLst/>
          </p:spPr>
          <p:txBody>
            <a:bodyPr wrap="none" anchor="ctr"/>
            <a:lstStyle/>
            <a:p>
              <a:endParaRPr lang="en-US"/>
            </a:p>
          </p:txBody>
        </p:sp>
        <p:sp>
          <p:nvSpPr>
            <p:cNvPr id="333979" name="Line 155"/>
            <p:cNvSpPr>
              <a:spLocks noChangeShapeType="1"/>
            </p:cNvSpPr>
            <p:nvPr/>
          </p:nvSpPr>
          <p:spPr bwMode="auto">
            <a:xfrm>
              <a:off x="2520" y="3371"/>
              <a:ext cx="212" cy="0"/>
            </a:xfrm>
            <a:prstGeom prst="line">
              <a:avLst/>
            </a:prstGeom>
            <a:noFill/>
            <a:ln w="19050">
              <a:solidFill>
                <a:schemeClr val="tx1"/>
              </a:solidFill>
              <a:round/>
              <a:headEnd/>
              <a:tailEnd/>
            </a:ln>
            <a:effectLst/>
          </p:spPr>
          <p:txBody>
            <a:bodyPr wrap="none" anchor="ctr"/>
            <a:lstStyle/>
            <a:p>
              <a:endParaRPr lang="en-US"/>
            </a:p>
          </p:txBody>
        </p:sp>
        <p:sp>
          <p:nvSpPr>
            <p:cNvPr id="333980" name="Line 156"/>
            <p:cNvSpPr>
              <a:spLocks noChangeShapeType="1"/>
            </p:cNvSpPr>
            <p:nvPr/>
          </p:nvSpPr>
          <p:spPr bwMode="auto">
            <a:xfrm>
              <a:off x="2524" y="2899"/>
              <a:ext cx="210" cy="0"/>
            </a:xfrm>
            <a:prstGeom prst="line">
              <a:avLst/>
            </a:prstGeom>
            <a:noFill/>
            <a:ln w="19050">
              <a:solidFill>
                <a:schemeClr val="tx1"/>
              </a:solidFill>
              <a:round/>
              <a:headEnd/>
              <a:tailEnd/>
            </a:ln>
            <a:effectLst/>
          </p:spPr>
          <p:txBody>
            <a:bodyPr wrap="none" anchor="ctr"/>
            <a:lstStyle/>
            <a:p>
              <a:endParaRPr lang="en-US"/>
            </a:p>
          </p:txBody>
        </p:sp>
        <p:sp>
          <p:nvSpPr>
            <p:cNvPr id="333981" name="Line 157"/>
            <p:cNvSpPr>
              <a:spLocks noChangeShapeType="1"/>
            </p:cNvSpPr>
            <p:nvPr/>
          </p:nvSpPr>
          <p:spPr bwMode="auto">
            <a:xfrm>
              <a:off x="1712" y="3016"/>
              <a:ext cx="155" cy="245"/>
            </a:xfrm>
            <a:prstGeom prst="line">
              <a:avLst/>
            </a:prstGeom>
            <a:noFill/>
            <a:ln w="19050">
              <a:solidFill>
                <a:schemeClr val="tx1"/>
              </a:solidFill>
              <a:round/>
              <a:headEnd/>
              <a:tailEnd/>
            </a:ln>
            <a:effectLst/>
          </p:spPr>
          <p:txBody>
            <a:bodyPr wrap="none" anchor="ctr"/>
            <a:lstStyle/>
            <a:p>
              <a:endParaRPr lang="en-US"/>
            </a:p>
          </p:txBody>
        </p:sp>
        <p:sp>
          <p:nvSpPr>
            <p:cNvPr id="333982" name="Line 158"/>
            <p:cNvSpPr>
              <a:spLocks noChangeShapeType="1"/>
            </p:cNvSpPr>
            <p:nvPr/>
          </p:nvSpPr>
          <p:spPr bwMode="auto">
            <a:xfrm flipV="1">
              <a:off x="1716" y="2549"/>
              <a:ext cx="151" cy="250"/>
            </a:xfrm>
            <a:prstGeom prst="line">
              <a:avLst/>
            </a:prstGeom>
            <a:noFill/>
            <a:ln w="19050">
              <a:solidFill>
                <a:schemeClr val="tx1"/>
              </a:solidFill>
              <a:round/>
              <a:headEnd/>
              <a:tailEnd/>
            </a:ln>
            <a:effectLst/>
          </p:spPr>
          <p:txBody>
            <a:bodyPr wrap="none" anchor="ctr"/>
            <a:lstStyle/>
            <a:p>
              <a:endParaRPr lang="en-US"/>
            </a:p>
          </p:txBody>
        </p:sp>
        <p:sp>
          <p:nvSpPr>
            <p:cNvPr id="333983" name="Line 159"/>
            <p:cNvSpPr>
              <a:spLocks noChangeShapeType="1"/>
            </p:cNvSpPr>
            <p:nvPr/>
          </p:nvSpPr>
          <p:spPr bwMode="auto">
            <a:xfrm flipV="1">
              <a:off x="2033" y="2061"/>
              <a:ext cx="284" cy="300"/>
            </a:xfrm>
            <a:prstGeom prst="line">
              <a:avLst/>
            </a:prstGeom>
            <a:noFill/>
            <a:ln w="19050">
              <a:solidFill>
                <a:schemeClr val="tx1"/>
              </a:solidFill>
              <a:round/>
              <a:headEnd/>
              <a:tailEnd/>
            </a:ln>
            <a:effectLst/>
          </p:spPr>
          <p:txBody>
            <a:bodyPr wrap="none" anchor="ctr"/>
            <a:lstStyle/>
            <a:p>
              <a:endParaRPr lang="en-US"/>
            </a:p>
          </p:txBody>
        </p:sp>
        <p:sp>
          <p:nvSpPr>
            <p:cNvPr id="333984" name="Line 160"/>
            <p:cNvSpPr>
              <a:spLocks noChangeShapeType="1"/>
            </p:cNvSpPr>
            <p:nvPr/>
          </p:nvSpPr>
          <p:spPr bwMode="auto">
            <a:xfrm>
              <a:off x="2062" y="2441"/>
              <a:ext cx="212" cy="4"/>
            </a:xfrm>
            <a:prstGeom prst="line">
              <a:avLst/>
            </a:prstGeom>
            <a:noFill/>
            <a:ln w="19050">
              <a:solidFill>
                <a:schemeClr val="tx1"/>
              </a:solidFill>
              <a:round/>
              <a:headEnd/>
              <a:tailEnd/>
            </a:ln>
            <a:effectLst/>
          </p:spPr>
          <p:txBody>
            <a:bodyPr wrap="none" anchor="ctr"/>
            <a:lstStyle/>
            <a:p>
              <a:endParaRPr lang="en-US"/>
            </a:p>
          </p:txBody>
        </p:sp>
        <p:sp>
          <p:nvSpPr>
            <p:cNvPr id="333985" name="Line 161"/>
            <p:cNvSpPr>
              <a:spLocks noChangeShapeType="1"/>
            </p:cNvSpPr>
            <p:nvPr/>
          </p:nvSpPr>
          <p:spPr bwMode="auto">
            <a:xfrm>
              <a:off x="2058" y="3371"/>
              <a:ext cx="212" cy="0"/>
            </a:xfrm>
            <a:prstGeom prst="line">
              <a:avLst/>
            </a:prstGeom>
            <a:noFill/>
            <a:ln w="19050">
              <a:solidFill>
                <a:schemeClr val="tx1"/>
              </a:solidFill>
              <a:round/>
              <a:headEnd/>
              <a:tailEnd/>
            </a:ln>
            <a:effectLst/>
          </p:spPr>
          <p:txBody>
            <a:bodyPr wrap="none" anchor="ctr"/>
            <a:lstStyle/>
            <a:p>
              <a:endParaRPr lang="en-US"/>
            </a:p>
          </p:txBody>
        </p:sp>
        <p:sp>
          <p:nvSpPr>
            <p:cNvPr id="333986" name="Line 162"/>
            <p:cNvSpPr>
              <a:spLocks noChangeShapeType="1"/>
            </p:cNvSpPr>
            <p:nvPr/>
          </p:nvSpPr>
          <p:spPr bwMode="auto">
            <a:xfrm>
              <a:off x="2021" y="3453"/>
              <a:ext cx="294" cy="290"/>
            </a:xfrm>
            <a:prstGeom prst="line">
              <a:avLst/>
            </a:prstGeom>
            <a:noFill/>
            <a:ln w="19050">
              <a:solidFill>
                <a:schemeClr val="tx1"/>
              </a:solidFill>
              <a:round/>
              <a:headEnd/>
              <a:tailEnd/>
            </a:ln>
            <a:effectLst/>
          </p:spPr>
          <p:txBody>
            <a:bodyPr wrap="none" anchor="ctr"/>
            <a:lstStyle/>
            <a:p>
              <a:endParaRPr lang="en-US"/>
            </a:p>
          </p:txBody>
        </p:sp>
        <p:sp>
          <p:nvSpPr>
            <p:cNvPr id="333987" name="Line 163"/>
            <p:cNvSpPr>
              <a:spLocks noChangeShapeType="1"/>
            </p:cNvSpPr>
            <p:nvPr/>
          </p:nvSpPr>
          <p:spPr bwMode="auto">
            <a:xfrm>
              <a:off x="2035" y="2536"/>
              <a:ext cx="285" cy="274"/>
            </a:xfrm>
            <a:prstGeom prst="line">
              <a:avLst/>
            </a:prstGeom>
            <a:noFill/>
            <a:ln w="19050">
              <a:solidFill>
                <a:schemeClr val="tx1"/>
              </a:solidFill>
              <a:round/>
              <a:headEnd/>
              <a:tailEnd/>
            </a:ln>
            <a:effectLst/>
          </p:spPr>
          <p:txBody>
            <a:bodyPr wrap="none" anchor="ctr"/>
            <a:lstStyle/>
            <a:p>
              <a:endParaRPr lang="en-US"/>
            </a:p>
          </p:txBody>
        </p:sp>
        <p:sp>
          <p:nvSpPr>
            <p:cNvPr id="333988" name="Line 164"/>
            <p:cNvSpPr>
              <a:spLocks noChangeShapeType="1"/>
            </p:cNvSpPr>
            <p:nvPr/>
          </p:nvSpPr>
          <p:spPr bwMode="auto">
            <a:xfrm>
              <a:off x="2506" y="2019"/>
              <a:ext cx="719" cy="361"/>
            </a:xfrm>
            <a:prstGeom prst="line">
              <a:avLst/>
            </a:prstGeom>
            <a:noFill/>
            <a:ln w="19050">
              <a:solidFill>
                <a:schemeClr val="tx1"/>
              </a:solidFill>
              <a:round/>
              <a:headEnd/>
              <a:tailEnd/>
            </a:ln>
            <a:effectLst/>
          </p:spPr>
          <p:txBody>
            <a:bodyPr wrap="none" anchor="ctr"/>
            <a:lstStyle/>
            <a:p>
              <a:endParaRPr lang="en-US"/>
            </a:p>
          </p:txBody>
        </p:sp>
        <p:sp>
          <p:nvSpPr>
            <p:cNvPr id="333989" name="Line 165"/>
            <p:cNvSpPr>
              <a:spLocks noChangeShapeType="1"/>
            </p:cNvSpPr>
            <p:nvPr/>
          </p:nvSpPr>
          <p:spPr bwMode="auto">
            <a:xfrm>
              <a:off x="2526" y="2441"/>
              <a:ext cx="683" cy="4"/>
            </a:xfrm>
            <a:prstGeom prst="line">
              <a:avLst/>
            </a:prstGeom>
            <a:noFill/>
            <a:ln w="19050">
              <a:solidFill>
                <a:schemeClr val="tx1"/>
              </a:solidFill>
              <a:round/>
              <a:headEnd/>
              <a:tailEnd/>
            </a:ln>
            <a:effectLst/>
          </p:spPr>
          <p:txBody>
            <a:bodyPr wrap="none" anchor="ctr"/>
            <a:lstStyle/>
            <a:p>
              <a:endParaRPr lang="en-US"/>
            </a:p>
          </p:txBody>
        </p:sp>
        <p:sp>
          <p:nvSpPr>
            <p:cNvPr id="333990" name="Oval 166"/>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1" name="Oval 167"/>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2" name="Oval 168"/>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3" name="Oval 169"/>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4" name="Oval 170"/>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5" name="Oval 171"/>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6" name="Oval 172"/>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7" name="Oval 173"/>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8" name="Oval 174"/>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3999" name="Oval 175"/>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4000" name="Oval 176"/>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a:effectLst/>
          </p:spPr>
          <p:txBody>
            <a:bodyPr wrap="none" anchor="ctr"/>
            <a:lstStyle/>
            <a:p>
              <a:endParaRPr lang="en-US"/>
            </a:p>
          </p:txBody>
        </p:sp>
        <p:sp>
          <p:nvSpPr>
            <p:cNvPr id="334001" name="Freeform 177"/>
            <p:cNvSpPr>
              <a:spLocks/>
            </p:cNvSpPr>
            <p:nvPr/>
          </p:nvSpPr>
          <p:spPr bwMode="auto">
            <a:xfrm>
              <a:off x="3489" y="2794"/>
              <a:ext cx="350" cy="235"/>
            </a:xfrm>
            <a:custGeom>
              <a:avLst/>
              <a:gdLst/>
              <a:ahLst/>
              <a:cxnLst>
                <a:cxn ang="0">
                  <a:pos x="349" y="234"/>
                </a:cxn>
                <a:cxn ang="0">
                  <a:pos x="349" y="0"/>
                </a:cxn>
                <a:cxn ang="0">
                  <a:pos x="0" y="0"/>
                </a:cxn>
                <a:cxn ang="0">
                  <a:pos x="0" y="234"/>
                </a:cxn>
                <a:cxn ang="0">
                  <a:pos x="349" y="234"/>
                </a:cxn>
              </a:cxnLst>
              <a:rect l="0" t="0" r="r" b="b"/>
              <a:pathLst>
                <a:path w="350" h="235">
                  <a:moveTo>
                    <a:pt x="349" y="234"/>
                  </a:moveTo>
                  <a:lnTo>
                    <a:pt x="349" y="0"/>
                  </a:lnTo>
                  <a:lnTo>
                    <a:pt x="0" y="0"/>
                  </a:lnTo>
                  <a:lnTo>
                    <a:pt x="0" y="234"/>
                  </a:lnTo>
                  <a:lnTo>
                    <a:pt x="349"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sp>
          <p:nvSpPr>
            <p:cNvPr id="334002" name="Freeform 178"/>
            <p:cNvSpPr>
              <a:spLocks/>
            </p:cNvSpPr>
            <p:nvPr/>
          </p:nvSpPr>
          <p:spPr bwMode="auto">
            <a:xfrm>
              <a:off x="1457" y="2794"/>
              <a:ext cx="351" cy="235"/>
            </a:xfrm>
            <a:custGeom>
              <a:avLst/>
              <a:gdLst/>
              <a:ahLst/>
              <a:cxnLst>
                <a:cxn ang="0">
                  <a:pos x="350" y="234"/>
                </a:cxn>
                <a:cxn ang="0">
                  <a:pos x="350" y="0"/>
                </a:cxn>
                <a:cxn ang="0">
                  <a:pos x="0" y="0"/>
                </a:cxn>
                <a:cxn ang="0">
                  <a:pos x="0" y="234"/>
                </a:cxn>
                <a:cxn ang="0">
                  <a:pos x="350" y="234"/>
                </a:cxn>
              </a:cxnLst>
              <a:rect l="0" t="0" r="r" b="b"/>
              <a:pathLst>
                <a:path w="351" h="235">
                  <a:moveTo>
                    <a:pt x="350" y="234"/>
                  </a:moveTo>
                  <a:lnTo>
                    <a:pt x="350" y="0"/>
                  </a:lnTo>
                  <a:lnTo>
                    <a:pt x="0" y="0"/>
                  </a:lnTo>
                  <a:lnTo>
                    <a:pt x="0" y="234"/>
                  </a:lnTo>
                  <a:lnTo>
                    <a:pt x="350" y="234"/>
                  </a:lnTo>
                </a:path>
              </a:pathLst>
            </a:custGeom>
            <a:solidFill>
              <a:srgbClr val="FFFFFF"/>
            </a:solidFill>
            <a:ln w="1905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spd="med">
    <p:wipe dir="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DDDDDD"/>
        </a:lt2>
        <a:accent1>
          <a:srgbClr val="A3B2C1"/>
        </a:accent1>
        <a:accent2>
          <a:srgbClr val="000000"/>
        </a:accent2>
        <a:accent3>
          <a:srgbClr val="FFFFFF"/>
        </a:accent3>
        <a:accent4>
          <a:srgbClr val="000000"/>
        </a:accent4>
        <a:accent5>
          <a:srgbClr val="CED5DD"/>
        </a:accent5>
        <a:accent6>
          <a:srgbClr val="00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2325</TotalTime>
  <Words>15158</Words>
  <Application>Microsoft Office PowerPoint</Application>
  <PresentationFormat>On-screen Show (4:3)</PresentationFormat>
  <Paragraphs>3957</Paragraphs>
  <Slides>304</Slides>
  <Notes>61</Notes>
  <HiddenSlides>13</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304</vt:i4>
      </vt:variant>
    </vt:vector>
  </HeadingPairs>
  <TitlesOfParts>
    <vt:vector size="320" baseType="lpstr">
      <vt:lpstr>Angsana New</vt:lpstr>
      <vt:lpstr>Arial</vt:lpstr>
      <vt:lpstr>Arial Black</vt:lpstr>
      <vt:lpstr>Calibri</vt:lpstr>
      <vt:lpstr>Courier New</vt:lpstr>
      <vt:lpstr>Garamond</vt:lpstr>
      <vt:lpstr>New York</vt:lpstr>
      <vt:lpstr>Symbol</vt:lpstr>
      <vt:lpstr>Tahoma</vt:lpstr>
      <vt:lpstr>Times</vt:lpstr>
      <vt:lpstr>Times New Roman</vt:lpstr>
      <vt:lpstr>Wingdings</vt:lpstr>
      <vt:lpstr>Wingdings 2</vt:lpstr>
      <vt:lpstr>Default Design</vt:lpstr>
      <vt:lpstr>Document</vt:lpstr>
      <vt:lpstr>ClipArt</vt:lpstr>
      <vt:lpstr>PowerPoint Presentation</vt:lpstr>
      <vt:lpstr> Introduction  </vt:lpstr>
      <vt:lpstr>Cont’d ….</vt:lpstr>
      <vt:lpstr>Cont’d ….</vt:lpstr>
      <vt:lpstr>Planning is answering the following questions</vt:lpstr>
      <vt:lpstr>Cont’d…</vt:lpstr>
      <vt:lpstr>Project Life Cycle Chapter 5</vt:lpstr>
      <vt:lpstr>Project Definition Phase</vt:lpstr>
      <vt:lpstr>Project Planning Phase</vt:lpstr>
      <vt:lpstr>Project Execution Phase</vt:lpstr>
      <vt:lpstr>Project Close-out Phase</vt:lpstr>
      <vt:lpstr>PowerPoint Presentation</vt:lpstr>
      <vt:lpstr>PowerPoint Presentation</vt:lpstr>
      <vt:lpstr>PowerPoint Presentation</vt:lpstr>
      <vt:lpstr>Scope definition…..</vt:lpstr>
      <vt:lpstr>What is Project Scope Management?</vt:lpstr>
      <vt:lpstr>Project Scope Management Processes</vt:lpstr>
      <vt:lpstr>Step 1: Scope Planning and the Scope Management Plan</vt:lpstr>
      <vt:lpstr>Project Charter</vt:lpstr>
      <vt:lpstr>Table 1: Sample Project Charter</vt:lpstr>
      <vt:lpstr>Step 2: Scope Definition and the Project Scope Statement</vt:lpstr>
      <vt:lpstr>Table 2. Further Defining Project Scope</vt:lpstr>
      <vt:lpstr>Step 3: Creating the Work Breakdown Structure (WBS)</vt:lpstr>
      <vt:lpstr>Work Breakdown Structure (WBS)…..</vt:lpstr>
      <vt:lpstr>WBS…..</vt:lpstr>
      <vt:lpstr>WBS Format</vt:lpstr>
      <vt:lpstr>Example (text indent)</vt:lpstr>
      <vt:lpstr>Example </vt:lpstr>
      <vt:lpstr>Figure 1. Sample Intranet WBS Organized by Product </vt:lpstr>
      <vt:lpstr>Figure 2. Sample Intranet WBS Organized by Phase</vt:lpstr>
      <vt:lpstr>Table 3. Intranet WBS in Tabular Form</vt:lpstr>
      <vt:lpstr>Figure 3. Intranet WBS and Gantt Chart in Project xx</vt:lpstr>
      <vt:lpstr>Figure 4. Intranet Gantt Chart Organized by Project Management Process Groups</vt:lpstr>
      <vt:lpstr>Table 4. WBS….</vt:lpstr>
      <vt:lpstr>Figure 6. Resulting WBS in Chart Form</vt:lpstr>
      <vt:lpstr>The WBS Dictionary and Scope Baseline</vt:lpstr>
      <vt:lpstr>Advice for Creating a WBS and WBS Dictionary</vt:lpstr>
      <vt:lpstr>Advice for Creating a WBS and WBS Dictionary (cont’d….)</vt:lpstr>
      <vt:lpstr>What are the benefits of WBS? </vt:lpstr>
      <vt:lpstr>Step 4: Scope Verification</vt:lpstr>
      <vt:lpstr>Step 5: Scope Control</vt:lpstr>
      <vt:lpstr>Group Activity </vt:lpstr>
      <vt:lpstr>Summary</vt:lpstr>
      <vt:lpstr>PowerPoint Presentation</vt:lpstr>
      <vt:lpstr>2. Project Time Management</vt:lpstr>
      <vt:lpstr>Learning Objectives</vt:lpstr>
      <vt:lpstr>Learning Objectives</vt:lpstr>
      <vt:lpstr>Introduction </vt:lpstr>
      <vt:lpstr>Importance of Project Schedules</vt:lpstr>
      <vt:lpstr>Project Time Management Processes</vt:lpstr>
      <vt:lpstr>Project time management </vt:lpstr>
      <vt:lpstr>1. Activity identification &amp; Definition</vt:lpstr>
      <vt:lpstr>PowerPoint Presentation</vt:lpstr>
      <vt:lpstr>2. Activity Lists and Attributes</vt:lpstr>
      <vt:lpstr>3. Milestones</vt:lpstr>
      <vt:lpstr>4. Estimating Activity Duration</vt:lpstr>
      <vt:lpstr>Activity duration …..</vt:lpstr>
      <vt:lpstr>Factors to consider in estimating Activity duration</vt:lpstr>
      <vt:lpstr>Techniques of estimating time</vt:lpstr>
      <vt:lpstr>Techniques…..</vt:lpstr>
      <vt:lpstr>Cont’d….</vt:lpstr>
      <vt:lpstr>Cont’d…</vt:lpstr>
      <vt:lpstr>PowerPoint Presentation</vt:lpstr>
      <vt:lpstr>5. Activity Sequencing</vt:lpstr>
      <vt:lpstr>Three Types of Dependencies</vt:lpstr>
      <vt:lpstr>Network Diagrams</vt:lpstr>
      <vt:lpstr>Figure 2. Sample Activity-on-Arrow (AOA) Network Diagram for Project X</vt:lpstr>
      <vt:lpstr>Work Breakdown Structure</vt:lpstr>
      <vt:lpstr>X Hospital construction project</vt:lpstr>
      <vt:lpstr>X Hospital project</vt:lpstr>
      <vt:lpstr>XYZ Hospital project </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X Hospital</vt:lpstr>
      <vt:lpstr>St. Adolf’s Hospital</vt:lpstr>
      <vt:lpstr>St. Adolf’s Hospital</vt:lpstr>
      <vt:lpstr>X Hospital</vt:lpstr>
      <vt:lpstr>X Hospital</vt:lpstr>
      <vt:lpstr>X Hospital</vt:lpstr>
      <vt:lpstr>X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X Hospital</vt:lpstr>
      <vt:lpstr>St. Adolf’s Hospital</vt:lpstr>
      <vt:lpstr>St. Adolf’s Hospital</vt:lpstr>
      <vt:lpstr>St. Adolf’s Hospital</vt:lpstr>
      <vt:lpstr>St. Adolf’s Hospital</vt:lpstr>
      <vt:lpstr>St. Adolf’s Hospital</vt:lpstr>
      <vt:lpstr>St. Adolf’s Hospital</vt:lpstr>
      <vt:lpstr>St. Adolf’s Hospital</vt:lpstr>
      <vt:lpstr>St. Adolf’s Hospital</vt:lpstr>
      <vt:lpstr>X Hospital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Arrow Diagramming Method (ADM)</vt:lpstr>
      <vt:lpstr>Process for Creating AOA Diagrams</vt:lpstr>
      <vt:lpstr>Figure 3. Task Dependency Types</vt:lpstr>
      <vt:lpstr>6. Activity Resource Estimating</vt:lpstr>
      <vt:lpstr>7. Schedule Development</vt:lpstr>
      <vt:lpstr>7.1. Gantt Charts</vt:lpstr>
      <vt:lpstr>Figure: Gantt Chart for Project X</vt:lpstr>
      <vt:lpstr>Figure: Gantt Chart for Software Launch Project</vt:lpstr>
      <vt:lpstr>Adding Milestones to Gantt Charts</vt:lpstr>
      <vt:lpstr>SMART Criteria</vt:lpstr>
      <vt:lpstr>Figure: Sample Tracking Gantt Chart</vt:lpstr>
      <vt:lpstr>7.2. Critical Path Method (CPM)</vt:lpstr>
      <vt:lpstr>Calculating the Critical Path</vt:lpstr>
      <vt:lpstr>Figure: Determining the Critical Path for Project X</vt:lpstr>
      <vt:lpstr>More on the Critical Path ….</vt:lpstr>
      <vt:lpstr>Using Critical Path Analysis to Make Schedule Trade-offs</vt:lpstr>
      <vt:lpstr>Reading Assignment </vt:lpstr>
      <vt:lpstr>Figure: Calculating Early and Late Start and Finish Dates</vt:lpstr>
      <vt:lpstr>Table 1. Free and Total Float or Slack for Project X</vt:lpstr>
      <vt:lpstr>Using the Critical Path to Shorten a Project Schedule</vt:lpstr>
      <vt:lpstr>Many Horror Stories Related to Project Schedules</vt:lpstr>
      <vt:lpstr>Importance of Updating Critical  Path Data</vt:lpstr>
      <vt:lpstr>Buffers and Critical Chain</vt:lpstr>
      <vt:lpstr>Schedule Control</vt:lpstr>
      <vt:lpstr>Schedule Control (Cont’d…..)</vt:lpstr>
      <vt:lpstr>Reality Checks on Scheduling</vt:lpstr>
      <vt:lpstr>Using Software to Assist in Time Management</vt:lpstr>
      <vt:lpstr>Table 2. Project 2003 Features Related to Project Time Management</vt:lpstr>
      <vt:lpstr>Words of Caution on Using Project Management Software</vt:lpstr>
      <vt:lpstr>Summary</vt:lpstr>
      <vt:lpstr>Exercise </vt:lpstr>
      <vt:lpstr>3. Project Cost Management</vt:lpstr>
      <vt:lpstr>What is Project Cost Management?</vt:lpstr>
      <vt:lpstr>1. Resource Planning</vt:lpstr>
      <vt:lpstr>2. Cost Estimating</vt:lpstr>
      <vt:lpstr>Types of Cost Estimates</vt:lpstr>
      <vt:lpstr>Types of Cost Estimates (Cont.)</vt:lpstr>
      <vt:lpstr>Cont’d…..</vt:lpstr>
      <vt:lpstr>Cont’d….</vt:lpstr>
      <vt:lpstr>Cost Estimation Tools &amp; Techniques</vt:lpstr>
      <vt:lpstr>3. Cost Budgeting</vt:lpstr>
      <vt:lpstr>4. Cost Control</vt:lpstr>
      <vt:lpstr>PowerPoint Presentation</vt:lpstr>
      <vt:lpstr>4: Project Human Resource Management</vt:lpstr>
      <vt:lpstr>Learning Objectives</vt:lpstr>
      <vt:lpstr>Group activity </vt:lpstr>
      <vt:lpstr>1. What is Project HRM?</vt:lpstr>
      <vt:lpstr>2. Keys to Managing People</vt:lpstr>
      <vt:lpstr>PowerPoint Presentation</vt:lpstr>
      <vt:lpstr>1. Intrinsic and Extrinsic Motivation</vt:lpstr>
      <vt:lpstr>Maslow’s Hierarchy of Needs</vt:lpstr>
      <vt:lpstr>Figure 1. Maslow’s Hierarchy  of Needs</vt:lpstr>
      <vt:lpstr>Herzberg’s Motivational and Hygiene Factors</vt:lpstr>
      <vt:lpstr>McClelland’s Acquired-Needs Theory</vt:lpstr>
      <vt:lpstr>McGregor’s Theory X and Y</vt:lpstr>
      <vt:lpstr>Thamhain and Wilemon’s Ways to Have Influence on Projects</vt:lpstr>
      <vt:lpstr>Thamhain and Wilemon’s Ways (cont’d)</vt:lpstr>
      <vt:lpstr>PowerPoint Presentation</vt:lpstr>
      <vt:lpstr>Ways to Influence that Help and Hurt Projects</vt:lpstr>
      <vt:lpstr>Power</vt:lpstr>
      <vt:lpstr>PowerPoint Presentation</vt:lpstr>
      <vt:lpstr>Improving Effectiveness:  Covey’s Seven Habits</vt:lpstr>
      <vt:lpstr>Empathic Listening and Rapport</vt:lpstr>
      <vt:lpstr>Project HRM Functions </vt:lpstr>
      <vt:lpstr>Acquiring the Project Team</vt:lpstr>
      <vt:lpstr>Why People Leave Their Jobs?</vt:lpstr>
      <vt:lpstr>Developing the Project Team</vt:lpstr>
      <vt:lpstr>Tuckman Model of Team Development</vt:lpstr>
      <vt:lpstr>HR Training and development </vt:lpstr>
      <vt:lpstr>Reward and Recognition Systems</vt:lpstr>
      <vt:lpstr>Managing the Project Team</vt:lpstr>
      <vt:lpstr>Tools and Techniques for Managing Project Teams</vt:lpstr>
      <vt:lpstr>General Advice on Teams</vt:lpstr>
      <vt:lpstr>General Advice on Teams (cont’d)</vt:lpstr>
      <vt:lpstr>Summary</vt:lpstr>
      <vt:lpstr>5. Project Communications Management</vt:lpstr>
      <vt:lpstr>Learning Objectives</vt:lpstr>
      <vt:lpstr>PowerPoint Presentation</vt:lpstr>
      <vt:lpstr>Importance of Good Communications</vt:lpstr>
      <vt:lpstr>Project Communications Management Processes</vt:lpstr>
      <vt:lpstr>1. Communications Planning</vt:lpstr>
      <vt:lpstr>Communications Management Plan Contents</vt:lpstr>
      <vt:lpstr>Communications Management Plan Contents (cont’d)</vt:lpstr>
      <vt:lpstr>Table 1. Sample Stakeholder Analysis for Project Communications</vt:lpstr>
      <vt:lpstr>2. Information Distribution</vt:lpstr>
      <vt:lpstr>Distributing Information in an Effective and Timely Manner</vt:lpstr>
      <vt:lpstr>Importance of Face-to-Face Communication</vt:lpstr>
      <vt:lpstr>Encouraging More Face-to-Face Interactions</vt:lpstr>
      <vt:lpstr>Table 2. Media Choice Table</vt:lpstr>
      <vt:lpstr>Personal Preferences Affect Communication Needs</vt:lpstr>
      <vt:lpstr>Other Communication Considerations</vt:lpstr>
      <vt:lpstr>Determining the Number of Communications Channels</vt:lpstr>
      <vt:lpstr>Figure 1. The Impact of the Number of People on Communications Channels</vt:lpstr>
      <vt:lpstr>3. Performance Reporting</vt:lpstr>
      <vt:lpstr>Managing Stakeholders</vt:lpstr>
      <vt:lpstr>PowerPoint Presentation</vt:lpstr>
      <vt:lpstr>6: Project Risk Management</vt:lpstr>
      <vt:lpstr>Learning Objectives</vt:lpstr>
      <vt:lpstr>The Importance of Project Risk Management</vt:lpstr>
      <vt:lpstr>The Need to Improve Project Risk Management</vt:lpstr>
      <vt:lpstr>Table 1. Project Management Maturity by Industry Group and Knowledge Area</vt:lpstr>
      <vt:lpstr>Negative Risk</vt:lpstr>
      <vt:lpstr>Risk Can Be Positive</vt:lpstr>
      <vt:lpstr>Risk Utility</vt:lpstr>
      <vt:lpstr>Figure 2. Risk Utility Function and Risk Preference</vt:lpstr>
      <vt:lpstr>Project Risk Management Processes</vt:lpstr>
      <vt:lpstr>cont’d….</vt:lpstr>
      <vt:lpstr>1. Risk Management Planning</vt:lpstr>
      <vt:lpstr>Table 2. Topics Addressed in a Risk Management Plan</vt:lpstr>
      <vt:lpstr>Contingency and Fallback Plans, Contingency Reserves</vt:lpstr>
      <vt:lpstr>Broad Categories of Risk</vt:lpstr>
      <vt:lpstr>Broad Categories of Risk …..</vt:lpstr>
      <vt:lpstr>Risk Breakdown Structure</vt:lpstr>
      <vt:lpstr>Figure 3. Sample Risk Breakdown Structure</vt:lpstr>
      <vt:lpstr>Table 4. Potential Negative Risk Conditions Associated With Each Knowledge Area</vt:lpstr>
      <vt:lpstr>2. Risk Identification</vt:lpstr>
      <vt:lpstr>Brainstorming</vt:lpstr>
      <vt:lpstr>Delphi Technique</vt:lpstr>
      <vt:lpstr>Nominal Group Technique (NGT)</vt:lpstr>
      <vt:lpstr>Interviewing</vt:lpstr>
      <vt:lpstr>SWOT Analysis</vt:lpstr>
      <vt:lpstr>Cause and Effect Diagram</vt:lpstr>
      <vt:lpstr>Risk Register</vt:lpstr>
      <vt:lpstr>Risk Register Contents</vt:lpstr>
      <vt:lpstr>Risk Register Contents (cont’d)</vt:lpstr>
      <vt:lpstr>Table 5. Sample Risk Register</vt:lpstr>
      <vt:lpstr>Qualitative Risk Analysis</vt:lpstr>
      <vt:lpstr>Probability/Impact Matrix</vt:lpstr>
      <vt:lpstr>Figure 4. Sample Probability/Impact Matrix</vt:lpstr>
      <vt:lpstr>Expert Judgment</vt:lpstr>
      <vt:lpstr>Quantitative Risk Analysis</vt:lpstr>
      <vt:lpstr>Decision Trees and Expected Monetary Value (EMV)</vt:lpstr>
      <vt:lpstr>Figure 6. Expected Monetary Value (EMV) Example</vt:lpstr>
      <vt:lpstr>Simulation</vt:lpstr>
      <vt:lpstr>Steps of a Monte Carlo Analysis</vt:lpstr>
      <vt:lpstr>Figure 7. Sample Monte Carlo Simulation Results for Project Schedule</vt:lpstr>
      <vt:lpstr>Sensitivity Analysis</vt:lpstr>
      <vt:lpstr>Figure 8. Sample Sensitivity Analysis for Determining Break-Even Point</vt:lpstr>
      <vt:lpstr>3. Risk Response Planning</vt:lpstr>
      <vt:lpstr>Table 8. General Risk Mitigation Strategies for Technical, Cost, and Schedule Risks</vt:lpstr>
      <vt:lpstr>Response Strategies for Positive Risks</vt:lpstr>
      <vt:lpstr>5. Risk Monitoring and Control</vt:lpstr>
      <vt:lpstr>Risk Monitoring and Control…..</vt:lpstr>
      <vt:lpstr>Using Software to Assist in Project Risk Management</vt:lpstr>
      <vt:lpstr>Results of Good Project Risk Management</vt:lpstr>
      <vt:lpstr>Chapter Summary</vt:lpstr>
      <vt:lpstr>Chapter 7: Project Procurement Management</vt:lpstr>
      <vt:lpstr>Learning Objectives</vt:lpstr>
      <vt:lpstr>Importance of Project Procurement Management</vt:lpstr>
      <vt:lpstr>Why Outsource?</vt:lpstr>
      <vt:lpstr>Contracts</vt:lpstr>
      <vt:lpstr>Project Procurement Management Processes</vt:lpstr>
      <vt:lpstr>cont’d…</vt:lpstr>
      <vt:lpstr>Project Procurement Management Processes</vt:lpstr>
      <vt:lpstr>Planning Purchases and Acquisitions</vt:lpstr>
      <vt:lpstr>Tools and Techniques for Planning Purchases and Acquisitions</vt:lpstr>
      <vt:lpstr>Make-or-Buy Example</vt:lpstr>
      <vt:lpstr>Make-or Buy Solution</vt:lpstr>
      <vt:lpstr>Types of Contracts</vt:lpstr>
      <vt:lpstr>Contract Clauses</vt:lpstr>
      <vt:lpstr>Procurement Management Plan</vt:lpstr>
      <vt:lpstr>Contract Statement of Work (SOW)</vt:lpstr>
      <vt:lpstr>Figure 2. Statement of Work (SOW) Template</vt:lpstr>
      <vt:lpstr>Planning Contracting</vt:lpstr>
      <vt:lpstr>Figure 3. Request for Proposal (RFP) Template</vt:lpstr>
      <vt:lpstr>Evaluation Criteria</vt:lpstr>
      <vt:lpstr>Requesting Seller Responses</vt:lpstr>
      <vt:lpstr>Selecting Sellers</vt:lpstr>
      <vt:lpstr>Figure 4. Sample Proposal Evaluation Sheet</vt:lpstr>
      <vt:lpstr>Seller Selection Process</vt:lpstr>
      <vt:lpstr>Administering the Contract</vt:lpstr>
      <vt:lpstr>Suggestions for Change Control in Contracts</vt:lpstr>
      <vt:lpstr>cont’d….</vt:lpstr>
      <vt:lpstr>Closing the Contract</vt:lpstr>
      <vt:lpstr>Tools to Assist in Contract Closure</vt:lpstr>
      <vt:lpstr>Using Software to Assist in Project Procurement Management</vt:lpstr>
      <vt:lpstr>PowerPoint Presentation</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User</cp:lastModifiedBy>
  <cp:revision>214</cp:revision>
  <dcterms:created xsi:type="dcterms:W3CDTF">2001-07-05T23:10:12Z</dcterms:created>
  <dcterms:modified xsi:type="dcterms:W3CDTF">2023-08-25T14:12:37Z</dcterms:modified>
</cp:coreProperties>
</file>