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4"/>
  </p:sldMasterIdLst>
  <p:notesMasterIdLst>
    <p:notesMasterId r:id="rId17"/>
  </p:notesMasterIdLst>
  <p:handoutMasterIdLst>
    <p:handoutMasterId r:id="rId18"/>
  </p:handoutMasterIdLst>
  <p:sldIdLst>
    <p:sldId id="306" r:id="rId5"/>
    <p:sldId id="307" r:id="rId6"/>
    <p:sldId id="308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0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4967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v>Percentual de Alunos(as)</c:v>
          </c:tx>
          <c:spPr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Planilha1!$H$3:$K$3</c:f>
              <c:numCache>
                <c:formatCode>General</c:formatCode>
                <c:ptCount val="4"/>
                <c:pt idx="0">
                  <c:v>2009</c:v>
                </c:pt>
                <c:pt idx="1">
                  <c:v>2012</c:v>
                </c:pt>
                <c:pt idx="2">
                  <c:v>2015</c:v>
                </c:pt>
                <c:pt idx="3">
                  <c:v>2019</c:v>
                </c:pt>
              </c:numCache>
            </c:numRef>
          </c:cat>
          <c:val>
            <c:numRef>
              <c:f>Planilha1!$H$4:$K$4</c:f>
              <c:numCache>
                <c:formatCode>General</c:formatCode>
                <c:ptCount val="4"/>
                <c:pt idx="0">
                  <c:v>30.3</c:v>
                </c:pt>
                <c:pt idx="1">
                  <c:v>34.6</c:v>
                </c:pt>
                <c:pt idx="2">
                  <c:v>44.5</c:v>
                </c:pt>
                <c:pt idx="3">
                  <c:v>45.3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074-44F3-A2C5-92771DEAAEF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4773184"/>
        <c:axId val="104772768"/>
      </c:barChart>
      <c:catAx>
        <c:axId val="104773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4772768"/>
        <c:crosses val="autoZero"/>
        <c:auto val="1"/>
        <c:lblAlgn val="ctr"/>
        <c:lblOffset val="100"/>
        <c:noMultiLvlLbl val="0"/>
      </c:catAx>
      <c:valAx>
        <c:axId val="10477276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4773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6FC8CEB-C80F-46BD-B99E-255BECA998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733F07-BCE0-4400-BC6B-726CE4E7F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BDA13-F8D8-41D0-8E6B-471638B8BD96}" type="datetime1">
              <a:rPr lang="pt-BR" smtClean="0"/>
              <a:t>18/11/2022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68A428-68AB-4094-9470-9CAAA6137E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EA42BF-DF41-406A-B3D9-B3E053794E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7A895-E1A7-469B-8C31-C63ED8EFE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297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D470D-E53E-48B4-9550-11EF0B015998}" type="datetime1">
              <a:rPr lang="pt-BR" smtClean="0"/>
              <a:pPr/>
              <a:t>18/11/2022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076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644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937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91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970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579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6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958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945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622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427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901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24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5744989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9922361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oment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lemento 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lemento 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7" name="Elemento 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36753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9" name="Elemento 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34960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Imagem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2" name="Espaço Reservado para Imagem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0" name="Espaço Reservado para Imagem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Elemento grá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0" name="Elemento grá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236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08772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574751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46837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0419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8215119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1342028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813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2402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13" r:id="rId14"/>
    <p:sldLayoutId id="2147483714" r:id="rId15"/>
    <p:sldLayoutId id="2147483715" r:id="rId16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camargoguipires@gmail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higorvalenca00@gmail.com" TargetMode="External"/><Relationship Id="rId4" Type="http://schemas.openxmlformats.org/officeDocument/2006/relationships/hyperlink" Target="mailto:hemartins2002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9608" y="2433610"/>
            <a:ext cx="6272784" cy="995390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5400" b="1" spc="400" dirty="0">
                <a:solidFill>
                  <a:schemeClr val="bg1"/>
                </a:solidFill>
              </a:rPr>
              <a:t>Schoolcare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4121" y="3429000"/>
            <a:ext cx="2443758" cy="744583"/>
          </a:xfrm>
        </p:spPr>
        <p:txBody>
          <a:bodyPr rtlCol="0">
            <a:normAutofit/>
          </a:bodyPr>
          <a:lstStyle/>
          <a:p>
            <a:pPr algn="l" rtl="0"/>
            <a:r>
              <a:rPr lang="pt-BR" sz="4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Rockwell" panose="02060603020205020403" pitchFamily="18" charset="0"/>
                <a:cs typeface="Poppins" panose="00000500000000000000" pitchFamily="2" charset="0"/>
              </a:rPr>
              <a:t>By</a:t>
            </a:r>
            <a:r>
              <a:rPr lang="pt-BR" sz="4200" dirty="0">
                <a:solidFill>
                  <a:schemeClr val="bg1">
                    <a:lumMod val="95000"/>
                    <a:lumOff val="5000"/>
                  </a:schemeClr>
                </a:solidFill>
                <a:latin typeface="Rockwell" panose="02060603020205020403" pitchFamily="18" charset="0"/>
                <a:cs typeface="Poppins" panose="00000500000000000000" pitchFamily="2" charset="0"/>
              </a:rPr>
              <a:t> </a:t>
            </a:r>
            <a:r>
              <a:rPr lang="pt-BR" sz="4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Rockwell" panose="02060603020205020403" pitchFamily="18" charset="0"/>
                <a:cs typeface="Poppins" panose="00000500000000000000" pitchFamily="2" charset="0"/>
              </a:rPr>
              <a:t>Skaja</a:t>
            </a:r>
            <a:endParaRPr lang="pt-BR" sz="4200" dirty="0">
              <a:solidFill>
                <a:schemeClr val="bg1">
                  <a:lumMod val="95000"/>
                  <a:lumOff val="5000"/>
                </a:schemeClr>
              </a:solidFill>
              <a:latin typeface="Rockwell" panose="02060603020205020403" pitchFamily="18" charset="0"/>
              <a:cs typeface="Poppins" panose="00000500000000000000" pitchFamily="2" charset="0"/>
            </a:endParaRPr>
          </a:p>
          <a:p>
            <a:pPr algn="l" rtl="0"/>
            <a:endParaRPr lang="pt-BR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986917"/>
            <a:ext cx="7240663" cy="1625654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pt-BR" sz="6000" dirty="0">
                <a:solidFill>
                  <a:schemeClr val="accent5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Estimativa de tempo investido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612571"/>
            <a:ext cx="6202897" cy="1084218"/>
          </a:xfrm>
        </p:spPr>
        <p:txBody>
          <a:bodyPr rtlCol="0">
            <a:normAutofit/>
          </a:bodyPr>
          <a:lstStyle/>
          <a:p>
            <a:pPr rtl="0"/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rtl="0"/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rtl="0"/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rtl="0"/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rtl="0"/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rtl="0"/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rtl="0"/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b="0" dirty="0">
                <a:latin typeface="Poppins" panose="00000500000000000000" pitchFamily="2" charset="0"/>
                <a:cs typeface="Poppins" panose="00000500000000000000" pitchFamily="2" charset="0"/>
              </a:rPr>
              <a:t>SCHOOLCARE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smtClean="0"/>
              <a:pPr rtl="0"/>
              <a:t>10</a:t>
            </a:fld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FEADDD4-9DB0-D649-26A9-05AB09D707D7}"/>
              </a:ext>
            </a:extLst>
          </p:cNvPr>
          <p:cNvSpPr txBox="1"/>
          <p:nvPr/>
        </p:nvSpPr>
        <p:spPr>
          <a:xfrm>
            <a:off x="850392" y="2816195"/>
            <a:ext cx="7993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A nossa equipe estimou  o valor de 82 horas para o desenvolvimento do projeto.  </a:t>
            </a:r>
          </a:p>
        </p:txBody>
      </p:sp>
    </p:spTree>
    <p:extLst>
      <p:ext uri="{BB962C8B-B14F-4D97-AF65-F5344CB8AC3E}">
        <p14:creationId xmlns:p14="http://schemas.microsoft.com/office/powerpoint/2010/main" val="3932362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63" y="1547445"/>
            <a:ext cx="2933815" cy="1139483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4000" dirty="0">
                <a:solidFill>
                  <a:schemeClr val="accent5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Tela protótipo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A4FFEB32-7CF7-41C3-CDD0-A5A560A6E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62178" y="1007941"/>
            <a:ext cx="8401459" cy="5348409"/>
          </a:xfrm>
        </p:spPr>
      </p:pic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b="0" dirty="0">
                <a:latin typeface="Poppins" panose="00000500000000000000" pitchFamily="2" charset="0"/>
                <a:cs typeface="Poppins" panose="00000500000000000000" pitchFamily="2" charset="0"/>
              </a:rPr>
              <a:t>SCHOOLCARE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smtClean="0"/>
              <a:pPr rtl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706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776745"/>
            <a:ext cx="9144000" cy="1099893"/>
          </a:xfrm>
        </p:spPr>
        <p:txBody>
          <a:bodyPr rtlCol="0">
            <a:normAutofit/>
          </a:bodyPr>
          <a:lstStyle/>
          <a:p>
            <a:pPr rtl="0"/>
            <a:r>
              <a:rPr lang="pt-BR" spc="400" dirty="0">
                <a:latin typeface="Poppins" panose="00000500000000000000" pitchFamily="2" charset="0"/>
                <a:cs typeface="Poppins" panose="00000500000000000000" pitchFamily="2" charset="0"/>
              </a:rPr>
              <a:t>Obrigado pela atenção!</a:t>
            </a:r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12818" y="3429000"/>
            <a:ext cx="7966364" cy="2417421"/>
          </a:xfrm>
        </p:spPr>
        <p:txBody>
          <a:bodyPr rtlCol="0">
            <a:normAutofit/>
          </a:bodyPr>
          <a:lstStyle/>
          <a:p>
            <a:pPr rtl="0"/>
            <a:r>
              <a:rPr lang="pt-BR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Contatos:</a:t>
            </a:r>
          </a:p>
          <a:p>
            <a:r>
              <a:rPr lang="pt-BR" sz="2400" dirty="0">
                <a:latin typeface="Poppins" panose="00000500000000000000" pitchFamily="2" charset="0"/>
                <a:cs typeface="Poppins" panose="00000500000000000000" pitchFamily="2" charset="0"/>
              </a:rPr>
              <a:t>Guilherme – </a:t>
            </a:r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camargoguipires@gmail.com</a:t>
            </a:r>
            <a:endParaRPr lang="pt-BR" sz="2400" dirty="0">
              <a:solidFill>
                <a:schemeClr val="bg1">
                  <a:lumMod val="95000"/>
                  <a:lumOff val="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rtl="0"/>
            <a:r>
              <a:rPr lang="pt-BR" sz="2400" dirty="0">
                <a:latin typeface="Poppins" panose="00000500000000000000" pitchFamily="2" charset="0"/>
                <a:cs typeface="Poppins" panose="00000500000000000000" pitchFamily="2" charset="0"/>
              </a:rPr>
              <a:t>Henrique – </a:t>
            </a:r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hemartins2002@gmail.com</a:t>
            </a:r>
            <a:endParaRPr lang="pt-BR" sz="2400" dirty="0">
              <a:solidFill>
                <a:schemeClr val="bg1">
                  <a:lumMod val="95000"/>
                  <a:lumOff val="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rtl="0"/>
            <a:r>
              <a:rPr lang="pt-BR" sz="2400" dirty="0">
                <a:latin typeface="Poppins" panose="00000500000000000000" pitchFamily="2" charset="0"/>
                <a:cs typeface="Poppins" panose="00000500000000000000" pitchFamily="2" charset="0"/>
              </a:rPr>
              <a:t>Higor – </a:t>
            </a:r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higorvalenca00@gmail.com</a:t>
            </a:r>
            <a:endParaRPr lang="pt-BR" sz="2400" dirty="0">
              <a:solidFill>
                <a:schemeClr val="bg1">
                  <a:lumMod val="95000"/>
                  <a:lumOff val="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rtl="0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5562"/>
            <a:ext cx="8319655" cy="2031820"/>
          </a:xfrm>
        </p:spPr>
        <p:txBody>
          <a:bodyPr rtlCol="0">
            <a:normAutofit/>
          </a:bodyPr>
          <a:lstStyle/>
          <a:p>
            <a:pPr algn="l" rtl="0"/>
            <a:r>
              <a:rPr lang="pt-BR" sz="4800" b="1" cap="all" spc="400" dirty="0">
                <a:latin typeface="+mn-lt"/>
              </a:rPr>
              <a:t>Integrantes e </a:t>
            </a:r>
            <a:br>
              <a:rPr lang="pt-BR" sz="4800" b="1" cap="all" spc="400" dirty="0">
                <a:latin typeface="+mn-lt"/>
              </a:rPr>
            </a:br>
            <a:r>
              <a:rPr lang="pt-BR" sz="4800" b="1" cap="all" spc="400" dirty="0">
                <a:latin typeface="+mn-lt"/>
              </a:rPr>
              <a:t>responsabilidades</a:t>
            </a:r>
            <a:endParaRPr lang="pt-BR" sz="480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3560617"/>
            <a:ext cx="6698673" cy="2031819"/>
          </a:xfrm>
        </p:spPr>
        <p:txBody>
          <a:bodyPr rtlCol="0">
            <a:normAutofit/>
          </a:bodyPr>
          <a:lstStyle/>
          <a:p>
            <a:pPr algn="l" rtl="0"/>
            <a:r>
              <a:rPr lang="pt-BR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Henrique Martins Santana – Scrum Master</a:t>
            </a:r>
          </a:p>
          <a:p>
            <a:pPr algn="l" rtl="0"/>
            <a:r>
              <a:rPr lang="pt-BR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Higor Valença – Product Owner</a:t>
            </a:r>
          </a:p>
          <a:p>
            <a:pPr algn="l" rtl="0"/>
            <a:r>
              <a:rPr lang="pt-BR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Guilherme Camargo Pires - Developer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SCHOOLCARE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528354"/>
            <a:ext cx="6190488" cy="986246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Nossa Solução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Nosso projeto visa conscientizar crianças do ensino fundamental 2 (11 – 14) sobre o bullying e problemas do ambiente escolar, além da importância de tratá-los.</a:t>
            </a:r>
            <a:endParaRPr lang="pt-BR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b="0" dirty="0">
                <a:latin typeface="Poppins" panose="00000500000000000000" pitchFamily="2" charset="0"/>
                <a:cs typeface="Poppins" panose="00000500000000000000" pitchFamily="2" charset="0"/>
              </a:rPr>
              <a:t>SCHOOLCARE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986917"/>
            <a:ext cx="4455899" cy="821019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6000" dirty="0">
                <a:solidFill>
                  <a:schemeClr val="accent5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</a:t>
            </a:r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sz="4900" dirty="0">
                <a:solidFill>
                  <a:schemeClr val="accent5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problema</a:t>
            </a:r>
            <a:endParaRPr lang="pt-BR" sz="6000" dirty="0">
              <a:solidFill>
                <a:schemeClr val="accent5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046" y="2344220"/>
            <a:ext cx="3094590" cy="2857446"/>
          </a:xfrm>
        </p:spPr>
        <p:txBody>
          <a:bodyPr rtlCol="0">
            <a:normAutofit fontScale="92500"/>
          </a:bodyPr>
          <a:lstStyle/>
          <a:p>
            <a:pPr rtl="0"/>
            <a:r>
              <a:rPr lang="pt-BR" sz="2400" dirty="0">
                <a:latin typeface="Poppins" panose="00000500000000000000" pitchFamily="2" charset="0"/>
                <a:cs typeface="Poppins" panose="00000500000000000000" pitchFamily="2" charset="0"/>
              </a:rPr>
              <a:t>Dados de pesquisa do IBGE apontam que 40% dos alunos já sofreram bullying.</a:t>
            </a:r>
          </a:p>
          <a:p>
            <a:pPr rtl="0"/>
            <a:r>
              <a:rPr lang="pt-BR" sz="2400" dirty="0">
                <a:latin typeface="Poppins" panose="00000500000000000000" pitchFamily="2" charset="0"/>
                <a:cs typeface="Poppins" panose="00000500000000000000" pitchFamily="2" charset="0"/>
              </a:rPr>
              <a:t>Esse número vem aumentando ao passar dos anos.</a:t>
            </a:r>
          </a:p>
          <a:p>
            <a:pPr rtl="0"/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b="0" dirty="0">
                <a:latin typeface="Poppins" panose="00000500000000000000" pitchFamily="2" charset="0"/>
                <a:cs typeface="Poppins" panose="00000500000000000000" pitchFamily="2" charset="0"/>
              </a:rPr>
              <a:t>SCHOOLCARE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smtClean="0"/>
              <a:pPr rtl="0"/>
              <a:t>4</a:t>
            </a:fld>
            <a:endParaRPr lang="pt-BR"/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225305F6-C390-5074-9894-0DDC564FCB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7074598"/>
              </p:ext>
            </p:extLst>
          </p:nvPr>
        </p:nvGraphicFramePr>
        <p:xfrm>
          <a:off x="4631396" y="1875106"/>
          <a:ext cx="6792685" cy="4150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0326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986917"/>
            <a:ext cx="7392271" cy="821019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6000" dirty="0">
                <a:solidFill>
                  <a:schemeClr val="accent5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 </a:t>
            </a:r>
            <a:r>
              <a:rPr lang="pt-BR" sz="4900" dirty="0">
                <a:solidFill>
                  <a:schemeClr val="accent5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grupo beneficiado</a:t>
            </a:r>
            <a:endParaRPr lang="pt-BR" sz="6000" dirty="0">
              <a:solidFill>
                <a:schemeClr val="accent5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045" y="2344220"/>
            <a:ext cx="6202897" cy="1574637"/>
          </a:xfrm>
        </p:spPr>
        <p:txBody>
          <a:bodyPr rtlCol="0">
            <a:normAutofit fontScale="92500"/>
          </a:bodyPr>
          <a:lstStyle/>
          <a:p>
            <a:pPr rtl="0"/>
            <a:r>
              <a:rPr lang="pt-BR" sz="2400" dirty="0">
                <a:latin typeface="Poppins" panose="00000500000000000000" pitchFamily="2" charset="0"/>
                <a:cs typeface="Poppins" panose="00000500000000000000" pitchFamily="2" charset="0"/>
              </a:rPr>
              <a:t>O publico alvo do sistema SchoolCare são os adolescentes no ambiente escolar, para que  conscientizarem a respeito do bullying e problemas escolares</a:t>
            </a:r>
          </a:p>
          <a:p>
            <a:pPr rtl="0"/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rtl="0"/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rtl="0"/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b="0" dirty="0">
                <a:latin typeface="Poppins" panose="00000500000000000000" pitchFamily="2" charset="0"/>
                <a:cs typeface="Poppins" panose="00000500000000000000" pitchFamily="2" charset="0"/>
              </a:rPr>
              <a:t>SCHOOLCARE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smtClean="0"/>
              <a:pPr rtl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526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986917"/>
            <a:ext cx="8645300" cy="940357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6000" dirty="0">
                <a:solidFill>
                  <a:schemeClr val="accent5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 que é SchoolCare?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045" y="2344220"/>
            <a:ext cx="6202897" cy="1574637"/>
          </a:xfrm>
        </p:spPr>
        <p:txBody>
          <a:bodyPr rtlCol="0">
            <a:normAutofit/>
          </a:bodyPr>
          <a:lstStyle/>
          <a:p>
            <a:pPr rtl="0"/>
            <a:r>
              <a:rPr lang="pt-BR" sz="2200" dirty="0">
                <a:latin typeface="Poppins" panose="00000500000000000000" pitchFamily="2" charset="0"/>
                <a:cs typeface="Poppins" panose="00000500000000000000" pitchFamily="2" charset="0"/>
              </a:rPr>
              <a:t>O sistema SchoolCare irá apresentar um jogo onde o objetivo é incentiva-los a buscar uma solução em relação aos problemas escolares.</a:t>
            </a:r>
          </a:p>
          <a:p>
            <a:pPr rtl="0"/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rtl="0"/>
            <a:endParaRPr lang="pt-BR" sz="2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rtl="0"/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rtl="0"/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b="0" dirty="0">
                <a:latin typeface="Poppins" panose="00000500000000000000" pitchFamily="2" charset="0"/>
                <a:cs typeface="Poppins" panose="00000500000000000000" pitchFamily="2" charset="0"/>
              </a:rPr>
              <a:t>SCHOOLCARE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smtClean="0"/>
              <a:pPr rtl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798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986917"/>
            <a:ext cx="7392271" cy="821019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6000" dirty="0">
                <a:solidFill>
                  <a:schemeClr val="accent5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Diferencial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037808"/>
            <a:ext cx="6202897" cy="2828671"/>
          </a:xfrm>
        </p:spPr>
        <p:txBody>
          <a:bodyPr rtlCol="0">
            <a:normAutofit/>
          </a:bodyPr>
          <a:lstStyle/>
          <a:p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Com inspirações no jogo Mexicano Chuka: Break the Silence.</a:t>
            </a:r>
          </a:p>
          <a:p>
            <a:pPr rtl="0"/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O sistema SchoolCare apresenta um conceito adaptado para alunos de 10-14 anos, onde é apresentado 5 pequenas histórias onde se pode ou não ter um caso de bullying.</a:t>
            </a:r>
          </a:p>
          <a:p>
            <a:pPr rtl="0"/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rtl="0"/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rtl="0"/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rtl="0"/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rtl="0"/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rtl="0"/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rtl="0"/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b="0" dirty="0">
                <a:latin typeface="Poppins" panose="00000500000000000000" pitchFamily="2" charset="0"/>
                <a:cs typeface="Poppins" panose="00000500000000000000" pitchFamily="2" charset="0"/>
              </a:rPr>
              <a:t>SCHOOLCARE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smtClean="0"/>
              <a:pPr rtl="0"/>
              <a:t>7</a:t>
            </a:fld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D880BA-E15F-99D1-56B6-22E189F87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20" y="2050941"/>
            <a:ext cx="3481250" cy="140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156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516" y="986917"/>
            <a:ext cx="5595645" cy="821019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6000" dirty="0">
                <a:solidFill>
                  <a:schemeClr val="accent5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Estrutura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516" y="2021363"/>
            <a:ext cx="1957284" cy="2828671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Unity – C#</a:t>
            </a:r>
          </a:p>
          <a:p>
            <a:pPr rtl="0"/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Visual Studio</a:t>
            </a:r>
          </a:p>
          <a:p>
            <a:pPr rtl="0"/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GitHub</a:t>
            </a:r>
          </a:p>
          <a:p>
            <a:pPr rtl="0"/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Discord</a:t>
            </a:r>
          </a:p>
          <a:p>
            <a:pPr rtl="0"/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rtl="0"/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rtl="0"/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rtl="0"/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rtl="0"/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rtl="0"/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rtl="0"/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b="0" dirty="0">
                <a:latin typeface="Poppins" panose="00000500000000000000" pitchFamily="2" charset="0"/>
                <a:cs typeface="Poppins" panose="00000500000000000000" pitchFamily="2" charset="0"/>
              </a:rPr>
              <a:t>SCHOOLCARE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smtClean="0"/>
              <a:pPr rtl="0"/>
              <a:t>8</a:t>
            </a:fld>
            <a:endParaRPr lang="pt-BR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898A6FAC-8265-7333-4311-14E56539D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08804">
            <a:off x="8265974" y="1350299"/>
            <a:ext cx="1692602" cy="1692602"/>
          </a:xfrm>
          <a:prstGeom prst="rect">
            <a:avLst/>
          </a:prstGeom>
        </p:spPr>
      </p:pic>
      <p:pic>
        <p:nvPicPr>
          <p:cNvPr id="9" name="Imagem 8" descr="Forma&#10;&#10;Descrição gerada automaticamente com confiança baixa">
            <a:extLst>
              <a:ext uri="{FF2B5EF4-FFF2-40B4-BE49-F238E27FC236}">
                <a16:creationId xmlns:a16="http://schemas.microsoft.com/office/drawing/2014/main" id="{65FFD915-4FC8-429B-3F24-F9FC32815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429567">
            <a:off x="7021419" y="2969762"/>
            <a:ext cx="1577771" cy="1577771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1F7D42F0-F2A9-5F35-ACFD-99207DDBC0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137888">
            <a:off x="7070740" y="5163007"/>
            <a:ext cx="2125785" cy="1195754"/>
          </a:xfrm>
          <a:prstGeom prst="rect">
            <a:avLst/>
          </a:prstGeom>
        </p:spPr>
      </p:pic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2A00E732-4580-B235-F752-E23E5E9404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867680">
            <a:off x="8533658" y="3637829"/>
            <a:ext cx="2314238" cy="2314238"/>
          </a:xfrm>
          <a:prstGeom prst="rect">
            <a:avLst/>
          </a:prstGeom>
        </p:spPr>
      </p:pic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952B1D8E-E3FD-EBD2-DC31-0FFBA601CD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11922">
            <a:off x="9742638" y="2325050"/>
            <a:ext cx="1700386" cy="170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2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4155" y="986917"/>
            <a:ext cx="6443690" cy="785621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6000" dirty="0">
                <a:solidFill>
                  <a:schemeClr val="accent5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Cronograma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037808"/>
            <a:ext cx="6202897" cy="2828671"/>
          </a:xfrm>
        </p:spPr>
        <p:txBody>
          <a:bodyPr rtlCol="0">
            <a:normAutofit/>
          </a:bodyPr>
          <a:lstStyle/>
          <a:p>
            <a:pPr rtl="0"/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rtl="0"/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rtl="0"/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rtl="0"/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rtl="0"/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rtl="0"/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rtl="0"/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b="0" dirty="0">
                <a:latin typeface="Poppins" panose="00000500000000000000" pitchFamily="2" charset="0"/>
                <a:cs typeface="Poppins" panose="00000500000000000000" pitchFamily="2" charset="0"/>
              </a:rPr>
              <a:t>SCHOOLCARE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smtClean="0"/>
              <a:pPr rtl="0"/>
              <a:t>9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C4F8F6-E043-C8DC-632C-9A23F9C60C99}"/>
              </a:ext>
            </a:extLst>
          </p:cNvPr>
          <p:cNvSpPr txBox="1"/>
          <p:nvPr/>
        </p:nvSpPr>
        <p:spPr>
          <a:xfrm>
            <a:off x="850392" y="1968361"/>
            <a:ext cx="79931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FDD8862-0DE5-9B20-9D96-7904FF884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1968361"/>
            <a:ext cx="10896600" cy="410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25199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purl.org/dc/dcmitype/"/>
    <ds:schemaRef ds:uri="16c05727-aa75-4e4a-9b5f-8a80a1165891"/>
    <ds:schemaRef ds:uri="http://purl.org/dc/elements/1.1/"/>
    <ds:schemaRef ds:uri="http://purl.org/dc/terms/"/>
    <ds:schemaRef ds:uri="71af3243-3dd4-4a8d-8c0d-dd76da1f02a5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807</TotalTime>
  <Words>271</Words>
  <Application>Microsoft Office PowerPoint</Application>
  <PresentationFormat>Widescreen</PresentationFormat>
  <Paragraphs>89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Poppins</vt:lpstr>
      <vt:lpstr>Rockwell</vt:lpstr>
      <vt:lpstr>Pacote</vt:lpstr>
      <vt:lpstr>Schoolcare</vt:lpstr>
      <vt:lpstr>Integrantes e  responsabilidades</vt:lpstr>
      <vt:lpstr>Nossa Solução</vt:lpstr>
      <vt:lpstr>O problema</vt:lpstr>
      <vt:lpstr>O grupo beneficiado</vt:lpstr>
      <vt:lpstr>O que é SchoolCare?</vt:lpstr>
      <vt:lpstr>Diferencial</vt:lpstr>
      <vt:lpstr>Estrutura</vt:lpstr>
      <vt:lpstr>Cronograma</vt:lpstr>
      <vt:lpstr>Estimativa de tempo investido</vt:lpstr>
      <vt:lpstr>Tela protótipo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Schoolcare</dc:title>
  <dc:creator>HENRIQUE MARTINS SANTANA</dc:creator>
  <cp:lastModifiedBy>HENRIQUE MARTINS SANTANA</cp:lastModifiedBy>
  <cp:revision>7</cp:revision>
  <dcterms:created xsi:type="dcterms:W3CDTF">2022-09-25T21:07:58Z</dcterms:created>
  <dcterms:modified xsi:type="dcterms:W3CDTF">2022-11-18T20:51:10Z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