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978" r:id="rId2"/>
    <p:sldId id="990" r:id="rId3"/>
    <p:sldId id="997" r:id="rId4"/>
    <p:sldId id="992" r:id="rId5"/>
    <p:sldId id="996" r:id="rId6"/>
    <p:sldId id="993" r:id="rId7"/>
    <p:sldId id="965" r:id="rId8"/>
    <p:sldId id="968" r:id="rId9"/>
    <p:sldId id="998" r:id="rId10"/>
    <p:sldId id="1006" r:id="rId11"/>
    <p:sldId id="999" r:id="rId12"/>
    <p:sldId id="1000" r:id="rId13"/>
    <p:sldId id="1001" r:id="rId14"/>
    <p:sldId id="1002" r:id="rId15"/>
    <p:sldId id="1003" r:id="rId16"/>
    <p:sldId id="852" r:id="rId17"/>
    <p:sldId id="853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43" autoAdjust="0"/>
    <p:restoredTop sz="94533" autoAdjust="0"/>
  </p:normalViewPr>
  <p:slideViewPr>
    <p:cSldViewPr snapToGrid="0">
      <p:cViewPr varScale="1">
        <p:scale>
          <a:sx n="113" d="100"/>
          <a:sy n="113" d="100"/>
        </p:scale>
        <p:origin x="-15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1" cy="4648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1" cy="4648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r">
              <a:defRPr sz="1200"/>
            </a:lvl1pPr>
          </a:lstStyle>
          <a:p>
            <a:fld id="{9246E736-8DF2-4A67-8AD5-413DE77FF67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1" cy="4648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1" cy="4648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r">
              <a:defRPr sz="1200"/>
            </a:lvl1pPr>
          </a:lstStyle>
          <a:p>
            <a:fld id="{A076CDDA-6028-41E6-BFAC-E5BE5434A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17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1" cy="4648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1" cy="4648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r">
              <a:defRPr sz="1200"/>
            </a:lvl1pPr>
          </a:lstStyle>
          <a:p>
            <a:fld id="{6F706718-8F9B-4714-BDCA-44544253309B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6" tIns="46583" rIns="93166" bIns="4658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66" tIns="46583" rIns="93166" bIns="465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1" cy="4648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1" cy="4648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r">
              <a:defRPr sz="1200"/>
            </a:lvl1pPr>
          </a:lstStyle>
          <a:p>
            <a:fld id="{0396E79A-87AA-4B9C-8CA3-60BB7F8FB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3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HydroShare</a:t>
            </a:r>
            <a:r>
              <a:rPr lang="en-US" dirty="0" smtClean="0"/>
              <a:t> project is part of a broad effort in CUAHSI in the area of Hydrologic Information Systems.  We have a team</a:t>
            </a:r>
            <a:r>
              <a:rPr lang="en-US" baseline="0" dirty="0" smtClean="0"/>
              <a:t> of developers and domain scientists from eight universities working on </a:t>
            </a:r>
            <a:r>
              <a:rPr lang="en-US" baseline="0" dirty="0" err="1" smtClean="0"/>
              <a:t>HydroShare</a:t>
            </a:r>
            <a:r>
              <a:rPr lang="en-US" baseline="0" dirty="0" smtClean="0"/>
              <a:t>.  This is part of the</a:t>
            </a:r>
            <a:r>
              <a:rPr lang="en-US" dirty="0" smtClean="0"/>
              <a:t> even broader</a:t>
            </a:r>
            <a:r>
              <a:rPr lang="en-US" baseline="0" dirty="0" smtClean="0"/>
              <a:t> focus in NSF on data management, Cyberinfrastructure and sustainable software.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8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73F9-422E-457B-9F92-077D34CBCE65}" type="datetimeFigureOut">
              <a:rPr lang="en-US" smtClean="0"/>
              <a:pPr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hydroshare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hyperlink" Target="http://www.campbellsci.com/03001-wind-sentr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apps.hydroshare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ydroshar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ithub.com/hydroshare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hydroshare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dx.doi.org/10.1111/1752-1688.1236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14763" y="74364"/>
            <a:ext cx="7562477" cy="312419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HydroShare: </a:t>
            </a:r>
            <a:r>
              <a:rPr lang="en-US" dirty="0"/>
              <a:t>Advancing </a:t>
            </a:r>
            <a:r>
              <a:rPr lang="en-US" dirty="0" smtClean="0"/>
              <a:t>Hydrology through Collaborative Data </a:t>
            </a:r>
            <a:r>
              <a:rPr lang="en-US" dirty="0"/>
              <a:t>and Model Sharing</a:t>
            </a:r>
            <a:endParaRPr lang="en-US" dirty="0" smtClean="0"/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2414802" y="2893794"/>
            <a:ext cx="73623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David Tarboton, Ray </a:t>
            </a:r>
            <a:r>
              <a:rPr lang="en-US" dirty="0" err="1">
                <a:solidFill>
                  <a:srgbClr val="0070C0"/>
                </a:solidFill>
              </a:rPr>
              <a:t>Idaszak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Jeffery Horsburgh, </a:t>
            </a:r>
            <a:r>
              <a:rPr lang="en-US" dirty="0">
                <a:solidFill>
                  <a:srgbClr val="0070C0"/>
                </a:solidFill>
              </a:rPr>
              <a:t>Dan </a:t>
            </a:r>
            <a:r>
              <a:rPr lang="en-US" dirty="0" smtClean="0">
                <a:solidFill>
                  <a:srgbClr val="0070C0"/>
                </a:solidFill>
              </a:rPr>
              <a:t>Ames, Jon </a:t>
            </a:r>
            <a:r>
              <a:rPr lang="en-US" dirty="0">
                <a:solidFill>
                  <a:srgbClr val="0070C0"/>
                </a:solidFill>
              </a:rPr>
              <a:t>Goodall, Larry Band, </a:t>
            </a:r>
            <a:r>
              <a:rPr lang="en-US" dirty="0" err="1">
                <a:solidFill>
                  <a:srgbClr val="0070C0"/>
                </a:solidFill>
              </a:rPr>
              <a:t>Venkatesh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Merwade</a:t>
            </a:r>
            <a:r>
              <a:rPr lang="en-US" dirty="0">
                <a:solidFill>
                  <a:srgbClr val="0070C0"/>
                </a:solidFill>
              </a:rPr>
              <a:t>, Alva Couch, Rick Hooper, David </a:t>
            </a:r>
            <a:r>
              <a:rPr lang="en-US" dirty="0" err="1">
                <a:solidFill>
                  <a:srgbClr val="0070C0"/>
                </a:solidFill>
              </a:rPr>
              <a:t>Maidment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Pabitra</a:t>
            </a:r>
            <a:r>
              <a:rPr lang="en-US" dirty="0">
                <a:solidFill>
                  <a:srgbClr val="0070C0"/>
                </a:solidFill>
              </a:rPr>
              <a:t> Dash, Michael </a:t>
            </a:r>
            <a:r>
              <a:rPr lang="en-US" dirty="0" err="1">
                <a:solidFill>
                  <a:srgbClr val="0070C0"/>
                </a:solidFill>
              </a:rPr>
              <a:t>Stealey</a:t>
            </a:r>
            <a:r>
              <a:rPr lang="en-US" dirty="0">
                <a:solidFill>
                  <a:srgbClr val="0070C0"/>
                </a:solidFill>
              </a:rPr>
              <a:t>, Hong Yi, Tian </a:t>
            </a:r>
            <a:r>
              <a:rPr lang="en-US" dirty="0" err="1">
                <a:solidFill>
                  <a:srgbClr val="0070C0"/>
                </a:solidFill>
              </a:rPr>
              <a:t>Gan</a:t>
            </a:r>
            <a:r>
              <a:rPr lang="en-US" dirty="0">
                <a:solidFill>
                  <a:srgbClr val="0070C0"/>
                </a:solidFill>
              </a:rPr>
              <a:t>, Tony </a:t>
            </a:r>
            <a:r>
              <a:rPr lang="en-US" dirty="0" err="1">
                <a:solidFill>
                  <a:srgbClr val="0070C0"/>
                </a:solidFill>
              </a:rPr>
              <a:t>Castronova</a:t>
            </a:r>
            <a:r>
              <a:rPr lang="en-US" dirty="0">
                <a:solidFill>
                  <a:srgbClr val="0070C0"/>
                </a:solidFill>
              </a:rPr>
              <a:t>, Brian Miles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Zhiyu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Li, Mohamed </a:t>
            </a:r>
            <a:r>
              <a:rPr lang="en-US" dirty="0" err="1" smtClean="0">
                <a:solidFill>
                  <a:srgbClr val="0070C0"/>
                </a:solidFill>
              </a:rPr>
              <a:t>Morsy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Subtitle 10"/>
          <p:cNvSpPr txBox="1">
            <a:spLocks/>
          </p:cNvSpPr>
          <p:nvPr/>
        </p:nvSpPr>
        <p:spPr>
          <a:xfrm>
            <a:off x="2895600" y="5166271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>
                <a:hlinkClick r:id="rId2"/>
              </a:rPr>
              <a:t>http://www.hydroshare.org</a:t>
            </a:r>
            <a:r>
              <a:rPr lang="en-US" sz="2400" dirty="0"/>
              <a:t>  </a:t>
            </a:r>
          </a:p>
        </p:txBody>
      </p:sp>
      <p:pic>
        <p:nvPicPr>
          <p:cNvPr id="2051" name="Picture 3" descr="C:\Users\dtarb\Dave\Projects\CUAHSI\HydroShare\Logo\Hydroshar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02" y="5943600"/>
            <a:ext cx="374963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844485" y="5943600"/>
            <a:ext cx="2719784" cy="861774"/>
            <a:chOff x="6320485" y="5943600"/>
            <a:chExt cx="2719784" cy="861774"/>
          </a:xfrm>
        </p:grpSpPr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6320485" y="5943600"/>
              <a:ext cx="2719784" cy="838200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7" name="Picture 11" descr="nsf4c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20813" y="6001334"/>
              <a:ext cx="803093" cy="722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391400" y="5943600"/>
              <a:ext cx="1447800" cy="8617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4389438"/>
              <a:r>
                <a:rPr lang="en-US" sz="1600" dirty="0"/>
                <a:t>OCI-1148453 </a:t>
              </a:r>
            </a:p>
            <a:p>
              <a:pPr defTabSz="4389438"/>
              <a:r>
                <a:rPr lang="en-US" sz="1600" dirty="0"/>
                <a:t>OCI-1148090</a:t>
              </a:r>
            </a:p>
            <a:p>
              <a:pPr defTabSz="4389438"/>
              <a:r>
                <a:rPr lang="en-US" sz="1600" dirty="0"/>
                <a:t>2012-2017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2962136" y="4572000"/>
            <a:ext cx="6267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USU, RENCI, BYU, UNC, UVA, CUAHSI, Tufts, Texas, Purdue, </a:t>
            </a:r>
            <a:r>
              <a:rPr lang="en-US" dirty="0" err="1"/>
              <a:t>Caktus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>
          <a:xfrm>
            <a:off x="0" y="-76200"/>
            <a:ext cx="121920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prstClr val="black"/>
                </a:solidFill>
              </a:rPr>
              <a:t>Collaborative data analysis and publication use case</a:t>
            </a:r>
            <a:endParaRPr lang="en-US" sz="4000" baseline="-25000" dirty="0">
              <a:solidFill>
                <a:prstClr val="black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0824" y="1141447"/>
            <a:ext cx="3153238" cy="809428"/>
            <a:chOff x="1925999" y="2321529"/>
            <a:chExt cx="2550221" cy="654635"/>
          </a:xfrm>
        </p:grpSpPr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80209" y="2321529"/>
              <a:ext cx="596011" cy="654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07663" y="2321529"/>
              <a:ext cx="596011" cy="654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1925999" y="2321529"/>
              <a:ext cx="596011" cy="654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9" name="Left-Right Arrow 88"/>
            <p:cNvSpPr/>
            <p:nvPr/>
          </p:nvSpPr>
          <p:spPr>
            <a:xfrm>
              <a:off x="2470891" y="2590637"/>
              <a:ext cx="523536" cy="206680"/>
            </a:xfrm>
            <a:prstGeom prst="left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white"/>
                </a:solidFill>
              </a:endParaRPr>
            </a:p>
          </p:txBody>
        </p:sp>
        <p:sp>
          <p:nvSpPr>
            <p:cNvPr id="90" name="Left-Right Arrow 89"/>
            <p:cNvSpPr/>
            <p:nvPr/>
          </p:nvSpPr>
          <p:spPr>
            <a:xfrm>
              <a:off x="3437318" y="2590637"/>
              <a:ext cx="523536" cy="206680"/>
            </a:xfrm>
            <a:prstGeom prst="left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white"/>
                </a:solidFill>
              </a:endParaRPr>
            </a:p>
          </p:txBody>
        </p:sp>
      </p:grpSp>
      <p:pic>
        <p:nvPicPr>
          <p:cNvPr id="30" name="Picture 2" descr="C:\Users\rayi\Dropbox\NSF SSI Hydrology\SI2 Jan 2013 Mtg\1 Pager\pics\cloud_02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730" y="2083167"/>
            <a:ext cx="4512107" cy="380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447804" y="2568181"/>
            <a:ext cx="1284346" cy="1775219"/>
            <a:chOff x="533400" y="2568181"/>
            <a:chExt cx="1284346" cy="1775219"/>
          </a:xfrm>
        </p:grpSpPr>
        <p:sp>
          <p:nvSpPr>
            <p:cNvPr id="91" name="TextBox 90"/>
            <p:cNvSpPr txBox="1"/>
            <p:nvPr/>
          </p:nvSpPr>
          <p:spPr>
            <a:xfrm>
              <a:off x="549263" y="3597754"/>
              <a:ext cx="1259037" cy="745646"/>
            </a:xfrm>
            <a:prstGeom prst="rect">
              <a:avLst/>
            </a:prstGeom>
            <a:solidFill>
              <a:sysClr val="window" lastClr="FFFFFF"/>
            </a:solidFill>
            <a:ln w="19050">
              <a:solidFill>
                <a:sysClr val="windowText" lastClr="000000"/>
              </a:solidFill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>
                <a:defRPr/>
              </a:pPr>
              <a:r>
                <a:rPr lang="en-US" sz="1600" kern="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Observe</a:t>
              </a:r>
              <a:endParaRPr lang="en-US" sz="16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2" name="Picture 91" descr="R.M. Young Wind Sentry Set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400" y="2857676"/>
              <a:ext cx="472630" cy="651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95264" y="2568181"/>
              <a:ext cx="922482" cy="1013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TextBox 32"/>
          <p:cNvSpPr txBox="1"/>
          <p:nvPr/>
        </p:nvSpPr>
        <p:spPr>
          <a:xfrm>
            <a:off x="4867663" y="2766897"/>
            <a:ext cx="1389558" cy="666263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path path="rect">
              <a:fillToRect l="100000" t="100000"/>
            </a:path>
            <a:tileRect r="-100000" b="-100000"/>
          </a:gradFill>
          <a:ln w="19050">
            <a:solidFill>
              <a:srgbClr val="008DA9"/>
            </a:solidFill>
          </a:ln>
          <a:effectLst/>
          <a:scene3d>
            <a:camera prst="orthographicFront"/>
            <a:lightRig rig="threePt" dir="t"/>
          </a:scene3d>
          <a:sp3d prstMaterial="metal">
            <a:bevelT/>
          </a:sp3d>
        </p:spPr>
        <p:txBody>
          <a:bodyPr wrap="square" rtlCol="0" anchor="ctr" anchorCtr="0">
            <a:no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Analyze</a:t>
            </a:r>
            <a:endParaRPr lang="en-US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62388" y="3620956"/>
            <a:ext cx="1389558" cy="722443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path path="rect">
              <a:fillToRect l="100000" t="100000"/>
            </a:path>
            <a:tileRect r="-100000" b="-100000"/>
          </a:gradFill>
          <a:ln w="19050">
            <a:solidFill>
              <a:srgbClr val="008DA9"/>
            </a:solidFill>
          </a:ln>
          <a:effectLst/>
          <a:scene3d>
            <a:camera prst="orthographicFront"/>
            <a:lightRig rig="threePt" dir="t"/>
          </a:scene3d>
          <a:sp3d prstMaterial="metal">
            <a:bevelT/>
          </a:sp3d>
        </p:spPr>
        <p:txBody>
          <a:bodyPr wrap="square" rtlCol="0" anchor="ctr" anchorCtr="0">
            <a:no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Model</a:t>
            </a:r>
            <a:endParaRPr lang="en-US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72939" y="3538485"/>
            <a:ext cx="1389558" cy="745645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path path="rect">
              <a:fillToRect l="100000" t="100000"/>
            </a:path>
            <a:tileRect r="-100000" b="-100000"/>
          </a:gradFill>
          <a:ln w="19050">
            <a:solidFill>
              <a:srgbClr val="008DA9"/>
            </a:solidFill>
          </a:ln>
          <a:effectLst/>
          <a:scene3d>
            <a:camera prst="orthographicFront"/>
            <a:lightRig rig="threePt" dir="t"/>
          </a:scene3d>
          <a:sp3d prstMaterial="metal">
            <a:bevelT/>
          </a:sp3d>
        </p:spPr>
        <p:txBody>
          <a:bodyPr wrap="square" rtlCol="0" anchor="ctr" anchorCtr="0">
            <a:no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Store</a:t>
            </a:r>
            <a:endParaRPr lang="en-US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90959" y="1262811"/>
            <a:ext cx="1773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Share and Collaborate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451728" y="3620956"/>
            <a:ext cx="2450997" cy="72244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19050">
            <a:solidFill>
              <a:srgbClr val="008DA9"/>
            </a:solidFill>
          </a:ln>
          <a:effectLst/>
          <a:scene3d>
            <a:camera prst="orthographicFront"/>
            <a:lightRig rig="threePt" dir="t"/>
          </a:scene3d>
          <a:sp3d prstMaterial="metal">
            <a:bevelT/>
          </a:sp3d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Reproducibly Publish and Archive (DOI)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7743903" y="3582042"/>
            <a:ext cx="345761" cy="80026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-Right Arrow 64"/>
          <p:cNvSpPr/>
          <p:nvPr/>
        </p:nvSpPr>
        <p:spPr>
          <a:xfrm rot="18357939">
            <a:off x="5939996" y="2176528"/>
            <a:ext cx="647330" cy="255551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66" name="Left-Right Arrow 65"/>
          <p:cNvSpPr/>
          <p:nvPr/>
        </p:nvSpPr>
        <p:spPr>
          <a:xfrm rot="3656265">
            <a:off x="4667628" y="2169824"/>
            <a:ext cx="647330" cy="255551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67" name="Down Arrow 66"/>
          <p:cNvSpPr/>
          <p:nvPr/>
        </p:nvSpPr>
        <p:spPr>
          <a:xfrm rot="16200000">
            <a:off x="3100168" y="3570441"/>
            <a:ext cx="345761" cy="80026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olded Corner 68"/>
          <p:cNvSpPr/>
          <p:nvPr/>
        </p:nvSpPr>
        <p:spPr>
          <a:xfrm>
            <a:off x="8801931" y="4535700"/>
            <a:ext cx="415858" cy="500154"/>
          </a:xfrm>
          <a:prstGeom prst="foldedCorner">
            <a:avLst>
              <a:gd name="adj" fmla="val 3279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400" dirty="0" smtClean="0">
              <a:solidFill>
                <a:schemeClr val="tx1"/>
              </a:solidFill>
            </a:endParaRP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- - -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- - -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- - -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71" name="Folded Corner 70"/>
          <p:cNvSpPr/>
          <p:nvPr/>
        </p:nvSpPr>
        <p:spPr>
          <a:xfrm>
            <a:off x="8801931" y="5228155"/>
            <a:ext cx="415858" cy="500154"/>
          </a:xfrm>
          <a:prstGeom prst="foldedCorner">
            <a:avLst>
              <a:gd name="adj" fmla="val 3279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400" dirty="0" smtClean="0">
              <a:solidFill>
                <a:schemeClr val="tx1"/>
              </a:solidFill>
            </a:endParaRP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- - -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- - -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- - -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40593" y="4570732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Journal Paper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450031" y="5293566"/>
            <a:ext cx="130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Citable data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4544" y="4458778"/>
            <a:ext cx="1387264" cy="745645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path path="rect">
              <a:fillToRect l="100000" t="100000"/>
            </a:path>
            <a:tileRect r="-100000" b="-100000"/>
          </a:gradFill>
          <a:ln w="19050">
            <a:solidFill>
              <a:srgbClr val="008DA9"/>
            </a:solidFill>
          </a:ln>
          <a:effectLst/>
          <a:scene3d>
            <a:camera prst="orthographicFront"/>
            <a:lightRig rig="threePt" dir="t"/>
          </a:scene3d>
          <a:sp3d prstMaterial="metal">
            <a:bevelT/>
          </a:sp3d>
        </p:spPr>
        <p:txBody>
          <a:bodyPr wrap="square" rtlCol="0" anchor="ctr" anchorCtr="0">
            <a:no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Manage Access</a:t>
            </a:r>
            <a:endParaRPr lang="en-US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3488" y="4450463"/>
            <a:ext cx="1387264" cy="745645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path path="rect">
              <a:fillToRect l="100000" t="100000"/>
            </a:path>
            <a:tileRect r="-100000" b="-100000"/>
          </a:gradFill>
          <a:ln w="19050">
            <a:solidFill>
              <a:srgbClr val="008DA9"/>
            </a:solidFill>
          </a:ln>
          <a:effectLst/>
          <a:scene3d>
            <a:camera prst="orthographicFront"/>
            <a:lightRig rig="threePt" dir="t"/>
          </a:scene3d>
          <a:sp3d prstMaterial="metal">
            <a:bevelT/>
          </a:sp3d>
        </p:spPr>
        <p:txBody>
          <a:bodyPr wrap="square" rtlCol="0" anchor="ctr" anchorCtr="0">
            <a:no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Annotate (metadata)</a:t>
            </a:r>
            <a:endParaRPr lang="en-US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hlinkClick r:id="rId2"/>
              </a:rPr>
              <a:t>http://apps.hydroshare.org</a:t>
            </a:r>
            <a:r>
              <a:rPr lang="en-US" sz="3200" dirty="0" smtClean="0"/>
              <a:t>  supports web based visualization and analysis working with HydroShare Resources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85" y="1417638"/>
            <a:ext cx="10069830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Tethys/</a:t>
            </a:r>
            <a:r>
              <a:rPr lang="en-US" dirty="0" err="1" smtClean="0"/>
              <a:t>Geoserver</a:t>
            </a:r>
            <a:r>
              <a:rPr lang="en-US" dirty="0" smtClean="0"/>
              <a:t> Raster Viewer display of Raster Resources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041" y="1564599"/>
            <a:ext cx="7615918" cy="50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1" y="1428412"/>
            <a:ext cx="6589890" cy="3269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THREDDS Server link to act on Multidimensional resources in </a:t>
            </a:r>
            <a:r>
              <a:rPr lang="en-US" dirty="0" err="1" smtClean="0"/>
              <a:t>netCDF</a:t>
            </a:r>
            <a:r>
              <a:rPr lang="en-US" dirty="0" smtClean="0"/>
              <a:t> format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10259"/>
            <a:ext cx="8601075" cy="2019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072" y="1535519"/>
            <a:ext cx="6313714" cy="48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6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and natural metadata gathering eases some of the pain of metadata entry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9" y="2865541"/>
            <a:ext cx="3848100" cy="3250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948"/>
          <a:stretch/>
        </p:blipFill>
        <p:spPr>
          <a:xfrm>
            <a:off x="3086098" y="3739920"/>
            <a:ext cx="3853543" cy="26608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16799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 geographic raster WGS 84 Coverage information automatically harvested from </a:t>
            </a:r>
            <a:r>
              <a:rPr lang="en-US" dirty="0" err="1">
                <a:solidFill>
                  <a:srgbClr val="0070C0"/>
                </a:solidFill>
              </a:rPr>
              <a:t>GeoTIFF</a:t>
            </a:r>
            <a:r>
              <a:rPr lang="en-US" dirty="0">
                <a:solidFill>
                  <a:srgbClr val="0070C0"/>
                </a:solidFill>
              </a:rPr>
              <a:t> coordinate system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139423" y="1679924"/>
            <a:ext cx="4005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 </a:t>
            </a:r>
            <a:r>
              <a:rPr lang="en-US" dirty="0" smtClean="0">
                <a:solidFill>
                  <a:srgbClr val="0070C0"/>
                </a:solidFill>
              </a:rPr>
              <a:t>multidimensional </a:t>
            </a:r>
            <a:r>
              <a:rPr lang="en-US" dirty="0" err="1" smtClean="0">
                <a:solidFill>
                  <a:srgbClr val="0070C0"/>
                </a:solidFill>
              </a:rPr>
              <a:t>netCDF</a:t>
            </a:r>
            <a:r>
              <a:rPr lang="en-US" dirty="0" smtClean="0">
                <a:solidFill>
                  <a:srgbClr val="0070C0"/>
                </a:solidFill>
              </a:rPr>
              <a:t> data with CF convention metadata the HydroShare RDM metadata can be fully and automatically completed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198" y="3052751"/>
            <a:ext cx="4416393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Collaborative “social” functions for access control, commenting and rating.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22" y="1686604"/>
            <a:ext cx="4490296" cy="43712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328" y="1673351"/>
            <a:ext cx="7003646" cy="43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356" y="870158"/>
            <a:ext cx="11092068" cy="4722259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new, </a:t>
            </a:r>
            <a:r>
              <a:rPr lang="en-US" dirty="0">
                <a:solidFill>
                  <a:srgbClr val="FF0000"/>
                </a:solidFill>
              </a:rPr>
              <a:t>web-based system </a:t>
            </a:r>
            <a:r>
              <a:rPr lang="en-US" dirty="0"/>
              <a:t>for advancing model and data sharing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 </a:t>
            </a:r>
            <a:r>
              <a:rPr lang="en-US" dirty="0" smtClean="0">
                <a:solidFill>
                  <a:srgbClr val="FF0000"/>
                </a:solidFill>
              </a:rPr>
              <a:t>multiple types </a:t>
            </a:r>
            <a:r>
              <a:rPr lang="en-US" dirty="0">
                <a:solidFill>
                  <a:srgbClr val="FF0000"/>
                </a:solidFill>
              </a:rPr>
              <a:t>of hydrologic data </a:t>
            </a:r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standards</a:t>
            </a:r>
            <a:r>
              <a:rPr lang="en-US" dirty="0"/>
              <a:t> compliant data formats and interfaces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 </a:t>
            </a:r>
            <a:r>
              <a:rPr lang="en-US" dirty="0">
                <a:solidFill>
                  <a:srgbClr val="FF0000"/>
                </a:solidFill>
              </a:rPr>
              <a:t>discovery</a:t>
            </a:r>
            <a:r>
              <a:rPr lang="en-US" dirty="0"/>
              <a:t> functionality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Model</a:t>
            </a:r>
            <a:r>
              <a:rPr lang="en-US" dirty="0" smtClean="0"/>
              <a:t> sharing and execution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Facilitate </a:t>
            </a:r>
            <a:r>
              <a:rPr lang="en-US" dirty="0"/>
              <a:t>and ease access to use of </a:t>
            </a:r>
            <a:r>
              <a:rPr lang="en-US" dirty="0">
                <a:solidFill>
                  <a:srgbClr val="FF0000"/>
                </a:solidFill>
              </a:rPr>
              <a:t>high performance </a:t>
            </a:r>
            <a:r>
              <a:rPr lang="en-US" dirty="0" smtClean="0">
                <a:solidFill>
                  <a:srgbClr val="FF0000"/>
                </a:solidFill>
              </a:rPr>
              <a:t>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Social </a:t>
            </a:r>
            <a:r>
              <a:rPr lang="en-US" dirty="0"/>
              <a:t>media and </a:t>
            </a:r>
            <a:r>
              <a:rPr lang="en-US" dirty="0">
                <a:solidFill>
                  <a:srgbClr val="FF0000"/>
                </a:solidFill>
              </a:rPr>
              <a:t>collaboration</a:t>
            </a:r>
            <a:r>
              <a:rPr lang="en-US" dirty="0"/>
              <a:t> functionality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>
                <a:solidFill>
                  <a:srgbClr val="FF0000"/>
                </a:solidFill>
              </a:rPr>
              <a:t>Links</a:t>
            </a:r>
            <a:r>
              <a:rPr lang="en-US" dirty="0"/>
              <a:t> to other data and modeling systems 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948" y="5624375"/>
            <a:ext cx="11304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Talk tomorrow: Clearing your Desk! Software and Data Services for Collaborative Web Based GIS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Analysis. (IN51C-04 8:43 am)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0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223" y="1345544"/>
            <a:ext cx="8229600" cy="3524348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USU</a:t>
            </a:r>
          </a:p>
          <a:p>
            <a:pPr lvl="1"/>
            <a:r>
              <a:rPr lang="en-US" sz="2000" dirty="0"/>
              <a:t>RENCI/UNC</a:t>
            </a:r>
          </a:p>
          <a:p>
            <a:pPr lvl="1"/>
            <a:r>
              <a:rPr lang="en-US" sz="2000" dirty="0"/>
              <a:t>CUAHSI</a:t>
            </a:r>
          </a:p>
          <a:p>
            <a:pPr lvl="1"/>
            <a:r>
              <a:rPr lang="en-US" sz="2000" dirty="0"/>
              <a:t>BYU</a:t>
            </a:r>
          </a:p>
          <a:p>
            <a:pPr lvl="1"/>
            <a:r>
              <a:rPr lang="en-US" sz="2000" dirty="0"/>
              <a:t>Tufts</a:t>
            </a:r>
          </a:p>
          <a:p>
            <a:pPr lvl="1"/>
            <a:r>
              <a:rPr lang="en-US" sz="2000" dirty="0"/>
              <a:t>UVA</a:t>
            </a:r>
          </a:p>
          <a:p>
            <a:pPr lvl="1"/>
            <a:r>
              <a:rPr lang="en-US" sz="2000" dirty="0"/>
              <a:t>Texas </a:t>
            </a:r>
          </a:p>
          <a:p>
            <a:pPr lvl="1"/>
            <a:r>
              <a:rPr lang="en-US" sz="2000" dirty="0"/>
              <a:t>Purdue</a:t>
            </a:r>
          </a:p>
          <a:p>
            <a:pPr lvl="1"/>
            <a:r>
              <a:rPr lang="en-US" sz="2000" dirty="0"/>
              <a:t>SDSC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8821" y="1"/>
            <a:ext cx="8229600" cy="7211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 to the HydroShare team!</a:t>
            </a:r>
            <a:endParaRPr lang="en-US" dirty="0"/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1581621" y="5867400"/>
            <a:ext cx="880441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1F497D"/>
              </a:solidFill>
            </a:endParaRPr>
          </a:p>
          <a:p>
            <a:pPr algn="ctr"/>
            <a:r>
              <a:rPr lang="en-US" sz="2400" dirty="0">
                <a:solidFill>
                  <a:srgbClr val="1F497D"/>
                </a:solidFill>
                <a:hlinkClick r:id="rId3"/>
              </a:rPr>
              <a:t>http://www.hydroshare.org</a:t>
            </a:r>
            <a:r>
              <a:rPr lang="en-US" sz="2400" dirty="0">
                <a:solidFill>
                  <a:srgbClr val="1F497D"/>
                </a:solidFill>
              </a:rPr>
              <a:t>  </a:t>
            </a:r>
          </a:p>
        </p:txBody>
      </p:sp>
      <p:pic>
        <p:nvPicPr>
          <p:cNvPr id="30" name="Picture 3" descr="C:\Users\dtarb\Dave\Projects\CUAHSI\HydroShare\Logo\Hydroshare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84" y="6154896"/>
            <a:ext cx="2277519" cy="46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49656"/>
            <a:ext cx="6521182" cy="434702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153400" y="6041481"/>
            <a:ext cx="2410869" cy="763893"/>
            <a:chOff x="6320485" y="5943600"/>
            <a:chExt cx="2719784" cy="861774"/>
          </a:xfrm>
        </p:grpSpPr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6320485" y="5943600"/>
              <a:ext cx="2719784" cy="838200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6" name="Picture 11" descr="nsf4c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20813" y="6001334"/>
              <a:ext cx="803093" cy="722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7391400" y="5943600"/>
              <a:ext cx="1447800" cy="8617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4389438"/>
              <a:r>
                <a:rPr lang="en-US" sz="1400" dirty="0"/>
                <a:t>OCI-1148453 </a:t>
              </a:r>
            </a:p>
            <a:p>
              <a:pPr defTabSz="4389438"/>
              <a:r>
                <a:rPr lang="en-US" sz="1400" dirty="0"/>
                <a:t>OCI-1148090</a:t>
              </a:r>
            </a:p>
            <a:p>
              <a:pPr defTabSz="4389438"/>
              <a:r>
                <a:rPr lang="en-US" sz="1400" dirty="0"/>
                <a:t>2012-2017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1569" y="5373103"/>
            <a:ext cx="11304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Talk tomorrow: Clearing your Desk! Software and Data Services for Collaborative Web Based GIS </a:t>
            </a:r>
            <a:r>
              <a:rPr lang="en-US" sz="2000" dirty="0" smtClean="0">
                <a:solidFill>
                  <a:srgbClr val="FF0000"/>
                </a:solidFill>
              </a:rPr>
              <a:t>Analysis. (IN51C-04 8:43 am)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3"/>
          <a:stretch/>
        </p:blipFill>
        <p:spPr bwMode="auto">
          <a:xfrm>
            <a:off x="6974812" y="5204461"/>
            <a:ext cx="2430313" cy="151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4"/>
          <a:stretch/>
        </p:blipFill>
        <p:spPr bwMode="auto">
          <a:xfrm>
            <a:off x="2510204" y="5204461"/>
            <a:ext cx="2498410" cy="151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8229600" cy="1010197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711815" y="1578484"/>
            <a:ext cx="7396562" cy="438296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requires integration of information from multiple sources</a:t>
            </a:r>
          </a:p>
          <a:p>
            <a:pPr lvl="1"/>
            <a:r>
              <a:rPr lang="en-US" dirty="0"/>
              <a:t>is data and computationally intensive</a:t>
            </a:r>
          </a:p>
          <a:p>
            <a:pPr lvl="1"/>
            <a:r>
              <a:rPr lang="en-US" dirty="0"/>
              <a:t>requires collaboration and working as a team/community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39502" y="1678679"/>
            <a:ext cx="3362044" cy="2191724"/>
            <a:chOff x="1000974" y="2544819"/>
            <a:chExt cx="4361248" cy="2843107"/>
          </a:xfrm>
        </p:grpSpPr>
        <p:pic>
          <p:nvPicPr>
            <p:cNvPr id="5" name="Picture 2" descr="C:\Users\rayi\Dropbox\NSF SSI Hydrology\SI2 Jan 2013 Mtg\1 Pager\pics\cloud_02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974" y="3328257"/>
              <a:ext cx="4361248" cy="2059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572654" y="4358092"/>
              <a:ext cx="1343099" cy="43253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9050">
              <a:solidFill>
                <a:srgbClr val="008DA9"/>
              </a:solidFill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Data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34120" y="3759580"/>
              <a:ext cx="1343099" cy="43253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9050">
              <a:solidFill>
                <a:srgbClr val="008DA9"/>
              </a:solidFill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Analysis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5587" y="4358092"/>
              <a:ext cx="1343099" cy="43253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9050">
              <a:solidFill>
                <a:srgbClr val="008DA9"/>
              </a:solidFill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Models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853774" y="2544819"/>
              <a:ext cx="2703790" cy="1078750"/>
              <a:chOff x="5362222" y="4521514"/>
              <a:chExt cx="2703790" cy="10787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362222" y="4521514"/>
                <a:ext cx="2703790" cy="654635"/>
                <a:chOff x="5362222" y="4521514"/>
                <a:chExt cx="2703790" cy="654635"/>
              </a:xfrm>
            </p:grpSpPr>
            <p:pic>
              <p:nvPicPr>
                <p:cNvPr id="19" name="Picture 2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7470001" y="4521514"/>
                  <a:ext cx="596011" cy="654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" name="Picture 2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6416111" y="4521514"/>
                  <a:ext cx="596011" cy="654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 flipH="1">
                  <a:off x="5362222" y="4521514"/>
                  <a:ext cx="596011" cy="654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" name="Group 10"/>
              <p:cNvGrpSpPr/>
              <p:nvPr/>
            </p:nvGrpSpPr>
            <p:grpSpPr>
              <a:xfrm>
                <a:off x="5907900" y="4790622"/>
                <a:ext cx="1612435" cy="206680"/>
                <a:chOff x="5926334" y="4790622"/>
                <a:chExt cx="1612435" cy="206680"/>
              </a:xfrm>
            </p:grpSpPr>
            <p:sp>
              <p:nvSpPr>
                <p:cNvPr id="17" name="Left-Right Arrow 16"/>
                <p:cNvSpPr/>
                <p:nvPr/>
              </p:nvSpPr>
              <p:spPr>
                <a:xfrm>
                  <a:off x="5926334" y="4790622"/>
                  <a:ext cx="523536" cy="206680"/>
                </a:xfrm>
                <a:prstGeom prst="left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Left-Right Arrow 17"/>
                <p:cNvSpPr/>
                <p:nvPr/>
              </p:nvSpPr>
              <p:spPr>
                <a:xfrm>
                  <a:off x="7015233" y="4790622"/>
                  <a:ext cx="523536" cy="206680"/>
                </a:xfrm>
                <a:prstGeom prst="left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742556" y="5066734"/>
                <a:ext cx="1943123" cy="533530"/>
                <a:chOff x="5742556" y="5066734"/>
                <a:chExt cx="1943123" cy="533530"/>
              </a:xfrm>
            </p:grpSpPr>
            <p:sp>
              <p:nvSpPr>
                <p:cNvPr id="13" name="Left-Right Arrow 12"/>
                <p:cNvSpPr/>
                <p:nvPr/>
              </p:nvSpPr>
              <p:spPr>
                <a:xfrm rot="3300000">
                  <a:off x="5584128" y="5235156"/>
                  <a:ext cx="523536" cy="206680"/>
                </a:xfrm>
                <a:prstGeom prst="left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Left-Right Arrow 13"/>
                <p:cNvSpPr/>
                <p:nvPr/>
              </p:nvSpPr>
              <p:spPr>
                <a:xfrm rot="3300000">
                  <a:off x="6741756" y="5235156"/>
                  <a:ext cx="523536" cy="206680"/>
                </a:xfrm>
                <a:prstGeom prst="left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Left-Right Arrow 14"/>
                <p:cNvSpPr/>
                <p:nvPr/>
              </p:nvSpPr>
              <p:spPr>
                <a:xfrm rot="7500000">
                  <a:off x="7320571" y="5225162"/>
                  <a:ext cx="523536" cy="206680"/>
                </a:xfrm>
                <a:prstGeom prst="left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Left-Right Arrow 15"/>
                <p:cNvSpPr/>
                <p:nvPr/>
              </p:nvSpPr>
              <p:spPr>
                <a:xfrm rot="7500000">
                  <a:off x="6162942" y="5225162"/>
                  <a:ext cx="523536" cy="206680"/>
                </a:xfrm>
                <a:prstGeom prst="left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4" name="Rectangle 23"/>
          <p:cNvSpPr/>
          <p:nvPr/>
        </p:nvSpPr>
        <p:spPr>
          <a:xfrm>
            <a:off x="822678" y="940516"/>
            <a:ext cx="71967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Advancing Hydrologic Understanding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73394" y="4107567"/>
            <a:ext cx="10328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Grand challenge (NRC 2001):  Better hydrologic forecasting that quantifies effects and consequences of land surface change on hydrologic processes and conditions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519532" y="5538220"/>
            <a:ext cx="115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Floods and Droughts</a:t>
            </a:r>
          </a:p>
        </p:txBody>
      </p:sp>
    </p:spTree>
    <p:extLst>
      <p:ext uri="{BB962C8B-B14F-4D97-AF65-F5344CB8AC3E}">
        <p14:creationId xmlns:p14="http://schemas.microsoft.com/office/powerpoint/2010/main" val="901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2472"/>
            <a:ext cx="8229600" cy="8911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based collaboration environment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30400" y="5807055"/>
            <a:ext cx="9810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Being </a:t>
            </a:r>
            <a:r>
              <a:rPr lang="en-US" dirty="0" smtClean="0"/>
              <a:t>collaboratively developed </a:t>
            </a:r>
            <a:r>
              <a:rPr lang="en-US" dirty="0"/>
              <a:t>by </a:t>
            </a:r>
            <a:r>
              <a:rPr lang="en-US" dirty="0" smtClean="0"/>
              <a:t>USU</a:t>
            </a:r>
            <a:r>
              <a:rPr lang="en-US" dirty="0"/>
              <a:t>, RENCI, BYU, UNC, UVA, CUAHSI, Tufts, Texas, Purdue, </a:t>
            </a:r>
            <a:r>
              <a:rPr lang="en-US" dirty="0" err="1" smtClean="0"/>
              <a:t>Caktus</a:t>
            </a:r>
            <a:endParaRPr lang="en-US" dirty="0" smtClean="0"/>
          </a:p>
          <a:p>
            <a:pPr algn="ctr">
              <a:lnSpc>
                <a:spcPct val="150000"/>
              </a:lnSpc>
            </a:pPr>
            <a:r>
              <a:rPr lang="en-US" dirty="0" smtClean="0"/>
              <a:t>Open Development at </a:t>
            </a:r>
            <a:r>
              <a:rPr lang="en-US" dirty="0" smtClean="0">
                <a:hlinkClick r:id="rId2"/>
              </a:rPr>
              <a:t>http://github.com/hydroshare</a:t>
            </a:r>
            <a:r>
              <a:rPr lang="en-US" dirty="0" smtClean="0"/>
              <a:t> (contributors are welcome)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2245"/>
          <a:stretch/>
        </p:blipFill>
        <p:spPr>
          <a:xfrm>
            <a:off x="1475844" y="1050945"/>
            <a:ext cx="9240312" cy="47561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99622" y="2847777"/>
            <a:ext cx="5415778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4800" dirty="0">
                <a:hlinkClick r:id="rId4"/>
              </a:rPr>
              <a:t>www.hydroshare.org</a:t>
            </a:r>
            <a:endParaRPr lang="en-US" sz="4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06622" y="3802603"/>
            <a:ext cx="8258458" cy="847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/>
              <a:t>Enable more rapid advances in hydrologic understanding through collaborative data sharing, analysis and modeling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32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HydroShare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718" y="1417638"/>
            <a:ext cx="8229600" cy="48307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To provide a cyberinfrastructure platform for hydrologic research to solve problems of size and scope not otherwise solvable using desktop computing through</a:t>
            </a:r>
          </a:p>
          <a:p>
            <a:pPr lvl="1"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Software as a service</a:t>
            </a:r>
          </a:p>
          <a:p>
            <a:pPr lvl="1"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Data as a service</a:t>
            </a:r>
          </a:p>
          <a:p>
            <a:pPr lvl="1"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Models as a service</a:t>
            </a:r>
          </a:p>
          <a:p>
            <a:pPr lvl="1"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Visualization and analysis services</a:t>
            </a:r>
          </a:p>
          <a:p>
            <a:pPr lvl="0"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To enable more rapid advances in hydrologic understanding through collaborative data sharing, analysis and modeling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To address </a:t>
            </a:r>
            <a:r>
              <a:rPr lang="en-US" sz="2400" dirty="0">
                <a:solidFill>
                  <a:schemeClr val="accent1"/>
                </a:solidFill>
              </a:rPr>
              <a:t>community</a:t>
            </a:r>
            <a:r>
              <a:rPr lang="en-US" sz="2400" dirty="0">
                <a:solidFill>
                  <a:sysClr val="windowText" lastClr="000000"/>
                </a:solidFill>
              </a:rPr>
              <a:t> cyberinfrastructure needs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098" name="Picture 2" descr="http://spatial.cuahsi.org/resources/images/log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5562601"/>
            <a:ext cx="2499791" cy="113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8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5858"/>
            <a:ext cx="8229600" cy="873226"/>
          </a:xfrm>
        </p:spPr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04" y="1285464"/>
            <a:ext cx="6612355" cy="5050478"/>
          </a:xfrm>
        </p:spPr>
        <p:txBody>
          <a:bodyPr>
            <a:normAutofit/>
          </a:bodyPr>
          <a:lstStyle/>
          <a:p>
            <a:r>
              <a:rPr lang="en-US" dirty="0" smtClean="0"/>
              <a:t>Sharing and publication of data</a:t>
            </a:r>
          </a:p>
          <a:p>
            <a:r>
              <a:rPr lang="en-US" dirty="0" smtClean="0"/>
              <a:t>Social discovery and added value</a:t>
            </a:r>
          </a:p>
          <a:p>
            <a:r>
              <a:rPr lang="en-US" dirty="0"/>
              <a:t>Model </a:t>
            </a:r>
            <a:r>
              <a:rPr lang="en-US" dirty="0" smtClean="0"/>
              <a:t>sharing</a:t>
            </a:r>
          </a:p>
          <a:p>
            <a:endParaRPr lang="en-US" dirty="0"/>
          </a:p>
          <a:p>
            <a:r>
              <a:rPr lang="en-US" dirty="0" smtClean="0"/>
              <a:t>Model input data preparation</a:t>
            </a:r>
          </a:p>
          <a:p>
            <a:r>
              <a:rPr lang="en-US" dirty="0" smtClean="0"/>
              <a:t>Model execution</a:t>
            </a:r>
          </a:p>
          <a:p>
            <a:r>
              <a:rPr lang="en-US" dirty="0" smtClean="0"/>
              <a:t>Visualization and analysis (best of practice tools)</a:t>
            </a: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898402" y="3711737"/>
            <a:ext cx="581891" cy="2198734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01945" y="3472276"/>
            <a:ext cx="3884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Server/Cloud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Platform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Reproducibility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Reduce needs for software </a:t>
            </a:r>
            <a:r>
              <a:rPr lang="en-US" sz="2400" dirty="0">
                <a:solidFill>
                  <a:srgbClr val="002060"/>
                </a:solidFill>
              </a:rPr>
              <a:t>installation and configuration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898402" y="1368353"/>
            <a:ext cx="581891" cy="1706151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01945" y="1987002"/>
            <a:ext cx="237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Collaboration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1270" y="6254448"/>
            <a:ext cx="732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My </a:t>
            </a:r>
            <a:r>
              <a:rPr lang="en-US" sz="2000" dirty="0">
                <a:solidFill>
                  <a:srgbClr val="00B0F0"/>
                </a:solidFill>
              </a:rPr>
              <a:t>talk </a:t>
            </a:r>
            <a:r>
              <a:rPr lang="en-US" sz="2000" dirty="0" smtClean="0">
                <a:solidFill>
                  <a:srgbClr val="00B0F0"/>
                </a:solidFill>
              </a:rPr>
              <a:t>IN51C-04 tomorrow expands on Server/Cloud computation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8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9"/>
            <a:ext cx="9144000" cy="902281"/>
          </a:xfrm>
        </p:spPr>
        <p:txBody>
          <a:bodyPr>
            <a:noAutofit/>
          </a:bodyPr>
          <a:lstStyle/>
          <a:p>
            <a:r>
              <a:rPr lang="en-US" sz="3200" dirty="0"/>
              <a:t>Architecture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2354" y="2961294"/>
            <a:ext cx="133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Resource exploration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71081" y="2910385"/>
            <a:ext cx="133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Actions on Resources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34513" y="4986731"/>
            <a:ext cx="1461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Distributed file 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6085" y="6103987"/>
            <a:ext cx="475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Parallels the paradigm for how PC’s are used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8487" y="1434432"/>
            <a:ext cx="3232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Organize and annotate your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Manage access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47077" y="1354793"/>
            <a:ext cx="368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Web software to operate on content you have access to (Apps)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Extensibility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81256" y="910939"/>
            <a:ext cx="4940389" cy="4925811"/>
            <a:chOff x="3911781" y="1079983"/>
            <a:chExt cx="4132439" cy="4120245"/>
          </a:xfrm>
        </p:grpSpPr>
        <p:sp>
          <p:nvSpPr>
            <p:cNvPr id="37" name="TextBox 36"/>
            <p:cNvSpPr txBox="1"/>
            <p:nvPr/>
          </p:nvSpPr>
          <p:spPr>
            <a:xfrm>
              <a:off x="6359202" y="2543101"/>
              <a:ext cx="1526687" cy="10645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lnSpc>
                  <a:spcPct val="80000"/>
                </a:lnSpc>
                <a:defRPr b="1">
                  <a:solidFill>
                    <a:srgbClr val="1F497D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HydroShare Apps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11782" y="2543554"/>
              <a:ext cx="1513236" cy="10636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b="1" dirty="0">
                  <a:solidFill>
                    <a:srgbClr val="1F497D"/>
                  </a:solidFill>
                </a:rPr>
                <a:t>Django website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11781" y="4405966"/>
              <a:ext cx="3974106" cy="7942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endParaRPr lang="en-US" sz="1400" b="1" spc="-100" dirty="0">
                <a:solidFill>
                  <a:srgbClr val="C0504D">
                    <a:lumMod val="50000"/>
                  </a:srgb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11782" y="4547705"/>
              <a:ext cx="3974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</a:rPr>
                <a:t>iRODS</a:t>
              </a:r>
              <a:r>
                <a:rPr lang="en-US" dirty="0">
                  <a:solidFill>
                    <a:prstClr val="black"/>
                  </a:solidFill>
                </a:rPr>
                <a:t> “Network File System”</a:t>
              </a:r>
            </a:p>
          </p:txBody>
        </p:sp>
        <p:sp>
          <p:nvSpPr>
            <p:cNvPr id="41" name="Left-Right Arrow 40"/>
            <p:cNvSpPr/>
            <p:nvPr/>
          </p:nvSpPr>
          <p:spPr>
            <a:xfrm>
              <a:off x="5467850" y="2979690"/>
              <a:ext cx="848518" cy="255551"/>
            </a:xfrm>
            <a:prstGeom prst="left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22660" y="2610357"/>
              <a:ext cx="5084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API</a:t>
              </a:r>
              <a:endParaRPr lang="en-US" dirty="0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374887" y="1079983"/>
              <a:ext cx="1162050" cy="127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3" name="Straight Connector 52"/>
            <p:cNvCxnSpPr/>
            <p:nvPr/>
          </p:nvCxnSpPr>
          <p:spPr>
            <a:xfrm flipH="1">
              <a:off x="4983400" y="2156258"/>
              <a:ext cx="700301" cy="400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241261" y="2156259"/>
              <a:ext cx="591355" cy="37444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Left-Right Arrow 20"/>
            <p:cNvSpPr/>
            <p:nvPr/>
          </p:nvSpPr>
          <p:spPr>
            <a:xfrm rot="5400000">
              <a:off x="4389468" y="3887316"/>
              <a:ext cx="557865" cy="281169"/>
            </a:xfrm>
            <a:prstGeom prst="left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white"/>
                </a:solidFill>
              </a:endParaRPr>
            </a:p>
          </p:txBody>
        </p:sp>
        <p:sp>
          <p:nvSpPr>
            <p:cNvPr id="22" name="Left-Right Arrow 21"/>
            <p:cNvSpPr/>
            <p:nvPr/>
          </p:nvSpPr>
          <p:spPr>
            <a:xfrm rot="5400000">
              <a:off x="6843612" y="3866014"/>
              <a:ext cx="557865" cy="281169"/>
            </a:xfrm>
            <a:prstGeom prst="left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94224" y="3821932"/>
              <a:ext cx="8499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API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54114" y="3836559"/>
              <a:ext cx="8499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API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17335" y="3564302"/>
              <a:ext cx="788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OAuth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598088" y="3472755"/>
            <a:ext cx="3525672" cy="3280358"/>
            <a:chOff x="8598088" y="3472755"/>
            <a:chExt cx="3525672" cy="3280358"/>
          </a:xfrm>
        </p:grpSpPr>
        <p:sp>
          <p:nvSpPr>
            <p:cNvPr id="8" name="Oval Callout 7"/>
            <p:cNvSpPr/>
            <p:nvPr/>
          </p:nvSpPr>
          <p:spPr>
            <a:xfrm>
              <a:off x="9356035" y="3472755"/>
              <a:ext cx="2146852" cy="2025437"/>
            </a:xfrm>
            <a:prstGeom prst="wedgeEllipseCallout">
              <a:avLst>
                <a:gd name="adj1" fmla="val -79324"/>
                <a:gd name="adj2" fmla="val -39472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Empower everyone with Apps (Dawn Wright)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98088" y="5552784"/>
              <a:ext cx="35256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Anyone can set up a server/app platform (software service) to operate on HydroShare resources through </a:t>
              </a: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iRODS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 and API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90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 its heart, HydroShare is a system for sharing </a:t>
            </a:r>
            <a:r>
              <a:rPr lang="en-US" dirty="0" smtClean="0">
                <a:solidFill>
                  <a:srgbClr val="FF0000"/>
                </a:solidFill>
              </a:rPr>
              <a:t>Resources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0000"/>
                </a:solidFill>
              </a:rPr>
              <a:t> Collaborating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06" y="1676401"/>
            <a:ext cx="1035023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Files and sets of files structured to represent a hydrologic process, model, or element in the hydrologic environment</a:t>
            </a:r>
          </a:p>
          <a:p>
            <a:r>
              <a:rPr lang="en-US" dirty="0" smtClean="0"/>
              <a:t>Standard data models enhance interoperability and support functionality “hydro value added”</a:t>
            </a:r>
          </a:p>
          <a:p>
            <a:r>
              <a:rPr lang="en-US" dirty="0" smtClean="0"/>
              <a:t>Tools (Web apps) that act on resources to visualize, modify and create new resources</a:t>
            </a:r>
          </a:p>
          <a:p>
            <a:pPr lvl="1"/>
            <a:r>
              <a:rPr lang="en-US" dirty="0" smtClean="0"/>
              <a:t>Encode standard/best practices</a:t>
            </a:r>
          </a:p>
          <a:p>
            <a:r>
              <a:rPr lang="en-US" dirty="0" smtClean="0"/>
              <a:t>Access control and sharing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81200" y="1"/>
            <a:ext cx="8229600" cy="7032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data supported as 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20485" y="832360"/>
            <a:ext cx="5796115" cy="6025641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Resource Types</a:t>
            </a:r>
          </a:p>
          <a:p>
            <a:r>
              <a:rPr lang="en-US" sz="2600" dirty="0"/>
              <a:t>Generic  </a:t>
            </a:r>
            <a:r>
              <a:rPr lang="en-US" sz="2600" dirty="0">
                <a:sym typeface="Wingdings" panose="05000000000000000000" pitchFamily="2" charset="2"/>
              </a:rPr>
              <a:t></a:t>
            </a:r>
            <a:endParaRPr lang="en-US" sz="2600" dirty="0"/>
          </a:p>
          <a:p>
            <a:r>
              <a:rPr lang="en-US" sz="2600" dirty="0"/>
              <a:t>Geographic Raster </a:t>
            </a:r>
            <a:r>
              <a:rPr lang="en-US" sz="2600" dirty="0">
                <a:sym typeface="Wingdings" panose="05000000000000000000" pitchFamily="2" charset="2"/>
              </a:rPr>
              <a:t></a:t>
            </a:r>
            <a:endParaRPr lang="en-US" sz="2600" dirty="0"/>
          </a:p>
          <a:p>
            <a:r>
              <a:rPr lang="en-US" sz="2600" dirty="0"/>
              <a:t>Time Series </a:t>
            </a:r>
            <a:r>
              <a:rPr lang="en-US" sz="2600" dirty="0">
                <a:sym typeface="Wingdings" panose="05000000000000000000" pitchFamily="2" charset="2"/>
              </a:rPr>
              <a:t></a:t>
            </a:r>
            <a:endParaRPr lang="en-US" sz="2600" dirty="0"/>
          </a:p>
          <a:p>
            <a:r>
              <a:rPr lang="en-US" sz="2600" dirty="0"/>
              <a:t>Multidimensional </a:t>
            </a:r>
            <a:r>
              <a:rPr lang="en-US" sz="2600" dirty="0" smtClean="0">
                <a:sym typeface="Wingdings" panose="05000000000000000000" pitchFamily="2" charset="2"/>
              </a:rPr>
              <a:t></a:t>
            </a:r>
            <a:endParaRPr lang="en-US" sz="2600" dirty="0"/>
          </a:p>
          <a:p>
            <a:r>
              <a:rPr lang="en-US" sz="2600" dirty="0"/>
              <a:t>Model program </a:t>
            </a:r>
            <a:r>
              <a:rPr lang="en-US" sz="2600" dirty="0">
                <a:sym typeface="Wingdings" panose="05000000000000000000" pitchFamily="2" charset="2"/>
              </a:rPr>
              <a:t></a:t>
            </a:r>
            <a:endParaRPr lang="en-US" sz="2600" dirty="0"/>
          </a:p>
          <a:p>
            <a:r>
              <a:rPr lang="en-US" sz="2600" dirty="0"/>
              <a:t>Model instance </a:t>
            </a:r>
            <a:r>
              <a:rPr lang="en-US" sz="2600" dirty="0" smtClean="0">
                <a:sym typeface="Wingdings" panose="05000000000000000000" pitchFamily="2" charset="2"/>
              </a:rPr>
              <a:t></a:t>
            </a:r>
          </a:p>
          <a:p>
            <a:pPr lvl="1"/>
            <a:r>
              <a:rPr lang="en-US" sz="1900" dirty="0" smtClean="0">
                <a:sym typeface="Wingdings" panose="05000000000000000000" pitchFamily="2" charset="2"/>
              </a:rPr>
              <a:t>SWAT Model Instance </a:t>
            </a:r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19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Web App </a:t>
            </a:r>
            <a:r>
              <a:rPr lang="en-US" sz="2600" dirty="0">
                <a:sym typeface="Wingdings" panose="05000000000000000000" pitchFamily="2" charset="2"/>
              </a:rPr>
              <a:t></a:t>
            </a:r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Geographic Feature</a:t>
            </a:r>
            <a:r>
              <a:rPr lang="en-US" sz="2600" dirty="0">
                <a:sym typeface="Wingdings" panose="05000000000000000000" pitchFamily="2" charset="2"/>
              </a:rPr>
              <a:t> </a:t>
            </a:r>
          </a:p>
          <a:p>
            <a:r>
              <a:rPr lang="en-US" sz="2600" dirty="0">
                <a:solidFill>
                  <a:srgbClr val="00B050"/>
                </a:solidFill>
              </a:rPr>
              <a:t>Referenced Time Series (CUAHSI HIS web service link)</a:t>
            </a:r>
          </a:p>
          <a:p>
            <a:r>
              <a:rPr lang="en-US" sz="2600" dirty="0" smtClean="0">
                <a:solidFill>
                  <a:srgbClr val="0070C0"/>
                </a:solidFill>
              </a:rPr>
              <a:t>River </a:t>
            </a:r>
            <a:r>
              <a:rPr lang="en-US" sz="2600" dirty="0">
                <a:solidFill>
                  <a:srgbClr val="0070C0"/>
                </a:solidFill>
              </a:rPr>
              <a:t>Geometry</a:t>
            </a:r>
          </a:p>
          <a:p>
            <a:r>
              <a:rPr lang="en-US" sz="2600" dirty="0">
                <a:solidFill>
                  <a:srgbClr val="0070C0"/>
                </a:solidFill>
              </a:rPr>
              <a:t>Sample based observations (ODM2 and CZO)</a:t>
            </a:r>
          </a:p>
          <a:p>
            <a:r>
              <a:rPr lang="en-US" sz="2600" dirty="0" smtClean="0">
                <a:solidFill>
                  <a:srgbClr val="0070C0"/>
                </a:solidFill>
              </a:rPr>
              <a:t>Composite resources (Collections of resources) </a:t>
            </a:r>
            <a:endParaRPr lang="en-US" sz="26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692" t="3390" r="5692"/>
          <a:stretch/>
        </p:blipFill>
        <p:spPr>
          <a:xfrm>
            <a:off x="6566419" y="2921965"/>
            <a:ext cx="1680118" cy="266016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perspectiveRelaxed">
              <a:rot lat="18600000" lon="3180000" rev="18000000"/>
            </a:camera>
            <a:lightRig rig="threePt" dir="t"/>
          </a:scene3d>
          <a:sp3d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2933" y="1293912"/>
            <a:ext cx="2308860" cy="3398520"/>
          </a:xfrm>
          <a:prstGeom prst="rect">
            <a:avLst/>
          </a:prstGeom>
          <a:scene3d>
            <a:camera prst="perspectiveRelaxedModerately">
              <a:rot lat="18600000" lon="3180000" rev="18000000"/>
            </a:camera>
            <a:lightRig rig="threePt" dir="t"/>
          </a:scene3d>
        </p:spPr>
      </p:pic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811521" y="4252047"/>
            <a:ext cx="2204719" cy="2519881"/>
            <a:chOff x="378077" y="1340330"/>
            <a:chExt cx="5181889" cy="595704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684" y="3716927"/>
              <a:ext cx="3915205" cy="3580448"/>
            </a:xfrm>
            <a:prstGeom prst="rect">
              <a:avLst/>
            </a:prstGeom>
            <a:noFill/>
            <a:ln w="41275" cmpd="sng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>
                <a:rot lat="18300000" lon="19200000" rev="30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Straight Connector 10"/>
            <p:cNvCxnSpPr/>
            <p:nvPr/>
          </p:nvCxnSpPr>
          <p:spPr>
            <a:xfrm flipV="1">
              <a:off x="1978619" y="3678265"/>
              <a:ext cx="0" cy="2991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78077" y="2349734"/>
              <a:ext cx="0" cy="2987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540202" y="2696744"/>
              <a:ext cx="1950" cy="2991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940628" y="1340330"/>
              <a:ext cx="0" cy="3012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90286" y="1340330"/>
              <a:ext cx="5169680" cy="4893069"/>
              <a:chOff x="2975910" y="1340330"/>
              <a:chExt cx="5169680" cy="4893069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975910" y="1340330"/>
                <a:ext cx="5169680" cy="2337935"/>
                <a:chOff x="378077" y="904013"/>
                <a:chExt cx="5169680" cy="2337935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1971304" y="2264213"/>
                  <a:ext cx="3558639" cy="9777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381989" y="904013"/>
                  <a:ext cx="3558639" cy="10094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378077" y="1913416"/>
                  <a:ext cx="1600542" cy="1328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3940628" y="904013"/>
                  <a:ext cx="1607129" cy="136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2975910" y="1766186"/>
                <a:ext cx="5169680" cy="2337935"/>
                <a:chOff x="378077" y="904013"/>
                <a:chExt cx="5169680" cy="2337935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1971304" y="2264213"/>
                  <a:ext cx="3558639" cy="97773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381989" y="904013"/>
                  <a:ext cx="3558639" cy="100940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78077" y="1913416"/>
                  <a:ext cx="1600542" cy="132853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3940628" y="904013"/>
                  <a:ext cx="1607129" cy="13602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2975910" y="2192042"/>
                <a:ext cx="5169680" cy="2337935"/>
                <a:chOff x="378077" y="904013"/>
                <a:chExt cx="5169680" cy="2337935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1971304" y="2264213"/>
                  <a:ext cx="3558639" cy="97773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381989" y="904013"/>
                  <a:ext cx="3558639" cy="100940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78077" y="1913416"/>
                  <a:ext cx="1600542" cy="132853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940628" y="904013"/>
                  <a:ext cx="1607129" cy="13602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2975910" y="2617898"/>
                <a:ext cx="5169680" cy="2337935"/>
                <a:chOff x="378077" y="904013"/>
                <a:chExt cx="5169680" cy="2337935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1971304" y="2264213"/>
                  <a:ext cx="3558639" cy="97773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381989" y="904013"/>
                  <a:ext cx="3558639" cy="100940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78077" y="1913416"/>
                  <a:ext cx="1600542" cy="132853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940628" y="904013"/>
                  <a:ext cx="1607129" cy="13602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975910" y="3043754"/>
                <a:ext cx="5169680" cy="2337935"/>
                <a:chOff x="378077" y="904013"/>
                <a:chExt cx="5169680" cy="2337935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971304" y="2264213"/>
                  <a:ext cx="3558639" cy="97773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381989" y="904013"/>
                  <a:ext cx="3558639" cy="100940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78077" y="1913416"/>
                  <a:ext cx="1600542" cy="132853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940628" y="904013"/>
                  <a:ext cx="1607129" cy="13602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2975910" y="3469610"/>
                <a:ext cx="5169680" cy="2337935"/>
                <a:chOff x="378077" y="904013"/>
                <a:chExt cx="5169680" cy="2337935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1971304" y="2264213"/>
                  <a:ext cx="3558639" cy="97773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381989" y="904013"/>
                  <a:ext cx="3558639" cy="100940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78077" y="1913416"/>
                  <a:ext cx="1600542" cy="132853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940628" y="904013"/>
                  <a:ext cx="1607129" cy="13602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2975910" y="3895464"/>
                <a:ext cx="5169680" cy="2337935"/>
                <a:chOff x="378077" y="904013"/>
                <a:chExt cx="5169680" cy="2337935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971304" y="2264213"/>
                  <a:ext cx="3558639" cy="97773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381989" y="904013"/>
                  <a:ext cx="3558639" cy="100940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78077" y="1913416"/>
                  <a:ext cx="1600542" cy="132853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940628" y="904013"/>
                  <a:ext cx="1607129" cy="13602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983514" y="5971434"/>
              <a:ext cx="2485121" cy="698224"/>
            </a:xfrm>
            <a:prstGeom prst="straightConnector1">
              <a:avLst/>
            </a:prstGeom>
            <a:ln w="57150">
              <a:solidFill>
                <a:srgbClr val="0099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1971305" y="4291570"/>
              <a:ext cx="12209" cy="2416749"/>
            </a:xfrm>
            <a:prstGeom prst="straightConnector1">
              <a:avLst/>
            </a:prstGeom>
            <a:ln w="57150">
              <a:solidFill>
                <a:srgbClr val="0099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638290" y="5539383"/>
              <a:ext cx="1333015" cy="1130275"/>
            </a:xfrm>
            <a:prstGeom prst="straightConnector1">
              <a:avLst/>
            </a:prstGeom>
            <a:ln w="57150">
              <a:solidFill>
                <a:srgbClr val="0099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83590" y="6027108"/>
              <a:ext cx="837171" cy="10302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45648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2400" b="1" dirty="0">
                  <a:solidFill>
                    <a:srgbClr val="0099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8290" y="5775867"/>
              <a:ext cx="837171" cy="10302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45648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2400" b="1" dirty="0">
                  <a:solidFill>
                    <a:srgbClr val="009900"/>
                  </a:solidFill>
                  <a:latin typeface="Arial" charset="0"/>
                </a:rPr>
                <a:t>y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44365" y="4435159"/>
              <a:ext cx="637101" cy="10302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45648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2400" b="1" dirty="0">
                  <a:solidFill>
                    <a:srgbClr val="009900"/>
                  </a:solidFill>
                  <a:latin typeface="Arial" charset="0"/>
                </a:rPr>
                <a:t>t</a:t>
              </a: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987" y="995273"/>
            <a:ext cx="2655762" cy="178130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232" y="4921756"/>
            <a:ext cx="211668" cy="21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3"/>
            <a:ext cx="12192000" cy="9593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Resource Data Model holds all the information for formal publication with DOI</a:t>
            </a:r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08214" y="6262081"/>
            <a:ext cx="113276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Horsburgh, J. S., et al., (2015), 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Hydroshare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Sharing Diverse Environmental Data Types and Models as Social Objects with Application to the Hydrology Domain," JAWRA,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 http://dx.doi.org/10.1111/1752-1688.12363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99" y="1269206"/>
            <a:ext cx="8502471" cy="4523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6270" y="1022418"/>
            <a:ext cx="31055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prstClr val="black"/>
                </a:solidFill>
              </a:rPr>
              <a:t>Open Archives Initiative – Object Reuse and Exchange (OAI-ORE) - standards for the description and exchange of aggregations of Web resources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2000" kern="0" dirty="0" err="1">
                <a:solidFill>
                  <a:prstClr val="black"/>
                </a:solidFill>
              </a:rPr>
              <a:t>BagIt</a:t>
            </a:r>
            <a:r>
              <a:rPr lang="en-US" sz="2000" kern="0" dirty="0">
                <a:solidFill>
                  <a:prstClr val="black"/>
                </a:solidFill>
              </a:rPr>
              <a:t> – hierarchical file packaging format designed to support disk-based or network-based storage and transfer of generalized digital content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prstClr val="black"/>
                </a:solidFill>
              </a:rPr>
              <a:t>Compatible with </a:t>
            </a:r>
            <a:r>
              <a:rPr lang="en-US" sz="2000" kern="0" dirty="0" err="1">
                <a:solidFill>
                  <a:prstClr val="black"/>
                </a:solidFill>
              </a:rPr>
              <a:t>DataOne</a:t>
            </a:r>
            <a:endParaRPr lang="en-US" sz="20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931</Words>
  <Application>Microsoft Office PowerPoint</Application>
  <PresentationFormat>Custom</PresentationFormat>
  <Paragraphs>146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HydroShare: Advancing Hydrology through Collaborative Data and Model Sharing</vt:lpstr>
      <vt:lpstr>Motivation</vt:lpstr>
      <vt:lpstr>Web based collaboration environment</vt:lpstr>
      <vt:lpstr>HydroShare Goals</vt:lpstr>
      <vt:lpstr>Functionality</vt:lpstr>
      <vt:lpstr>Architecture </vt:lpstr>
      <vt:lpstr>At its heart, HydroShare is a system for sharing Resources and Collaborating</vt:lpstr>
      <vt:lpstr>Types of data supported as resources</vt:lpstr>
      <vt:lpstr>Resource Data Model holds all the information for formal publication with DOI</vt:lpstr>
      <vt:lpstr>PowerPoint Presentation</vt:lpstr>
      <vt:lpstr>http://apps.hydroshare.org  supports web based visualization and analysis working with HydroShare Resources</vt:lpstr>
      <vt:lpstr>Tethys/Geoserver Raster Viewer display of Raster Resources</vt:lpstr>
      <vt:lpstr>THREDDS Server link to act on Multidimensional resources in netCDF format</vt:lpstr>
      <vt:lpstr>Automatic and natural metadata gathering eases some of the pain of metadata entry</vt:lpstr>
      <vt:lpstr>Collaborative “social” functions for access control, commenting and rating. </vt:lpstr>
      <vt:lpstr>Summary</vt:lpstr>
      <vt:lpstr>Thanks to the HydroShare team!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HydroShare</dc:title>
  <dc:subject>CUAHSI Informatics Conference</dc:subject>
  <dc:creator>David Tarboton</dc:creator>
  <cp:lastModifiedBy>speaker</cp:lastModifiedBy>
  <cp:revision>291</cp:revision>
  <cp:lastPrinted>2011-08-09T07:57:20Z</cp:lastPrinted>
  <dcterms:created xsi:type="dcterms:W3CDTF">2010-05-18T21:41:05Z</dcterms:created>
  <dcterms:modified xsi:type="dcterms:W3CDTF">2015-12-17T17:35:56Z</dcterms:modified>
</cp:coreProperties>
</file>