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A7E02-9208-4C49-ADA9-08E644C6BBCB}">
  <a:tblStyle styleId="{138A7E02-9208-4C49-ADA9-08E644C6B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B295B7-BE21-46EB-B95B-B85A8B66CEB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font" Target="fonts/Nunito-italic.fntdata"/><Relationship Id="rId18" Type="http://schemas.openxmlformats.org/officeDocument/2006/relationships/slide" Target="slides/slide11.xml"/><Relationship Id="rId42" Type="http://schemas.openxmlformats.org/officeDocument/2006/relationships/font" Target="fonts/MavenPro-bold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font" Target="fonts/Nunito-boldItalic.fntdata"/><Relationship Id="rId24" Type="http://schemas.openxmlformats.org/officeDocument/2006/relationships/slide" Target="slides/slide17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font" Target="fonts/Nunito-regular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4" Type="http://schemas.openxmlformats.org/officeDocument/2006/relationships/customXml" Target="../customXml/item2.xml"/><Relationship Id="rId22" Type="http://schemas.openxmlformats.org/officeDocument/2006/relationships/slide" Target="slides/slide15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43" Type="http://schemas.openxmlformats.org/officeDocument/2006/relationships/customXml" Target="../customXml/item1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font" Target="fonts/Nunito-bold.fntdata"/><Relationship Id="rId20" Type="http://schemas.openxmlformats.org/officeDocument/2006/relationships/slide" Target="slides/slide13.xml"/><Relationship Id="rId41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bd9f101245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bd9f101245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d9f101245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d9f101245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d9f101245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bd9f101245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d9f101245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d9f101245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bd9f101245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bd9f101245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bd9f101245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bd9f101245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bd9f1012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bd9f1012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bd9f101245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bd9f101245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bd9f101245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bd9f101245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cc059d8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cc059d8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d633b896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d633b896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a338af18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a338af18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bc5c6838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bc5c6838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1cb02e695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1cb02e695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1cb02e695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1cb02e695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1cb02e695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11cb02e695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1cb02e695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1cb02e695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1cb02e695f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1cb02e695f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1cb02e695f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1cb02e695f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dd26e6957f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0" name="Google Shape;1570;g1dd26e695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dd26e6957f_3_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7" name="Google Shape;1577;g1dd26e6957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8" name="Google Shape;1578;g1dd26e6957f_3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d9f101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d9f101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9f1012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9f1012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d6ccc1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d6ccc1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d6ccc12c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d6ccc12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d9f1012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d9f1012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d9f1012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d9f1012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d9f10124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d9f10124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entre modelos,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6" name="Google Shape;126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7" name="Google Shape;12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2" name="Google Shape;13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8" name="Google Shape;13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3" name="Google Shape;14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7" name="Google Shape;147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8" name="Google Shape;158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8" name="Google Shape;178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8" name="Google Shape;198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8" name="Google Shape;218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3" name="Google Shape;223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8" name="Google Shape;238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3" name="Google Shape;243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63" name="Google Shape;263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64" name="Google Shape;264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76" name="Google Shape;276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85" name="Google Shape;28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88" name="Google Shape;28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93" name="Google Shape;29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" name="Google Shape;29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03" name="Google Shape;303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04" name="Google Shape;304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07" name="Google Shape;307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5" name="Google Shape;315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16" name="Google Shape;316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29" name="Google Shape;329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38" name="Google Shape;338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45" name="Google Shape;345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3" name="Google Shape;35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9" name="Google Shape;35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67" name="Google Shape;367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71" name="Google Shape;371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75" name="Google Shape;375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81" name="Google Shape;38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6" name="Google Shape;38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5" name="Google Shape;35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8" name="Google Shape;38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2" name="Google Shape;42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389" name="Google Shape;38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92" name="Google Shape;39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95" name="Google Shape;395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96" name="Google Shape;396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01" name="Google Shape;401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07" name="Google Shape;40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16" name="Google Shape;416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22" name="Google Shape;422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27" name="Google Shape;427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31" name="Google Shape;431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37" name="Google Shape;437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42" name="Google Shape;442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51" name="Google Shape;451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56" name="Google Shape;456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61" name="Google Shape;461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76" name="Google Shape;476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81" name="Google Shape;481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487" name="Google Shape;487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496" name="Google Shape;496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02" name="Google Shape;502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07" name="Google Shape;507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16" name="Google Shape;516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6" name="Google Shape;7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4" name="Google Shape;84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8" name="Google Shape;9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2" name="Google Shape;102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6" name="Google Shape;10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2" name="Google Shape;11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0" name="Google Shape;12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1889175" y="4825"/>
            <a:ext cx="2684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Elaborado por Mário André de Deus</a:t>
            </a:r>
            <a:endParaRPr i="1" sz="12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bit.ly/dh_metricas1" TargetMode="External"/><Relationship Id="rId4" Type="http://schemas.openxmlformats.org/officeDocument/2006/relationships/image" Target="../media/image21.png"/><Relationship Id="rId5" Type="http://schemas.openxmlformats.org/officeDocument/2006/relationships/hyperlink" Target="http://bit.ly/dh_metricas1" TargetMode="External"/><Relationship Id="rId6" Type="http://schemas.openxmlformats.org/officeDocument/2006/relationships/image" Target="../media/image15.jp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Classificação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1" name="Google Shape;531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Principais métricas utilizadas em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Modelos de Classificação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20" y="208764"/>
            <a:ext cx="1142605" cy="3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5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730" name="Google Shape;730;p35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 (2)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1" name="Google Shape;731;p35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732" name="Google Shape;732;p35"/>
          <p:cNvSpPr txBox="1"/>
          <p:nvPr/>
        </p:nvSpPr>
        <p:spPr>
          <a:xfrm>
            <a:off x="3019300" y="2057175"/>
            <a:ext cx="25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 (48)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3" name="Google Shape;733;p35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4" name="Google Shape;7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35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736" name="Google Shape;73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9" name="Google Shape;73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" name="Google Shape;74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6" name="Google Shape;746;p35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747" name="Google Shape;74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" name="Google Shape;75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" name="Google Shape;75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2" name="Google Shape;75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6" name="Google Shape;75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Google Shape;757;p35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758" name="Google Shape;75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8" name="Google Shape;768;p35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769" name="Google Shape;76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Google Shape;77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Google Shape;77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Google Shape;77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9" name="Google Shape;7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9" name="Google Shape;789;p35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790" name="Google Shape;790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6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 (2)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3" name="Google Shape;803;p36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3019300" y="2057175"/>
            <a:ext cx="25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 (48)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6" name="Google Shape;8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36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808" name="Google Shape;80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1" name="Google Shape;81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3" name="Google Shape;81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" name="Google Shape;81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" name="Google Shape;81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36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819" name="Google Shape;81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0" name="Google Shape;82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1" name="Google Shape;82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Google Shape;82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Google Shape;82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" name="Google Shape;82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9" name="Google Shape;829;p36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830" name="Google Shape;83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" name="Google Shape;83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4" name="Google Shape;83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5" name="Google Shape;83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6" name="Google Shape;83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7" name="Google Shape;83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Google Shape;83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9" name="Google Shape;83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Google Shape;840;p36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841" name="Google Shape;84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" name="Google Shape;84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" name="Google Shape;84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1" name="Google Shape;8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36"/>
          <p:cNvSpPr txBox="1"/>
          <p:nvPr/>
        </p:nvSpPr>
        <p:spPr>
          <a:xfrm>
            <a:off x="7268850" y="1668300"/>
            <a:ext cx="88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47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2" name="Google Shape;8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931" y="1863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6"/>
          <p:cNvSpPr txBox="1"/>
          <p:nvPr/>
        </p:nvSpPr>
        <p:spPr>
          <a:xfrm>
            <a:off x="7592925" y="2272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4" name="Google Shape;86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2975" y="2468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6"/>
          <p:cNvSpPr/>
          <p:nvPr/>
        </p:nvSpPr>
        <p:spPr>
          <a:xfrm>
            <a:off x="7268850" y="32143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/>
          <p:nvPr/>
        </p:nvSpPr>
        <p:spPr>
          <a:xfrm flipH="1" rot="10800000">
            <a:off x="7268850" y="8800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868" name="Google Shape;868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9" name="Google Shape;869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0" name="Google Shape;870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1" name="Google Shape;871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7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8" name="Google Shape;8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7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880" name="Google Shape;880;p37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882" name="Google Shape;882;p37"/>
          <p:cNvSpPr txBox="1"/>
          <p:nvPr/>
        </p:nvSpPr>
        <p:spPr>
          <a:xfrm>
            <a:off x="3019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3" name="Google Shape;883;p37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4" name="Google Shape;8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5" name="Google Shape;885;p37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886" name="Google Shape;88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Google Shape;88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9" name="Google Shape;88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" name="Google Shape;89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" name="Google Shape;89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Google Shape;89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4" name="Google Shape;89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Google Shape;89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Google Shape;896;p37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897" name="Google Shape;89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8" name="Google Shape;89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9" name="Google Shape;89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0" name="Google Shape;90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1" name="Google Shape;90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2" name="Google Shape;90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Google Shape;90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4" name="Google Shape;90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Google Shape;9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Google Shape;90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7" name="Google Shape;907;p37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908" name="Google Shape;90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0" name="Google Shape;91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91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91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4" name="Google Shape;91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6" name="Google Shape;91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7" name="Google Shape;91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8" name="Google Shape;918;p37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919" name="Google Shape;91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Google Shape;920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Google Shape;92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Google Shape;92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Google Shape;92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Google Shape;92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9" name="Google Shape;9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7"/>
          <p:cNvSpPr txBox="1"/>
          <p:nvPr/>
        </p:nvSpPr>
        <p:spPr>
          <a:xfrm>
            <a:off x="7268850" y="1668300"/>
            <a:ext cx="88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47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0" name="Google Shape;9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931" y="1863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7"/>
          <p:cNvSpPr txBox="1"/>
          <p:nvPr/>
        </p:nvSpPr>
        <p:spPr>
          <a:xfrm>
            <a:off x="7592925" y="2272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2" name="Google Shape;94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2975" y="2468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7"/>
          <p:cNvSpPr/>
          <p:nvPr/>
        </p:nvSpPr>
        <p:spPr>
          <a:xfrm>
            <a:off x="7268850" y="32143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 flipH="1" rot="10800000">
            <a:off x="7268850" y="8800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946" name="Google Shape;946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0" name="Google Shape;950;p37"/>
          <p:cNvSpPr/>
          <p:nvPr/>
        </p:nvSpPr>
        <p:spPr>
          <a:xfrm>
            <a:off x="2703075" y="13800"/>
            <a:ext cx="6462000" cy="51435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 txBox="1"/>
          <p:nvPr/>
        </p:nvSpPr>
        <p:spPr>
          <a:xfrm rot="-1223869">
            <a:off x="4117241" y="1386146"/>
            <a:ext cx="2733717" cy="1354602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94%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38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1" name="Google Shape;961;p38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962" name="Google Shape;962;p38"/>
          <p:cNvSpPr txBox="1"/>
          <p:nvPr/>
        </p:nvSpPr>
        <p:spPr>
          <a:xfrm>
            <a:off x="3019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4" name="Google Shape;9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Google Shape;965;p38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966" name="Google Shape;96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4" name="Google Shape;97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Google Shape;97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6" name="Google Shape;976;p38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977" name="Google Shape;97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8" name="Google Shape;97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1" name="Google Shape;98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2" name="Google Shape;98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Google Shape;98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4" name="Google Shape;98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6" name="Google Shape;98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7" name="Google Shape;987;p38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988" name="Google Shape;98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9" name="Google Shape;98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0" name="Google Shape;99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1" name="Google Shape;99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2" name="Google Shape;99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Google Shape;99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4" name="Google Shape;99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Google Shape;99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6" name="Google Shape;99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8" name="Google Shape;998;p38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999" name="Google Shape;999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4" name="Google Shape;100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5" name="Google Shape;100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6" name="Google Shape;100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7" name="Google Shape;1007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8" name="Google Shape;100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9" name="Google Shape;10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8"/>
          <p:cNvSpPr txBox="1"/>
          <p:nvPr/>
        </p:nvSpPr>
        <p:spPr>
          <a:xfrm>
            <a:off x="7268850" y="1668300"/>
            <a:ext cx="88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47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0" name="Google Shape;10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931" y="1863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38"/>
          <p:cNvSpPr txBox="1"/>
          <p:nvPr/>
        </p:nvSpPr>
        <p:spPr>
          <a:xfrm>
            <a:off x="7592925" y="2272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3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2" name="Google Shape;102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2975" y="2468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38"/>
          <p:cNvSpPr/>
          <p:nvPr/>
        </p:nvSpPr>
        <p:spPr>
          <a:xfrm>
            <a:off x="7268850" y="32143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8"/>
          <p:cNvSpPr/>
          <p:nvPr/>
        </p:nvSpPr>
        <p:spPr>
          <a:xfrm flipH="1" rot="10800000">
            <a:off x="7268850" y="8800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8"/>
          <p:cNvSpPr txBox="1"/>
          <p:nvPr/>
        </p:nvSpPr>
        <p:spPr>
          <a:xfrm rot="-1223869">
            <a:off x="4117241" y="1386146"/>
            <a:ext cx="2733717" cy="1354602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94%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26" name="Google Shape;1026;p38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1027" name="Google Shape;1027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Google Shape;1031;p38"/>
          <p:cNvSpPr/>
          <p:nvPr/>
        </p:nvSpPr>
        <p:spPr>
          <a:xfrm>
            <a:off x="2703075" y="13800"/>
            <a:ext cx="6462000" cy="51435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2" name="Google Shape;1032;p38"/>
          <p:cNvPicPr preferRelativeResize="0"/>
          <p:nvPr/>
        </p:nvPicPr>
        <p:blipFill rotWithShape="1">
          <a:blip r:embed="rId8">
            <a:alphaModFix/>
          </a:blip>
          <a:srcRect b="0" l="36016" r="0" t="0"/>
          <a:stretch/>
        </p:blipFill>
        <p:spPr>
          <a:xfrm>
            <a:off x="2375050" y="209175"/>
            <a:ext cx="4142876" cy="489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9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9" name="Google Shape;10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9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1041" name="Google Shape;1041;p39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2" name="Google Shape;1042;p39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1043" name="Google Shape;1043;p39"/>
          <p:cNvSpPr txBox="1"/>
          <p:nvPr/>
        </p:nvSpPr>
        <p:spPr>
          <a:xfrm>
            <a:off x="3019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4" name="Google Shape;1044;p39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5" name="Google Shape;10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648" y="4432447"/>
            <a:ext cx="379025" cy="37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7" name="Google Shape;1047;p39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1048" name="Google Shape;104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Google Shape;1049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2" name="Google Shape;105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3" name="Google Shape;1053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Google Shape;105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Google Shape;105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6" name="Google Shape;105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7" name="Google Shape;1057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Google Shape;1058;p39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1059" name="Google Shape;1059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Google Shape;1060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1" name="Google Shape;106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4" name="Google Shape;106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" name="Google Shape;106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6" name="Google Shape;106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Google Shape;1067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Google Shape;1069;p39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1070" name="Google Shape;1070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1" name="Google Shape;107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2" name="Google Shape;107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Google Shape;1073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4" name="Google Shape;107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5" name="Google Shape;107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6" name="Google Shape;107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7" name="Google Shape;1077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8" name="Google Shape;107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0" name="Google Shape;1080;p39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1081" name="Google Shape;1081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2" name="Google Shape;108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3" name="Google Shape;1083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4" name="Google Shape;108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5" name="Google Shape;1085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Google Shape;108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9" name="Google Shape;1089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0" name="Google Shape;1090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1" name="Google Shape;109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66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1421" y="443245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39"/>
          <p:cNvSpPr/>
          <p:nvPr/>
        </p:nvSpPr>
        <p:spPr>
          <a:xfrm>
            <a:off x="2718600" y="1751275"/>
            <a:ext cx="6462000" cy="34059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 txBox="1"/>
          <p:nvPr/>
        </p:nvSpPr>
        <p:spPr>
          <a:xfrm>
            <a:off x="2895800" y="2933350"/>
            <a:ext cx="6095100" cy="2108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PRECISÃO: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 TUDO O QUE O MODELO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CLASSIFICOU COMO SPAM,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QUANTOS ELE ACERTOU?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0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0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1" name="Google Shape;11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0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1113" name="Google Shape;1113;p40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4" name="Google Shape;1114;p40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1115" name="Google Shape;1115;p40"/>
          <p:cNvSpPr txBox="1"/>
          <p:nvPr/>
        </p:nvSpPr>
        <p:spPr>
          <a:xfrm>
            <a:off x="3019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6" name="Google Shape;1116;p40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7" name="Google Shape;11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648" y="4432447"/>
            <a:ext cx="379025" cy="37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9" name="Google Shape;1119;p40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1120" name="Google Shape;1120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0" name="Google Shape;1130;p40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1131" name="Google Shape;1131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9" name="Google Shape;113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0" name="Google Shape;1140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Google Shape;1141;p40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1142" name="Google Shape;1142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2" name="Google Shape;1152;p40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1153" name="Google Shape;115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3" name="Google Shape;116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66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1421" y="443245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40"/>
          <p:cNvSpPr/>
          <p:nvPr/>
        </p:nvSpPr>
        <p:spPr>
          <a:xfrm>
            <a:off x="2718600" y="1751275"/>
            <a:ext cx="6462000" cy="34059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0"/>
          <p:cNvSpPr txBox="1"/>
          <p:nvPr/>
        </p:nvSpPr>
        <p:spPr>
          <a:xfrm rot="-569600">
            <a:off x="5336425" y="1233724"/>
            <a:ext cx="2733840" cy="1354616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50%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2895800" y="2933350"/>
            <a:ext cx="6095100" cy="2108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PRECISÃO: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 TUDO O QUE O MODELO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CLASSIFICOU COMO SPAM,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QUANTOS ELE ACERTOU?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1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1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4" name="Google Shape;11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41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1186" name="Google Shape;1186;p41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7" name="Google Shape;1187;p41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1188" name="Google Shape;1188;p41"/>
          <p:cNvSpPr txBox="1"/>
          <p:nvPr/>
        </p:nvSpPr>
        <p:spPr>
          <a:xfrm>
            <a:off x="3019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9" name="Google Shape;1189;p41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0" name="Google Shape;11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1" name="Google Shape;1191;p41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1192" name="Google Shape;119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2" name="Google Shape;1202;p41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1203" name="Google Shape;120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3" name="Google Shape;1213;p41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1214" name="Google Shape;121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7" name="Google Shape;121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8" name="Google Shape;121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9" name="Google Shape;121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0" name="Google Shape;122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1" name="Google Shape;1221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2" name="Google Shape;122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3" name="Google Shape;122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4" name="Google Shape;1224;p41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1225" name="Google Shape;122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6" name="Google Shape;122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7" name="Google Shape;122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8" name="Google Shape;122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" name="Google Shape;1229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2" name="Google Shape;1232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3" name="Google Shape;123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4" name="Google Shape;123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5" name="Google Shape;123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6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6" name="Google Shape;1246;p41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1247" name="Google Shape;1247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2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7" name="Google Shape;1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42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1259" name="Google Shape;1259;p42"/>
          <p:cNvSpPr txBox="1"/>
          <p:nvPr/>
        </p:nvSpPr>
        <p:spPr>
          <a:xfrm>
            <a:off x="3781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0" name="Google Shape;1260;p42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1261" name="Google Shape;1261;p42"/>
          <p:cNvSpPr txBox="1"/>
          <p:nvPr/>
        </p:nvSpPr>
        <p:spPr>
          <a:xfrm>
            <a:off x="3781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2" name="Google Shape;1262;p42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3" name="Google Shape;1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648" y="4432447"/>
            <a:ext cx="379025" cy="37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5" name="Google Shape;1265;p42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1266" name="Google Shape;126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7" name="Google Shape;126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8" name="Google Shape;126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9" name="Google Shape;126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0" name="Google Shape;1270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1" name="Google Shape;127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2" name="Google Shape;127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3" name="Google Shape;1273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4" name="Google Shape;1274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5" name="Google Shape;127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6" name="Google Shape;1276;p42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1277" name="Google Shape;127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0" name="Google Shape;1280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1" name="Google Shape;128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2" name="Google Shape;128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7" name="Google Shape;1287;p42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1288" name="Google Shape;128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8" name="Google Shape;1298;p42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1299" name="Google Shape;129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9" name="Google Shape;130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2421" y="443245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42"/>
          <p:cNvSpPr txBox="1"/>
          <p:nvPr/>
        </p:nvSpPr>
        <p:spPr>
          <a:xfrm>
            <a:off x="117775" y="780775"/>
            <a:ext cx="3572100" cy="2570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RECALL: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 TUDO O QUE REALMENTE ERA SPAM,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QUANTOS O MODELO ACERTOU ?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1" name="Google Shape;132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373" y="439502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1146" y="4395025"/>
            <a:ext cx="379025" cy="3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3"/>
          <p:cNvSpPr/>
          <p:nvPr/>
        </p:nvSpPr>
        <p:spPr>
          <a:xfrm>
            <a:off x="3157800" y="2663888"/>
            <a:ext cx="3695700" cy="1617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3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9" name="Google Shape;1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43"/>
          <p:cNvSpPr/>
          <p:nvPr/>
        </p:nvSpPr>
        <p:spPr>
          <a:xfrm>
            <a:off x="3011325" y="529825"/>
            <a:ext cx="3964800" cy="91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1331" name="Google Shape;1331;p43"/>
          <p:cNvSpPr txBox="1"/>
          <p:nvPr/>
        </p:nvSpPr>
        <p:spPr>
          <a:xfrm>
            <a:off x="3781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2" name="Google Shape;1332;p43"/>
          <p:cNvSpPr/>
          <p:nvPr/>
        </p:nvSpPr>
        <p:spPr>
          <a:xfrm>
            <a:off x="3011325" y="2433500"/>
            <a:ext cx="3964800" cy="24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000000"/>
              </a:highlight>
            </a:endParaRPr>
          </a:p>
        </p:txBody>
      </p:sp>
      <p:sp>
        <p:nvSpPr>
          <p:cNvPr id="1333" name="Google Shape;1333;p43"/>
          <p:cNvSpPr txBox="1"/>
          <p:nvPr/>
        </p:nvSpPr>
        <p:spPr>
          <a:xfrm>
            <a:off x="3781296" y="20571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NÃO SPAM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4" name="Google Shape;1334;p43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35" name="Google Shape;13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925" y="3993475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6" name="Google Shape;1336;p43"/>
          <p:cNvGrpSpPr/>
          <p:nvPr/>
        </p:nvGrpSpPr>
        <p:grpSpPr>
          <a:xfrm>
            <a:off x="3186349" y="2687747"/>
            <a:ext cx="3572050" cy="288638"/>
            <a:chOff x="3186349" y="2763947"/>
            <a:chExt cx="3572050" cy="288638"/>
          </a:xfrm>
        </p:grpSpPr>
        <p:pic>
          <p:nvPicPr>
            <p:cNvPr id="1337" name="Google Shape;1337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0" name="Google Shape;1340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1" name="Google Shape;134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2" name="Google Shape;1342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3" name="Google Shape;134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4" name="Google Shape;134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5" name="Google Shape;134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6" name="Google Shape;1346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7" name="Google Shape;1347;p43"/>
          <p:cNvGrpSpPr/>
          <p:nvPr/>
        </p:nvGrpSpPr>
        <p:grpSpPr>
          <a:xfrm>
            <a:off x="3207699" y="3013922"/>
            <a:ext cx="3572050" cy="288638"/>
            <a:chOff x="3186349" y="2763947"/>
            <a:chExt cx="3572050" cy="288638"/>
          </a:xfrm>
        </p:grpSpPr>
        <p:pic>
          <p:nvPicPr>
            <p:cNvPr id="1348" name="Google Shape;134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Google Shape;134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0" name="Google Shape;1350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1" name="Google Shape;135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2" name="Google Shape;1352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Google Shape;135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4" name="Google Shape;135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5" name="Google Shape;135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6" name="Google Shape;1356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7" name="Google Shape;1357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8" name="Google Shape;1358;p43"/>
          <p:cNvGrpSpPr/>
          <p:nvPr/>
        </p:nvGrpSpPr>
        <p:grpSpPr>
          <a:xfrm>
            <a:off x="3207699" y="3340097"/>
            <a:ext cx="3572050" cy="288638"/>
            <a:chOff x="3186349" y="2763947"/>
            <a:chExt cx="3572050" cy="288638"/>
          </a:xfrm>
        </p:grpSpPr>
        <p:pic>
          <p:nvPicPr>
            <p:cNvPr id="1359" name="Google Shape;13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0" name="Google Shape;1360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1" name="Google Shape;136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" name="Google Shape;1362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3" name="Google Shape;136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4" name="Google Shape;136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5" name="Google Shape;136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7" name="Google Shape;1367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Google Shape;136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Google Shape;1369;p43"/>
          <p:cNvGrpSpPr/>
          <p:nvPr/>
        </p:nvGrpSpPr>
        <p:grpSpPr>
          <a:xfrm>
            <a:off x="3207699" y="3666272"/>
            <a:ext cx="3572050" cy="288638"/>
            <a:chOff x="3186349" y="2763947"/>
            <a:chExt cx="3572050" cy="288638"/>
          </a:xfrm>
        </p:grpSpPr>
        <p:pic>
          <p:nvPicPr>
            <p:cNvPr id="1370" name="Google Shape;1370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63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1" name="Google Shape;137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11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2" name="Google Shape;1372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59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3" name="Google Shape;137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08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4" name="Google Shape;137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56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5" name="Google Shape;137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4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6" name="Google Shape;1376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529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7" name="Google Shape;1377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012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8" name="Google Shape;137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4949" y="2763947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9" name="Google Shape;137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69774" y="2763960"/>
              <a:ext cx="288625" cy="2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0" name="Google Shape;13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6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5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34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17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99" y="399244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24" y="3992460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112" y="780197"/>
            <a:ext cx="28862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723" y="897410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46" y="799312"/>
            <a:ext cx="379025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75" y="876600"/>
            <a:ext cx="433801" cy="37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0" name="Google Shape;1390;p43"/>
          <p:cNvGrpSpPr/>
          <p:nvPr/>
        </p:nvGrpSpPr>
        <p:grpSpPr>
          <a:xfrm>
            <a:off x="3861146" y="4395022"/>
            <a:ext cx="2295527" cy="416452"/>
            <a:chOff x="3861146" y="4395022"/>
            <a:chExt cx="2295527" cy="416452"/>
          </a:xfrm>
        </p:grpSpPr>
        <p:pic>
          <p:nvPicPr>
            <p:cNvPr id="1391" name="Google Shape;1391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7648" y="4432447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2" name="Google Shape;1392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2421" y="4432450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3" name="Google Shape;1393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16373" y="4395022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61146" y="4395025"/>
              <a:ext cx="379025" cy="379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5" name="Google Shape;1395;p43"/>
          <p:cNvSpPr txBox="1"/>
          <p:nvPr/>
        </p:nvSpPr>
        <p:spPr>
          <a:xfrm rot="-569600">
            <a:off x="5462375" y="1414781"/>
            <a:ext cx="2733840" cy="193930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⅓=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33%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6" name="Google Shape;1396;p43"/>
          <p:cNvSpPr txBox="1"/>
          <p:nvPr/>
        </p:nvSpPr>
        <p:spPr>
          <a:xfrm>
            <a:off x="117775" y="780775"/>
            <a:ext cx="3572100" cy="2570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RECALL: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 TUDO O QUE REALMENTE ERA SPAM,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QUANTOS O MODELO ACERTOU ?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Classificação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2" name="Google Shape;1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25"/>
            <a:ext cx="4572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44"/>
          <p:cNvSpPr txBox="1"/>
          <p:nvPr>
            <p:ph idx="1" type="subTitle"/>
          </p:nvPr>
        </p:nvSpPr>
        <p:spPr>
          <a:xfrm>
            <a:off x="454425" y="3257250"/>
            <a:ext cx="3685200" cy="6603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REVISÃO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04" name="Google Shape;1404;p44"/>
          <p:cNvSpPr txBox="1"/>
          <p:nvPr>
            <p:ph idx="1" type="subTitle"/>
          </p:nvPr>
        </p:nvSpPr>
        <p:spPr>
          <a:xfrm>
            <a:off x="4616109" y="102141"/>
            <a:ext cx="4474200" cy="4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Acurácia: 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Taxa de acertos em geral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Precisão: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 todos os emails que modelo classificou como Spam, quantos ele acertou?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Recall: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Maven Pro"/>
                <a:ea typeface="Maven Pro"/>
                <a:cs typeface="Maven Pro"/>
                <a:sym typeface="Maven Pro"/>
              </a:rPr>
              <a:t>De todos os emails que realmente eram Spam, quantos o modelo acertou?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405" name="Google Shape;1405;p44"/>
          <p:cNvCxnSpPr/>
          <p:nvPr/>
        </p:nvCxnSpPr>
        <p:spPr>
          <a:xfrm flipH="1" rot="10800000">
            <a:off x="4737175" y="1393280"/>
            <a:ext cx="2638800" cy="11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44"/>
          <p:cNvCxnSpPr/>
          <p:nvPr/>
        </p:nvCxnSpPr>
        <p:spPr>
          <a:xfrm flipH="1" rot="10800000">
            <a:off x="4737175" y="3253155"/>
            <a:ext cx="2638800" cy="11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44"/>
          <p:cNvSpPr txBox="1"/>
          <p:nvPr/>
        </p:nvSpPr>
        <p:spPr>
          <a:xfrm rot="-942759">
            <a:off x="6174282" y="202850"/>
            <a:ext cx="902837" cy="49264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94%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8" name="Google Shape;1408;p44"/>
          <p:cNvSpPr txBox="1"/>
          <p:nvPr/>
        </p:nvSpPr>
        <p:spPr>
          <a:xfrm rot="-942759">
            <a:off x="6174282" y="1506350"/>
            <a:ext cx="902837" cy="49264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50</a:t>
            </a: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9" name="Google Shape;1409;p44"/>
          <p:cNvSpPr txBox="1"/>
          <p:nvPr/>
        </p:nvSpPr>
        <p:spPr>
          <a:xfrm rot="-942759">
            <a:off x="6174282" y="3341075"/>
            <a:ext cx="902837" cy="49264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33</a:t>
            </a: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type="ctrTitle"/>
          </p:nvPr>
        </p:nvSpPr>
        <p:spPr>
          <a:xfrm>
            <a:off x="125" y="13625"/>
            <a:ext cx="444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Classificação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39" name="Google Shape;5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25"/>
            <a:ext cx="4572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406175" y="1953150"/>
            <a:ext cx="3685200" cy="17919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Quais métricas serão abordadas nesta aula?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1" name="Google Shape;541;p27"/>
          <p:cNvSpPr txBox="1"/>
          <p:nvPr>
            <p:ph idx="1" type="subTitle"/>
          </p:nvPr>
        </p:nvSpPr>
        <p:spPr>
          <a:xfrm>
            <a:off x="5248350" y="358525"/>
            <a:ext cx="34341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AGENDA</a:t>
            </a:r>
            <a:endParaRPr b="1" sz="3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Acurácia 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Precisão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AutoNum type="arabicPeriod"/>
            </a:pPr>
            <a:r>
              <a:rPr lang="pt-BR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Recall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RESPOSTAS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415" name="Google Shape;1415;p45"/>
          <p:cNvSpPr txBox="1"/>
          <p:nvPr>
            <p:ph idx="1" type="subTitle"/>
          </p:nvPr>
        </p:nvSpPr>
        <p:spPr>
          <a:xfrm>
            <a:off x="175036" y="162200"/>
            <a:ext cx="3685200" cy="9597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QUIZ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Fixando o conhecimento...</a:t>
            </a:r>
            <a:endParaRPr i="1"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16" name="Google Shape;1416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25" y="1422450"/>
            <a:ext cx="2429000" cy="2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45">
            <a:hlinkClick r:id="rId5"/>
          </p:cNvPr>
          <p:cNvSpPr txBox="1"/>
          <p:nvPr/>
        </p:nvSpPr>
        <p:spPr>
          <a:xfrm>
            <a:off x="579725" y="3923400"/>
            <a:ext cx="2875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Maven Pro"/>
                <a:ea typeface="Maven Pro"/>
                <a:cs typeface="Maven Pro"/>
                <a:sym typeface="Maven Pro"/>
              </a:rPr>
              <a:t>bit.ly/dh_metricas1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18" name="Google Shape;141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175" y="162200"/>
            <a:ext cx="4816400" cy="17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45" title="Quiz | Detecção de Fraud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775" y="1924700"/>
            <a:ext cx="4974651" cy="315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0" name="Google Shape;1420;p45"/>
          <p:cNvCxnSpPr/>
          <p:nvPr/>
        </p:nvCxnSpPr>
        <p:spPr>
          <a:xfrm flipH="1">
            <a:off x="3993050" y="651700"/>
            <a:ext cx="22500" cy="397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45"/>
          <p:cNvSpPr txBox="1"/>
          <p:nvPr/>
        </p:nvSpPr>
        <p:spPr>
          <a:xfrm>
            <a:off x="4288558" y="240965"/>
            <a:ext cx="4578000" cy="1569900"/>
          </a:xfrm>
          <a:prstGeom prst="rect">
            <a:avLst/>
          </a:prstGeom>
          <a:solidFill>
            <a:srgbClr val="000000">
              <a:alpha val="463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 UM MODELO DE DETECÇÃO DE FRAUDE, QUAL MÉTRICA É A MAIS RECOMENDADA?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Google Shape;14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" y="161325"/>
            <a:ext cx="8925499" cy="22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46"/>
          <p:cNvSpPr txBox="1"/>
          <p:nvPr/>
        </p:nvSpPr>
        <p:spPr>
          <a:xfrm>
            <a:off x="1626024" y="2439050"/>
            <a:ext cx="5719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Nunito"/>
                <a:ea typeface="Nunito"/>
                <a:cs typeface="Nunito"/>
                <a:sym typeface="Nunito"/>
              </a:rPr>
              <a:t>Resposta correta: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Nunito"/>
                <a:ea typeface="Nunito"/>
                <a:cs typeface="Nunito"/>
                <a:sym typeface="Nunito"/>
              </a:rPr>
              <a:t>RECALL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Nunito"/>
                <a:ea typeface="Nunito"/>
                <a:cs typeface="Nunito"/>
                <a:sym typeface="Nunito"/>
              </a:rPr>
              <a:t>"De todas as Fraudes que de fato ocorreram, 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Nunito"/>
                <a:ea typeface="Nunito"/>
                <a:cs typeface="Nunito"/>
                <a:sym typeface="Nunito"/>
              </a:rPr>
              <a:t>quantas o modelo classificou corretamente ? "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8" name="Google Shape;1428;p4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" name="Google Shape;14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7"/>
          <p:cNvSpPr txBox="1"/>
          <p:nvPr>
            <p:ph type="ctrTitle"/>
          </p:nvPr>
        </p:nvSpPr>
        <p:spPr>
          <a:xfrm>
            <a:off x="366800" y="13625"/>
            <a:ext cx="4081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Classificação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5" name="Google Shape;1435;p47"/>
          <p:cNvSpPr txBox="1"/>
          <p:nvPr>
            <p:ph idx="1" type="subTitle"/>
          </p:nvPr>
        </p:nvSpPr>
        <p:spPr>
          <a:xfrm>
            <a:off x="406175" y="2029350"/>
            <a:ext cx="3685200" cy="11481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Confusão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6" name="Google Shape;1436;p47"/>
          <p:cNvSpPr txBox="1"/>
          <p:nvPr>
            <p:ph idx="1" type="subTitle"/>
          </p:nvPr>
        </p:nvSpPr>
        <p:spPr>
          <a:xfrm>
            <a:off x="412950" y="3718025"/>
            <a:ext cx="3685200" cy="6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Definição</a:t>
            </a:r>
            <a:endParaRPr i="1"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437" name="Google Shape;1437;p47"/>
          <p:cNvCxnSpPr/>
          <p:nvPr/>
        </p:nvCxnSpPr>
        <p:spPr>
          <a:xfrm>
            <a:off x="2248650" y="3253625"/>
            <a:ext cx="6900" cy="54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47"/>
          <p:cNvSpPr txBox="1"/>
          <p:nvPr/>
        </p:nvSpPr>
        <p:spPr>
          <a:xfrm>
            <a:off x="4494775" y="3104750"/>
            <a:ext cx="45720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TN | True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previu Negativo e acertou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9" name="Google Shape;1439;p47"/>
          <p:cNvSpPr txBox="1"/>
          <p:nvPr/>
        </p:nvSpPr>
        <p:spPr>
          <a:xfrm>
            <a:off x="4494775" y="4298750"/>
            <a:ext cx="45720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FN | False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modelo previu Negativo e errou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40" name="Google Shape;1440;p47"/>
          <p:cNvSpPr txBox="1"/>
          <p:nvPr/>
        </p:nvSpPr>
        <p:spPr>
          <a:xfrm>
            <a:off x="4500250" y="3718025"/>
            <a:ext cx="45720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FP | False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modelo previu Positivo e errou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441" name="Google Shape;1441;p47"/>
          <p:cNvGraphicFramePr/>
          <p:nvPr/>
        </p:nvGraphicFramePr>
        <p:xfrm>
          <a:off x="4655042" y="58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572100"/>
                <a:gridCol w="1325150"/>
                <a:gridCol w="1247075"/>
                <a:gridCol w="1118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Predição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[P/N]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[T/F]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442" name="Google Shape;1442;p47"/>
          <p:cNvSpPr txBox="1"/>
          <p:nvPr/>
        </p:nvSpPr>
        <p:spPr>
          <a:xfrm>
            <a:off x="4510000" y="2545850"/>
            <a:ext cx="45720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| True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modelo previu Positivo e acertou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8"/>
          <p:cNvSpPr txBox="1"/>
          <p:nvPr>
            <p:ph idx="1" type="subTitle"/>
          </p:nvPr>
        </p:nvSpPr>
        <p:spPr>
          <a:xfrm>
            <a:off x="4724400" y="2724150"/>
            <a:ext cx="42051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</a:rPr>
              <a:t>PARA QUE SERVEM ?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448" name="Google Shape;14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48"/>
          <p:cNvSpPr txBox="1"/>
          <p:nvPr/>
        </p:nvSpPr>
        <p:spPr>
          <a:xfrm>
            <a:off x="4786367" y="2724150"/>
            <a:ext cx="4205100" cy="40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Acurácia: 	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(TP + TN) / (TP+TN+FP+FN) 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0" name="Google Shape;1450;p48"/>
          <p:cNvSpPr txBox="1"/>
          <p:nvPr/>
        </p:nvSpPr>
        <p:spPr>
          <a:xfrm>
            <a:off x="4786350" y="4398451"/>
            <a:ext cx="4205100" cy="61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F1 Score: 	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2*</a:t>
            </a:r>
            <a:r>
              <a:rPr lang="pt-BR" sz="1200" u="sng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Precisão*Recall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   	   Precisão+Recall       </a:t>
            </a:r>
            <a:endParaRPr sz="1200" u="sng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1" name="Google Shape;1451;p48"/>
          <p:cNvSpPr txBox="1"/>
          <p:nvPr/>
        </p:nvSpPr>
        <p:spPr>
          <a:xfrm>
            <a:off x="4786367" y="3282246"/>
            <a:ext cx="4205100" cy="40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Precisão: 	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/ (TP+FP) 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2" name="Google Shape;1452;p48"/>
          <p:cNvSpPr txBox="1"/>
          <p:nvPr/>
        </p:nvSpPr>
        <p:spPr>
          <a:xfrm>
            <a:off x="4786350" y="3840353"/>
            <a:ext cx="4205100" cy="40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Recall: 	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/ (TP+FN) 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3" name="Google Shape;1453;p48"/>
          <p:cNvSpPr txBox="1"/>
          <p:nvPr/>
        </p:nvSpPr>
        <p:spPr>
          <a:xfrm>
            <a:off x="4839508" y="41900"/>
            <a:ext cx="420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Exemplo 1: Conversão de venda</a:t>
            </a:r>
            <a:endParaRPr b="1"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4" name="Google Shape;1454;p48"/>
          <p:cNvSpPr txBox="1"/>
          <p:nvPr/>
        </p:nvSpPr>
        <p:spPr>
          <a:xfrm rot="-5400000">
            <a:off x="-2280575" y="2272725"/>
            <a:ext cx="5156400" cy="58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Confusão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455" name="Google Shape;1455;p48"/>
          <p:cNvGraphicFramePr/>
          <p:nvPr/>
        </p:nvGraphicFramePr>
        <p:xfrm>
          <a:off x="4655042" y="58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572100"/>
                <a:gridCol w="1325150"/>
                <a:gridCol w="1247075"/>
                <a:gridCol w="1118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Predição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[P/N]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[T/F]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9"/>
          <p:cNvSpPr txBox="1"/>
          <p:nvPr>
            <p:ph idx="1" type="subTitle"/>
          </p:nvPr>
        </p:nvSpPr>
        <p:spPr>
          <a:xfrm>
            <a:off x="4724400" y="2495550"/>
            <a:ext cx="42051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</a:rPr>
              <a:t>PARA QUE SERVEM ?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461" name="Google Shape;14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2" name="Google Shape;1462;p49"/>
          <p:cNvGraphicFramePr/>
          <p:nvPr/>
        </p:nvGraphicFramePr>
        <p:xfrm>
          <a:off x="4655042" y="434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572100"/>
                <a:gridCol w="1325150"/>
                <a:gridCol w="1247075"/>
                <a:gridCol w="1118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Predição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[P/N]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</a:t>
                      </a: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</a:t>
                      </a: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[T/F]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</a:t>
                      </a: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49"/>
          <p:cNvSpPr txBox="1"/>
          <p:nvPr/>
        </p:nvSpPr>
        <p:spPr>
          <a:xfrm>
            <a:off x="5014958" y="2495550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| True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9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4" name="Google Shape;1464;p49"/>
          <p:cNvSpPr txBox="1"/>
          <p:nvPr/>
        </p:nvSpPr>
        <p:spPr>
          <a:xfrm>
            <a:off x="7085350" y="3053645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TN | True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5" name="Google Shape;1465;p49"/>
          <p:cNvSpPr txBox="1"/>
          <p:nvPr/>
        </p:nvSpPr>
        <p:spPr>
          <a:xfrm>
            <a:off x="5014958" y="3053645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FP | False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6" name="Google Shape;1466;p49"/>
          <p:cNvSpPr txBox="1"/>
          <p:nvPr/>
        </p:nvSpPr>
        <p:spPr>
          <a:xfrm>
            <a:off x="7085350" y="2495550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FN | False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7" name="Google Shape;1467;p49"/>
          <p:cNvSpPr txBox="1"/>
          <p:nvPr/>
        </p:nvSpPr>
        <p:spPr>
          <a:xfrm rot="-5400000">
            <a:off x="-2280575" y="2272725"/>
            <a:ext cx="5156400" cy="58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Confusão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468" name="Google Shape;1468;p49"/>
          <p:cNvGraphicFramePr/>
          <p:nvPr/>
        </p:nvGraphicFramePr>
        <p:xfrm>
          <a:off x="1135750" y="4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{BAB295B7-BE21-46EB-B95B-B85A8B66CEB9}</a:tableStyleId>
              </a:tblPr>
              <a:tblGrid>
                <a:gridCol w="752475"/>
                <a:gridCol w="7429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Observação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Real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</a:tbl>
          </a:graphicData>
        </a:graphic>
      </p:graphicFrame>
      <p:cxnSp>
        <p:nvCxnSpPr>
          <p:cNvPr id="1469" name="Google Shape;1469;p49"/>
          <p:cNvCxnSpPr/>
          <p:nvPr/>
        </p:nvCxnSpPr>
        <p:spPr>
          <a:xfrm>
            <a:off x="1021975" y="2977200"/>
            <a:ext cx="3349500" cy="1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0" name="Google Shape;1470;p49"/>
          <p:cNvSpPr txBox="1"/>
          <p:nvPr/>
        </p:nvSpPr>
        <p:spPr>
          <a:xfrm rot="-5400000">
            <a:off x="96775" y="2922650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Treshold = 0.50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1" name="Google Shape;1471;p49"/>
          <p:cNvSpPr/>
          <p:nvPr/>
        </p:nvSpPr>
        <p:spPr>
          <a:xfrm>
            <a:off x="3674800" y="681100"/>
            <a:ext cx="586500" cy="227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9"/>
          <p:cNvSpPr txBox="1"/>
          <p:nvPr/>
        </p:nvSpPr>
        <p:spPr>
          <a:xfrm rot="-5400000">
            <a:off x="2950500" y="1673250"/>
            <a:ext cx="20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→ Positivo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3" name="Google Shape;1473;p49"/>
          <p:cNvSpPr/>
          <p:nvPr/>
        </p:nvSpPr>
        <p:spPr>
          <a:xfrm rot="10800000">
            <a:off x="3675350" y="3033900"/>
            <a:ext cx="586500" cy="200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9"/>
          <p:cNvSpPr txBox="1"/>
          <p:nvPr/>
        </p:nvSpPr>
        <p:spPr>
          <a:xfrm rot="-5400000">
            <a:off x="2955000" y="376980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→ Negativo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5" name="Google Shape;1475;p49"/>
          <p:cNvSpPr txBox="1"/>
          <p:nvPr/>
        </p:nvSpPr>
        <p:spPr>
          <a:xfrm>
            <a:off x="4954550" y="3692050"/>
            <a:ext cx="389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Treshold = 0.50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Acurácia: 	(9+8) / 20 	= 	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85%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Precisão: 	9 / 11 	= 	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81%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Recall: 	9/10 		= 	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90%</a:t>
            </a: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0"/>
          <p:cNvSpPr txBox="1"/>
          <p:nvPr>
            <p:ph idx="1" type="subTitle"/>
          </p:nvPr>
        </p:nvSpPr>
        <p:spPr>
          <a:xfrm>
            <a:off x="4724400" y="2724150"/>
            <a:ext cx="42051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</a:rPr>
              <a:t>PARA QUE SERVEM ?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481" name="Google Shape;1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50"/>
          <p:cNvSpPr txBox="1"/>
          <p:nvPr/>
        </p:nvSpPr>
        <p:spPr>
          <a:xfrm rot="-5400000">
            <a:off x="-2280575" y="2272725"/>
            <a:ext cx="5156400" cy="58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Confusão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483" name="Google Shape;1483;p50"/>
          <p:cNvGraphicFramePr/>
          <p:nvPr/>
        </p:nvGraphicFramePr>
        <p:xfrm>
          <a:off x="1135750" y="4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{BAB295B7-BE21-46EB-B95B-B85A8B66CEB9}</a:tableStyleId>
              </a:tblPr>
              <a:tblGrid>
                <a:gridCol w="752475"/>
                <a:gridCol w="7429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Observação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Real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</a:tbl>
          </a:graphicData>
        </a:graphic>
      </p:graphicFrame>
      <p:cxnSp>
        <p:nvCxnSpPr>
          <p:cNvPr id="1484" name="Google Shape;1484;p50"/>
          <p:cNvCxnSpPr/>
          <p:nvPr/>
        </p:nvCxnSpPr>
        <p:spPr>
          <a:xfrm>
            <a:off x="1021975" y="3815400"/>
            <a:ext cx="3349500" cy="1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5" name="Google Shape;1485;p50"/>
          <p:cNvSpPr txBox="1"/>
          <p:nvPr/>
        </p:nvSpPr>
        <p:spPr>
          <a:xfrm rot="-5400000">
            <a:off x="96775" y="3684650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Treshold = 0.25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6" name="Google Shape;1486;p50"/>
          <p:cNvSpPr/>
          <p:nvPr/>
        </p:nvSpPr>
        <p:spPr>
          <a:xfrm>
            <a:off x="3635400" y="681100"/>
            <a:ext cx="679200" cy="3104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0"/>
          <p:cNvSpPr txBox="1"/>
          <p:nvPr/>
        </p:nvSpPr>
        <p:spPr>
          <a:xfrm rot="-5400000">
            <a:off x="2873400" y="2280200"/>
            <a:ext cx="21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→ Positivo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8" name="Google Shape;1488;p50"/>
          <p:cNvSpPr/>
          <p:nvPr/>
        </p:nvSpPr>
        <p:spPr>
          <a:xfrm rot="10800000">
            <a:off x="3599300" y="3874500"/>
            <a:ext cx="762600" cy="116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0"/>
          <p:cNvSpPr txBox="1"/>
          <p:nvPr/>
        </p:nvSpPr>
        <p:spPr>
          <a:xfrm rot="-5400000">
            <a:off x="3503400" y="4082850"/>
            <a:ext cx="9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 Negativo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0" name="Google Shape;1490;p50"/>
          <p:cNvGraphicFramePr/>
          <p:nvPr/>
        </p:nvGraphicFramePr>
        <p:xfrm>
          <a:off x="4655042" y="434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572100"/>
                <a:gridCol w="1325150"/>
                <a:gridCol w="1247075"/>
                <a:gridCol w="1118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Predição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[P/N]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[T/F]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491" name="Google Shape;1491;p50"/>
          <p:cNvSpPr txBox="1"/>
          <p:nvPr/>
        </p:nvSpPr>
        <p:spPr>
          <a:xfrm>
            <a:off x="5014958" y="2495550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| True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92" name="Google Shape;1492;p50"/>
          <p:cNvSpPr txBox="1"/>
          <p:nvPr/>
        </p:nvSpPr>
        <p:spPr>
          <a:xfrm>
            <a:off x="7085350" y="3053645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TN | True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93" name="Google Shape;1493;p50"/>
          <p:cNvSpPr txBox="1"/>
          <p:nvPr/>
        </p:nvSpPr>
        <p:spPr>
          <a:xfrm>
            <a:off x="5014958" y="3053645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FP | False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94" name="Google Shape;1494;p50"/>
          <p:cNvSpPr txBox="1"/>
          <p:nvPr/>
        </p:nvSpPr>
        <p:spPr>
          <a:xfrm>
            <a:off x="7085350" y="2495550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FN | False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95" name="Google Shape;1495;p50"/>
          <p:cNvSpPr txBox="1"/>
          <p:nvPr/>
        </p:nvSpPr>
        <p:spPr>
          <a:xfrm>
            <a:off x="4954550" y="3692050"/>
            <a:ext cx="397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Treshold = 0.25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Acurácia: 	(10+5) / 20 	= 	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75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Precisão: 	10 / 15 		= 	</a:t>
            </a:r>
            <a:r>
              <a:rPr b="1" lang="pt-BR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66</a:t>
            </a:r>
            <a:r>
              <a:rPr b="1" lang="pt-BR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5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Recall: 	10/10 		= 	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0%</a:t>
            </a:r>
            <a:r>
              <a:rPr b="1" lang="pt-BR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1"/>
          <p:cNvSpPr txBox="1"/>
          <p:nvPr>
            <p:ph idx="1" type="subTitle"/>
          </p:nvPr>
        </p:nvSpPr>
        <p:spPr>
          <a:xfrm>
            <a:off x="4724400" y="2724150"/>
            <a:ext cx="42051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</a:rPr>
              <a:t>PARA QUE SERVEM ?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501" name="Google Shape;1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51"/>
          <p:cNvSpPr txBox="1"/>
          <p:nvPr/>
        </p:nvSpPr>
        <p:spPr>
          <a:xfrm rot="-5400000">
            <a:off x="-2280575" y="2272725"/>
            <a:ext cx="5156400" cy="58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Matriz de Confusão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503" name="Google Shape;1503;p51"/>
          <p:cNvGraphicFramePr/>
          <p:nvPr/>
        </p:nvGraphicFramePr>
        <p:xfrm>
          <a:off x="1135750" y="4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{BAB295B7-BE21-46EB-B95B-B85A8B66CEB9}</a:tableStyleId>
              </a:tblPr>
              <a:tblGrid>
                <a:gridCol w="752475"/>
                <a:gridCol w="7429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Observação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Real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Positivo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Negativo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</a:tbl>
          </a:graphicData>
        </a:graphic>
      </p:graphicFrame>
      <p:cxnSp>
        <p:nvCxnSpPr>
          <p:cNvPr id="1504" name="Google Shape;1504;p51"/>
          <p:cNvCxnSpPr/>
          <p:nvPr/>
        </p:nvCxnSpPr>
        <p:spPr>
          <a:xfrm>
            <a:off x="1021975" y="1701100"/>
            <a:ext cx="3349500" cy="1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5" name="Google Shape;1505;p51"/>
          <p:cNvSpPr txBox="1"/>
          <p:nvPr/>
        </p:nvSpPr>
        <p:spPr>
          <a:xfrm rot="-5400000">
            <a:off x="136175" y="1574425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Treshold = 0.87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6" name="Google Shape;1506;p51"/>
          <p:cNvSpPr/>
          <p:nvPr/>
        </p:nvSpPr>
        <p:spPr>
          <a:xfrm>
            <a:off x="3635400" y="516425"/>
            <a:ext cx="812700" cy="116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1"/>
          <p:cNvSpPr txBox="1"/>
          <p:nvPr/>
        </p:nvSpPr>
        <p:spPr>
          <a:xfrm rot="-5400000">
            <a:off x="3506900" y="911025"/>
            <a:ext cx="10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Positivo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8" name="Google Shape;1508;p51"/>
          <p:cNvSpPr/>
          <p:nvPr/>
        </p:nvSpPr>
        <p:spPr>
          <a:xfrm rot="10800000">
            <a:off x="3634501" y="1771950"/>
            <a:ext cx="822900" cy="326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1"/>
          <p:cNvSpPr txBox="1"/>
          <p:nvPr/>
        </p:nvSpPr>
        <p:spPr>
          <a:xfrm rot="-5400000">
            <a:off x="2785688" y="2968450"/>
            <a:ext cx="24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Predição →  Negativo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10" name="Google Shape;1510;p51"/>
          <p:cNvGraphicFramePr/>
          <p:nvPr/>
        </p:nvGraphicFramePr>
        <p:xfrm>
          <a:off x="4655042" y="434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572100"/>
                <a:gridCol w="1325150"/>
                <a:gridCol w="1247075"/>
                <a:gridCol w="1118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Predição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[P/N]</a:t>
                      </a:r>
                      <a:endParaRPr sz="10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 </a:t>
                      </a:r>
                      <a:r>
                        <a:rPr lang="pt-BR" sz="10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[T/F]</a:t>
                      </a:r>
                      <a:endParaRPr sz="10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Negativo</a:t>
                      </a:r>
                      <a:endParaRPr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511" name="Google Shape;1511;p51"/>
          <p:cNvSpPr txBox="1"/>
          <p:nvPr/>
        </p:nvSpPr>
        <p:spPr>
          <a:xfrm>
            <a:off x="5014958" y="2495550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| True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2" name="Google Shape;1512;p51"/>
          <p:cNvSpPr txBox="1"/>
          <p:nvPr/>
        </p:nvSpPr>
        <p:spPr>
          <a:xfrm>
            <a:off x="7085350" y="3053650"/>
            <a:ext cx="19656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TN | True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3" name="Google Shape;1513;p51"/>
          <p:cNvSpPr txBox="1"/>
          <p:nvPr/>
        </p:nvSpPr>
        <p:spPr>
          <a:xfrm>
            <a:off x="5014958" y="3053645"/>
            <a:ext cx="18321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FP | False Positive: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4" name="Google Shape;1514;p51"/>
          <p:cNvSpPr txBox="1"/>
          <p:nvPr/>
        </p:nvSpPr>
        <p:spPr>
          <a:xfrm>
            <a:off x="7085350" y="2495550"/>
            <a:ext cx="1965600" cy="409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FN | False Negative:</a:t>
            </a:r>
            <a:r>
              <a:rPr lang="pt-BR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pt-BR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5" name="Google Shape;1515;p51"/>
          <p:cNvSpPr txBox="1"/>
          <p:nvPr/>
        </p:nvSpPr>
        <p:spPr>
          <a:xfrm>
            <a:off x="4954550" y="3692050"/>
            <a:ext cx="397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Treshold = 0.87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Acurácia: 	(5+10) / 20 	= 	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75%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Precisão: 	5 / 5 			= 	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100%</a:t>
            </a:r>
            <a:endParaRPr b="1" sz="1500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Recall: 	5/10 			= 	</a:t>
            </a:r>
            <a:r>
              <a:rPr b="1" lang="pt-BR" sz="15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50%</a:t>
            </a:r>
            <a:r>
              <a:rPr b="1" lang="pt-BR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0" y="13625"/>
            <a:ext cx="4696000" cy="51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2"/>
          <p:cNvSpPr txBox="1"/>
          <p:nvPr/>
        </p:nvSpPr>
        <p:spPr>
          <a:xfrm rot="-5400000">
            <a:off x="-2280575" y="2272725"/>
            <a:ext cx="5156400" cy="58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Curva ROC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22" name="Google Shape;1522;p52"/>
          <p:cNvSpPr txBox="1"/>
          <p:nvPr/>
        </p:nvSpPr>
        <p:spPr>
          <a:xfrm rot="-5400000">
            <a:off x="-677325" y="2290650"/>
            <a:ext cx="28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TPR ou Sensibilidade ou Recall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3" name="Google Shape;1523;p52"/>
          <p:cNvSpPr/>
          <p:nvPr/>
        </p:nvSpPr>
        <p:spPr>
          <a:xfrm>
            <a:off x="1215575" y="1057650"/>
            <a:ext cx="3020400" cy="29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4" name="Google Shape;1524;p52"/>
          <p:cNvCxnSpPr/>
          <p:nvPr/>
        </p:nvCxnSpPr>
        <p:spPr>
          <a:xfrm flipH="1" rot="10800000">
            <a:off x="1253575" y="1062600"/>
            <a:ext cx="2982000" cy="29142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525" name="Google Shape;1525;p52"/>
          <p:cNvGraphicFramePr/>
          <p:nvPr/>
        </p:nvGraphicFramePr>
        <p:xfrm>
          <a:off x="5828692" y="1237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678550"/>
                <a:gridCol w="74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52"/>
          <p:cNvSpPr txBox="1"/>
          <p:nvPr/>
        </p:nvSpPr>
        <p:spPr>
          <a:xfrm>
            <a:off x="4576200" y="13071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Treshold 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0.50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7" name="Google Shape;1527;p52"/>
          <p:cNvSpPr txBox="1"/>
          <p:nvPr/>
        </p:nvSpPr>
        <p:spPr>
          <a:xfrm>
            <a:off x="7364075" y="1180150"/>
            <a:ext cx="1568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 = </a:t>
            </a: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 = 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81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 = 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0%</a:t>
            </a: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28" name="Google Shape;1528;p52"/>
          <p:cNvGraphicFramePr/>
          <p:nvPr/>
        </p:nvGraphicFramePr>
        <p:xfrm>
          <a:off x="5828692" y="2323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678550"/>
                <a:gridCol w="74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529" name="Google Shape;1529;p52"/>
          <p:cNvSpPr txBox="1"/>
          <p:nvPr/>
        </p:nvSpPr>
        <p:spPr>
          <a:xfrm>
            <a:off x="4576200" y="23739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Treshold 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0.87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0" name="Google Shape;1530;p52"/>
          <p:cNvSpPr txBox="1"/>
          <p:nvPr/>
        </p:nvSpPr>
        <p:spPr>
          <a:xfrm>
            <a:off x="7129475" y="2246950"/>
            <a:ext cx="1802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 = 7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 = 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100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5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 = </a:t>
            </a:r>
            <a:r>
              <a:rPr b="1" lang="pt-BR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b="1" lang="pt-BR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0%</a:t>
            </a:r>
            <a:r>
              <a:rPr b="1" lang="pt-BR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31" name="Google Shape;1531;p52"/>
          <p:cNvGraphicFramePr/>
          <p:nvPr/>
        </p:nvGraphicFramePr>
        <p:xfrm>
          <a:off x="5828692" y="189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{138A7E02-9208-4C49-ADA9-08E644C6BBCB}</a:tableStyleId>
              </a:tblPr>
              <a:tblGrid>
                <a:gridCol w="678550"/>
                <a:gridCol w="744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532" name="Google Shape;1532;p52"/>
          <p:cNvSpPr txBox="1"/>
          <p:nvPr/>
        </p:nvSpPr>
        <p:spPr>
          <a:xfrm>
            <a:off x="4576200" y="240350"/>
            <a:ext cx="103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Treshold 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0.25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3" name="Google Shape;1533;p52"/>
          <p:cNvSpPr txBox="1"/>
          <p:nvPr/>
        </p:nvSpPr>
        <p:spPr>
          <a:xfrm>
            <a:off x="7129475" y="113350"/>
            <a:ext cx="1802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 = 7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5%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Precisão = </a:t>
            </a:r>
            <a:r>
              <a:rPr b="1" lang="pt-BR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66</a:t>
            </a:r>
            <a:r>
              <a:rPr b="1" lang="pt-BR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5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Recall = 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b="1" lang="pt-BR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0%</a:t>
            </a:r>
            <a:r>
              <a:rPr b="1" lang="pt-BR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4" name="Google Shape;1534;p52"/>
          <p:cNvSpPr txBox="1"/>
          <p:nvPr/>
        </p:nvSpPr>
        <p:spPr>
          <a:xfrm>
            <a:off x="1029625" y="3987450"/>
            <a:ext cx="351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0.0    0.1    0.2     0.3    0.4    0.5     0.6    0.7    0.8   0.9     1.0</a:t>
            </a:r>
            <a:endParaRPr sz="95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35" name="Google Shape;1535;p52"/>
          <p:cNvCxnSpPr/>
          <p:nvPr/>
        </p:nvCxnSpPr>
        <p:spPr>
          <a:xfrm>
            <a:off x="15044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52"/>
          <p:cNvCxnSpPr/>
          <p:nvPr/>
        </p:nvCxnSpPr>
        <p:spPr>
          <a:xfrm>
            <a:off x="18092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52"/>
          <p:cNvCxnSpPr/>
          <p:nvPr/>
        </p:nvCxnSpPr>
        <p:spPr>
          <a:xfrm>
            <a:off x="21140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52"/>
          <p:cNvCxnSpPr/>
          <p:nvPr/>
        </p:nvCxnSpPr>
        <p:spPr>
          <a:xfrm>
            <a:off x="24188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52"/>
          <p:cNvCxnSpPr/>
          <p:nvPr/>
        </p:nvCxnSpPr>
        <p:spPr>
          <a:xfrm>
            <a:off x="27236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52"/>
          <p:cNvCxnSpPr/>
          <p:nvPr/>
        </p:nvCxnSpPr>
        <p:spPr>
          <a:xfrm>
            <a:off x="30477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52"/>
          <p:cNvCxnSpPr/>
          <p:nvPr/>
        </p:nvCxnSpPr>
        <p:spPr>
          <a:xfrm>
            <a:off x="33525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2"/>
          <p:cNvCxnSpPr/>
          <p:nvPr/>
        </p:nvCxnSpPr>
        <p:spPr>
          <a:xfrm>
            <a:off x="36573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2"/>
          <p:cNvCxnSpPr/>
          <p:nvPr/>
        </p:nvCxnSpPr>
        <p:spPr>
          <a:xfrm>
            <a:off x="3962175" y="3939201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52"/>
          <p:cNvSpPr txBox="1"/>
          <p:nvPr/>
        </p:nvSpPr>
        <p:spPr>
          <a:xfrm rot="-1083">
            <a:off x="1295514" y="4172102"/>
            <a:ext cx="28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1 - Especificidade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5" name="Google Shape;1545;p52"/>
          <p:cNvSpPr txBox="1"/>
          <p:nvPr/>
        </p:nvSpPr>
        <p:spPr>
          <a:xfrm rot="-1083">
            <a:off x="1316414" y="398502"/>
            <a:ext cx="28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Especificidade (TNR)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6" name="Google Shape;1546;p52"/>
          <p:cNvSpPr txBox="1"/>
          <p:nvPr/>
        </p:nvSpPr>
        <p:spPr>
          <a:xfrm>
            <a:off x="1025576" y="644850"/>
            <a:ext cx="351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1.0    0.9    0.8     0.7    0.6    0.5     0.4    0.3    0.2   0.1     0.0</a:t>
            </a:r>
            <a:endParaRPr sz="95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7" name="Google Shape;1547;p52"/>
          <p:cNvCxnSpPr/>
          <p:nvPr/>
        </p:nvCxnSpPr>
        <p:spPr>
          <a:xfrm>
            <a:off x="1466875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52"/>
          <p:cNvCxnSpPr/>
          <p:nvPr/>
        </p:nvCxnSpPr>
        <p:spPr>
          <a:xfrm>
            <a:off x="1771675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2076475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52"/>
          <p:cNvCxnSpPr/>
          <p:nvPr/>
        </p:nvCxnSpPr>
        <p:spPr>
          <a:xfrm>
            <a:off x="2381275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52"/>
          <p:cNvCxnSpPr/>
          <p:nvPr/>
        </p:nvCxnSpPr>
        <p:spPr>
          <a:xfrm>
            <a:off x="2686075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52"/>
          <p:cNvCxnSpPr/>
          <p:nvPr/>
        </p:nvCxnSpPr>
        <p:spPr>
          <a:xfrm>
            <a:off x="3010176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52"/>
          <p:cNvCxnSpPr/>
          <p:nvPr/>
        </p:nvCxnSpPr>
        <p:spPr>
          <a:xfrm>
            <a:off x="3314976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52"/>
          <p:cNvCxnSpPr/>
          <p:nvPr/>
        </p:nvCxnSpPr>
        <p:spPr>
          <a:xfrm>
            <a:off x="3619776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52"/>
          <p:cNvCxnSpPr/>
          <p:nvPr/>
        </p:nvCxnSpPr>
        <p:spPr>
          <a:xfrm>
            <a:off x="3924576" y="1020226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6" name="Google Shape;1556;p52"/>
          <p:cNvSpPr txBox="1"/>
          <p:nvPr/>
        </p:nvSpPr>
        <p:spPr>
          <a:xfrm>
            <a:off x="852925" y="905425"/>
            <a:ext cx="500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1.0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0.9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0.8 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0.7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0.6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0.5 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0.4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0.3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0.2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0.1     </a:t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latin typeface="Nunito"/>
                <a:ea typeface="Nunito"/>
                <a:cs typeface="Nunito"/>
                <a:sym typeface="Nunito"/>
              </a:rPr>
              <a:t>0.0</a:t>
            </a:r>
            <a:endParaRPr sz="9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7" name="Google Shape;1557;p52"/>
          <p:cNvSpPr/>
          <p:nvPr/>
        </p:nvSpPr>
        <p:spPr>
          <a:xfrm>
            <a:off x="2643075" y="1020225"/>
            <a:ext cx="105300" cy="87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2"/>
          <p:cNvSpPr/>
          <p:nvPr/>
        </p:nvSpPr>
        <p:spPr>
          <a:xfrm>
            <a:off x="1766775" y="1334550"/>
            <a:ext cx="105300" cy="87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2"/>
          <p:cNvSpPr/>
          <p:nvPr/>
        </p:nvSpPr>
        <p:spPr>
          <a:xfrm>
            <a:off x="1176225" y="2468025"/>
            <a:ext cx="105300" cy="87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0" name="Google Shape;1560;p52"/>
          <p:cNvCxnSpPr>
            <a:endCxn id="1559" idx="4"/>
          </p:cNvCxnSpPr>
          <p:nvPr/>
        </p:nvCxnSpPr>
        <p:spPr>
          <a:xfrm rot="10800000">
            <a:off x="1228875" y="2555025"/>
            <a:ext cx="8400" cy="143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52"/>
          <p:cNvCxnSpPr>
            <a:stCxn id="1559" idx="4"/>
            <a:endCxn id="1558" idx="4"/>
          </p:cNvCxnSpPr>
          <p:nvPr/>
        </p:nvCxnSpPr>
        <p:spPr>
          <a:xfrm flipH="1" rot="10800000">
            <a:off x="1228875" y="1421625"/>
            <a:ext cx="590700" cy="11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52"/>
          <p:cNvCxnSpPr>
            <a:endCxn id="1557" idx="4"/>
          </p:cNvCxnSpPr>
          <p:nvPr/>
        </p:nvCxnSpPr>
        <p:spPr>
          <a:xfrm flipH="1" rot="10800000">
            <a:off x="1808925" y="1107225"/>
            <a:ext cx="886800" cy="2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52"/>
          <p:cNvCxnSpPr>
            <a:stCxn id="1557" idx="4"/>
          </p:cNvCxnSpPr>
          <p:nvPr/>
        </p:nvCxnSpPr>
        <p:spPr>
          <a:xfrm flipH="1" rot="10800000">
            <a:off x="2695725" y="1081425"/>
            <a:ext cx="1551600" cy="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4" name="Google Shape;1564;p52"/>
          <p:cNvPicPr preferRelativeResize="0"/>
          <p:nvPr/>
        </p:nvPicPr>
        <p:blipFill rotWithShape="1">
          <a:blip r:embed="rId4">
            <a:alphaModFix/>
          </a:blip>
          <a:srcRect b="0" l="0" r="25892" t="0"/>
          <a:stretch/>
        </p:blipFill>
        <p:spPr>
          <a:xfrm>
            <a:off x="5467875" y="3302345"/>
            <a:ext cx="2687199" cy="17823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52"/>
          <p:cNvSpPr txBox="1"/>
          <p:nvPr/>
        </p:nvSpPr>
        <p:spPr>
          <a:xfrm>
            <a:off x="2389850" y="1109825"/>
            <a:ext cx="77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treshold 0.25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6" name="Google Shape;1566;p52"/>
          <p:cNvSpPr txBox="1"/>
          <p:nvPr/>
        </p:nvSpPr>
        <p:spPr>
          <a:xfrm>
            <a:off x="1665950" y="1300325"/>
            <a:ext cx="77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treshold 0.50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7" name="Google Shape;1567;p52"/>
          <p:cNvSpPr txBox="1"/>
          <p:nvPr/>
        </p:nvSpPr>
        <p:spPr>
          <a:xfrm>
            <a:off x="1127600" y="2341313"/>
            <a:ext cx="77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treshold 0.87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3"/>
          <p:cNvSpPr txBox="1"/>
          <p:nvPr>
            <p:ph type="title"/>
          </p:nvPr>
        </p:nvSpPr>
        <p:spPr>
          <a:xfrm>
            <a:off x="2615100" y="1492150"/>
            <a:ext cx="4173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4900">
                <a:solidFill>
                  <a:srgbClr val="FFFFFF"/>
                </a:solidFill>
              </a:rPr>
              <a:t>OBRIGADO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573" name="Google Shape;1573;p53"/>
          <p:cNvSpPr txBox="1"/>
          <p:nvPr/>
        </p:nvSpPr>
        <p:spPr>
          <a:xfrm>
            <a:off x="671975" y="4320350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Mario Andre de Deus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25" y="4337375"/>
            <a:ext cx="350550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" name="Google Shape;15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2" y="209003"/>
            <a:ext cx="869949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9542" y="2138710"/>
            <a:ext cx="3204915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705800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Modelos de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Classificação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547" name="Google Shape;5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24" y="1689013"/>
            <a:ext cx="3843948" cy="23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5" y="1487800"/>
            <a:ext cx="4087500" cy="28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8"/>
          <p:cNvSpPr txBox="1"/>
          <p:nvPr>
            <p:ph idx="1" type="subTitle"/>
          </p:nvPr>
        </p:nvSpPr>
        <p:spPr>
          <a:xfrm>
            <a:off x="185925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Modelos de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Regressão</a:t>
            </a:r>
            <a:endParaRPr b="1" sz="3200">
              <a:solidFill>
                <a:srgbClr val="000000"/>
              </a:solidFill>
            </a:endParaRPr>
          </a:p>
        </p:txBody>
      </p:sp>
      <p:cxnSp>
        <p:nvCxnSpPr>
          <p:cNvPr id="550" name="Google Shape;550;p28"/>
          <p:cNvCxnSpPr/>
          <p:nvPr/>
        </p:nvCxnSpPr>
        <p:spPr>
          <a:xfrm flipH="1">
            <a:off x="4564398" y="1556075"/>
            <a:ext cx="7200" cy="32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8"/>
          <p:cNvSpPr txBox="1"/>
          <p:nvPr/>
        </p:nvSpPr>
        <p:spPr>
          <a:xfrm>
            <a:off x="3778350" y="332200"/>
            <a:ext cx="158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28"/>
          <p:cNvSpPr txBox="1"/>
          <p:nvPr/>
        </p:nvSpPr>
        <p:spPr>
          <a:xfrm>
            <a:off x="882525" y="4454025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“VALOR NUMÉRICO”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28"/>
          <p:cNvSpPr txBox="1"/>
          <p:nvPr/>
        </p:nvSpPr>
        <p:spPr>
          <a:xfrm>
            <a:off x="5376000" y="4373850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“CATEGORIA”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>
            <p:ph idx="1" type="subTitle"/>
          </p:nvPr>
        </p:nvSpPr>
        <p:spPr>
          <a:xfrm>
            <a:off x="4705800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Modelos de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00000"/>
                </a:solidFill>
              </a:rPr>
              <a:t>Classificação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559" name="Google Shape;5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24" y="1689013"/>
            <a:ext cx="3843948" cy="23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5" y="1487800"/>
            <a:ext cx="4087500" cy="28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9"/>
          <p:cNvSpPr txBox="1"/>
          <p:nvPr>
            <p:ph idx="1" type="subTitle"/>
          </p:nvPr>
        </p:nvSpPr>
        <p:spPr>
          <a:xfrm>
            <a:off x="185925" y="51550"/>
            <a:ext cx="4304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999999"/>
                </a:solidFill>
              </a:rPr>
              <a:t>Modelos de</a:t>
            </a:r>
            <a:endParaRPr b="1" sz="3200">
              <a:solidFill>
                <a:srgbClr val="99999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999999"/>
                </a:solidFill>
              </a:rPr>
              <a:t>Regressão</a:t>
            </a:r>
            <a:endParaRPr b="1" sz="3200">
              <a:solidFill>
                <a:srgbClr val="999999"/>
              </a:solidFill>
            </a:endParaRPr>
          </a:p>
        </p:txBody>
      </p:sp>
      <p:sp>
        <p:nvSpPr>
          <p:cNvPr id="562" name="Google Shape;562;p29"/>
          <p:cNvSpPr txBox="1"/>
          <p:nvPr/>
        </p:nvSpPr>
        <p:spPr>
          <a:xfrm>
            <a:off x="882525" y="4454025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“VALOR NUMÉRICO”</a:t>
            </a:r>
            <a:endParaRPr b="1" sz="2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5376000" y="4373850"/>
            <a:ext cx="31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“CATEGORIA”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0" y="0"/>
            <a:ext cx="4490400" cy="5143500"/>
          </a:xfrm>
          <a:prstGeom prst="rect">
            <a:avLst/>
          </a:prstGeom>
          <a:solidFill>
            <a:srgbClr val="080808">
              <a:alpha val="541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4784975" y="124100"/>
            <a:ext cx="4150800" cy="482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25"/>
            <a:ext cx="4572000" cy="51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150" y="781700"/>
            <a:ext cx="3148325" cy="31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0"/>
          <p:cNvSpPr txBox="1"/>
          <p:nvPr>
            <p:ph idx="1" type="subTitle"/>
          </p:nvPr>
        </p:nvSpPr>
        <p:spPr>
          <a:xfrm>
            <a:off x="406164" y="2486550"/>
            <a:ext cx="3685200" cy="6495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Para que servem ?</a:t>
            </a:r>
            <a:endParaRPr b="1"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574" name="Google Shape;574;p30"/>
          <p:cNvSpPr txBox="1"/>
          <p:nvPr>
            <p:ph type="ctrTitle"/>
          </p:nvPr>
        </p:nvSpPr>
        <p:spPr>
          <a:xfrm>
            <a:off x="125" y="13625"/>
            <a:ext cx="4440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Métricas de Classificação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1"/>
          <p:cNvSpPr/>
          <p:nvPr/>
        </p:nvSpPr>
        <p:spPr>
          <a:xfrm>
            <a:off x="3011325" y="529825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SOCIAL (5)</a:t>
            </a:r>
            <a:endParaRPr b="1" sz="20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3" name="Google Shape;583;p31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329655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1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4427696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1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5525737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1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706625" y="15772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75" y="1475525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825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556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281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631" y="17642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2875" y="17916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1"/>
          <p:cNvSpPr/>
          <p:nvPr/>
        </p:nvSpPr>
        <p:spPr>
          <a:xfrm>
            <a:off x="3011325" y="3163900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3D85C6"/>
              </a:highlight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3019301" y="2742975"/>
            <a:ext cx="18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OUTROS (5)</a:t>
            </a:r>
            <a:endParaRPr b="1" sz="2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6" name="Google Shape;5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00" y="3310250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983" y="3243925"/>
            <a:ext cx="800384" cy="8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300" y="3281038"/>
            <a:ext cx="726174" cy="7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6750" y="4071904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1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915825" y="41519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62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850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37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913" y="43389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473" y="4338947"/>
            <a:ext cx="379025" cy="3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1" name="Google Shape;6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2"/>
          <p:cNvSpPr/>
          <p:nvPr/>
        </p:nvSpPr>
        <p:spPr>
          <a:xfrm>
            <a:off x="3011325" y="529825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613" name="Google Shape;613;p32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SOCIAL (5)</a:t>
            </a:r>
            <a:endParaRPr b="1" sz="20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4" name="Google Shape;614;p32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329655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2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4427696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2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5525737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2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706625" y="15772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75" y="1475525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825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556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281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631" y="17642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2875" y="17916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2"/>
          <p:cNvSpPr/>
          <p:nvPr/>
        </p:nvSpPr>
        <p:spPr>
          <a:xfrm>
            <a:off x="3011325" y="3163900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3D85C6"/>
              </a:highlight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3019301" y="2742975"/>
            <a:ext cx="1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OUTROS (5)</a:t>
            </a:r>
            <a:endParaRPr b="1" sz="2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7" name="Google Shape;6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00" y="3310250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983" y="3243925"/>
            <a:ext cx="800384" cy="8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300" y="3281038"/>
            <a:ext cx="726174" cy="7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6750" y="4071904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2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915825" y="41519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62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850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37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913" y="43389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473" y="43389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2"/>
          <p:cNvSpPr txBox="1"/>
          <p:nvPr/>
        </p:nvSpPr>
        <p:spPr>
          <a:xfrm>
            <a:off x="7592925" y="2049300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8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8" name="Google Shape;63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931" y="2244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2"/>
          <p:cNvSpPr txBox="1"/>
          <p:nvPr/>
        </p:nvSpPr>
        <p:spPr>
          <a:xfrm>
            <a:off x="7592925" y="2653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40" name="Google Shape;64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2975" y="2849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2"/>
          <p:cNvSpPr/>
          <p:nvPr/>
        </p:nvSpPr>
        <p:spPr>
          <a:xfrm>
            <a:off x="7268850" y="36715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 flipH="1" rot="10800000">
            <a:off x="7268850" y="11086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3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/>
          <p:nvPr/>
        </p:nvSpPr>
        <p:spPr>
          <a:xfrm>
            <a:off x="3011325" y="529825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SOCIAL</a:t>
            </a:r>
            <a:endParaRPr b="1" sz="20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1" name="Google Shape;651;p33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329655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3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4427696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3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5525737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3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706625" y="15772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75" y="1475525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825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556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281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631" y="17642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2875" y="17916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3"/>
          <p:cNvSpPr/>
          <p:nvPr/>
        </p:nvSpPr>
        <p:spPr>
          <a:xfrm>
            <a:off x="3011325" y="3163900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3D85C6"/>
              </a:highlight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3019296" y="27429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OUTROS</a:t>
            </a:r>
            <a:endParaRPr b="1" sz="2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4" name="Google Shape;6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00" y="3310250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983" y="3243925"/>
            <a:ext cx="800384" cy="8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300" y="3281038"/>
            <a:ext cx="726174" cy="7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6750" y="4071904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3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915825" y="41519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62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850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37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913" y="43389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473" y="43389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3"/>
          <p:cNvSpPr txBox="1"/>
          <p:nvPr/>
        </p:nvSpPr>
        <p:spPr>
          <a:xfrm>
            <a:off x="7592925" y="2049300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8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5" name="Google Shape;67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931" y="2244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3"/>
          <p:cNvSpPr txBox="1"/>
          <p:nvPr/>
        </p:nvSpPr>
        <p:spPr>
          <a:xfrm>
            <a:off x="7592925" y="2653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7" name="Google Shape;67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2975" y="2849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3"/>
          <p:cNvSpPr/>
          <p:nvPr/>
        </p:nvSpPr>
        <p:spPr>
          <a:xfrm>
            <a:off x="7268850" y="36715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 flipH="1" rot="10800000">
            <a:off x="7268850" y="11086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2718600" y="13800"/>
            <a:ext cx="6462000" cy="51435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 rot="-1223869">
            <a:off x="4117241" y="1309946"/>
            <a:ext cx="2733717" cy="1354602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80%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"/>
          <p:cNvSpPr/>
          <p:nvPr/>
        </p:nvSpPr>
        <p:spPr>
          <a:xfrm>
            <a:off x="13800" y="13800"/>
            <a:ext cx="27048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" y="1669301"/>
            <a:ext cx="2405825" cy="2568307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4"/>
          <p:cNvSpPr/>
          <p:nvPr/>
        </p:nvSpPr>
        <p:spPr>
          <a:xfrm>
            <a:off x="3011325" y="529825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D85C6"/>
              </a:highlight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3019296" y="10890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SOCIAL</a:t>
            </a:r>
            <a:endParaRPr b="1" sz="20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0" name="Google Shape;690;p34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329655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4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4427696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4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5525737" y="640175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4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706625" y="15772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75" y="1475525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825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556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281" y="8998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631" y="17642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2875" y="17916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4"/>
          <p:cNvSpPr/>
          <p:nvPr/>
        </p:nvSpPr>
        <p:spPr>
          <a:xfrm>
            <a:off x="3011325" y="3163900"/>
            <a:ext cx="3964800" cy="172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3D85C6"/>
              </a:highlight>
            </a:endParaRPr>
          </a:p>
        </p:txBody>
      </p:sp>
      <p:sp>
        <p:nvSpPr>
          <p:cNvPr id="701" name="Google Shape;701;p34"/>
          <p:cNvSpPr txBox="1"/>
          <p:nvPr/>
        </p:nvSpPr>
        <p:spPr>
          <a:xfrm>
            <a:off x="3019296" y="2742975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OUTROS</a:t>
            </a:r>
            <a:endParaRPr b="1" sz="2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2" name="Google Shape;702;p34"/>
          <p:cNvSpPr txBox="1"/>
          <p:nvPr/>
        </p:nvSpPr>
        <p:spPr>
          <a:xfrm>
            <a:off x="0" y="152400"/>
            <a:ext cx="270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CLASSIFICADOR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  EMAILS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3" name="Google Shape;7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00" y="3310250"/>
            <a:ext cx="726175" cy="66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983" y="3243925"/>
            <a:ext cx="800384" cy="8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9300" y="3281038"/>
            <a:ext cx="726174" cy="7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6750" y="4071904"/>
            <a:ext cx="726150" cy="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4"/>
          <p:cNvPicPr preferRelativeResize="0"/>
          <p:nvPr/>
        </p:nvPicPr>
        <p:blipFill rotWithShape="1">
          <a:blip r:embed="rId4">
            <a:alphaModFix/>
          </a:blip>
          <a:srcRect b="24548" l="14597" r="16932" t="22784"/>
          <a:stretch/>
        </p:blipFill>
        <p:spPr>
          <a:xfrm>
            <a:off x="3915825" y="4151978"/>
            <a:ext cx="726163" cy="5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62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850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375" y="3598975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913" y="4338950"/>
            <a:ext cx="433801" cy="3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473" y="4338947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4"/>
          <p:cNvSpPr txBox="1"/>
          <p:nvPr/>
        </p:nvSpPr>
        <p:spPr>
          <a:xfrm>
            <a:off x="7592925" y="2049300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8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4" name="Google Shape;7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931" y="2244538"/>
            <a:ext cx="433801" cy="379026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4"/>
          <p:cNvSpPr txBox="1"/>
          <p:nvPr/>
        </p:nvSpPr>
        <p:spPr>
          <a:xfrm>
            <a:off x="7592925" y="2653975"/>
            <a:ext cx="5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3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6" name="Google Shape;71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2975" y="2849210"/>
            <a:ext cx="379025" cy="3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4"/>
          <p:cNvSpPr/>
          <p:nvPr/>
        </p:nvSpPr>
        <p:spPr>
          <a:xfrm>
            <a:off x="7268850" y="3671500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4"/>
          <p:cNvSpPr/>
          <p:nvPr/>
        </p:nvSpPr>
        <p:spPr>
          <a:xfrm flipH="1" rot="10800000">
            <a:off x="7268850" y="1108675"/>
            <a:ext cx="726300" cy="566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4"/>
          <p:cNvSpPr/>
          <p:nvPr/>
        </p:nvSpPr>
        <p:spPr>
          <a:xfrm>
            <a:off x="2718600" y="13800"/>
            <a:ext cx="6462000" cy="5143500"/>
          </a:xfrm>
          <a:prstGeom prst="rect">
            <a:avLst/>
          </a:prstGeom>
          <a:solidFill>
            <a:srgbClr val="7D7D7D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4"/>
          <p:cNvSpPr txBox="1"/>
          <p:nvPr/>
        </p:nvSpPr>
        <p:spPr>
          <a:xfrm rot="-1223869">
            <a:off x="4117241" y="1309946"/>
            <a:ext cx="2733717" cy="1354602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80%</a:t>
            </a:r>
            <a:endParaRPr b="1" sz="3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2922425" y="3261575"/>
            <a:ext cx="4813500" cy="1647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ACURÁCIA: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TAXA DE ACERTOS EM GERAL 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[SOCIAL]</a:t>
            </a:r>
            <a:r>
              <a:rPr b="1" lang="pt-BR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OU </a:t>
            </a:r>
            <a:r>
              <a:rPr b="1" lang="pt-BR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[OUTROS]</a:t>
            </a:r>
            <a:endParaRPr b="1"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2" ma:contentTypeDescription="Crie um novo documento." ma:contentTypeScope="" ma:versionID="76414655211a97be91fc021a92ada680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009e91cf04f4d2388fbbf168ceda39e3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05c7d43-eac3-4298-9b7d-163431eb0754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DE5A77-3B21-42D3-AE44-0E89E5405EBE}"/>
</file>

<file path=customXml/itemProps2.xml><?xml version="1.0" encoding="utf-8"?>
<ds:datastoreItem xmlns:ds="http://schemas.openxmlformats.org/officeDocument/2006/customXml" ds:itemID="{DE680AA6-73BE-46AD-AEF0-106FE7839B0F}"/>
</file>

<file path=customXml/itemProps3.xml><?xml version="1.0" encoding="utf-8"?>
<ds:datastoreItem xmlns:ds="http://schemas.openxmlformats.org/officeDocument/2006/customXml" ds:itemID="{259DFB1F-CED7-444E-A9B8-EAE89DB02FA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