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5aaa024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5aaa024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81901d62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81901d62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81901d62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81901d62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81901d62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81901d62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81901d62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81901d62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81901d62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81901d62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39457162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39457162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dc7be50001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dc7be50001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77e575c4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77e575c4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81901d62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81901d62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81901d62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81901d62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81901d62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81901d62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81901d62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81901d62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81901d62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81901d62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539552" y="195486"/>
            <a:ext cx="7056900" cy="378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8" name="Google Shape;58;p14"/>
          <p:cNvSpPr txBox="1"/>
          <p:nvPr>
            <p:ph idx="1" type="subTitle"/>
          </p:nvPr>
        </p:nvSpPr>
        <p:spPr>
          <a:xfrm>
            <a:off x="395536" y="951570"/>
            <a:ext cx="7916400" cy="3888300"/>
          </a:xfrm>
          <a:prstGeom prst="rect">
            <a:avLst/>
          </a:prstGeom>
          <a:noFill/>
          <a:ln>
            <a:noFill/>
          </a:ln>
        </p:spPr>
        <p:txBody>
          <a:bodyPr anchorCtr="0" anchor="t" bIns="45700" lIns="91425" spcFirstLastPara="1" rIns="91425" wrap="square" tIns="45700">
            <a:noAutofit/>
          </a:bodyPr>
          <a:lstStyle>
            <a:lvl1pPr lvl="0" rtl="0" algn="l">
              <a:spcBef>
                <a:spcPts val="560"/>
              </a:spcBef>
              <a:spcAft>
                <a:spcPts val="0"/>
              </a:spcAft>
              <a:buClr>
                <a:schemeClr val="dk1"/>
              </a:buClr>
              <a:buSzPts val="2800"/>
              <a:buNone/>
              <a:defRPr>
                <a:solidFill>
                  <a:schemeClr val="dk1"/>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59" name="Google Shape;59;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60" name="Shape 60"/>
        <p:cNvGrpSpPr/>
        <p:nvPr/>
      </p:nvGrpSpPr>
      <p:grpSpPr>
        <a:xfrm>
          <a:off x="0" y="0"/>
          <a:ext cx="0" cy="0"/>
          <a:chOff x="0" y="0"/>
          <a:chExt cx="0" cy="0"/>
        </a:xfrm>
      </p:grpSpPr>
      <p:sp>
        <p:nvSpPr>
          <p:cNvPr id="61" name="Google Shape;61;p15"/>
          <p:cNvSpPr txBox="1"/>
          <p:nvPr>
            <p:ph type="title"/>
          </p:nvPr>
        </p:nvSpPr>
        <p:spPr>
          <a:xfrm>
            <a:off x="539552" y="195486"/>
            <a:ext cx="7272900" cy="378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 name="Google Shape;62;p15"/>
          <p:cNvSpPr txBox="1"/>
          <p:nvPr>
            <p:ph idx="1" type="body"/>
          </p:nvPr>
        </p:nvSpPr>
        <p:spPr>
          <a:xfrm>
            <a:off x="395288" y="873919"/>
            <a:ext cx="8497800" cy="40197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63" name="Google Shape;63;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64" name="Shape 64"/>
        <p:cNvGrpSpPr/>
        <p:nvPr/>
      </p:nvGrpSpPr>
      <p:grpSpPr>
        <a:xfrm>
          <a:off x="0" y="0"/>
          <a:ext cx="0" cy="0"/>
          <a:chOff x="0" y="0"/>
          <a:chExt cx="0" cy="0"/>
        </a:xfrm>
      </p:grpSpPr>
      <p:sp>
        <p:nvSpPr>
          <p:cNvPr id="65" name="Google Shape;65;p16"/>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1"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6" name="Google Shape;66;p16"/>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67" name="Google Shape;67;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solidFill>
                  <a:srgbClr val="888888"/>
                </a:solidFill>
              </a:defRPr>
            </a:lvl1pPr>
            <a:lvl2pPr lvl="1" rtl="0">
              <a:buNone/>
              <a:defRPr>
                <a:solidFill>
                  <a:srgbClr val="888888"/>
                </a:solidFill>
              </a:defRPr>
            </a:lvl2pPr>
            <a:lvl3pPr lvl="2" rtl="0">
              <a:buNone/>
              <a:defRPr>
                <a:solidFill>
                  <a:srgbClr val="888888"/>
                </a:solidFill>
              </a:defRPr>
            </a:lvl3pPr>
            <a:lvl4pPr lvl="3" rtl="0">
              <a:buNone/>
              <a:defRPr>
                <a:solidFill>
                  <a:srgbClr val="888888"/>
                </a:solidFill>
              </a:defRPr>
            </a:lvl4pPr>
            <a:lvl5pPr lvl="4" rtl="0">
              <a:buNone/>
              <a:defRPr>
                <a:solidFill>
                  <a:srgbClr val="888888"/>
                </a:solidFill>
              </a:defRPr>
            </a:lvl5pPr>
            <a:lvl6pPr lvl="5" rtl="0">
              <a:buNone/>
              <a:defRPr>
                <a:solidFill>
                  <a:srgbClr val="888888"/>
                </a:solidFill>
              </a:defRPr>
            </a:lvl6pPr>
            <a:lvl7pPr lvl="6" rtl="0">
              <a:buNone/>
              <a:defRPr>
                <a:solidFill>
                  <a:srgbClr val="888888"/>
                </a:solidFill>
              </a:defRPr>
            </a:lvl7pPr>
            <a:lvl8pPr lvl="7" rtl="0">
              <a:buNone/>
              <a:defRPr>
                <a:solidFill>
                  <a:srgbClr val="888888"/>
                </a:solidFill>
              </a:defRPr>
            </a:lvl8pPr>
            <a:lvl9pPr lvl="8" rtl="0">
              <a:buNone/>
              <a:defRPr>
                <a:solidFill>
                  <a:srgbClr val="888888"/>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68" name="Shape 68"/>
        <p:cNvGrpSpPr/>
        <p:nvPr/>
      </p:nvGrpSpPr>
      <p:grpSpPr>
        <a:xfrm>
          <a:off x="0" y="0"/>
          <a:ext cx="0" cy="0"/>
          <a:chOff x="0" y="0"/>
          <a:chExt cx="0" cy="0"/>
        </a:xfrm>
      </p:grpSpPr>
      <p:sp>
        <p:nvSpPr>
          <p:cNvPr id="69" name="Google Shape;69;p17"/>
          <p:cNvSpPr txBox="1"/>
          <p:nvPr>
            <p:ph type="title"/>
          </p:nvPr>
        </p:nvSpPr>
        <p:spPr>
          <a:xfrm>
            <a:off x="539552" y="195486"/>
            <a:ext cx="7272300" cy="378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0" name="Google Shape;70;p17"/>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71" name="Google Shape;71;p17"/>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72" name="Google Shape;72;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73" name="Shape 73"/>
        <p:cNvGrpSpPr/>
        <p:nvPr/>
      </p:nvGrpSpPr>
      <p:grpSpPr>
        <a:xfrm>
          <a:off x="0" y="0"/>
          <a:ext cx="0" cy="0"/>
          <a:chOff x="0" y="0"/>
          <a:chExt cx="0" cy="0"/>
        </a:xfrm>
      </p:grpSpPr>
      <p:sp>
        <p:nvSpPr>
          <p:cNvPr id="74" name="Google Shape;74;p18"/>
          <p:cNvSpPr txBox="1"/>
          <p:nvPr>
            <p:ph type="title"/>
          </p:nvPr>
        </p:nvSpPr>
        <p:spPr>
          <a:xfrm>
            <a:off x="539553" y="195486"/>
            <a:ext cx="7056900" cy="378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5" name="Google Shape;75;p18"/>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76" name="Google Shape;76;p18"/>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77" name="Google Shape;77;p18"/>
          <p:cNvSpPr txBox="1"/>
          <p:nvPr>
            <p:ph idx="3" type="body"/>
          </p:nvPr>
        </p:nvSpPr>
        <p:spPr>
          <a:xfrm>
            <a:off x="4645025" y="1151335"/>
            <a:ext cx="4041900" cy="4797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78" name="Google Shape;78;p18"/>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79" name="Google Shape;79;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80" name="Shape 80"/>
        <p:cNvGrpSpPr/>
        <p:nvPr/>
      </p:nvGrpSpPr>
      <p:grpSpPr>
        <a:xfrm>
          <a:off x="0" y="0"/>
          <a:ext cx="0" cy="0"/>
          <a:chOff x="0" y="0"/>
          <a:chExt cx="0" cy="0"/>
        </a:xfrm>
      </p:grpSpPr>
      <p:sp>
        <p:nvSpPr>
          <p:cNvPr id="81" name="Google Shape;81;p19"/>
          <p:cNvSpPr txBox="1"/>
          <p:nvPr>
            <p:ph type="title"/>
          </p:nvPr>
        </p:nvSpPr>
        <p:spPr>
          <a:xfrm>
            <a:off x="539553" y="195486"/>
            <a:ext cx="6912900" cy="378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 name="Google Shape;82;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83" name="Shape 83"/>
        <p:cNvGrpSpPr/>
        <p:nvPr/>
      </p:nvGrpSpPr>
      <p:grpSpPr>
        <a:xfrm>
          <a:off x="0" y="0"/>
          <a:ext cx="0" cy="0"/>
          <a:chOff x="0" y="0"/>
          <a:chExt cx="0" cy="0"/>
        </a:xfrm>
      </p:grpSpPr>
      <p:sp>
        <p:nvSpPr>
          <p:cNvPr id="84" name="Google Shape;84;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85" name="Shape 85"/>
        <p:cNvGrpSpPr/>
        <p:nvPr/>
      </p:nvGrpSpPr>
      <p:grpSpPr>
        <a:xfrm>
          <a:off x="0" y="0"/>
          <a:ext cx="0" cy="0"/>
          <a:chOff x="0" y="0"/>
          <a:chExt cx="0" cy="0"/>
        </a:xfrm>
      </p:grpSpPr>
      <p:sp>
        <p:nvSpPr>
          <p:cNvPr id="86" name="Google Shape;86;p21"/>
          <p:cNvSpPr txBox="1"/>
          <p:nvPr>
            <p:ph type="title"/>
          </p:nvPr>
        </p:nvSpPr>
        <p:spPr>
          <a:xfrm>
            <a:off x="457200" y="612185"/>
            <a:ext cx="3008400" cy="8715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 name="Google Shape;87;p21"/>
          <p:cNvSpPr txBox="1"/>
          <p:nvPr>
            <p:ph idx="1" type="body"/>
          </p:nvPr>
        </p:nvSpPr>
        <p:spPr>
          <a:xfrm>
            <a:off x="3575050" y="612185"/>
            <a:ext cx="5111700" cy="4389900"/>
          </a:xfrm>
          <a:prstGeom prst="rect">
            <a:avLst/>
          </a:prstGeom>
          <a:noFill/>
          <a:ln>
            <a:noFill/>
          </a:ln>
        </p:spPr>
        <p:txBody>
          <a:bodyPr anchorCtr="0" anchor="t" bIns="45700" lIns="91425" spcFirstLastPara="1" rIns="91425" wrap="square" tIns="45700">
            <a:no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88" name="Google Shape;88;p21"/>
          <p:cNvSpPr txBox="1"/>
          <p:nvPr>
            <p:ph idx="2" type="body"/>
          </p:nvPr>
        </p:nvSpPr>
        <p:spPr>
          <a:xfrm>
            <a:off x="457200" y="1483723"/>
            <a:ext cx="3008400" cy="35184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89" name="Google Shape;8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90" name="Shape 90"/>
        <p:cNvGrpSpPr/>
        <p:nvPr/>
      </p:nvGrpSpPr>
      <p:grpSpPr>
        <a:xfrm>
          <a:off x="0" y="0"/>
          <a:ext cx="0" cy="0"/>
          <a:chOff x="0" y="0"/>
          <a:chExt cx="0" cy="0"/>
        </a:xfrm>
      </p:grpSpPr>
      <p:sp>
        <p:nvSpPr>
          <p:cNvPr id="91" name="Google Shape;91;p22"/>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2" name="Google Shape;92;p22"/>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3" name="Google Shape;93;p22"/>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94" name="Google Shape;94;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6.jpg"/><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95288" y="195263"/>
            <a:ext cx="7272300" cy="378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2" name="Google Shape;52;p13"/>
          <p:cNvSpPr txBox="1"/>
          <p:nvPr>
            <p:ph idx="1" type="body"/>
          </p:nvPr>
        </p:nvSpPr>
        <p:spPr>
          <a:xfrm>
            <a:off x="395288" y="873919"/>
            <a:ext cx="8497800" cy="40197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C:\Users\cl0817\Desktop\MioloBranco.jpg" id="53" name="Google Shape;53;p13"/>
          <p:cNvPicPr preferRelativeResize="0"/>
          <p:nvPr/>
        </p:nvPicPr>
        <p:blipFill rotWithShape="1">
          <a:blip r:embed="rId1">
            <a:alphaModFix/>
          </a:blip>
          <a:srcRect b="0" l="0" r="0" t="0"/>
          <a:stretch/>
        </p:blipFill>
        <p:spPr>
          <a:xfrm>
            <a:off x="0" y="0"/>
            <a:ext cx="6858000" cy="5143500"/>
          </a:xfrm>
          <a:prstGeom prst="rect">
            <a:avLst/>
          </a:prstGeom>
          <a:noFill/>
          <a:ln>
            <a:noFill/>
          </a:ln>
        </p:spPr>
      </p:pic>
      <p:pic>
        <p:nvPicPr>
          <p:cNvPr id="54" name="Google Shape;54;p13"/>
          <p:cNvPicPr preferRelativeResize="0"/>
          <p:nvPr/>
        </p:nvPicPr>
        <p:blipFill rotWithShape="1">
          <a:blip r:embed="rId2">
            <a:alphaModFix/>
          </a:blip>
          <a:srcRect b="0" l="0" r="0" t="0"/>
          <a:stretch/>
        </p:blipFill>
        <p:spPr>
          <a:xfrm>
            <a:off x="0" y="0"/>
            <a:ext cx="9144000" cy="5143501"/>
          </a:xfrm>
          <a:prstGeom prst="rect">
            <a:avLst/>
          </a:prstGeom>
          <a:noFill/>
          <a:ln>
            <a:noFill/>
          </a:ln>
        </p:spPr>
      </p:pic>
      <p:sp>
        <p:nvSpPr>
          <p:cNvPr id="55" name="Google Shape;55;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dk1"/>
                </a:solidFill>
              </a:defRPr>
            </a:lvl1pPr>
            <a:lvl2pPr lvl="1" rtl="0" algn="r">
              <a:buNone/>
              <a:defRPr sz="1300">
                <a:solidFill>
                  <a:schemeClr val="dk1"/>
                </a:solidFill>
              </a:defRPr>
            </a:lvl2pPr>
            <a:lvl3pPr lvl="2" rtl="0" algn="r">
              <a:buNone/>
              <a:defRPr sz="1300">
                <a:solidFill>
                  <a:schemeClr val="dk1"/>
                </a:solidFill>
              </a:defRPr>
            </a:lvl3pPr>
            <a:lvl4pPr lvl="3" rtl="0" algn="r">
              <a:buNone/>
              <a:defRPr sz="1300">
                <a:solidFill>
                  <a:schemeClr val="dk1"/>
                </a:solidFill>
              </a:defRPr>
            </a:lvl4pPr>
            <a:lvl5pPr lvl="4" rtl="0" algn="r">
              <a:buNone/>
              <a:defRPr sz="1300">
                <a:solidFill>
                  <a:schemeClr val="dk1"/>
                </a:solidFill>
              </a:defRPr>
            </a:lvl5pPr>
            <a:lvl6pPr lvl="5" rtl="0" algn="r">
              <a:buNone/>
              <a:defRPr sz="1300">
                <a:solidFill>
                  <a:schemeClr val="dk1"/>
                </a:solidFill>
              </a:defRPr>
            </a:lvl6pPr>
            <a:lvl7pPr lvl="6" rtl="0" algn="r">
              <a:buNone/>
              <a:defRPr sz="1300">
                <a:solidFill>
                  <a:schemeClr val="dk1"/>
                </a:solidFill>
              </a:defRPr>
            </a:lvl7pPr>
            <a:lvl8pPr lvl="7" rtl="0" algn="r">
              <a:buNone/>
              <a:defRPr sz="1300">
                <a:solidFill>
                  <a:schemeClr val="dk1"/>
                </a:solidFill>
              </a:defRPr>
            </a:lvl8pPr>
            <a:lvl9pPr lvl="8" rtl="0" algn="r">
              <a:buNone/>
              <a:defRPr sz="1300">
                <a:solidFill>
                  <a:schemeClr val="dk1"/>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hyperlink" Target="https://www.menti.com/al1gaaxdv9w7" TargetMode="External"/><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www.menti.com/aldhy186q7d6" TargetMode="External"/><Relationship Id="rId5" Type="http://schemas.openxmlformats.org/officeDocument/2006/relationships/image" Target="../media/image4.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pSp>
        <p:nvGrpSpPr>
          <p:cNvPr id="99" name="Google Shape;99;p23"/>
          <p:cNvGrpSpPr/>
          <p:nvPr/>
        </p:nvGrpSpPr>
        <p:grpSpPr>
          <a:xfrm>
            <a:off x="389525" y="227475"/>
            <a:ext cx="8514925" cy="378100"/>
            <a:chOff x="389525" y="227475"/>
            <a:chExt cx="8514925" cy="378100"/>
          </a:xfrm>
        </p:grpSpPr>
        <p:sp>
          <p:nvSpPr>
            <p:cNvPr id="100" name="Google Shape;100;p23"/>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Aula 1 - Governança IA, Big Data e BI</a:t>
              </a:r>
              <a:endParaRPr b="1" sz="1800">
                <a:solidFill>
                  <a:srgbClr val="000000"/>
                </a:solidFill>
              </a:endParaRPr>
            </a:p>
          </p:txBody>
        </p:sp>
        <p:pic>
          <p:nvPicPr>
            <p:cNvPr id="101" name="Google Shape;101;p23"/>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102" name="Google Shape;102;p23"/>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23"/>
          <p:cNvSpPr txBox="1"/>
          <p:nvPr/>
        </p:nvSpPr>
        <p:spPr>
          <a:xfrm>
            <a:off x="389699" y="951575"/>
            <a:ext cx="8364600" cy="3888300"/>
          </a:xfrm>
          <a:prstGeom prst="rect">
            <a:avLst/>
          </a:prstGeom>
          <a:noFill/>
          <a:ln>
            <a:noFill/>
          </a:ln>
        </p:spPr>
        <p:txBody>
          <a:bodyPr anchorCtr="0" anchor="t" bIns="45700" lIns="91425" spcFirstLastPara="1" rIns="91425" wrap="square" tIns="45700">
            <a:noAutofit/>
          </a:bodyPr>
          <a:lstStyle/>
          <a:p>
            <a:pPr indent="0" lvl="0" marL="0" rtl="0" algn="l">
              <a:spcBef>
                <a:spcPts val="560"/>
              </a:spcBef>
              <a:spcAft>
                <a:spcPts val="0"/>
              </a:spcAft>
              <a:buNone/>
            </a:pPr>
            <a:r>
              <a:rPr lang="pt-BR" sz="2800">
                <a:solidFill>
                  <a:srgbClr val="000000"/>
                </a:solidFill>
              </a:rPr>
              <a:t>Assuntos:</a:t>
            </a:r>
            <a:endParaRPr sz="2800">
              <a:solidFill>
                <a:srgbClr val="000000"/>
              </a:solidFill>
            </a:endParaRPr>
          </a:p>
          <a:p>
            <a:pPr indent="0" lvl="0" marL="0" rtl="0" algn="l">
              <a:spcBef>
                <a:spcPts val="560"/>
              </a:spcBef>
              <a:spcAft>
                <a:spcPts val="0"/>
              </a:spcAft>
              <a:buNone/>
            </a:pPr>
            <a:r>
              <a:t/>
            </a:r>
            <a:endParaRPr sz="2800"/>
          </a:p>
          <a:p>
            <a:pPr indent="-342900" lvl="0" marL="457200" rtl="0" algn="l">
              <a:spcBef>
                <a:spcPts val="0"/>
              </a:spcBef>
              <a:spcAft>
                <a:spcPts val="0"/>
              </a:spcAft>
              <a:buClr>
                <a:srgbClr val="000000"/>
              </a:buClr>
              <a:buSzPts val="1800"/>
              <a:buAutoNum type="arabicPeriod"/>
            </a:pPr>
            <a:r>
              <a:rPr lang="pt-BR" sz="1800"/>
              <a:t>Apresentação da turma</a:t>
            </a:r>
            <a:endParaRPr sz="1800"/>
          </a:p>
          <a:p>
            <a:pPr indent="-342900" lvl="0" marL="457200" rtl="0" algn="l">
              <a:spcBef>
                <a:spcPts val="0"/>
              </a:spcBef>
              <a:spcAft>
                <a:spcPts val="0"/>
              </a:spcAft>
              <a:buClr>
                <a:srgbClr val="000000"/>
              </a:buClr>
              <a:buSzPts val="1800"/>
              <a:buAutoNum type="arabicPeriod"/>
            </a:pPr>
            <a:r>
              <a:rPr lang="pt-BR" sz="1800"/>
              <a:t>Apresentação do professor</a:t>
            </a:r>
            <a:endParaRPr sz="1800"/>
          </a:p>
          <a:p>
            <a:pPr indent="-342900" lvl="0" marL="457200" rtl="0" algn="l">
              <a:spcBef>
                <a:spcPts val="0"/>
              </a:spcBef>
              <a:spcAft>
                <a:spcPts val="0"/>
              </a:spcAft>
              <a:buClr>
                <a:srgbClr val="000000"/>
              </a:buClr>
              <a:buSzPts val="1800"/>
              <a:buAutoNum type="arabicPeriod"/>
            </a:pPr>
            <a:r>
              <a:rPr lang="pt-BR" sz="1800"/>
              <a:t>Ementa da disciplina</a:t>
            </a:r>
            <a:endParaRPr sz="1800"/>
          </a:p>
          <a:p>
            <a:pPr indent="-342900" lvl="0" marL="457200" rtl="0" algn="l">
              <a:spcBef>
                <a:spcPts val="0"/>
              </a:spcBef>
              <a:spcAft>
                <a:spcPts val="0"/>
              </a:spcAft>
              <a:buClr>
                <a:srgbClr val="000000"/>
              </a:buClr>
              <a:buSzPts val="1800"/>
              <a:buAutoNum type="arabicPeriod"/>
            </a:pPr>
            <a:r>
              <a:rPr lang="pt-BR" sz="1800"/>
              <a:t>Conceito inicial - Big Data</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1000"/>
                                        <p:tgtEl>
                                          <p:spTgt spid="1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Effect filter="fade" transition="in">
                                      <p:cBhvr>
                                        <p:cTn dur="1000"/>
                                        <p:tgtEl>
                                          <p:spTgt spid="1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Effect filter="fade" transition="in">
                                      <p:cBhvr>
                                        <p:cTn dur="1000"/>
                                        <p:tgtEl>
                                          <p:spTgt spid="1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animEffect filter="fade" transition="in">
                                      <p:cBhvr>
                                        <p:cTn dur="1000"/>
                                        <p:tgtEl>
                                          <p:spTgt spid="1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animEffect filter="fade" transition="in">
                                      <p:cBhvr>
                                        <p:cTn dur="1000"/>
                                        <p:tgtEl>
                                          <p:spTgt spid="1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5" st="5"/>
                                            </p:txEl>
                                          </p:spTgt>
                                        </p:tgtEl>
                                        <p:attrNameLst>
                                          <p:attrName>style.visibility</p:attrName>
                                        </p:attrNameLst>
                                      </p:cBhvr>
                                      <p:to>
                                        <p:strVal val="visible"/>
                                      </p:to>
                                    </p:set>
                                    <p:animEffect filter="fade" transition="in">
                                      <p:cBhvr>
                                        <p:cTn dur="1000"/>
                                        <p:tgtEl>
                                          <p:spTgt spid="10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grpSp>
        <p:nvGrpSpPr>
          <p:cNvPr id="181" name="Google Shape;181;p32"/>
          <p:cNvGrpSpPr/>
          <p:nvPr/>
        </p:nvGrpSpPr>
        <p:grpSpPr>
          <a:xfrm>
            <a:off x="389525" y="227475"/>
            <a:ext cx="8514925" cy="378100"/>
            <a:chOff x="389525" y="227475"/>
            <a:chExt cx="8514925" cy="378100"/>
          </a:xfrm>
        </p:grpSpPr>
        <p:sp>
          <p:nvSpPr>
            <p:cNvPr id="182" name="Google Shape;182;p32"/>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Analytics</a:t>
              </a:r>
              <a:endParaRPr b="1" sz="1800"/>
            </a:p>
          </p:txBody>
        </p:sp>
        <p:pic>
          <p:nvPicPr>
            <p:cNvPr id="183" name="Google Shape;183;p32"/>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184" name="Google Shape;184;p32"/>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32"/>
          <p:cNvSpPr txBox="1"/>
          <p:nvPr/>
        </p:nvSpPr>
        <p:spPr>
          <a:xfrm>
            <a:off x="389699" y="951575"/>
            <a:ext cx="8364600" cy="388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pt-BR" sz="1800"/>
              <a:t>Dinâmica: O que vem na sua mente quando ouve falar de Analytics? </a:t>
            </a:r>
            <a:r>
              <a:rPr lang="pt-BR" sz="1800"/>
              <a:t>Não vale pesquisar na Internet para responder!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Poste no Mentimeter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u="sng">
                <a:solidFill>
                  <a:schemeClr val="hlink"/>
                </a:solidFill>
                <a:hlinkClick r:id="rId4"/>
              </a:rPr>
              <a:t>https://www.menti.com/al1gaaxdv9w7</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b="1" sz="1800"/>
          </a:p>
        </p:txBody>
      </p:sp>
      <p:pic>
        <p:nvPicPr>
          <p:cNvPr id="186" name="Google Shape;186;p32"/>
          <p:cNvPicPr preferRelativeResize="0"/>
          <p:nvPr/>
        </p:nvPicPr>
        <p:blipFill>
          <a:blip r:embed="rId5">
            <a:alphaModFix/>
          </a:blip>
          <a:stretch>
            <a:fillRect/>
          </a:stretch>
        </p:blipFill>
        <p:spPr>
          <a:xfrm>
            <a:off x="5896800" y="1982375"/>
            <a:ext cx="2857500" cy="2857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grpSp>
        <p:nvGrpSpPr>
          <p:cNvPr id="191" name="Google Shape;191;p33"/>
          <p:cNvGrpSpPr/>
          <p:nvPr/>
        </p:nvGrpSpPr>
        <p:grpSpPr>
          <a:xfrm>
            <a:off x="389525" y="227475"/>
            <a:ext cx="8514925" cy="378100"/>
            <a:chOff x="389525" y="227475"/>
            <a:chExt cx="8514925" cy="378100"/>
          </a:xfrm>
        </p:grpSpPr>
        <p:sp>
          <p:nvSpPr>
            <p:cNvPr id="192" name="Google Shape;192;p33"/>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Data Analytics</a:t>
              </a:r>
              <a:endParaRPr b="1" sz="1800"/>
            </a:p>
          </p:txBody>
        </p:sp>
        <p:pic>
          <p:nvPicPr>
            <p:cNvPr id="193" name="Google Shape;193;p33"/>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194" name="Google Shape;194;p33"/>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33"/>
          <p:cNvSpPr txBox="1"/>
          <p:nvPr/>
        </p:nvSpPr>
        <p:spPr>
          <a:xfrm>
            <a:off x="389699" y="951575"/>
            <a:ext cx="8364600" cy="388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sz="1800"/>
              <a:t>Analytics são processos de estudo do comportamento dos seus dados, onde deseja-se encontrar um padrão ou raciocínio sistemático sobre o consumo ou uso, para então tomar uma decisão muito mais eficiente em seu negócio. Analytics podem ser aplicados em diversos negócios e departamentos.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O Analytics está dentro do ramo de Business Intelligence.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Exemplos:</a:t>
            </a:r>
            <a:endParaRPr sz="1800"/>
          </a:p>
          <a:p>
            <a:pPr indent="-342900" lvl="0" marL="457200" rtl="0" algn="l">
              <a:spcBef>
                <a:spcPts val="0"/>
              </a:spcBef>
              <a:spcAft>
                <a:spcPts val="0"/>
              </a:spcAft>
              <a:buSzPts val="1800"/>
              <a:buChar char="●"/>
            </a:pPr>
            <a:r>
              <a:rPr lang="pt-BR" sz="1800"/>
              <a:t>Monitorar a grau de vibração de uma máquina mecânica</a:t>
            </a:r>
            <a:endParaRPr sz="1800"/>
          </a:p>
          <a:p>
            <a:pPr indent="-342900" lvl="0" marL="457200" rtl="0" algn="l">
              <a:spcBef>
                <a:spcPts val="0"/>
              </a:spcBef>
              <a:spcAft>
                <a:spcPts val="0"/>
              </a:spcAft>
              <a:buSzPts val="1800"/>
              <a:buChar char="●"/>
            </a:pPr>
            <a:r>
              <a:rPr lang="pt-BR" sz="1800"/>
              <a:t>Monitorar os cliques e tempo de navegação de um site</a:t>
            </a:r>
            <a:endParaRPr sz="1800"/>
          </a:p>
          <a:p>
            <a:pPr indent="-342900" lvl="0" marL="457200" rtl="0" algn="l">
              <a:spcBef>
                <a:spcPts val="0"/>
              </a:spcBef>
              <a:spcAft>
                <a:spcPts val="0"/>
              </a:spcAft>
              <a:buSzPts val="1800"/>
              <a:buChar char="●"/>
            </a:pPr>
            <a:r>
              <a:rPr lang="pt-BR" sz="1800"/>
              <a:t>Observar quantos carros passam por uma praça de pedágio, por quais dias e horários</a:t>
            </a:r>
            <a:endParaRPr sz="1800"/>
          </a:p>
          <a:p>
            <a:pPr indent="-342900" lvl="0" marL="457200" rtl="0" algn="l">
              <a:spcBef>
                <a:spcPts val="0"/>
              </a:spcBef>
              <a:spcAft>
                <a:spcPts val="0"/>
              </a:spcAft>
              <a:buSzPts val="1800"/>
              <a:buChar char="●"/>
            </a:pPr>
            <a:r>
              <a:rPr lang="pt-BR" sz="1800"/>
              <a:t>Monitorar quais tipos de mercadorias as pessoas compram em épocas distintas o ano</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1000"/>
                                        <p:tgtEl>
                                          <p:spTgt spid="1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animEffect filter="fade" transition="in">
                                      <p:cBhvr>
                                        <p:cTn dur="1000"/>
                                        <p:tgtEl>
                                          <p:spTgt spid="1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animEffect filter="fade" transition="in">
                                      <p:cBhvr>
                                        <p:cTn dur="1000"/>
                                        <p:tgtEl>
                                          <p:spTgt spid="1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3" st="3"/>
                                            </p:txEl>
                                          </p:spTgt>
                                        </p:tgtEl>
                                        <p:attrNameLst>
                                          <p:attrName>style.visibility</p:attrName>
                                        </p:attrNameLst>
                                      </p:cBhvr>
                                      <p:to>
                                        <p:strVal val="visible"/>
                                      </p:to>
                                    </p:set>
                                    <p:animEffect filter="fade" transition="in">
                                      <p:cBhvr>
                                        <p:cTn dur="1000"/>
                                        <p:tgtEl>
                                          <p:spTgt spid="1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4" st="4"/>
                                            </p:txEl>
                                          </p:spTgt>
                                        </p:tgtEl>
                                        <p:attrNameLst>
                                          <p:attrName>style.visibility</p:attrName>
                                        </p:attrNameLst>
                                      </p:cBhvr>
                                      <p:to>
                                        <p:strVal val="visible"/>
                                      </p:to>
                                    </p:set>
                                    <p:animEffect filter="fade" transition="in">
                                      <p:cBhvr>
                                        <p:cTn dur="1000"/>
                                        <p:tgtEl>
                                          <p:spTgt spid="1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5" st="5"/>
                                            </p:txEl>
                                          </p:spTgt>
                                        </p:tgtEl>
                                        <p:attrNameLst>
                                          <p:attrName>style.visibility</p:attrName>
                                        </p:attrNameLst>
                                      </p:cBhvr>
                                      <p:to>
                                        <p:strVal val="visible"/>
                                      </p:to>
                                    </p:set>
                                    <p:animEffect filter="fade" transition="in">
                                      <p:cBhvr>
                                        <p:cTn dur="1000"/>
                                        <p:tgtEl>
                                          <p:spTgt spid="19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6" st="6"/>
                                            </p:txEl>
                                          </p:spTgt>
                                        </p:tgtEl>
                                        <p:attrNameLst>
                                          <p:attrName>style.visibility</p:attrName>
                                        </p:attrNameLst>
                                      </p:cBhvr>
                                      <p:to>
                                        <p:strVal val="visible"/>
                                      </p:to>
                                    </p:set>
                                    <p:animEffect filter="fade" transition="in">
                                      <p:cBhvr>
                                        <p:cTn dur="1000"/>
                                        <p:tgtEl>
                                          <p:spTgt spid="19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7" st="7"/>
                                            </p:txEl>
                                          </p:spTgt>
                                        </p:tgtEl>
                                        <p:attrNameLst>
                                          <p:attrName>style.visibility</p:attrName>
                                        </p:attrNameLst>
                                      </p:cBhvr>
                                      <p:to>
                                        <p:strVal val="visible"/>
                                      </p:to>
                                    </p:set>
                                    <p:animEffect filter="fade" transition="in">
                                      <p:cBhvr>
                                        <p:cTn dur="1000"/>
                                        <p:tgtEl>
                                          <p:spTgt spid="19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8" st="8"/>
                                            </p:txEl>
                                          </p:spTgt>
                                        </p:tgtEl>
                                        <p:attrNameLst>
                                          <p:attrName>style.visibility</p:attrName>
                                        </p:attrNameLst>
                                      </p:cBhvr>
                                      <p:to>
                                        <p:strVal val="visible"/>
                                      </p:to>
                                    </p:set>
                                    <p:animEffect filter="fade" transition="in">
                                      <p:cBhvr>
                                        <p:cTn dur="1000"/>
                                        <p:tgtEl>
                                          <p:spTgt spid="19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grpSp>
        <p:nvGrpSpPr>
          <p:cNvPr id="200" name="Google Shape;200;p34"/>
          <p:cNvGrpSpPr/>
          <p:nvPr/>
        </p:nvGrpSpPr>
        <p:grpSpPr>
          <a:xfrm>
            <a:off x="389525" y="227475"/>
            <a:ext cx="8514925" cy="378100"/>
            <a:chOff x="389525" y="227475"/>
            <a:chExt cx="8514925" cy="378100"/>
          </a:xfrm>
        </p:grpSpPr>
        <p:sp>
          <p:nvSpPr>
            <p:cNvPr id="201" name="Google Shape;201;p34"/>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Data Analytics</a:t>
              </a:r>
              <a:endParaRPr b="1" sz="1800"/>
            </a:p>
          </p:txBody>
        </p:sp>
        <p:pic>
          <p:nvPicPr>
            <p:cNvPr id="202" name="Google Shape;202;p34"/>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203" name="Google Shape;203;p34"/>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34"/>
          <p:cNvSpPr txBox="1"/>
          <p:nvPr/>
        </p:nvSpPr>
        <p:spPr>
          <a:xfrm>
            <a:off x="389699" y="951575"/>
            <a:ext cx="8364600" cy="388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sz="1800"/>
              <a:t>É fácil encontrar padrões entre os dados?</a:t>
            </a:r>
            <a:endParaRPr sz="1800"/>
          </a:p>
          <a:p>
            <a:pPr indent="0" lvl="0" marL="0" rtl="0" algn="l">
              <a:spcBef>
                <a:spcPts val="0"/>
              </a:spcBef>
              <a:spcAft>
                <a:spcPts val="0"/>
              </a:spcAft>
              <a:buNone/>
            </a:pPr>
            <a:r>
              <a:rPr lang="pt-BR" sz="1800"/>
              <a:t>Nem sempre! Dados básicos, como medir temperatura ou humidade, sim, é fácil. Mas dados complexos, como encontrar uma passagem de avião, exige profissionais do ramo.</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Encontrar valor em Big Data não é só uma questão de analisá-lo (o que é um outro benefício). É um processo de descoberta completo que exige analistas perspicazes, usuários de negócios e executivos que fazem as perguntas certas, reconhecem padrões, fazem suposições bem-informadas e prevêem comportamentos.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É por isso que comprar passagens aéreas pode não resultar no mesmo valor final para o usuário A e B.</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animEffect filter="fade" transition="in">
                                      <p:cBhvr>
                                        <p:cTn dur="1000"/>
                                        <p:tgtEl>
                                          <p:spTgt spid="2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 st="1"/>
                                            </p:txEl>
                                          </p:spTgt>
                                        </p:tgtEl>
                                        <p:attrNameLst>
                                          <p:attrName>style.visibility</p:attrName>
                                        </p:attrNameLst>
                                      </p:cBhvr>
                                      <p:to>
                                        <p:strVal val="visible"/>
                                      </p:to>
                                    </p:set>
                                    <p:animEffect filter="fade" transition="in">
                                      <p:cBhvr>
                                        <p:cTn dur="1000"/>
                                        <p:tgtEl>
                                          <p:spTgt spid="2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2" st="2"/>
                                            </p:txEl>
                                          </p:spTgt>
                                        </p:tgtEl>
                                        <p:attrNameLst>
                                          <p:attrName>style.visibility</p:attrName>
                                        </p:attrNameLst>
                                      </p:cBhvr>
                                      <p:to>
                                        <p:strVal val="visible"/>
                                      </p:to>
                                    </p:set>
                                    <p:animEffect filter="fade" transition="in">
                                      <p:cBhvr>
                                        <p:cTn dur="1000"/>
                                        <p:tgtEl>
                                          <p:spTgt spid="2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3" st="3"/>
                                            </p:txEl>
                                          </p:spTgt>
                                        </p:tgtEl>
                                        <p:attrNameLst>
                                          <p:attrName>style.visibility</p:attrName>
                                        </p:attrNameLst>
                                      </p:cBhvr>
                                      <p:to>
                                        <p:strVal val="visible"/>
                                      </p:to>
                                    </p:set>
                                    <p:animEffect filter="fade" transition="in">
                                      <p:cBhvr>
                                        <p:cTn dur="1000"/>
                                        <p:tgtEl>
                                          <p:spTgt spid="2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4" st="4"/>
                                            </p:txEl>
                                          </p:spTgt>
                                        </p:tgtEl>
                                        <p:attrNameLst>
                                          <p:attrName>style.visibility</p:attrName>
                                        </p:attrNameLst>
                                      </p:cBhvr>
                                      <p:to>
                                        <p:strVal val="visible"/>
                                      </p:to>
                                    </p:set>
                                    <p:animEffect filter="fade" transition="in">
                                      <p:cBhvr>
                                        <p:cTn dur="1000"/>
                                        <p:tgtEl>
                                          <p:spTgt spid="2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5" st="5"/>
                                            </p:txEl>
                                          </p:spTgt>
                                        </p:tgtEl>
                                        <p:attrNameLst>
                                          <p:attrName>style.visibility</p:attrName>
                                        </p:attrNameLst>
                                      </p:cBhvr>
                                      <p:to>
                                        <p:strVal val="visible"/>
                                      </p:to>
                                    </p:set>
                                    <p:animEffect filter="fade" transition="in">
                                      <p:cBhvr>
                                        <p:cTn dur="1000"/>
                                        <p:tgtEl>
                                          <p:spTgt spid="20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grpSp>
        <p:nvGrpSpPr>
          <p:cNvPr id="209" name="Google Shape;209;p35"/>
          <p:cNvGrpSpPr/>
          <p:nvPr/>
        </p:nvGrpSpPr>
        <p:grpSpPr>
          <a:xfrm>
            <a:off x="389525" y="227475"/>
            <a:ext cx="8514925" cy="378100"/>
            <a:chOff x="389525" y="227475"/>
            <a:chExt cx="8514925" cy="378100"/>
          </a:xfrm>
        </p:grpSpPr>
        <p:sp>
          <p:nvSpPr>
            <p:cNvPr id="210" name="Google Shape;210;p35"/>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Data Analytics</a:t>
              </a:r>
              <a:endParaRPr b="1" sz="1800"/>
            </a:p>
          </p:txBody>
        </p:sp>
        <p:pic>
          <p:nvPicPr>
            <p:cNvPr id="211" name="Google Shape;211;p35"/>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212" name="Google Shape;212;p35"/>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35"/>
          <p:cNvSpPr txBox="1"/>
          <p:nvPr/>
        </p:nvSpPr>
        <p:spPr>
          <a:xfrm>
            <a:off x="389699" y="951575"/>
            <a:ext cx="8364600" cy="388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sz="1800"/>
              <a:t>Exemplo: Google Analytics. Nesse exemplo abaixo, temos 164 visualizações no endereço raiz </a:t>
            </a:r>
            <a:r>
              <a:rPr b="1" lang="pt-BR" sz="1800"/>
              <a:t>/view/muraldeavisos</a:t>
            </a:r>
            <a:r>
              <a:rPr lang="pt-BR" sz="1800"/>
              <a:t>. Isso é proposital para criar o conceito da pesquisa a partir da raiz do site.</a:t>
            </a:r>
            <a:endParaRPr sz="1800"/>
          </a:p>
          <a:p>
            <a:pPr indent="0" lvl="0" marL="0" rtl="0" algn="l">
              <a:spcBef>
                <a:spcPts val="0"/>
              </a:spcBef>
              <a:spcAft>
                <a:spcPts val="0"/>
              </a:spcAft>
              <a:buNone/>
            </a:pPr>
            <a:r>
              <a:t/>
            </a:r>
            <a:endParaRPr sz="1800"/>
          </a:p>
        </p:txBody>
      </p:sp>
      <p:pic>
        <p:nvPicPr>
          <p:cNvPr id="214" name="Google Shape;214;p35"/>
          <p:cNvPicPr preferRelativeResize="0"/>
          <p:nvPr/>
        </p:nvPicPr>
        <p:blipFill>
          <a:blip r:embed="rId4">
            <a:alphaModFix/>
          </a:blip>
          <a:stretch>
            <a:fillRect/>
          </a:stretch>
        </p:blipFill>
        <p:spPr>
          <a:xfrm>
            <a:off x="4755525" y="1583700"/>
            <a:ext cx="3998775" cy="3256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grpSp>
        <p:nvGrpSpPr>
          <p:cNvPr id="219" name="Google Shape;219;p36"/>
          <p:cNvGrpSpPr/>
          <p:nvPr/>
        </p:nvGrpSpPr>
        <p:grpSpPr>
          <a:xfrm>
            <a:off x="389525" y="227475"/>
            <a:ext cx="8514925" cy="378100"/>
            <a:chOff x="389525" y="227475"/>
            <a:chExt cx="8514925" cy="378100"/>
          </a:xfrm>
        </p:grpSpPr>
        <p:sp>
          <p:nvSpPr>
            <p:cNvPr id="220" name="Google Shape;220;p36"/>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Data Analytics</a:t>
              </a:r>
              <a:endParaRPr b="1" sz="1800"/>
            </a:p>
          </p:txBody>
        </p:sp>
        <p:pic>
          <p:nvPicPr>
            <p:cNvPr id="221" name="Google Shape;221;p36"/>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222" name="Google Shape;222;p36"/>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36"/>
          <p:cNvSpPr txBox="1"/>
          <p:nvPr/>
        </p:nvSpPr>
        <p:spPr>
          <a:xfrm>
            <a:off x="389699" y="951575"/>
            <a:ext cx="8364600" cy="388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sz="1800"/>
              <a:t>O que você precisa saber para fazer Data Analytics?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Conceitos de Estatísticas:</a:t>
            </a:r>
            <a:endParaRPr sz="1800"/>
          </a:p>
          <a:p>
            <a:pPr indent="-342900" lvl="0" marL="457200" rtl="0" algn="l">
              <a:spcBef>
                <a:spcPts val="0"/>
              </a:spcBef>
              <a:spcAft>
                <a:spcPts val="0"/>
              </a:spcAft>
              <a:buSzPts val="1800"/>
              <a:buChar char="●"/>
            </a:pPr>
            <a:r>
              <a:rPr lang="pt-BR" sz="1800"/>
              <a:t>Média</a:t>
            </a:r>
            <a:endParaRPr sz="1800"/>
          </a:p>
          <a:p>
            <a:pPr indent="-342900" lvl="0" marL="457200" rtl="0" algn="l">
              <a:spcBef>
                <a:spcPts val="0"/>
              </a:spcBef>
              <a:spcAft>
                <a:spcPts val="0"/>
              </a:spcAft>
              <a:buSzPts val="1800"/>
              <a:buChar char="●"/>
            </a:pPr>
            <a:r>
              <a:rPr lang="pt-BR" sz="1800"/>
              <a:t>Desvio Padrão</a:t>
            </a:r>
            <a:endParaRPr sz="1800"/>
          </a:p>
          <a:p>
            <a:pPr indent="-342900" lvl="0" marL="457200" rtl="0" algn="l">
              <a:spcBef>
                <a:spcPts val="0"/>
              </a:spcBef>
              <a:spcAft>
                <a:spcPts val="0"/>
              </a:spcAft>
              <a:buSzPts val="1800"/>
              <a:buChar char="●"/>
            </a:pPr>
            <a:r>
              <a:rPr lang="pt-BR" sz="1800"/>
              <a:t>Interpolação linear</a:t>
            </a:r>
            <a:endParaRPr sz="1800"/>
          </a:p>
          <a:p>
            <a:pPr indent="0" lvl="0" marL="0" rtl="0" algn="l">
              <a:spcBef>
                <a:spcPts val="0"/>
              </a:spcBef>
              <a:spcAft>
                <a:spcPts val="0"/>
              </a:spcAft>
              <a:buNone/>
            </a:pPr>
            <a:r>
              <a:t/>
            </a:r>
            <a:endParaRPr sz="1800"/>
          </a:p>
        </p:txBody>
      </p:sp>
      <p:pic>
        <p:nvPicPr>
          <p:cNvPr id="224" name="Google Shape;224;p36"/>
          <p:cNvPicPr preferRelativeResize="0"/>
          <p:nvPr/>
        </p:nvPicPr>
        <p:blipFill>
          <a:blip r:embed="rId4">
            <a:alphaModFix/>
          </a:blip>
          <a:stretch>
            <a:fillRect/>
          </a:stretch>
        </p:blipFill>
        <p:spPr>
          <a:xfrm>
            <a:off x="389700" y="3069325"/>
            <a:ext cx="2007200" cy="1605750"/>
          </a:xfrm>
          <a:prstGeom prst="rect">
            <a:avLst/>
          </a:prstGeom>
          <a:noFill/>
          <a:ln>
            <a:noFill/>
          </a:ln>
        </p:spPr>
      </p:pic>
      <p:pic>
        <p:nvPicPr>
          <p:cNvPr id="225" name="Google Shape;225;p36"/>
          <p:cNvPicPr preferRelativeResize="0"/>
          <p:nvPr/>
        </p:nvPicPr>
        <p:blipFill>
          <a:blip r:embed="rId5">
            <a:alphaModFix/>
          </a:blip>
          <a:stretch>
            <a:fillRect/>
          </a:stretch>
        </p:blipFill>
        <p:spPr>
          <a:xfrm>
            <a:off x="2506525" y="3069325"/>
            <a:ext cx="2007200" cy="1605760"/>
          </a:xfrm>
          <a:prstGeom prst="rect">
            <a:avLst/>
          </a:prstGeom>
          <a:noFill/>
          <a:ln>
            <a:noFill/>
          </a:ln>
        </p:spPr>
      </p:pic>
      <p:pic>
        <p:nvPicPr>
          <p:cNvPr id="226" name="Google Shape;226;p36"/>
          <p:cNvPicPr preferRelativeResize="0"/>
          <p:nvPr/>
        </p:nvPicPr>
        <p:blipFill>
          <a:blip r:embed="rId6">
            <a:alphaModFix/>
          </a:blip>
          <a:stretch>
            <a:fillRect/>
          </a:stretch>
        </p:blipFill>
        <p:spPr>
          <a:xfrm>
            <a:off x="4843650" y="1277750"/>
            <a:ext cx="4060800" cy="3235950"/>
          </a:xfrm>
          <a:prstGeom prst="rect">
            <a:avLst/>
          </a:prstGeom>
          <a:noFill/>
          <a:ln>
            <a:noFill/>
          </a:ln>
        </p:spPr>
      </p:pic>
      <p:sp>
        <p:nvSpPr>
          <p:cNvPr id="227" name="Google Shape;227;p36"/>
          <p:cNvSpPr/>
          <p:nvPr/>
        </p:nvSpPr>
        <p:spPr>
          <a:xfrm>
            <a:off x="2917225" y="1737250"/>
            <a:ext cx="1876500" cy="1066200"/>
          </a:xfrm>
          <a:prstGeom prst="wedgeEllipseCallout">
            <a:avLst>
              <a:gd fmla="val -66820" name="adj1"/>
              <a:gd fmla="val 440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200"/>
              <a:t>1</a:t>
            </a:r>
            <a:r>
              <a:rPr lang="pt-BR" sz="1200"/>
              <a:t>º ANO: </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rPr lang="pt-BR" sz="1200"/>
              <a:t>STATISTICAL COMPUTING WITH R</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grpSp>
        <p:nvGrpSpPr>
          <p:cNvPr id="108" name="Google Shape;108;p24"/>
          <p:cNvGrpSpPr/>
          <p:nvPr/>
        </p:nvGrpSpPr>
        <p:grpSpPr>
          <a:xfrm>
            <a:off x="389525" y="227475"/>
            <a:ext cx="8514925" cy="378100"/>
            <a:chOff x="389525" y="227475"/>
            <a:chExt cx="8514925" cy="378100"/>
          </a:xfrm>
        </p:grpSpPr>
        <p:sp>
          <p:nvSpPr>
            <p:cNvPr id="109" name="Google Shape;109;p24"/>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Aula 1</a:t>
              </a:r>
              <a:endParaRPr b="1" sz="1800">
                <a:solidFill>
                  <a:srgbClr val="000000"/>
                </a:solidFill>
              </a:endParaRPr>
            </a:p>
          </p:txBody>
        </p:sp>
        <p:pic>
          <p:nvPicPr>
            <p:cNvPr id="110" name="Google Shape;110;p24"/>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111" name="Google Shape;111;p24"/>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24"/>
          <p:cNvSpPr txBox="1"/>
          <p:nvPr/>
        </p:nvSpPr>
        <p:spPr>
          <a:xfrm>
            <a:off x="389699" y="951575"/>
            <a:ext cx="8364600" cy="3888300"/>
          </a:xfrm>
          <a:prstGeom prst="rect">
            <a:avLst/>
          </a:prstGeom>
          <a:noFill/>
          <a:ln>
            <a:noFill/>
          </a:ln>
        </p:spPr>
        <p:txBody>
          <a:bodyPr anchorCtr="0" anchor="t" bIns="45700" lIns="91425" spcFirstLastPara="1" rIns="91425" wrap="square" tIns="45700">
            <a:noAutofit/>
          </a:bodyPr>
          <a:lstStyle/>
          <a:p>
            <a:pPr indent="0" lvl="0" marL="0" rtl="0" algn="l">
              <a:spcBef>
                <a:spcPts val="560"/>
              </a:spcBef>
              <a:spcAft>
                <a:spcPts val="0"/>
              </a:spcAft>
              <a:buNone/>
            </a:pPr>
            <a:r>
              <a:rPr lang="pt-BR" sz="2800"/>
              <a:t>Ementa:</a:t>
            </a:r>
            <a:endParaRPr sz="2800">
              <a:solidFill>
                <a:srgbClr val="000000"/>
              </a:solidFill>
            </a:endParaRPr>
          </a:p>
          <a:p>
            <a:pPr indent="0" lvl="0" marL="0" rtl="0" algn="l">
              <a:spcBef>
                <a:spcPts val="560"/>
              </a:spcBef>
              <a:spcAft>
                <a:spcPts val="0"/>
              </a:spcAft>
              <a:buNone/>
            </a:pPr>
            <a:r>
              <a:t/>
            </a:r>
            <a:endParaRPr sz="2800"/>
          </a:p>
          <a:p>
            <a:pPr indent="-342900" lvl="0" marL="457200" rtl="0" algn="l">
              <a:spcBef>
                <a:spcPts val="0"/>
              </a:spcBef>
              <a:spcAft>
                <a:spcPts val="0"/>
              </a:spcAft>
              <a:buSzPts val="1800"/>
              <a:buAutoNum type="arabicPeriod"/>
            </a:pPr>
            <a:r>
              <a:rPr lang="pt-BR" sz="1800"/>
              <a:t>Entender o conceito de Big Data;</a:t>
            </a:r>
            <a:endParaRPr sz="1800"/>
          </a:p>
          <a:p>
            <a:pPr indent="-342900" lvl="0" marL="457200" rtl="0" algn="l">
              <a:spcBef>
                <a:spcPts val="0"/>
              </a:spcBef>
              <a:spcAft>
                <a:spcPts val="0"/>
              </a:spcAft>
              <a:buSzPts val="1800"/>
              <a:buAutoNum type="arabicPeriod"/>
            </a:pPr>
            <a:r>
              <a:rPr lang="pt-BR" sz="1800"/>
              <a:t>Aprender técnicas para governança em IA;</a:t>
            </a:r>
            <a:endParaRPr sz="1800"/>
          </a:p>
          <a:p>
            <a:pPr indent="-342900" lvl="0" marL="457200" rtl="0" algn="l">
              <a:spcBef>
                <a:spcPts val="0"/>
              </a:spcBef>
              <a:spcAft>
                <a:spcPts val="0"/>
              </a:spcAft>
              <a:buSzPts val="1800"/>
              <a:buAutoNum type="arabicPeriod"/>
            </a:pPr>
            <a:r>
              <a:rPr lang="pt-BR" sz="1800"/>
              <a:t>Conceitos e governança em Business Intelligence, </a:t>
            </a:r>
            <a:endParaRPr sz="1800"/>
          </a:p>
          <a:p>
            <a:pPr indent="-342900" lvl="0" marL="457200" rtl="0" algn="l">
              <a:spcBef>
                <a:spcPts val="0"/>
              </a:spcBef>
              <a:spcAft>
                <a:spcPts val="0"/>
              </a:spcAft>
              <a:buSzPts val="1800"/>
              <a:buAutoNum type="arabicPeriod"/>
            </a:pPr>
            <a:r>
              <a:rPr lang="pt-BR" sz="1800"/>
              <a:t>Regras de visualização de dados, níveis e acessos;</a:t>
            </a:r>
            <a:endParaRPr sz="1800"/>
          </a:p>
          <a:p>
            <a:pPr indent="-342900" lvl="0" marL="457200" rtl="0" algn="l">
              <a:spcBef>
                <a:spcPts val="0"/>
              </a:spcBef>
              <a:spcAft>
                <a:spcPts val="0"/>
              </a:spcAft>
              <a:buSzPts val="1800"/>
              <a:buAutoNum type="arabicPeriod"/>
            </a:pPr>
            <a:r>
              <a:rPr lang="pt-BR" sz="1800"/>
              <a:t>Conceitos sobre Business Analytics.</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1000"/>
                                        <p:tgtEl>
                                          <p:spTgt spid="1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Effect filter="fade" transition="in">
                                      <p:cBhvr>
                                        <p:cTn dur="1000"/>
                                        <p:tgtEl>
                                          <p:spTgt spid="1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Effect filter="fade" transition="in">
                                      <p:cBhvr>
                                        <p:cTn dur="1000"/>
                                        <p:tgtEl>
                                          <p:spTgt spid="1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animEffect filter="fade" transition="in">
                                      <p:cBhvr>
                                        <p:cTn dur="1000"/>
                                        <p:tgtEl>
                                          <p:spTgt spid="1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4" st="4"/>
                                            </p:txEl>
                                          </p:spTgt>
                                        </p:tgtEl>
                                        <p:attrNameLst>
                                          <p:attrName>style.visibility</p:attrName>
                                        </p:attrNameLst>
                                      </p:cBhvr>
                                      <p:to>
                                        <p:strVal val="visible"/>
                                      </p:to>
                                    </p:set>
                                    <p:animEffect filter="fade" transition="in">
                                      <p:cBhvr>
                                        <p:cTn dur="1000"/>
                                        <p:tgtEl>
                                          <p:spTgt spid="1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5" st="5"/>
                                            </p:txEl>
                                          </p:spTgt>
                                        </p:tgtEl>
                                        <p:attrNameLst>
                                          <p:attrName>style.visibility</p:attrName>
                                        </p:attrNameLst>
                                      </p:cBhvr>
                                      <p:to>
                                        <p:strVal val="visible"/>
                                      </p:to>
                                    </p:set>
                                    <p:animEffect filter="fade" transition="in">
                                      <p:cBhvr>
                                        <p:cTn dur="1000"/>
                                        <p:tgtEl>
                                          <p:spTgt spid="1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6" st="6"/>
                                            </p:txEl>
                                          </p:spTgt>
                                        </p:tgtEl>
                                        <p:attrNameLst>
                                          <p:attrName>style.visibility</p:attrName>
                                        </p:attrNameLst>
                                      </p:cBhvr>
                                      <p:to>
                                        <p:strVal val="visible"/>
                                      </p:to>
                                    </p:set>
                                    <p:animEffect filter="fade" transition="in">
                                      <p:cBhvr>
                                        <p:cTn dur="1000"/>
                                        <p:tgtEl>
                                          <p:spTgt spid="11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5"/>
          <p:cNvSpPr txBox="1"/>
          <p:nvPr/>
        </p:nvSpPr>
        <p:spPr>
          <a:xfrm>
            <a:off x="389699" y="951575"/>
            <a:ext cx="8364600" cy="3888300"/>
          </a:xfrm>
          <a:prstGeom prst="rect">
            <a:avLst/>
          </a:prstGeom>
          <a:noFill/>
          <a:ln>
            <a:noFill/>
          </a:ln>
        </p:spPr>
        <p:txBody>
          <a:bodyPr anchorCtr="0" anchor="t" bIns="45700" lIns="91425" spcFirstLastPara="1" rIns="91425" wrap="square" tIns="45700">
            <a:noAutofit/>
          </a:bodyPr>
          <a:lstStyle/>
          <a:p>
            <a:pPr indent="0" lvl="0" marL="0" rtl="0" algn="l">
              <a:spcBef>
                <a:spcPts val="560"/>
              </a:spcBef>
              <a:spcAft>
                <a:spcPts val="0"/>
              </a:spcAft>
              <a:buNone/>
            </a:pPr>
            <a:r>
              <a:rPr b="1" lang="pt-BR" sz="1500">
                <a:solidFill>
                  <a:srgbClr val="000000"/>
                </a:solidFill>
              </a:rPr>
              <a:t>PRIMEIRO SEMESTRE</a:t>
            </a:r>
            <a:endParaRPr b="1" sz="1500">
              <a:solidFill>
                <a:srgbClr val="000000"/>
              </a:solidFill>
            </a:endParaRPr>
          </a:p>
          <a:p>
            <a:pPr indent="-317500" lvl="0" marL="457200" rtl="0" algn="l">
              <a:spcBef>
                <a:spcPts val="560"/>
              </a:spcBef>
              <a:spcAft>
                <a:spcPts val="0"/>
              </a:spcAft>
              <a:buSzPts val="1400"/>
              <a:buChar char="●"/>
            </a:pPr>
            <a:r>
              <a:rPr lang="pt-BR"/>
              <a:t>Checkpoint 01 - atividade em sala de aula e em grupo</a:t>
            </a:r>
            <a:endParaRPr/>
          </a:p>
          <a:p>
            <a:pPr indent="-317500" lvl="0" marL="457200" rtl="0" algn="l">
              <a:spcBef>
                <a:spcPts val="0"/>
              </a:spcBef>
              <a:spcAft>
                <a:spcPts val="0"/>
              </a:spcAft>
              <a:buSzPts val="1400"/>
              <a:buChar char="●"/>
            </a:pPr>
            <a:r>
              <a:rPr lang="pt-BR"/>
              <a:t>Checkpoint 02 - série de exercícios individual feito em casa</a:t>
            </a:r>
            <a:endParaRPr/>
          </a:p>
          <a:p>
            <a:pPr indent="-317500" lvl="0" marL="457200" rtl="0" algn="l">
              <a:spcBef>
                <a:spcPts val="0"/>
              </a:spcBef>
              <a:spcAft>
                <a:spcPts val="0"/>
              </a:spcAft>
              <a:buSzPts val="1400"/>
              <a:buChar char="●"/>
            </a:pPr>
            <a:r>
              <a:rPr lang="pt-BR"/>
              <a:t>Checkpoint 03 - prova teórica individual feito na FIAP</a:t>
            </a:r>
            <a:endParaRPr/>
          </a:p>
          <a:p>
            <a:pPr indent="-317500" lvl="0" marL="457200" rtl="0" algn="l">
              <a:spcBef>
                <a:spcPts val="0"/>
              </a:spcBef>
              <a:spcAft>
                <a:spcPts val="0"/>
              </a:spcAft>
              <a:buSzPts val="1400"/>
              <a:buChar char="●"/>
            </a:pPr>
            <a:r>
              <a:rPr lang="pt-BR"/>
              <a:t>Challenge entrega 01</a:t>
            </a:r>
            <a:endParaRPr/>
          </a:p>
          <a:p>
            <a:pPr indent="-317500" lvl="0" marL="457200" rtl="0" algn="l">
              <a:spcBef>
                <a:spcPts val="0"/>
              </a:spcBef>
              <a:spcAft>
                <a:spcPts val="0"/>
              </a:spcAft>
              <a:buSzPts val="1400"/>
              <a:buChar char="●"/>
            </a:pPr>
            <a:r>
              <a:rPr lang="pt-BR"/>
              <a:t>Challenge entrega 02</a:t>
            </a:r>
            <a:endParaRPr/>
          </a:p>
          <a:p>
            <a:pPr indent="-317500" lvl="0" marL="457200" rtl="0" algn="l">
              <a:spcBef>
                <a:spcPts val="0"/>
              </a:spcBef>
              <a:spcAft>
                <a:spcPts val="0"/>
              </a:spcAft>
              <a:buSzPts val="1400"/>
              <a:buChar char="●"/>
            </a:pPr>
            <a:r>
              <a:rPr lang="pt-BR"/>
              <a:t>PS - a definir pela FIAP</a:t>
            </a:r>
            <a:endParaRPr/>
          </a:p>
          <a:p>
            <a:pPr indent="0" lvl="0" marL="457200" rtl="0" algn="l">
              <a:spcBef>
                <a:spcPts val="560"/>
              </a:spcBef>
              <a:spcAft>
                <a:spcPts val="0"/>
              </a:spcAft>
              <a:buNone/>
            </a:pPr>
            <a:r>
              <a:t/>
            </a:r>
            <a:endParaRPr/>
          </a:p>
          <a:p>
            <a:pPr indent="-317500" lvl="0" marL="457200" rtl="0" algn="l">
              <a:spcBef>
                <a:spcPts val="560"/>
              </a:spcBef>
              <a:spcAft>
                <a:spcPts val="0"/>
              </a:spcAft>
              <a:buSzPts val="1400"/>
              <a:buChar char="●"/>
            </a:pPr>
            <a:r>
              <a:rPr lang="pt-BR"/>
              <a:t>Na primeira semana de março, definiremos as datas, pois até lá estamos no horário provisório.</a:t>
            </a:r>
            <a:endParaRPr/>
          </a:p>
          <a:p>
            <a:pPr indent="0" lvl="0" marL="0" rtl="0" algn="l">
              <a:spcBef>
                <a:spcPts val="560"/>
              </a:spcBef>
              <a:spcAft>
                <a:spcPts val="0"/>
              </a:spcAft>
              <a:buNone/>
            </a:pPr>
            <a:r>
              <a:t/>
            </a:r>
            <a:endParaRPr/>
          </a:p>
          <a:p>
            <a:pPr indent="0" lvl="0" marL="0" rtl="0" algn="l">
              <a:spcBef>
                <a:spcPts val="560"/>
              </a:spcBef>
              <a:spcAft>
                <a:spcPts val="0"/>
              </a:spcAft>
              <a:buNone/>
            </a:pPr>
            <a:r>
              <a:t/>
            </a:r>
            <a:endParaRPr/>
          </a:p>
          <a:p>
            <a:pPr indent="0" lvl="0" marL="0" rtl="0" algn="ctr">
              <a:spcBef>
                <a:spcPts val="560"/>
              </a:spcBef>
              <a:spcAft>
                <a:spcPts val="0"/>
              </a:spcAft>
              <a:buNone/>
            </a:pPr>
            <a:r>
              <a:rPr lang="pt-BR"/>
              <a:t>AULA 100% PRESENCIAL</a:t>
            </a:r>
            <a:endParaRPr/>
          </a:p>
        </p:txBody>
      </p:sp>
      <p:sp>
        <p:nvSpPr>
          <p:cNvPr id="118" name="Google Shape;118;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119" name="Google Shape;119;p25"/>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AVALIAÇÕES</a:t>
            </a:r>
            <a:endParaRPr b="1" sz="1800">
              <a:solidFill>
                <a:srgbClr val="000000"/>
              </a:solidFill>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Effect filter="fade" transition="in">
                                      <p:cBhvr>
                                        <p:cTn dur="1000"/>
                                        <p:tgtEl>
                                          <p:spTgt spid="1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animEffect filter="fade" transition="in">
                                      <p:cBhvr>
                                        <p:cTn dur="1000"/>
                                        <p:tgtEl>
                                          <p:spTgt spid="1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animEffect filter="fade" transition="in">
                                      <p:cBhvr>
                                        <p:cTn dur="1000"/>
                                        <p:tgtEl>
                                          <p:spTgt spid="1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animEffect filter="fade" transition="in">
                                      <p:cBhvr>
                                        <p:cTn dur="1000"/>
                                        <p:tgtEl>
                                          <p:spTgt spid="1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4" st="4"/>
                                            </p:txEl>
                                          </p:spTgt>
                                        </p:tgtEl>
                                        <p:attrNameLst>
                                          <p:attrName>style.visibility</p:attrName>
                                        </p:attrNameLst>
                                      </p:cBhvr>
                                      <p:to>
                                        <p:strVal val="visible"/>
                                      </p:to>
                                    </p:set>
                                    <p:animEffect filter="fade" transition="in">
                                      <p:cBhvr>
                                        <p:cTn dur="1000"/>
                                        <p:tgtEl>
                                          <p:spTgt spid="1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5" st="5"/>
                                            </p:txEl>
                                          </p:spTgt>
                                        </p:tgtEl>
                                        <p:attrNameLst>
                                          <p:attrName>style.visibility</p:attrName>
                                        </p:attrNameLst>
                                      </p:cBhvr>
                                      <p:to>
                                        <p:strVal val="visible"/>
                                      </p:to>
                                    </p:set>
                                    <p:animEffect filter="fade" transition="in">
                                      <p:cBhvr>
                                        <p:cTn dur="1000"/>
                                        <p:tgtEl>
                                          <p:spTgt spid="1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6" st="6"/>
                                            </p:txEl>
                                          </p:spTgt>
                                        </p:tgtEl>
                                        <p:attrNameLst>
                                          <p:attrName>style.visibility</p:attrName>
                                        </p:attrNameLst>
                                      </p:cBhvr>
                                      <p:to>
                                        <p:strVal val="visible"/>
                                      </p:to>
                                    </p:set>
                                    <p:animEffect filter="fade" transition="in">
                                      <p:cBhvr>
                                        <p:cTn dur="1000"/>
                                        <p:tgtEl>
                                          <p:spTgt spid="1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7" st="7"/>
                                            </p:txEl>
                                          </p:spTgt>
                                        </p:tgtEl>
                                        <p:attrNameLst>
                                          <p:attrName>style.visibility</p:attrName>
                                        </p:attrNameLst>
                                      </p:cBhvr>
                                      <p:to>
                                        <p:strVal val="visible"/>
                                      </p:to>
                                    </p:set>
                                    <p:animEffect filter="fade" transition="in">
                                      <p:cBhvr>
                                        <p:cTn dur="1000"/>
                                        <p:tgtEl>
                                          <p:spTgt spid="11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8" st="8"/>
                                            </p:txEl>
                                          </p:spTgt>
                                        </p:tgtEl>
                                        <p:attrNameLst>
                                          <p:attrName>style.visibility</p:attrName>
                                        </p:attrNameLst>
                                      </p:cBhvr>
                                      <p:to>
                                        <p:strVal val="visible"/>
                                      </p:to>
                                    </p:set>
                                    <p:animEffect filter="fade" transition="in">
                                      <p:cBhvr>
                                        <p:cTn dur="1000"/>
                                        <p:tgtEl>
                                          <p:spTgt spid="11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9" st="9"/>
                                            </p:txEl>
                                          </p:spTgt>
                                        </p:tgtEl>
                                        <p:attrNameLst>
                                          <p:attrName>style.visibility</p:attrName>
                                        </p:attrNameLst>
                                      </p:cBhvr>
                                      <p:to>
                                        <p:strVal val="visible"/>
                                      </p:to>
                                    </p:set>
                                    <p:animEffect filter="fade" transition="in">
                                      <p:cBhvr>
                                        <p:cTn dur="1000"/>
                                        <p:tgtEl>
                                          <p:spTgt spid="11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0" st="10"/>
                                            </p:txEl>
                                          </p:spTgt>
                                        </p:tgtEl>
                                        <p:attrNameLst>
                                          <p:attrName>style.visibility</p:attrName>
                                        </p:attrNameLst>
                                      </p:cBhvr>
                                      <p:to>
                                        <p:strVal val="visible"/>
                                      </p:to>
                                    </p:set>
                                    <p:animEffect filter="fade" transition="in">
                                      <p:cBhvr>
                                        <p:cTn dur="1000"/>
                                        <p:tgtEl>
                                          <p:spTgt spid="11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1" st="11"/>
                                            </p:txEl>
                                          </p:spTgt>
                                        </p:tgtEl>
                                        <p:attrNameLst>
                                          <p:attrName>style.visibility</p:attrName>
                                        </p:attrNameLst>
                                      </p:cBhvr>
                                      <p:to>
                                        <p:strVal val="visible"/>
                                      </p:to>
                                    </p:set>
                                    <p:animEffect filter="fade" transition="in">
                                      <p:cBhvr>
                                        <p:cTn dur="1000"/>
                                        <p:tgtEl>
                                          <p:spTgt spid="117">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pSp>
        <p:nvGrpSpPr>
          <p:cNvPr id="124" name="Google Shape;124;p26"/>
          <p:cNvGrpSpPr/>
          <p:nvPr/>
        </p:nvGrpSpPr>
        <p:grpSpPr>
          <a:xfrm>
            <a:off x="389525" y="227475"/>
            <a:ext cx="8514925" cy="378100"/>
            <a:chOff x="389525" y="227475"/>
            <a:chExt cx="8514925" cy="378100"/>
          </a:xfrm>
        </p:grpSpPr>
        <p:sp>
          <p:nvSpPr>
            <p:cNvPr id="125" name="Google Shape;125;p26"/>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Big Data</a:t>
              </a:r>
              <a:endParaRPr b="1" sz="1800"/>
            </a:p>
          </p:txBody>
        </p:sp>
        <p:pic>
          <p:nvPicPr>
            <p:cNvPr id="126" name="Google Shape;126;p26"/>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127" name="Google Shape;127;p26"/>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26"/>
          <p:cNvSpPr txBox="1"/>
          <p:nvPr/>
        </p:nvSpPr>
        <p:spPr>
          <a:xfrm>
            <a:off x="389699" y="951575"/>
            <a:ext cx="8364600" cy="388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sz="1800"/>
              <a:t>Dinâmica: O que vem à sua cabeça quando ouve falar de Big Data? </a:t>
            </a:r>
            <a:endParaRPr sz="1800"/>
          </a:p>
          <a:p>
            <a:pPr indent="0" lvl="0" marL="0" rtl="0" algn="l">
              <a:spcBef>
                <a:spcPts val="0"/>
              </a:spcBef>
              <a:spcAft>
                <a:spcPts val="0"/>
              </a:spcAft>
              <a:buNone/>
            </a:pPr>
            <a:r>
              <a:rPr lang="pt-BR" sz="1800"/>
              <a:t>Defina em UMA ÚNICA PALAVRA e registre no Mentimeter</a:t>
            </a:r>
            <a:endParaRPr sz="1800"/>
          </a:p>
          <a:p>
            <a:pPr indent="0" lvl="0" marL="0" rtl="0" algn="l">
              <a:spcBef>
                <a:spcPts val="0"/>
              </a:spcBef>
              <a:spcAft>
                <a:spcPts val="0"/>
              </a:spcAft>
              <a:buNone/>
            </a:pPr>
            <a:r>
              <a:rPr lang="pt-BR" sz="1800"/>
              <a:t>Não vale pesquisar na Internet para responder!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link: </a:t>
            </a:r>
            <a:r>
              <a:rPr lang="pt-BR" sz="1800" u="sng">
                <a:solidFill>
                  <a:schemeClr val="hlink"/>
                </a:solidFill>
                <a:hlinkClick r:id="rId4"/>
              </a:rPr>
              <a:t>https://www.menti.com/aldhy186q7d6</a:t>
            </a:r>
            <a:endParaRPr sz="1800"/>
          </a:p>
          <a:p>
            <a:pPr indent="0" lvl="0" marL="0" rtl="0" algn="l">
              <a:spcBef>
                <a:spcPts val="0"/>
              </a:spcBef>
              <a:spcAft>
                <a:spcPts val="0"/>
              </a:spcAft>
              <a:buNone/>
            </a:pPr>
            <a:r>
              <a:t/>
            </a:r>
            <a:endParaRPr sz="1800"/>
          </a:p>
        </p:txBody>
      </p:sp>
      <p:pic>
        <p:nvPicPr>
          <p:cNvPr id="129" name="Google Shape;129;p26"/>
          <p:cNvPicPr preferRelativeResize="0"/>
          <p:nvPr/>
        </p:nvPicPr>
        <p:blipFill>
          <a:blip r:embed="rId5">
            <a:alphaModFix/>
          </a:blip>
          <a:stretch>
            <a:fillRect/>
          </a:stretch>
        </p:blipFill>
        <p:spPr>
          <a:xfrm>
            <a:off x="389700" y="3025925"/>
            <a:ext cx="4714424" cy="1813950"/>
          </a:xfrm>
          <a:prstGeom prst="rect">
            <a:avLst/>
          </a:prstGeom>
          <a:noFill/>
          <a:ln>
            <a:noFill/>
          </a:ln>
        </p:spPr>
      </p:pic>
      <p:pic>
        <p:nvPicPr>
          <p:cNvPr id="130" name="Google Shape;130;p26"/>
          <p:cNvPicPr preferRelativeResize="0"/>
          <p:nvPr/>
        </p:nvPicPr>
        <p:blipFill>
          <a:blip r:embed="rId6">
            <a:alphaModFix/>
          </a:blip>
          <a:stretch>
            <a:fillRect/>
          </a:stretch>
        </p:blipFill>
        <p:spPr>
          <a:xfrm>
            <a:off x="6046950" y="1982375"/>
            <a:ext cx="2857500" cy="285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27"/>
          <p:cNvGrpSpPr/>
          <p:nvPr/>
        </p:nvGrpSpPr>
        <p:grpSpPr>
          <a:xfrm>
            <a:off x="389525" y="227475"/>
            <a:ext cx="8514925" cy="378100"/>
            <a:chOff x="389525" y="227475"/>
            <a:chExt cx="8514925" cy="378100"/>
          </a:xfrm>
        </p:grpSpPr>
        <p:sp>
          <p:nvSpPr>
            <p:cNvPr id="136" name="Google Shape;136;p27"/>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Big Data</a:t>
              </a:r>
              <a:endParaRPr b="1" sz="1800"/>
            </a:p>
          </p:txBody>
        </p:sp>
        <p:pic>
          <p:nvPicPr>
            <p:cNvPr id="137" name="Google Shape;137;p27"/>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138" name="Google Shape;138;p27"/>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27"/>
          <p:cNvSpPr txBox="1"/>
          <p:nvPr/>
        </p:nvSpPr>
        <p:spPr>
          <a:xfrm>
            <a:off x="389699" y="951575"/>
            <a:ext cx="8364600" cy="388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pt-BR" sz="1800"/>
              <a:t>Definição:</a:t>
            </a:r>
            <a:r>
              <a:rPr lang="pt-BR" sz="1800"/>
              <a:t> são dados com maior variedade que chegam em volumes crescentes e com velocidade cada vez maior. Isso é conhecido como os três Vs (</a:t>
            </a:r>
            <a:r>
              <a:rPr b="1" lang="pt-BR" sz="1800"/>
              <a:t>Volume, Velocidade </a:t>
            </a:r>
            <a:r>
              <a:rPr lang="pt-BR" sz="1800"/>
              <a:t>e</a:t>
            </a:r>
            <a:r>
              <a:rPr b="1" lang="pt-BR" sz="1800"/>
              <a:t> Variedade</a:t>
            </a:r>
            <a:r>
              <a:rPr lang="pt-BR" sz="1800"/>
              <a:t>). Fonte: Oracle.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pt-BR" sz="1800"/>
              <a:t>→ Volume:</a:t>
            </a:r>
            <a:r>
              <a:rPr lang="pt-BR" sz="1800"/>
              <a:t>	A quantidade de dados importa. Com o big data, você terá que processar grandes volumes de dados não estruturados de baixa densidade. Podem ser dados de valor desconhecido, como feeds de dados do Twitter, fluxos de cliques em uma página da web ou em um aplicativo para dispositivos móveis, ou ainda um equipamento habilitado para sensores. Para algumas empresas, isso pode utilizar dezenas de terabytes de dados. Para outras, podem ser centenas de petabytes.</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1000"/>
                                        <p:tgtEl>
                                          <p:spTgt spid="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1000"/>
                                        <p:tgtEl>
                                          <p:spTgt spid="1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animEffect filter="fade" transition="in">
                                      <p:cBhvr>
                                        <p:cTn dur="1000"/>
                                        <p:tgtEl>
                                          <p:spTgt spid="13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grpSp>
        <p:nvGrpSpPr>
          <p:cNvPr id="144" name="Google Shape;144;p28"/>
          <p:cNvGrpSpPr/>
          <p:nvPr/>
        </p:nvGrpSpPr>
        <p:grpSpPr>
          <a:xfrm>
            <a:off x="389525" y="227475"/>
            <a:ext cx="8514925" cy="378100"/>
            <a:chOff x="389525" y="227475"/>
            <a:chExt cx="8514925" cy="378100"/>
          </a:xfrm>
        </p:grpSpPr>
        <p:sp>
          <p:nvSpPr>
            <p:cNvPr id="145" name="Google Shape;145;p28"/>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Big Data</a:t>
              </a:r>
              <a:endParaRPr b="1" sz="1800"/>
            </a:p>
          </p:txBody>
        </p:sp>
        <p:pic>
          <p:nvPicPr>
            <p:cNvPr id="146" name="Google Shape;146;p28"/>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147" name="Google Shape;147;p28"/>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8"/>
          <p:cNvSpPr txBox="1"/>
          <p:nvPr/>
        </p:nvSpPr>
        <p:spPr>
          <a:xfrm>
            <a:off x="389699" y="951575"/>
            <a:ext cx="8364600" cy="388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pt-BR" sz="1800"/>
              <a:t>→ </a:t>
            </a:r>
            <a:r>
              <a:rPr b="1" lang="pt-BR" sz="1800"/>
              <a:t>Velocidade:</a:t>
            </a:r>
            <a:r>
              <a:rPr lang="pt-BR" sz="1800"/>
              <a:t> é a taxa mais rápida na qual os dados são recebidos e talvez administrados. Normalmente, a velocidade mais alta dos dados é transmitida diretamente para a memória, em vez de ser gravada no disco. Alguns produtos inteligentes habilitados para internet operam em tempo real ou quase em tempo real e exigem avaliação e ação em tempo real.</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1000"/>
                                        <p:tgtEl>
                                          <p:spTgt spid="14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grpSp>
        <p:nvGrpSpPr>
          <p:cNvPr id="153" name="Google Shape;153;p29"/>
          <p:cNvGrpSpPr/>
          <p:nvPr/>
        </p:nvGrpSpPr>
        <p:grpSpPr>
          <a:xfrm>
            <a:off x="389525" y="227475"/>
            <a:ext cx="8514925" cy="378100"/>
            <a:chOff x="389525" y="227475"/>
            <a:chExt cx="8514925" cy="378100"/>
          </a:xfrm>
        </p:grpSpPr>
        <p:sp>
          <p:nvSpPr>
            <p:cNvPr id="154" name="Google Shape;154;p29"/>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Big Data</a:t>
              </a:r>
              <a:endParaRPr b="1" sz="1800"/>
            </a:p>
          </p:txBody>
        </p:sp>
        <p:pic>
          <p:nvPicPr>
            <p:cNvPr id="155" name="Google Shape;155;p29"/>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156" name="Google Shape;156;p29"/>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29"/>
          <p:cNvSpPr txBox="1"/>
          <p:nvPr/>
        </p:nvSpPr>
        <p:spPr>
          <a:xfrm>
            <a:off x="389699" y="951575"/>
            <a:ext cx="8364600" cy="388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pt-BR" sz="1800"/>
              <a:t>→ Variedade:</a:t>
            </a:r>
            <a:r>
              <a:rPr lang="pt-BR" sz="1800"/>
              <a:t> refere-se aos vários tipos de dados disponíveis. Tipos de dados tradicionais foram estruturados e se adequam perfeitamente a um banco de dados relacional. Com o aumento de big data, os dados vêm em novos tipos de dados não estruturados. Tipos de dados não estruturados e semiestruturados, como texto, áudio e vídeo, exigem um pré-processamento adicional para obter significado e dar suporte a metadados.</a:t>
            </a:r>
            <a:endParaRPr sz="1800"/>
          </a:p>
        </p:txBody>
      </p:sp>
      <p:sp>
        <p:nvSpPr>
          <p:cNvPr id="158" name="Google Shape;158;p29"/>
          <p:cNvSpPr/>
          <p:nvPr/>
        </p:nvSpPr>
        <p:spPr>
          <a:xfrm>
            <a:off x="5065775" y="3083500"/>
            <a:ext cx="3549900" cy="1545300"/>
          </a:xfrm>
          <a:prstGeom prst="cloudCallout">
            <a:avLst>
              <a:gd fmla="val -30657" name="adj1"/>
              <a:gd fmla="val -9275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300"/>
              <a:t>DISCIPLINA:</a:t>
            </a:r>
            <a:endParaRPr sz="1300"/>
          </a:p>
          <a:p>
            <a:pPr indent="0" lvl="0" marL="0" rtl="0" algn="ctr">
              <a:spcBef>
                <a:spcPts val="0"/>
              </a:spcBef>
              <a:spcAft>
                <a:spcPts val="0"/>
              </a:spcAft>
              <a:buNone/>
            </a:pPr>
            <a:r>
              <a:t/>
            </a:r>
            <a:endParaRPr sz="1300"/>
          </a:p>
          <a:p>
            <a:pPr indent="0" lvl="0" marL="0" rtl="0" algn="ctr">
              <a:spcBef>
                <a:spcPts val="0"/>
              </a:spcBef>
              <a:spcAft>
                <a:spcPts val="0"/>
              </a:spcAft>
              <a:buNone/>
            </a:pPr>
            <a:r>
              <a:rPr lang="pt-BR" sz="1300"/>
              <a:t>PHYSICAL COMPUTING, EMBEDDED AI, ROBOTICS &amp; COGNITIVE IOT</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Effect filter="fade" transition="in">
                                      <p:cBhvr>
                                        <p:cTn dur="1000"/>
                                        <p:tgtEl>
                                          <p:spTgt spid="1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pSp>
        <p:nvGrpSpPr>
          <p:cNvPr id="163" name="Google Shape;163;p30"/>
          <p:cNvGrpSpPr/>
          <p:nvPr/>
        </p:nvGrpSpPr>
        <p:grpSpPr>
          <a:xfrm>
            <a:off x="389525" y="227475"/>
            <a:ext cx="8514925" cy="378100"/>
            <a:chOff x="389525" y="227475"/>
            <a:chExt cx="8514925" cy="378100"/>
          </a:xfrm>
        </p:grpSpPr>
        <p:sp>
          <p:nvSpPr>
            <p:cNvPr id="164" name="Google Shape;164;p30"/>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Big Data</a:t>
              </a:r>
              <a:endParaRPr b="1" sz="1800"/>
            </a:p>
          </p:txBody>
        </p:sp>
        <p:pic>
          <p:nvPicPr>
            <p:cNvPr id="165" name="Google Shape;165;p30"/>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166" name="Google Shape;166;p30"/>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30"/>
          <p:cNvSpPr txBox="1"/>
          <p:nvPr/>
        </p:nvSpPr>
        <p:spPr>
          <a:xfrm>
            <a:off x="389699" y="951575"/>
            <a:ext cx="8364600" cy="388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pt-BR" sz="1800"/>
              <a:t>Exemplos:</a:t>
            </a:r>
            <a:endParaRPr b="1" sz="1800"/>
          </a:p>
          <a:p>
            <a:pPr indent="-342900" lvl="0" marL="457200" rtl="0" algn="l">
              <a:spcBef>
                <a:spcPts val="0"/>
              </a:spcBef>
              <a:spcAft>
                <a:spcPts val="0"/>
              </a:spcAft>
              <a:buSzPts val="1800"/>
              <a:buChar char="●"/>
            </a:pPr>
            <a:r>
              <a:rPr lang="pt-BR" sz="1800"/>
              <a:t>Uma companhia norte-americana de serviços de cartão de crédito utiliza o Big Data para gerar informações sobre os cancelamentos dos clientes. O objetivo é identificar as principais causas e encontrar maneiras de reduzir esses índices. Isto é, o cliente compra e cancela em seguida. Por que isso ocorre?</a:t>
            </a:r>
            <a:endParaRPr sz="1800"/>
          </a:p>
          <a:p>
            <a:pPr indent="-342900" lvl="0" marL="457200" rtl="0" algn="l">
              <a:spcBef>
                <a:spcPts val="0"/>
              </a:spcBef>
              <a:spcAft>
                <a:spcPts val="0"/>
              </a:spcAft>
              <a:buSzPts val="1800"/>
              <a:buChar char="●"/>
            </a:pPr>
            <a:r>
              <a:rPr lang="pt-BR" sz="1800"/>
              <a:t>O Google Assistente, assistente pessoal inteligente disponível nos smartphones do sistema Android, consegue aprender a rotina do proprietário e sugerir o meio de transporte disponível, assim como restaurantes e opções de entretenimento que se adequam mais ao seu perfil de consumo.</a:t>
            </a:r>
            <a:endParaRPr sz="1800"/>
          </a:p>
          <a:p>
            <a:pPr indent="-342900" lvl="0" marL="457200" rtl="0" algn="l">
              <a:spcBef>
                <a:spcPts val="0"/>
              </a:spcBef>
              <a:spcAft>
                <a:spcPts val="0"/>
              </a:spcAft>
              <a:buSzPts val="1800"/>
              <a:buChar char="●"/>
            </a:pPr>
            <a:r>
              <a:rPr lang="pt-BR" sz="1800"/>
              <a:t>Já o Waze utiliza o Big Data para mostrar o melhor caminho para chegar a um determinado endereço, pois ele é capaz de fazer uma análise do trânsito naquele momento. A partir desses dados e dos feedbacks dos demais usuários, ele direciona para o trajeto mais rápido disponível.</a:t>
            </a:r>
            <a:endParaRPr sz="1800"/>
          </a:p>
          <a:p>
            <a:pPr indent="0" lvl="0" marL="0" rtl="0" algn="l">
              <a:spcBef>
                <a:spcPts val="0"/>
              </a:spcBef>
              <a:spcAft>
                <a:spcPts val="0"/>
              </a:spcAft>
              <a:buNone/>
            </a:pPr>
            <a:r>
              <a:t/>
            </a:r>
            <a:endParaRPr b="1"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Effect filter="fade" transition="in">
                                      <p:cBhvr>
                                        <p:cTn dur="1000"/>
                                        <p:tgtEl>
                                          <p:spTgt spid="1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animEffect filter="fade" transition="in">
                                      <p:cBhvr>
                                        <p:cTn dur="1000"/>
                                        <p:tgtEl>
                                          <p:spTgt spid="1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animEffect filter="fade" transition="in">
                                      <p:cBhvr>
                                        <p:cTn dur="1000"/>
                                        <p:tgtEl>
                                          <p:spTgt spid="1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animEffect filter="fade" transition="in">
                                      <p:cBhvr>
                                        <p:cTn dur="1000"/>
                                        <p:tgtEl>
                                          <p:spTgt spid="1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animEffect filter="fade" transition="in">
                                      <p:cBhvr>
                                        <p:cTn dur="1000"/>
                                        <p:tgtEl>
                                          <p:spTgt spid="16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grpSp>
        <p:nvGrpSpPr>
          <p:cNvPr id="172" name="Google Shape;172;p31"/>
          <p:cNvGrpSpPr/>
          <p:nvPr/>
        </p:nvGrpSpPr>
        <p:grpSpPr>
          <a:xfrm>
            <a:off x="389525" y="227475"/>
            <a:ext cx="8514925" cy="378100"/>
            <a:chOff x="389525" y="227475"/>
            <a:chExt cx="8514925" cy="378100"/>
          </a:xfrm>
        </p:grpSpPr>
        <p:sp>
          <p:nvSpPr>
            <p:cNvPr id="173" name="Google Shape;173;p31"/>
            <p:cNvSpPr txBox="1"/>
            <p:nvPr/>
          </p:nvSpPr>
          <p:spPr>
            <a:xfrm>
              <a:off x="539550" y="227575"/>
              <a:ext cx="7056900" cy="378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1800"/>
                <a:t>Big Data</a:t>
              </a:r>
              <a:endParaRPr b="1" sz="1800"/>
            </a:p>
          </p:txBody>
        </p:sp>
        <p:pic>
          <p:nvPicPr>
            <p:cNvPr id="174" name="Google Shape;174;p31"/>
            <p:cNvPicPr preferRelativeResize="0"/>
            <p:nvPr/>
          </p:nvPicPr>
          <p:blipFill>
            <a:blip r:embed="rId3">
              <a:alphaModFix/>
            </a:blip>
            <a:stretch>
              <a:fillRect/>
            </a:stretch>
          </p:blipFill>
          <p:spPr>
            <a:xfrm>
              <a:off x="7674025" y="243850"/>
              <a:ext cx="1230425" cy="329625"/>
            </a:xfrm>
            <a:prstGeom prst="rect">
              <a:avLst/>
            </a:prstGeom>
            <a:noFill/>
            <a:ln>
              <a:noFill/>
            </a:ln>
          </p:spPr>
        </p:pic>
        <p:sp>
          <p:nvSpPr>
            <p:cNvPr id="175" name="Google Shape;175;p31"/>
            <p:cNvSpPr/>
            <p:nvPr/>
          </p:nvSpPr>
          <p:spPr>
            <a:xfrm>
              <a:off x="389525" y="227475"/>
              <a:ext cx="72600" cy="37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31"/>
          <p:cNvSpPr txBox="1"/>
          <p:nvPr/>
        </p:nvSpPr>
        <p:spPr>
          <a:xfrm>
            <a:off x="389699" y="951575"/>
            <a:ext cx="8364600" cy="388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pt-BR" sz="1800"/>
              <a:t>Dinâmica de grupo:</a:t>
            </a:r>
            <a:endParaRPr b="1" sz="1800"/>
          </a:p>
          <a:p>
            <a:pPr indent="0" lvl="0" marL="0" rtl="0" algn="l">
              <a:spcBef>
                <a:spcPts val="0"/>
              </a:spcBef>
              <a:spcAft>
                <a:spcPts val="0"/>
              </a:spcAft>
              <a:buNone/>
            </a:pPr>
            <a:r>
              <a:t/>
            </a:r>
            <a:endParaRPr b="1" sz="1800"/>
          </a:p>
          <a:p>
            <a:pPr indent="0" lvl="0" marL="0" rtl="0" algn="ctr">
              <a:spcBef>
                <a:spcPts val="0"/>
              </a:spcBef>
              <a:spcAft>
                <a:spcPts val="0"/>
              </a:spcAft>
              <a:buNone/>
            </a:pPr>
            <a:r>
              <a:t/>
            </a:r>
            <a:endParaRPr sz="1800"/>
          </a:p>
          <a:p>
            <a:pPr indent="-342900" lvl="0" marL="457200" rtl="0" algn="l">
              <a:spcBef>
                <a:spcPts val="0"/>
              </a:spcBef>
              <a:spcAft>
                <a:spcPts val="0"/>
              </a:spcAft>
              <a:buSzPts val="1800"/>
              <a:buAutoNum type="arabicParenR"/>
            </a:pPr>
            <a:r>
              <a:rPr lang="pt-BR" sz="1800"/>
              <a:t>Vamos organizar os grupos. Grupos de até 5 pessoas. Escreva no chat os nomes completos e o apelido do grupo;</a:t>
            </a:r>
            <a:endParaRPr sz="1800"/>
          </a:p>
          <a:p>
            <a:pPr indent="-342900" lvl="0" marL="457200" rtl="0" algn="l">
              <a:spcBef>
                <a:spcPts val="0"/>
              </a:spcBef>
              <a:spcAft>
                <a:spcPts val="0"/>
              </a:spcAft>
              <a:buSzPts val="1800"/>
              <a:buAutoNum type="arabicParenR"/>
            </a:pPr>
            <a:r>
              <a:rPr lang="pt-BR" sz="1800"/>
              <a:t>10 minutos para o grupo apontar um exemplo de processo Big Data usando o iFood ou o Uber;</a:t>
            </a:r>
            <a:endParaRPr sz="1800"/>
          </a:p>
          <a:p>
            <a:pPr indent="-342900" lvl="0" marL="457200" rtl="0" algn="l">
              <a:spcBef>
                <a:spcPts val="0"/>
              </a:spcBef>
              <a:spcAft>
                <a:spcPts val="0"/>
              </a:spcAft>
              <a:buSzPts val="1800"/>
              <a:buAutoNum type="arabicParenR"/>
            </a:pPr>
            <a:r>
              <a:rPr lang="pt-BR" sz="1800"/>
              <a:t>Preparar dois slides e apresentar compartilhando a tela;</a:t>
            </a:r>
            <a:endParaRPr sz="1800"/>
          </a:p>
          <a:p>
            <a:pPr indent="0" lvl="0" marL="0" rtl="0" algn="l">
              <a:spcBef>
                <a:spcPts val="0"/>
              </a:spcBef>
              <a:spcAft>
                <a:spcPts val="0"/>
              </a:spcAft>
              <a:buNone/>
            </a:pPr>
            <a:r>
              <a:t/>
            </a:r>
            <a:endParaRPr b="1"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DD227E"/>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