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db384d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db384d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db384d4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db384d4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a85845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a85845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a85845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ba85845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a858450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a858450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ba858450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ba858450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ba85845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ba85845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ba858450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ba858450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ba858450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ba858450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db384d4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db384d4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3f05be7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3f05be7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db384d4e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ddb384d4e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db384d4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db384d4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ddb384d4e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ddb384d4e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db384d4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db384d4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ddb384d4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ddb384d4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a858450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ba858450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ba858450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ba858450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ba858450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ba858450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ba858450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ba858450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ba858450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ba858450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a85845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a85845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ba858450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ba858450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a858450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a858450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ba858450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ba858450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ba858450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ba858450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a85845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a85845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ba858450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ba858450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a858450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a858450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a858450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a858450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ba858450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ba858450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a85845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a85845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hyperlink" Target="https://brunomiragem.com.br/wp-content/uploads/2020/06/002-LGPD-e-o-direito-do-consumidor.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powerbi.microsoft.com/pt-br/landing/free-account/?&amp;ef_id=Cj0KCQjwsdiTBhD5ARIsAIpW8CKggxEX0LJ2af8JqEKbsBFDrL1n9QA7hd_PLcg64MaAhzFRs9mLsycaAmjXEALw_wcB:G:s&amp;OCID=AID2202553_SEM_Cj0KCQjwsdiTBhD5ARIsAIpW8CKggxEX0LJ2af8JqEKbsBFDrL1n9QA7hd_PLcg64MaAhzFRs9mLsycaAmjXEALw_wcB:G:s&amp;gclid=Cj0KCQjwsdiTBhD5ARIsAIpW8CKggxEX0LJ2af8JqEKbsBFDrL1n9QA7hd_PLcg64MaAhzFRs9mLsycaAmjXEALw_wcB" TargetMode="External"/><Relationship Id="rId5" Type="http://schemas.openxmlformats.org/officeDocument/2006/relationships/hyperlink" Target="https://www.tableau.com/trial/tableau-software?utm_campaign_id=2017049&amp;utm_campaign=Prospecting-CORE-ALL-ALL-ALL-ALL&amp;utm_medium=Paid+Search&amp;utm_source=Google+Search&amp;utm_language=EN&amp;utm_country=BRA&amp;kw=tableau&amp;adgroup=CTX-Brand-Priority-Core-EN-E&amp;adused=560336961765&amp;matchtype=e&amp;placement=&amp;d=7013y000000vYhH&amp;gclid=Cj0KCQjwsdiTBhD5ARIsAIpW8CKPOp5pTIK8b7AD35wRYwmbg6Ex5qnlBoCbt8xXgL8CMrCLIc-Vpm4aAivlEALw_wcB&amp;gclsrc=aw.ds" TargetMode="External"/><Relationship Id="rId6" Type="http://schemas.openxmlformats.org/officeDocument/2006/relationships/hyperlink" Target="https://www.qlik.com/pt-br/lp/ppc/qlik-sense-business/qv?utm_team=DIG&amp;utm_subtype=cpc_brand&amp;ppc_id=KZa6ltz7&amp;kw=qlikview&amp;utm_content=KZa6ltz7_pcrid_398156925309_pmt_e_pkw_qlikview_pdv_c_mslid__pgrid_83396289060_ptaid_aud-692673547103:kwd-1400175604&amp;utm_source=google&amp;utm_medium=cpc&amp;utm_campaign=Qlik_Brazil_Google_Brand_DA_Brand_PT&amp;utm_term=qlikview&amp;https://www.qlik.com/pt-br/lp/ppc/qlik-sense-business/qv&amp;_bt=398156925309&amp;_bk=qlikview&amp;_bm=e&amp;_bn=g&amp;_bg=83396289060&amp;gclid=Cj0KCQjwsdiTBhD5ARIsAIpW8CL8PO09DwYqZWSbDy5a-g-mV0wyQ_uCetFpHbjJBgDQL5lmkSgRfp4aAgfMEALw_wc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89525" y="227475"/>
            <a:ext cx="8514925" cy="378100"/>
            <a:chOff x="389525" y="227475"/>
            <a:chExt cx="8514925" cy="378100"/>
          </a:xfrm>
        </p:grpSpPr>
        <p:sp>
          <p:nvSpPr>
            <p:cNvPr id="55" name="Google Shape;55;p1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Introdução à Governança de Dados</a:t>
              </a:r>
              <a:endParaRPr b="1" sz="1800">
                <a:solidFill>
                  <a:srgbClr val="000000"/>
                </a:solidFill>
              </a:endParaRPr>
            </a:p>
          </p:txBody>
        </p:sp>
        <p:pic>
          <p:nvPicPr>
            <p:cNvPr id="56" name="Google Shape;56;p1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57" name="Google Shape;57;p1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pt-BR" sz="2800">
                <a:solidFill>
                  <a:srgbClr val="000000"/>
                </a:solidFill>
              </a:rPr>
              <a:t>Assuntos:</a:t>
            </a:r>
            <a:endParaRPr sz="2800">
              <a:solidFill>
                <a:srgbClr val="000000"/>
              </a:solidFill>
            </a:endParaRPr>
          </a:p>
          <a:p>
            <a:pPr indent="-342900" lvl="0" marL="457200" rtl="0" algn="l">
              <a:spcBef>
                <a:spcPts val="0"/>
              </a:spcBef>
              <a:spcAft>
                <a:spcPts val="0"/>
              </a:spcAft>
              <a:buClr>
                <a:srgbClr val="000000"/>
              </a:buClr>
              <a:buSzPts val="1800"/>
              <a:buAutoNum type="arabicPeriod"/>
            </a:pPr>
            <a:r>
              <a:rPr lang="pt-BR" sz="1800"/>
              <a:t>Big Data é o novo ouro?</a:t>
            </a:r>
            <a:endParaRPr sz="1800"/>
          </a:p>
          <a:p>
            <a:pPr indent="-342900" lvl="0" marL="457200" rtl="0" algn="l">
              <a:spcBef>
                <a:spcPts val="0"/>
              </a:spcBef>
              <a:spcAft>
                <a:spcPts val="0"/>
              </a:spcAft>
              <a:buClr>
                <a:srgbClr val="000000"/>
              </a:buClr>
              <a:buSzPts val="1800"/>
              <a:buAutoNum type="arabicPeriod"/>
            </a:pPr>
            <a:r>
              <a:rPr lang="pt-BR" sz="1800"/>
              <a:t>Quais os objetivos da governança de dados?</a:t>
            </a:r>
            <a:endParaRPr sz="1800"/>
          </a:p>
          <a:p>
            <a:pPr indent="-342900" lvl="0" marL="457200" rtl="0" algn="l">
              <a:spcBef>
                <a:spcPts val="0"/>
              </a:spcBef>
              <a:spcAft>
                <a:spcPts val="0"/>
              </a:spcAft>
              <a:buClr>
                <a:srgbClr val="000000"/>
              </a:buClr>
              <a:buSzPts val="1800"/>
              <a:buAutoNum type="arabicPeriod"/>
            </a:pPr>
            <a:r>
              <a:rPr lang="pt-BR" sz="1800"/>
              <a:t>O que é LGPD?</a:t>
            </a:r>
            <a:endParaRPr sz="1800"/>
          </a:p>
          <a:p>
            <a:pPr indent="-342900" lvl="0" marL="457200" rtl="0" algn="l">
              <a:spcBef>
                <a:spcPts val="0"/>
              </a:spcBef>
              <a:spcAft>
                <a:spcPts val="0"/>
              </a:spcAft>
              <a:buClr>
                <a:srgbClr val="000000"/>
              </a:buClr>
              <a:buSzPts val="1800"/>
              <a:buAutoNum type="arabicPeriod"/>
            </a:pPr>
            <a:r>
              <a:rPr lang="pt-BR" sz="1800"/>
              <a:t>Quais os fundamentos da LGPD?</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22"/>
          <p:cNvGrpSpPr/>
          <p:nvPr/>
        </p:nvGrpSpPr>
        <p:grpSpPr>
          <a:xfrm>
            <a:off x="389525" y="227475"/>
            <a:ext cx="8514925" cy="378100"/>
            <a:chOff x="389525" y="227475"/>
            <a:chExt cx="8514925" cy="378100"/>
          </a:xfrm>
        </p:grpSpPr>
        <p:sp>
          <p:nvSpPr>
            <p:cNvPr id="142" name="Google Shape;142;p22"/>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43" name="Google Shape;143;p22"/>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44" name="Google Shape;144;p22"/>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2"/>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solidFill>
                  <a:srgbClr val="FF0000"/>
                </a:solidFill>
              </a:rPr>
              <a:t>As leis de proteção de dados podem ser vistas por alguns como um fardo e </a:t>
            </a:r>
            <a:endParaRPr sz="1800">
              <a:solidFill>
                <a:srgbClr val="FF0000"/>
              </a:solidFill>
            </a:endParaRPr>
          </a:p>
          <a:p>
            <a:pPr indent="0" lvl="0" marL="0" rtl="0" algn="l">
              <a:spcBef>
                <a:spcPts val="0"/>
              </a:spcBef>
              <a:spcAft>
                <a:spcPts val="0"/>
              </a:spcAft>
              <a:buNone/>
            </a:pPr>
            <a:r>
              <a:rPr lang="pt-BR" sz="1800">
                <a:solidFill>
                  <a:srgbClr val="FF0000"/>
                </a:solidFill>
              </a:rPr>
              <a:t>obstáculo para os negócios → </a:t>
            </a:r>
            <a:r>
              <a:rPr lang="pt-BR" sz="1800">
                <a:solidFill>
                  <a:schemeClr val="accent1"/>
                </a:solidFill>
              </a:rPr>
              <a:t>No entanto, elas devem ser vistas como uma oportunidade para melhorar a manipulação de dados e higiene dentro da </a:t>
            </a:r>
            <a:endParaRPr sz="1800">
              <a:solidFill>
                <a:schemeClr val="accent1"/>
              </a:solidFill>
            </a:endParaRPr>
          </a:p>
          <a:p>
            <a:pPr indent="0" lvl="0" marL="0" rtl="0" algn="l">
              <a:spcBef>
                <a:spcPts val="0"/>
              </a:spcBef>
              <a:spcAft>
                <a:spcPts val="0"/>
              </a:spcAft>
              <a:buNone/>
            </a:pPr>
            <a:r>
              <a:rPr lang="pt-BR" sz="1800">
                <a:solidFill>
                  <a:schemeClr val="accent1"/>
                </a:solidFill>
              </a:rPr>
              <a:t>organização e construir melhores relacionamentos com os clientes. </a:t>
            </a:r>
            <a:endParaRPr sz="1800">
              <a:solidFill>
                <a:schemeClr val="accent1"/>
              </a:solidFill>
            </a:endParaRPr>
          </a:p>
          <a:p>
            <a:pPr indent="0" lvl="0" marL="0" rtl="0" algn="l">
              <a:spcBef>
                <a:spcPts val="0"/>
              </a:spcBef>
              <a:spcAft>
                <a:spcPts val="0"/>
              </a:spcAft>
              <a:buNone/>
            </a:pPr>
            <a:r>
              <a:t/>
            </a:r>
            <a:endParaRPr sz="1800">
              <a:solidFill>
                <a:schemeClr val="accent1"/>
              </a:solidFill>
            </a:endParaRPr>
          </a:p>
          <a:p>
            <a:pPr indent="0" lvl="0" marL="0" rtl="0" algn="l">
              <a:spcBef>
                <a:spcPts val="0"/>
              </a:spcBef>
              <a:spcAft>
                <a:spcPts val="0"/>
              </a:spcAft>
              <a:buNone/>
            </a:pPr>
            <a:r>
              <a:rPr lang="pt-BR" sz="1800"/>
              <a:t>Na Europa, desde 1995, já existia uma Diretiva (Directive 95/46/CE), instrumento normativo de uniformização legislativa típico da União Europeia, cuja disciplina ampla e detalhada passaria a ser transposta para a legislação interna de cada estado membro.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Desde 2018, tem-se o General Data Protection Regulation (GDPR) na Europa, uma dos frameworks mais protetivos do mundo. E foi nesse GDPR que surgiu a nossa LGPD (em vigor desde setembro/2020 e multas a partir de setembro/2021)</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23"/>
          <p:cNvGrpSpPr/>
          <p:nvPr/>
        </p:nvGrpSpPr>
        <p:grpSpPr>
          <a:xfrm>
            <a:off x="389525" y="227475"/>
            <a:ext cx="8514925" cy="378100"/>
            <a:chOff x="389525" y="227475"/>
            <a:chExt cx="8514925" cy="378100"/>
          </a:xfrm>
        </p:grpSpPr>
        <p:sp>
          <p:nvSpPr>
            <p:cNvPr id="151" name="Google Shape;151;p2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52" name="Google Shape;152;p2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53" name="Google Shape;153;p2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4" name="Google Shape;154;p23"/>
          <p:cNvPicPr preferRelativeResize="0"/>
          <p:nvPr/>
        </p:nvPicPr>
        <p:blipFill>
          <a:blip r:embed="rId4">
            <a:alphaModFix/>
          </a:blip>
          <a:stretch>
            <a:fillRect/>
          </a:stretch>
        </p:blipFill>
        <p:spPr>
          <a:xfrm>
            <a:off x="-6" y="69165"/>
            <a:ext cx="7535882" cy="500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4"/>
          <p:cNvGrpSpPr/>
          <p:nvPr/>
        </p:nvGrpSpPr>
        <p:grpSpPr>
          <a:xfrm>
            <a:off x="389525" y="227475"/>
            <a:ext cx="8514925" cy="378100"/>
            <a:chOff x="389525" y="227475"/>
            <a:chExt cx="8514925" cy="378100"/>
          </a:xfrm>
        </p:grpSpPr>
        <p:sp>
          <p:nvSpPr>
            <p:cNvPr id="160" name="Google Shape;160;p2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61" name="Google Shape;161;p2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62" name="Google Shape;162;p2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4"/>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arenR"/>
            </a:pPr>
            <a:r>
              <a:rPr lang="pt-BR" sz="1800"/>
              <a:t>Retorno sobre o investimento (ROI);</a:t>
            </a:r>
            <a:endParaRPr sz="1800"/>
          </a:p>
          <a:p>
            <a:pPr indent="-342900" lvl="0" marL="457200" rtl="0" algn="l">
              <a:spcBef>
                <a:spcPts val="0"/>
              </a:spcBef>
              <a:spcAft>
                <a:spcPts val="0"/>
              </a:spcAft>
              <a:buSzPts val="1800"/>
              <a:buAutoNum type="arabicParenR"/>
            </a:pPr>
            <a:r>
              <a:rPr lang="pt-BR" sz="1800"/>
              <a:t>Consistência, confiança e confiabilidade dos dados;</a:t>
            </a:r>
            <a:endParaRPr sz="1800"/>
          </a:p>
          <a:p>
            <a:pPr indent="-342900" lvl="0" marL="457200" rtl="0" algn="l">
              <a:spcBef>
                <a:spcPts val="0"/>
              </a:spcBef>
              <a:spcAft>
                <a:spcPts val="0"/>
              </a:spcAft>
              <a:buSzPts val="1800"/>
              <a:buAutoNum type="arabicParenR"/>
            </a:pPr>
            <a:r>
              <a:rPr lang="pt-BR" sz="1800"/>
              <a:t>Risco </a:t>
            </a:r>
            <a:r>
              <a:rPr lang="pt-BR" sz="1800"/>
              <a:t>reduzido;</a:t>
            </a:r>
            <a:endParaRPr sz="1800"/>
          </a:p>
          <a:p>
            <a:pPr indent="-342900" lvl="0" marL="457200" rtl="0" algn="l">
              <a:spcBef>
                <a:spcPts val="0"/>
              </a:spcBef>
              <a:spcAft>
                <a:spcPts val="0"/>
              </a:spcAft>
              <a:buSzPts val="1800"/>
              <a:buAutoNum type="arabicParenR"/>
            </a:pPr>
            <a:r>
              <a:rPr lang="pt-BR" sz="1800"/>
              <a:t>Resolução de problemas;</a:t>
            </a:r>
            <a:endParaRPr sz="1800"/>
          </a:p>
          <a:p>
            <a:pPr indent="-342900" lvl="0" marL="457200" rtl="0" algn="l">
              <a:spcBef>
                <a:spcPts val="0"/>
              </a:spcBef>
              <a:spcAft>
                <a:spcPts val="0"/>
              </a:spcAft>
              <a:buSzPts val="1800"/>
              <a:buAutoNum type="arabicParenR"/>
            </a:pPr>
            <a:r>
              <a:rPr lang="pt-BR" sz="1800"/>
              <a:t>Alinhamento de negócios.</a:t>
            </a:r>
            <a:endParaRPr sz="1800"/>
          </a:p>
          <a:p>
            <a:pPr indent="0" lvl="0" marL="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5"/>
          <p:cNvGrpSpPr/>
          <p:nvPr/>
        </p:nvGrpSpPr>
        <p:grpSpPr>
          <a:xfrm>
            <a:off x="389525" y="227475"/>
            <a:ext cx="8514925" cy="378100"/>
            <a:chOff x="389525" y="227475"/>
            <a:chExt cx="8514925" cy="378100"/>
          </a:xfrm>
        </p:grpSpPr>
        <p:sp>
          <p:nvSpPr>
            <p:cNvPr id="169" name="Google Shape;169;p2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70" name="Google Shape;170;p25"/>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71" name="Google Shape;171;p25"/>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5"/>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arenR"/>
            </a:pPr>
            <a:r>
              <a:rPr lang="pt-BR" sz="1800"/>
              <a:t>Retorno sobre o investimento (ROI);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governança de dados simplesmente economiza dinheiro e retorna</a:t>
            </a:r>
            <a:endParaRPr sz="1800"/>
          </a:p>
          <a:p>
            <a:pPr indent="0" lvl="0" marL="0" rtl="0" algn="l">
              <a:spcBef>
                <a:spcPts val="0"/>
              </a:spcBef>
              <a:spcAft>
                <a:spcPts val="0"/>
              </a:spcAft>
              <a:buNone/>
            </a:pPr>
            <a:r>
              <a:rPr lang="pt-BR" sz="1800"/>
              <a:t>dinheiro. Como?</a:t>
            </a:r>
            <a:endParaRPr sz="1800"/>
          </a:p>
          <a:p>
            <a:pPr indent="-342900" lvl="0" marL="457200" rtl="0" algn="l">
              <a:spcBef>
                <a:spcPts val="0"/>
              </a:spcBef>
              <a:spcAft>
                <a:spcPts val="0"/>
              </a:spcAft>
              <a:buSzPts val="1800"/>
              <a:buChar char="●"/>
            </a:pPr>
            <a:r>
              <a:rPr lang="pt-BR" sz="1800"/>
              <a:t>Ajuda a organização a tomar decisões melhores e mais rapidamente;</a:t>
            </a:r>
            <a:endParaRPr sz="1800"/>
          </a:p>
          <a:p>
            <a:pPr indent="-342900" lvl="0" marL="457200" rtl="0" algn="l">
              <a:spcBef>
                <a:spcPts val="0"/>
              </a:spcBef>
              <a:spcAft>
                <a:spcPts val="0"/>
              </a:spcAft>
              <a:buSzPts val="1800"/>
              <a:buChar char="●"/>
            </a:pPr>
            <a:r>
              <a:rPr lang="pt-BR" sz="1800"/>
              <a:t>Economiza na exposição ou vazamento de dados sensíveis;</a:t>
            </a:r>
            <a:endParaRPr sz="1800"/>
          </a:p>
          <a:p>
            <a:pPr indent="-342900" lvl="0" marL="457200" rtl="0" algn="l">
              <a:spcBef>
                <a:spcPts val="0"/>
              </a:spcBef>
              <a:spcAft>
                <a:spcPts val="0"/>
              </a:spcAft>
              <a:buSzPts val="1800"/>
              <a:buChar char="●"/>
            </a:pPr>
            <a:r>
              <a:rPr lang="pt-BR" sz="1800"/>
              <a:t>Evita processos por danos morais;</a:t>
            </a:r>
            <a:endParaRPr sz="1800"/>
          </a:p>
          <a:p>
            <a:pPr indent="-342900" lvl="0" marL="457200" rtl="0" algn="l">
              <a:spcBef>
                <a:spcPts val="0"/>
              </a:spcBef>
              <a:spcAft>
                <a:spcPts val="0"/>
              </a:spcAft>
              <a:buSzPts val="1800"/>
              <a:buChar char="●"/>
            </a:pPr>
            <a:r>
              <a:rPr lang="pt-BR" sz="1800"/>
              <a:t>Políticas que ajudam a evitar a duplicação de dados, reduzem a probabilidade de erros e melhoraram o acesso e a compreensão dos dados pela organização e economizam dinheiro;</a:t>
            </a:r>
            <a:endParaRPr sz="1800"/>
          </a:p>
          <a:p>
            <a:pPr indent="-342900" lvl="0" marL="457200" rtl="0" algn="l">
              <a:spcBef>
                <a:spcPts val="0"/>
              </a:spcBef>
              <a:spcAft>
                <a:spcPts val="0"/>
              </a:spcAft>
              <a:buSzPts val="1800"/>
              <a:buChar char="●"/>
            </a:pPr>
            <a:r>
              <a:rPr lang="pt-BR" sz="1800"/>
              <a:t>Melhor qualidade de dados significa melhor compreensão dos mercados, clientes e desempenho operacional. O acesso a dados confiáveis ​​permite estratégias que gerarão mais receita e valor.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26"/>
          <p:cNvGrpSpPr/>
          <p:nvPr/>
        </p:nvGrpSpPr>
        <p:grpSpPr>
          <a:xfrm>
            <a:off x="389525" y="227475"/>
            <a:ext cx="8514925" cy="378100"/>
            <a:chOff x="389525" y="227475"/>
            <a:chExt cx="8514925" cy="378100"/>
          </a:xfrm>
        </p:grpSpPr>
        <p:sp>
          <p:nvSpPr>
            <p:cNvPr id="178" name="Google Shape;178;p26"/>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79" name="Google Shape;179;p26"/>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80" name="Google Shape;180;p26"/>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6"/>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2"/>
            </a:pPr>
            <a:r>
              <a:rPr lang="pt-BR" sz="1800"/>
              <a:t>Consistência, confiança e confiabilidade de dados: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governança de dados é crucial para criar conjuntos de dados consistentes, confiáveis ​​e repetíveis. Sem governança de dados, a confiança nos dados é diminuída e as decisões de gerenciamento serão prejudicadas.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Métricas de desempenho operacional ou KPIs (K</a:t>
            </a:r>
            <a:r>
              <a:rPr lang="pt-BR" sz="1800"/>
              <a:t>ey Performance Indicators</a:t>
            </a:r>
            <a:r>
              <a:rPr lang="pt-BR" sz="1800"/>
              <a:t>) e outros relatórios exigem dados confiáveis ​​e consistentes. A governança de dados cria padrões para garantir a integridade dos dados, o controle de mudanças e a responsabilidade pelos dados para garantir as operações dos negócios, apesar das mudanças na tecnologia, no ambiente ou nas mudanças de pessoal.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27"/>
          <p:cNvGrpSpPr/>
          <p:nvPr/>
        </p:nvGrpSpPr>
        <p:grpSpPr>
          <a:xfrm>
            <a:off x="389525" y="227475"/>
            <a:ext cx="8514925" cy="378100"/>
            <a:chOff x="389525" y="227475"/>
            <a:chExt cx="8514925" cy="378100"/>
          </a:xfrm>
        </p:grpSpPr>
        <p:sp>
          <p:nvSpPr>
            <p:cNvPr id="187" name="Google Shape;187;p27"/>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88" name="Google Shape;188;p27"/>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89" name="Google Shape;189;p27"/>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3"/>
            </a:pPr>
            <a:r>
              <a:rPr lang="pt-BR" sz="1800"/>
              <a:t>Risco reduzido: </a:t>
            </a:r>
            <a:endParaRPr sz="1800"/>
          </a:p>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pt-BR" sz="1800"/>
              <a:t>Os executivos precisam confiar em seus dados quando relatam os resultados financeiros e operacionais aos stakeholders de suas empresas.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pt-BR" sz="1800"/>
              <a:t>Relatórios operacionais com dados inconsistentes atraem muitos riscos, responsabilidades de negócios e decisões internas conflitantes. </a:t>
            </a:r>
            <a:endParaRPr sz="1800"/>
          </a:p>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pt-BR" sz="1800"/>
              <a:t>Violações de dados, exposição de dados à pessoas erradas e a não conformidade com agências reguladoras como LGPD podem trazem processos jurídicos e exposições na mídia desnecessárias</a:t>
            </a:r>
            <a:endParaRPr sz="1800"/>
          </a:p>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pt-BR" sz="1800"/>
              <a:t>A governança de dados define os procedimentos para identificar e mitigar os riscos associados à propriedade de dados, uso de dados e decisões orientadas por dados.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28"/>
          <p:cNvGrpSpPr/>
          <p:nvPr/>
        </p:nvGrpSpPr>
        <p:grpSpPr>
          <a:xfrm>
            <a:off x="389525" y="227475"/>
            <a:ext cx="8514925" cy="378100"/>
            <a:chOff x="389525" y="227475"/>
            <a:chExt cx="8514925" cy="378100"/>
          </a:xfrm>
        </p:grpSpPr>
        <p:sp>
          <p:nvSpPr>
            <p:cNvPr id="196" name="Google Shape;196;p28"/>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97" name="Google Shape;197;p28"/>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98" name="Google Shape;198;p28"/>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8"/>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4"/>
            </a:pPr>
            <a:r>
              <a:rPr lang="pt-BR" sz="1800"/>
              <a:t>Solução de problemas: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As empresas contam com dados para ajudá-las a resolver problemas.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Enquanto investem em tecnologias para melhorar suas operações, devem alinhar suas tecnologia com os relatórios e métricas de que precisam para avaliar adequadamente sua eficiência e eficácia operacional.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Dashboards de inteligência de negócios, modelos estatísticos, ML, RN e IA são importantes para resolver problemas e explorar oportunidades.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governança garante que os métodos de captura de dados sejam consistentes</a:t>
            </a:r>
            <a:endParaRPr sz="1800"/>
          </a:p>
          <a:p>
            <a:pPr indent="0" lvl="0" marL="0" rtl="0" algn="l">
              <a:spcBef>
                <a:spcPts val="0"/>
              </a:spcBef>
              <a:spcAft>
                <a:spcPts val="0"/>
              </a:spcAft>
              <a:buNone/>
            </a:pPr>
            <a:r>
              <a:rPr lang="pt-BR" sz="1800"/>
              <a:t>e que o acesso oportuno aos dados seja possível.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9"/>
          <p:cNvGrpSpPr/>
          <p:nvPr/>
        </p:nvGrpSpPr>
        <p:grpSpPr>
          <a:xfrm>
            <a:off x="389525" y="227475"/>
            <a:ext cx="8514925" cy="378100"/>
            <a:chOff x="389525" y="227475"/>
            <a:chExt cx="8514925" cy="378100"/>
          </a:xfrm>
        </p:grpSpPr>
        <p:sp>
          <p:nvSpPr>
            <p:cNvPr id="205" name="Google Shape;205;p29"/>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206" name="Google Shape;206;p29"/>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07" name="Google Shape;207;p29"/>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9"/>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5"/>
            </a:pPr>
            <a:r>
              <a:rPr lang="pt-BR" sz="1800"/>
              <a:t>Alinhamento de negócios: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governança de dados cria consistência em relação aos dados de negócios, aos termos e seus significados. Em outras palavras, impacta no QoS;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Essa vantagem do gerenciamento de dados é muitas vezes ignorado pelos executivos, mas gerenciar metadados impacta positivamente na qualidade do serviço, além de criar alta confiança nos dados.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Por isso, negócios podem se alinhar em definições consistentes de termos, significados de métricas e relatórios. Exemplos: LGPD, NPS, ISO9000, ISO14000, Auditorias e Demonstrações Financeiras (Capital Aberto), IGC (para faculdades),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30"/>
          <p:cNvGrpSpPr/>
          <p:nvPr/>
        </p:nvGrpSpPr>
        <p:grpSpPr>
          <a:xfrm>
            <a:off x="389525" y="227475"/>
            <a:ext cx="8514925" cy="378100"/>
            <a:chOff x="389525" y="227475"/>
            <a:chExt cx="8514925" cy="378100"/>
          </a:xfrm>
        </p:grpSpPr>
        <p:sp>
          <p:nvSpPr>
            <p:cNvPr id="214" name="Google Shape;214;p30"/>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15" name="Google Shape;215;p30"/>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16" name="Google Shape;216;p30"/>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0"/>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Apesar de todo o pluralismo jurídico existente em nosso ordenamento jurídico:</a:t>
            </a:r>
            <a:endParaRPr sz="1800"/>
          </a:p>
          <a:p>
            <a:pPr indent="-342900" lvl="0" marL="457200" rtl="0" algn="l">
              <a:spcBef>
                <a:spcPts val="0"/>
              </a:spcBef>
              <a:spcAft>
                <a:spcPts val="0"/>
              </a:spcAft>
              <a:buSzPts val="1800"/>
              <a:buChar char="●"/>
            </a:pPr>
            <a:r>
              <a:rPr lang="pt-BR" sz="1800"/>
              <a:t>Marco Civil da Internet (Lei 12.965/2014)</a:t>
            </a:r>
            <a:endParaRPr sz="1800"/>
          </a:p>
          <a:p>
            <a:pPr indent="-342900" lvl="0" marL="457200" rtl="0" algn="l">
              <a:spcBef>
                <a:spcPts val="0"/>
              </a:spcBef>
              <a:spcAft>
                <a:spcPts val="0"/>
              </a:spcAft>
              <a:buSzPts val="1800"/>
              <a:buChar char="●"/>
            </a:pPr>
            <a:r>
              <a:rPr lang="pt-BR" sz="1800"/>
              <a:t>Lei de Acesso à Informação (12.527/2011), </a:t>
            </a:r>
            <a:endParaRPr sz="1800"/>
          </a:p>
          <a:p>
            <a:pPr indent="-342900" lvl="0" marL="457200" rtl="0" algn="l">
              <a:spcBef>
                <a:spcPts val="0"/>
              </a:spcBef>
              <a:spcAft>
                <a:spcPts val="0"/>
              </a:spcAft>
              <a:buSzPts val="1800"/>
              <a:buChar char="●"/>
            </a:pPr>
            <a:r>
              <a:rPr lang="pt-BR" sz="1800"/>
              <a:t>Lei do Cadastro Positivo (</a:t>
            </a:r>
            <a:r>
              <a:rPr lang="pt-BR" sz="1800"/>
              <a:t>12.414/2011 e atualizada em 2019)</a:t>
            </a:r>
            <a:endParaRPr sz="1800"/>
          </a:p>
          <a:p>
            <a:pPr indent="-342900" lvl="0" marL="457200" rtl="0" algn="l">
              <a:spcBef>
                <a:spcPts val="0"/>
              </a:spcBef>
              <a:spcAft>
                <a:spcPts val="0"/>
              </a:spcAft>
              <a:buSzPts val="1800"/>
              <a:buChar char="●"/>
            </a:pPr>
            <a:r>
              <a:rPr lang="pt-BR" sz="1800"/>
              <a:t>Lei de Proteção ao Consumidor (8.078/1990)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N</a:t>
            </a:r>
            <a:r>
              <a:rPr lang="pt-BR" sz="1800"/>
              <a:t>enhuma legislação brasileira foi capaz de enfrentar as problemáticas de assimetria da informação e uso indiscriminado dos dados pessoais.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Desta forma, podemos entender que a LGPD faz parte de um sistema nacional de defesa dos interesses individuais e coletivos, com o viés de somar forças às legislações preexistentes.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31"/>
          <p:cNvGrpSpPr/>
          <p:nvPr/>
        </p:nvGrpSpPr>
        <p:grpSpPr>
          <a:xfrm>
            <a:off x="389525" y="227475"/>
            <a:ext cx="8514925" cy="378100"/>
            <a:chOff x="389525" y="227475"/>
            <a:chExt cx="8514925" cy="378100"/>
          </a:xfrm>
        </p:grpSpPr>
        <p:sp>
          <p:nvSpPr>
            <p:cNvPr id="223" name="Google Shape;223;p31"/>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Dado Pessoal</a:t>
              </a:r>
              <a:endParaRPr b="1" sz="1800"/>
            </a:p>
          </p:txBody>
        </p:sp>
        <p:pic>
          <p:nvPicPr>
            <p:cNvPr id="224" name="Google Shape;224;p31"/>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25" name="Google Shape;225;p31"/>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31"/>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Dado pessoal: informação relacionada à pessoa natural identificada ou identificável, ou seja, qualquer informação que permita identificar, direta ou indiretamente um indivíduo é considerada um dado pessoal. Exemplos: </a:t>
            </a:r>
            <a:endParaRPr sz="1800"/>
          </a:p>
          <a:p>
            <a:pPr indent="-330200" lvl="0" marL="457200" rtl="0" algn="l">
              <a:spcBef>
                <a:spcPts val="0"/>
              </a:spcBef>
              <a:spcAft>
                <a:spcPts val="0"/>
              </a:spcAft>
              <a:buSzPts val="1600"/>
              <a:buChar char="●"/>
            </a:pPr>
            <a:r>
              <a:rPr lang="pt-BR" sz="1600"/>
              <a:t>nome</a:t>
            </a:r>
            <a:endParaRPr sz="1600"/>
          </a:p>
          <a:p>
            <a:pPr indent="-330200" lvl="0" marL="457200" rtl="0" algn="l">
              <a:spcBef>
                <a:spcPts val="0"/>
              </a:spcBef>
              <a:spcAft>
                <a:spcPts val="0"/>
              </a:spcAft>
              <a:buSzPts val="1600"/>
              <a:buChar char="●"/>
            </a:pPr>
            <a:r>
              <a:rPr lang="pt-BR" sz="1600"/>
              <a:t>RG</a:t>
            </a:r>
            <a:endParaRPr sz="1600"/>
          </a:p>
          <a:p>
            <a:pPr indent="-330200" lvl="0" marL="457200" rtl="0" algn="l">
              <a:spcBef>
                <a:spcPts val="0"/>
              </a:spcBef>
              <a:spcAft>
                <a:spcPts val="0"/>
              </a:spcAft>
              <a:buSzPts val="1600"/>
              <a:buChar char="●"/>
            </a:pPr>
            <a:r>
              <a:rPr lang="pt-BR" sz="1600"/>
              <a:t>CPF</a:t>
            </a:r>
            <a:endParaRPr sz="1600"/>
          </a:p>
          <a:p>
            <a:pPr indent="-330200" lvl="0" marL="457200" rtl="0" algn="l">
              <a:spcBef>
                <a:spcPts val="0"/>
              </a:spcBef>
              <a:spcAft>
                <a:spcPts val="0"/>
              </a:spcAft>
              <a:buSzPts val="1600"/>
              <a:buChar char="●"/>
            </a:pPr>
            <a:r>
              <a:rPr lang="pt-BR" sz="1600"/>
              <a:t>gênero</a:t>
            </a:r>
            <a:endParaRPr sz="1600"/>
          </a:p>
          <a:p>
            <a:pPr indent="-330200" lvl="0" marL="457200" rtl="0" algn="l">
              <a:spcBef>
                <a:spcPts val="0"/>
              </a:spcBef>
              <a:spcAft>
                <a:spcPts val="0"/>
              </a:spcAft>
              <a:buSzPts val="1600"/>
              <a:buChar char="●"/>
            </a:pPr>
            <a:r>
              <a:rPr lang="pt-BR" sz="1600"/>
              <a:t>data e local de nascimento</a:t>
            </a:r>
            <a:endParaRPr sz="1600"/>
          </a:p>
          <a:p>
            <a:pPr indent="-330200" lvl="0" marL="457200" rtl="0" algn="l">
              <a:spcBef>
                <a:spcPts val="0"/>
              </a:spcBef>
              <a:spcAft>
                <a:spcPts val="0"/>
              </a:spcAft>
              <a:buSzPts val="1600"/>
              <a:buChar char="●"/>
            </a:pPr>
            <a:r>
              <a:rPr lang="pt-BR" sz="1600"/>
              <a:t>número do telefone</a:t>
            </a:r>
            <a:endParaRPr sz="1600"/>
          </a:p>
          <a:p>
            <a:pPr indent="-330200" lvl="0" marL="457200" rtl="0" algn="l">
              <a:spcBef>
                <a:spcPts val="0"/>
              </a:spcBef>
              <a:spcAft>
                <a:spcPts val="0"/>
              </a:spcAft>
              <a:buSzPts val="1600"/>
              <a:buChar char="●"/>
            </a:pPr>
            <a:r>
              <a:rPr lang="pt-BR" sz="1600"/>
              <a:t>endereço residencial</a:t>
            </a:r>
            <a:endParaRPr sz="1600"/>
          </a:p>
          <a:p>
            <a:pPr indent="-330200" lvl="0" marL="457200" rtl="0" algn="l">
              <a:spcBef>
                <a:spcPts val="0"/>
              </a:spcBef>
              <a:spcAft>
                <a:spcPts val="0"/>
              </a:spcAft>
              <a:buSzPts val="1600"/>
              <a:buChar char="●"/>
            </a:pPr>
            <a:r>
              <a:rPr lang="pt-BR" sz="1600"/>
              <a:t>endereço eletrônico (e-mail)</a:t>
            </a:r>
            <a:endParaRPr sz="1600"/>
          </a:p>
          <a:p>
            <a:pPr indent="-330200" lvl="0" marL="457200" rtl="0" algn="l">
              <a:spcBef>
                <a:spcPts val="0"/>
              </a:spcBef>
              <a:spcAft>
                <a:spcPts val="0"/>
              </a:spcAft>
              <a:buSzPts val="1600"/>
              <a:buChar char="●"/>
            </a:pPr>
            <a:r>
              <a:rPr lang="pt-BR" sz="1600"/>
              <a:t>dados de localização via GPS</a:t>
            </a:r>
            <a:endParaRPr sz="1600"/>
          </a:p>
          <a:p>
            <a:pPr indent="-330200" lvl="0" marL="457200" rtl="0" algn="l">
              <a:spcBef>
                <a:spcPts val="0"/>
              </a:spcBef>
              <a:spcAft>
                <a:spcPts val="0"/>
              </a:spcAft>
              <a:buSzPts val="1600"/>
              <a:buChar char="●"/>
            </a:pPr>
            <a:r>
              <a:rPr lang="pt-BR" sz="1600"/>
              <a:t>placa de automóvel</a:t>
            </a:r>
            <a:endParaRPr sz="1600"/>
          </a:p>
          <a:p>
            <a:pPr indent="-330200" lvl="0" marL="457200" rtl="0" algn="l">
              <a:spcBef>
                <a:spcPts val="0"/>
              </a:spcBef>
              <a:spcAft>
                <a:spcPts val="0"/>
              </a:spcAft>
              <a:buSzPts val="1600"/>
              <a:buChar char="●"/>
            </a:pPr>
            <a:r>
              <a:rPr lang="pt-BR" sz="1600"/>
              <a:t>foto</a:t>
            </a:r>
            <a:endParaRPr sz="1600"/>
          </a:p>
          <a:p>
            <a:pPr indent="-330200" lvl="0" marL="457200" rtl="0" algn="l">
              <a:spcBef>
                <a:spcPts val="0"/>
              </a:spcBef>
              <a:spcAft>
                <a:spcPts val="0"/>
              </a:spcAft>
              <a:buSzPts val="1600"/>
              <a:buChar char="●"/>
            </a:pPr>
            <a:r>
              <a:rPr lang="pt-BR" sz="1600"/>
              <a:t>cartão bancário, etc.</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4"/>
          <p:cNvGrpSpPr/>
          <p:nvPr/>
        </p:nvGrpSpPr>
        <p:grpSpPr>
          <a:xfrm>
            <a:off x="389525" y="227475"/>
            <a:ext cx="8514925" cy="378100"/>
            <a:chOff x="389525" y="227475"/>
            <a:chExt cx="8514925" cy="378100"/>
          </a:xfrm>
        </p:grpSpPr>
        <p:sp>
          <p:nvSpPr>
            <p:cNvPr id="64" name="Google Shape;64;p1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65" name="Google Shape;65;p1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66" name="Google Shape;66;p1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68" name="Google Shape;68;p14"/>
          <p:cNvPicPr preferRelativeResize="0"/>
          <p:nvPr/>
        </p:nvPicPr>
        <p:blipFill>
          <a:blip r:embed="rId4">
            <a:alphaModFix/>
          </a:blip>
          <a:stretch>
            <a:fillRect/>
          </a:stretch>
        </p:blipFill>
        <p:spPr>
          <a:xfrm>
            <a:off x="389700" y="990281"/>
            <a:ext cx="3951275" cy="2400925"/>
          </a:xfrm>
          <a:prstGeom prst="rect">
            <a:avLst/>
          </a:prstGeom>
          <a:noFill/>
          <a:ln>
            <a:noFill/>
          </a:ln>
        </p:spPr>
      </p:pic>
      <p:pic>
        <p:nvPicPr>
          <p:cNvPr id="69" name="Google Shape;69;p14"/>
          <p:cNvPicPr preferRelativeResize="0"/>
          <p:nvPr/>
        </p:nvPicPr>
        <p:blipFill rotWithShape="1">
          <a:blip r:embed="rId5">
            <a:alphaModFix/>
          </a:blip>
          <a:srcRect b="16060" l="11547" r="5077" t="23698"/>
          <a:stretch/>
        </p:blipFill>
        <p:spPr>
          <a:xfrm>
            <a:off x="4616025" y="641500"/>
            <a:ext cx="4288426" cy="3098500"/>
          </a:xfrm>
          <a:prstGeom prst="rect">
            <a:avLst/>
          </a:prstGeom>
          <a:noFill/>
          <a:ln>
            <a:noFill/>
          </a:ln>
        </p:spPr>
      </p:pic>
      <p:sp>
        <p:nvSpPr>
          <p:cNvPr id="70" name="Google Shape;70;p14"/>
          <p:cNvSpPr txBox="1"/>
          <p:nvPr/>
        </p:nvSpPr>
        <p:spPr>
          <a:xfrm>
            <a:off x="1010550" y="3726025"/>
            <a:ext cx="2539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t>BIG DATA</a:t>
            </a:r>
            <a:endParaRPr/>
          </a:p>
          <a:p>
            <a:pPr indent="0" lvl="0" marL="0" rtl="0" algn="ctr">
              <a:spcBef>
                <a:spcPts val="0"/>
              </a:spcBef>
              <a:spcAft>
                <a:spcPts val="0"/>
              </a:spcAft>
              <a:buNone/>
            </a:pPr>
            <a:r>
              <a:rPr lang="pt-BR"/>
              <a:t>O NOVO OURO</a:t>
            </a:r>
            <a:endParaRPr/>
          </a:p>
        </p:txBody>
      </p:sp>
      <p:sp>
        <p:nvSpPr>
          <p:cNvPr id="71" name="Google Shape;71;p14"/>
          <p:cNvSpPr txBox="1"/>
          <p:nvPr/>
        </p:nvSpPr>
        <p:spPr>
          <a:xfrm>
            <a:off x="5490488" y="3726025"/>
            <a:ext cx="2539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pt-BR"/>
              <a:t>DATA ANALYTICS</a:t>
            </a:r>
            <a:endParaRPr/>
          </a:p>
          <a:p>
            <a:pPr indent="0" lvl="0" marL="0" rtl="0" algn="ctr">
              <a:spcBef>
                <a:spcPts val="0"/>
              </a:spcBef>
              <a:spcAft>
                <a:spcPts val="0"/>
              </a:spcAft>
              <a:buNone/>
            </a:pPr>
            <a:r>
              <a:rPr lang="pt-BR"/>
              <a:t>MÁQUINA DE </a:t>
            </a:r>
            <a:r>
              <a:rPr lang="pt-BR"/>
              <a:t>MINERAR</a:t>
            </a:r>
            <a:endParaRPr/>
          </a:p>
          <a:p>
            <a:pPr indent="0" lvl="0" marL="0" rtl="0" algn="ctr">
              <a:spcBef>
                <a:spcPts val="0"/>
              </a:spcBef>
              <a:spcAft>
                <a:spcPts val="0"/>
              </a:spcAft>
              <a:buNone/>
            </a:pPr>
            <a:r>
              <a:t/>
            </a:r>
            <a:endParaRPr/>
          </a:p>
        </p:txBody>
      </p:sp>
      <p:sp>
        <p:nvSpPr>
          <p:cNvPr id="72" name="Google Shape;72;p14"/>
          <p:cNvSpPr txBox="1"/>
          <p:nvPr/>
        </p:nvSpPr>
        <p:spPr>
          <a:xfrm>
            <a:off x="1375638" y="4318550"/>
            <a:ext cx="654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t>Porque oferece uma oportunidade para </a:t>
            </a:r>
            <a:r>
              <a:rPr lang="pt-BR"/>
              <a:t>análises preditivas aprimoradas e para decisões baseadas em fatos.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32"/>
          <p:cNvGrpSpPr/>
          <p:nvPr/>
        </p:nvGrpSpPr>
        <p:grpSpPr>
          <a:xfrm>
            <a:off x="389525" y="227475"/>
            <a:ext cx="8514925" cy="378100"/>
            <a:chOff x="389525" y="227475"/>
            <a:chExt cx="8514925" cy="378100"/>
          </a:xfrm>
        </p:grpSpPr>
        <p:sp>
          <p:nvSpPr>
            <p:cNvPr id="232" name="Google Shape;232;p32"/>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Dado Sensível</a:t>
              </a:r>
              <a:endParaRPr b="1" sz="1800"/>
            </a:p>
          </p:txBody>
        </p:sp>
        <p:pic>
          <p:nvPicPr>
            <p:cNvPr id="233" name="Google Shape;233;p32"/>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34" name="Google Shape;234;p32"/>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2"/>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Dado pessoal sensível: </a:t>
            </a:r>
            <a:endParaRPr sz="1800"/>
          </a:p>
          <a:p>
            <a:pPr indent="-342900" lvl="0" marL="457200" rtl="0" algn="l">
              <a:spcBef>
                <a:spcPts val="0"/>
              </a:spcBef>
              <a:spcAft>
                <a:spcPts val="0"/>
              </a:spcAft>
              <a:buSzPts val="1800"/>
              <a:buChar char="●"/>
            </a:pPr>
            <a:r>
              <a:rPr lang="pt-BR" sz="1800"/>
              <a:t>dado pessoal sobre origem racial ou étnica</a:t>
            </a:r>
            <a:endParaRPr sz="1800"/>
          </a:p>
          <a:p>
            <a:pPr indent="-342900" lvl="0" marL="457200" rtl="0" algn="l">
              <a:spcBef>
                <a:spcPts val="0"/>
              </a:spcBef>
              <a:spcAft>
                <a:spcPts val="0"/>
              </a:spcAft>
              <a:buSzPts val="1800"/>
              <a:buChar char="●"/>
            </a:pPr>
            <a:r>
              <a:rPr lang="pt-BR" sz="1800"/>
              <a:t>convicção religiosa</a:t>
            </a:r>
            <a:endParaRPr sz="1800"/>
          </a:p>
          <a:p>
            <a:pPr indent="-342900" lvl="0" marL="457200" rtl="0" algn="l">
              <a:spcBef>
                <a:spcPts val="0"/>
              </a:spcBef>
              <a:spcAft>
                <a:spcPts val="0"/>
              </a:spcAft>
              <a:buSzPts val="1800"/>
              <a:buChar char="●"/>
            </a:pPr>
            <a:r>
              <a:rPr lang="pt-BR" sz="1800"/>
              <a:t>opinião política</a:t>
            </a:r>
            <a:endParaRPr sz="1800"/>
          </a:p>
          <a:p>
            <a:pPr indent="-342900" lvl="0" marL="457200" rtl="0" algn="l">
              <a:spcBef>
                <a:spcPts val="0"/>
              </a:spcBef>
              <a:spcAft>
                <a:spcPts val="0"/>
              </a:spcAft>
              <a:buSzPts val="1800"/>
              <a:buChar char="●"/>
            </a:pPr>
            <a:r>
              <a:rPr lang="pt-BR" sz="1800"/>
              <a:t>filiação a sindicato ou a organização de caráter religioso</a:t>
            </a:r>
            <a:endParaRPr sz="1800"/>
          </a:p>
          <a:p>
            <a:pPr indent="-342900" lvl="0" marL="457200" rtl="0" algn="l">
              <a:spcBef>
                <a:spcPts val="0"/>
              </a:spcBef>
              <a:spcAft>
                <a:spcPts val="0"/>
              </a:spcAft>
              <a:buSzPts val="1800"/>
              <a:buChar char="●"/>
            </a:pPr>
            <a:r>
              <a:rPr lang="pt-BR" sz="1800"/>
              <a:t>filosófico ou político</a:t>
            </a:r>
            <a:endParaRPr sz="1800"/>
          </a:p>
          <a:p>
            <a:pPr indent="-342900" lvl="0" marL="457200" rtl="0" algn="l">
              <a:spcBef>
                <a:spcPts val="0"/>
              </a:spcBef>
              <a:spcAft>
                <a:spcPts val="0"/>
              </a:spcAft>
              <a:buSzPts val="1800"/>
              <a:buChar char="●"/>
            </a:pPr>
            <a:r>
              <a:rPr lang="pt-BR" sz="1800"/>
              <a:t>dado referente à saúde ou à vida sexual</a:t>
            </a:r>
            <a:endParaRPr sz="1800"/>
          </a:p>
          <a:p>
            <a:pPr indent="-342900" lvl="0" marL="457200" rtl="0" algn="l">
              <a:spcBef>
                <a:spcPts val="0"/>
              </a:spcBef>
              <a:spcAft>
                <a:spcPts val="0"/>
              </a:spcAft>
              <a:buSzPts val="1800"/>
              <a:buChar char="●"/>
            </a:pPr>
            <a:r>
              <a:rPr lang="pt-BR" sz="1800"/>
              <a:t>dado genético ou biométrico.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Dado anonimizado: dado relativo a um indivíduo que não possa ser identificado, em razão ter passado por algum meio técnico de tratamento para garantir sua desvinculação, direta ou indireta, de uma pessoa. Em outras palavras, depois que os dados são anonimizados, as exigências da LGPD não se aplicam mais a eles.</a:t>
            </a:r>
            <a:endParaRPr sz="1800"/>
          </a:p>
          <a:p>
            <a:pPr indent="0" lvl="0" marL="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p33"/>
          <p:cNvGrpSpPr/>
          <p:nvPr/>
        </p:nvGrpSpPr>
        <p:grpSpPr>
          <a:xfrm>
            <a:off x="389525" y="227475"/>
            <a:ext cx="8514925" cy="378100"/>
            <a:chOff x="389525" y="227475"/>
            <a:chExt cx="8514925" cy="378100"/>
          </a:xfrm>
        </p:grpSpPr>
        <p:sp>
          <p:nvSpPr>
            <p:cNvPr id="241" name="Google Shape;241;p3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Dado Anonimizado</a:t>
              </a:r>
              <a:endParaRPr b="1" sz="1800"/>
            </a:p>
          </p:txBody>
        </p:sp>
        <p:pic>
          <p:nvPicPr>
            <p:cNvPr id="242" name="Google Shape;242;p3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43" name="Google Shape;243;p3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3"/>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O primeiro deles diz respeito à realização de estudos por órgãos de pesquisa e o segundo aos estudos em saúde pública.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Anonimização tem que ser irreversível, isto é, não se pode criar uma base anônima a partir de uma base nominal, e depois reverter o processo.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Assim, ainda que a LGPD não exija a anonimização na maior parte dos casos, ela representa um excelente mecanismo a ser adotado.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Como tornar um dado nominal em anonimizado?</a:t>
            </a:r>
            <a:endParaRPr sz="1800"/>
          </a:p>
          <a:p>
            <a:pPr indent="-342900" lvl="0" marL="457200" rtl="0" algn="l">
              <a:spcBef>
                <a:spcPts val="0"/>
              </a:spcBef>
              <a:spcAft>
                <a:spcPts val="0"/>
              </a:spcAft>
              <a:buSzPts val="1800"/>
              <a:buChar char="●"/>
            </a:pPr>
            <a:r>
              <a:rPr lang="pt-BR" sz="1800"/>
              <a:t>(11) XXXX- XXXX</a:t>
            </a:r>
            <a:endParaRPr sz="1800"/>
          </a:p>
          <a:p>
            <a:pPr indent="-342900" lvl="0" marL="457200" rtl="0" algn="l">
              <a:spcBef>
                <a:spcPts val="0"/>
              </a:spcBef>
              <a:spcAft>
                <a:spcPts val="0"/>
              </a:spcAft>
              <a:buSzPts val="1800"/>
              <a:buChar char="●"/>
            </a:pPr>
            <a:r>
              <a:rPr lang="pt-BR" sz="1800"/>
              <a:t>supressão de dados</a:t>
            </a:r>
            <a:endParaRPr sz="1800"/>
          </a:p>
          <a:p>
            <a:pPr indent="-342900" lvl="0" marL="457200" rtl="0" algn="l">
              <a:spcBef>
                <a:spcPts val="0"/>
              </a:spcBef>
              <a:spcAft>
                <a:spcPts val="0"/>
              </a:spcAft>
              <a:buSzPts val="1800"/>
              <a:buChar char="●"/>
            </a:pPr>
            <a:r>
              <a:rPr lang="pt-BR" sz="1800"/>
              <a:t>Idade é substituída por faixa etária</a:t>
            </a:r>
            <a:endParaRPr sz="1800"/>
          </a:p>
          <a:p>
            <a:pPr indent="0" lvl="0" marL="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34"/>
          <p:cNvGrpSpPr/>
          <p:nvPr/>
        </p:nvGrpSpPr>
        <p:grpSpPr>
          <a:xfrm>
            <a:off x="389525" y="227475"/>
            <a:ext cx="8514925" cy="378100"/>
            <a:chOff x="389525" y="227475"/>
            <a:chExt cx="8514925" cy="378100"/>
          </a:xfrm>
        </p:grpSpPr>
        <p:sp>
          <p:nvSpPr>
            <p:cNvPr id="250" name="Google Shape;250;p3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Onde se Aplica?</a:t>
              </a:r>
              <a:endParaRPr b="1" sz="1800"/>
            </a:p>
          </p:txBody>
        </p:sp>
        <p:pic>
          <p:nvPicPr>
            <p:cNvPr id="251" name="Google Shape;251;p3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52" name="Google Shape;252;p3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4"/>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pt-BR" sz="1800"/>
              <a:t>Se a operação de tratamento é realizada no território nacional, ou seja, se a coleta, distribuição, utilização, modificação etc. forem realizados no Brasil;</a:t>
            </a:r>
            <a:endParaRPr sz="1800"/>
          </a:p>
          <a:p>
            <a:pPr indent="-342900" lvl="0" marL="457200" rtl="0" algn="l">
              <a:spcBef>
                <a:spcPts val="0"/>
              </a:spcBef>
              <a:spcAft>
                <a:spcPts val="0"/>
              </a:spcAft>
              <a:buSzPts val="1800"/>
              <a:buChar char="●"/>
            </a:pPr>
            <a:r>
              <a:rPr lang="pt-BR" sz="1800"/>
              <a:t>Se a atividade de tratamento </a:t>
            </a:r>
            <a:r>
              <a:rPr lang="pt-BR" sz="1800"/>
              <a:t>tem</a:t>
            </a:r>
            <a:r>
              <a:rPr lang="pt-BR" sz="1800"/>
              <a:t> por objetivo a oferta ou o fornecimento de bens ou serviços ou o tratamento de dados de pessoas localizadas no Brasil.</a:t>
            </a:r>
            <a:endParaRPr sz="1800"/>
          </a:p>
          <a:p>
            <a:pPr indent="-342900" lvl="0" marL="457200" rtl="0" algn="l">
              <a:spcBef>
                <a:spcPts val="0"/>
              </a:spcBef>
              <a:spcAft>
                <a:spcPts val="0"/>
              </a:spcAft>
              <a:buSzPts val="1800"/>
              <a:buChar char="●"/>
            </a:pPr>
            <a:r>
              <a:rPr lang="pt-BR" sz="1800"/>
              <a:t>Os dados pessoais </a:t>
            </a:r>
            <a:r>
              <a:rPr lang="pt-BR" sz="1800"/>
              <a:t>foram</a:t>
            </a:r>
            <a:r>
              <a:rPr lang="pt-BR" sz="1800"/>
              <a:t> coletados no território nacional.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Perceba que as operações de tratamento que são feitas por empresas brasileiras ou pelas que visam ao mercado brasileiro devem se atentar a tais regras, pois a LGPD se aplica a elas.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35"/>
          <p:cNvGrpSpPr/>
          <p:nvPr/>
        </p:nvGrpSpPr>
        <p:grpSpPr>
          <a:xfrm>
            <a:off x="389525" y="227475"/>
            <a:ext cx="8514925" cy="378100"/>
            <a:chOff x="389525" y="227475"/>
            <a:chExt cx="8514925" cy="378100"/>
          </a:xfrm>
        </p:grpSpPr>
        <p:sp>
          <p:nvSpPr>
            <p:cNvPr id="259" name="Google Shape;259;p3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60" name="Google Shape;260;p35"/>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61" name="Google Shape;261;p35"/>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5"/>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Desta forma, </a:t>
            </a:r>
            <a:r>
              <a:rPr lang="pt-BR" sz="1800">
                <a:solidFill>
                  <a:srgbClr val="FF0000"/>
                </a:solidFill>
              </a:rPr>
              <a:t>NÃO ESTÃO</a:t>
            </a:r>
            <a:r>
              <a:rPr lang="pt-BR" sz="1800"/>
              <a:t> sob seu escopo de regulamentação, os dados de pessoa jurídica, como documentos sigilosos ou confidenciais, segredos de negócio, planos estratégicos, algoritmos, fórmulas, softwares, patentes, entre outros documentos ou informações que não sejam relacionadas a pessoa natural identificada ou identificável;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solidFill>
                  <a:schemeClr val="accent1"/>
                </a:solidFill>
              </a:rPr>
              <a:t>A importância em distinguir dados gerais de dados pessoais reside no fato de </a:t>
            </a:r>
            <a:endParaRPr sz="1800">
              <a:solidFill>
                <a:schemeClr val="accent1"/>
              </a:solidFill>
            </a:endParaRPr>
          </a:p>
          <a:p>
            <a:pPr indent="0" lvl="0" marL="0" rtl="0" algn="l">
              <a:spcBef>
                <a:spcPts val="0"/>
              </a:spcBef>
              <a:spcAft>
                <a:spcPts val="0"/>
              </a:spcAft>
              <a:buNone/>
            </a:pPr>
            <a:r>
              <a:rPr lang="pt-BR" sz="1800">
                <a:solidFill>
                  <a:schemeClr val="accent1"/>
                </a:solidFill>
              </a:rPr>
              <a:t>que estes últimos possuem um vínculo objetivo com a pessoa, justamente por </a:t>
            </a:r>
            <a:endParaRPr sz="1800">
              <a:solidFill>
                <a:schemeClr val="accent1"/>
              </a:solidFill>
            </a:endParaRPr>
          </a:p>
          <a:p>
            <a:pPr indent="0" lvl="0" marL="0" rtl="0" algn="l">
              <a:spcBef>
                <a:spcPts val="0"/>
              </a:spcBef>
              <a:spcAft>
                <a:spcPts val="0"/>
              </a:spcAft>
              <a:buNone/>
            </a:pPr>
            <a:r>
              <a:rPr lang="pt-BR" sz="1800">
                <a:solidFill>
                  <a:schemeClr val="accent1"/>
                </a:solidFill>
              </a:rPr>
              <a:t>relevar aspectos que lhe dizem respeito.</a:t>
            </a:r>
            <a:endParaRPr sz="1800">
              <a:solidFill>
                <a:schemeClr val="accent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Esta Lei dispõe sobre o tratamento de dados pessoais, inclusive nos </a:t>
            </a:r>
            <a:endParaRPr sz="1800"/>
          </a:p>
          <a:p>
            <a:pPr indent="0" lvl="0" marL="0" rtl="0" algn="l">
              <a:spcBef>
                <a:spcPts val="0"/>
              </a:spcBef>
              <a:spcAft>
                <a:spcPts val="0"/>
              </a:spcAft>
              <a:buNone/>
            </a:pPr>
            <a:r>
              <a:rPr lang="pt-BR" sz="1800"/>
              <a:t>meios digitais, por pessoa natural ou por pessoa jurídica de direito público ou </a:t>
            </a:r>
            <a:endParaRPr sz="1800"/>
          </a:p>
          <a:p>
            <a:pPr indent="0" lvl="0" marL="0" rtl="0" algn="l">
              <a:spcBef>
                <a:spcPts val="0"/>
              </a:spcBef>
              <a:spcAft>
                <a:spcPts val="0"/>
              </a:spcAft>
              <a:buNone/>
            </a:pPr>
            <a:r>
              <a:rPr lang="pt-BR" sz="1800"/>
              <a:t>privado, com o objetivo de proteger os direitos fundamentais de liberdade e de </a:t>
            </a:r>
            <a:endParaRPr sz="1800"/>
          </a:p>
          <a:p>
            <a:pPr indent="0" lvl="0" marL="0" rtl="0" algn="l">
              <a:spcBef>
                <a:spcPts val="0"/>
              </a:spcBef>
              <a:spcAft>
                <a:spcPts val="0"/>
              </a:spcAft>
              <a:buNone/>
            </a:pPr>
            <a:r>
              <a:rPr lang="pt-BR" sz="1800"/>
              <a:t>privacidade e o livre desenvolvimento da personalidade da pessoa natural.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36"/>
          <p:cNvGrpSpPr/>
          <p:nvPr/>
        </p:nvGrpSpPr>
        <p:grpSpPr>
          <a:xfrm>
            <a:off x="389525" y="227475"/>
            <a:ext cx="8514925" cy="378100"/>
            <a:chOff x="389525" y="227475"/>
            <a:chExt cx="8514925" cy="378100"/>
          </a:xfrm>
        </p:grpSpPr>
        <p:sp>
          <p:nvSpPr>
            <p:cNvPr id="268" name="Google Shape;268;p36"/>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69" name="Google Shape;269;p36"/>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70" name="Google Shape;270;p36"/>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6"/>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O desenvolvimento do TI permitiu o refinamento das informações de modo a permitir uma série de utilidades:</a:t>
            </a:r>
            <a:endParaRPr sz="1800"/>
          </a:p>
          <a:p>
            <a:pPr indent="-342900" lvl="0" marL="457200" rtl="0" algn="l">
              <a:spcBef>
                <a:spcPts val="0"/>
              </a:spcBef>
              <a:spcAft>
                <a:spcPts val="0"/>
              </a:spcAft>
              <a:buSzPts val="1800"/>
              <a:buChar char="●"/>
            </a:pPr>
            <a:r>
              <a:rPr lang="pt-BR" sz="1800"/>
              <a:t>como a segmentação dos consumidores para quem se dirige uma oferta;</a:t>
            </a:r>
            <a:endParaRPr sz="1800"/>
          </a:p>
          <a:p>
            <a:pPr indent="-342900" lvl="0" marL="457200" rtl="0" algn="l">
              <a:spcBef>
                <a:spcPts val="0"/>
              </a:spcBef>
              <a:spcAft>
                <a:spcPts val="0"/>
              </a:spcAft>
              <a:buSzPts val="1800"/>
              <a:buChar char="●"/>
            </a:pPr>
            <a:r>
              <a:rPr lang="pt-BR" sz="1800"/>
              <a:t>maior precisão na análise dos riscos de contratação (seleção de risco);</a:t>
            </a:r>
            <a:endParaRPr sz="1800"/>
          </a:p>
          <a:p>
            <a:pPr indent="-342900" lvl="0" marL="457200" rtl="0" algn="l">
              <a:spcBef>
                <a:spcPts val="0"/>
              </a:spcBef>
              <a:spcAft>
                <a:spcPts val="0"/>
              </a:spcAft>
              <a:buSzPts val="1800"/>
              <a:buChar char="●"/>
            </a:pPr>
            <a:r>
              <a:rPr lang="pt-BR" sz="1800"/>
              <a:t>formação de bancos de dados com maior exatidão;</a:t>
            </a:r>
            <a:endParaRPr sz="1800"/>
          </a:p>
          <a:p>
            <a:pPr indent="-342900" lvl="0" marL="457200" rtl="0" algn="l">
              <a:spcBef>
                <a:spcPts val="0"/>
              </a:spcBef>
              <a:spcAft>
                <a:spcPts val="0"/>
              </a:spcAft>
              <a:buSzPts val="1800"/>
              <a:buChar char="●"/>
            </a:pPr>
            <a:r>
              <a:rPr lang="pt-BR" sz="1800"/>
              <a:t>eficiência do uso das informações coletadas, de modo a tornar a capacidade de acesso a tratamento de dados um dos valores mais relevantes atualmente.</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pt-BR" sz="1800"/>
              <a:t>Deixamos as metodologias baseadas em amostragens e passamos a processar a universalidade dos dados.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37"/>
          <p:cNvGrpSpPr/>
          <p:nvPr/>
        </p:nvGrpSpPr>
        <p:grpSpPr>
          <a:xfrm>
            <a:off x="389525" y="227475"/>
            <a:ext cx="8514925" cy="378100"/>
            <a:chOff x="389525" y="227475"/>
            <a:chExt cx="8514925" cy="378100"/>
          </a:xfrm>
        </p:grpSpPr>
        <p:sp>
          <p:nvSpPr>
            <p:cNvPr id="277" name="Google Shape;277;p37"/>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78" name="Google Shape;278;p37"/>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79" name="Google Shape;279;p37"/>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7"/>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Deste modo: </a:t>
            </a:r>
            <a:endParaRPr sz="1800"/>
          </a:p>
          <a:p>
            <a:pPr indent="-342900" lvl="0" marL="457200" rtl="0" algn="l">
              <a:spcBef>
                <a:spcPts val="0"/>
              </a:spcBef>
              <a:spcAft>
                <a:spcPts val="0"/>
              </a:spcAft>
              <a:buSzPts val="1800"/>
              <a:buChar char="●"/>
            </a:pPr>
            <a:r>
              <a:rPr lang="pt-BR" sz="1800"/>
              <a:t>aumenta a precisão e as possibilidades de resultados a serem obtidos;</a:t>
            </a:r>
            <a:endParaRPr sz="1800"/>
          </a:p>
          <a:p>
            <a:pPr indent="-342900" lvl="0" marL="457200" rtl="0" algn="l">
              <a:spcBef>
                <a:spcPts val="0"/>
              </a:spcBef>
              <a:spcAft>
                <a:spcPts val="0"/>
              </a:spcAft>
              <a:buSzPts val="1800"/>
              <a:buChar char="●"/>
            </a:pPr>
            <a:r>
              <a:rPr lang="pt-BR" sz="1800"/>
              <a:t>identifica padrões de consumo;</a:t>
            </a:r>
            <a:endParaRPr sz="1800"/>
          </a:p>
          <a:p>
            <a:pPr indent="-342900" lvl="0" marL="457200" rtl="0" algn="l">
              <a:spcBef>
                <a:spcPts val="0"/>
              </a:spcBef>
              <a:spcAft>
                <a:spcPts val="0"/>
              </a:spcAft>
              <a:buSzPts val="1800"/>
              <a:buChar char="●"/>
            </a:pPr>
            <a:r>
              <a:rPr lang="pt-BR" sz="1800"/>
              <a:t>identifica a localização (técnicas de geopricing, pelas quais a determinação do preço de produtos ou serviços se dá conforme o lugar em que esteja o consumidor);</a:t>
            </a:r>
            <a:endParaRPr sz="1800"/>
          </a:p>
          <a:p>
            <a:pPr indent="-342900" lvl="0" marL="457200" rtl="0" algn="l">
              <a:spcBef>
                <a:spcPts val="0"/>
              </a:spcBef>
              <a:spcAft>
                <a:spcPts val="0"/>
              </a:spcAft>
              <a:buSzPts val="1800"/>
              <a:buChar char="●"/>
            </a:pPr>
            <a:r>
              <a:rPr lang="pt-BR" sz="1800"/>
              <a:t>interage em redes sociais, “invadindo espaços muito específicos” antes não explorados pelas empresas, personalizando a negociação com os consumidores mediante uso de regras pré-determinadas ou de inteligência artificial (Chatbots);</a:t>
            </a:r>
            <a:endParaRPr sz="1800"/>
          </a:p>
          <a:p>
            <a:pPr indent="-342900" lvl="0" marL="457200" rtl="0" algn="l">
              <a:spcBef>
                <a:spcPts val="0"/>
              </a:spcBef>
              <a:spcAft>
                <a:spcPts val="0"/>
              </a:spcAft>
              <a:buSzPts val="1800"/>
              <a:buChar char="●"/>
            </a:pPr>
            <a:r>
              <a:rPr lang="pt-BR" sz="1800"/>
              <a:t>causa repercussões não apenas econômicas, mas afeta também, profundamente o desenvolvimento humano e nas relações sociais e políticas, sobretudo, na privacidade do indivíduo.</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38"/>
          <p:cNvGrpSpPr/>
          <p:nvPr/>
        </p:nvGrpSpPr>
        <p:grpSpPr>
          <a:xfrm>
            <a:off x="389525" y="227475"/>
            <a:ext cx="8514925" cy="378100"/>
            <a:chOff x="389525" y="227475"/>
            <a:chExt cx="8514925" cy="378100"/>
          </a:xfrm>
        </p:grpSpPr>
        <p:sp>
          <p:nvSpPr>
            <p:cNvPr id="286" name="Google Shape;286;p38"/>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87" name="Google Shape;287;p38"/>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88" name="Google Shape;288;p38"/>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38"/>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Em 14 de agosto de 2018, o Brasil associou-se à um esforço de disciplina legislativa da proteção de dados pessoais com a edição da Lei 13.709 (LGL\2018\7222) – denominada Lei Geral de Proteção de Dados (LGPD).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LGPD do Brasil foi baseada no modelo europeu, de 2016;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LGPD garante os direitos do cidadão sobre o uso de seus dados pessoais;</a:t>
            </a:r>
            <a:endParaRPr sz="1800"/>
          </a:p>
          <a:p>
            <a:pPr indent="0" lvl="0" marL="0" rtl="0" algn="l">
              <a:spcBef>
                <a:spcPts val="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39"/>
          <p:cNvGrpSpPr/>
          <p:nvPr/>
        </p:nvGrpSpPr>
        <p:grpSpPr>
          <a:xfrm>
            <a:off x="389525" y="227475"/>
            <a:ext cx="8514925" cy="378100"/>
            <a:chOff x="389525" y="227475"/>
            <a:chExt cx="8514925" cy="378100"/>
          </a:xfrm>
        </p:grpSpPr>
        <p:sp>
          <p:nvSpPr>
            <p:cNvPr id="295" name="Google Shape;295;p39"/>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a:t>
              </a:r>
              <a:endParaRPr b="1" sz="1800"/>
            </a:p>
          </p:txBody>
        </p:sp>
        <p:pic>
          <p:nvPicPr>
            <p:cNvPr id="296" name="Google Shape;296;p39"/>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97" name="Google Shape;297;p39"/>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9"/>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Após 2018, iniciou-se mudanças decisivas no mercado de consumo e novos riscos. Os fornecedores cada vez mais ocupam-se não apenas de atrair consumidores pela</a:t>
            </a:r>
            <a:endParaRPr sz="1800"/>
          </a:p>
          <a:p>
            <a:pPr indent="0" lvl="0" marL="0" rtl="0" algn="l">
              <a:spcBef>
                <a:spcPts val="0"/>
              </a:spcBef>
              <a:spcAft>
                <a:spcPts val="0"/>
              </a:spcAft>
              <a:buNone/>
            </a:pPr>
            <a:r>
              <a:rPr lang="pt-BR" sz="1800"/>
              <a:t>publicidade, mas a sua fidelização, buscando identificá-los com determinado produto ou serviço a partir de sua customização (de modo que não mais se mire os consumidores em geral, mas certo grupo de modo individualizado).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Para tanto, é necessário aos fornecedores terem informações precisas sobre os consumidores de modo que possam realizar sua segmentação de acordo com características comuns: histórico de transações, frequência e valores envolvidos, estilo de vida e preferências pessoais, interesses e hábitos, análise de comportamento, histórico de navegação na internet, utilização de dispositivos associados à IoT e as manifestações e reações em redes sociais.</a:t>
            </a:r>
            <a:endParaRPr sz="1800"/>
          </a:p>
          <a:p>
            <a:pPr indent="0" lvl="0" marL="0" rtl="0" algn="l">
              <a:spcBef>
                <a:spcPts val="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40"/>
          <p:cNvGrpSpPr/>
          <p:nvPr/>
        </p:nvGrpSpPr>
        <p:grpSpPr>
          <a:xfrm>
            <a:off x="389525" y="227475"/>
            <a:ext cx="8514925" cy="378100"/>
            <a:chOff x="389525" y="227475"/>
            <a:chExt cx="8514925" cy="378100"/>
          </a:xfrm>
        </p:grpSpPr>
        <p:sp>
          <p:nvSpPr>
            <p:cNvPr id="304" name="Google Shape;304;p40"/>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Quais seus princípios?</a:t>
              </a:r>
              <a:endParaRPr b="1" sz="1800"/>
            </a:p>
          </p:txBody>
        </p:sp>
        <p:pic>
          <p:nvPicPr>
            <p:cNvPr id="305" name="Google Shape;305;p40"/>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06" name="Google Shape;306;p40"/>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40"/>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arenR"/>
            </a:pPr>
            <a:r>
              <a:rPr lang="pt-BR" sz="1800"/>
              <a:t>Boa fé → sempre a partir do consentimento concreto oferecido pelo consumidor, deve-se observar a finalidade de uso e tratamento de seus dados ao qual foi indicada na ocasião e o modo como foram compreendidas as informações prévias oferecidas.</a:t>
            </a:r>
            <a:endParaRPr sz="1800"/>
          </a:p>
          <a:p>
            <a:pPr indent="-342900" lvl="0" marL="457200" rtl="0" algn="l">
              <a:spcBef>
                <a:spcPts val="0"/>
              </a:spcBef>
              <a:spcAft>
                <a:spcPts val="0"/>
              </a:spcAft>
              <a:buSzPts val="1800"/>
              <a:buAutoNum type="arabicParenR"/>
            </a:pPr>
            <a:r>
              <a:rPr lang="pt-BR" sz="1800"/>
              <a:t>Finalidade → sempre que o titular dos dados pessoais consenti-los, o faz para que sejam utilizados para certa e determinada finalidade e que deve ser expressa. Os dados pessoais “recolhidos para finalidades determinadas, explícitas e legítimas e não podem ser tratados posteriormente de uma forma incompatível com essas finalidades;</a:t>
            </a:r>
            <a:endParaRPr sz="1800"/>
          </a:p>
          <a:p>
            <a:pPr indent="-342900" lvl="0" marL="457200" rtl="0" algn="l">
              <a:spcBef>
                <a:spcPts val="0"/>
              </a:spcBef>
              <a:spcAft>
                <a:spcPts val="0"/>
              </a:spcAft>
              <a:buSzPts val="1800"/>
              <a:buAutoNum type="arabicParenR"/>
            </a:pPr>
            <a:r>
              <a:rPr lang="pt-BR" sz="1800"/>
              <a:t>Adequação → garantir a oportunidade de fazer com que as pessoas tenham consciência sobre a importância do tratamento de dados no seu dia-a-dia;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41"/>
          <p:cNvGrpSpPr/>
          <p:nvPr/>
        </p:nvGrpSpPr>
        <p:grpSpPr>
          <a:xfrm>
            <a:off x="389525" y="227475"/>
            <a:ext cx="8514925" cy="378100"/>
            <a:chOff x="389525" y="227475"/>
            <a:chExt cx="8514925" cy="378100"/>
          </a:xfrm>
        </p:grpSpPr>
        <p:sp>
          <p:nvSpPr>
            <p:cNvPr id="313" name="Google Shape;313;p41"/>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Quais seus princípios?</a:t>
              </a:r>
              <a:endParaRPr b="1" sz="1800"/>
            </a:p>
          </p:txBody>
        </p:sp>
        <p:pic>
          <p:nvPicPr>
            <p:cNvPr id="314" name="Google Shape;314;p41"/>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15" name="Google Shape;315;p41"/>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41"/>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arenR" startAt="4"/>
            </a:pPr>
            <a:r>
              <a:rPr lang="pt-BR" sz="1800"/>
              <a:t>Necessidade → é impor ao mínimo necessário para a realização de suas finalidades, com o mínimo de tratamento de dados pertinentes e sua abrangência, proporcionais e não excessivos em relação às finalidades do tratamento de dados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arenR" startAt="4"/>
            </a:pPr>
            <a:r>
              <a:rPr lang="pt-BR" sz="1800"/>
              <a:t>Livre Acesso → garante aos titulares, a consulta facilitada e gratuita sobre a forma e a duração do tratamento, bem como sobre a integralidade de</a:t>
            </a:r>
            <a:endParaRPr sz="1800"/>
          </a:p>
          <a:p>
            <a:pPr indent="0" lvl="0" marL="457200" rtl="0" algn="l">
              <a:spcBef>
                <a:spcPts val="0"/>
              </a:spcBef>
              <a:spcAft>
                <a:spcPts val="0"/>
              </a:spcAft>
              <a:buNone/>
            </a:pPr>
            <a:r>
              <a:rPr lang="pt-BR" sz="1800"/>
              <a:t>seus dados pessoais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arenR" startAt="4"/>
            </a:pPr>
            <a:r>
              <a:rPr lang="pt-BR" sz="1800"/>
              <a:t>Qualidade dos Dados → garante aos titulares, a exatidão, a clareza, a relevância e a atualização dos dados, de acordo com a necessidade e para o cumprimento da finalidade de seu tratamento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15"/>
          <p:cNvGrpSpPr/>
          <p:nvPr/>
        </p:nvGrpSpPr>
        <p:grpSpPr>
          <a:xfrm>
            <a:off x="389525" y="227475"/>
            <a:ext cx="8514925" cy="378100"/>
            <a:chOff x="389525" y="227475"/>
            <a:chExt cx="8514925" cy="378100"/>
          </a:xfrm>
        </p:grpSpPr>
        <p:sp>
          <p:nvSpPr>
            <p:cNvPr id="78" name="Google Shape;78;p1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79" name="Google Shape;79;p15"/>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80" name="Google Shape;80;p15"/>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5"/>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O futuro dos negócios é o Big Data. Big Data é o novo ouro!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 riqueza de uma empresa é exibida em balanços e livros contábeis, mas a fonte está em seus ativos de informação;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Sistemas de armazenamento de código-aberto para Big Data, como Hadoop e Spark, não foram projetados com base na segurança e governança;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 sem a segurança e a governança, o crescimento da empresa será limitado;</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42"/>
          <p:cNvGrpSpPr/>
          <p:nvPr/>
        </p:nvGrpSpPr>
        <p:grpSpPr>
          <a:xfrm>
            <a:off x="389525" y="227475"/>
            <a:ext cx="8514925" cy="378100"/>
            <a:chOff x="389525" y="227475"/>
            <a:chExt cx="8514925" cy="378100"/>
          </a:xfrm>
        </p:grpSpPr>
        <p:sp>
          <p:nvSpPr>
            <p:cNvPr id="322" name="Google Shape;322;p42"/>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Quais seus princípios?</a:t>
              </a:r>
              <a:endParaRPr b="1" sz="1800"/>
            </a:p>
          </p:txBody>
        </p:sp>
        <p:pic>
          <p:nvPicPr>
            <p:cNvPr id="323" name="Google Shape;323;p42"/>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24" name="Google Shape;324;p42"/>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42"/>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7"/>
            </a:pPr>
            <a:r>
              <a:rPr lang="pt-BR" sz="1800"/>
              <a:t>Transparência → garante aos titulares, as informações claras, precisas e facilmente acessíveis sobre a realização do tratamento e os respectivos agentes de tratamento, observados os segredos comercial e industrial;</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arenR" startAt="7"/>
            </a:pPr>
            <a:r>
              <a:rPr lang="pt-BR" sz="1800"/>
              <a:t>Segurança → adoção de medidas técnicas e administrativas aptas a proteger os dados pessoais de acessos não autorizados e de situações acidentais ou ilícitas de destruição, perda, alteração, comunicação ou difusão</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arenR" startAt="7"/>
            </a:pPr>
            <a:r>
              <a:rPr lang="pt-BR" sz="1800"/>
              <a:t>Prevenção → adoção de medidas para prevenir a ocorrência de danos (morais, pessoais ou financeiros) em virtude do tratamento de dados pessoais.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arenR" startAt="7"/>
            </a:pPr>
            <a:r>
              <a:rPr lang="pt-BR" sz="1800"/>
              <a:t>Não discriminação → impossibilidade de realização do tratamento para fins discriminatórios ilícitos ou abusivos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43"/>
          <p:cNvGrpSpPr/>
          <p:nvPr/>
        </p:nvGrpSpPr>
        <p:grpSpPr>
          <a:xfrm>
            <a:off x="389525" y="227475"/>
            <a:ext cx="8514925" cy="378100"/>
            <a:chOff x="389525" y="227475"/>
            <a:chExt cx="8514925" cy="378100"/>
          </a:xfrm>
        </p:grpSpPr>
        <p:sp>
          <p:nvSpPr>
            <p:cNvPr id="331" name="Google Shape;331;p4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LGPD - Quais seus princípios?</a:t>
              </a:r>
              <a:endParaRPr b="1" sz="1800"/>
            </a:p>
          </p:txBody>
        </p:sp>
        <p:pic>
          <p:nvPicPr>
            <p:cNvPr id="332" name="Google Shape;332;p4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33" name="Google Shape;333;p4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43"/>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startAt="11"/>
            </a:pPr>
            <a:r>
              <a:rPr lang="pt-BR" sz="1800"/>
              <a:t>Responsabilização e prestação de contas → O princípio da responsabilização e prestação de contas compreende a exigência de demonstração, pelo agente, da adoção de medidas eficazes e capazes de comprovar a observância e o cumprimento das normas de proteção de dados pessoais e, inclusive, da eficácia dessas medidas;</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arenR" startAt="11"/>
            </a:pPr>
            <a:r>
              <a:rPr lang="pt-BR" sz="1800"/>
              <a:t>A disciplina especial dos bancos de dados de proteção ao crédito → é um artigo que impacta positivamente no mercado de crédito, onde neste artigo, tem-se a garantia legal do “Cadastro Positivo” com o objetivo de aperfeiçoar a avaliação de riscos do mercado de crédito. Exemplo: bons pagadores possuem juros menores nos empréstimos.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44"/>
          <p:cNvGrpSpPr/>
          <p:nvPr/>
        </p:nvGrpSpPr>
        <p:grpSpPr>
          <a:xfrm>
            <a:off x="389525" y="227475"/>
            <a:ext cx="8514925" cy="378100"/>
            <a:chOff x="389525" y="227475"/>
            <a:chExt cx="8514925" cy="378100"/>
          </a:xfrm>
        </p:grpSpPr>
        <p:sp>
          <p:nvSpPr>
            <p:cNvPr id="340" name="Google Shape;340;p4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Fontes</a:t>
              </a:r>
              <a:endParaRPr b="1" sz="1800"/>
            </a:p>
          </p:txBody>
        </p:sp>
        <p:pic>
          <p:nvPicPr>
            <p:cNvPr id="341" name="Google Shape;341;p4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42" name="Google Shape;342;p4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44"/>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arabicParenR"/>
            </a:pPr>
            <a:r>
              <a:rPr lang="pt-BR" sz="1800"/>
              <a:t>Artigo </a:t>
            </a:r>
            <a:r>
              <a:rPr lang="pt-BR" sz="1800" u="sng">
                <a:solidFill>
                  <a:schemeClr val="hlink"/>
                </a:solidFill>
                <a:hlinkClick r:id="rId4"/>
              </a:rPr>
              <a:t>A Lei Geral de Proteção de Dados (Lei 13.709/2018) e o Direito do Consumidor</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AutoNum type="arabicParenR"/>
            </a:pPr>
            <a:r>
              <a:rPr lang="pt-BR" sz="1800"/>
              <a:t>Livro Big Data Management - Peter Ghavami</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45"/>
          <p:cNvGrpSpPr/>
          <p:nvPr/>
        </p:nvGrpSpPr>
        <p:grpSpPr>
          <a:xfrm>
            <a:off x="389525" y="227475"/>
            <a:ext cx="8514925" cy="378100"/>
            <a:chOff x="389525" y="227475"/>
            <a:chExt cx="8514925" cy="378100"/>
          </a:xfrm>
        </p:grpSpPr>
        <p:sp>
          <p:nvSpPr>
            <p:cNvPr id="349" name="Google Shape;349;p4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Kahoot</a:t>
              </a:r>
              <a:endParaRPr b="1" sz="1800"/>
            </a:p>
          </p:txBody>
        </p:sp>
        <p:pic>
          <p:nvPicPr>
            <p:cNvPr id="350" name="Google Shape;350;p45"/>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351" name="Google Shape;351;p45"/>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45"/>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t-BR" sz="1800"/>
              <a:t>Vamos brincar?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pSp>
        <p:nvGrpSpPr>
          <p:cNvPr id="86" name="Google Shape;86;p16"/>
          <p:cNvGrpSpPr/>
          <p:nvPr/>
        </p:nvGrpSpPr>
        <p:grpSpPr>
          <a:xfrm>
            <a:off x="389525" y="227475"/>
            <a:ext cx="8514925" cy="378100"/>
            <a:chOff x="389525" y="227475"/>
            <a:chExt cx="8514925" cy="378100"/>
          </a:xfrm>
        </p:grpSpPr>
        <p:sp>
          <p:nvSpPr>
            <p:cNvPr id="87" name="Google Shape;87;p16"/>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O quanto de Big Data produzimos?</a:t>
              </a:r>
              <a:endParaRPr b="1" sz="1800"/>
            </a:p>
          </p:txBody>
        </p:sp>
        <p:pic>
          <p:nvPicPr>
            <p:cNvPr id="88" name="Google Shape;88;p16"/>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89" name="Google Shape;89;p16"/>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Diariamente:</a:t>
            </a:r>
            <a:endParaRPr sz="1800"/>
          </a:p>
          <a:p>
            <a:pPr indent="-342900" lvl="0" marL="457200" rtl="0" algn="l">
              <a:spcBef>
                <a:spcPts val="0"/>
              </a:spcBef>
              <a:spcAft>
                <a:spcPts val="0"/>
              </a:spcAft>
              <a:buSzPts val="1800"/>
              <a:buChar char="●"/>
            </a:pPr>
            <a:r>
              <a:rPr lang="pt-BR" sz="1800"/>
              <a:t>4 petabytes de dados só no Facebook</a:t>
            </a:r>
            <a:endParaRPr sz="1800"/>
          </a:p>
          <a:p>
            <a:pPr indent="-342900" lvl="0" marL="457200" rtl="0" algn="l">
              <a:spcBef>
                <a:spcPts val="0"/>
              </a:spcBef>
              <a:spcAft>
                <a:spcPts val="0"/>
              </a:spcAft>
              <a:buSzPts val="1800"/>
              <a:buChar char="●"/>
            </a:pPr>
            <a:r>
              <a:rPr lang="pt-BR" sz="1800"/>
              <a:t>500 milhões de tweets são enviados</a:t>
            </a:r>
            <a:endParaRPr sz="1800"/>
          </a:p>
          <a:p>
            <a:pPr indent="-342900" lvl="0" marL="457200" rtl="0" algn="l">
              <a:spcBef>
                <a:spcPts val="0"/>
              </a:spcBef>
              <a:spcAft>
                <a:spcPts val="0"/>
              </a:spcAft>
              <a:buSzPts val="1800"/>
              <a:buChar char="●"/>
            </a:pPr>
            <a:r>
              <a:rPr lang="pt-BR" sz="1800"/>
              <a:t>5 bilhões de pesquisas são feitas todos os dias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Futuro:</a:t>
            </a:r>
            <a:endParaRPr sz="1800"/>
          </a:p>
          <a:p>
            <a:pPr indent="-342900" lvl="0" marL="457200" rtl="0" algn="l">
              <a:spcBef>
                <a:spcPts val="0"/>
              </a:spcBef>
              <a:spcAft>
                <a:spcPts val="0"/>
              </a:spcAft>
              <a:buSzPts val="1800"/>
              <a:buChar char="●"/>
            </a:pPr>
            <a:r>
              <a:rPr lang="pt-BR" sz="1800"/>
              <a:t>Até 2025, teremos 175 zettabytes de dados no mundo [Peter Ghavami, autor de livro]. A maioria é do tipo não-estruturado (planilhas, imagens, áudio e vídeo, GPS, e-mails, conteúdo social, páginas Web, sensores)</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17"/>
          <p:cNvGrpSpPr/>
          <p:nvPr/>
        </p:nvGrpSpPr>
        <p:grpSpPr>
          <a:xfrm>
            <a:off x="389525" y="227475"/>
            <a:ext cx="8514925" cy="378100"/>
            <a:chOff x="389525" y="227475"/>
            <a:chExt cx="8514925" cy="378100"/>
          </a:xfrm>
        </p:grpSpPr>
        <p:sp>
          <p:nvSpPr>
            <p:cNvPr id="96" name="Google Shape;96;p17"/>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Ferramentas para Big Data</a:t>
              </a:r>
              <a:endParaRPr b="1" sz="1800"/>
            </a:p>
          </p:txBody>
        </p:sp>
        <p:pic>
          <p:nvPicPr>
            <p:cNvPr id="97" name="Google Shape;97;p17"/>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98" name="Google Shape;98;p17"/>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7"/>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pt-BR" sz="1800"/>
              <a:t>Cofres de Big Data de código-fonte aberto: Apache Hadoop e Apache Spark;</a:t>
            </a:r>
            <a:endParaRPr sz="1800"/>
          </a:p>
          <a:p>
            <a:pPr indent="-342900" lvl="0" marL="457200" rtl="0" algn="l">
              <a:spcBef>
                <a:spcPts val="0"/>
              </a:spcBef>
              <a:spcAft>
                <a:spcPts val="0"/>
              </a:spcAft>
              <a:buSzPts val="1800"/>
              <a:buChar char="●"/>
            </a:pPr>
            <a:r>
              <a:rPr lang="pt-BR" sz="1800"/>
              <a:t>Produtos de Armazenamento: Cloudera, MapR e HortonWorks;</a:t>
            </a:r>
            <a:endParaRPr sz="1800"/>
          </a:p>
          <a:p>
            <a:pPr indent="-342900" lvl="0" marL="457200" rtl="0" algn="l">
              <a:spcBef>
                <a:spcPts val="0"/>
              </a:spcBef>
              <a:spcAft>
                <a:spcPts val="0"/>
              </a:spcAft>
              <a:buSzPts val="1800"/>
              <a:buChar char="●"/>
            </a:pPr>
            <a:r>
              <a:rPr lang="pt-BR" sz="1800"/>
              <a:t>Plataformas e armazenamento elástico e SDs: AWS, Microsoft Azure e Google Cloud;</a:t>
            </a:r>
            <a:endParaRPr sz="1800"/>
          </a:p>
          <a:p>
            <a:pPr indent="-342900" lvl="0" marL="457200" rtl="0" algn="l">
              <a:spcBef>
                <a:spcPts val="0"/>
              </a:spcBef>
              <a:spcAft>
                <a:spcPts val="0"/>
              </a:spcAft>
              <a:buSzPts val="1800"/>
              <a:buChar char="●"/>
            </a:pPr>
            <a:r>
              <a:rPr lang="pt-BR" sz="1800"/>
              <a:t>NoSQL: banco de dados ideal para armazenamento e recuperação de dados não estruturados, contudo, há frameworks que unificam SQL com NoSQL;</a:t>
            </a:r>
            <a:endParaRPr sz="1800"/>
          </a:p>
          <a:p>
            <a:pPr indent="-342900" lvl="0" marL="457200" rtl="0" algn="l">
              <a:spcBef>
                <a:spcPts val="0"/>
              </a:spcBef>
              <a:spcAft>
                <a:spcPts val="0"/>
              </a:spcAft>
              <a:buSzPts val="1800"/>
              <a:buChar char="●"/>
            </a:pPr>
            <a:r>
              <a:rPr lang="pt-BR" sz="1800"/>
              <a:t>Ferramentas de Visualização: </a:t>
            </a:r>
            <a:r>
              <a:rPr lang="pt-BR" sz="1800" u="sng">
                <a:solidFill>
                  <a:schemeClr val="hlink"/>
                </a:solidFill>
                <a:hlinkClick r:id="rId4"/>
              </a:rPr>
              <a:t>Microsoft Power BI</a:t>
            </a:r>
            <a:r>
              <a:rPr lang="pt-BR" sz="1800"/>
              <a:t>, </a:t>
            </a:r>
            <a:r>
              <a:rPr lang="pt-BR" sz="1800" u="sng">
                <a:solidFill>
                  <a:schemeClr val="hlink"/>
                </a:solidFill>
                <a:hlinkClick r:id="rId5"/>
              </a:rPr>
              <a:t>Tableau</a:t>
            </a:r>
            <a:r>
              <a:rPr lang="pt-BR" sz="1800"/>
              <a:t>, </a:t>
            </a:r>
            <a:r>
              <a:rPr lang="pt-BR" sz="1800" u="sng">
                <a:solidFill>
                  <a:schemeClr val="hlink"/>
                </a:solidFill>
                <a:hlinkClick r:id="rId6"/>
              </a:rPr>
              <a:t>QlikView</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Estamos crescendo rápido de mais e</a:t>
            </a:r>
            <a:endParaRPr sz="1800"/>
          </a:p>
          <a:p>
            <a:pPr indent="0" lvl="0" marL="0" rtl="0" algn="l">
              <a:spcBef>
                <a:spcPts val="0"/>
              </a:spcBef>
              <a:spcAft>
                <a:spcPts val="0"/>
              </a:spcAft>
              <a:buNone/>
            </a:pPr>
            <a:r>
              <a:rPr lang="pt-BR" sz="1800"/>
              <a:t>desordenadamente em termos de privacidade.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Exemplo: o prontuário médico está se tornando</a:t>
            </a:r>
            <a:endParaRPr sz="1800"/>
          </a:p>
          <a:p>
            <a:pPr indent="0" lvl="0" marL="0" rtl="0" algn="l">
              <a:spcBef>
                <a:spcPts val="0"/>
              </a:spcBef>
              <a:spcAft>
                <a:spcPts val="0"/>
              </a:spcAft>
              <a:buNone/>
            </a:pPr>
            <a:r>
              <a:rPr lang="pt-BR" sz="1800"/>
              <a:t>digital com ressonância magnética, níveis de </a:t>
            </a:r>
            <a:endParaRPr sz="1800"/>
          </a:p>
          <a:p>
            <a:pPr indent="0" lvl="0" marL="0" rtl="0" algn="l">
              <a:spcBef>
                <a:spcPts val="0"/>
              </a:spcBef>
              <a:spcAft>
                <a:spcPts val="0"/>
              </a:spcAft>
              <a:buNone/>
            </a:pPr>
            <a:r>
              <a:rPr lang="pt-BR" sz="1800"/>
              <a:t>colesterol, imagens diagnósticas, feridas, formas</a:t>
            </a:r>
            <a:endParaRPr sz="1800"/>
          </a:p>
          <a:p>
            <a:pPr indent="0" lvl="0" marL="0" rtl="0" algn="l">
              <a:spcBef>
                <a:spcPts val="0"/>
              </a:spcBef>
              <a:spcAft>
                <a:spcPts val="0"/>
              </a:spcAft>
              <a:buNone/>
            </a:pPr>
            <a:r>
              <a:rPr lang="pt-BR" sz="1800"/>
              <a:t>de ondas do cérebro, ECG, etc, etc, podem marcar</a:t>
            </a:r>
            <a:endParaRPr sz="1800"/>
          </a:p>
          <a:p>
            <a:pPr indent="0" lvl="0" marL="0" rtl="0" algn="l">
              <a:spcBef>
                <a:spcPts val="0"/>
              </a:spcBef>
              <a:spcAft>
                <a:spcPts val="0"/>
              </a:spcAft>
              <a:buNone/>
            </a:pPr>
            <a:r>
              <a:rPr lang="pt-BR" sz="1800"/>
              <a:t>uma pessoa para sempre se cair em mão erradas.</a:t>
            </a:r>
            <a:endParaRPr sz="1800"/>
          </a:p>
          <a:p>
            <a:pPr indent="0" lvl="0" marL="0" rtl="0" algn="l">
              <a:spcBef>
                <a:spcPts val="0"/>
              </a:spcBef>
              <a:spcAft>
                <a:spcPts val="0"/>
              </a:spcAft>
              <a:buNone/>
            </a:pPr>
            <a:r>
              <a:t/>
            </a:r>
            <a:endParaRPr sz="1800"/>
          </a:p>
        </p:txBody>
      </p:sp>
      <p:grpSp>
        <p:nvGrpSpPr>
          <p:cNvPr id="105" name="Google Shape;105;p18"/>
          <p:cNvGrpSpPr/>
          <p:nvPr/>
        </p:nvGrpSpPr>
        <p:grpSpPr>
          <a:xfrm>
            <a:off x="389525" y="227475"/>
            <a:ext cx="8514925" cy="378100"/>
            <a:chOff x="389525" y="227475"/>
            <a:chExt cx="8514925" cy="378100"/>
          </a:xfrm>
        </p:grpSpPr>
        <p:sp>
          <p:nvSpPr>
            <p:cNvPr id="106" name="Google Shape;106;p18"/>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Ferramentas para Big Data</a:t>
              </a:r>
              <a:endParaRPr b="1" sz="1800"/>
            </a:p>
          </p:txBody>
        </p:sp>
        <p:pic>
          <p:nvPicPr>
            <p:cNvPr id="107" name="Google Shape;107;p18"/>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08" name="Google Shape;108;p18"/>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 name="Google Shape;109;p18"/>
          <p:cNvPicPr preferRelativeResize="0"/>
          <p:nvPr/>
        </p:nvPicPr>
        <p:blipFill>
          <a:blip r:embed="rId4">
            <a:alphaModFix/>
          </a:blip>
          <a:stretch>
            <a:fillRect/>
          </a:stretch>
        </p:blipFill>
        <p:spPr>
          <a:xfrm>
            <a:off x="5745204" y="2333179"/>
            <a:ext cx="3159250" cy="244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9"/>
          <p:cNvGrpSpPr/>
          <p:nvPr/>
        </p:nvGrpSpPr>
        <p:grpSpPr>
          <a:xfrm>
            <a:off x="389525" y="227475"/>
            <a:ext cx="8514925" cy="378100"/>
            <a:chOff x="389525" y="227475"/>
            <a:chExt cx="8514925" cy="378100"/>
          </a:xfrm>
        </p:grpSpPr>
        <p:sp>
          <p:nvSpPr>
            <p:cNvPr id="115" name="Google Shape;115;p19"/>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16" name="Google Shape;116;p19"/>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17" name="Google Shape;117;p19"/>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 name="Google Shape;118;p19"/>
          <p:cNvPicPr preferRelativeResize="0"/>
          <p:nvPr/>
        </p:nvPicPr>
        <p:blipFill>
          <a:blip r:embed="rId4">
            <a:alphaModFix/>
          </a:blip>
          <a:stretch>
            <a:fillRect/>
          </a:stretch>
        </p:blipFill>
        <p:spPr>
          <a:xfrm>
            <a:off x="1495700" y="757975"/>
            <a:ext cx="6152611" cy="423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0"/>
          <p:cNvGrpSpPr/>
          <p:nvPr/>
        </p:nvGrpSpPr>
        <p:grpSpPr>
          <a:xfrm>
            <a:off x="389525" y="227475"/>
            <a:ext cx="8514925" cy="378100"/>
            <a:chOff x="389525" y="227475"/>
            <a:chExt cx="8514925" cy="378100"/>
          </a:xfrm>
        </p:grpSpPr>
        <p:sp>
          <p:nvSpPr>
            <p:cNvPr id="124" name="Google Shape;124;p20"/>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25" name="Google Shape;125;p20"/>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26" name="Google Shape;126;p20"/>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0"/>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a:pPr>
            <a:r>
              <a:rPr lang="pt-BR" sz="1800"/>
              <a:t>A governança de dados é mais do que apenas armazenar, limpar ou consolidar dados.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pt-BR" sz="1800"/>
              <a:t>Trata-se das estruturas de política, práticas e regras de negócios sobre como coletar, proteger e aplicar dados para viabilizar o negócio e sempre buscando ir além disso;</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pt-BR" sz="1800"/>
              <a:t>A governança de dados é um processo contínuo e cíclico para gerenciar adequadamente os dados e mitigar potenciais riscos.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1"/>
          <p:cNvGrpSpPr/>
          <p:nvPr/>
        </p:nvGrpSpPr>
        <p:grpSpPr>
          <a:xfrm>
            <a:off x="389525" y="227475"/>
            <a:ext cx="8514925" cy="378100"/>
            <a:chOff x="389525" y="227475"/>
            <a:chExt cx="8514925" cy="378100"/>
          </a:xfrm>
        </p:grpSpPr>
        <p:sp>
          <p:nvSpPr>
            <p:cNvPr id="133" name="Google Shape;133;p21"/>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Governança de Dados - Para que isso?</a:t>
              </a:r>
              <a:endParaRPr b="1" sz="1800"/>
            </a:p>
          </p:txBody>
        </p:sp>
        <p:pic>
          <p:nvPicPr>
            <p:cNvPr id="134" name="Google Shape;134;p21"/>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35" name="Google Shape;135;p21"/>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1"/>
          <p:cNvSpPr txBox="1"/>
          <p:nvPr/>
        </p:nvSpPr>
        <p:spPr>
          <a:xfrm>
            <a:off x="389700" y="951575"/>
            <a:ext cx="87543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As empresas que acertam na governança de dados geram benefícios e resultados financeiros.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Esses benefícios incluem custos operacionais reduzidos e economia de tempo, maior confiança nos dados, adoção mais rápida de novas estratégias e retorno acelerado do investimento.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Dados confiáveis, por sua vez, permitem e melhores decisões de gestão.</a:t>
            </a:r>
            <a:endParaRPr sz="1800"/>
          </a:p>
          <a:p>
            <a:pPr indent="0" lvl="0" marL="0" rtl="0" algn="l">
              <a:spcBef>
                <a:spcPts val="0"/>
              </a:spcBef>
              <a:spcAft>
                <a:spcPts val="0"/>
              </a:spcAft>
              <a:buNone/>
            </a:pPr>
            <a:r>
              <a:rPr lang="pt-BR" sz="1800"/>
              <a:t>A governança de dados é mais do que apenas armazenar, limpar ou consolidar dados.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Há cinco razões importantes para investir em governança de dados: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DD227E"/>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