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57" r:id="rId6"/>
    <p:sldId id="306" r:id="rId7"/>
    <p:sldId id="374" r:id="rId8"/>
    <p:sldId id="307" r:id="rId9"/>
    <p:sldId id="375" r:id="rId10"/>
    <p:sldId id="308" r:id="rId11"/>
    <p:sldId id="376" r:id="rId12"/>
    <p:sldId id="309" r:id="rId13"/>
    <p:sldId id="377" r:id="rId14"/>
    <p:sldId id="310" r:id="rId15"/>
    <p:sldId id="378" r:id="rId16"/>
    <p:sldId id="391" r:id="rId17"/>
    <p:sldId id="323" r:id="rId18"/>
    <p:sldId id="379" r:id="rId19"/>
    <p:sldId id="342" r:id="rId20"/>
    <p:sldId id="380" r:id="rId21"/>
    <p:sldId id="384" r:id="rId22"/>
    <p:sldId id="381" r:id="rId23"/>
    <p:sldId id="345" r:id="rId24"/>
    <p:sldId id="385" r:id="rId25"/>
    <p:sldId id="392" r:id="rId26"/>
    <p:sldId id="386" r:id="rId27"/>
    <p:sldId id="387" r:id="rId28"/>
    <p:sldId id="370" r:id="rId29"/>
    <p:sldId id="388" r:id="rId30"/>
    <p:sldId id="371" r:id="rId31"/>
    <p:sldId id="389" r:id="rId32"/>
    <p:sldId id="372" r:id="rId33"/>
    <p:sldId id="390" r:id="rId34"/>
  </p:sldIdLst>
  <p:sldSz cx="12192000" cy="6858000"/>
  <p:notesSz cx="9939338" cy="68072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731E8-B06C-030F-4CD5-608D338575A9}" v="8" dt="2020-09-01T18:56:04.77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115" d="100"/>
          <a:sy n="115" d="100"/>
        </p:scale>
        <p:origin x="4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10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6737" cy="341393"/>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5630284" y="0"/>
            <a:ext cx="4306737" cy="341393"/>
          </a:xfrm>
          <a:prstGeom prst="rect">
            <a:avLst/>
          </a:prstGeom>
        </p:spPr>
        <p:txBody>
          <a:bodyPr vert="horz" lIns="91440" tIns="45720" rIns="91440" bIns="45720" rtlCol="0"/>
          <a:lstStyle>
            <a:lvl1pPr algn="r">
              <a:defRPr sz="1200"/>
            </a:lvl1pPr>
          </a:lstStyle>
          <a:p>
            <a:fld id="{2EA83D48-5B25-4EA5-BC0E-F236BE361B2C}" type="datetimeFigureOut">
              <a:rPr lang="nl-BE" smtClean="0"/>
              <a:t>20/10/2020</a:t>
            </a:fld>
            <a:endParaRPr lang="nl-BE"/>
          </a:p>
        </p:txBody>
      </p:sp>
      <p:sp>
        <p:nvSpPr>
          <p:cNvPr id="4" name="Tijdelijke aanduiding voor voettekst 3"/>
          <p:cNvSpPr>
            <a:spLocks noGrp="1"/>
          </p:cNvSpPr>
          <p:nvPr>
            <p:ph type="ftr" sz="quarter" idx="2"/>
          </p:nvPr>
        </p:nvSpPr>
        <p:spPr>
          <a:xfrm>
            <a:off x="1" y="6465807"/>
            <a:ext cx="4306737" cy="341393"/>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5630284" y="6465807"/>
            <a:ext cx="4306737" cy="341393"/>
          </a:xfrm>
          <a:prstGeom prst="rect">
            <a:avLst/>
          </a:prstGeom>
        </p:spPr>
        <p:txBody>
          <a:bodyPr vert="horz" lIns="91440" tIns="45720" rIns="91440" bIns="45720" rtlCol="0" anchor="b"/>
          <a:lstStyle>
            <a:lvl1pPr algn="r">
              <a:defRPr sz="1200"/>
            </a:lvl1pPr>
          </a:lstStyle>
          <a:p>
            <a:fld id="{120F392C-A913-4C15-85BF-690BCED407FE}" type="slidenum">
              <a:rPr lang="nl-BE" smtClean="0"/>
              <a:t>‹nr.›</a:t>
            </a:fld>
            <a:endParaRPr lang="nl-BE"/>
          </a:p>
        </p:txBody>
      </p:sp>
    </p:spTree>
    <p:extLst>
      <p:ext uri="{BB962C8B-B14F-4D97-AF65-F5344CB8AC3E}">
        <p14:creationId xmlns:p14="http://schemas.microsoft.com/office/powerpoint/2010/main" val="414125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4307047" cy="341542"/>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629992" y="0"/>
            <a:ext cx="4307047" cy="341542"/>
          </a:xfrm>
          <a:prstGeom prst="rect">
            <a:avLst/>
          </a:prstGeom>
        </p:spPr>
        <p:txBody>
          <a:bodyPr vert="horz" lIns="91440" tIns="45720" rIns="91440" bIns="45720" rtlCol="0"/>
          <a:lstStyle>
            <a:lvl1pPr algn="r">
              <a:defRPr sz="1200"/>
            </a:lvl1pPr>
          </a:lstStyle>
          <a:p>
            <a:fld id="{2C6980B7-B3A2-4183-9485-B3166E23B223}" type="datetimeFigureOut">
              <a:rPr lang="nl-BE" smtClean="0"/>
              <a:t>20/10/2020</a:t>
            </a:fld>
            <a:endParaRPr lang="nl-BE"/>
          </a:p>
        </p:txBody>
      </p:sp>
      <p:sp>
        <p:nvSpPr>
          <p:cNvPr id="4" name="Tijdelijke aanduiding voor dia-afbeelding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1" y="6465659"/>
            <a:ext cx="4307047" cy="341541"/>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629992" y="6465659"/>
            <a:ext cx="4307047" cy="341541"/>
          </a:xfrm>
          <a:prstGeom prst="rect">
            <a:avLst/>
          </a:prstGeom>
        </p:spPr>
        <p:txBody>
          <a:bodyPr vert="horz" lIns="91440" tIns="45720" rIns="91440" bIns="45720" rtlCol="0" anchor="b"/>
          <a:lstStyle>
            <a:lvl1pPr algn="r">
              <a:defRPr sz="1200"/>
            </a:lvl1pPr>
          </a:lstStyle>
          <a:p>
            <a:fld id="{9A2C79A3-294D-4C53-A8D2-BEAEF62A885E}" type="slidenum">
              <a:rPr lang="nl-BE" smtClean="0"/>
              <a:t>‹nr.›</a:t>
            </a:fld>
            <a:endParaRPr lang="nl-BE"/>
          </a:p>
        </p:txBody>
      </p:sp>
    </p:spTree>
    <p:extLst>
      <p:ext uri="{BB962C8B-B14F-4D97-AF65-F5344CB8AC3E}">
        <p14:creationId xmlns:p14="http://schemas.microsoft.com/office/powerpoint/2010/main" val="216327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05BFFE9-9DB3-43DD-ABC9-9EFD1CE31FE2}" type="datetime1">
              <a:rPr lang="nl-BE" smtClean="0"/>
              <a:t>20/10/2020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30289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D6AE97EA-767D-4704-BE24-1AD1F00A3FA6}" type="datetime1">
              <a:rPr lang="nl-BE" smtClean="0"/>
              <a:t>20/10/2020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47132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9B20C77-5EF2-4766-8856-A75AC701C308}" type="datetime1">
              <a:rPr lang="nl-BE" smtClean="0"/>
              <a:t>20/10/2020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73659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154ADD0C-128C-4FCB-A804-D28BF73D7C0F}" type="datetime1">
              <a:rPr lang="nl-BE" smtClean="0"/>
              <a:t>20/10/2020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16774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2409F252-5B3B-4CDD-846A-084CD96F99B8}" type="datetime1">
              <a:rPr lang="nl-BE" smtClean="0"/>
              <a:t>20/10/2020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0537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D6478FB3-B3CF-4A11-872B-AB4A3711FB03}" type="datetime1">
              <a:rPr lang="nl-BE" smtClean="0"/>
              <a:t>20/10/2020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3522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091A91BA-3A0D-4F3A-B0C7-3C7EDDD05E78}" type="datetime1">
              <a:rPr lang="nl-BE" smtClean="0"/>
              <a:t>20/10/2020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8758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5377AE46-1A41-4A00-A2CB-EDDCBE45EDC1}" type="datetime1">
              <a:rPr lang="nl-BE" smtClean="0"/>
              <a:t>20/10/2020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15198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0B51FB1-D8C4-43C8-A11C-D14263B48D6E}" type="datetime1">
              <a:rPr lang="nl-BE" smtClean="0"/>
              <a:t>20/10/2020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7038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6BCB79ED-7723-47AC-96AF-786820394240}" type="datetime1">
              <a:rPr lang="nl-BE" smtClean="0"/>
              <a:t>20/10/2020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339017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5A13F91-2A6A-42EF-983E-CFE2326D1F44}" type="datetime1">
              <a:rPr lang="nl-BE" smtClean="0"/>
              <a:t>20/10/2020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20638EA-1804-476F-966B-2178CB4140D4}" type="slidenum">
              <a:rPr lang="nl-BE" smtClean="0"/>
              <a:t>‹nr.›</a:t>
            </a:fld>
            <a:endParaRPr lang="nl-BE"/>
          </a:p>
        </p:txBody>
      </p:sp>
    </p:spTree>
    <p:extLst>
      <p:ext uri="{BB962C8B-B14F-4D97-AF65-F5344CB8AC3E}">
        <p14:creationId xmlns:p14="http://schemas.microsoft.com/office/powerpoint/2010/main" val="24833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B28BE-8809-440A-ADC5-07DFCD437642}" type="datetime1">
              <a:rPr lang="nl-BE" smtClean="0"/>
              <a:t>20/10/2020</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638EA-1804-476F-966B-2178CB4140D4}" type="slidenum">
              <a:rPr lang="nl-BE" smtClean="0"/>
              <a:t>‹nr.›</a:t>
            </a:fld>
            <a:endParaRPr lang="nl-BE"/>
          </a:p>
        </p:txBody>
      </p:sp>
    </p:spTree>
    <p:extLst>
      <p:ext uri="{BB962C8B-B14F-4D97-AF65-F5344CB8AC3E}">
        <p14:creationId xmlns:p14="http://schemas.microsoft.com/office/powerpoint/2010/main" val="52489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binaryconvert.com/result_float.html?hexadecimal=43C0000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IT Fundamentals</a:t>
            </a:r>
          </a:p>
        </p:txBody>
      </p:sp>
      <p:sp>
        <p:nvSpPr>
          <p:cNvPr id="3" name="Ondertitel 2"/>
          <p:cNvSpPr>
            <a:spLocks noGrp="1"/>
          </p:cNvSpPr>
          <p:nvPr>
            <p:ph type="subTitle" idx="1"/>
          </p:nvPr>
        </p:nvSpPr>
        <p:spPr/>
        <p:txBody>
          <a:bodyPr vert="horz" lIns="91440" tIns="45720" rIns="91440" bIns="45720" rtlCol="0" anchor="t">
            <a:normAutofit/>
          </a:bodyPr>
          <a:lstStyle/>
          <a:p>
            <a:r>
              <a:rPr lang="nl-BE" dirty="0"/>
              <a:t>Hoofdstuk 1: Getallensystemen of talstelsels</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1</a:t>
            </a:fld>
            <a:endParaRPr lang="nl-BE"/>
          </a:p>
        </p:txBody>
      </p:sp>
    </p:spTree>
    <p:extLst>
      <p:ext uri="{BB962C8B-B14F-4D97-AF65-F5344CB8AC3E}">
        <p14:creationId xmlns:p14="http://schemas.microsoft.com/office/powerpoint/2010/main" val="187985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a:xfrm>
            <a:off x="838200" y="1825625"/>
            <a:ext cx="10515600" cy="4801598"/>
          </a:xfrm>
        </p:spPr>
        <p:txBody>
          <a:bodyPr>
            <a:noAutofit/>
          </a:bodyPr>
          <a:lstStyle/>
          <a:p>
            <a:pPr>
              <a:buNone/>
            </a:pPr>
            <a:r>
              <a:rPr lang="nl-BE" sz="2667" b="1" dirty="0">
                <a:latin typeface="Tahoma" pitchFamily="34" charset="0"/>
                <a:ea typeface="Tahoma" pitchFamily="34" charset="0"/>
                <a:cs typeface="Tahoma" pitchFamily="34" charset="0"/>
              </a:rPr>
              <a:t>Oefening 4: Oplossing</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(1000,0110)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oplossing in de les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(111001)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t>57</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(100010010,0011)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t>274,1875</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(10101100,011)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t>172,375</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(0,1111)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(0,9375)</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(12,15)</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oplossing in de les</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(26,7)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dirty="0"/>
              <a:t>22,875</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(1A,4)</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oplossing in de </a:t>
            </a:r>
            <a:r>
              <a:rPr lang="nl-BE" dirty="0" smtClean="0">
                <a:latin typeface="Tahoma" pitchFamily="34" charset="0"/>
                <a:ea typeface="Tahoma" pitchFamily="34" charset="0"/>
                <a:cs typeface="Tahoma" pitchFamily="34" charset="0"/>
              </a:rPr>
              <a:t>les</a:t>
            </a:r>
          </a:p>
          <a:p>
            <a:pPr marL="1066773" lvl="1" indent="-457189">
              <a:buFont typeface="+mj-lt"/>
              <a:buAutoNum type="arabicPeriod"/>
              <a:tabLst>
                <a:tab pos="2873303" algn="l"/>
              </a:tabLst>
            </a:pPr>
            <a:r>
              <a:rPr lang="nl-BE" dirty="0" smtClean="0">
                <a:latin typeface="Tahoma" pitchFamily="34" charset="0"/>
                <a:ea typeface="Tahoma" pitchFamily="34" charset="0"/>
                <a:cs typeface="Tahoma" pitchFamily="34" charset="0"/>
              </a:rPr>
              <a:t>(1A,18)</a:t>
            </a:r>
            <a:r>
              <a:rPr lang="nl-BE" baseline="-25000" dirty="0" smtClean="0">
                <a:latin typeface="Tahoma" pitchFamily="34" charset="0"/>
                <a:ea typeface="Tahoma" pitchFamily="34" charset="0"/>
                <a:cs typeface="Tahoma" pitchFamily="34" charset="0"/>
              </a:rPr>
              <a:t>16</a:t>
            </a:r>
            <a:r>
              <a:rPr lang="nl-BE" dirty="0" smtClean="0">
                <a:latin typeface="Tahoma" pitchFamily="34" charset="0"/>
                <a:ea typeface="Tahoma" pitchFamily="34" charset="0"/>
                <a:cs typeface="Tahoma" pitchFamily="34" charset="0"/>
              </a:rPr>
              <a:t> </a:t>
            </a:r>
            <a:r>
              <a:rPr lang="nl-BE" dirty="0">
                <a:latin typeface="Tahoma" pitchFamily="34" charset="0"/>
                <a:ea typeface="Tahoma" pitchFamily="34" charset="0"/>
                <a:cs typeface="Tahoma" pitchFamily="34" charset="0"/>
              </a:rPr>
              <a:t>	= (</a:t>
            </a:r>
            <a:r>
              <a:rPr lang="nl-BE" dirty="0"/>
              <a:t>26,09375</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10</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10</a:t>
            </a:fld>
            <a:endParaRPr lang="nl-BE"/>
          </a:p>
        </p:txBody>
      </p:sp>
    </p:spTree>
    <p:extLst>
      <p:ext uri="{BB962C8B-B14F-4D97-AF65-F5344CB8AC3E}">
        <p14:creationId xmlns:p14="http://schemas.microsoft.com/office/powerpoint/2010/main" val="232715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a:xfrm>
            <a:off x="838200" y="1502352"/>
            <a:ext cx="10515600" cy="4351338"/>
          </a:xfrm>
        </p:spPr>
        <p:txBody>
          <a:bodyPr>
            <a:noAutofit/>
          </a:bodyPr>
          <a:lstStyle/>
          <a:p>
            <a:pPr>
              <a:buNone/>
            </a:pPr>
            <a:endParaRPr lang="nl-BE" sz="2400" b="1" dirty="0">
              <a:latin typeface="Tahoma" pitchFamily="34" charset="0"/>
              <a:ea typeface="Tahoma" pitchFamily="34" charset="0"/>
              <a:cs typeface="Tahoma" pitchFamily="34" charset="0"/>
            </a:endParaRPr>
          </a:p>
          <a:p>
            <a:pPr>
              <a:buNone/>
            </a:pPr>
            <a:r>
              <a:rPr lang="nl-BE" sz="2400" b="1" dirty="0">
                <a:latin typeface="Tahoma" pitchFamily="34" charset="0"/>
                <a:ea typeface="Tahoma" pitchFamily="34" charset="0"/>
                <a:cs typeface="Tahoma" pitchFamily="34" charset="0"/>
              </a:rPr>
              <a:t>Oefening 5:</a:t>
            </a:r>
          </a:p>
          <a:p>
            <a:pPr>
              <a:buNone/>
            </a:pPr>
            <a:r>
              <a:rPr lang="nl-BE" sz="2400" dirty="0"/>
              <a:t>Reken om</a:t>
            </a:r>
          </a:p>
          <a:p>
            <a:pPr marL="1066773" lvl="1" indent="-457189">
              <a:buFont typeface="+mj-lt"/>
              <a:buAutoNum type="arabicPeriod"/>
              <a:tabLst>
                <a:tab pos="2865367" algn="l"/>
                <a:tab pos="4751269" algn="l"/>
              </a:tabLst>
            </a:pPr>
            <a:r>
              <a:rPr lang="nl-BE" dirty="0"/>
              <a:t>(11,5625)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(36)</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(172)</a:t>
            </a:r>
            <a:r>
              <a:rPr lang="nl-BE" baseline="-25000" dirty="0"/>
              <a:t>10</a:t>
            </a:r>
            <a:r>
              <a:rPr lang="nl-BE" dirty="0"/>
              <a:t> 	= (……………)</a:t>
            </a:r>
            <a:r>
              <a:rPr lang="nl-BE" baseline="-25000" dirty="0"/>
              <a:t>2</a:t>
            </a:r>
          </a:p>
          <a:p>
            <a:pPr marL="1066773" lvl="1" indent="-457189">
              <a:buFont typeface="+mj-lt"/>
              <a:buAutoNum type="arabicPeriod"/>
              <a:tabLst>
                <a:tab pos="2865367" algn="l"/>
                <a:tab pos="4751269" algn="l"/>
              </a:tabLst>
            </a:pPr>
            <a:r>
              <a:rPr lang="nl-BE" dirty="0"/>
              <a:t>(17,375)</a:t>
            </a:r>
            <a:r>
              <a:rPr lang="nl-BE" baseline="-25000" dirty="0"/>
              <a:t>10</a:t>
            </a:r>
            <a:r>
              <a:rPr lang="nl-BE" dirty="0"/>
              <a:t> 	= (……………)</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(89,625)</a:t>
            </a:r>
            <a:r>
              <a:rPr lang="nl-BE" baseline="-25000" dirty="0"/>
              <a:t>10</a:t>
            </a:r>
            <a:r>
              <a:rPr lang="nl-BE" dirty="0"/>
              <a:t> 	= (……………)</a:t>
            </a:r>
            <a:r>
              <a:rPr lang="nl-BE" baseline="-25000" dirty="0"/>
              <a:t>8</a:t>
            </a:r>
          </a:p>
          <a:p>
            <a:pPr marL="1066773" lvl="1" indent="-457189">
              <a:buFont typeface="+mj-lt"/>
              <a:buAutoNum type="arabicPeriod"/>
              <a:tabLst>
                <a:tab pos="2865367" algn="l"/>
                <a:tab pos="4751269" algn="l"/>
              </a:tabLst>
            </a:pPr>
            <a:r>
              <a:rPr lang="nl-BE" dirty="0"/>
              <a:t>(126,25)</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(86,2)</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(67,3)</a:t>
            </a:r>
            <a:r>
              <a:rPr lang="nl-BE" baseline="-25000" dirty="0"/>
              <a:t>10</a:t>
            </a:r>
            <a:r>
              <a:rPr lang="nl-BE" dirty="0"/>
              <a:t> 	= (……………)</a:t>
            </a:r>
            <a:r>
              <a:rPr lang="nl-BE" baseline="-25000" dirty="0"/>
              <a:t>16</a:t>
            </a:r>
          </a:p>
          <a:p>
            <a:pPr marL="1066773" lvl="1" indent="-457189">
              <a:buFont typeface="+mj-lt"/>
              <a:buAutoNum type="arabicPeriod"/>
              <a:tabLst>
                <a:tab pos="2873303" algn="l"/>
              </a:tabLst>
            </a:pPr>
            <a:r>
              <a:rPr lang="nl-BE" dirty="0"/>
              <a:t>(1984)</a:t>
            </a:r>
            <a:r>
              <a:rPr lang="nl-BE" baseline="-25000" dirty="0"/>
              <a:t>10</a:t>
            </a:r>
            <a:r>
              <a:rPr lang="nl-BE" dirty="0"/>
              <a:t> 	= (……………)</a:t>
            </a:r>
            <a:r>
              <a:rPr lang="nl-BE" baseline="-25000" dirty="0"/>
              <a:t>16</a:t>
            </a:r>
          </a:p>
          <a:p>
            <a:pPr marL="1066773" lvl="1" indent="-457189">
              <a:buFont typeface="+mj-lt"/>
              <a:buAutoNum type="arabicPeriod"/>
              <a:tabLst>
                <a:tab pos="2873303"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11</a:t>
            </a:fld>
            <a:endParaRPr lang="nl-BE"/>
          </a:p>
        </p:txBody>
      </p:sp>
    </p:spTree>
    <p:extLst>
      <p:ext uri="{BB962C8B-B14F-4D97-AF65-F5344CB8AC3E}">
        <p14:creationId xmlns:p14="http://schemas.microsoft.com/office/powerpoint/2010/main" val="2732282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a:xfrm>
            <a:off x="838200" y="1502352"/>
            <a:ext cx="10515600" cy="4351338"/>
          </a:xfrm>
        </p:spPr>
        <p:txBody>
          <a:bodyPr>
            <a:noAutofit/>
          </a:bodyPr>
          <a:lstStyle/>
          <a:p>
            <a:pPr>
              <a:buNone/>
            </a:pPr>
            <a:endParaRPr lang="nl-BE" sz="2400" b="1" dirty="0">
              <a:latin typeface="Tahoma" pitchFamily="34" charset="0"/>
              <a:ea typeface="Tahoma" pitchFamily="34" charset="0"/>
              <a:cs typeface="Tahoma" pitchFamily="34" charset="0"/>
            </a:endParaRPr>
          </a:p>
          <a:p>
            <a:pPr>
              <a:buNone/>
            </a:pPr>
            <a:r>
              <a:rPr lang="nl-BE" sz="2400" b="1" dirty="0">
                <a:latin typeface="Tahoma" pitchFamily="34" charset="0"/>
                <a:ea typeface="Tahoma" pitchFamily="34" charset="0"/>
                <a:cs typeface="Tahoma" pitchFamily="34" charset="0"/>
              </a:rPr>
              <a:t>Oefening 5: Oplossing</a:t>
            </a:r>
          </a:p>
          <a:p>
            <a:pPr>
              <a:buNone/>
            </a:pPr>
            <a:r>
              <a:rPr lang="nl-BE" sz="2400" dirty="0"/>
              <a:t>Reken om</a:t>
            </a:r>
          </a:p>
          <a:p>
            <a:pPr marL="1066773" lvl="1" indent="-457189">
              <a:buFont typeface="+mj-lt"/>
              <a:buAutoNum type="arabicPeriod"/>
              <a:tabLst>
                <a:tab pos="2865367" algn="l"/>
                <a:tab pos="4751269" algn="l"/>
              </a:tabLst>
            </a:pPr>
            <a:r>
              <a:rPr lang="nl-BE" dirty="0"/>
              <a:t>(11,5625)</a:t>
            </a:r>
            <a:r>
              <a:rPr lang="nl-BE" baseline="-25000" dirty="0"/>
              <a:t>10</a:t>
            </a:r>
            <a:r>
              <a:rPr lang="nl-BE" dirty="0"/>
              <a:t> 	= </a:t>
            </a:r>
            <a:r>
              <a:rPr lang="nl-BE" dirty="0">
                <a:latin typeface="Tahoma" pitchFamily="34" charset="0"/>
                <a:ea typeface="Tahoma" pitchFamily="34" charset="0"/>
                <a:cs typeface="Tahoma" pitchFamily="34" charset="0"/>
              </a:rPr>
              <a:t>oplossing in de les </a:t>
            </a:r>
            <a:r>
              <a:rPr lang="nl-BE" dirty="0"/>
              <a:t>	</a:t>
            </a:r>
            <a:endParaRPr lang="nl-BE" baseline="-25000" dirty="0"/>
          </a:p>
          <a:p>
            <a:pPr marL="1066773" lvl="1" indent="-457189">
              <a:buFont typeface="+mj-lt"/>
              <a:buAutoNum type="arabicPeriod"/>
              <a:tabLst>
                <a:tab pos="2865367" algn="l"/>
                <a:tab pos="4751269" algn="l"/>
              </a:tabLst>
            </a:pPr>
            <a:r>
              <a:rPr lang="nl-BE" dirty="0"/>
              <a:t>(36)</a:t>
            </a:r>
            <a:r>
              <a:rPr lang="nl-BE" baseline="-25000" dirty="0"/>
              <a:t>10</a:t>
            </a:r>
            <a:r>
              <a:rPr lang="nl-BE" dirty="0"/>
              <a:t> 	= (100100)</a:t>
            </a:r>
            <a:r>
              <a:rPr lang="nl-BE" baseline="-25000" dirty="0"/>
              <a:t>2</a:t>
            </a:r>
          </a:p>
          <a:p>
            <a:pPr marL="1066773" lvl="1" indent="-457189">
              <a:buFont typeface="+mj-lt"/>
              <a:buAutoNum type="arabicPeriod"/>
              <a:tabLst>
                <a:tab pos="2865367" algn="l"/>
                <a:tab pos="4751269" algn="l"/>
              </a:tabLst>
            </a:pPr>
            <a:r>
              <a:rPr lang="nl-BE" dirty="0"/>
              <a:t>(172)</a:t>
            </a:r>
            <a:r>
              <a:rPr lang="nl-BE" baseline="-25000" dirty="0"/>
              <a:t>10</a:t>
            </a:r>
            <a:r>
              <a:rPr lang="nl-BE" dirty="0"/>
              <a:t> 	= (10101100)</a:t>
            </a:r>
            <a:r>
              <a:rPr lang="nl-BE" baseline="-25000" dirty="0"/>
              <a:t>2</a:t>
            </a:r>
          </a:p>
          <a:p>
            <a:pPr marL="1066773" lvl="1" indent="-457189">
              <a:buFont typeface="+mj-lt"/>
              <a:buAutoNum type="arabicPeriod"/>
              <a:tabLst>
                <a:tab pos="2865367" algn="l"/>
                <a:tab pos="4751269" algn="l"/>
              </a:tabLst>
            </a:pPr>
            <a:r>
              <a:rPr lang="nl-BE" dirty="0"/>
              <a:t>(17,375)</a:t>
            </a:r>
            <a:r>
              <a:rPr lang="nl-BE" baseline="-25000" dirty="0"/>
              <a:t>10</a:t>
            </a:r>
            <a:r>
              <a:rPr lang="nl-BE" dirty="0"/>
              <a:t> 	= (10001,011)</a:t>
            </a:r>
            <a:r>
              <a:rPr lang="nl-BE" baseline="-25000" dirty="0"/>
              <a:t>2</a:t>
            </a:r>
            <a:r>
              <a:rPr lang="nl-BE" dirty="0"/>
              <a:t> 	</a:t>
            </a:r>
            <a:endParaRPr lang="nl-BE" baseline="-25000" dirty="0"/>
          </a:p>
          <a:p>
            <a:pPr marL="1066773" lvl="1" indent="-457189">
              <a:buFont typeface="+mj-lt"/>
              <a:buAutoNum type="arabicPeriod"/>
              <a:tabLst>
                <a:tab pos="2865367" algn="l"/>
                <a:tab pos="4751269" algn="l"/>
              </a:tabLst>
            </a:pPr>
            <a:r>
              <a:rPr lang="nl-BE" dirty="0"/>
              <a:t>(89,625)</a:t>
            </a:r>
            <a:r>
              <a:rPr lang="nl-BE" baseline="-25000" dirty="0"/>
              <a:t>10</a:t>
            </a:r>
            <a:r>
              <a:rPr lang="nl-BE" dirty="0"/>
              <a:t> 	= (131,5)</a:t>
            </a:r>
            <a:r>
              <a:rPr lang="nl-BE" baseline="-25000" dirty="0"/>
              <a:t>8</a:t>
            </a:r>
          </a:p>
          <a:p>
            <a:pPr marL="1066773" lvl="1" indent="-457189">
              <a:buFont typeface="+mj-lt"/>
              <a:buAutoNum type="arabicPeriod"/>
              <a:tabLst>
                <a:tab pos="2865367" algn="l"/>
                <a:tab pos="4751269" algn="l"/>
              </a:tabLst>
            </a:pPr>
            <a:r>
              <a:rPr lang="nl-BE" dirty="0"/>
              <a:t>(126,25)</a:t>
            </a:r>
            <a:r>
              <a:rPr lang="nl-BE" baseline="-25000" dirty="0"/>
              <a:t>10</a:t>
            </a:r>
            <a:r>
              <a:rPr lang="nl-BE" dirty="0"/>
              <a:t> 	= (7E,4)</a:t>
            </a:r>
            <a:r>
              <a:rPr lang="nl-BE" baseline="-25000" dirty="0"/>
              <a:t>16</a:t>
            </a:r>
          </a:p>
          <a:p>
            <a:pPr marL="1066773" lvl="1" indent="-457189">
              <a:buFont typeface="+mj-lt"/>
              <a:buAutoNum type="arabicPeriod"/>
              <a:tabLst>
                <a:tab pos="2873303" algn="l"/>
              </a:tabLst>
            </a:pPr>
            <a:r>
              <a:rPr lang="nl-BE" dirty="0"/>
              <a:t>(86,2)</a:t>
            </a:r>
            <a:r>
              <a:rPr lang="nl-BE" baseline="-25000" dirty="0"/>
              <a:t>10</a:t>
            </a:r>
            <a:r>
              <a:rPr lang="nl-BE" dirty="0"/>
              <a:t> 	= </a:t>
            </a:r>
            <a:r>
              <a:rPr lang="nl-BE" dirty="0">
                <a:latin typeface="Tahoma" pitchFamily="34" charset="0"/>
                <a:ea typeface="Tahoma" pitchFamily="34" charset="0"/>
                <a:cs typeface="Tahoma" pitchFamily="34" charset="0"/>
              </a:rPr>
              <a:t>oplossing in de les</a:t>
            </a:r>
            <a:endParaRPr lang="nl-BE" baseline="-25000" dirty="0"/>
          </a:p>
          <a:p>
            <a:pPr marL="1066773" lvl="1" indent="-457189">
              <a:buFont typeface="+mj-lt"/>
              <a:buAutoNum type="arabicPeriod"/>
              <a:tabLst>
                <a:tab pos="2873303" algn="l"/>
              </a:tabLst>
            </a:pPr>
            <a:r>
              <a:rPr lang="nl-BE" dirty="0"/>
              <a:t>(67,3)</a:t>
            </a:r>
            <a:r>
              <a:rPr lang="nl-BE" baseline="-25000" dirty="0"/>
              <a:t>10</a:t>
            </a:r>
            <a:r>
              <a:rPr lang="nl-BE" dirty="0"/>
              <a:t> 	= (43,4C)</a:t>
            </a:r>
            <a:r>
              <a:rPr lang="nl-BE" baseline="-25000" dirty="0"/>
              <a:t>16</a:t>
            </a:r>
          </a:p>
          <a:p>
            <a:pPr marL="1066773" lvl="1" indent="-457189">
              <a:buFont typeface="+mj-lt"/>
              <a:buAutoNum type="arabicPeriod"/>
              <a:tabLst>
                <a:tab pos="2873303" algn="l"/>
              </a:tabLst>
            </a:pPr>
            <a:r>
              <a:rPr lang="nl-BE" dirty="0"/>
              <a:t>(1984)</a:t>
            </a:r>
            <a:r>
              <a:rPr lang="nl-BE" baseline="-25000" dirty="0"/>
              <a:t>10</a:t>
            </a:r>
            <a:r>
              <a:rPr lang="nl-BE" dirty="0"/>
              <a:t> 	= (7C0)</a:t>
            </a:r>
            <a:r>
              <a:rPr lang="nl-BE" baseline="-25000" dirty="0"/>
              <a:t>16</a:t>
            </a:r>
          </a:p>
          <a:p>
            <a:pPr marL="1066773" lvl="1" indent="-457189">
              <a:buFont typeface="+mj-lt"/>
              <a:buAutoNum type="arabicPeriod"/>
              <a:tabLst>
                <a:tab pos="2873303"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12</a:t>
            </a:fld>
            <a:endParaRPr lang="nl-BE"/>
          </a:p>
        </p:txBody>
      </p:sp>
    </p:spTree>
    <p:extLst>
      <p:ext uri="{BB962C8B-B14F-4D97-AF65-F5344CB8AC3E}">
        <p14:creationId xmlns:p14="http://schemas.microsoft.com/office/powerpoint/2010/main" val="268351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235232"/>
            <a:ext cx="10515600" cy="1325563"/>
          </a:xfrm>
        </p:spPr>
        <p:txBody>
          <a:bodyPr/>
          <a:lstStyle/>
          <a:p>
            <a:r>
              <a:rPr lang="nl-BE" dirty="0"/>
              <a:t>Oefeningen op conversies (vervolg)</a:t>
            </a:r>
          </a:p>
        </p:txBody>
      </p:sp>
      <p:sp>
        <p:nvSpPr>
          <p:cNvPr id="4" name="Tijdelijke aanduiding voor inhoud 2"/>
          <p:cNvSpPr>
            <a:spLocks noGrp="1"/>
          </p:cNvSpPr>
          <p:nvPr>
            <p:ph idx="1"/>
          </p:nvPr>
        </p:nvSpPr>
        <p:spPr>
          <a:xfrm>
            <a:off x="240147" y="1090331"/>
            <a:ext cx="11249890" cy="5160963"/>
          </a:xfrm>
        </p:spPr>
        <p:txBody>
          <a:bodyPr>
            <a:noAutofit/>
          </a:bodyPr>
          <a:lstStyle/>
          <a:p>
            <a:pPr>
              <a:buNone/>
            </a:pPr>
            <a:r>
              <a:rPr lang="nl-BE" b="1" dirty="0"/>
              <a:t>Oefening 6: </a:t>
            </a:r>
            <a:r>
              <a:rPr lang="nl-BE" b="1" dirty="0" smtClean="0"/>
              <a:t>IPv4-adres</a:t>
            </a:r>
            <a:endParaRPr lang="nl-BE" sz="2400" b="1" dirty="0"/>
          </a:p>
          <a:p>
            <a:r>
              <a:rPr lang="nl-BE" b="1" dirty="0"/>
              <a:t>Gegeven: </a:t>
            </a:r>
            <a:r>
              <a:rPr lang="nl-BE" dirty="0"/>
              <a:t>Een IPv4-adres 192.168.78.64 waarbij de eerste 24 bit netwerkgedeelte zijn en de laatste 8 bit </a:t>
            </a:r>
            <a:r>
              <a:rPr lang="nl-BE" dirty="0" err="1"/>
              <a:t>hostgedeelte</a:t>
            </a:r>
            <a:r>
              <a:rPr lang="nl-BE" dirty="0"/>
              <a:t>.</a:t>
            </a:r>
          </a:p>
          <a:p>
            <a:pPr>
              <a:buNone/>
            </a:pPr>
            <a:endParaRPr lang="nl-BE" b="1" dirty="0"/>
          </a:p>
          <a:p>
            <a:r>
              <a:rPr lang="nl-BE" b="1" dirty="0"/>
              <a:t>Oplossing:</a:t>
            </a:r>
            <a:r>
              <a:rPr lang="nl-BE" dirty="0"/>
              <a:t> 192.168.78.64 = 11000000.10101000.01001110.01000000</a:t>
            </a:r>
            <a:endParaRPr lang="nl-BE" b="1" dirty="0"/>
          </a:p>
          <a:p>
            <a:pPr lvl="1">
              <a:buNone/>
            </a:pPr>
            <a:r>
              <a:rPr lang="nl-BE" sz="2000" dirty="0"/>
              <a:t>	</a:t>
            </a:r>
            <a:r>
              <a:rPr lang="nl-BE" dirty="0"/>
              <a:t>1) het netwerkadres = 11000000.10101000.01001110.00000000</a:t>
            </a:r>
          </a:p>
          <a:p>
            <a:pPr lvl="1">
              <a:buNone/>
            </a:pPr>
            <a:r>
              <a:rPr lang="nl-BE" dirty="0"/>
              <a:t>	2) het broadcastadres = 11000000.10101000.01001110.11111111</a:t>
            </a:r>
          </a:p>
          <a:p>
            <a:pPr lvl="1">
              <a:buNone/>
            </a:pPr>
            <a:r>
              <a:rPr lang="nl-BE" dirty="0"/>
              <a:t>	3) de adresrange waartoe dit IP-adres behoort? De range tussen beide vorige adressen.</a:t>
            </a:r>
            <a:endParaRPr lang="nl-BE" sz="2800" dirty="0"/>
          </a:p>
          <a:p>
            <a:pPr marL="0" indent="0">
              <a:buNone/>
            </a:pPr>
            <a:endParaRPr lang="nl-BE" sz="2400" dirty="0"/>
          </a:p>
          <a:p>
            <a:endParaRPr lang="nl-BE" sz="2400" b="1" dirty="0"/>
          </a:p>
        </p:txBody>
      </p:sp>
      <p:sp>
        <p:nvSpPr>
          <p:cNvPr id="3" name="Tijdelijke aanduiding voor dianummer 2"/>
          <p:cNvSpPr>
            <a:spLocks noGrp="1"/>
          </p:cNvSpPr>
          <p:nvPr>
            <p:ph type="sldNum" sz="quarter" idx="12"/>
          </p:nvPr>
        </p:nvSpPr>
        <p:spPr/>
        <p:txBody>
          <a:bodyPr/>
          <a:lstStyle/>
          <a:p>
            <a:fld id="{C20638EA-1804-476F-966B-2178CB4140D4}" type="slidenum">
              <a:rPr lang="nl-BE" smtClean="0"/>
              <a:t>13</a:t>
            </a:fld>
            <a:endParaRPr lang="nl-BE"/>
          </a:p>
        </p:txBody>
      </p:sp>
    </p:spTree>
    <p:extLst>
      <p:ext uri="{BB962C8B-B14F-4D97-AF65-F5344CB8AC3E}">
        <p14:creationId xmlns:p14="http://schemas.microsoft.com/office/powerpoint/2010/main" val="215138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optellen in het binair stelsel</a:t>
            </a:r>
          </a:p>
        </p:txBody>
      </p:sp>
      <p:sp>
        <p:nvSpPr>
          <p:cNvPr id="4" name="Tijdelijke aanduiding voor inhoud 2"/>
          <p:cNvSpPr txBox="1">
            <a:spLocks/>
          </p:cNvSpPr>
          <p:nvPr/>
        </p:nvSpPr>
        <p:spPr>
          <a:xfrm>
            <a:off x="704547" y="1446520"/>
            <a:ext cx="10288744" cy="524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nl-BE" sz="900" dirty="0">
              <a:latin typeface="Tahoma" pitchFamily="34" charset="0"/>
              <a:ea typeface="Tahoma" pitchFamily="34" charset="0"/>
              <a:cs typeface="Tahoma" pitchFamily="34" charset="0"/>
            </a:endParaRPr>
          </a:p>
          <a:p>
            <a:r>
              <a:rPr lang="nl-BE" sz="2400" dirty="0">
                <a:latin typeface="Tahoma" pitchFamily="34" charset="0"/>
                <a:ea typeface="Tahoma" pitchFamily="34" charset="0"/>
                <a:cs typeface="Tahoma" pitchFamily="34" charset="0"/>
              </a:rPr>
              <a:t>Maak deze optellingen in het binair stelsel. Converteer waar nodig eerst naar binair om vervolgens de binaire optelling uit te voeren. Als controle kan je het resultaat opnieuw converteren naar het decimale talstelsel om te zien of je de optelling correct hebt uitgevoerd.</a:t>
            </a:r>
          </a:p>
          <a:p>
            <a:pPr>
              <a:buFont typeface="Arial" panose="020B0604020202020204" pitchFamily="34" charset="0"/>
              <a:buNone/>
            </a:pPr>
            <a:endParaRPr lang="nl-BE" sz="1333" dirty="0">
              <a:latin typeface="Tahoma" pitchFamily="34" charset="0"/>
              <a:ea typeface="Tahoma" pitchFamily="34" charset="0"/>
              <a:cs typeface="Tahoma" pitchFamily="34" charset="0"/>
            </a:endParaRPr>
          </a:p>
          <a:p>
            <a:pPr marL="798492" lvl="1" indent="-457189">
              <a:buFont typeface="+mj-lt"/>
              <a:buAutoNum type="arabicPeriod"/>
            </a:pPr>
            <a:r>
              <a:rPr lang="nl-BE" sz="2667" dirty="0">
                <a:latin typeface="Tahoma" pitchFamily="34" charset="0"/>
                <a:ea typeface="Tahoma" pitchFamily="34" charset="0"/>
                <a:cs typeface="Tahoma" pitchFamily="34" charset="0"/>
              </a:rPr>
              <a:t>(1011)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(110,11)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(10,101)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(23,25)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(40,5)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(100)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(28)</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p>
          <a:p>
            <a:pPr marL="798492" lvl="1" indent="-457189">
              <a:buFont typeface="+mj-lt"/>
              <a:buAutoNum type="arabicPeriod"/>
            </a:pPr>
            <a:r>
              <a:rPr lang="nl-BE" sz="2667" dirty="0">
                <a:latin typeface="Tahoma" pitchFamily="34" charset="0"/>
                <a:ea typeface="Tahoma" pitchFamily="34" charset="0"/>
                <a:cs typeface="Tahoma" pitchFamily="34" charset="0"/>
              </a:rPr>
              <a:t>(97)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(115)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798492" lvl="1" indent="-457189">
              <a:buFont typeface="+mj-lt"/>
              <a:buAutoNum type="arabicPeriod"/>
            </a:pPr>
            <a:r>
              <a:rPr lang="nl-BE" sz="2667" dirty="0">
                <a:latin typeface="Tahoma" pitchFamily="34" charset="0"/>
                <a:ea typeface="Tahoma" pitchFamily="34" charset="0"/>
                <a:cs typeface="Tahoma" pitchFamily="34" charset="0"/>
              </a:rPr>
              <a:t>(147)</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(35)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endParaRPr lang="nl-BE" sz="2667"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14</a:t>
            </a:fld>
            <a:endParaRPr lang="nl-BE"/>
          </a:p>
        </p:txBody>
      </p:sp>
    </p:spTree>
    <p:extLst>
      <p:ext uri="{BB962C8B-B14F-4D97-AF65-F5344CB8AC3E}">
        <p14:creationId xmlns:p14="http://schemas.microsoft.com/office/powerpoint/2010/main" val="88912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optellen in het binair stelsel</a:t>
            </a:r>
          </a:p>
        </p:txBody>
      </p:sp>
      <p:sp>
        <p:nvSpPr>
          <p:cNvPr id="4" name="Tijdelijke aanduiding voor inhoud 2"/>
          <p:cNvSpPr txBox="1">
            <a:spLocks/>
          </p:cNvSpPr>
          <p:nvPr/>
        </p:nvSpPr>
        <p:spPr>
          <a:xfrm>
            <a:off x="704547" y="1446520"/>
            <a:ext cx="10288744" cy="524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nl-BE" sz="900" dirty="0">
              <a:latin typeface="Tahoma" pitchFamily="34" charset="0"/>
              <a:ea typeface="Tahoma" pitchFamily="34" charset="0"/>
              <a:cs typeface="Tahoma" pitchFamily="34" charset="0"/>
            </a:endParaRPr>
          </a:p>
          <a:p>
            <a:r>
              <a:rPr lang="nl-BE" sz="2400" dirty="0">
                <a:latin typeface="Tahoma" pitchFamily="34" charset="0"/>
                <a:ea typeface="Tahoma" pitchFamily="34" charset="0"/>
                <a:cs typeface="Tahoma" pitchFamily="34" charset="0"/>
              </a:rPr>
              <a:t>Oplossing</a:t>
            </a:r>
          </a:p>
          <a:p>
            <a:pPr>
              <a:buFont typeface="Arial" panose="020B0604020202020204" pitchFamily="34" charset="0"/>
              <a:buNone/>
            </a:pPr>
            <a:endParaRPr lang="nl-BE" sz="1333" dirty="0">
              <a:latin typeface="Tahoma" pitchFamily="34" charset="0"/>
              <a:ea typeface="Tahoma" pitchFamily="34" charset="0"/>
              <a:cs typeface="Tahoma" pitchFamily="34" charset="0"/>
            </a:endParaRPr>
          </a:p>
          <a:p>
            <a:pPr marL="798492" lvl="1" indent="-457189">
              <a:buFont typeface="+mj-lt"/>
              <a:buAutoNum type="arabicPeriod"/>
            </a:pPr>
            <a:r>
              <a:rPr lang="nl-BE" sz="2670" dirty="0">
                <a:latin typeface="Tahoma" pitchFamily="34" charset="0"/>
                <a:ea typeface="Tahoma" pitchFamily="34" charset="0"/>
                <a:cs typeface="Tahoma" pitchFamily="34" charset="0"/>
              </a:rPr>
              <a:t>(1011)</a:t>
            </a:r>
            <a:r>
              <a:rPr lang="nl-BE" sz="2670" baseline="-25000" dirty="0">
                <a:latin typeface="Tahoma" pitchFamily="34" charset="0"/>
                <a:ea typeface="Tahoma" pitchFamily="34" charset="0"/>
                <a:cs typeface="Tahoma" pitchFamily="34" charset="0"/>
              </a:rPr>
              <a:t>2</a:t>
            </a:r>
            <a:r>
              <a:rPr lang="nl-BE" sz="2670" dirty="0">
                <a:latin typeface="Tahoma" pitchFamily="34" charset="0"/>
                <a:ea typeface="Tahoma" pitchFamily="34" charset="0"/>
                <a:cs typeface="Tahoma" pitchFamily="34" charset="0"/>
              </a:rPr>
              <a:t> + (10101)</a:t>
            </a:r>
            <a:r>
              <a:rPr lang="nl-BE" sz="2670" baseline="-25000" dirty="0">
                <a:latin typeface="Tahoma" pitchFamily="34" charset="0"/>
                <a:ea typeface="Tahoma" pitchFamily="34" charset="0"/>
                <a:cs typeface="Tahoma" pitchFamily="34" charset="0"/>
              </a:rPr>
              <a:t>2</a:t>
            </a:r>
            <a:r>
              <a:rPr lang="nl-BE" sz="2670" dirty="0">
                <a:latin typeface="Tahoma" pitchFamily="34" charset="0"/>
                <a:ea typeface="Tahoma" pitchFamily="34" charset="0"/>
                <a:cs typeface="Tahoma" pitchFamily="34" charset="0"/>
              </a:rPr>
              <a:t> = </a:t>
            </a:r>
            <a:r>
              <a:rPr lang="nl-BE" sz="2800" dirty="0" smtClean="0">
                <a:latin typeface="Tahoma" pitchFamily="34" charset="0"/>
                <a:ea typeface="Tahoma" pitchFamily="34" charset="0"/>
                <a:cs typeface="Tahoma" pitchFamily="34" charset="0"/>
              </a:rPr>
              <a:t>oplossing </a:t>
            </a:r>
            <a:r>
              <a:rPr lang="nl-BE" sz="2800" dirty="0">
                <a:latin typeface="Tahoma" pitchFamily="34" charset="0"/>
                <a:ea typeface="Tahoma" pitchFamily="34" charset="0"/>
                <a:cs typeface="Tahoma" pitchFamily="34" charset="0"/>
              </a:rPr>
              <a:t>in de les</a:t>
            </a:r>
            <a:endParaRPr lang="nl-BE" sz="2670" dirty="0">
              <a:latin typeface="Tahoma" pitchFamily="34" charset="0"/>
              <a:ea typeface="Tahoma" pitchFamily="34" charset="0"/>
              <a:cs typeface="Tahoma" pitchFamily="34" charset="0"/>
            </a:endParaRPr>
          </a:p>
          <a:p>
            <a:pPr marL="798492" lvl="1" indent="-457189">
              <a:buFont typeface="+mj-lt"/>
              <a:buAutoNum type="arabicPeriod"/>
            </a:pPr>
            <a:r>
              <a:rPr lang="nl-BE" sz="2670" dirty="0">
                <a:latin typeface="Tahoma" pitchFamily="34" charset="0"/>
                <a:ea typeface="Tahoma" pitchFamily="34" charset="0"/>
                <a:cs typeface="Tahoma" pitchFamily="34" charset="0"/>
              </a:rPr>
              <a:t>(110,11)</a:t>
            </a:r>
            <a:r>
              <a:rPr lang="nl-BE" sz="2670" baseline="-25000" dirty="0">
                <a:latin typeface="Tahoma" pitchFamily="34" charset="0"/>
                <a:ea typeface="Tahoma" pitchFamily="34" charset="0"/>
                <a:cs typeface="Tahoma" pitchFamily="34" charset="0"/>
              </a:rPr>
              <a:t>2</a:t>
            </a:r>
            <a:r>
              <a:rPr lang="nl-BE" sz="2670" dirty="0">
                <a:latin typeface="Tahoma" pitchFamily="34" charset="0"/>
                <a:ea typeface="Tahoma" pitchFamily="34" charset="0"/>
                <a:cs typeface="Tahoma" pitchFamily="34" charset="0"/>
              </a:rPr>
              <a:t> + (10,101)</a:t>
            </a:r>
            <a:r>
              <a:rPr lang="nl-BE" sz="2670" baseline="-25000" dirty="0">
                <a:latin typeface="Tahoma" pitchFamily="34" charset="0"/>
                <a:ea typeface="Tahoma" pitchFamily="34" charset="0"/>
                <a:cs typeface="Tahoma" pitchFamily="34" charset="0"/>
              </a:rPr>
              <a:t>2</a:t>
            </a:r>
            <a:r>
              <a:rPr lang="nl-BE" sz="2670" dirty="0">
                <a:latin typeface="Tahoma" pitchFamily="34" charset="0"/>
                <a:ea typeface="Tahoma" pitchFamily="34" charset="0"/>
                <a:cs typeface="Tahoma" pitchFamily="34" charset="0"/>
              </a:rPr>
              <a:t> = (1001,011)</a:t>
            </a:r>
            <a:r>
              <a:rPr lang="nl-BE" sz="2670" baseline="-25000" dirty="0">
                <a:latin typeface="Tahoma" pitchFamily="34" charset="0"/>
                <a:ea typeface="Tahoma" pitchFamily="34" charset="0"/>
                <a:cs typeface="Tahoma" pitchFamily="34" charset="0"/>
              </a:rPr>
              <a:t>2</a:t>
            </a:r>
            <a:r>
              <a:rPr lang="nl-BE" sz="2670" dirty="0">
                <a:latin typeface="Tahoma" pitchFamily="34" charset="0"/>
                <a:ea typeface="Tahoma" pitchFamily="34" charset="0"/>
                <a:cs typeface="Tahoma" pitchFamily="34" charset="0"/>
              </a:rPr>
              <a:t>  6,75+2,625=9,375</a:t>
            </a:r>
          </a:p>
          <a:p>
            <a:pPr marL="798492" lvl="1" indent="-457189">
              <a:buFont typeface="+mj-lt"/>
              <a:buAutoNum type="arabicPeriod"/>
            </a:pPr>
            <a:r>
              <a:rPr lang="nl-BE" sz="2670" dirty="0">
                <a:latin typeface="Tahoma" pitchFamily="34" charset="0"/>
                <a:ea typeface="Tahoma" pitchFamily="34" charset="0"/>
                <a:cs typeface="Tahoma" pitchFamily="34" charset="0"/>
              </a:rPr>
              <a:t>(23,25)</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(40,5)</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a:t>
            </a:r>
            <a:r>
              <a:rPr lang="nl-BE" sz="2800" dirty="0">
                <a:latin typeface="Tahoma" pitchFamily="34" charset="0"/>
                <a:ea typeface="Tahoma" pitchFamily="34" charset="0"/>
                <a:cs typeface="Tahoma" pitchFamily="34" charset="0"/>
              </a:rPr>
              <a:t>oplossing in de les</a:t>
            </a:r>
            <a:endParaRPr lang="nl-BE" sz="2670" baseline="-25000" dirty="0">
              <a:latin typeface="Tahoma" pitchFamily="34" charset="0"/>
              <a:ea typeface="Tahoma" pitchFamily="34" charset="0"/>
              <a:cs typeface="Tahoma" pitchFamily="34" charset="0"/>
            </a:endParaRPr>
          </a:p>
          <a:p>
            <a:pPr marL="798492" lvl="1" indent="-457189">
              <a:buFont typeface="+mj-lt"/>
              <a:buAutoNum type="arabicPeriod"/>
            </a:pPr>
            <a:r>
              <a:rPr lang="nl-BE" sz="2670" dirty="0">
                <a:latin typeface="Tahoma" pitchFamily="34" charset="0"/>
                <a:ea typeface="Tahoma" pitchFamily="34" charset="0"/>
                <a:cs typeface="Tahoma" pitchFamily="34" charset="0"/>
              </a:rPr>
              <a:t>(100)</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(28)</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a:t>
            </a:r>
            <a:r>
              <a:rPr lang="nl-BE" sz="2670" dirty="0"/>
              <a:t>(</a:t>
            </a:r>
            <a:r>
              <a:rPr lang="nl-BE" sz="2670" dirty="0">
                <a:latin typeface="Tahoma" pitchFamily="34" charset="0"/>
                <a:ea typeface="Tahoma" pitchFamily="34" charset="0"/>
                <a:cs typeface="Tahoma" pitchFamily="34" charset="0"/>
              </a:rPr>
              <a:t>1100100</a:t>
            </a:r>
            <a:r>
              <a:rPr lang="nl-BE" sz="2670" dirty="0"/>
              <a:t>)</a:t>
            </a:r>
            <a:r>
              <a:rPr lang="nl-BE" sz="2670" baseline="-25000" dirty="0"/>
              <a:t>2</a:t>
            </a:r>
            <a:r>
              <a:rPr lang="nl-BE" sz="2670" dirty="0"/>
              <a:t> + (</a:t>
            </a:r>
            <a:r>
              <a:rPr lang="nl-BE" sz="2670" dirty="0">
                <a:latin typeface="Tahoma" pitchFamily="34" charset="0"/>
                <a:ea typeface="Tahoma" pitchFamily="34" charset="0"/>
                <a:cs typeface="Tahoma" pitchFamily="34" charset="0"/>
              </a:rPr>
              <a:t>11100</a:t>
            </a:r>
            <a:r>
              <a:rPr lang="nl-BE" sz="2670" dirty="0"/>
              <a:t>)</a:t>
            </a:r>
            <a:r>
              <a:rPr lang="nl-BE" sz="2670" baseline="-25000" dirty="0"/>
              <a:t>2</a:t>
            </a:r>
            <a:r>
              <a:rPr lang="nl-BE" sz="2670" dirty="0"/>
              <a:t> = (</a:t>
            </a:r>
            <a:r>
              <a:rPr lang="nl-BE" sz="2670" dirty="0">
                <a:latin typeface="Tahoma" pitchFamily="34" charset="0"/>
                <a:ea typeface="Tahoma" pitchFamily="34" charset="0"/>
                <a:cs typeface="Tahoma" pitchFamily="34" charset="0"/>
              </a:rPr>
              <a:t>10000000</a:t>
            </a:r>
            <a:r>
              <a:rPr lang="nl-BE" sz="2670" dirty="0"/>
              <a:t>)</a:t>
            </a:r>
            <a:r>
              <a:rPr lang="nl-BE" sz="2670" baseline="-25000" dirty="0"/>
              <a:t>2</a:t>
            </a:r>
            <a:r>
              <a:rPr lang="nl-BE" sz="2670" baseline="-25000" dirty="0">
                <a:latin typeface="Tahoma" pitchFamily="34" charset="0"/>
                <a:ea typeface="Tahoma" pitchFamily="34" charset="0"/>
                <a:cs typeface="Tahoma" pitchFamily="34" charset="0"/>
              </a:rPr>
              <a:t> </a:t>
            </a:r>
          </a:p>
          <a:p>
            <a:pPr marL="798492" lvl="1" indent="-457189">
              <a:buFont typeface="+mj-lt"/>
              <a:buAutoNum type="arabicPeriod"/>
            </a:pPr>
            <a:r>
              <a:rPr lang="nl-BE" sz="2670" dirty="0">
                <a:latin typeface="Tahoma" pitchFamily="34" charset="0"/>
                <a:ea typeface="Tahoma" pitchFamily="34" charset="0"/>
                <a:cs typeface="Tahoma" pitchFamily="34" charset="0"/>
              </a:rPr>
              <a:t>(97)</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(115)</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a:t>
            </a:r>
            <a:r>
              <a:rPr lang="nl-BE" sz="2670" dirty="0"/>
              <a:t>(</a:t>
            </a:r>
            <a:r>
              <a:rPr lang="nl-BE" sz="2670" dirty="0">
                <a:latin typeface="Tahoma" pitchFamily="34" charset="0"/>
                <a:ea typeface="Tahoma" pitchFamily="34" charset="0"/>
                <a:cs typeface="Tahoma" pitchFamily="34" charset="0"/>
              </a:rPr>
              <a:t>1100001</a:t>
            </a:r>
            <a:r>
              <a:rPr lang="nl-BE" sz="2670" dirty="0"/>
              <a:t>)</a:t>
            </a:r>
            <a:r>
              <a:rPr lang="nl-BE" sz="2670" baseline="-25000" dirty="0"/>
              <a:t>2</a:t>
            </a:r>
            <a:r>
              <a:rPr lang="nl-BE" sz="2670" dirty="0"/>
              <a:t> + (</a:t>
            </a:r>
            <a:r>
              <a:rPr lang="nl-BE" sz="2670" dirty="0">
                <a:latin typeface="Tahoma" pitchFamily="34" charset="0"/>
                <a:ea typeface="Tahoma" pitchFamily="34" charset="0"/>
                <a:cs typeface="Tahoma" pitchFamily="34" charset="0"/>
              </a:rPr>
              <a:t>1110110</a:t>
            </a:r>
            <a:r>
              <a:rPr lang="nl-BE" sz="2670" dirty="0"/>
              <a:t>)</a:t>
            </a:r>
            <a:r>
              <a:rPr lang="nl-BE" sz="2670" baseline="-25000" dirty="0"/>
              <a:t>2 </a:t>
            </a:r>
            <a:r>
              <a:rPr lang="nl-BE" sz="2670" dirty="0"/>
              <a:t>= (</a:t>
            </a:r>
            <a:r>
              <a:rPr lang="nl-BE" sz="2670" dirty="0">
                <a:latin typeface="Tahoma" pitchFamily="34" charset="0"/>
                <a:ea typeface="Tahoma" pitchFamily="34" charset="0"/>
                <a:cs typeface="Tahoma" pitchFamily="34" charset="0"/>
              </a:rPr>
              <a:t>11010100</a:t>
            </a:r>
            <a:r>
              <a:rPr lang="nl-BE" sz="2670" dirty="0"/>
              <a:t>)</a:t>
            </a:r>
            <a:r>
              <a:rPr lang="nl-BE" sz="2670" baseline="-25000" dirty="0"/>
              <a:t>2</a:t>
            </a:r>
            <a:endParaRPr lang="nl-BE" sz="2670" baseline="-25000" dirty="0">
              <a:latin typeface="Tahoma" pitchFamily="34" charset="0"/>
              <a:ea typeface="Tahoma" pitchFamily="34" charset="0"/>
              <a:cs typeface="Tahoma" pitchFamily="34" charset="0"/>
            </a:endParaRPr>
          </a:p>
          <a:p>
            <a:pPr marL="798492" lvl="1" indent="-457189">
              <a:buFont typeface="+mj-lt"/>
              <a:buAutoNum type="arabicPeriod"/>
            </a:pPr>
            <a:r>
              <a:rPr lang="nl-BE" sz="2670" dirty="0">
                <a:latin typeface="Tahoma" pitchFamily="34" charset="0"/>
                <a:ea typeface="Tahoma" pitchFamily="34" charset="0"/>
                <a:cs typeface="Tahoma" pitchFamily="34" charset="0"/>
              </a:rPr>
              <a:t>(147)</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(35)</a:t>
            </a:r>
            <a:r>
              <a:rPr lang="nl-BE" sz="2670" baseline="-25000" dirty="0">
                <a:latin typeface="Tahoma" pitchFamily="34" charset="0"/>
                <a:ea typeface="Tahoma" pitchFamily="34" charset="0"/>
                <a:cs typeface="Tahoma" pitchFamily="34" charset="0"/>
              </a:rPr>
              <a:t>10</a:t>
            </a:r>
            <a:r>
              <a:rPr lang="nl-BE" sz="2670" dirty="0">
                <a:latin typeface="Tahoma" pitchFamily="34" charset="0"/>
                <a:ea typeface="Tahoma" pitchFamily="34" charset="0"/>
                <a:cs typeface="Tahoma" pitchFamily="34" charset="0"/>
              </a:rPr>
              <a:t> = </a:t>
            </a:r>
            <a:r>
              <a:rPr lang="nl-BE" sz="2670" dirty="0"/>
              <a:t>(</a:t>
            </a:r>
            <a:r>
              <a:rPr lang="nl-BE" sz="2670" dirty="0">
                <a:latin typeface="Tahoma" pitchFamily="34" charset="0"/>
                <a:ea typeface="Tahoma" pitchFamily="34" charset="0"/>
                <a:cs typeface="Tahoma" pitchFamily="34" charset="0"/>
              </a:rPr>
              <a:t>10010011)2</a:t>
            </a:r>
            <a:r>
              <a:rPr lang="nl-BE" sz="2670" dirty="0"/>
              <a:t> + (</a:t>
            </a:r>
            <a:r>
              <a:rPr lang="nl-BE" sz="2670" dirty="0">
                <a:latin typeface="Tahoma" pitchFamily="34" charset="0"/>
                <a:ea typeface="Tahoma" pitchFamily="34" charset="0"/>
                <a:cs typeface="Tahoma" pitchFamily="34" charset="0"/>
              </a:rPr>
              <a:t>1000110</a:t>
            </a:r>
            <a:r>
              <a:rPr lang="nl-BE" sz="2670" dirty="0"/>
              <a:t>)</a:t>
            </a:r>
            <a:r>
              <a:rPr lang="nl-BE" sz="2670" baseline="-25000" dirty="0"/>
              <a:t>2</a:t>
            </a:r>
            <a:r>
              <a:rPr lang="nl-BE" sz="2670" dirty="0"/>
              <a:t>= (</a:t>
            </a:r>
            <a:r>
              <a:rPr lang="nl-BE" sz="2670" dirty="0">
                <a:latin typeface="Tahoma" pitchFamily="34" charset="0"/>
                <a:ea typeface="Tahoma" pitchFamily="34" charset="0"/>
                <a:cs typeface="Tahoma" pitchFamily="34" charset="0"/>
              </a:rPr>
              <a:t>10110110</a:t>
            </a:r>
            <a:r>
              <a:rPr lang="nl-BE" sz="2670" dirty="0"/>
              <a:t>)</a:t>
            </a:r>
            <a:r>
              <a:rPr lang="nl-BE" sz="2670" baseline="-25000" dirty="0"/>
              <a:t>2</a:t>
            </a:r>
            <a:endParaRPr lang="nl-BE" sz="2670" dirty="0"/>
          </a:p>
          <a:p>
            <a:pPr marL="341303" lvl="1" indent="0">
              <a:buNone/>
            </a:pPr>
            <a:endParaRPr lang="nl-BE" sz="2667"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15</a:t>
            </a:fld>
            <a:endParaRPr lang="nl-BE"/>
          </a:p>
        </p:txBody>
      </p:sp>
    </p:spTree>
    <p:extLst>
      <p:ext uri="{BB962C8B-B14F-4D97-AF65-F5344CB8AC3E}">
        <p14:creationId xmlns:p14="http://schemas.microsoft.com/office/powerpoint/2010/main" val="142181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1: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extLst>
              <p:ext uri="{D42A27DB-BD31-4B8C-83A1-F6EECF244321}">
                <p14:modId xmlns:p14="http://schemas.microsoft.com/office/powerpoint/2010/main" val="4222069890"/>
              </p:ext>
            </p:extLst>
          </p:nvPr>
        </p:nvGraphicFramePr>
        <p:xfrm>
          <a:off x="2447594" y="2075940"/>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algn="ctr"/>
                      <a:r>
                        <a:rPr lang="nl-BE" sz="2400" b="1" dirty="0">
                          <a:latin typeface="Courier New" pitchFamily="49" charset="0"/>
                          <a:cs typeface="Courier New" pitchFamily="49" charset="0"/>
                        </a:rPr>
                        <a:t>10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algn="ctr"/>
                      <a:r>
                        <a:rPr lang="nl-BE" sz="2400" b="1" dirty="0">
                          <a:latin typeface="Courier New" pitchFamily="49" charset="0"/>
                          <a:cs typeface="Courier New" pitchFamily="49" charset="0"/>
                        </a:rPr>
                        <a:t>-13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algn="ctr"/>
                      <a:r>
                        <a:rPr lang="nl-BE" sz="2400" b="1" dirty="0">
                          <a:latin typeface="Courier New" pitchFamily="49" charset="0"/>
                          <a:cs typeface="Courier New" pitchFamily="49" charset="0"/>
                        </a:rPr>
                        <a:t>43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algn="ctr"/>
                      <a:r>
                        <a:rPr lang="nl-BE" sz="2400" b="1" dirty="0">
                          <a:latin typeface="Courier New" pitchFamily="49" charset="0"/>
                          <a:cs typeface="Courier New" pitchFamily="49" charset="0"/>
                        </a:rPr>
                        <a:t>-52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16</a:t>
            </a:fld>
            <a:endParaRPr lang="nl-BE"/>
          </a:p>
        </p:txBody>
      </p:sp>
    </p:spTree>
    <p:extLst>
      <p:ext uri="{BB962C8B-B14F-4D97-AF65-F5344CB8AC3E}">
        <p14:creationId xmlns:p14="http://schemas.microsoft.com/office/powerpoint/2010/main" val="360325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1: </a:t>
            </a:r>
            <a:r>
              <a:rPr lang="nl-BE" sz="2400" dirty="0"/>
              <a:t>Oplossing</a:t>
            </a:r>
          </a:p>
          <a:p>
            <a:pPr>
              <a:buFont typeface="Arial" panose="020B0604020202020204" pitchFamily="34" charset="0"/>
              <a:buNone/>
            </a:pPr>
            <a:endParaRPr lang="nl-BE" sz="800" dirty="0"/>
          </a:p>
        </p:txBody>
      </p:sp>
      <p:graphicFrame>
        <p:nvGraphicFramePr>
          <p:cNvPr id="5" name="Tabel 4"/>
          <p:cNvGraphicFramePr>
            <a:graphicFrameLocks noGrp="1"/>
          </p:cNvGraphicFramePr>
          <p:nvPr>
            <p:extLst>
              <p:ext uri="{D42A27DB-BD31-4B8C-83A1-F6EECF244321}">
                <p14:modId xmlns:p14="http://schemas.microsoft.com/office/powerpoint/2010/main" val="2677394739"/>
              </p:ext>
            </p:extLst>
          </p:nvPr>
        </p:nvGraphicFramePr>
        <p:xfrm>
          <a:off x="2412759" y="1858070"/>
          <a:ext cx="8513915" cy="5059874"/>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algn="ctr"/>
                      <a:r>
                        <a:rPr lang="nl-BE" sz="2400" b="1" dirty="0">
                          <a:latin typeface="Courier New" pitchFamily="49" charset="0"/>
                          <a:cs typeface="Courier New" pitchFamily="49" charset="0"/>
                        </a:rPr>
                        <a:t>10</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algn="ctr"/>
                      <a:r>
                        <a:rPr lang="nl-BE" sz="2400" b="1" dirty="0">
                          <a:latin typeface="Courier New" pitchFamily="49" charset="0"/>
                          <a:cs typeface="Courier New" pitchFamily="49" charset="0"/>
                        </a:rPr>
                        <a:t>-13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dirty="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algn="ctr"/>
                      <a:r>
                        <a:rPr lang="nl-BE" sz="2400" b="1" dirty="0">
                          <a:latin typeface="Courier New" pitchFamily="49" charset="0"/>
                          <a:cs typeface="Courier New" pitchFamily="49" charset="0"/>
                        </a:rPr>
                        <a:t>43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[00101011]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dirty="0">
                          <a:effectLst/>
                          <a:latin typeface="Tahoma" panose="020B0604030504040204" pitchFamily="34" charset="0"/>
                          <a:ea typeface="Times New Roman" panose="02020603050405020304" pitchFamily="18" charset="0"/>
                          <a:cs typeface="Times New Roman" panose="02020603050405020304" pitchFamily="18" charset="0"/>
                        </a:rPr>
                        <a:t>[10101010] </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[00101011]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algn="ctr"/>
                      <a:r>
                        <a:rPr lang="nl-BE" sz="2400" b="1" dirty="0">
                          <a:latin typeface="Courier New" pitchFamily="49" charset="0"/>
                          <a:cs typeface="Courier New" pitchFamily="49" charset="0"/>
                        </a:rPr>
                        <a:t>-52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[10110100]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dirty="0">
                          <a:effectLst/>
                          <a:latin typeface="Tahoma" panose="020B0604030504040204" pitchFamily="34" charset="0"/>
                          <a:ea typeface="Times New Roman" panose="02020603050405020304" pitchFamily="18" charset="0"/>
                          <a:cs typeface="Times New Roman" panose="02020603050405020304" pitchFamily="18" charset="0"/>
                        </a:rPr>
                        <a:t>[01001011] </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dirty="0">
                          <a:effectLst/>
                          <a:latin typeface="Tahoma" panose="020B0604030504040204" pitchFamily="34" charset="0"/>
                          <a:ea typeface="Times New Roman" panose="02020603050405020304" pitchFamily="18" charset="0"/>
                          <a:cs typeface="Times New Roman" panose="02020603050405020304" pitchFamily="18" charset="0"/>
                        </a:rPr>
                        <a:t>[11001100] </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[01010111]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[11010110]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dirty="0">
                          <a:effectLst/>
                          <a:latin typeface="Tahoma" panose="020B0604030504040204" pitchFamily="34" charset="0"/>
                          <a:ea typeface="Times New Roman" panose="02020603050405020304" pitchFamily="18" charset="0"/>
                          <a:cs typeface="Times New Roman" panose="02020603050405020304" pitchFamily="18" charset="0"/>
                        </a:rPr>
                        <a:t>[01010111] </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algn="ctr"/>
                      <a:r>
                        <a:rPr lang="nl-BE" sz="2400" b="1" dirty="0">
                          <a:latin typeface="Courier New" pitchFamily="49" charset="0"/>
                          <a:cs typeface="Courier New" pitchFamily="49" charset="0"/>
                        </a:rPr>
                        <a:t>-87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[11010111]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a:effectLst/>
                          <a:latin typeface="Tahoma" panose="020B0604030504040204" pitchFamily="34" charset="0"/>
                          <a:ea typeface="Times New Roman" panose="02020603050405020304" pitchFamily="18" charset="0"/>
                          <a:cs typeface="Times New Roman" panose="02020603050405020304" pitchFamily="18" charset="0"/>
                        </a:rPr>
                        <a:t>[00101000] </a:t>
                      </a:r>
                      <a:endParaRPr lang="nl-BE" sz="240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dirty="0">
                          <a:effectLst/>
                          <a:latin typeface="Tahoma" panose="020B0604030504040204" pitchFamily="34" charset="0"/>
                          <a:ea typeface="Times New Roman" panose="02020603050405020304" pitchFamily="18" charset="0"/>
                          <a:cs typeface="Times New Roman" panose="02020603050405020304" pitchFamily="18" charset="0"/>
                        </a:rPr>
                        <a:t>[10101001] </a:t>
                      </a:r>
                      <a:endParaRPr lang="nl-BE"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17</a:t>
            </a:fld>
            <a:endParaRPr lang="nl-BE"/>
          </a:p>
        </p:txBody>
      </p:sp>
    </p:spTree>
    <p:extLst>
      <p:ext uri="{BB962C8B-B14F-4D97-AF65-F5344CB8AC3E}">
        <p14:creationId xmlns:p14="http://schemas.microsoft.com/office/powerpoint/2010/main" val="12867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inhoud 2"/>
          <p:cNvSpPr>
            <a:spLocks noGrp="1"/>
          </p:cNvSpPr>
          <p:nvPr>
            <p:ph idx="1"/>
          </p:nvPr>
        </p:nvSpPr>
        <p:spPr>
          <a:xfrm>
            <a:off x="838200" y="1559811"/>
            <a:ext cx="10515600" cy="4351338"/>
          </a:xfrm>
        </p:spPr>
        <p:txBody>
          <a:bodyPr/>
          <a:lstStyle/>
          <a:p>
            <a:pPr>
              <a:buNone/>
            </a:pPr>
            <a:r>
              <a:rPr lang="nl-BE" sz="2400" b="1" dirty="0"/>
              <a:t>Oefening 1:</a:t>
            </a:r>
          </a:p>
          <a:p>
            <a:pPr>
              <a:buNone/>
            </a:pPr>
            <a:endParaRPr lang="nl-BE" sz="800" dirty="0"/>
          </a:p>
          <a:p>
            <a:pPr>
              <a:buNone/>
            </a:pPr>
            <a:r>
              <a:rPr lang="nl-BE" sz="2400" dirty="0"/>
              <a:t>Maak deze berekeningen in 2’s-complement voorstelling in een 8-bit woord en</a:t>
            </a:r>
          </a:p>
          <a:p>
            <a:pPr>
              <a:buNone/>
            </a:pPr>
            <a:r>
              <a:rPr lang="nl-BE" sz="2400" dirty="0"/>
              <a:t>controleer het resultaat.</a:t>
            </a:r>
          </a:p>
          <a:p>
            <a:pPr>
              <a:buNone/>
            </a:pPr>
            <a:endParaRPr lang="nl-BE" sz="800" dirty="0"/>
          </a:p>
          <a:p>
            <a:pPr marL="798492" lvl="1" indent="-457189">
              <a:buFont typeface="+mj-lt"/>
              <a:buAutoNum type="arabicPeriod"/>
            </a:pPr>
            <a:r>
              <a:rPr lang="nl-BE" dirty="0"/>
              <a:t>(-22)</a:t>
            </a:r>
            <a:r>
              <a:rPr lang="nl-BE" baseline="-25000" dirty="0"/>
              <a:t>10</a:t>
            </a:r>
            <a:r>
              <a:rPr lang="nl-BE" dirty="0"/>
              <a:t> – (12)</a:t>
            </a:r>
            <a:r>
              <a:rPr lang="nl-BE" baseline="-25000" dirty="0"/>
              <a:t>10</a:t>
            </a:r>
            <a:r>
              <a:rPr lang="nl-BE" dirty="0"/>
              <a:t> 	= </a:t>
            </a:r>
          </a:p>
          <a:p>
            <a:pPr marL="798492" lvl="1" indent="-457189">
              <a:buFont typeface="+mj-lt"/>
              <a:buAutoNum type="arabicPeriod"/>
            </a:pPr>
            <a:r>
              <a:rPr lang="nl-BE" dirty="0"/>
              <a:t>(11)</a:t>
            </a:r>
            <a:r>
              <a:rPr lang="nl-BE" baseline="-25000" dirty="0"/>
              <a:t>10</a:t>
            </a:r>
            <a:r>
              <a:rPr lang="nl-BE" dirty="0"/>
              <a:t> – (5)</a:t>
            </a:r>
            <a:r>
              <a:rPr lang="nl-BE" baseline="-25000" dirty="0"/>
              <a:t>10 	</a:t>
            </a:r>
            <a:r>
              <a:rPr lang="nl-BE" dirty="0"/>
              <a:t>= </a:t>
            </a:r>
          </a:p>
          <a:p>
            <a:pPr marL="798492" lvl="1" indent="-457189">
              <a:buFont typeface="+mj-lt"/>
              <a:buAutoNum type="arabicPeriod"/>
            </a:pPr>
            <a:r>
              <a:rPr lang="nl-BE" dirty="0"/>
              <a:t>(-13)</a:t>
            </a:r>
            <a:r>
              <a:rPr lang="nl-BE" baseline="-25000" dirty="0"/>
              <a:t>10</a:t>
            </a:r>
            <a:r>
              <a:rPr lang="nl-BE" dirty="0"/>
              <a:t> – (15)</a:t>
            </a:r>
            <a:r>
              <a:rPr lang="nl-BE" baseline="-25000" dirty="0"/>
              <a:t>10</a:t>
            </a:r>
            <a:r>
              <a:rPr lang="nl-BE" dirty="0"/>
              <a:t> 	= </a:t>
            </a:r>
          </a:p>
          <a:p>
            <a:pPr marL="798492" lvl="1" indent="-457189">
              <a:buFont typeface="+mj-lt"/>
              <a:buAutoNum type="arabicPeriod"/>
            </a:pPr>
            <a:r>
              <a:rPr lang="nl-BE" dirty="0"/>
              <a:t>(100)</a:t>
            </a:r>
            <a:r>
              <a:rPr lang="nl-BE" baseline="-25000" dirty="0"/>
              <a:t>10</a:t>
            </a:r>
            <a:r>
              <a:rPr lang="nl-BE" dirty="0"/>
              <a:t> – (64)</a:t>
            </a:r>
            <a:r>
              <a:rPr lang="nl-BE" baseline="-25000" dirty="0"/>
              <a:t>10</a:t>
            </a:r>
            <a:r>
              <a:rPr lang="nl-BE" dirty="0"/>
              <a:t> 	=</a:t>
            </a: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18</a:t>
            </a:fld>
            <a:endParaRPr lang="nl-BE"/>
          </a:p>
        </p:txBody>
      </p:sp>
    </p:spTree>
    <p:extLst>
      <p:ext uri="{BB962C8B-B14F-4D97-AF65-F5344CB8AC3E}">
        <p14:creationId xmlns:p14="http://schemas.microsoft.com/office/powerpoint/2010/main" val="36101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inhoud 2"/>
          <p:cNvSpPr>
            <a:spLocks noGrp="1"/>
          </p:cNvSpPr>
          <p:nvPr>
            <p:ph idx="1"/>
          </p:nvPr>
        </p:nvSpPr>
        <p:spPr>
          <a:xfrm>
            <a:off x="838200" y="1559811"/>
            <a:ext cx="10515600" cy="4351338"/>
          </a:xfrm>
        </p:spPr>
        <p:txBody>
          <a:bodyPr/>
          <a:lstStyle/>
          <a:p>
            <a:pPr>
              <a:buNone/>
            </a:pPr>
            <a:r>
              <a:rPr lang="nl-BE" sz="2400" b="1" dirty="0"/>
              <a:t>Oefening 1: Oplossing</a:t>
            </a:r>
          </a:p>
          <a:p>
            <a:pPr>
              <a:buNone/>
            </a:pPr>
            <a:endParaRPr lang="nl-BE" sz="800" dirty="0"/>
          </a:p>
          <a:p>
            <a:pPr>
              <a:buNone/>
            </a:pPr>
            <a:r>
              <a:rPr lang="nl-BE" sz="2400" dirty="0"/>
              <a:t>Maak deze berekeningen in 2’s-complement voorstelling in een 8-bit woord en</a:t>
            </a:r>
          </a:p>
          <a:p>
            <a:pPr>
              <a:buNone/>
            </a:pPr>
            <a:r>
              <a:rPr lang="nl-BE" sz="2400" dirty="0"/>
              <a:t>controleer het resultaat.</a:t>
            </a:r>
          </a:p>
          <a:p>
            <a:pPr>
              <a:buNone/>
            </a:pPr>
            <a:endParaRPr lang="nl-BE" sz="800" dirty="0"/>
          </a:p>
          <a:p>
            <a:pPr marL="798492" lvl="1" indent="-457189">
              <a:buFont typeface="+mj-lt"/>
              <a:buAutoNum type="arabicPeriod"/>
            </a:pPr>
            <a:r>
              <a:rPr lang="nl-BE" dirty="0"/>
              <a:t>(-22)</a:t>
            </a:r>
            <a:r>
              <a:rPr lang="nl-BE" baseline="-25000" dirty="0"/>
              <a:t>10</a:t>
            </a:r>
            <a:r>
              <a:rPr lang="nl-BE" dirty="0"/>
              <a:t> – (12)</a:t>
            </a:r>
            <a:r>
              <a:rPr lang="nl-BE" baseline="-25000" dirty="0"/>
              <a:t>10</a:t>
            </a:r>
            <a:r>
              <a:rPr lang="nl-BE" dirty="0"/>
              <a:t> = </a:t>
            </a:r>
            <a:r>
              <a:rPr lang="nl-BE" dirty="0">
                <a:latin typeface="Tahoma" pitchFamily="34" charset="0"/>
                <a:ea typeface="Tahoma" pitchFamily="34" charset="0"/>
                <a:cs typeface="Tahoma" pitchFamily="34" charset="0"/>
              </a:rPr>
              <a:t>oplossing in de les</a:t>
            </a:r>
            <a:endParaRPr lang="nl-BE" baseline="-25000" dirty="0"/>
          </a:p>
          <a:p>
            <a:pPr marL="798492" lvl="1" indent="-457189">
              <a:buFont typeface="+mj-lt"/>
              <a:buAutoNum type="arabicPeriod"/>
            </a:pPr>
            <a:r>
              <a:rPr lang="nl-BE" dirty="0"/>
              <a:t>(11)</a:t>
            </a:r>
            <a:r>
              <a:rPr lang="nl-BE" baseline="-25000" dirty="0"/>
              <a:t>10</a:t>
            </a:r>
            <a:r>
              <a:rPr lang="nl-BE" dirty="0"/>
              <a:t> – (5)</a:t>
            </a:r>
            <a:r>
              <a:rPr lang="nl-BE" baseline="-25000" dirty="0"/>
              <a:t>10 </a:t>
            </a:r>
            <a:r>
              <a:rPr lang="nl-BE" dirty="0"/>
              <a:t>= (00001011)</a:t>
            </a:r>
            <a:r>
              <a:rPr lang="nl-BE" baseline="-25000" dirty="0"/>
              <a:t>2</a:t>
            </a:r>
            <a:r>
              <a:rPr lang="nl-BE" dirty="0"/>
              <a:t> + (11111011)</a:t>
            </a:r>
            <a:r>
              <a:rPr lang="nl-BE" baseline="-25000" dirty="0"/>
              <a:t>2</a:t>
            </a:r>
            <a:r>
              <a:rPr lang="nl-BE" dirty="0"/>
              <a:t> = 1(00000110)</a:t>
            </a:r>
            <a:r>
              <a:rPr lang="nl-BE" baseline="-25000" dirty="0"/>
              <a:t>2</a:t>
            </a:r>
            <a:r>
              <a:rPr lang="nl-BE" dirty="0"/>
              <a:t> = (6)</a:t>
            </a:r>
            <a:r>
              <a:rPr lang="nl-BE" baseline="-25000" dirty="0"/>
              <a:t>10</a:t>
            </a:r>
            <a:endParaRPr lang="nl-BE" dirty="0"/>
          </a:p>
          <a:p>
            <a:pPr marL="798492" lvl="1" indent="-457189">
              <a:buFont typeface="+mj-lt"/>
              <a:buAutoNum type="arabicPeriod"/>
            </a:pPr>
            <a:r>
              <a:rPr lang="nl-BE" dirty="0"/>
              <a:t>(-13)</a:t>
            </a:r>
            <a:r>
              <a:rPr lang="nl-BE" baseline="-25000" dirty="0"/>
              <a:t>10</a:t>
            </a:r>
            <a:r>
              <a:rPr lang="nl-BE" dirty="0"/>
              <a:t> – (15)</a:t>
            </a:r>
            <a:r>
              <a:rPr lang="nl-BE" baseline="-25000" dirty="0"/>
              <a:t>10</a:t>
            </a:r>
            <a:r>
              <a:rPr lang="nl-BE" dirty="0"/>
              <a:t> = (11110011)</a:t>
            </a:r>
            <a:r>
              <a:rPr lang="nl-BE" baseline="-25000" dirty="0"/>
              <a:t>2</a:t>
            </a:r>
            <a:r>
              <a:rPr lang="nl-BE" dirty="0"/>
              <a:t> + (11110001)</a:t>
            </a:r>
            <a:r>
              <a:rPr lang="nl-BE" baseline="-25000" dirty="0"/>
              <a:t>2</a:t>
            </a:r>
            <a:r>
              <a:rPr lang="nl-BE" dirty="0"/>
              <a:t> = 1(11100100)</a:t>
            </a:r>
            <a:r>
              <a:rPr lang="nl-BE" baseline="-25000" dirty="0"/>
              <a:t>2</a:t>
            </a:r>
            <a:r>
              <a:rPr lang="nl-BE" dirty="0"/>
              <a:t> = (-28)</a:t>
            </a:r>
            <a:r>
              <a:rPr lang="nl-BE" baseline="-25000" dirty="0"/>
              <a:t>10</a:t>
            </a:r>
          </a:p>
          <a:p>
            <a:pPr marL="798492" lvl="1" indent="-457189">
              <a:buFont typeface="+mj-lt"/>
              <a:buAutoNum type="arabicPeriod"/>
            </a:pPr>
            <a:r>
              <a:rPr lang="nl-BE" dirty="0"/>
              <a:t>(100)</a:t>
            </a:r>
            <a:r>
              <a:rPr lang="nl-BE" baseline="-25000" dirty="0"/>
              <a:t>10</a:t>
            </a:r>
            <a:r>
              <a:rPr lang="nl-BE" dirty="0"/>
              <a:t> – (64)</a:t>
            </a:r>
            <a:r>
              <a:rPr lang="nl-BE" baseline="-25000" dirty="0"/>
              <a:t>10</a:t>
            </a:r>
            <a:r>
              <a:rPr lang="nl-BE" dirty="0"/>
              <a:t> = (01100100)</a:t>
            </a:r>
            <a:r>
              <a:rPr lang="nl-BE" baseline="-25000" dirty="0"/>
              <a:t>2</a:t>
            </a:r>
            <a:r>
              <a:rPr lang="nl-BE" dirty="0"/>
              <a:t> + (11000000)</a:t>
            </a:r>
            <a:r>
              <a:rPr lang="nl-BE" baseline="-25000" dirty="0"/>
              <a:t>2</a:t>
            </a:r>
            <a:r>
              <a:rPr lang="nl-BE" dirty="0"/>
              <a:t> = 1(00100100)</a:t>
            </a:r>
            <a:r>
              <a:rPr lang="nl-BE" baseline="-25000" dirty="0"/>
              <a:t>2</a:t>
            </a:r>
            <a:r>
              <a:rPr lang="nl-BE" dirty="0"/>
              <a:t> = (36)</a:t>
            </a:r>
            <a:r>
              <a:rPr lang="nl-BE" baseline="-25000" dirty="0"/>
              <a:t>10</a:t>
            </a:r>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19</a:t>
            </a:fld>
            <a:endParaRPr lang="nl-BE"/>
          </a:p>
        </p:txBody>
      </p:sp>
    </p:spTree>
    <p:extLst>
      <p:ext uri="{BB962C8B-B14F-4D97-AF65-F5344CB8AC3E}">
        <p14:creationId xmlns:p14="http://schemas.microsoft.com/office/powerpoint/2010/main" val="240318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Inhoud : oplossing oefeningen</a:t>
            </a:r>
            <a:endParaRPr lang="nl-BE" dirty="0"/>
          </a:p>
        </p:txBody>
      </p:sp>
      <p:sp>
        <p:nvSpPr>
          <p:cNvPr id="3" name="Tijdelijke aanduiding voor inhoud 2"/>
          <p:cNvSpPr>
            <a:spLocks noGrp="1"/>
          </p:cNvSpPr>
          <p:nvPr>
            <p:ph idx="1"/>
          </p:nvPr>
        </p:nvSpPr>
        <p:spPr/>
        <p:txBody>
          <a:bodyPr/>
          <a:lstStyle/>
          <a:p>
            <a:r>
              <a:rPr lang="nl-BE" dirty="0" smtClean="0"/>
              <a:t>Oefeningen op conversies </a:t>
            </a:r>
            <a:r>
              <a:rPr lang="nl-BE" dirty="0"/>
              <a:t>tussen talstelsels</a:t>
            </a:r>
          </a:p>
          <a:p>
            <a:r>
              <a:rPr lang="nl-BE" dirty="0" smtClean="0"/>
              <a:t>Oefeningen </a:t>
            </a:r>
            <a:r>
              <a:rPr lang="nl-BE" dirty="0"/>
              <a:t>op optellen in het binair </a:t>
            </a:r>
            <a:r>
              <a:rPr lang="nl-BE" dirty="0" smtClean="0"/>
              <a:t>stelsel</a:t>
            </a:r>
          </a:p>
          <a:p>
            <a:r>
              <a:rPr lang="nl-BE" dirty="0"/>
              <a:t>Oefeningen op negatieve </a:t>
            </a:r>
            <a:r>
              <a:rPr lang="nl-BE" dirty="0" smtClean="0"/>
              <a:t>getallen</a:t>
            </a:r>
          </a:p>
          <a:p>
            <a:r>
              <a:rPr lang="nl-BE" dirty="0"/>
              <a:t>Oefeningen op </a:t>
            </a:r>
            <a:r>
              <a:rPr lang="nl-BE" dirty="0" smtClean="0"/>
              <a:t>overflow</a:t>
            </a:r>
          </a:p>
          <a:p>
            <a:r>
              <a:rPr lang="nl-BE" dirty="0"/>
              <a:t>Oefeningen op </a:t>
            </a:r>
            <a:r>
              <a:rPr lang="nl-BE" dirty="0" err="1"/>
              <a:t>floating</a:t>
            </a:r>
            <a:r>
              <a:rPr lang="nl-BE" dirty="0"/>
              <a:t> point</a:t>
            </a:r>
            <a:endParaRPr lang="nl-BE" dirty="0" smtClean="0"/>
          </a:p>
          <a:p>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a:t>
            </a:fld>
            <a:endParaRPr lang="nl-BE"/>
          </a:p>
        </p:txBody>
      </p:sp>
    </p:spTree>
    <p:extLst>
      <p:ext uri="{BB962C8B-B14F-4D97-AF65-F5344CB8AC3E}">
        <p14:creationId xmlns:p14="http://schemas.microsoft.com/office/powerpoint/2010/main" val="1482191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20</a:t>
            </a:fld>
            <a:endParaRPr lang="nl-BE"/>
          </a:p>
        </p:txBody>
      </p:sp>
      <p:sp>
        <p:nvSpPr>
          <p:cNvPr id="5" name="Tijdelijke aanduiding voor inhoud 2"/>
          <p:cNvSpPr>
            <a:spLocks noGrp="1"/>
          </p:cNvSpPr>
          <p:nvPr>
            <p:ph idx="1"/>
          </p:nvPr>
        </p:nvSpPr>
        <p:spPr/>
        <p:txBody>
          <a:bodyPr>
            <a:noAutofit/>
          </a:bodyPr>
          <a:lstStyle/>
          <a:p>
            <a:pPr>
              <a:buNone/>
            </a:pPr>
            <a:r>
              <a:rPr lang="nl-BE" sz="2667" b="1" dirty="0">
                <a:ea typeface="Tahoma" pitchFamily="34" charset="0"/>
                <a:cs typeface="Tahoma" pitchFamily="34" charset="0"/>
              </a:rPr>
              <a:t>Oefening 2:</a:t>
            </a:r>
          </a:p>
          <a:p>
            <a:pPr>
              <a:buNone/>
            </a:pPr>
            <a:endParaRPr lang="nl-BE" sz="1067" dirty="0">
              <a:ea typeface="Tahoma" pitchFamily="34" charset="0"/>
              <a:cs typeface="Tahoma" pitchFamily="34" charset="0"/>
            </a:endParaRPr>
          </a:p>
          <a:p>
            <a:r>
              <a:rPr lang="nl-BE" sz="2667" dirty="0">
                <a:ea typeface="Tahoma" pitchFamily="34" charset="0"/>
                <a:cs typeface="Tahoma" pitchFamily="34" charset="0"/>
              </a:rPr>
              <a:t>Maak deze berekeningen in binaire 2’s-complement voorstelling en geef aan of en waarom er een overflow conditie is.</a:t>
            </a:r>
          </a:p>
          <a:p>
            <a:pPr>
              <a:buNone/>
            </a:pPr>
            <a:endParaRPr lang="nl-BE" sz="1067" dirty="0">
              <a:ea typeface="Tahoma" pitchFamily="34" charset="0"/>
              <a:cs typeface="Tahoma" pitchFamily="34" charset="0"/>
            </a:endParaRP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55 - 25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100 + 29</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-125 + 25</a:t>
            </a: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-70 - 80</a:t>
            </a:r>
          </a:p>
          <a:p>
            <a:pPr marL="1152000" lvl="2" indent="-468000">
              <a:lnSpc>
                <a:spcPct val="100000"/>
              </a:lnSpc>
              <a:spcBef>
                <a:spcPts val="600"/>
              </a:spcBef>
              <a:buFont typeface="+mj-lt"/>
              <a:buAutoNum type="arabicPeriod"/>
            </a:pPr>
            <a:r>
              <a:rPr lang="nl-BE" sz="2400" dirty="0">
                <a:latin typeface="Calibri" panose="020F0502020204030204" pitchFamily="34" charset="0"/>
                <a:ea typeface="Tahoma" pitchFamily="34" charset="0"/>
                <a:cs typeface="Calibri" panose="020F0502020204030204" pitchFamily="34" charset="0"/>
              </a:rPr>
              <a:t>43 + 106</a:t>
            </a:r>
          </a:p>
          <a:p>
            <a:pPr marL="684194" lvl="2" indent="0">
              <a:buNone/>
            </a:pPr>
            <a:endParaRPr lang="en-US" sz="2400" dirty="0">
              <a:solidFill>
                <a:schemeClr val="tx1"/>
              </a:solidFill>
              <a:ea typeface="Tahoma" pitchFamily="34" charset="0"/>
              <a:cs typeface="Tahoma" pitchFamily="34" charset="0"/>
            </a:endParaRPr>
          </a:p>
        </p:txBody>
      </p:sp>
      <p:sp>
        <p:nvSpPr>
          <p:cNvPr id="6" name="Tijdelijke aanduiding voor inhoud 2"/>
          <p:cNvSpPr txBox="1">
            <a:spLocks/>
          </p:cNvSpPr>
          <p:nvPr/>
        </p:nvSpPr>
        <p:spPr>
          <a:xfrm>
            <a:off x="4734521" y="3614370"/>
            <a:ext cx="4814620" cy="27419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b="0" i="0" kern="1200">
                <a:solidFill>
                  <a:schemeClr val="bg2"/>
                </a:solidFill>
                <a:latin typeface="Montserrat Semi" pitchFamily="2" charset="77"/>
                <a:ea typeface="+mn-ea"/>
                <a:cs typeface="+mn-cs"/>
              </a:defRPr>
            </a:lvl1pPr>
            <a:lvl2pPr marL="742950" indent="-285750" algn="l" defTabSz="457200" rtl="0" eaLnBrk="1" latinLnBrk="0" hangingPunct="1">
              <a:spcBef>
                <a:spcPct val="20000"/>
              </a:spcBef>
              <a:buFont typeface="Arial"/>
              <a:buChar char="–"/>
              <a:defRPr sz="2400" b="0" i="0" kern="1200">
                <a:solidFill>
                  <a:schemeClr val="bg2"/>
                </a:solidFill>
                <a:latin typeface="Montserrat Semi" pitchFamily="2" charset="77"/>
                <a:ea typeface="+mn-ea"/>
                <a:cs typeface="+mn-cs"/>
              </a:defRPr>
            </a:lvl2pPr>
            <a:lvl3pPr marL="1143000" indent="-228600" algn="l" defTabSz="457200" rtl="0" eaLnBrk="1" latinLnBrk="0" hangingPunct="1">
              <a:spcBef>
                <a:spcPct val="20000"/>
              </a:spcBef>
              <a:buFont typeface="Arial"/>
              <a:buChar char="•"/>
              <a:defRPr sz="2000" b="0" i="0" kern="1200">
                <a:solidFill>
                  <a:schemeClr val="bg2"/>
                </a:solidFill>
                <a:latin typeface="Montserrat Semi" pitchFamily="2" charset="77"/>
                <a:ea typeface="+mn-ea"/>
                <a:cs typeface="+mn-cs"/>
              </a:defRPr>
            </a:lvl3pPr>
            <a:lvl4pPr marL="16002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4pPr>
            <a:lvl5pPr marL="2057400" indent="-228600" algn="l" defTabSz="457200" rtl="0" eaLnBrk="1" latinLnBrk="0" hangingPunct="1">
              <a:spcBef>
                <a:spcPct val="20000"/>
              </a:spcBef>
              <a:buFont typeface="Arial"/>
              <a:buChar char="»"/>
              <a:defRPr sz="1800" b="0" i="0" kern="1200">
                <a:solidFill>
                  <a:schemeClr val="bg2"/>
                </a:solidFill>
                <a:latin typeface="Montserrat Semi" pitchFamily="2" charset="77"/>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84000" lvl="2" indent="0">
              <a:spcBef>
                <a:spcPts val="600"/>
              </a:spcBef>
              <a:buNone/>
            </a:pPr>
            <a:r>
              <a:rPr lang="nl-BE" sz="2400" dirty="0">
                <a:solidFill>
                  <a:schemeClr val="tx1"/>
                </a:solidFill>
                <a:latin typeface="Calibri" panose="020F0502020204030204" pitchFamily="34" charset="0"/>
                <a:ea typeface="Tahoma" pitchFamily="34" charset="0"/>
                <a:cs typeface="Calibri" panose="020F0502020204030204" pitchFamily="34" charset="0"/>
              </a:rPr>
              <a:t>6.   43 – 106</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-20 – 52</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87 – 127</a:t>
            </a:r>
          </a:p>
          <a:p>
            <a:pPr marL="1141200" lvl="2" indent="-457200">
              <a:spcBef>
                <a:spcPts val="600"/>
              </a:spcBef>
              <a:buAutoNum type="arabicPeriod" startAt="7"/>
            </a:pPr>
            <a:r>
              <a:rPr lang="nl-BE" sz="2400" dirty="0">
                <a:solidFill>
                  <a:schemeClr val="tx1"/>
                </a:solidFill>
                <a:latin typeface="Calibri" panose="020F0502020204030204" pitchFamily="34" charset="0"/>
                <a:ea typeface="Tahoma" pitchFamily="34" charset="0"/>
                <a:cs typeface="Calibri" panose="020F0502020204030204" pitchFamily="34" charset="0"/>
              </a:rPr>
              <a:t>150 + 106</a:t>
            </a:r>
            <a:endParaRPr lang="en-US" sz="2400" dirty="0">
              <a:solidFill>
                <a:schemeClr val="tx1"/>
              </a:solidFill>
              <a:latin typeface="Calibri" panose="020F0502020204030204" pitchFamily="34" charset="0"/>
              <a:ea typeface="Tahoma" pitchFamily="34" charset="0"/>
              <a:cs typeface="Calibri" panose="020F0502020204030204" pitchFamily="34" charset="0"/>
            </a:endParaRPr>
          </a:p>
        </p:txBody>
      </p:sp>
    </p:spTree>
    <p:extLst>
      <p:ext uri="{BB962C8B-B14F-4D97-AF65-F5344CB8AC3E}">
        <p14:creationId xmlns:p14="http://schemas.microsoft.com/office/powerpoint/2010/main" val="80290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21</a:t>
            </a:fld>
            <a:endParaRPr lang="nl-BE"/>
          </a:p>
        </p:txBody>
      </p:sp>
      <p:sp>
        <p:nvSpPr>
          <p:cNvPr id="5" name="Tijdelijke aanduiding voor inhoud 2"/>
          <p:cNvSpPr>
            <a:spLocks noGrp="1"/>
          </p:cNvSpPr>
          <p:nvPr>
            <p:ph idx="1"/>
          </p:nvPr>
        </p:nvSpPr>
        <p:spPr>
          <a:xfrm>
            <a:off x="838200" y="1825625"/>
            <a:ext cx="10515600" cy="4895850"/>
          </a:xfrm>
        </p:spPr>
        <p:txBody>
          <a:bodyPr>
            <a:noAutofit/>
          </a:bodyPr>
          <a:lstStyle/>
          <a:p>
            <a:pPr>
              <a:buNone/>
            </a:pPr>
            <a:r>
              <a:rPr lang="nl-BE" sz="2667" b="1" dirty="0">
                <a:ea typeface="Tahoma" pitchFamily="34" charset="0"/>
                <a:cs typeface="Tahoma" pitchFamily="34" charset="0"/>
              </a:rPr>
              <a:t>Oefening 2: Oplossing</a:t>
            </a:r>
          </a:p>
          <a:p>
            <a:pPr>
              <a:buNone/>
            </a:pPr>
            <a:endParaRPr lang="nl-BE" sz="1067" dirty="0">
              <a:ea typeface="Tahoma" pitchFamily="34" charset="0"/>
              <a:cs typeface="Tahoma" pitchFamily="34" charset="0"/>
            </a:endParaRPr>
          </a:p>
          <a:p>
            <a:pPr marL="1152000" lvl="2" indent="-468000">
              <a:lnSpc>
                <a:spcPct val="100000"/>
              </a:lnSpc>
              <a:spcBef>
                <a:spcPts val="600"/>
              </a:spcBef>
              <a:buFont typeface="+mj-lt"/>
              <a:buAutoNum type="arabicPeriod"/>
            </a:pPr>
            <a:r>
              <a:rPr lang="nl-BE" sz="2400" dirty="0">
                <a:solidFill>
                  <a:schemeClr val="tx1"/>
                </a:solidFill>
                <a:ea typeface="Tahoma" pitchFamily="34" charset="0"/>
                <a:cs typeface="Tahoma" pitchFamily="34" charset="0"/>
              </a:rPr>
              <a:t>55 – 25 = 30 </a:t>
            </a:r>
          </a:p>
          <a:p>
            <a:pPr marL="684000" lvl="2" indent="0">
              <a:lnSpc>
                <a:spcPct val="100000"/>
              </a:lnSpc>
              <a:spcBef>
                <a:spcPts val="600"/>
              </a:spcBef>
              <a:buNone/>
            </a:pPr>
            <a:r>
              <a:rPr lang="nl-BE" dirty="0">
                <a:latin typeface="Tahoma" pitchFamily="34" charset="0"/>
                <a:ea typeface="Tahoma" pitchFamily="34" charset="0"/>
                <a:cs typeface="Tahoma" pitchFamily="34" charset="0"/>
              </a:rPr>
              <a:t>oplossing in de les </a:t>
            </a:r>
            <a:endParaRPr lang="nl-BE" dirty="0" smtClean="0">
              <a:latin typeface="Tahoma" pitchFamily="34" charset="0"/>
              <a:ea typeface="Tahoma" pitchFamily="34" charset="0"/>
              <a:cs typeface="Tahoma" pitchFamily="34" charset="0"/>
            </a:endParaRPr>
          </a:p>
          <a:p>
            <a:pPr marL="684000" lvl="2" indent="0">
              <a:lnSpc>
                <a:spcPct val="100000"/>
              </a:lnSpc>
              <a:spcBef>
                <a:spcPts val="600"/>
              </a:spcBef>
              <a:buNone/>
            </a:pPr>
            <a:r>
              <a:rPr lang="nl-BE" sz="2400" dirty="0" smtClean="0">
                <a:solidFill>
                  <a:schemeClr val="tx1"/>
                </a:solidFill>
                <a:ea typeface="Tahoma" pitchFamily="34" charset="0"/>
                <a:cs typeface="Tahoma" pitchFamily="34" charset="0"/>
              </a:rPr>
              <a:t>2</a:t>
            </a:r>
            <a:r>
              <a:rPr lang="nl-BE" sz="2400" dirty="0">
                <a:solidFill>
                  <a:schemeClr val="tx1"/>
                </a:solidFill>
                <a:ea typeface="Tahoma" pitchFamily="34" charset="0"/>
                <a:cs typeface="Tahoma" pitchFamily="34" charset="0"/>
              </a:rPr>
              <a:t>. 100 + 29 = </a:t>
            </a:r>
            <a:r>
              <a:rPr lang="nl-BE" dirty="0"/>
              <a:t>01100100 + 00011101 = 10000001 </a:t>
            </a:r>
            <a:r>
              <a:rPr lang="nl-BE" dirty="0">
                <a:sym typeface="Wingdings" panose="05000000000000000000" pitchFamily="2" charset="2"/>
              </a:rPr>
              <a:t></a:t>
            </a:r>
            <a:r>
              <a:rPr lang="nl-BE" dirty="0"/>
              <a:t> overflow, omdat er een Carry naar </a:t>
            </a:r>
            <a:r>
              <a:rPr lang="nl-BE" dirty="0" err="1"/>
              <a:t>tekenbit</a:t>
            </a:r>
            <a:r>
              <a:rPr lang="nl-BE" dirty="0"/>
              <a:t> en geen naar buiten was</a:t>
            </a:r>
          </a:p>
          <a:p>
            <a:pPr marL="684000" lvl="2" indent="0">
              <a:lnSpc>
                <a:spcPct val="100000"/>
              </a:lnSpc>
              <a:spcBef>
                <a:spcPts val="600"/>
              </a:spcBef>
              <a:buNone/>
            </a:pPr>
            <a:r>
              <a:rPr lang="nl-BE" sz="2400" dirty="0">
                <a:solidFill>
                  <a:schemeClr val="tx1"/>
                </a:solidFill>
                <a:ea typeface="Tahoma" pitchFamily="34" charset="0"/>
                <a:cs typeface="Tahoma" pitchFamily="34" charset="0"/>
              </a:rPr>
              <a:t>3. -125 + 25 = 100 </a:t>
            </a:r>
            <a:r>
              <a:rPr lang="nl-BE" dirty="0"/>
              <a:t>10000011 + 00011001 = 10011100 </a:t>
            </a:r>
            <a:r>
              <a:rPr lang="nl-BE" dirty="0">
                <a:sym typeface="Wingdings" panose="05000000000000000000" pitchFamily="2" charset="2"/>
              </a:rPr>
              <a:t></a:t>
            </a:r>
            <a:r>
              <a:rPr lang="nl-BE" dirty="0"/>
              <a:t> geen overflow, want geen Carry naar </a:t>
            </a:r>
            <a:r>
              <a:rPr lang="nl-BE" dirty="0" err="1"/>
              <a:t>tekenbit</a:t>
            </a:r>
            <a:r>
              <a:rPr lang="nl-BE" dirty="0"/>
              <a:t> en geen </a:t>
            </a:r>
            <a:r>
              <a:rPr lang="nl-BE" dirty="0" err="1"/>
              <a:t>carry</a:t>
            </a:r>
            <a:r>
              <a:rPr lang="nl-BE" dirty="0"/>
              <a:t> naar buiten</a:t>
            </a:r>
            <a:endParaRPr lang="nl-BE" sz="2400" dirty="0">
              <a:solidFill>
                <a:schemeClr val="tx1"/>
              </a:solidFill>
              <a:ea typeface="Tahoma" pitchFamily="34" charset="0"/>
              <a:cs typeface="Tahoma" pitchFamily="34" charset="0"/>
            </a:endParaRPr>
          </a:p>
          <a:p>
            <a:pPr marL="684000" lvl="2" indent="0">
              <a:lnSpc>
                <a:spcPct val="100000"/>
              </a:lnSpc>
              <a:spcBef>
                <a:spcPts val="600"/>
              </a:spcBef>
              <a:buNone/>
            </a:pPr>
            <a:r>
              <a:rPr lang="nl-BE" sz="2400" dirty="0">
                <a:solidFill>
                  <a:schemeClr val="tx1"/>
                </a:solidFill>
                <a:ea typeface="Tahoma" pitchFamily="34" charset="0"/>
                <a:cs typeface="Tahoma" pitchFamily="34" charset="0"/>
              </a:rPr>
              <a:t>4. -70 – 80 = </a:t>
            </a:r>
            <a:r>
              <a:rPr lang="nl-BE" dirty="0"/>
              <a:t>10111010 + 10110000 = 01101010 </a:t>
            </a:r>
            <a:r>
              <a:rPr lang="en-US" dirty="0">
                <a:sym typeface="Wingdings" panose="05000000000000000000" pitchFamily="2" charset="2"/>
              </a:rPr>
              <a:t></a:t>
            </a:r>
            <a:r>
              <a:rPr lang="nl-BE" dirty="0"/>
              <a:t> overflow, want geen </a:t>
            </a:r>
            <a:r>
              <a:rPr lang="nl-BE" dirty="0" err="1"/>
              <a:t>carry</a:t>
            </a:r>
            <a:r>
              <a:rPr lang="nl-BE" dirty="0"/>
              <a:t> naar </a:t>
            </a:r>
            <a:r>
              <a:rPr lang="nl-BE" dirty="0" err="1"/>
              <a:t>tekenbit</a:t>
            </a:r>
            <a:r>
              <a:rPr lang="nl-BE" dirty="0"/>
              <a:t>, wel één naar buiten</a:t>
            </a:r>
          </a:p>
          <a:p>
            <a:pPr marL="684000" lvl="2" indent="0">
              <a:lnSpc>
                <a:spcPct val="100000"/>
              </a:lnSpc>
              <a:spcBef>
                <a:spcPts val="600"/>
              </a:spcBef>
              <a:buNone/>
            </a:pPr>
            <a:r>
              <a:rPr lang="nl-BE" sz="2400" dirty="0">
                <a:latin typeface="Calibri" panose="020F0502020204030204" pitchFamily="34" charset="0"/>
                <a:ea typeface="Tahoma" pitchFamily="34" charset="0"/>
                <a:cs typeface="Calibri" panose="020F0502020204030204" pitchFamily="34" charset="0"/>
              </a:rPr>
              <a:t>5. 43 + 106 = </a:t>
            </a:r>
            <a:r>
              <a:rPr lang="nl-BE" dirty="0"/>
              <a:t>00101011 + 01101010 = 10010101 =&gt; overflow </a:t>
            </a:r>
            <a:r>
              <a:rPr lang="nl-BE" dirty="0" err="1"/>
              <a:t>carry</a:t>
            </a:r>
            <a:r>
              <a:rPr lang="nl-BE" dirty="0"/>
              <a:t> </a:t>
            </a:r>
            <a:r>
              <a:rPr lang="nl-BE" dirty="0" err="1"/>
              <a:t>tekenbit</a:t>
            </a:r>
            <a:endParaRPr lang="nl-BE" dirty="0"/>
          </a:p>
          <a:p>
            <a:pPr marL="684000" lvl="2" indent="0">
              <a:lnSpc>
                <a:spcPct val="100000"/>
              </a:lnSpc>
              <a:spcBef>
                <a:spcPts val="600"/>
              </a:spcBef>
              <a:buNone/>
            </a:pPr>
            <a:endParaRPr lang="nl-BE" sz="2400" dirty="0">
              <a:latin typeface="Calibri" panose="020F0502020204030204" pitchFamily="34" charset="0"/>
              <a:ea typeface="Tahoma" pitchFamily="34" charset="0"/>
              <a:cs typeface="Calibri" panose="020F0502020204030204" pitchFamily="34" charset="0"/>
            </a:endParaRPr>
          </a:p>
          <a:p>
            <a:pPr marL="684194" lvl="2" indent="0">
              <a:buNone/>
            </a:pPr>
            <a:endParaRPr lang="en-US" sz="2400" dirty="0">
              <a:solidFill>
                <a:schemeClr val="tx1"/>
              </a:solidFill>
              <a:ea typeface="Tahoma" pitchFamily="34" charset="0"/>
              <a:cs typeface="Tahoma" pitchFamily="34" charset="0"/>
            </a:endParaRPr>
          </a:p>
        </p:txBody>
      </p:sp>
    </p:spTree>
    <p:extLst>
      <p:ext uri="{BB962C8B-B14F-4D97-AF65-F5344CB8AC3E}">
        <p14:creationId xmlns:p14="http://schemas.microsoft.com/office/powerpoint/2010/main" val="208889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overflow</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22</a:t>
            </a:fld>
            <a:endParaRPr lang="nl-BE"/>
          </a:p>
        </p:txBody>
      </p:sp>
      <p:sp>
        <p:nvSpPr>
          <p:cNvPr id="5" name="Tijdelijke aanduiding voor inhoud 2"/>
          <p:cNvSpPr>
            <a:spLocks noGrp="1"/>
          </p:cNvSpPr>
          <p:nvPr>
            <p:ph idx="1"/>
          </p:nvPr>
        </p:nvSpPr>
        <p:spPr/>
        <p:txBody>
          <a:bodyPr>
            <a:noAutofit/>
          </a:bodyPr>
          <a:lstStyle/>
          <a:p>
            <a:pPr>
              <a:buNone/>
            </a:pPr>
            <a:r>
              <a:rPr lang="nl-BE" sz="2667" b="1" dirty="0">
                <a:ea typeface="Tahoma" pitchFamily="34" charset="0"/>
                <a:cs typeface="Tahoma" pitchFamily="34" charset="0"/>
              </a:rPr>
              <a:t>Oefening 2: Oplossing</a:t>
            </a:r>
          </a:p>
          <a:p>
            <a:pPr>
              <a:buNone/>
            </a:pPr>
            <a:endParaRPr lang="nl-BE" sz="1067" dirty="0">
              <a:ea typeface="Tahoma" pitchFamily="34" charset="0"/>
              <a:cs typeface="Tahoma" pitchFamily="34" charset="0"/>
            </a:endParaRPr>
          </a:p>
          <a:p>
            <a:r>
              <a:rPr lang="nl-BE" sz="2667" dirty="0">
                <a:ea typeface="Tahoma" pitchFamily="34" charset="0"/>
                <a:cs typeface="Tahoma" pitchFamily="34" charset="0"/>
              </a:rPr>
              <a:t>Maak deze berekeningen in binaire 2’s-complement voorstelling en geef aan of en waarom er een overflow conditie is.</a:t>
            </a:r>
          </a:p>
          <a:p>
            <a:pPr>
              <a:buNone/>
            </a:pPr>
            <a:endParaRPr lang="nl-BE" sz="1067" dirty="0">
              <a:ea typeface="Tahoma" pitchFamily="34" charset="0"/>
              <a:cs typeface="Tahoma" pitchFamily="34" charset="0"/>
            </a:endParaRPr>
          </a:p>
          <a:p>
            <a:pPr marL="1141200" lvl="2" indent="-457200">
              <a:spcBef>
                <a:spcPts val="600"/>
              </a:spcBef>
              <a:buFont typeface="+mj-lt"/>
              <a:buAutoNum type="arabicPeriod" startAt="6"/>
            </a:pPr>
            <a:r>
              <a:rPr lang="nl-BE" sz="2400" dirty="0">
                <a:latin typeface="Calibri" panose="020F0502020204030204" pitchFamily="34" charset="0"/>
                <a:ea typeface="Tahoma" pitchFamily="34" charset="0"/>
                <a:cs typeface="Calibri" panose="020F0502020204030204" pitchFamily="34" charset="0"/>
              </a:rPr>
              <a:t>43 – 106 = </a:t>
            </a:r>
            <a:r>
              <a:rPr lang="nl-BE" sz="2400" dirty="0">
                <a:latin typeface="Tahoma" pitchFamily="34" charset="0"/>
                <a:ea typeface="Tahoma" pitchFamily="34" charset="0"/>
                <a:cs typeface="Tahoma" pitchFamily="34" charset="0"/>
              </a:rPr>
              <a:t>oplossing in de les</a:t>
            </a:r>
            <a:endParaRPr lang="nl-BE" sz="2400" dirty="0">
              <a:latin typeface="Calibri" panose="020F0502020204030204" pitchFamily="34" charset="0"/>
              <a:ea typeface="Tahoma" pitchFamily="34" charset="0"/>
              <a:cs typeface="Calibri" panose="020F0502020204030204" pitchFamily="34" charset="0"/>
            </a:endParaRPr>
          </a:p>
          <a:p>
            <a:pPr marL="1141200" lvl="2" indent="-457200">
              <a:spcBef>
                <a:spcPts val="600"/>
              </a:spcBef>
              <a:buFont typeface="+mj-lt"/>
              <a:buAutoNum type="arabicPeriod" startAt="6"/>
            </a:pPr>
            <a:r>
              <a:rPr lang="nl-BE" sz="2400" dirty="0">
                <a:latin typeface="Calibri" panose="020F0502020204030204" pitchFamily="34" charset="0"/>
                <a:ea typeface="Tahoma" pitchFamily="34" charset="0"/>
                <a:cs typeface="Calibri" panose="020F0502020204030204" pitchFamily="34" charset="0"/>
              </a:rPr>
              <a:t>87 – 52 = 01010111 + 11001100  = 00100011  = 35</a:t>
            </a:r>
          </a:p>
          <a:p>
            <a:pPr marL="1141200" lvl="2" indent="-457200">
              <a:spcBef>
                <a:spcPts val="600"/>
              </a:spcBef>
              <a:buFont typeface="+mj-lt"/>
              <a:buAutoNum type="arabicPeriod" startAt="6"/>
            </a:pPr>
            <a:r>
              <a:rPr lang="nl-BE" sz="2400" dirty="0">
                <a:latin typeface="Calibri" panose="020F0502020204030204" pitchFamily="34" charset="0"/>
                <a:ea typeface="Tahoma" pitchFamily="34" charset="0"/>
                <a:cs typeface="Calibri" panose="020F0502020204030204" pitchFamily="34" charset="0"/>
              </a:rPr>
              <a:t>-20 – 52 = 11101100 + 11001100 = 10111000 = -72</a:t>
            </a:r>
          </a:p>
          <a:p>
            <a:pPr marL="1141200" lvl="2" indent="-457200">
              <a:spcBef>
                <a:spcPts val="600"/>
              </a:spcBef>
              <a:buFont typeface="+mj-lt"/>
              <a:buAutoNum type="arabicPeriod" startAt="6"/>
            </a:pPr>
            <a:r>
              <a:rPr lang="nl-BE" sz="2400" dirty="0">
                <a:latin typeface="Calibri" panose="020F0502020204030204" pitchFamily="34" charset="0"/>
                <a:ea typeface="Tahoma" pitchFamily="34" charset="0"/>
                <a:cs typeface="Calibri" panose="020F0502020204030204" pitchFamily="34" charset="0"/>
              </a:rPr>
              <a:t>87 – 127 = 01010111 + 10000001 = 11011000 = -40</a:t>
            </a:r>
          </a:p>
          <a:p>
            <a:pPr marL="1141200" lvl="2" indent="-457200">
              <a:spcBef>
                <a:spcPts val="600"/>
              </a:spcBef>
              <a:buFont typeface="+mj-lt"/>
              <a:buAutoNum type="arabicPeriod" startAt="6"/>
            </a:pPr>
            <a:r>
              <a:rPr lang="nl-BE" sz="2400" dirty="0">
                <a:latin typeface="Calibri" panose="020F0502020204030204" pitchFamily="34" charset="0"/>
                <a:ea typeface="Tahoma" pitchFamily="34" charset="0"/>
                <a:cs typeface="Calibri" panose="020F0502020204030204" pitchFamily="34" charset="0"/>
              </a:rPr>
              <a:t>150 + 106 = 10010110 : overflow bij 150 binaire voorstelling al =&gt; </a:t>
            </a:r>
            <a:r>
              <a:rPr lang="nl-BE" sz="2400" dirty="0" err="1">
                <a:latin typeface="Calibri" panose="020F0502020204030204" pitchFamily="34" charset="0"/>
                <a:ea typeface="Tahoma" pitchFamily="34" charset="0"/>
                <a:cs typeface="Calibri" panose="020F0502020204030204" pitchFamily="34" charset="0"/>
              </a:rPr>
              <a:t>tekenbit</a:t>
            </a:r>
            <a:endParaRPr lang="en-US" sz="2400" dirty="0">
              <a:solidFill>
                <a:schemeClr val="tx1"/>
              </a:solidFill>
              <a:ea typeface="Tahoma" pitchFamily="34" charset="0"/>
              <a:cs typeface="Tahoma" pitchFamily="34" charset="0"/>
            </a:endParaRPr>
          </a:p>
        </p:txBody>
      </p:sp>
    </p:spTree>
    <p:extLst>
      <p:ext uri="{BB962C8B-B14F-4D97-AF65-F5344CB8AC3E}">
        <p14:creationId xmlns:p14="http://schemas.microsoft.com/office/powerpoint/2010/main" val="106786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 (vervolg)</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3: </a:t>
            </a:r>
            <a:r>
              <a:rPr lang="nl-BE" sz="2400" dirty="0"/>
              <a:t>Vul onderstaande tabel aan. Gebruik telkens een 8-bit computerwoord</a:t>
            </a:r>
          </a:p>
          <a:p>
            <a:pPr>
              <a:buFont typeface="Arial" panose="020B0604020202020204" pitchFamily="34" charset="0"/>
              <a:buNone/>
            </a:pPr>
            <a:endParaRPr lang="nl-BE" sz="800" dirty="0"/>
          </a:p>
        </p:txBody>
      </p:sp>
      <p:graphicFrame>
        <p:nvGraphicFramePr>
          <p:cNvPr id="5" name="Tabel 4"/>
          <p:cNvGraphicFramePr>
            <a:graphicFrameLocks noGrp="1"/>
          </p:cNvGraphicFramePr>
          <p:nvPr/>
        </p:nvGraphicFramePr>
        <p:xfrm>
          <a:off x="2447594" y="2075940"/>
          <a:ext cx="8513915" cy="4341792"/>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nl-BE" sz="2400" b="1" kern="1200" dirty="0">
                        <a:solidFill>
                          <a:schemeClr val="dk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23</a:t>
            </a:fld>
            <a:endParaRPr lang="nl-BE"/>
          </a:p>
        </p:txBody>
      </p:sp>
    </p:spTree>
    <p:extLst>
      <p:ext uri="{BB962C8B-B14F-4D97-AF65-F5344CB8AC3E}">
        <p14:creationId xmlns:p14="http://schemas.microsoft.com/office/powerpoint/2010/main" val="365036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negatieve getallen (vervolg)</a:t>
            </a:r>
          </a:p>
        </p:txBody>
      </p:sp>
      <p:sp>
        <p:nvSpPr>
          <p:cNvPr id="4" name="Tijdelijke aanduiding voor inhoud 2"/>
          <p:cNvSpPr txBox="1">
            <a:spLocks/>
          </p:cNvSpPr>
          <p:nvPr/>
        </p:nvSpPr>
        <p:spPr>
          <a:xfrm>
            <a:off x="969138" y="1465127"/>
            <a:ext cx="10833002" cy="4936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BE" sz="2400" b="1" dirty="0"/>
              <a:t>Oefening 3: </a:t>
            </a:r>
            <a:r>
              <a:rPr lang="nl-BE" sz="2400" dirty="0"/>
              <a:t>Oplossing</a:t>
            </a:r>
          </a:p>
          <a:p>
            <a:pPr>
              <a:buFont typeface="Arial" panose="020B0604020202020204" pitchFamily="34" charset="0"/>
              <a:buNone/>
            </a:pPr>
            <a:endParaRPr lang="nl-BE" sz="800" dirty="0"/>
          </a:p>
        </p:txBody>
      </p:sp>
      <p:graphicFrame>
        <p:nvGraphicFramePr>
          <p:cNvPr id="5" name="Tabel 4"/>
          <p:cNvGraphicFramePr>
            <a:graphicFrameLocks noGrp="1"/>
          </p:cNvGraphicFramePr>
          <p:nvPr>
            <p:extLst>
              <p:ext uri="{D42A27DB-BD31-4B8C-83A1-F6EECF244321}">
                <p14:modId xmlns:p14="http://schemas.microsoft.com/office/powerpoint/2010/main" val="540404042"/>
              </p:ext>
            </p:extLst>
          </p:nvPr>
        </p:nvGraphicFramePr>
        <p:xfrm>
          <a:off x="2447594" y="2075940"/>
          <a:ext cx="8513915" cy="4655939"/>
        </p:xfrm>
        <a:graphic>
          <a:graphicData uri="http://schemas.openxmlformats.org/drawingml/2006/table">
            <a:tbl>
              <a:tblPr firstRow="1" bandRow="1">
                <a:tableStyleId>{5C22544A-7EE6-4342-B048-85BDC9FD1C3A}</a:tableStyleId>
              </a:tblPr>
              <a:tblGrid>
                <a:gridCol w="1138245">
                  <a:extLst>
                    <a:ext uri="{9D8B030D-6E8A-4147-A177-3AD203B41FA5}">
                      <a16:colId xmlns:a16="http://schemas.microsoft.com/office/drawing/2014/main" val="20000"/>
                    </a:ext>
                  </a:extLst>
                </a:gridCol>
                <a:gridCol w="2438977">
                  <a:extLst>
                    <a:ext uri="{9D8B030D-6E8A-4147-A177-3AD203B41FA5}">
                      <a16:colId xmlns:a16="http://schemas.microsoft.com/office/drawing/2014/main" val="20001"/>
                    </a:ext>
                  </a:extLst>
                </a:gridCol>
                <a:gridCol w="2519161">
                  <a:extLst>
                    <a:ext uri="{9D8B030D-6E8A-4147-A177-3AD203B41FA5}">
                      <a16:colId xmlns:a16="http://schemas.microsoft.com/office/drawing/2014/main" val="20002"/>
                    </a:ext>
                  </a:extLst>
                </a:gridCol>
                <a:gridCol w="2417532">
                  <a:extLst>
                    <a:ext uri="{9D8B030D-6E8A-4147-A177-3AD203B41FA5}">
                      <a16:colId xmlns:a16="http://schemas.microsoft.com/office/drawing/2014/main" val="20003"/>
                    </a:ext>
                  </a:extLst>
                </a:gridCol>
              </a:tblGrid>
              <a:tr h="620256">
                <a:tc>
                  <a:txBody>
                    <a:bodyPr/>
                    <a:lstStyle/>
                    <a:p>
                      <a:pPr algn="ctr"/>
                      <a:r>
                        <a:rPr lang="nl-BE" sz="2400" dirty="0">
                          <a:solidFill>
                            <a:sysClr val="windowText" lastClr="000000"/>
                          </a:solidFill>
                        </a:rPr>
                        <a:t>getal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Teken + </a:t>
                      </a:r>
                      <a:r>
                        <a:rPr lang="nl-BE" sz="2400" dirty="0" err="1">
                          <a:solidFill>
                            <a:sysClr val="windowText" lastClr="000000"/>
                          </a:solidFill>
                        </a:rPr>
                        <a:t>abs</a:t>
                      </a:r>
                      <a:endParaRPr lang="nl-BE" sz="2400" dirty="0">
                        <a:solidFill>
                          <a:sysClr val="windowText" lastClr="000000"/>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Excess-127</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sz="2400" dirty="0">
                          <a:solidFill>
                            <a:sysClr val="windowText" lastClr="000000"/>
                          </a:solidFill>
                        </a:rPr>
                        <a:t>2’s-compl.</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[01101010]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[11101001]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[01101010]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-106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[11101010]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[00010101]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[10010110]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[01111111]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[11111110]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[01111111]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[11111111]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[00000000]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[10000001]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kumimoji="0" lang="nl-BE" sz="2533" b="0" i="0" u="none" strike="noStrike" kern="1200" cap="none" spc="0" normalizeH="0" baseline="0" noProof="0" dirty="0" smtClean="0">
                          <a:ln>
                            <a:noFill/>
                          </a:ln>
                          <a:solidFill>
                            <a:prstClr val="black"/>
                          </a:solidFill>
                          <a:effectLst/>
                          <a:uLnTx/>
                          <a:uFillTx/>
                          <a:latin typeface="Tahoma" pitchFamily="34" charset="0"/>
                          <a:ea typeface="Tahoma" pitchFamily="34" charset="0"/>
                          <a:cs typeface="Tahoma" pitchFamily="34" charset="0"/>
                        </a:rPr>
                        <a:t>oplossing in de les</a:t>
                      </a:r>
                      <a:endPar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20256">
                <a:tc>
                  <a:txBody>
                    <a:bodyPr/>
                    <a:lstStyle/>
                    <a:p>
                      <a:pPr marL="0" algn="ctr" defTabSz="914400" rtl="0" eaLnBrk="1" latinLnBrk="0" hangingPunct="1">
                        <a:lnSpc>
                          <a:spcPct val="115000"/>
                        </a:lnSpc>
                        <a:spcAft>
                          <a:spcPts val="1000"/>
                        </a:spcAft>
                      </a:pPr>
                      <a:r>
                        <a:rPr lang="nl-BE" sz="2400" b="1" kern="1200" dirty="0">
                          <a:solidFill>
                            <a:schemeClr val="dk1"/>
                          </a:solidFill>
                          <a:latin typeface="Courier New" pitchFamily="49" charset="0"/>
                          <a:ea typeface="+mn-ea"/>
                          <a:cs typeface="Courier New" pitchFamily="49" charset="0"/>
                        </a:rPr>
                        <a:t>-128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a:solidFill>
                            <a:schemeClr val="dk1"/>
                          </a:solidFill>
                          <a:latin typeface="Tahoma" panose="020B0604030504040204" pitchFamily="34" charset="0"/>
                          <a:ea typeface="Tahoma" panose="020B0604030504040204" pitchFamily="34" charset="0"/>
                          <a:cs typeface="Tahoma" panose="020B0604030504040204" pitchFamily="34" charset="0"/>
                        </a:rPr>
                        <a:t>overflow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Overflow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nl-BE" sz="2400" b="1" kern="1200" dirty="0">
                          <a:solidFill>
                            <a:schemeClr val="dk1"/>
                          </a:solidFill>
                          <a:latin typeface="Tahoma" panose="020B0604030504040204" pitchFamily="34" charset="0"/>
                          <a:ea typeface="Tahoma" panose="020B0604030504040204" pitchFamily="34" charset="0"/>
                          <a:cs typeface="Tahoma" panose="020B0604030504040204" pitchFamily="34" charset="0"/>
                        </a:rPr>
                        <a:t>[10000000]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ijdelijke aanduiding voor dianummer 5"/>
          <p:cNvSpPr>
            <a:spLocks noGrp="1"/>
          </p:cNvSpPr>
          <p:nvPr>
            <p:ph type="sldNum" sz="quarter" idx="12"/>
          </p:nvPr>
        </p:nvSpPr>
        <p:spPr/>
        <p:txBody>
          <a:bodyPr/>
          <a:lstStyle/>
          <a:p>
            <a:fld id="{C20638EA-1804-476F-966B-2178CB4140D4}" type="slidenum">
              <a:rPr lang="nl-BE" smtClean="0"/>
              <a:t>24</a:t>
            </a:fld>
            <a:endParaRPr lang="nl-BE"/>
          </a:p>
        </p:txBody>
      </p:sp>
    </p:spTree>
    <p:extLst>
      <p:ext uri="{BB962C8B-B14F-4D97-AF65-F5344CB8AC3E}">
        <p14:creationId xmlns:p14="http://schemas.microsoft.com/office/powerpoint/2010/main" val="184399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8135" y="-38737"/>
            <a:ext cx="10515600" cy="1325563"/>
          </a:xfrm>
        </p:spPr>
        <p:txBody>
          <a:bodyPr/>
          <a:lstStyle/>
          <a:p>
            <a:r>
              <a:rPr lang="nl-BE" dirty="0"/>
              <a:t>Oefeningen op </a:t>
            </a:r>
            <a:r>
              <a:rPr lang="nl-BE" dirty="0" err="1"/>
              <a:t>floating</a:t>
            </a:r>
            <a:r>
              <a:rPr lang="nl-BE" dirty="0"/>
              <a:t> </a:t>
            </a:r>
            <a:r>
              <a:rPr lang="nl-BE" dirty="0" smtClean="0"/>
              <a:t>point</a:t>
            </a:r>
            <a:endParaRPr lang="nl-BE" dirty="0"/>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25</a:t>
            </a:fld>
            <a:endParaRPr lang="nl-BE"/>
          </a:p>
        </p:txBody>
      </p:sp>
      <p:sp>
        <p:nvSpPr>
          <p:cNvPr id="5" name="Tekstvak 4"/>
          <p:cNvSpPr txBox="1"/>
          <p:nvPr/>
        </p:nvSpPr>
        <p:spPr>
          <a:xfrm>
            <a:off x="212651" y="1041992"/>
            <a:ext cx="11979349" cy="6033383"/>
          </a:xfrm>
          <a:prstGeom prst="rect">
            <a:avLst/>
          </a:prstGeom>
          <a:noFill/>
        </p:spPr>
        <p:txBody>
          <a:bodyPr wrap="square" rtlCol="0">
            <a:spAutoFit/>
          </a:bodyPr>
          <a:lstStyle/>
          <a:p>
            <a:r>
              <a:rPr lang="nl-BE" sz="2667" b="1" dirty="0"/>
              <a:t>Oefening 1: bepaal de decimale waarde van het volgende binary32 getal in hexadecimale vorm: </a:t>
            </a:r>
            <a:r>
              <a:rPr lang="nl-BE" sz="2667" dirty="0"/>
              <a:t>(41E00000)</a:t>
            </a:r>
            <a:r>
              <a:rPr lang="nl-BE" sz="2667" baseline="-25000" dirty="0"/>
              <a:t>16</a:t>
            </a:r>
          </a:p>
          <a:p>
            <a:endParaRPr lang="nl-BE" dirty="0"/>
          </a:p>
          <a:p>
            <a:endParaRPr lang="nl-BE" dirty="0"/>
          </a:p>
          <a:p>
            <a:endParaRPr lang="nl-BE" dirty="0"/>
          </a:p>
          <a:p>
            <a:endParaRPr lang="nl-BE" dirty="0"/>
          </a:p>
          <a:p>
            <a:r>
              <a:rPr lang="nl-BE" sz="1867" dirty="0"/>
              <a:t>Teken 		= ……… =&gt; ………………………………</a:t>
            </a:r>
          </a:p>
          <a:p>
            <a:endParaRPr lang="nl-BE" sz="1867" dirty="0"/>
          </a:p>
          <a:p>
            <a:r>
              <a:rPr lang="nl-BE" sz="1867" dirty="0"/>
              <a:t>Exponent 		= (………………………………..)</a:t>
            </a:r>
            <a:r>
              <a:rPr lang="nl-BE" sz="1867" baseline="-25000" dirty="0"/>
              <a:t>2</a:t>
            </a:r>
          </a:p>
          <a:p>
            <a:endParaRPr lang="nl-BE" sz="1867" dirty="0"/>
          </a:p>
          <a:p>
            <a:r>
              <a:rPr lang="nl-BE" sz="1867" dirty="0"/>
              <a:t>			= (…………………….)</a:t>
            </a:r>
            <a:r>
              <a:rPr lang="nl-BE" sz="1867" baseline="-25000" dirty="0"/>
              <a:t>10</a:t>
            </a:r>
          </a:p>
          <a:p>
            <a:endParaRPr lang="nl-BE" sz="1867" dirty="0"/>
          </a:p>
          <a:p>
            <a:r>
              <a:rPr lang="nl-BE" sz="1867" dirty="0"/>
              <a:t>			=&gt; ……………………… = ……………………</a:t>
            </a:r>
          </a:p>
          <a:p>
            <a:endParaRPr lang="nl-BE" sz="1867" dirty="0"/>
          </a:p>
          <a:p>
            <a:r>
              <a:rPr lang="nl-BE" sz="1867" dirty="0"/>
              <a:t>Mantisse 		= (…………………………………………………………………) </a:t>
            </a:r>
            <a:r>
              <a:rPr lang="nl-BE" sz="1867" baseline="-25000" dirty="0"/>
              <a:t>2</a:t>
            </a:r>
          </a:p>
          <a:p>
            <a:endParaRPr lang="nl-BE" sz="1867" dirty="0"/>
          </a:p>
          <a:p>
            <a:r>
              <a:rPr lang="nl-BE" sz="1867" dirty="0"/>
              <a:t>			=&gt;  ……………………………………………….</a:t>
            </a:r>
          </a:p>
          <a:p>
            <a:endParaRPr lang="nl-BE" sz="1867" dirty="0"/>
          </a:p>
          <a:p>
            <a:r>
              <a:rPr lang="nl-BE" sz="1867" dirty="0"/>
              <a:t>Het decimale getal is …………………………………………………….</a:t>
            </a:r>
          </a:p>
          <a:p>
            <a:endParaRPr lang="en-GB" dirty="0"/>
          </a:p>
        </p:txBody>
      </p:sp>
      <p:graphicFrame>
        <p:nvGraphicFramePr>
          <p:cNvPr id="6" name="Tabel 5"/>
          <p:cNvGraphicFramePr>
            <a:graphicFrameLocks noGrp="1"/>
          </p:cNvGraphicFramePr>
          <p:nvPr>
            <p:extLst>
              <p:ext uri="{D42A27DB-BD31-4B8C-83A1-F6EECF244321}">
                <p14:modId xmlns:p14="http://schemas.microsoft.com/office/powerpoint/2010/main" val="2586765092"/>
              </p:ext>
            </p:extLst>
          </p:nvPr>
        </p:nvGraphicFramePr>
        <p:xfrm>
          <a:off x="1925532" y="2010126"/>
          <a:ext cx="9203943" cy="929715"/>
        </p:xfrm>
        <a:graphic>
          <a:graphicData uri="http://schemas.openxmlformats.org/drawingml/2006/table">
            <a:tbl>
              <a:tblPr firstRow="1" firstCol="1" lastRow="1" lastCol="1" bandRow="1" bandCol="1">
                <a:tableStyleId>{5C22544A-7EE6-4342-B048-85BDC9FD1C3A}</a:tableStyleId>
              </a:tblPr>
              <a:tblGrid>
                <a:gridCol w="1196836">
                  <a:extLst>
                    <a:ext uri="{9D8B030D-6E8A-4147-A177-3AD203B41FA5}">
                      <a16:colId xmlns:a16="http://schemas.microsoft.com/office/drawing/2014/main" val="20000"/>
                    </a:ext>
                  </a:extLst>
                </a:gridCol>
                <a:gridCol w="305038">
                  <a:extLst>
                    <a:ext uri="{9D8B030D-6E8A-4147-A177-3AD203B41FA5}">
                      <a16:colId xmlns:a16="http://schemas.microsoft.com/office/drawing/2014/main" val="20001"/>
                    </a:ext>
                  </a:extLst>
                </a:gridCol>
                <a:gridCol w="305038">
                  <a:extLst>
                    <a:ext uri="{9D8B030D-6E8A-4147-A177-3AD203B41FA5}">
                      <a16:colId xmlns:a16="http://schemas.microsoft.com/office/drawing/2014/main" val="2670786091"/>
                    </a:ext>
                  </a:extLst>
                </a:gridCol>
                <a:gridCol w="305038">
                  <a:extLst>
                    <a:ext uri="{9D8B030D-6E8A-4147-A177-3AD203B41FA5}">
                      <a16:colId xmlns:a16="http://schemas.microsoft.com/office/drawing/2014/main" val="3693623965"/>
                    </a:ext>
                  </a:extLst>
                </a:gridCol>
                <a:gridCol w="305038">
                  <a:extLst>
                    <a:ext uri="{9D8B030D-6E8A-4147-A177-3AD203B41FA5}">
                      <a16:colId xmlns:a16="http://schemas.microsoft.com/office/drawing/2014/main" val="1268150323"/>
                    </a:ext>
                  </a:extLst>
                </a:gridCol>
                <a:gridCol w="305038">
                  <a:extLst>
                    <a:ext uri="{9D8B030D-6E8A-4147-A177-3AD203B41FA5}">
                      <a16:colId xmlns:a16="http://schemas.microsoft.com/office/drawing/2014/main" val="2567425649"/>
                    </a:ext>
                  </a:extLst>
                </a:gridCol>
                <a:gridCol w="305038">
                  <a:extLst>
                    <a:ext uri="{9D8B030D-6E8A-4147-A177-3AD203B41FA5}">
                      <a16:colId xmlns:a16="http://schemas.microsoft.com/office/drawing/2014/main" val="3354888332"/>
                    </a:ext>
                  </a:extLst>
                </a:gridCol>
                <a:gridCol w="305038">
                  <a:extLst>
                    <a:ext uri="{9D8B030D-6E8A-4147-A177-3AD203B41FA5}">
                      <a16:colId xmlns:a16="http://schemas.microsoft.com/office/drawing/2014/main" val="914806271"/>
                    </a:ext>
                  </a:extLst>
                </a:gridCol>
                <a:gridCol w="305038">
                  <a:extLst>
                    <a:ext uri="{9D8B030D-6E8A-4147-A177-3AD203B41FA5}">
                      <a16:colId xmlns:a16="http://schemas.microsoft.com/office/drawing/2014/main" val="1876131001"/>
                    </a:ext>
                  </a:extLst>
                </a:gridCol>
                <a:gridCol w="242035">
                  <a:extLst>
                    <a:ext uri="{9D8B030D-6E8A-4147-A177-3AD203B41FA5}">
                      <a16:colId xmlns:a16="http://schemas.microsoft.com/office/drawing/2014/main" val="20002"/>
                    </a:ext>
                  </a:extLst>
                </a:gridCol>
                <a:gridCol w="242035">
                  <a:extLst>
                    <a:ext uri="{9D8B030D-6E8A-4147-A177-3AD203B41FA5}">
                      <a16:colId xmlns:a16="http://schemas.microsoft.com/office/drawing/2014/main" val="3321703897"/>
                    </a:ext>
                  </a:extLst>
                </a:gridCol>
                <a:gridCol w="242035">
                  <a:extLst>
                    <a:ext uri="{9D8B030D-6E8A-4147-A177-3AD203B41FA5}">
                      <a16:colId xmlns:a16="http://schemas.microsoft.com/office/drawing/2014/main" val="1797441937"/>
                    </a:ext>
                  </a:extLst>
                </a:gridCol>
                <a:gridCol w="242035">
                  <a:extLst>
                    <a:ext uri="{9D8B030D-6E8A-4147-A177-3AD203B41FA5}">
                      <a16:colId xmlns:a16="http://schemas.microsoft.com/office/drawing/2014/main" val="2147661392"/>
                    </a:ext>
                  </a:extLst>
                </a:gridCol>
                <a:gridCol w="242035">
                  <a:extLst>
                    <a:ext uri="{9D8B030D-6E8A-4147-A177-3AD203B41FA5}">
                      <a16:colId xmlns:a16="http://schemas.microsoft.com/office/drawing/2014/main" val="4010351619"/>
                    </a:ext>
                  </a:extLst>
                </a:gridCol>
                <a:gridCol w="242035">
                  <a:extLst>
                    <a:ext uri="{9D8B030D-6E8A-4147-A177-3AD203B41FA5}">
                      <a16:colId xmlns:a16="http://schemas.microsoft.com/office/drawing/2014/main" val="3787928168"/>
                    </a:ext>
                  </a:extLst>
                </a:gridCol>
                <a:gridCol w="242035">
                  <a:extLst>
                    <a:ext uri="{9D8B030D-6E8A-4147-A177-3AD203B41FA5}">
                      <a16:colId xmlns:a16="http://schemas.microsoft.com/office/drawing/2014/main" val="267757660"/>
                    </a:ext>
                  </a:extLst>
                </a:gridCol>
                <a:gridCol w="242035">
                  <a:extLst>
                    <a:ext uri="{9D8B030D-6E8A-4147-A177-3AD203B41FA5}">
                      <a16:colId xmlns:a16="http://schemas.microsoft.com/office/drawing/2014/main" val="3112390969"/>
                    </a:ext>
                  </a:extLst>
                </a:gridCol>
                <a:gridCol w="242035">
                  <a:extLst>
                    <a:ext uri="{9D8B030D-6E8A-4147-A177-3AD203B41FA5}">
                      <a16:colId xmlns:a16="http://schemas.microsoft.com/office/drawing/2014/main" val="4269474505"/>
                    </a:ext>
                  </a:extLst>
                </a:gridCol>
                <a:gridCol w="242035">
                  <a:extLst>
                    <a:ext uri="{9D8B030D-6E8A-4147-A177-3AD203B41FA5}">
                      <a16:colId xmlns:a16="http://schemas.microsoft.com/office/drawing/2014/main" val="3091652410"/>
                    </a:ext>
                  </a:extLst>
                </a:gridCol>
                <a:gridCol w="242035">
                  <a:extLst>
                    <a:ext uri="{9D8B030D-6E8A-4147-A177-3AD203B41FA5}">
                      <a16:colId xmlns:a16="http://schemas.microsoft.com/office/drawing/2014/main" val="1669477877"/>
                    </a:ext>
                  </a:extLst>
                </a:gridCol>
                <a:gridCol w="242033">
                  <a:extLst>
                    <a:ext uri="{9D8B030D-6E8A-4147-A177-3AD203B41FA5}">
                      <a16:colId xmlns:a16="http://schemas.microsoft.com/office/drawing/2014/main" val="381209931"/>
                    </a:ext>
                  </a:extLst>
                </a:gridCol>
                <a:gridCol w="242035">
                  <a:extLst>
                    <a:ext uri="{9D8B030D-6E8A-4147-A177-3AD203B41FA5}">
                      <a16:colId xmlns:a16="http://schemas.microsoft.com/office/drawing/2014/main" val="2816778633"/>
                    </a:ext>
                  </a:extLst>
                </a:gridCol>
                <a:gridCol w="242035">
                  <a:extLst>
                    <a:ext uri="{9D8B030D-6E8A-4147-A177-3AD203B41FA5}">
                      <a16:colId xmlns:a16="http://schemas.microsoft.com/office/drawing/2014/main" val="783947030"/>
                    </a:ext>
                  </a:extLst>
                </a:gridCol>
                <a:gridCol w="242035">
                  <a:extLst>
                    <a:ext uri="{9D8B030D-6E8A-4147-A177-3AD203B41FA5}">
                      <a16:colId xmlns:a16="http://schemas.microsoft.com/office/drawing/2014/main" val="2551185158"/>
                    </a:ext>
                  </a:extLst>
                </a:gridCol>
                <a:gridCol w="242035">
                  <a:extLst>
                    <a:ext uri="{9D8B030D-6E8A-4147-A177-3AD203B41FA5}">
                      <a16:colId xmlns:a16="http://schemas.microsoft.com/office/drawing/2014/main" val="1737670741"/>
                    </a:ext>
                  </a:extLst>
                </a:gridCol>
                <a:gridCol w="242035">
                  <a:extLst>
                    <a:ext uri="{9D8B030D-6E8A-4147-A177-3AD203B41FA5}">
                      <a16:colId xmlns:a16="http://schemas.microsoft.com/office/drawing/2014/main" val="2713171695"/>
                    </a:ext>
                  </a:extLst>
                </a:gridCol>
                <a:gridCol w="242035">
                  <a:extLst>
                    <a:ext uri="{9D8B030D-6E8A-4147-A177-3AD203B41FA5}">
                      <a16:colId xmlns:a16="http://schemas.microsoft.com/office/drawing/2014/main" val="585352746"/>
                    </a:ext>
                  </a:extLst>
                </a:gridCol>
                <a:gridCol w="242035">
                  <a:extLst>
                    <a:ext uri="{9D8B030D-6E8A-4147-A177-3AD203B41FA5}">
                      <a16:colId xmlns:a16="http://schemas.microsoft.com/office/drawing/2014/main" val="272824865"/>
                    </a:ext>
                  </a:extLst>
                </a:gridCol>
                <a:gridCol w="242035">
                  <a:extLst>
                    <a:ext uri="{9D8B030D-6E8A-4147-A177-3AD203B41FA5}">
                      <a16:colId xmlns:a16="http://schemas.microsoft.com/office/drawing/2014/main" val="3569116448"/>
                    </a:ext>
                  </a:extLst>
                </a:gridCol>
                <a:gridCol w="242035">
                  <a:extLst>
                    <a:ext uri="{9D8B030D-6E8A-4147-A177-3AD203B41FA5}">
                      <a16:colId xmlns:a16="http://schemas.microsoft.com/office/drawing/2014/main" val="542249184"/>
                    </a:ext>
                  </a:extLst>
                </a:gridCol>
                <a:gridCol w="242035">
                  <a:extLst>
                    <a:ext uri="{9D8B030D-6E8A-4147-A177-3AD203B41FA5}">
                      <a16:colId xmlns:a16="http://schemas.microsoft.com/office/drawing/2014/main" val="628543046"/>
                    </a:ext>
                  </a:extLst>
                </a:gridCol>
                <a:gridCol w="242035">
                  <a:extLst>
                    <a:ext uri="{9D8B030D-6E8A-4147-A177-3AD203B41FA5}">
                      <a16:colId xmlns:a16="http://schemas.microsoft.com/office/drawing/2014/main" val="1986574979"/>
                    </a:ext>
                  </a:extLst>
                </a:gridCol>
              </a:tblGrid>
              <a:tr h="468943">
                <a:tc>
                  <a:txBody>
                    <a:bodyPr/>
                    <a:lstStyle/>
                    <a:p>
                      <a:pPr algn="ctr">
                        <a:spcAft>
                          <a:spcPts val="0"/>
                        </a:spcAft>
                      </a:pPr>
                      <a:r>
                        <a:rPr lang="nl-NL" sz="2400" dirty="0">
                          <a:solidFill>
                            <a:schemeClr val="tx1"/>
                          </a:solidFill>
                          <a:effectLst/>
                        </a:rPr>
                        <a:t>teken</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spcAft>
                          <a:spcPts val="0"/>
                        </a:spcAft>
                      </a:pPr>
                      <a:r>
                        <a:rPr lang="nl-NL" sz="2400" dirty="0">
                          <a:solidFill>
                            <a:schemeClr val="tx1"/>
                          </a:solidFill>
                          <a:effectLst/>
                        </a:rPr>
                        <a:t>exponent</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gridSpan="23">
                  <a:txBody>
                    <a:bodyPr/>
                    <a:lstStyle/>
                    <a:p>
                      <a:pPr algn="ctr">
                        <a:spcAft>
                          <a:spcPts val="0"/>
                        </a:spcAft>
                      </a:pPr>
                      <a:r>
                        <a:rPr lang="nl-NL" sz="2400" dirty="0">
                          <a:solidFill>
                            <a:schemeClr val="tx1"/>
                          </a:solidFill>
                          <a:effectLst/>
                        </a:rPr>
                        <a:t>Mantisse</a:t>
                      </a:r>
                      <a:endParaRPr lang="en-GB"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0"/>
                  </a:ext>
                </a:extLst>
              </a:tr>
              <a:tr h="460772">
                <a:tc>
                  <a:txBody>
                    <a:bodyPr/>
                    <a:lstStyle/>
                    <a:p>
                      <a:pPr algn="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nl-NL" sz="1200" dirty="0">
                          <a:effectLst/>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endParaRPr lang="en-GB"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0566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8135" y="-38737"/>
            <a:ext cx="10515600" cy="1325563"/>
          </a:xfrm>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26</a:t>
            </a:fld>
            <a:endParaRPr lang="nl-BE"/>
          </a:p>
        </p:txBody>
      </p:sp>
      <p:sp>
        <p:nvSpPr>
          <p:cNvPr id="5" name="Tekstvak 4"/>
          <p:cNvSpPr txBox="1"/>
          <p:nvPr/>
        </p:nvSpPr>
        <p:spPr>
          <a:xfrm>
            <a:off x="608135" y="1091868"/>
            <a:ext cx="11979349" cy="790088"/>
          </a:xfrm>
          <a:prstGeom prst="rect">
            <a:avLst/>
          </a:prstGeom>
          <a:noFill/>
        </p:spPr>
        <p:txBody>
          <a:bodyPr wrap="square" rtlCol="0">
            <a:spAutoFit/>
          </a:bodyPr>
          <a:lstStyle/>
          <a:p>
            <a:r>
              <a:rPr lang="nl-BE" sz="2667" b="1" dirty="0"/>
              <a:t>Oefening 1: oplossing: </a:t>
            </a:r>
            <a:r>
              <a:rPr lang="nl-BE" sz="2667" dirty="0"/>
              <a:t>(41E00000)</a:t>
            </a:r>
            <a:r>
              <a:rPr lang="nl-BE" sz="2667" baseline="-25000" dirty="0"/>
              <a:t>16</a:t>
            </a:r>
          </a:p>
          <a:p>
            <a:endParaRPr lang="nl-BE" sz="1867" dirty="0"/>
          </a:p>
        </p:txBody>
      </p:sp>
      <p:sp>
        <p:nvSpPr>
          <p:cNvPr id="10" name="Rechthoek 9"/>
          <p:cNvSpPr/>
          <p:nvPr/>
        </p:nvSpPr>
        <p:spPr>
          <a:xfrm>
            <a:off x="482907" y="1950412"/>
            <a:ext cx="11121659" cy="4524315"/>
          </a:xfrm>
          <a:prstGeom prst="rect">
            <a:avLst/>
          </a:prstGeom>
        </p:spPr>
        <p:txBody>
          <a:bodyPr wrap="square">
            <a:spAutoFit/>
          </a:bodyPr>
          <a:lstStyle/>
          <a:p>
            <a:r>
              <a:rPr lang="nl-BE" dirty="0"/>
              <a:t>binaire voorstelling</a:t>
            </a:r>
          </a:p>
          <a:p>
            <a:r>
              <a:rPr lang="nl-BE" dirty="0"/>
              <a:t>	=&gt; (</a:t>
            </a:r>
            <a:r>
              <a:rPr lang="nl-BE" dirty="0">
                <a:solidFill>
                  <a:schemeClr val="accent6"/>
                </a:solidFill>
              </a:rPr>
              <a:t>0</a:t>
            </a:r>
            <a:r>
              <a:rPr lang="nl-BE" dirty="0">
                <a:solidFill>
                  <a:schemeClr val="accent1"/>
                </a:solidFill>
              </a:rPr>
              <a:t>100 0001 1</a:t>
            </a:r>
            <a:r>
              <a:rPr lang="nl-BE" dirty="0">
                <a:solidFill>
                  <a:srgbClr val="FF0000"/>
                </a:solidFill>
              </a:rPr>
              <a:t>110 0000 0000 0000 0000 0000</a:t>
            </a:r>
            <a:r>
              <a:rPr lang="nl-BE" dirty="0"/>
              <a:t>)</a:t>
            </a:r>
            <a:r>
              <a:rPr lang="nl-BE" baseline="-25000" dirty="0"/>
              <a:t>2</a:t>
            </a:r>
            <a:r>
              <a:rPr lang="nl-BE" dirty="0"/>
              <a:t> </a:t>
            </a:r>
          </a:p>
          <a:p>
            <a:r>
              <a:rPr lang="nl-BE" dirty="0"/>
              <a:t>teken	exponent	Mantisse</a:t>
            </a:r>
          </a:p>
          <a:p>
            <a:r>
              <a:rPr lang="nl-BE" dirty="0"/>
              <a:t>0	10000011	11000000000000000000000</a:t>
            </a:r>
          </a:p>
          <a:p>
            <a:endParaRPr lang="nl-BE" dirty="0"/>
          </a:p>
          <a:p>
            <a:r>
              <a:rPr lang="nl-BE" dirty="0"/>
              <a:t>Teken: positief =&gt; 0 voor </a:t>
            </a:r>
            <a:r>
              <a:rPr lang="nl-BE" dirty="0" err="1"/>
              <a:t>tekenbit</a:t>
            </a:r>
            <a:endParaRPr lang="nl-BE" dirty="0"/>
          </a:p>
          <a:p>
            <a:endParaRPr lang="nl-BE" dirty="0"/>
          </a:p>
          <a:p>
            <a:r>
              <a:rPr lang="nl-BE" dirty="0"/>
              <a:t>Exponent: (10000011)</a:t>
            </a:r>
            <a:r>
              <a:rPr lang="nl-BE" baseline="-25000" dirty="0"/>
              <a:t>2</a:t>
            </a:r>
            <a:r>
              <a:rPr lang="nl-BE" dirty="0"/>
              <a:t>  = 128 +3=(131)</a:t>
            </a:r>
            <a:r>
              <a:rPr lang="nl-BE" baseline="-25000" dirty="0"/>
              <a:t>10</a:t>
            </a:r>
            <a:r>
              <a:rPr lang="nl-BE" dirty="0"/>
              <a:t> =&gt; 131-127 = 4</a:t>
            </a:r>
          </a:p>
          <a:p>
            <a:endParaRPr lang="nl-BE" dirty="0"/>
          </a:p>
          <a:p>
            <a:r>
              <a:rPr lang="nl-BE" dirty="0"/>
              <a:t>Mantisse: (11000000000000000000000) = (1,11) </a:t>
            </a:r>
          </a:p>
          <a:p>
            <a:endParaRPr lang="nl-BE" dirty="0"/>
          </a:p>
          <a:p>
            <a:r>
              <a:rPr lang="nl-BE" dirty="0"/>
              <a:t>!!!!! Let op, mantisse is deel na de komma, voor de komma staat er een 1 !!!!!</a:t>
            </a:r>
          </a:p>
          <a:p>
            <a:endParaRPr lang="nl-BE" dirty="0"/>
          </a:p>
          <a:p>
            <a:r>
              <a:rPr lang="nl-BE" dirty="0"/>
              <a:t>Getal = (1,11 x 2</a:t>
            </a:r>
            <a:r>
              <a:rPr lang="nl-BE" baseline="30000" dirty="0"/>
              <a:t>4</a:t>
            </a:r>
            <a:r>
              <a:rPr lang="nl-BE" dirty="0"/>
              <a:t> )</a:t>
            </a:r>
            <a:r>
              <a:rPr lang="nl-BE" baseline="-25000" dirty="0"/>
              <a:t>2 </a:t>
            </a:r>
            <a:r>
              <a:rPr lang="nl-BE" dirty="0"/>
              <a:t>= (11100)</a:t>
            </a:r>
            <a:r>
              <a:rPr lang="nl-BE" baseline="-25000" dirty="0"/>
              <a:t>2</a:t>
            </a:r>
            <a:r>
              <a:rPr lang="nl-BE" dirty="0"/>
              <a:t> = (28)</a:t>
            </a:r>
            <a:r>
              <a:rPr lang="nl-BE" baseline="-25000" dirty="0"/>
              <a:t>10</a:t>
            </a:r>
          </a:p>
          <a:p>
            <a:endParaRPr lang="nl-BE" baseline="-25000" dirty="0"/>
          </a:p>
          <a:p>
            <a:endParaRPr lang="nl-BE" baseline="-25000" dirty="0"/>
          </a:p>
          <a:p>
            <a:endParaRPr lang="nl-BE" baseline="-25000" dirty="0"/>
          </a:p>
        </p:txBody>
      </p:sp>
    </p:spTree>
    <p:extLst>
      <p:ext uri="{BB962C8B-B14F-4D97-AF65-F5344CB8AC3E}">
        <p14:creationId xmlns:p14="http://schemas.microsoft.com/office/powerpoint/2010/main" val="235098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27</a:t>
            </a:fld>
            <a:endParaRPr lang="nl-BE"/>
          </a:p>
        </p:txBody>
      </p:sp>
      <p:sp>
        <p:nvSpPr>
          <p:cNvPr id="5" name="Tijdelijke aanduiding voor inhoud 4"/>
          <p:cNvSpPr txBox="1">
            <a:spLocks noGrp="1"/>
          </p:cNvSpPr>
          <p:nvPr>
            <p:ph idx="1"/>
          </p:nvPr>
        </p:nvSpPr>
        <p:spPr>
          <a:xfrm>
            <a:off x="636182" y="1442853"/>
            <a:ext cx="10515600" cy="8735789"/>
          </a:xfrm>
          <a:prstGeom prst="rect">
            <a:avLst/>
          </a:prstGeom>
          <a:noFill/>
        </p:spPr>
        <p:txBody>
          <a:bodyPr wrap="square" rtlCol="0">
            <a:spAutoFit/>
          </a:bodyPr>
          <a:lstStyle/>
          <a:p>
            <a:pPr marL="0" indent="0">
              <a:buNone/>
            </a:pPr>
            <a:r>
              <a:rPr lang="nl-BE" sz="2400" b="1" dirty="0"/>
              <a:t>Oefening 2:</a:t>
            </a:r>
          </a:p>
          <a:p>
            <a:endParaRPr lang="nl-BE" sz="1067" b="1" dirty="0"/>
          </a:p>
          <a:p>
            <a:r>
              <a:rPr lang="nl-BE" sz="2400" dirty="0"/>
              <a:t>Bepaal voor volgende hexadecimale getallen de decimale waarde van hun </a:t>
            </a:r>
            <a:r>
              <a:rPr lang="nl-BE" sz="2400" dirty="0" err="1"/>
              <a:t>floating</a:t>
            </a:r>
            <a:r>
              <a:rPr lang="nl-BE" sz="2400" dirty="0"/>
              <a:t>-point voorstelling met </a:t>
            </a:r>
            <a:r>
              <a:rPr lang="nl-BE" sz="2400" b="1" dirty="0"/>
              <a:t>enkelvoudige precisie</a:t>
            </a:r>
            <a:r>
              <a:rPr lang="nl-BE" sz="2400" dirty="0"/>
              <a:t>:</a:t>
            </a:r>
          </a:p>
          <a:p>
            <a:endParaRPr lang="nl-BE" sz="2400" dirty="0"/>
          </a:p>
          <a:p>
            <a:pPr marL="342891" indent="-342891">
              <a:buAutoNum type="arabicParenR"/>
            </a:pPr>
            <a:r>
              <a:rPr lang="nl-BE" sz="2400" dirty="0"/>
              <a:t>(CE100000)</a:t>
            </a:r>
            <a:r>
              <a:rPr lang="nl-BE" sz="2400" baseline="-25000" dirty="0"/>
              <a:t>16</a:t>
            </a:r>
            <a:r>
              <a:rPr lang="nl-BE" sz="2400" dirty="0"/>
              <a:t> = ……………………………………</a:t>
            </a:r>
          </a:p>
          <a:p>
            <a:endParaRPr lang="nl-BE" sz="2400" dirty="0"/>
          </a:p>
          <a:p>
            <a:pPr marL="342891" indent="-342891">
              <a:buFont typeface="+mj-lt"/>
              <a:buAutoNum type="arabicParenR" startAt="2"/>
            </a:pPr>
            <a:r>
              <a:rPr lang="nl-BE" sz="2400" dirty="0"/>
              <a:t>(43C00000)</a:t>
            </a:r>
            <a:r>
              <a:rPr lang="nl-BE" sz="2400" baseline="-25000" dirty="0"/>
              <a:t>16</a:t>
            </a:r>
            <a:r>
              <a:rPr lang="nl-BE" sz="2400" dirty="0"/>
              <a:t> = ……………………………………</a:t>
            </a:r>
          </a:p>
          <a:p>
            <a:pPr marL="342891" indent="-342891">
              <a:buFontTx/>
              <a:buAutoNum type="arabicParenR" startAt="2"/>
            </a:pPr>
            <a:endParaRPr lang="nl-BE" sz="2400" dirty="0"/>
          </a:p>
          <a:p>
            <a:pPr marL="342891" indent="-342891">
              <a:buFontTx/>
              <a:buAutoNum type="arabicParenR" startAt="2"/>
            </a:pPr>
            <a:r>
              <a:rPr lang="nl-BE" sz="2400" dirty="0"/>
              <a:t>(3FC00000)</a:t>
            </a:r>
            <a:r>
              <a:rPr lang="nl-BE" sz="2400" baseline="-25000" dirty="0"/>
              <a:t>16</a:t>
            </a:r>
            <a:r>
              <a:rPr lang="nl-BE" sz="2400" dirty="0"/>
              <a:t> = ……………………………………</a:t>
            </a:r>
          </a:p>
          <a:p>
            <a:endParaRPr lang="nl-BE" sz="2400" dirty="0"/>
          </a:p>
          <a:p>
            <a:pPr marL="342891" indent="-342891">
              <a:buFont typeface="+mj-lt"/>
              <a:buAutoNum type="arabicParenR" startAt="4"/>
            </a:pPr>
            <a:r>
              <a:rPr lang="nl-BE" sz="2400" dirty="0"/>
              <a:t>(42F48000)</a:t>
            </a:r>
            <a:r>
              <a:rPr lang="nl-BE" sz="2400" baseline="-25000" dirty="0"/>
              <a:t>16</a:t>
            </a:r>
            <a:r>
              <a:rPr lang="nl-BE" sz="2400" dirty="0"/>
              <a:t> = …………………………………….</a:t>
            </a:r>
          </a:p>
          <a:p>
            <a:pPr marL="342891" indent="-342891">
              <a:buFontTx/>
              <a:buAutoNum type="arabicParenR" startAt="4"/>
            </a:pPr>
            <a:endParaRPr lang="nl-BE" sz="2400" dirty="0"/>
          </a:p>
          <a:p>
            <a:pPr marL="342891" indent="-342891">
              <a:buAutoNum type="arabicParenR" startAt="4"/>
            </a:pPr>
            <a:endParaRPr lang="nl-BE" dirty="0"/>
          </a:p>
          <a:p>
            <a:endParaRPr lang="nl-BE" dirty="0"/>
          </a:p>
          <a:p>
            <a:endParaRPr lang="nl-BE" dirty="0"/>
          </a:p>
          <a:p>
            <a:endParaRPr lang="nl-BE" dirty="0"/>
          </a:p>
          <a:p>
            <a:endParaRPr lang="nl-BE" dirty="0"/>
          </a:p>
          <a:p>
            <a:endParaRPr lang="en-GB" dirty="0"/>
          </a:p>
        </p:txBody>
      </p:sp>
    </p:spTree>
    <p:extLst>
      <p:ext uri="{BB962C8B-B14F-4D97-AF65-F5344CB8AC3E}">
        <p14:creationId xmlns:p14="http://schemas.microsoft.com/office/powerpoint/2010/main" val="229008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28</a:t>
            </a:fld>
            <a:endParaRPr lang="nl-BE"/>
          </a:p>
        </p:txBody>
      </p:sp>
      <p:sp>
        <p:nvSpPr>
          <p:cNvPr id="5" name="Tijdelijke aanduiding voor inhoud 4"/>
          <p:cNvSpPr txBox="1">
            <a:spLocks noGrp="1"/>
          </p:cNvSpPr>
          <p:nvPr>
            <p:ph idx="1"/>
          </p:nvPr>
        </p:nvSpPr>
        <p:spPr>
          <a:xfrm>
            <a:off x="636182" y="1442853"/>
            <a:ext cx="10515600" cy="5235279"/>
          </a:xfrm>
          <a:prstGeom prst="rect">
            <a:avLst/>
          </a:prstGeom>
          <a:noFill/>
        </p:spPr>
        <p:txBody>
          <a:bodyPr wrap="square" rtlCol="0">
            <a:spAutoFit/>
          </a:bodyPr>
          <a:lstStyle/>
          <a:p>
            <a:pPr marL="0" indent="0">
              <a:buNone/>
            </a:pPr>
            <a:r>
              <a:rPr lang="nl-BE" sz="2400" b="1" dirty="0"/>
              <a:t>Oefening 2: Oplossing</a:t>
            </a:r>
          </a:p>
          <a:p>
            <a:r>
              <a:rPr lang="nl-BE" sz="2400" dirty="0"/>
              <a:t>Bepaal voor volgende hexadecimale getallen de decimale waarde van hun </a:t>
            </a:r>
            <a:r>
              <a:rPr lang="nl-BE" sz="2400" dirty="0" err="1"/>
              <a:t>floating</a:t>
            </a:r>
            <a:r>
              <a:rPr lang="nl-BE" sz="2400" dirty="0"/>
              <a:t>-point voorstelling met </a:t>
            </a:r>
            <a:r>
              <a:rPr lang="nl-BE" sz="2400" b="1" dirty="0"/>
              <a:t>enkelvoudige precisie</a:t>
            </a:r>
            <a:r>
              <a:rPr lang="nl-BE" sz="2400" dirty="0"/>
              <a:t>:</a:t>
            </a:r>
          </a:p>
          <a:p>
            <a:pPr marL="0" indent="0">
              <a:buNone/>
            </a:pPr>
            <a:r>
              <a:rPr lang="nl-BE" sz="2400" dirty="0"/>
              <a:t>Er zijn online tools om de uitkomst te controleren, </a:t>
            </a:r>
            <a:r>
              <a:rPr lang="nl-BE" sz="2400" dirty="0" err="1"/>
              <a:t>bvb</a:t>
            </a:r>
            <a:r>
              <a:rPr lang="nl-BE" sz="2400" dirty="0"/>
              <a:t>: </a:t>
            </a:r>
            <a:r>
              <a:rPr lang="nl-BE" sz="2400" dirty="0">
                <a:hlinkClick r:id="rId2"/>
              </a:rPr>
              <a:t>https://www.binaryconvert.com/result_float.html?hexadecimal=43C00000</a:t>
            </a:r>
            <a:endParaRPr lang="nl-BE" sz="2400" dirty="0"/>
          </a:p>
          <a:p>
            <a:pPr marL="457200" indent="-457200">
              <a:buFont typeface="+mj-lt"/>
              <a:buAutoNum type="arabicPeriod"/>
            </a:pPr>
            <a:r>
              <a:rPr lang="nl-BE" sz="2400" dirty="0"/>
              <a:t>(CE100000)</a:t>
            </a:r>
            <a:r>
              <a:rPr lang="nl-BE" sz="2400" baseline="-25000" dirty="0"/>
              <a:t>16</a:t>
            </a:r>
            <a:r>
              <a:rPr lang="nl-BE" sz="2400" dirty="0"/>
              <a:t> = </a:t>
            </a:r>
            <a:r>
              <a:rPr lang="nl-BE" sz="2400" dirty="0">
                <a:latin typeface="Tahoma" pitchFamily="34" charset="0"/>
                <a:ea typeface="Tahoma" pitchFamily="34" charset="0"/>
                <a:cs typeface="Tahoma" pitchFamily="34" charset="0"/>
              </a:rPr>
              <a:t>oplossing in de les</a:t>
            </a:r>
            <a:endParaRPr lang="en-US" sz="2400" baseline="30000" dirty="0"/>
          </a:p>
          <a:p>
            <a:pPr marL="457200" indent="-457200">
              <a:buFont typeface="+mj-lt"/>
              <a:buAutoNum type="arabicPeriod"/>
            </a:pPr>
            <a:endParaRPr lang="en-US" sz="2400" dirty="0"/>
          </a:p>
          <a:p>
            <a:pPr marL="457200" indent="-457200">
              <a:buFont typeface="+mj-lt"/>
              <a:buAutoNum type="arabicPeriod"/>
            </a:pPr>
            <a:r>
              <a:rPr lang="nl-BE" sz="2400" dirty="0"/>
              <a:t>(43C00000)</a:t>
            </a:r>
            <a:r>
              <a:rPr lang="nl-BE" sz="2400" baseline="-25000" dirty="0"/>
              <a:t>16</a:t>
            </a:r>
            <a:r>
              <a:rPr lang="nl-BE" sz="2400" dirty="0"/>
              <a:t> = </a:t>
            </a:r>
            <a:r>
              <a:rPr lang="en-US" sz="2400" dirty="0"/>
              <a:t>384</a:t>
            </a:r>
          </a:p>
          <a:p>
            <a:pPr marL="457200" indent="-457200">
              <a:buFont typeface="+mj-lt"/>
              <a:buAutoNum type="arabicPeriod"/>
            </a:pPr>
            <a:endParaRPr lang="en-US" sz="2400" dirty="0"/>
          </a:p>
          <a:p>
            <a:pPr marL="457200" indent="-457200">
              <a:buFont typeface="+mj-lt"/>
              <a:buAutoNum type="arabicPeriod"/>
            </a:pPr>
            <a:r>
              <a:rPr lang="nl-BE" sz="2400" dirty="0"/>
              <a:t>(3FC00000)</a:t>
            </a:r>
            <a:r>
              <a:rPr lang="nl-BE" sz="2400" baseline="-25000" dirty="0"/>
              <a:t>16</a:t>
            </a:r>
            <a:r>
              <a:rPr lang="nl-BE" sz="2400" dirty="0"/>
              <a:t> = </a:t>
            </a:r>
            <a:r>
              <a:rPr lang="en-US" sz="2400" dirty="0"/>
              <a:t>1,5</a:t>
            </a:r>
          </a:p>
          <a:p>
            <a:pPr marL="457200" indent="-457200">
              <a:buFont typeface="+mj-lt"/>
              <a:buAutoNum type="arabicPeriod"/>
            </a:pPr>
            <a:endParaRPr lang="en-US" sz="2400" dirty="0"/>
          </a:p>
          <a:p>
            <a:pPr marL="457200" indent="-457200">
              <a:buFont typeface="+mj-lt"/>
              <a:buAutoNum type="arabicPeriod"/>
            </a:pPr>
            <a:r>
              <a:rPr lang="nl-BE" sz="2400" dirty="0"/>
              <a:t>(42F48000)</a:t>
            </a:r>
            <a:r>
              <a:rPr lang="nl-BE" sz="2400" baseline="-25000" dirty="0"/>
              <a:t>16</a:t>
            </a:r>
            <a:r>
              <a:rPr lang="nl-BE" sz="2400" dirty="0"/>
              <a:t> = </a:t>
            </a:r>
            <a:r>
              <a:rPr lang="en-US" sz="2400" dirty="0"/>
              <a:t>122,25</a:t>
            </a:r>
          </a:p>
        </p:txBody>
      </p:sp>
    </p:spTree>
    <p:extLst>
      <p:ext uri="{BB962C8B-B14F-4D97-AF65-F5344CB8AC3E}">
        <p14:creationId xmlns:p14="http://schemas.microsoft.com/office/powerpoint/2010/main" val="90302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29</a:t>
            </a:fld>
            <a:endParaRPr lang="nl-BE"/>
          </a:p>
        </p:txBody>
      </p:sp>
      <p:sp>
        <p:nvSpPr>
          <p:cNvPr id="6" name="Tekstvak 5"/>
          <p:cNvSpPr txBox="1"/>
          <p:nvPr/>
        </p:nvSpPr>
        <p:spPr>
          <a:xfrm>
            <a:off x="689746" y="1399262"/>
            <a:ext cx="11102257" cy="5048305"/>
          </a:xfrm>
          <a:prstGeom prst="rect">
            <a:avLst/>
          </a:prstGeom>
          <a:noFill/>
        </p:spPr>
        <p:txBody>
          <a:bodyPr wrap="square" rtlCol="0">
            <a:spAutoFit/>
          </a:bodyPr>
          <a:lstStyle/>
          <a:p>
            <a:r>
              <a:rPr lang="nl-BE" sz="2667" b="1" dirty="0"/>
              <a:t>Oefening 3:</a:t>
            </a:r>
          </a:p>
          <a:p>
            <a:endParaRPr lang="nl-BE" sz="1067" dirty="0"/>
          </a:p>
          <a:p>
            <a:r>
              <a:rPr lang="nl-BE" sz="2667" dirty="0"/>
              <a:t>Bepaal voor volgende decimale waarden hun </a:t>
            </a:r>
            <a:r>
              <a:rPr lang="nl-BE" sz="2667" dirty="0" err="1"/>
              <a:t>floating</a:t>
            </a:r>
            <a:r>
              <a:rPr lang="nl-BE" sz="2667" dirty="0"/>
              <a:t>-point voorstelling met </a:t>
            </a:r>
            <a:r>
              <a:rPr lang="nl-BE" sz="2667" b="1" dirty="0"/>
              <a:t>enkelvoudige precisie, </a:t>
            </a:r>
            <a:r>
              <a:rPr lang="nl-BE" sz="2667" dirty="0"/>
              <a:t>in hexadecimale vorm:</a:t>
            </a:r>
          </a:p>
          <a:p>
            <a:endParaRPr lang="nl-BE" sz="2667" dirty="0"/>
          </a:p>
          <a:p>
            <a:r>
              <a:rPr lang="nl-BE" sz="2667" dirty="0"/>
              <a:t>(149,25)</a:t>
            </a:r>
            <a:r>
              <a:rPr lang="nl-BE" sz="2667" baseline="-25000" dirty="0"/>
              <a:t>10</a:t>
            </a:r>
            <a:r>
              <a:rPr lang="nl-BE" sz="2667" dirty="0"/>
              <a:t> =</a:t>
            </a:r>
          </a:p>
          <a:p>
            <a:endParaRPr lang="nl-BE" sz="2667" dirty="0"/>
          </a:p>
          <a:p>
            <a:r>
              <a:rPr lang="nl-BE" sz="2667" dirty="0"/>
              <a:t>(-1)</a:t>
            </a:r>
            <a:r>
              <a:rPr lang="nl-BE" sz="2667" baseline="-25000" dirty="0"/>
              <a:t>10</a:t>
            </a:r>
            <a:r>
              <a:rPr lang="nl-BE" sz="2667" dirty="0"/>
              <a:t> = </a:t>
            </a:r>
          </a:p>
          <a:p>
            <a:pPr marL="342891" indent="-342891">
              <a:buFontTx/>
              <a:buAutoNum type="arabicParenR" startAt="2"/>
            </a:pPr>
            <a:endParaRPr lang="nl-BE" sz="2667" dirty="0"/>
          </a:p>
          <a:p>
            <a:r>
              <a:rPr lang="nl-BE" sz="2667" dirty="0"/>
              <a:t>(538,625)</a:t>
            </a:r>
            <a:r>
              <a:rPr lang="nl-BE" sz="2667" baseline="-25000" dirty="0"/>
              <a:t>10</a:t>
            </a:r>
            <a:r>
              <a:rPr lang="nl-BE" sz="2667" dirty="0"/>
              <a:t> = </a:t>
            </a:r>
          </a:p>
          <a:p>
            <a:endParaRPr lang="nl-BE" sz="2667" dirty="0"/>
          </a:p>
          <a:p>
            <a:r>
              <a:rPr lang="nl-BE" sz="2667" dirty="0"/>
              <a:t>(-5/32)</a:t>
            </a:r>
            <a:r>
              <a:rPr lang="nl-BE" sz="2667" baseline="-25000" dirty="0"/>
              <a:t>10</a:t>
            </a:r>
            <a:r>
              <a:rPr lang="nl-BE" sz="2667" dirty="0"/>
              <a:t> = </a:t>
            </a:r>
          </a:p>
          <a:p>
            <a:endParaRPr lang="en-GB" dirty="0"/>
          </a:p>
        </p:txBody>
      </p:sp>
    </p:spTree>
    <p:extLst>
      <p:ext uri="{BB962C8B-B14F-4D97-AF65-F5344CB8AC3E}">
        <p14:creationId xmlns:p14="http://schemas.microsoft.com/office/powerpoint/2010/main" val="394849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a:t>
            </a:r>
          </a:p>
        </p:txBody>
      </p:sp>
      <p:sp>
        <p:nvSpPr>
          <p:cNvPr id="4" name="Tijdelijke aanduiding voor inhoud 2"/>
          <p:cNvSpPr>
            <a:spLocks noGrp="1"/>
          </p:cNvSpPr>
          <p:nvPr>
            <p:ph idx="1"/>
          </p:nvPr>
        </p:nvSpPr>
        <p:spPr/>
        <p:txBody>
          <a:bodyPr>
            <a:noAutofit/>
          </a:bodyPr>
          <a:lstStyle/>
          <a:p>
            <a:pPr>
              <a:buNone/>
            </a:pPr>
            <a:r>
              <a:rPr lang="nl-BE" sz="2400" b="1" dirty="0">
                <a:latin typeface="Tahoma" pitchFamily="34" charset="0"/>
                <a:ea typeface="Tahoma" pitchFamily="34" charset="0"/>
                <a:cs typeface="Tahoma" pitchFamily="34" charset="0"/>
              </a:rPr>
              <a:t>Oefening 1:</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(100110010011)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(1001110011110010)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(101010111100)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(1FD)</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(CCC)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(5307)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	</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(7264)</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(2A5C)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8</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(243)</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16</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3</a:t>
            </a:fld>
            <a:endParaRPr lang="nl-BE"/>
          </a:p>
        </p:txBody>
      </p:sp>
    </p:spTree>
    <p:extLst>
      <p:ext uri="{BB962C8B-B14F-4D97-AF65-F5344CB8AC3E}">
        <p14:creationId xmlns:p14="http://schemas.microsoft.com/office/powerpoint/2010/main" val="94779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a:t>
            </a:r>
            <a:r>
              <a:rPr lang="nl-BE" dirty="0" err="1"/>
              <a:t>floating</a:t>
            </a:r>
            <a:r>
              <a:rPr lang="nl-BE" dirty="0"/>
              <a:t> point (vervolg)</a:t>
            </a:r>
          </a:p>
        </p:txBody>
      </p:sp>
      <p:sp>
        <p:nvSpPr>
          <p:cNvPr id="4" name="Tijdelijke aanduiding voor dianummer 3"/>
          <p:cNvSpPr>
            <a:spLocks noGrp="1"/>
          </p:cNvSpPr>
          <p:nvPr>
            <p:ph type="sldNum" sz="quarter" idx="12"/>
          </p:nvPr>
        </p:nvSpPr>
        <p:spPr/>
        <p:txBody>
          <a:bodyPr/>
          <a:lstStyle/>
          <a:p>
            <a:fld id="{C20638EA-1804-476F-966B-2178CB4140D4}" type="slidenum">
              <a:rPr lang="nl-BE" smtClean="0"/>
              <a:t>30</a:t>
            </a:fld>
            <a:endParaRPr lang="nl-BE"/>
          </a:p>
        </p:txBody>
      </p:sp>
      <p:sp>
        <p:nvSpPr>
          <p:cNvPr id="6" name="Tekstvak 5"/>
          <p:cNvSpPr txBox="1"/>
          <p:nvPr/>
        </p:nvSpPr>
        <p:spPr>
          <a:xfrm>
            <a:off x="689746" y="1399262"/>
            <a:ext cx="11102257" cy="5048305"/>
          </a:xfrm>
          <a:prstGeom prst="rect">
            <a:avLst/>
          </a:prstGeom>
          <a:noFill/>
        </p:spPr>
        <p:txBody>
          <a:bodyPr wrap="square" rtlCol="0">
            <a:spAutoFit/>
          </a:bodyPr>
          <a:lstStyle/>
          <a:p>
            <a:r>
              <a:rPr lang="nl-BE" sz="2667" b="1" dirty="0"/>
              <a:t>Oefening 3: Oplossing</a:t>
            </a:r>
          </a:p>
          <a:p>
            <a:endParaRPr lang="nl-BE" sz="1067" dirty="0"/>
          </a:p>
          <a:p>
            <a:r>
              <a:rPr lang="nl-BE" sz="2667" dirty="0"/>
              <a:t>Bepaal voor volgende decimale waarden hun </a:t>
            </a:r>
            <a:r>
              <a:rPr lang="nl-BE" sz="2667" dirty="0" err="1"/>
              <a:t>floating</a:t>
            </a:r>
            <a:r>
              <a:rPr lang="nl-BE" sz="2667" dirty="0"/>
              <a:t>-point voorstelling met </a:t>
            </a:r>
            <a:r>
              <a:rPr lang="nl-BE" sz="2667" b="1" dirty="0"/>
              <a:t>enkelvoudige precisie, </a:t>
            </a:r>
            <a:r>
              <a:rPr lang="nl-BE" sz="2667" dirty="0"/>
              <a:t>in hexadecimale vorm:</a:t>
            </a:r>
          </a:p>
          <a:p>
            <a:endParaRPr lang="nl-BE" sz="2667" dirty="0"/>
          </a:p>
          <a:p>
            <a:r>
              <a:rPr lang="nl-BE" sz="2667" dirty="0"/>
              <a:t>(149,25)</a:t>
            </a:r>
            <a:r>
              <a:rPr lang="nl-BE" sz="2667" baseline="-25000" dirty="0"/>
              <a:t>10</a:t>
            </a:r>
            <a:r>
              <a:rPr lang="nl-BE" sz="2667" dirty="0"/>
              <a:t> = </a:t>
            </a:r>
            <a:r>
              <a:rPr lang="nl-BE" sz="2800" dirty="0">
                <a:latin typeface="Tahoma" pitchFamily="34" charset="0"/>
                <a:ea typeface="Tahoma" pitchFamily="34" charset="0"/>
                <a:cs typeface="Tahoma" pitchFamily="34" charset="0"/>
              </a:rPr>
              <a:t>oplossing in de les</a:t>
            </a:r>
            <a:endParaRPr lang="nl-BE" sz="2667" dirty="0"/>
          </a:p>
          <a:p>
            <a:endParaRPr lang="nl-BE" sz="2667" dirty="0"/>
          </a:p>
          <a:p>
            <a:r>
              <a:rPr lang="nl-BE" sz="2667" dirty="0"/>
              <a:t>(-1)</a:t>
            </a:r>
            <a:r>
              <a:rPr lang="nl-BE" sz="2667" baseline="-25000" dirty="0"/>
              <a:t>10</a:t>
            </a:r>
            <a:r>
              <a:rPr lang="nl-BE" sz="2667" dirty="0"/>
              <a:t> = (</a:t>
            </a:r>
            <a:r>
              <a:rPr lang="en-US" sz="2667" dirty="0"/>
              <a:t>BF800000</a:t>
            </a:r>
            <a:r>
              <a:rPr lang="nl-BE" sz="2667" dirty="0"/>
              <a:t> )</a:t>
            </a:r>
            <a:r>
              <a:rPr lang="nl-BE" sz="2667" baseline="-25000" dirty="0"/>
              <a:t>16</a:t>
            </a:r>
            <a:r>
              <a:rPr lang="nl-BE" sz="2667" dirty="0"/>
              <a:t> </a:t>
            </a:r>
          </a:p>
          <a:p>
            <a:pPr marL="342891" indent="-342891">
              <a:buFontTx/>
              <a:buAutoNum type="arabicParenR" startAt="2"/>
            </a:pPr>
            <a:endParaRPr lang="nl-BE" sz="2667" dirty="0"/>
          </a:p>
          <a:p>
            <a:r>
              <a:rPr lang="nl-BE" sz="2667" dirty="0"/>
              <a:t>(538,625)</a:t>
            </a:r>
            <a:r>
              <a:rPr lang="nl-BE" sz="2667" baseline="-25000" dirty="0"/>
              <a:t>10</a:t>
            </a:r>
            <a:r>
              <a:rPr lang="nl-BE" sz="2667" dirty="0"/>
              <a:t> = (</a:t>
            </a:r>
            <a:r>
              <a:rPr lang="en-US" sz="2667" dirty="0"/>
              <a:t>4406A800</a:t>
            </a:r>
            <a:r>
              <a:rPr lang="nl-BE" sz="2667" dirty="0"/>
              <a:t> )</a:t>
            </a:r>
            <a:r>
              <a:rPr lang="nl-BE" sz="2667" baseline="-25000" dirty="0"/>
              <a:t>16</a:t>
            </a:r>
            <a:r>
              <a:rPr lang="nl-BE" sz="2667" dirty="0"/>
              <a:t> </a:t>
            </a:r>
          </a:p>
          <a:p>
            <a:endParaRPr lang="nl-BE" sz="2667" dirty="0"/>
          </a:p>
          <a:p>
            <a:r>
              <a:rPr lang="nl-BE" sz="2667" dirty="0"/>
              <a:t>(-5/32)</a:t>
            </a:r>
            <a:r>
              <a:rPr lang="nl-BE" sz="2667" baseline="-25000" dirty="0"/>
              <a:t>10</a:t>
            </a:r>
            <a:r>
              <a:rPr lang="nl-BE" sz="2667" dirty="0"/>
              <a:t> = (BE200000 )</a:t>
            </a:r>
            <a:r>
              <a:rPr lang="nl-BE" sz="2667" baseline="-25000" dirty="0"/>
              <a:t>16</a:t>
            </a:r>
            <a:r>
              <a:rPr lang="nl-BE" sz="2667" dirty="0"/>
              <a:t> </a:t>
            </a:r>
          </a:p>
          <a:p>
            <a:endParaRPr lang="en-GB" dirty="0"/>
          </a:p>
        </p:txBody>
      </p:sp>
    </p:spTree>
    <p:extLst>
      <p:ext uri="{BB962C8B-B14F-4D97-AF65-F5344CB8AC3E}">
        <p14:creationId xmlns:p14="http://schemas.microsoft.com/office/powerpoint/2010/main" val="32312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a:t>
            </a:r>
          </a:p>
        </p:txBody>
      </p:sp>
      <p:sp>
        <p:nvSpPr>
          <p:cNvPr id="4" name="Tijdelijke aanduiding voor inhoud 2"/>
          <p:cNvSpPr>
            <a:spLocks noGrp="1"/>
          </p:cNvSpPr>
          <p:nvPr>
            <p:ph idx="1"/>
          </p:nvPr>
        </p:nvSpPr>
        <p:spPr/>
        <p:txBody>
          <a:bodyPr>
            <a:noAutofit/>
          </a:bodyPr>
          <a:lstStyle/>
          <a:p>
            <a:pPr>
              <a:buNone/>
            </a:pPr>
            <a:r>
              <a:rPr lang="nl-BE" sz="2400" b="1" dirty="0">
                <a:latin typeface="Tahoma" pitchFamily="34" charset="0"/>
                <a:ea typeface="Tahoma" pitchFamily="34" charset="0"/>
                <a:cs typeface="Tahoma" pitchFamily="34" charset="0"/>
              </a:rPr>
              <a:t>Oefening 1: Oplossing</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(100110010011)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smtClean="0">
                <a:latin typeface="Tahoma" pitchFamily="34" charset="0"/>
                <a:ea typeface="Tahoma" pitchFamily="34" charset="0"/>
                <a:cs typeface="Tahoma" pitchFamily="34" charset="0"/>
              </a:rPr>
              <a:t>oplossing in de les</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(1001110011110010)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smtClean="0">
                <a:latin typeface="Tahoma" pitchFamily="34" charset="0"/>
                <a:ea typeface="Tahoma" pitchFamily="34" charset="0"/>
                <a:cs typeface="Tahoma" pitchFamily="34" charset="0"/>
              </a:rPr>
              <a:t>(</a:t>
            </a:r>
            <a:r>
              <a:rPr lang="nl-BE" dirty="0" smtClean="0"/>
              <a:t>9CF2</a:t>
            </a:r>
            <a:r>
              <a:rPr lang="nl-BE" dirty="0" smtClean="0">
                <a:latin typeface="Tahoma" pitchFamily="34" charset="0"/>
                <a:ea typeface="Tahoma" pitchFamily="34" charset="0"/>
                <a:cs typeface="Tahoma" pitchFamily="34" charset="0"/>
              </a:rPr>
              <a:t>)</a:t>
            </a:r>
            <a:r>
              <a:rPr lang="nl-BE" baseline="-25000" dirty="0" smtClean="0">
                <a:latin typeface="Tahoma" pitchFamily="34" charset="0"/>
                <a:ea typeface="Tahoma" pitchFamily="34" charset="0"/>
                <a:cs typeface="Tahoma" pitchFamily="34" charset="0"/>
              </a:rPr>
              <a:t>16</a:t>
            </a:r>
            <a:r>
              <a:rPr lang="nl-BE" dirty="0" smtClean="0">
                <a:latin typeface="Tahoma" pitchFamily="34" charset="0"/>
                <a:ea typeface="Tahoma" pitchFamily="34" charset="0"/>
                <a:cs typeface="Tahoma" pitchFamily="34" charset="0"/>
              </a:rPr>
              <a:t> 	= (</a:t>
            </a:r>
            <a:r>
              <a:rPr lang="nl-BE" dirty="0" smtClean="0"/>
              <a:t>116362</a:t>
            </a:r>
            <a:r>
              <a:rPr lang="nl-BE" dirty="0" smtClean="0">
                <a:latin typeface="Tahoma" pitchFamily="34" charset="0"/>
                <a:ea typeface="Tahoma" pitchFamily="34" charset="0"/>
                <a:cs typeface="Tahoma" pitchFamily="34" charset="0"/>
              </a:rPr>
              <a:t>)</a:t>
            </a:r>
            <a:r>
              <a:rPr lang="nl-BE" baseline="-25000" dirty="0" smtClean="0">
                <a:latin typeface="Tahoma" pitchFamily="34" charset="0"/>
                <a:ea typeface="Tahoma" pitchFamily="34" charset="0"/>
                <a:cs typeface="Tahoma" pitchFamily="34" charset="0"/>
              </a:rPr>
              <a:t>8</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(101010111100)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dirty="0"/>
              <a:t>ABC</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dirty="0"/>
              <a:t>5274</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8</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(1FD)</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dirty="0" smtClean="0">
                <a:latin typeface="Tahoma" pitchFamily="34" charset="0"/>
                <a:ea typeface="Tahoma" pitchFamily="34" charset="0"/>
                <a:cs typeface="Tahoma" pitchFamily="34" charset="0"/>
              </a:rPr>
              <a:t>oplossing in de les</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(CCC)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dirty="0"/>
              <a:t>110011001100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(5307)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dirty="0"/>
              <a:t>101011000111</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	</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(7264)</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dirty="0"/>
              <a:t>111010110100</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2</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(2A5C)</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dirty="0" smtClean="0">
                <a:latin typeface="Tahoma" pitchFamily="34" charset="0"/>
                <a:ea typeface="Tahoma" pitchFamily="34" charset="0"/>
                <a:cs typeface="Tahoma" pitchFamily="34" charset="0"/>
              </a:rPr>
              <a:t>oplossing in de les</a:t>
            </a:r>
            <a:endParaRPr lang="nl-BE" dirty="0">
              <a:latin typeface="Tahoma" pitchFamily="34" charset="0"/>
              <a:ea typeface="Tahoma" pitchFamily="34" charset="0"/>
              <a:cs typeface="Tahoma" pitchFamily="34" charset="0"/>
            </a:endParaRPr>
          </a:p>
          <a:p>
            <a:pPr marL="1066773" lvl="1" indent="-457189">
              <a:buFont typeface="+mj-lt"/>
              <a:buAutoNum type="arabicPeriod"/>
              <a:tabLst>
                <a:tab pos="3054274" algn="l"/>
                <a:tab pos="5024313" algn="l"/>
              </a:tabLst>
            </a:pPr>
            <a:r>
              <a:rPr lang="nl-BE" dirty="0">
                <a:latin typeface="Tahoma" pitchFamily="34" charset="0"/>
                <a:ea typeface="Tahoma" pitchFamily="34" charset="0"/>
                <a:cs typeface="Tahoma" pitchFamily="34" charset="0"/>
              </a:rPr>
              <a:t>(243)</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dirty="0"/>
              <a:t>A3</a:t>
            </a:r>
            <a:r>
              <a:rPr lang="nl-BE" dirty="0">
                <a:latin typeface="Tahoma" pitchFamily="34" charset="0"/>
                <a:ea typeface="Tahoma" pitchFamily="34" charset="0"/>
                <a:cs typeface="Tahoma" pitchFamily="34" charset="0"/>
              </a:rPr>
              <a:t>)</a:t>
            </a:r>
            <a:r>
              <a:rPr lang="nl-BE" baseline="-25000" dirty="0">
                <a:latin typeface="Tahoma" pitchFamily="34" charset="0"/>
                <a:ea typeface="Tahoma" pitchFamily="34" charset="0"/>
                <a:cs typeface="Tahoma" pitchFamily="34" charset="0"/>
              </a:rPr>
              <a:t>16</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4</a:t>
            </a:fld>
            <a:endParaRPr lang="nl-BE"/>
          </a:p>
        </p:txBody>
      </p:sp>
    </p:spTree>
    <p:extLst>
      <p:ext uri="{BB962C8B-B14F-4D97-AF65-F5344CB8AC3E}">
        <p14:creationId xmlns:p14="http://schemas.microsoft.com/office/powerpoint/2010/main" val="422170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fontScale="92500" lnSpcReduction="10000"/>
          </a:bodyPr>
          <a:lstStyle/>
          <a:p>
            <a:pPr>
              <a:buNone/>
            </a:pPr>
            <a:r>
              <a:rPr lang="nl-BE" sz="2533" b="1" dirty="0">
                <a:latin typeface="Tahoma" pitchFamily="34" charset="0"/>
                <a:ea typeface="Tahoma" pitchFamily="34" charset="0"/>
                <a:cs typeface="Tahoma" pitchFamily="34" charset="0"/>
              </a:rPr>
              <a:t>Oefening 2:</a:t>
            </a:r>
          </a:p>
          <a:p>
            <a:pPr>
              <a:buNone/>
            </a:pPr>
            <a:endParaRPr lang="nl-BE" sz="1200" b="1" dirty="0">
              <a:latin typeface="Tahoma" pitchFamily="34" charset="0"/>
              <a:ea typeface="Tahoma" pitchFamily="34" charset="0"/>
              <a:cs typeface="Tahoma" pitchFamily="34" charset="0"/>
            </a:endParaRPr>
          </a:p>
          <a:p>
            <a:pPr>
              <a:buNone/>
            </a:pPr>
            <a:r>
              <a:rPr lang="nl-BE" sz="2533" dirty="0">
                <a:latin typeface="Tahoma" pitchFamily="34" charset="0"/>
                <a:ea typeface="Tahoma" pitchFamily="34" charset="0"/>
                <a:cs typeface="Tahoma" pitchFamily="34" charset="0"/>
              </a:rPr>
              <a:t>Reken om</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(100110,010011)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(1011100,1111001)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(10101,01111)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(1F,D)</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(C,CC)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(53,07)</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	</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(72,64)</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2</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(2A,5C)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8</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(2,43)</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baseline="-25000" dirty="0">
                <a:latin typeface="Tahoma" pitchFamily="34" charset="0"/>
                <a:ea typeface="Tahoma" pitchFamily="34" charset="0"/>
                <a:cs typeface="Tahoma" pitchFamily="34" charset="0"/>
              </a:rPr>
              <a:t>16</a:t>
            </a:r>
          </a:p>
          <a:p>
            <a:pPr lvl="1">
              <a:tabLst>
                <a:tab pos="3949601" algn="l"/>
              </a:tabLst>
            </a:pPr>
            <a:endParaRPr lang="nl-BE" sz="1800"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5</a:t>
            </a:fld>
            <a:endParaRPr lang="nl-BE"/>
          </a:p>
        </p:txBody>
      </p:sp>
    </p:spTree>
    <p:extLst>
      <p:ext uri="{BB962C8B-B14F-4D97-AF65-F5344CB8AC3E}">
        <p14:creationId xmlns:p14="http://schemas.microsoft.com/office/powerpoint/2010/main" val="181194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fontScale="92500" lnSpcReduction="10000"/>
          </a:bodyPr>
          <a:lstStyle/>
          <a:p>
            <a:pPr>
              <a:buNone/>
            </a:pPr>
            <a:r>
              <a:rPr lang="nl-BE" sz="2533" b="1" dirty="0">
                <a:latin typeface="Tahoma" pitchFamily="34" charset="0"/>
                <a:ea typeface="Tahoma" pitchFamily="34" charset="0"/>
                <a:cs typeface="Tahoma" pitchFamily="34" charset="0"/>
              </a:rPr>
              <a:t>Oefening 2: Oplossing</a:t>
            </a:r>
          </a:p>
          <a:p>
            <a:pPr>
              <a:buNone/>
            </a:pPr>
            <a:endParaRPr lang="nl-BE" sz="1200" b="1" dirty="0">
              <a:latin typeface="Tahoma" pitchFamily="34" charset="0"/>
              <a:ea typeface="Tahoma" pitchFamily="34" charset="0"/>
              <a:cs typeface="Tahoma" pitchFamily="34" charset="0"/>
            </a:endParaRPr>
          </a:p>
          <a:p>
            <a:pPr>
              <a:buNone/>
            </a:pPr>
            <a:r>
              <a:rPr lang="nl-BE" sz="2533" dirty="0">
                <a:latin typeface="Tahoma" pitchFamily="34" charset="0"/>
                <a:ea typeface="Tahoma" pitchFamily="34" charset="0"/>
                <a:cs typeface="Tahoma" pitchFamily="34" charset="0"/>
              </a:rPr>
              <a:t>Reken om</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(100110,010011)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dirty="0" smtClean="0">
                <a:latin typeface="Tahoma" pitchFamily="34" charset="0"/>
                <a:ea typeface="Tahoma" pitchFamily="34" charset="0"/>
                <a:cs typeface="Tahoma" pitchFamily="34" charset="0"/>
              </a:rPr>
              <a:t>oplossing in de les</a:t>
            </a:r>
            <a:endParaRPr lang="nl-BE" sz="2533" baseline="-25000"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(1011100,1111001)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dirty="0"/>
              <a:t>5C</a:t>
            </a:r>
            <a:r>
              <a:rPr lang="nl-BE" dirty="0"/>
              <a:t>, </a:t>
            </a:r>
            <a:r>
              <a:rPr lang="nl-BE" dirty="0" smtClean="0"/>
              <a:t>F2</a:t>
            </a:r>
            <a:r>
              <a:rPr lang="nl-BE" sz="2533" dirty="0" smtClean="0">
                <a:latin typeface="Tahoma" pitchFamily="34" charset="0"/>
                <a:ea typeface="Tahoma" pitchFamily="34" charset="0"/>
                <a:cs typeface="Tahoma" pitchFamily="34" charset="0"/>
              </a:rPr>
              <a:t>)</a:t>
            </a:r>
            <a:r>
              <a:rPr lang="nl-BE" sz="2533" baseline="-25000" dirty="0" smtClean="0">
                <a:latin typeface="Tahoma" pitchFamily="34" charset="0"/>
                <a:ea typeface="Tahoma" pitchFamily="34" charset="0"/>
                <a:cs typeface="Tahoma" pitchFamily="34" charset="0"/>
              </a:rPr>
              <a:t>16</a:t>
            </a:r>
            <a:r>
              <a:rPr lang="nl-BE" sz="2533" dirty="0" smtClean="0">
                <a:latin typeface="Tahoma" pitchFamily="34" charset="0"/>
                <a:ea typeface="Tahoma" pitchFamily="34" charset="0"/>
                <a:cs typeface="Tahoma" pitchFamily="34" charset="0"/>
              </a:rPr>
              <a:t> </a:t>
            </a:r>
            <a:r>
              <a:rPr lang="nl-BE" sz="2533" dirty="0">
                <a:latin typeface="Tahoma" pitchFamily="34" charset="0"/>
                <a:ea typeface="Tahoma" pitchFamily="34" charset="0"/>
                <a:cs typeface="Tahoma" pitchFamily="34" charset="0"/>
              </a:rPr>
              <a:t>= (134,744)</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(10101,01111)</a:t>
            </a:r>
            <a:r>
              <a:rPr lang="nl-BE" sz="2533" baseline="-25000" dirty="0">
                <a:latin typeface="Tahoma" pitchFamily="34" charset="0"/>
                <a:ea typeface="Tahoma" pitchFamily="34" charset="0"/>
                <a:cs typeface="Tahoma" pitchFamily="34" charset="0"/>
              </a:rPr>
              <a:t>2</a:t>
            </a:r>
            <a:r>
              <a:rPr lang="nl-BE" sz="2533" dirty="0">
                <a:latin typeface="Tahoma" pitchFamily="34" charset="0"/>
                <a:ea typeface="Tahoma" pitchFamily="34" charset="0"/>
                <a:cs typeface="Tahoma" pitchFamily="34" charset="0"/>
              </a:rPr>
              <a:t> = (</a:t>
            </a:r>
            <a:r>
              <a:rPr lang="nl-BE" sz="2533" dirty="0" smtClean="0">
                <a:latin typeface="Tahoma" pitchFamily="34" charset="0"/>
                <a:ea typeface="Tahoma" pitchFamily="34" charset="0"/>
                <a:cs typeface="Tahoma" pitchFamily="34" charset="0"/>
              </a:rPr>
              <a:t>15,78)</a:t>
            </a:r>
            <a:r>
              <a:rPr lang="nl-BE" sz="2533" baseline="-25000" dirty="0" smtClean="0">
                <a:latin typeface="Tahoma" pitchFamily="34" charset="0"/>
                <a:ea typeface="Tahoma" pitchFamily="34" charset="0"/>
                <a:cs typeface="Tahoma" pitchFamily="34" charset="0"/>
              </a:rPr>
              <a:t>16</a:t>
            </a:r>
            <a:r>
              <a:rPr lang="nl-BE" sz="2533" dirty="0" smtClean="0">
                <a:latin typeface="Tahoma" pitchFamily="34" charset="0"/>
                <a:ea typeface="Tahoma" pitchFamily="34" charset="0"/>
                <a:cs typeface="Tahoma" pitchFamily="34" charset="0"/>
              </a:rPr>
              <a:t> </a:t>
            </a:r>
            <a:r>
              <a:rPr lang="nl-BE" sz="2533" dirty="0">
                <a:latin typeface="Tahoma" pitchFamily="34" charset="0"/>
                <a:ea typeface="Tahoma" pitchFamily="34" charset="0"/>
                <a:cs typeface="Tahoma" pitchFamily="34" charset="0"/>
              </a:rPr>
              <a:t>	= (25,36)</a:t>
            </a:r>
            <a:r>
              <a:rPr lang="nl-BE" sz="2533" baseline="-25000" dirty="0">
                <a:latin typeface="Tahoma" pitchFamily="34" charset="0"/>
                <a:ea typeface="Tahoma" pitchFamily="34" charset="0"/>
                <a:cs typeface="Tahoma" pitchFamily="34" charset="0"/>
              </a:rPr>
              <a:t>8</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(1F,D)</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00" dirty="0">
                <a:latin typeface="Tahoma" pitchFamily="34" charset="0"/>
                <a:ea typeface="Tahoma" pitchFamily="34" charset="0"/>
                <a:cs typeface="Tahoma" pitchFamily="34" charset="0"/>
              </a:rPr>
              <a:t>11111,</a:t>
            </a:r>
            <a:r>
              <a:rPr lang="nl-BE" dirty="0"/>
              <a:t> </a:t>
            </a:r>
            <a:r>
              <a:rPr lang="nl-BE" sz="2500" dirty="0">
                <a:latin typeface="Tahoma" pitchFamily="34" charset="0"/>
                <a:ea typeface="Tahoma" pitchFamily="34" charset="0"/>
                <a:cs typeface="Tahoma" pitchFamily="34" charset="0"/>
              </a:rPr>
              <a:t>1101</a:t>
            </a:r>
            <a:r>
              <a:rPr lang="nl-BE" sz="2533" dirty="0">
                <a:latin typeface="Tahoma" pitchFamily="34" charset="0"/>
                <a:ea typeface="Tahoma" pitchFamily="34" charset="0"/>
                <a:cs typeface="Tahoma" pitchFamily="34" charset="0"/>
              </a:rPr>
              <a:t>)</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(C,CC)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a:t>
            </a:r>
            <a:r>
              <a:rPr lang="nl-BE" sz="2500" dirty="0">
                <a:latin typeface="Tahoma" pitchFamily="34" charset="0"/>
                <a:ea typeface="Tahoma" pitchFamily="34" charset="0"/>
                <a:cs typeface="Tahoma" pitchFamily="34" charset="0"/>
              </a:rPr>
              <a:t>1100,</a:t>
            </a:r>
            <a:r>
              <a:rPr lang="nl-BE" dirty="0"/>
              <a:t> </a:t>
            </a:r>
            <a:r>
              <a:rPr lang="nl-BE" sz="2500" dirty="0">
                <a:latin typeface="Tahoma" pitchFamily="34" charset="0"/>
                <a:ea typeface="Tahoma" pitchFamily="34" charset="0"/>
                <a:cs typeface="Tahoma" pitchFamily="34" charset="0"/>
              </a:rPr>
              <a:t>11001100</a:t>
            </a:r>
            <a:r>
              <a:rPr lang="nl-BE" sz="2533" dirty="0">
                <a:latin typeface="Tahoma" pitchFamily="34" charset="0"/>
                <a:ea typeface="Tahoma" pitchFamily="34" charset="0"/>
                <a:cs typeface="Tahoma" pitchFamily="34" charset="0"/>
              </a:rPr>
              <a:t>)</a:t>
            </a:r>
            <a:r>
              <a:rPr lang="nl-BE" sz="2533" baseline="-25000" dirty="0">
                <a:latin typeface="Tahoma" pitchFamily="34" charset="0"/>
                <a:ea typeface="Tahoma" pitchFamily="34" charset="0"/>
                <a:cs typeface="Tahoma" pitchFamily="34" charset="0"/>
              </a:rPr>
              <a:t>2</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(53,07)</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oplossing in de les </a:t>
            </a:r>
            <a:r>
              <a:rPr lang="nl-BE" sz="2533" baseline="-25000" dirty="0">
                <a:latin typeface="Tahoma" pitchFamily="34" charset="0"/>
                <a:ea typeface="Tahoma" pitchFamily="34" charset="0"/>
                <a:cs typeface="Tahoma" pitchFamily="34" charset="0"/>
              </a:rPr>
              <a:t>	</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(72,64)</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00" dirty="0">
                <a:latin typeface="Tahoma" pitchFamily="34" charset="0"/>
                <a:ea typeface="Tahoma" pitchFamily="34" charset="0"/>
                <a:cs typeface="Tahoma" pitchFamily="34" charset="0"/>
              </a:rPr>
              <a:t>111010,110100</a:t>
            </a:r>
            <a:r>
              <a:rPr lang="nl-BE" sz="2533" dirty="0">
                <a:latin typeface="Tahoma" pitchFamily="34" charset="0"/>
                <a:ea typeface="Tahoma" pitchFamily="34" charset="0"/>
                <a:cs typeface="Tahoma" pitchFamily="34" charset="0"/>
              </a:rPr>
              <a:t>)</a:t>
            </a:r>
            <a:r>
              <a:rPr lang="nl-BE" sz="2533" baseline="-25000" dirty="0">
                <a:latin typeface="Tahoma" pitchFamily="34" charset="0"/>
                <a:ea typeface="Tahoma" pitchFamily="34" charset="0"/>
                <a:cs typeface="Tahoma" pitchFamily="34" charset="0"/>
              </a:rPr>
              <a:t>2</a:t>
            </a:r>
            <a:endParaRPr lang="nl-BE" sz="2533" dirty="0">
              <a:latin typeface="Tahoma" pitchFamily="34" charset="0"/>
              <a:ea typeface="Tahoma" pitchFamily="34" charset="0"/>
              <a:cs typeface="Tahoma" pitchFamily="34" charset="0"/>
            </a:endParaRP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(2A,5C)</a:t>
            </a:r>
            <a:r>
              <a:rPr lang="nl-BE" sz="2533" baseline="-25000" dirty="0">
                <a:latin typeface="Tahoma" pitchFamily="34" charset="0"/>
                <a:ea typeface="Tahoma" pitchFamily="34" charset="0"/>
                <a:cs typeface="Tahoma" pitchFamily="34" charset="0"/>
              </a:rPr>
              <a:t>16</a:t>
            </a:r>
            <a:r>
              <a:rPr lang="nl-BE" sz="2533" dirty="0">
                <a:latin typeface="Tahoma" pitchFamily="34" charset="0"/>
                <a:ea typeface="Tahoma" pitchFamily="34" charset="0"/>
                <a:cs typeface="Tahoma" pitchFamily="34" charset="0"/>
              </a:rPr>
              <a:t> 	= oplossing in de les</a:t>
            </a:r>
          </a:p>
          <a:p>
            <a:pPr marL="1219170" lvl="1" indent="-609585">
              <a:buFont typeface="+mj-lt"/>
              <a:buAutoNum type="arabicPeriod"/>
              <a:tabLst>
                <a:tab pos="2865367" algn="l"/>
                <a:tab pos="4751269" algn="l"/>
              </a:tabLst>
            </a:pPr>
            <a:r>
              <a:rPr lang="nl-BE" sz="2533" dirty="0">
                <a:latin typeface="Tahoma" pitchFamily="34" charset="0"/>
                <a:ea typeface="Tahoma" pitchFamily="34" charset="0"/>
                <a:cs typeface="Tahoma" pitchFamily="34" charset="0"/>
              </a:rPr>
              <a:t>(2,43)</a:t>
            </a:r>
            <a:r>
              <a:rPr lang="nl-BE" sz="2533" baseline="-25000" dirty="0">
                <a:latin typeface="Tahoma" pitchFamily="34" charset="0"/>
                <a:ea typeface="Tahoma" pitchFamily="34" charset="0"/>
                <a:cs typeface="Tahoma" pitchFamily="34" charset="0"/>
              </a:rPr>
              <a:t>8</a:t>
            </a:r>
            <a:r>
              <a:rPr lang="nl-BE" sz="2533" dirty="0">
                <a:latin typeface="Tahoma" pitchFamily="34" charset="0"/>
                <a:ea typeface="Tahoma" pitchFamily="34" charset="0"/>
                <a:cs typeface="Tahoma" pitchFamily="34" charset="0"/>
              </a:rPr>
              <a:t> 	= (</a:t>
            </a:r>
            <a:r>
              <a:rPr lang="nl-BE" sz="2533" dirty="0" smtClean="0">
                <a:latin typeface="Tahoma" pitchFamily="34" charset="0"/>
                <a:ea typeface="Tahoma" pitchFamily="34" charset="0"/>
                <a:cs typeface="Tahoma" pitchFamily="34" charset="0"/>
              </a:rPr>
              <a:t>2,8C)</a:t>
            </a:r>
            <a:r>
              <a:rPr lang="nl-BE" sz="2533" baseline="-25000" dirty="0" smtClean="0">
                <a:latin typeface="Tahoma" pitchFamily="34" charset="0"/>
                <a:ea typeface="Tahoma" pitchFamily="34" charset="0"/>
                <a:cs typeface="Tahoma" pitchFamily="34" charset="0"/>
              </a:rPr>
              <a:t>16</a:t>
            </a:r>
            <a:endParaRPr lang="nl-BE" sz="2533" baseline="-25000" dirty="0">
              <a:latin typeface="Tahoma" pitchFamily="34" charset="0"/>
              <a:ea typeface="Tahoma" pitchFamily="34" charset="0"/>
              <a:cs typeface="Tahoma" pitchFamily="34" charset="0"/>
            </a:endParaRPr>
          </a:p>
          <a:p>
            <a:pPr lvl="1">
              <a:tabLst>
                <a:tab pos="3949601" algn="l"/>
              </a:tabLst>
            </a:pPr>
            <a:endParaRPr lang="nl-BE" sz="1800"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6</a:t>
            </a:fld>
            <a:endParaRPr lang="nl-BE"/>
          </a:p>
        </p:txBody>
      </p:sp>
    </p:spTree>
    <p:extLst>
      <p:ext uri="{BB962C8B-B14F-4D97-AF65-F5344CB8AC3E}">
        <p14:creationId xmlns:p14="http://schemas.microsoft.com/office/powerpoint/2010/main" val="30919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a:bodyPr>
          <a:lstStyle/>
          <a:p>
            <a:pPr>
              <a:buNone/>
            </a:pPr>
            <a:r>
              <a:rPr lang="nl-BE" sz="2667" b="1" dirty="0">
                <a:latin typeface="Tahoma" pitchFamily="34" charset="0"/>
                <a:ea typeface="Tahoma" pitchFamily="34" charset="0"/>
                <a:cs typeface="Tahoma" pitchFamily="34" charset="0"/>
              </a:rPr>
              <a:t>Oefening 3:</a:t>
            </a:r>
          </a:p>
          <a:p>
            <a:pPr>
              <a:buNone/>
            </a:pPr>
            <a:endParaRPr lang="nl-BE" sz="1067" b="1" dirty="0">
              <a:latin typeface="Tahoma" pitchFamily="34" charset="0"/>
              <a:ea typeface="Tahoma" pitchFamily="34" charset="0"/>
              <a:cs typeface="Tahoma" pitchFamily="34" charset="0"/>
            </a:endParaRPr>
          </a:p>
          <a:p>
            <a:pPr>
              <a:buNone/>
            </a:pPr>
            <a:r>
              <a:rPr lang="nl-BE" sz="2667" dirty="0">
                <a:latin typeface="Tahoma" pitchFamily="34" charset="0"/>
                <a:ea typeface="Tahoma" pitchFamily="34" charset="0"/>
                <a:cs typeface="Tahoma" pitchFamily="34" charset="0"/>
              </a:rPr>
              <a:t>Reken om</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a:t>
            </a:r>
            <a:r>
              <a:rPr lang="en-US" sz="2667" dirty="0">
                <a:latin typeface="Tahoma" pitchFamily="34" charset="0"/>
                <a:ea typeface="Tahoma" pitchFamily="34" charset="0"/>
                <a:cs typeface="Tahoma" pitchFamily="34" charset="0"/>
              </a:rPr>
              <a:t>100100001</a:t>
            </a:r>
            <a:r>
              <a:rPr lang="nl-BE" sz="2667" dirty="0">
                <a:latin typeface="Tahoma" pitchFamily="34" charset="0"/>
                <a:ea typeface="Tahoma" pitchFamily="34" charset="0"/>
                <a:cs typeface="Tahoma" pitchFamily="34" charset="0"/>
              </a:rPr>
              <a:t>)</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(131)</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(260)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667" baseline="-25000" dirty="0">
                <a:latin typeface="Tahoma" pitchFamily="34" charset="0"/>
                <a:ea typeface="Tahoma" pitchFamily="34" charset="0"/>
                <a:cs typeface="Tahoma" pitchFamily="34" charset="0"/>
              </a:rPr>
              <a:t>2	</a:t>
            </a:r>
            <a:endParaRPr lang="nl-BE" sz="2667" dirty="0">
              <a:latin typeface="Tahoma" pitchFamily="34" charset="0"/>
              <a:ea typeface="Tahoma" pitchFamily="34" charset="0"/>
              <a:cs typeface="Tahoma" pitchFamily="34" charset="0"/>
            </a:endParaRPr>
          </a:p>
          <a:p>
            <a:pPr marL="1066773" lvl="1" indent="-457189">
              <a:buFont typeface="+mj-lt"/>
              <a:buAutoNum type="arabicPeriod"/>
              <a:tabLst>
                <a:tab pos="3949601" algn="l"/>
              </a:tabLst>
            </a:pPr>
            <a:endParaRPr lang="nl-BE" sz="2667"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7</a:t>
            </a:fld>
            <a:endParaRPr lang="nl-BE"/>
          </a:p>
        </p:txBody>
      </p:sp>
    </p:spTree>
    <p:extLst>
      <p:ext uri="{BB962C8B-B14F-4D97-AF65-F5344CB8AC3E}">
        <p14:creationId xmlns:p14="http://schemas.microsoft.com/office/powerpoint/2010/main" val="31015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rmAutofit/>
          </a:bodyPr>
          <a:lstStyle/>
          <a:p>
            <a:pPr>
              <a:buNone/>
            </a:pPr>
            <a:r>
              <a:rPr lang="nl-BE" sz="2667" b="1" dirty="0">
                <a:latin typeface="Tahoma" pitchFamily="34" charset="0"/>
                <a:ea typeface="Tahoma" pitchFamily="34" charset="0"/>
                <a:cs typeface="Tahoma" pitchFamily="34" charset="0"/>
              </a:rPr>
              <a:t>Oefening 3: Oplossing</a:t>
            </a:r>
          </a:p>
          <a:p>
            <a:pPr>
              <a:buNone/>
            </a:pPr>
            <a:endParaRPr lang="nl-BE" sz="1067" b="1" dirty="0">
              <a:latin typeface="Tahoma" pitchFamily="34" charset="0"/>
              <a:ea typeface="Tahoma" pitchFamily="34" charset="0"/>
              <a:cs typeface="Tahoma" pitchFamily="34" charset="0"/>
            </a:endParaRPr>
          </a:p>
          <a:p>
            <a:pPr>
              <a:buNone/>
            </a:pPr>
            <a:r>
              <a:rPr lang="nl-BE" sz="2667" dirty="0">
                <a:latin typeface="Tahoma" pitchFamily="34" charset="0"/>
                <a:ea typeface="Tahoma" pitchFamily="34" charset="0"/>
                <a:cs typeface="Tahoma" pitchFamily="34" charset="0"/>
              </a:rPr>
              <a:t>Reken om</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a:t>
            </a:r>
            <a:r>
              <a:rPr lang="nl-BE" sz="2800" dirty="0">
                <a:latin typeface="Tahoma" pitchFamily="34" charset="0"/>
                <a:ea typeface="Tahoma" pitchFamily="34" charset="0"/>
                <a:cs typeface="Tahoma" pitchFamily="34" charset="0"/>
              </a:rPr>
              <a:t>oplossing in de les</a:t>
            </a:r>
            <a:endParaRPr lang="nl-BE" sz="2667" baseline="-25000" dirty="0">
              <a:latin typeface="Tahoma" pitchFamily="34" charset="0"/>
              <a:ea typeface="Tahoma" pitchFamily="34" charset="0"/>
              <a:cs typeface="Tahoma" pitchFamily="34" charset="0"/>
            </a:endParaRP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(1000010001)</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(529)</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a:t>
            </a:r>
            <a:r>
              <a:rPr lang="en-US" sz="2667" dirty="0">
                <a:latin typeface="Tahoma" pitchFamily="34" charset="0"/>
                <a:ea typeface="Tahoma" pitchFamily="34" charset="0"/>
                <a:cs typeface="Tahoma" pitchFamily="34" charset="0"/>
              </a:rPr>
              <a:t>100100001</a:t>
            </a:r>
            <a:r>
              <a:rPr lang="nl-BE" sz="2667" dirty="0">
                <a:latin typeface="Tahoma" pitchFamily="34" charset="0"/>
                <a:ea typeface="Tahoma" pitchFamily="34" charset="0"/>
                <a:cs typeface="Tahoma" pitchFamily="34" charset="0"/>
              </a:rPr>
              <a:t>)</a:t>
            </a:r>
            <a:r>
              <a:rPr lang="nl-BE" sz="2667" baseline="-25000" dirty="0">
                <a:latin typeface="Tahoma" pitchFamily="34" charset="0"/>
                <a:ea typeface="Tahoma" pitchFamily="34" charset="0"/>
                <a:cs typeface="Tahoma" pitchFamily="34" charset="0"/>
              </a:rPr>
              <a:t>2</a:t>
            </a:r>
            <a:r>
              <a:rPr lang="nl-BE" sz="2667" dirty="0">
                <a:latin typeface="Tahoma" pitchFamily="34" charset="0"/>
                <a:ea typeface="Tahoma" pitchFamily="34" charset="0"/>
                <a:cs typeface="Tahoma" pitchFamily="34" charset="0"/>
              </a:rPr>
              <a:t> = (289)</a:t>
            </a:r>
            <a:r>
              <a:rPr lang="nl-BE" sz="2667" baseline="-25000" dirty="0">
                <a:latin typeface="Tahoma" pitchFamily="34" charset="0"/>
                <a:ea typeface="Tahoma" pitchFamily="34" charset="0"/>
                <a:cs typeface="Tahoma" pitchFamily="34" charset="0"/>
              </a:rPr>
              <a:t>10</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(131)</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a:t>
            </a:r>
            <a:r>
              <a:rPr lang="nl-BE" sz="2800" dirty="0">
                <a:latin typeface="Tahoma" pitchFamily="34" charset="0"/>
                <a:ea typeface="Tahoma" pitchFamily="34" charset="0"/>
                <a:cs typeface="Tahoma" pitchFamily="34" charset="0"/>
              </a:rPr>
              <a:t>oplossing in de les</a:t>
            </a:r>
            <a:endParaRPr lang="nl-BE" sz="2667" baseline="-25000" dirty="0">
              <a:latin typeface="Tahoma" pitchFamily="34" charset="0"/>
              <a:ea typeface="Tahoma" pitchFamily="34" charset="0"/>
              <a:cs typeface="Tahoma" pitchFamily="34" charset="0"/>
            </a:endParaRP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(260)</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(100000100)</a:t>
            </a:r>
            <a:r>
              <a:rPr lang="nl-BE" sz="2667" baseline="-25000" dirty="0">
                <a:latin typeface="Tahoma" pitchFamily="34" charset="0"/>
                <a:ea typeface="Tahoma" pitchFamily="34" charset="0"/>
                <a:cs typeface="Tahoma" pitchFamily="34" charset="0"/>
              </a:rPr>
              <a:t>2</a:t>
            </a:r>
          </a:p>
          <a:p>
            <a:pPr marL="1066773" lvl="1" indent="-457189">
              <a:buFont typeface="+mj-lt"/>
              <a:buAutoNum type="arabicPeriod"/>
              <a:tabLst>
                <a:tab pos="2328804" algn="l"/>
                <a:tab pos="3949601" algn="l"/>
              </a:tabLst>
            </a:pPr>
            <a:r>
              <a:rPr lang="nl-BE" sz="2667" dirty="0">
                <a:latin typeface="Tahoma" pitchFamily="34" charset="0"/>
                <a:ea typeface="Tahoma" pitchFamily="34" charset="0"/>
                <a:cs typeface="Tahoma" pitchFamily="34" charset="0"/>
              </a:rPr>
              <a:t>(15)</a:t>
            </a:r>
            <a:r>
              <a:rPr lang="nl-BE" sz="2667" baseline="-25000" dirty="0">
                <a:latin typeface="Tahoma" pitchFamily="34" charset="0"/>
                <a:ea typeface="Tahoma" pitchFamily="34" charset="0"/>
                <a:cs typeface="Tahoma" pitchFamily="34" charset="0"/>
              </a:rPr>
              <a:t>10</a:t>
            </a:r>
            <a:r>
              <a:rPr lang="nl-BE" sz="2667" dirty="0">
                <a:latin typeface="Tahoma" pitchFamily="34" charset="0"/>
                <a:ea typeface="Tahoma" pitchFamily="34" charset="0"/>
                <a:cs typeface="Tahoma" pitchFamily="34" charset="0"/>
              </a:rPr>
              <a:t> 	= (1111)</a:t>
            </a:r>
            <a:r>
              <a:rPr lang="nl-BE" sz="2667" baseline="-25000" dirty="0">
                <a:latin typeface="Tahoma" pitchFamily="34" charset="0"/>
                <a:ea typeface="Tahoma" pitchFamily="34" charset="0"/>
                <a:cs typeface="Tahoma" pitchFamily="34" charset="0"/>
              </a:rPr>
              <a:t>2	</a:t>
            </a:r>
            <a:endParaRPr lang="nl-BE" sz="2667" dirty="0">
              <a:latin typeface="Tahoma" pitchFamily="34" charset="0"/>
              <a:ea typeface="Tahoma" pitchFamily="34" charset="0"/>
              <a:cs typeface="Tahoma" pitchFamily="34" charset="0"/>
            </a:endParaRPr>
          </a:p>
          <a:p>
            <a:pPr marL="1066773" lvl="1" indent="-457189">
              <a:buFont typeface="+mj-lt"/>
              <a:buAutoNum type="arabicPeriod"/>
              <a:tabLst>
                <a:tab pos="3949601" algn="l"/>
              </a:tabLst>
            </a:pPr>
            <a:endParaRPr lang="nl-BE" sz="2667"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8</a:t>
            </a:fld>
            <a:endParaRPr lang="nl-BE"/>
          </a:p>
        </p:txBody>
      </p:sp>
    </p:spTree>
    <p:extLst>
      <p:ext uri="{BB962C8B-B14F-4D97-AF65-F5344CB8AC3E}">
        <p14:creationId xmlns:p14="http://schemas.microsoft.com/office/powerpoint/2010/main" val="124689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Oefeningen op conversies (vervolg)</a:t>
            </a:r>
          </a:p>
        </p:txBody>
      </p:sp>
      <p:sp>
        <p:nvSpPr>
          <p:cNvPr id="4" name="Tijdelijke aanduiding voor inhoud 2"/>
          <p:cNvSpPr>
            <a:spLocks noGrp="1"/>
          </p:cNvSpPr>
          <p:nvPr>
            <p:ph idx="1"/>
          </p:nvPr>
        </p:nvSpPr>
        <p:spPr/>
        <p:txBody>
          <a:bodyPr>
            <a:noAutofit/>
          </a:bodyPr>
          <a:lstStyle/>
          <a:p>
            <a:pPr>
              <a:buNone/>
            </a:pPr>
            <a:r>
              <a:rPr lang="nl-BE" sz="2667" b="1" dirty="0">
                <a:latin typeface="Tahoma" pitchFamily="34" charset="0"/>
                <a:ea typeface="Tahoma" pitchFamily="34" charset="0"/>
                <a:cs typeface="Tahoma" pitchFamily="34" charset="0"/>
              </a:rPr>
              <a:t>Oefening 4:</a:t>
            </a:r>
          </a:p>
          <a:p>
            <a:pPr>
              <a:buNone/>
            </a:pPr>
            <a:endParaRPr lang="nl-BE" sz="1067" b="1" dirty="0">
              <a:latin typeface="Tahoma" pitchFamily="34" charset="0"/>
              <a:ea typeface="Tahoma" pitchFamily="34" charset="0"/>
              <a:cs typeface="Tahoma" pitchFamily="34" charset="0"/>
            </a:endParaRPr>
          </a:p>
          <a:p>
            <a:pPr>
              <a:buNone/>
            </a:pPr>
            <a:r>
              <a:rPr lang="nl-BE" sz="2400" dirty="0">
                <a:latin typeface="Tahoma" pitchFamily="34" charset="0"/>
                <a:ea typeface="Tahoma" pitchFamily="34" charset="0"/>
                <a:cs typeface="Tahoma" pitchFamily="34" charset="0"/>
              </a:rPr>
              <a:t>Reken om</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(1000,0110)</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(111001)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(100010010,0011)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r>
              <a:rPr lang="nl-BE" dirty="0">
                <a:latin typeface="Tahoma" pitchFamily="34" charset="0"/>
                <a:ea typeface="Tahoma" pitchFamily="34" charset="0"/>
                <a:cs typeface="Tahoma" pitchFamily="34" charset="0"/>
              </a:rPr>
              <a:t> 	</a:t>
            </a:r>
            <a:endParaRPr lang="nl-BE" baseline="-25000" dirty="0">
              <a:latin typeface="Tahoma" pitchFamily="34" charset="0"/>
              <a:ea typeface="Tahoma" pitchFamily="34" charset="0"/>
              <a:cs typeface="Tahoma" pitchFamily="34" charset="0"/>
            </a:endParaRP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(10101100,011)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65367" algn="l"/>
                <a:tab pos="4751269" algn="l"/>
              </a:tabLst>
            </a:pPr>
            <a:r>
              <a:rPr lang="nl-BE" dirty="0">
                <a:latin typeface="Tahoma" pitchFamily="34" charset="0"/>
                <a:ea typeface="Tahoma" pitchFamily="34" charset="0"/>
                <a:cs typeface="Tahoma" pitchFamily="34" charset="0"/>
              </a:rPr>
              <a:t>(0,1111)</a:t>
            </a:r>
            <a:r>
              <a:rPr lang="nl-BE" baseline="-25000" dirty="0">
                <a:latin typeface="Tahoma" pitchFamily="34" charset="0"/>
                <a:ea typeface="Tahoma" pitchFamily="34" charset="0"/>
                <a:cs typeface="Tahoma" pitchFamily="34" charset="0"/>
              </a:rPr>
              <a:t>2</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(12,15)</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(26,7)</a:t>
            </a:r>
            <a:r>
              <a:rPr lang="nl-BE" baseline="-25000" dirty="0">
                <a:latin typeface="Tahoma" pitchFamily="34" charset="0"/>
                <a:ea typeface="Tahoma" pitchFamily="34" charset="0"/>
                <a:cs typeface="Tahoma" pitchFamily="34" charset="0"/>
              </a:rPr>
              <a:t>8</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(1A,4)</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marL="1066773" lvl="1" indent="-457189">
              <a:buFont typeface="+mj-lt"/>
              <a:buAutoNum type="arabicPeriod"/>
              <a:tabLst>
                <a:tab pos="2873303" algn="l"/>
              </a:tabLst>
            </a:pPr>
            <a:r>
              <a:rPr lang="nl-BE" dirty="0">
                <a:latin typeface="Tahoma" pitchFamily="34" charset="0"/>
                <a:ea typeface="Tahoma" pitchFamily="34" charset="0"/>
                <a:cs typeface="Tahoma" pitchFamily="34" charset="0"/>
              </a:rPr>
              <a:t>(1A,18)</a:t>
            </a:r>
            <a:r>
              <a:rPr lang="nl-BE" baseline="-25000" dirty="0">
                <a:latin typeface="Tahoma" pitchFamily="34" charset="0"/>
                <a:ea typeface="Tahoma" pitchFamily="34" charset="0"/>
                <a:cs typeface="Tahoma" pitchFamily="34" charset="0"/>
              </a:rPr>
              <a:t>16</a:t>
            </a:r>
            <a:r>
              <a:rPr lang="nl-BE" dirty="0">
                <a:latin typeface="Tahoma" pitchFamily="34" charset="0"/>
                <a:ea typeface="Tahoma" pitchFamily="34" charset="0"/>
                <a:cs typeface="Tahoma" pitchFamily="34" charset="0"/>
              </a:rPr>
              <a:t> 	= (……………)</a:t>
            </a:r>
            <a:r>
              <a:rPr lang="nl-BE" baseline="-25000" dirty="0">
                <a:latin typeface="Tahoma" pitchFamily="34" charset="0"/>
                <a:ea typeface="Tahoma" pitchFamily="34" charset="0"/>
                <a:cs typeface="Tahoma" pitchFamily="34" charset="0"/>
              </a:rPr>
              <a:t>10</a:t>
            </a:r>
          </a:p>
          <a:p>
            <a:pPr lvl="1">
              <a:tabLst>
                <a:tab pos="3949601" algn="l"/>
              </a:tabLst>
            </a:pPr>
            <a:endParaRPr lang="nl-BE" baseline="-25000" dirty="0"/>
          </a:p>
        </p:txBody>
      </p:sp>
      <p:sp>
        <p:nvSpPr>
          <p:cNvPr id="5" name="Tijdelijke aanduiding voor dianummer 4"/>
          <p:cNvSpPr>
            <a:spLocks noGrp="1"/>
          </p:cNvSpPr>
          <p:nvPr>
            <p:ph type="sldNum" sz="quarter" idx="12"/>
          </p:nvPr>
        </p:nvSpPr>
        <p:spPr/>
        <p:txBody>
          <a:bodyPr/>
          <a:lstStyle/>
          <a:p>
            <a:fld id="{C20638EA-1804-476F-966B-2178CB4140D4}" type="slidenum">
              <a:rPr lang="nl-BE" smtClean="0"/>
              <a:t>9</a:t>
            </a:fld>
            <a:endParaRPr lang="nl-BE"/>
          </a:p>
        </p:txBody>
      </p:sp>
    </p:spTree>
    <p:extLst>
      <p:ext uri="{BB962C8B-B14F-4D97-AF65-F5344CB8AC3E}">
        <p14:creationId xmlns:p14="http://schemas.microsoft.com/office/powerpoint/2010/main" val="4104681289"/>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D4E445154A9645BC81502D0650DAF4" ma:contentTypeVersion="12" ma:contentTypeDescription="Een nieuw document maken." ma:contentTypeScope="" ma:versionID="df522e1986bba780ce03fe745ce8b0f2">
  <xsd:schema xmlns:xsd="http://www.w3.org/2001/XMLSchema" xmlns:xs="http://www.w3.org/2001/XMLSchema" xmlns:p="http://schemas.microsoft.com/office/2006/metadata/properties" xmlns:ns2="28b162e1-9138-42c5-826d-ca522cd956e0" xmlns:ns3="0f9dbb22-d004-40a7-8ba2-e0cd235fcbcc" targetNamespace="http://schemas.microsoft.com/office/2006/metadata/properties" ma:root="true" ma:fieldsID="419050390b2102f4b0315997ad75adee" ns2:_="" ns3:_="">
    <xsd:import namespace="28b162e1-9138-42c5-826d-ca522cd956e0"/>
    <xsd:import namespace="0f9dbb22-d004-40a7-8ba2-e0cd235fcb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162e1-9138-42c5-826d-ca522cd956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9dbb22-d004-40a7-8ba2-e0cd235fcbcc"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89631-F6E9-4656-9C4E-2B31277163E5}">
  <ds:schemaRefs>
    <ds:schemaRef ds:uri="0f9dbb22-d004-40a7-8ba2-e0cd235fcbcc"/>
    <ds:schemaRef ds:uri="http://schemas.microsoft.com/office/2006/metadata/properties"/>
    <ds:schemaRef ds:uri="http://purl.org/dc/dcmitype/"/>
    <ds:schemaRef ds:uri="http://purl.org/dc/terms/"/>
    <ds:schemaRef ds:uri="http://www.w3.org/XML/1998/namespac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28b162e1-9138-42c5-826d-ca522cd956e0"/>
  </ds:schemaRefs>
</ds:datastoreItem>
</file>

<file path=customXml/itemProps2.xml><?xml version="1.0" encoding="utf-8"?>
<ds:datastoreItem xmlns:ds="http://schemas.openxmlformats.org/officeDocument/2006/customXml" ds:itemID="{487D93B3-8754-44E2-801B-84E884662D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162e1-9138-42c5-826d-ca522cd956e0"/>
    <ds:schemaRef ds:uri="0f9dbb22-d004-40a7-8ba2-e0cd235fcb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F3DD13-6D44-4D5F-8D23-D4AA3D0B7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47793</TotalTime>
  <Words>1281</Words>
  <Application>Microsoft Office PowerPoint</Application>
  <PresentationFormat>Breedbeeld</PresentationFormat>
  <Paragraphs>422</Paragraphs>
  <Slides>30</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30</vt:i4>
      </vt:variant>
    </vt:vector>
  </HeadingPairs>
  <TitlesOfParts>
    <vt:vector size="38" baseType="lpstr">
      <vt:lpstr>Arial</vt:lpstr>
      <vt:lpstr>Calibri</vt:lpstr>
      <vt:lpstr>Calibri Light</vt:lpstr>
      <vt:lpstr>Courier New</vt:lpstr>
      <vt:lpstr>Tahoma</vt:lpstr>
      <vt:lpstr>Times New Roman</vt:lpstr>
      <vt:lpstr>Wingdings</vt:lpstr>
      <vt:lpstr>Kantoorthema</vt:lpstr>
      <vt:lpstr>IT Fundamentals</vt:lpstr>
      <vt:lpstr>Inhoud : oplossing oefeningen</vt:lpstr>
      <vt:lpstr>Oefeningen op conversies</vt:lpstr>
      <vt:lpstr>Oefeningen op conversies</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conversies (vervolg)</vt:lpstr>
      <vt:lpstr>Oefeningen op optellen in het binair stelsel</vt:lpstr>
      <vt:lpstr>Oefeningen op optellen in het binair stelsel</vt:lpstr>
      <vt:lpstr>Oefeningen op negatieve getallen</vt:lpstr>
      <vt:lpstr>Oefeningen op negatieve getallen</vt:lpstr>
      <vt:lpstr>Oefeningen op overflow</vt:lpstr>
      <vt:lpstr>Oefeningen op overflow</vt:lpstr>
      <vt:lpstr>Oefeningen op overflow</vt:lpstr>
      <vt:lpstr>Oefeningen op overflow</vt:lpstr>
      <vt:lpstr>Oefeningen op overflow</vt:lpstr>
      <vt:lpstr>Oefeningen op negatieve getallen (vervolg)</vt:lpstr>
      <vt:lpstr>Oefeningen op negatieve getallen (vervolg)</vt:lpstr>
      <vt:lpstr>Oefeningen op floating point</vt:lpstr>
      <vt:lpstr>Oefeningen op floating point (vervolg)</vt:lpstr>
      <vt:lpstr>Oefeningen op floating point (vervolg)</vt:lpstr>
      <vt:lpstr>Oefeningen op floating point (vervolg)</vt:lpstr>
      <vt:lpstr>Oefeningen op floating point (vervolg)</vt:lpstr>
      <vt:lpstr>Oefeningen op floating point (vervolg)</vt:lpstr>
    </vt:vector>
  </TitlesOfParts>
  <Company>Hogeschool 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fundamentals</dc:title>
  <dc:creator>Karine Van Driessche</dc:creator>
  <cp:lastModifiedBy>Koen Mertens</cp:lastModifiedBy>
  <cp:revision>181</cp:revision>
  <cp:lastPrinted>2020-08-10T13:09:58Z</cp:lastPrinted>
  <dcterms:created xsi:type="dcterms:W3CDTF">2020-07-10T11:09:50Z</dcterms:created>
  <dcterms:modified xsi:type="dcterms:W3CDTF">2020-10-20T08:18:53Z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0x01010078D4E445154A9645BC81502D0650DAF4</vt:lpwstr>
  </property>
</Properties>
</file>