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393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24" r:id="rId25"/>
    <p:sldId id="425" r:id="rId26"/>
  </p:sldIdLst>
  <p:sldSz cx="12192000" cy="6858000"/>
  <p:notesSz cx="9939338" cy="6807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A3BCD2-9F09-4E91-AB07-D503619383A7}" v="1" dt="2020-09-11T07:12:53.029"/>
    <p1510:client id="{E64731E8-B06C-030F-4CD5-608D338575A9}" v="8" dt="2020-09-01T18:56:04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tte Van Steenberghe" userId="S::lotte.vansteenberghe@hogent.be::ea5acfbc-9937-4642-92ca-20c5e0632d3a" providerId="AD" clId="Web-{D5A3BCD2-9F09-4E91-AB07-D503619383A7}"/>
    <pc:docChg chg="modSld">
      <pc:chgData name="Lotte Van Steenberghe" userId="S::lotte.vansteenberghe@hogent.be::ea5acfbc-9937-4642-92ca-20c5e0632d3a" providerId="AD" clId="Web-{D5A3BCD2-9F09-4E91-AB07-D503619383A7}" dt="2020-09-11T07:12:53.029" v="0"/>
      <pc:docMkLst>
        <pc:docMk/>
      </pc:docMkLst>
      <pc:sldChg chg="delSp">
        <pc:chgData name="Lotte Van Steenberghe" userId="S::lotte.vansteenberghe@hogent.be::ea5acfbc-9937-4642-92ca-20c5e0632d3a" providerId="AD" clId="Web-{D5A3BCD2-9F09-4E91-AB07-D503619383A7}" dt="2020-09-11T07:12:53.029" v="0"/>
        <pc:sldMkLst>
          <pc:docMk/>
          <pc:sldMk cId="51011171" sldId="416"/>
        </pc:sldMkLst>
        <pc:spChg chg="del">
          <ac:chgData name="Lotte Van Steenberghe" userId="S::lotte.vansteenberghe@hogent.be::ea5acfbc-9937-4642-92ca-20c5e0632d3a" providerId="AD" clId="Web-{D5A3BCD2-9F09-4E91-AB07-D503619383A7}" dt="2020-09-11T07:12:53.029" v="0"/>
          <ac:spMkLst>
            <pc:docMk/>
            <pc:sldMk cId="51011171" sldId="41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3D48-5B25-4EA5-BC0E-F236BE361B2C}" type="datetimeFigureOut">
              <a:rPr lang="nl-BE" smtClean="0"/>
              <a:t>11/09/2020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30284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F392C-A913-4C15-85BF-690BCED407F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25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80B7-B3A2-4183-9485-B3166E23B223}" type="datetimeFigureOut">
              <a:rPr lang="nl-BE" smtClean="0"/>
              <a:t>11/09/2020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79A3-294D-4C53-A8D2-BEAEF62A885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27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FFE9-9DB3-43DD-ABC9-9EFD1CE31FE2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89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97EA-767D-4704-BE24-1AD1F00A3FA6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3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0C77-5EF2-4766-8856-A75AC701C308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659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2956641"/>
          </a:xfrm>
        </p:spPr>
        <p:txBody>
          <a:bodyPr>
            <a:normAutofit/>
          </a:bodyPr>
          <a:lstStyle>
            <a:lvl1pPr>
              <a:defRPr sz="3733"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1">
                <a:solidFill>
                  <a:srgbClr val="000000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10109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DD0C-128C-4FCB-A804-D28BF73D7C0F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77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F252-5B3B-4CDD-846A-084CD96F99B8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7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8FB3-B3CF-4A11-872B-AB4A3711FB03}" type="datetime1">
              <a:rPr lang="nl-BE" smtClean="0"/>
              <a:t>11/09/2020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26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91BA-3A0D-4F3A-B0C7-3C7EDDD05E78}" type="datetime1">
              <a:rPr lang="nl-BE" smtClean="0"/>
              <a:t>11/09/2020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82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E46-1A41-4A00-A2CB-EDDCBE45EDC1}" type="datetime1">
              <a:rPr lang="nl-BE" smtClean="0"/>
              <a:t>11/09/2020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8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FB1-D8C4-43C8-A11C-D14263B48D6E}" type="datetime1">
              <a:rPr lang="nl-BE" smtClean="0"/>
              <a:t>11/09/2020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79ED-7723-47AC-96AF-786820394240}" type="datetime1">
              <a:rPr lang="nl-BE" smtClean="0"/>
              <a:t>11/09/2020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1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3F91-2A6A-42EF-983E-CFE2326D1F44}" type="datetime1">
              <a:rPr lang="nl-BE" smtClean="0"/>
              <a:t>11/09/2020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28BE-8809-440A-ADC5-07DFCD437642}" type="datetime1">
              <a:rPr lang="nl-BE" smtClean="0"/>
              <a:t>11/09/2020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38EA-1804-476F-966B-2178CB4140D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48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 Fundamentals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Hoofdstuk 2: Logica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5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3: </a:t>
            </a: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logische operatoren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410940"/>
              </p:ext>
            </p:extLst>
          </p:nvPr>
        </p:nvGraphicFramePr>
        <p:xfrm>
          <a:off x="4807131" y="3030582"/>
          <a:ext cx="2595155" cy="1961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9372">
                  <a:extLst>
                    <a:ext uri="{9D8B030D-6E8A-4147-A177-3AD203B41FA5}">
                      <a16:colId xmlns:a16="http://schemas.microsoft.com/office/drawing/2014/main" val="3258396425"/>
                    </a:ext>
                  </a:extLst>
                </a:gridCol>
                <a:gridCol w="413070">
                  <a:extLst>
                    <a:ext uri="{9D8B030D-6E8A-4147-A177-3AD203B41FA5}">
                      <a16:colId xmlns:a16="http://schemas.microsoft.com/office/drawing/2014/main" val="3285322242"/>
                    </a:ext>
                  </a:extLst>
                </a:gridCol>
                <a:gridCol w="874886">
                  <a:extLst>
                    <a:ext uri="{9D8B030D-6E8A-4147-A177-3AD203B41FA5}">
                      <a16:colId xmlns:a16="http://schemas.microsoft.com/office/drawing/2014/main" val="2674517592"/>
                    </a:ext>
                  </a:extLst>
                </a:gridCol>
                <a:gridCol w="647827">
                  <a:extLst>
                    <a:ext uri="{9D8B030D-6E8A-4147-A177-3AD203B41FA5}">
                      <a16:colId xmlns:a16="http://schemas.microsoft.com/office/drawing/2014/main" val="4023793838"/>
                    </a:ext>
                  </a:extLst>
                </a:gridCol>
              </a:tblGrid>
              <a:tr h="646101">
                <a:tc>
                  <a:txBody>
                    <a:bodyPr/>
                    <a:lstStyle/>
                    <a:p>
                      <a:pPr marL="101600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p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38100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q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74930" indent="-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p ∧ q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74930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p|q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extLst>
                  <a:ext uri="{0D108BD9-81ED-4DB2-BD59-A6C34878D82A}">
                    <a16:rowId xmlns:a16="http://schemas.microsoft.com/office/drawing/2014/main" val="4273253314"/>
                  </a:ext>
                </a:extLst>
              </a:tr>
              <a:tr h="323978">
                <a:tc>
                  <a:txBody>
                    <a:bodyPr/>
                    <a:lstStyle/>
                    <a:p>
                      <a:pPr marL="62230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W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3175" indent="-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W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146685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W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106045" indent="-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O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extLst>
                  <a:ext uri="{0D108BD9-81ED-4DB2-BD59-A6C34878D82A}">
                    <a16:rowId xmlns:a16="http://schemas.microsoft.com/office/drawing/2014/main" val="237457205"/>
                  </a:ext>
                </a:extLst>
              </a:tr>
              <a:tr h="323978">
                <a:tc>
                  <a:txBody>
                    <a:bodyPr/>
                    <a:lstStyle/>
                    <a:p>
                      <a:pPr marL="62230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W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14605" indent="-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O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160655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O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91440" indent="-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W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extLst>
                  <a:ext uri="{0D108BD9-81ED-4DB2-BD59-A6C34878D82A}">
                    <a16:rowId xmlns:a16="http://schemas.microsoft.com/office/drawing/2014/main" val="2956910456"/>
                  </a:ext>
                </a:extLst>
              </a:tr>
              <a:tr h="323978">
                <a:tc>
                  <a:txBody>
                    <a:bodyPr/>
                    <a:lstStyle/>
                    <a:p>
                      <a:pPr marL="76835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O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3175" indent="-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W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160655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O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91440" indent="-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W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extLst>
                  <a:ext uri="{0D108BD9-81ED-4DB2-BD59-A6C34878D82A}">
                    <a16:rowId xmlns:a16="http://schemas.microsoft.com/office/drawing/2014/main" val="2534109806"/>
                  </a:ext>
                </a:extLst>
              </a:tr>
              <a:tr h="323978">
                <a:tc>
                  <a:txBody>
                    <a:bodyPr/>
                    <a:lstStyle/>
                    <a:p>
                      <a:pPr marL="76835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O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14605" indent="-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O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160655" indent="-3175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>
                          <a:effectLst/>
                        </a:rPr>
                        <a:t>O</a:t>
                      </a:r>
                      <a:endParaRPr lang="nl-BE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tc>
                  <a:txBody>
                    <a:bodyPr/>
                    <a:lstStyle/>
                    <a:p>
                      <a:pPr marL="91440" indent="-317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2000" dirty="0">
                          <a:effectLst/>
                        </a:rPr>
                        <a:t>W</a:t>
                      </a:r>
                      <a:endParaRPr lang="nl-BE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64770" marT="17145" marB="0"/>
                </a:tc>
                <a:extLst>
                  <a:ext uri="{0D108BD9-81ED-4DB2-BD59-A6C34878D82A}">
                    <a16:rowId xmlns:a16="http://schemas.microsoft.com/office/drawing/2014/main" val="394315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3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1: </a:t>
            </a:r>
            <a:r>
              <a:rPr lang="nl-BE" sz="2400" dirty="0">
                <a:latin typeface="+mn-lt"/>
              </a:rPr>
              <a:t>Als p → q, ¬p → r en r → (p ∨ q) alle waar zijn, wat is dan de waarheidswaarde van q?</a:t>
            </a:r>
          </a:p>
          <a:p>
            <a:endParaRPr lang="nl-BE" sz="2400" dirty="0">
              <a:latin typeface="+mn-lt"/>
            </a:endParaRP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waarheidstabellen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726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4513944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1: </a:t>
            </a:r>
            <a:r>
              <a:rPr lang="nl-BE" sz="2400" dirty="0">
                <a:latin typeface="+mn-lt"/>
              </a:rPr>
              <a:t>Als p → q, ¬p → r en r → (p ∨ q) alle waar zijn, wat is dan de waarheidswaarde van q?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 </a:t>
            </a:r>
          </a:p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De waarheidstabel geeft aan dat er drie situaties zijn waarvoor de drie gegeven formules p → q, ¬p → r en r → (p ∨ q) alle waar zijn. In de drie gevallen is q steeds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Waar.</a:t>
            </a: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waarheidstabellen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4" name="Afbeelding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21" y="2484256"/>
            <a:ext cx="4678138" cy="23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r>
              <a:rPr lang="nl-BE" sz="2400" b="1" dirty="0">
                <a:latin typeface="+mn-lt"/>
              </a:rPr>
              <a:t>Oefening 2:</a:t>
            </a:r>
            <a:r>
              <a:rPr lang="nl-BE" sz="2400" b="1" dirty="0"/>
              <a:t>   </a:t>
            </a:r>
            <a:r>
              <a:rPr lang="nl-BE" sz="2400" dirty="0">
                <a:latin typeface="+mn-lt"/>
              </a:rPr>
              <a:t>Stel de waarheidstabel op voor de volgende propositionele vormen: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000" dirty="0">
                <a:latin typeface="+mn-lt"/>
              </a:rPr>
              <a:t>(p → q) ∧ (¬q ∨ r).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000" dirty="0">
                <a:latin typeface="+mn-lt"/>
              </a:rPr>
              <a:t>(O ∨ p) → (q ∧ O).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000" dirty="0">
                <a:latin typeface="+mn-lt"/>
              </a:rPr>
              <a:t>((p ↔ r) ∧ (r ↔ q)) → (p ↔ q).</a:t>
            </a: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waarheidstabellen</a:t>
            </a:r>
          </a:p>
        </p:txBody>
      </p:sp>
    </p:spTree>
    <p:extLst>
      <p:ext uri="{BB962C8B-B14F-4D97-AF65-F5344CB8AC3E}">
        <p14:creationId xmlns:p14="http://schemas.microsoft.com/office/powerpoint/2010/main" val="5101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r>
              <a:rPr lang="nl-BE" sz="2400" b="1" dirty="0">
                <a:latin typeface="+mn-lt"/>
              </a:rPr>
              <a:t>Oefening 2:</a:t>
            </a:r>
            <a:r>
              <a:rPr lang="nl-BE" sz="2400" b="1" dirty="0"/>
              <a:t>   </a:t>
            </a:r>
            <a:r>
              <a:rPr lang="nl-BE" sz="2400" dirty="0">
                <a:latin typeface="+mn-lt"/>
              </a:rPr>
              <a:t>Stel de waarheidstabel op voor de volgende propositionele vormen: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000" dirty="0">
                <a:latin typeface="+mn-lt"/>
              </a:rPr>
              <a:t>(p → q) ∧ (¬q ∨ r).</a:t>
            </a:r>
          </a:p>
          <a:p>
            <a:pPr marL="457200" indent="-457200">
              <a:buFont typeface="+mj-lt"/>
              <a:buAutoNum type="alphaLcParenR"/>
            </a:pPr>
            <a:endParaRPr lang="nl-BE" sz="2000" dirty="0">
              <a:latin typeface="+mn-lt"/>
            </a:endParaRPr>
          </a:p>
          <a:p>
            <a:pPr marL="0" indent="0">
              <a:buNone/>
            </a:pPr>
            <a:r>
              <a:rPr lang="nl-BE" sz="2000" dirty="0"/>
              <a:t>Oplossing in de les</a:t>
            </a:r>
            <a:endParaRPr lang="nl-BE" sz="20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pl-PL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waarheidstabellen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20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r>
              <a:rPr lang="nl-BE" sz="2400" b="1" dirty="0">
                <a:latin typeface="+mn-lt"/>
              </a:rPr>
              <a:t>Oefening 2:</a:t>
            </a:r>
            <a:r>
              <a:rPr lang="nl-BE" sz="2400" b="1" dirty="0"/>
              <a:t>   </a:t>
            </a:r>
            <a:r>
              <a:rPr lang="nl-BE" sz="2400" dirty="0">
                <a:latin typeface="+mn-lt"/>
              </a:rPr>
              <a:t>Stel de waarheidstabel op voor de volgende propositionele vormen:</a:t>
            </a:r>
          </a:p>
          <a:p>
            <a:pPr marL="0" indent="0">
              <a:buNone/>
            </a:pPr>
            <a:r>
              <a:rPr lang="nl-BE" sz="2000" dirty="0">
                <a:latin typeface="+mn-lt"/>
              </a:rPr>
              <a:t>b)     (O ∨ p) → (q ∧ O).</a:t>
            </a: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waarheidstabellen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04" y="3553913"/>
            <a:ext cx="4773119" cy="164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2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r>
              <a:rPr lang="nl-BE" sz="2400" b="1" dirty="0">
                <a:latin typeface="+mn-lt"/>
              </a:rPr>
              <a:t>Oefening 2:</a:t>
            </a:r>
            <a:r>
              <a:rPr lang="nl-BE" sz="2400" b="1" dirty="0"/>
              <a:t>   </a:t>
            </a:r>
            <a:r>
              <a:rPr lang="nl-BE" sz="2400" dirty="0">
                <a:latin typeface="+mn-lt"/>
              </a:rPr>
              <a:t>Stel de waarheidstabel op voor de volgende propositionele vormen:</a:t>
            </a:r>
          </a:p>
          <a:p>
            <a:pPr marL="0" indent="0">
              <a:buNone/>
            </a:pPr>
            <a:r>
              <a:rPr lang="nl-BE" sz="2000" dirty="0">
                <a:latin typeface="+mn-lt"/>
              </a:rPr>
              <a:t>c)   ((p ↔ r) ∧ (r ↔ q)) → (p ↔ q).</a:t>
            </a: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waarheidstabellen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56" y="3565720"/>
            <a:ext cx="8094360" cy="26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4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r>
              <a:rPr lang="nl-BE" sz="2400" b="1" dirty="0">
                <a:latin typeface="+mn-lt"/>
              </a:rPr>
              <a:t>Oefening 1:</a:t>
            </a:r>
            <a:r>
              <a:rPr lang="nl-BE" sz="2400" b="1" dirty="0"/>
              <a:t>   </a:t>
            </a:r>
            <a:r>
              <a:rPr lang="nl-BE" sz="2400" dirty="0">
                <a:latin typeface="+mn-lt"/>
              </a:rPr>
              <a:t>Toon aan de hand van een waarheidstabel aan dat de volgende propositionele vormen tautologieën zijn.</a:t>
            </a:r>
          </a:p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pPr marL="457200" indent="-457200">
              <a:buFont typeface="+mj-lt"/>
              <a:buAutoNum type="alphaLcParenR"/>
            </a:pPr>
            <a:r>
              <a:rPr lang="nl-BE" sz="2400" dirty="0">
                <a:latin typeface="+mn-lt"/>
              </a:rPr>
              <a:t>¬((s → t) ∧ (p ∨ q)) ↔ (¬(s → t) ∨ ¬(p ∨ q))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>
                <a:latin typeface="+mn-lt"/>
              </a:rPr>
              <a:t>(p ∧ (r ∨ ¬r)) → ((q ∧ q) ∨ ¬q)</a:t>
            </a: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tautologieën en contradicties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654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1:</a:t>
            </a:r>
            <a:r>
              <a:rPr lang="nl-BE" sz="2400" b="1" dirty="0"/>
              <a:t>   </a:t>
            </a:r>
            <a:r>
              <a:rPr lang="nl-BE" sz="2400" dirty="0">
                <a:latin typeface="+mn-lt"/>
              </a:rPr>
              <a:t>Toon aan de hand van een waarheidstabel aan dat de volgende propositionele vormen tautologieën zijn.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>
                <a:latin typeface="+mn-lt"/>
              </a:rPr>
              <a:t>¬((s → t) ∧ (p ∨ q)) ↔ (¬(s → t) ∨ ¬(p ∨ q))</a:t>
            </a: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tautologieën en contradicties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4" y="3360555"/>
            <a:ext cx="5263689" cy="331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1:</a:t>
            </a:r>
            <a:r>
              <a:rPr lang="nl-BE" sz="2400" b="1" dirty="0"/>
              <a:t>   </a:t>
            </a:r>
            <a:r>
              <a:rPr lang="nl-BE" sz="2400" dirty="0">
                <a:latin typeface="+mn-lt"/>
              </a:rPr>
              <a:t>Toon aan de hand van een waarheidstabel aan dat de volgende propositionele vormen tautologieën zijn.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b)   (p ∧ (r ∨ ¬r)) → ((q ∧ q) ∨ ¬q)</a:t>
            </a: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tautologieën en contradicties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38" y="3413079"/>
            <a:ext cx="6539391" cy="18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6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: oplossing oefeningen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Oefeningen op proposities</a:t>
            </a:r>
          </a:p>
          <a:p>
            <a:r>
              <a:rPr lang="nl-BE" dirty="0"/>
              <a:t>Oefeningen op logische operatoren</a:t>
            </a:r>
          </a:p>
          <a:p>
            <a:r>
              <a:rPr lang="nl-BE" dirty="0"/>
              <a:t>Oefeningen op waarheidstabellen</a:t>
            </a:r>
          </a:p>
          <a:p>
            <a:r>
              <a:rPr lang="nl-BE" dirty="0"/>
              <a:t>Oefeningen op tautologieën en contradicties</a:t>
            </a:r>
          </a:p>
          <a:p>
            <a:r>
              <a:rPr lang="nl-BE" dirty="0"/>
              <a:t>Oefeningen op logische implicatie en logische equivalentie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19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r>
              <a:rPr lang="nl-BE" sz="2400" b="1" dirty="0">
                <a:latin typeface="+mn-lt"/>
              </a:rPr>
              <a:t>Oefening 1:</a:t>
            </a:r>
            <a:r>
              <a:rPr lang="nl-BE" sz="2400" b="1" dirty="0"/>
              <a:t>  </a:t>
            </a:r>
            <a:r>
              <a:rPr lang="nl-BE" sz="2400" dirty="0">
                <a:latin typeface="+mn-lt"/>
              </a:rPr>
              <a:t>Bewijs met behulp van een waarheidstabel de juistheid van de volgende logische equivalentie en logische implicatie.</a:t>
            </a:r>
          </a:p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pPr marL="457200" indent="-457200">
              <a:buFont typeface="+mj-lt"/>
              <a:buAutoNum type="alphaLcParenR"/>
            </a:pPr>
            <a:r>
              <a:rPr lang="nl-BE" sz="2400" dirty="0">
                <a:latin typeface="+mn-lt"/>
              </a:rPr>
              <a:t>((p ∧ q) → r) ⇔ ((p → r) ∨ (q → r))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>
                <a:latin typeface="+mn-lt"/>
              </a:rPr>
              <a:t>((p ∨ q) → r) ⇒ ((p ∧ q) → r)</a:t>
            </a: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logische implicatie en logische equivalentie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9528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4866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r>
              <a:rPr lang="nl-BE" sz="2400" b="1" dirty="0">
                <a:latin typeface="+mn-lt"/>
              </a:rPr>
              <a:t>Oefening 1:</a:t>
            </a:r>
            <a:r>
              <a:rPr lang="nl-BE" sz="2400" b="1" dirty="0"/>
              <a:t>  </a:t>
            </a:r>
            <a:r>
              <a:rPr lang="nl-BE" sz="2400" dirty="0">
                <a:latin typeface="+mn-lt"/>
              </a:rPr>
              <a:t>Bewijs met behulp van een waarheidstabel de juistheid van de volgende logische equivalentie en logische implicatie.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>
                <a:latin typeface="+mn-lt"/>
              </a:rPr>
              <a:t>((p ∧ q) → r) ⇔ ((p → r) ∨ (q → r))</a:t>
            </a:r>
          </a:p>
          <a:p>
            <a:pPr marL="457200" indent="-457200">
              <a:buFont typeface="+mj-lt"/>
              <a:buAutoNum type="alphaLcParenR"/>
            </a:pPr>
            <a:endParaRPr lang="nl-BE" sz="2400" dirty="0">
              <a:latin typeface="+mn-lt"/>
            </a:endParaRPr>
          </a:p>
          <a:p>
            <a:pPr marL="0" indent="0">
              <a:buNone/>
            </a:pPr>
            <a:r>
              <a:rPr lang="nl-BE" sz="2400" dirty="0"/>
              <a:t>Oplossing in de les</a:t>
            </a:r>
            <a:endParaRPr lang="nl-BE" sz="2400" dirty="0">
              <a:latin typeface="+mn-lt"/>
            </a:endParaRPr>
          </a:p>
          <a:p>
            <a:pPr marL="457200" indent="-457200">
              <a:buFont typeface="+mj-lt"/>
              <a:buAutoNum type="alphaLcParenR"/>
            </a:pPr>
            <a:endParaRPr lang="nl-BE" sz="2400" dirty="0">
              <a:latin typeface="+mn-lt"/>
            </a:endParaRPr>
          </a:p>
          <a:p>
            <a:pPr marL="457200" indent="-457200">
              <a:buFont typeface="+mj-lt"/>
              <a:buAutoNum type="alphaLcParenR"/>
            </a:pPr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2000" dirty="0">
              <a:latin typeface="+mn-lt"/>
            </a:endParaRP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logische implicatie en logische equivalentie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746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47142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r>
              <a:rPr lang="nl-BE" sz="2400" b="1" dirty="0">
                <a:latin typeface="+mn-lt"/>
              </a:rPr>
              <a:t>Oefening 1:</a:t>
            </a:r>
            <a:r>
              <a:rPr lang="nl-BE" sz="2400" b="1" dirty="0"/>
              <a:t>  </a:t>
            </a:r>
            <a:r>
              <a:rPr lang="nl-BE" sz="2400" dirty="0">
                <a:latin typeface="+mn-lt"/>
              </a:rPr>
              <a:t>Bewijs met behulp van een waarheidstabel de juistheid van de volgende logische equivalentie en logische implicatie.</a:t>
            </a:r>
          </a:p>
          <a:p>
            <a:pPr marL="457200" indent="-457200">
              <a:buAutoNum type="alphaLcParenR" startAt="2"/>
            </a:pPr>
            <a:r>
              <a:rPr lang="nl-BE" sz="2400" dirty="0">
                <a:latin typeface="+mn-lt"/>
              </a:rPr>
              <a:t>((p ∨ q) → r) ⇒ ((p ∧ q) → r)</a:t>
            </a:r>
          </a:p>
          <a:p>
            <a:pPr marL="457200" indent="-457200">
              <a:buAutoNum type="alphaLcParenR" startAt="2"/>
            </a:pPr>
            <a:endParaRPr lang="nl-BE" sz="2400" dirty="0">
              <a:latin typeface="+mn-lt"/>
            </a:endParaRPr>
          </a:p>
          <a:p>
            <a:pPr marL="457200" indent="-457200">
              <a:buAutoNum type="alphaLcParenR" startAt="2"/>
            </a:pPr>
            <a:endParaRPr lang="nl-BE" sz="2400" dirty="0">
              <a:latin typeface="+mn-lt"/>
            </a:endParaRPr>
          </a:p>
          <a:p>
            <a:pPr marL="457200" indent="-457200">
              <a:buAutoNum type="alphaLcParenR" startAt="2"/>
            </a:pPr>
            <a:endParaRPr lang="nl-BE" sz="2400" dirty="0">
              <a:latin typeface="+mn-lt"/>
            </a:endParaRPr>
          </a:p>
          <a:p>
            <a:pPr marL="457200" indent="-457200">
              <a:buAutoNum type="alphaLcParenR" startAt="2"/>
            </a:pPr>
            <a:endParaRPr lang="nl-BE" sz="2400" dirty="0">
              <a:latin typeface="+mn-lt"/>
            </a:endParaRPr>
          </a:p>
          <a:p>
            <a:pPr marL="0" indent="0">
              <a:buNone/>
            </a:pPr>
            <a:r>
              <a:rPr lang="nl-BE" sz="2000" dirty="0">
                <a:latin typeface="+mn-lt"/>
              </a:rPr>
              <a:t>((p ∨ q) → r) → ((p ∧ q) → r) is een tautologie. Dit betekent dat</a:t>
            </a:r>
          </a:p>
          <a:p>
            <a:pPr marL="0" indent="0">
              <a:buNone/>
            </a:pPr>
            <a:r>
              <a:rPr lang="nl-BE" sz="2000" dirty="0">
                <a:latin typeface="+mn-lt"/>
              </a:rPr>
              <a:t>((p ∨ q) → r) ⇒ ((p ∧ q) → r) een ware propositie is, </a:t>
            </a:r>
          </a:p>
          <a:p>
            <a:pPr marL="0" indent="0">
              <a:buNone/>
            </a:pPr>
            <a:r>
              <a:rPr lang="nl-BE" sz="2000" dirty="0">
                <a:latin typeface="+mn-lt"/>
              </a:rPr>
              <a:t>of nog ((p ∧ q) → r) is een logisch gevolg van ((p ∨ q) → r).</a:t>
            </a:r>
          </a:p>
          <a:p>
            <a:pPr marL="0" indent="0">
              <a:buNone/>
            </a:pPr>
            <a:endParaRPr lang="nl-BE" sz="20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  <a:p>
            <a:pPr marL="0" indent="0">
              <a:buNone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logische implicatie en logische equivalentie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18" y="3217001"/>
            <a:ext cx="6496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1: </a:t>
            </a:r>
            <a:r>
              <a:rPr lang="nl-BE" sz="2400" dirty="0">
                <a:latin typeface="+mn-lt"/>
              </a:rPr>
              <a:t>Zijn de volgende uitspraken proposities?</a:t>
            </a:r>
          </a:p>
          <a:p>
            <a:endParaRPr lang="nl-BE" sz="1000" dirty="0">
              <a:latin typeface="+mn-lt"/>
            </a:endParaRPr>
          </a:p>
          <a:p>
            <a:pPr lvl="1" fontAlgn="base">
              <a:buFont typeface="+mj-lt"/>
              <a:buAutoNum type="alphaLcParenR"/>
            </a:pPr>
            <a:r>
              <a:rPr lang="nl-BE" sz="2000" dirty="0">
                <a:latin typeface="+mn-lt"/>
              </a:rPr>
              <a:t>De verzameling </a:t>
            </a:r>
            <a:r>
              <a:rPr lang="nl-BE" sz="2000" i="1" dirty="0">
                <a:latin typeface="+mn-lt"/>
              </a:rPr>
              <a:t>A </a:t>
            </a:r>
            <a:r>
              <a:rPr lang="nl-BE" sz="2000" dirty="0">
                <a:latin typeface="+mn-lt"/>
              </a:rPr>
              <a:t>is eindig.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>
                <a:latin typeface="+mn-lt"/>
              </a:rPr>
              <a:t>’s Avonds als het donker is.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>
                <a:latin typeface="+mn-lt"/>
              </a:rPr>
              <a:t>Voor elk koppel (</a:t>
            </a:r>
            <a:r>
              <a:rPr lang="nl-BE" sz="2000" i="1" dirty="0">
                <a:latin typeface="+mn-lt"/>
              </a:rPr>
              <a:t>x</a:t>
            </a:r>
            <a:r>
              <a:rPr lang="nl-BE" sz="2000" dirty="0">
                <a:latin typeface="+mn-lt"/>
              </a:rPr>
              <a:t>, </a:t>
            </a:r>
            <a:r>
              <a:rPr lang="nl-BE" sz="2000" i="1" dirty="0">
                <a:latin typeface="+mn-lt"/>
              </a:rPr>
              <a:t>y</a:t>
            </a:r>
            <a:r>
              <a:rPr lang="nl-BE" sz="2000" dirty="0">
                <a:latin typeface="+mn-lt"/>
              </a:rPr>
              <a:t>) ∈ </a:t>
            </a:r>
            <a:r>
              <a:rPr lang="nl-BE" sz="2000" b="1" dirty="0">
                <a:latin typeface="+mn-lt"/>
              </a:rPr>
              <a:t>N </a:t>
            </a:r>
            <a:r>
              <a:rPr lang="nl-BE" sz="2000" dirty="0">
                <a:latin typeface="+mn-lt"/>
              </a:rPr>
              <a:t>× </a:t>
            </a:r>
            <a:r>
              <a:rPr lang="nl-BE" sz="2000" b="1" dirty="0">
                <a:latin typeface="+mn-lt"/>
              </a:rPr>
              <a:t>N </a:t>
            </a:r>
            <a:r>
              <a:rPr lang="nl-BE" sz="2000" dirty="0">
                <a:latin typeface="+mn-lt"/>
              </a:rPr>
              <a:t>geldt: </a:t>
            </a:r>
            <a:r>
              <a:rPr lang="nl-BE" sz="2000" i="1" dirty="0">
                <a:latin typeface="+mn-lt"/>
              </a:rPr>
              <a:t>x &gt; y </a:t>
            </a:r>
            <a:r>
              <a:rPr lang="nl-BE" sz="2000" dirty="0">
                <a:latin typeface="+mn-lt"/>
              </a:rPr>
              <a:t>of </a:t>
            </a:r>
            <a:r>
              <a:rPr lang="nl-BE" sz="2000" i="1" dirty="0">
                <a:latin typeface="+mn-lt"/>
              </a:rPr>
              <a:t>x </a:t>
            </a:r>
            <a:r>
              <a:rPr lang="nl-BE" sz="2000" dirty="0">
                <a:latin typeface="+mn-lt"/>
              </a:rPr>
              <a:t>≤ </a:t>
            </a:r>
            <a:r>
              <a:rPr lang="nl-BE" sz="2000" i="1" dirty="0">
                <a:latin typeface="+mn-lt"/>
              </a:rPr>
              <a:t>y</a:t>
            </a:r>
            <a:r>
              <a:rPr lang="nl-BE" sz="2000" dirty="0">
                <a:latin typeface="+mn-lt"/>
              </a:rPr>
              <a:t>.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>
                <a:latin typeface="+mn-lt"/>
              </a:rPr>
              <a:t>1 = 2 ↔ 13 is deelbaar door 4.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>
                <a:latin typeface="+mn-lt"/>
              </a:rPr>
              <a:t>3</a:t>
            </a:r>
            <a:r>
              <a:rPr lang="nl-BE" sz="2000" i="1" dirty="0">
                <a:latin typeface="+mn-lt"/>
              </a:rPr>
              <a:t>x</a:t>
            </a:r>
            <a:r>
              <a:rPr lang="nl-BE" sz="2000" baseline="30000" dirty="0">
                <a:latin typeface="+mn-lt"/>
              </a:rPr>
              <a:t>2 </a:t>
            </a:r>
            <a:r>
              <a:rPr lang="nl-BE" sz="2000" dirty="0">
                <a:latin typeface="+mn-lt"/>
              </a:rPr>
              <a:t>− 5</a:t>
            </a:r>
            <a:r>
              <a:rPr lang="nl-BE" sz="2000" i="1" dirty="0">
                <a:latin typeface="+mn-lt"/>
              </a:rPr>
              <a:t>x </a:t>
            </a:r>
            <a:r>
              <a:rPr lang="nl-BE" sz="2000" dirty="0">
                <a:latin typeface="+mn-lt"/>
              </a:rPr>
              <a:t>+ 1 = 0.</a:t>
            </a:r>
          </a:p>
          <a:p>
            <a:pPr lvl="1">
              <a:buFont typeface="+mj-lt"/>
              <a:buAutoNum type="alphaLcParenR"/>
            </a:pPr>
            <a:endParaRPr lang="nl-BE" sz="1200" dirty="0"/>
          </a:p>
          <a:p>
            <a:pPr>
              <a:buFont typeface="+mj-lt"/>
              <a:buAutoNum type="alphaLcParenR"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proposities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533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956595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1: </a:t>
            </a:r>
            <a:r>
              <a:rPr lang="nl-BE" sz="2400" dirty="0">
                <a:latin typeface="+mn-lt"/>
              </a:rPr>
              <a:t>Zijn de volgende uitspraken proposities?</a:t>
            </a:r>
          </a:p>
          <a:p>
            <a:endParaRPr lang="nl-BE" sz="1000" dirty="0">
              <a:latin typeface="+mn-lt"/>
            </a:endParaRPr>
          </a:p>
          <a:p>
            <a:pPr marL="457200" lvl="1" indent="0">
              <a:buNone/>
            </a:pPr>
            <a:r>
              <a:rPr lang="nl-BE" sz="2000" dirty="0"/>
              <a:t>a)	Oplossing in de les</a:t>
            </a:r>
          </a:p>
          <a:p>
            <a:pPr marL="457200" lvl="1" indent="0">
              <a:buNone/>
            </a:pPr>
            <a:r>
              <a:rPr lang="nl-BE" sz="2000" dirty="0"/>
              <a:t>b)	Geen propositie</a:t>
            </a:r>
          </a:p>
          <a:p>
            <a:pPr marL="457200" lvl="1" indent="0">
              <a:buNone/>
            </a:pPr>
            <a:r>
              <a:rPr lang="nl-BE" sz="2000" dirty="0"/>
              <a:t>Verklaring: het is niet mogelijk een uitspraak te doen over deze zin.</a:t>
            </a:r>
          </a:p>
          <a:p>
            <a:pPr marL="914400" lvl="1" indent="-457200">
              <a:buAutoNum type="alphaLcParenR" startAt="3"/>
            </a:pPr>
            <a:r>
              <a:rPr lang="nl-BE" sz="2000" dirty="0"/>
              <a:t>Oplossing in de les </a:t>
            </a:r>
          </a:p>
          <a:p>
            <a:pPr marL="914400" lvl="1" indent="-457200">
              <a:buAutoNum type="alphaLcParenR" startAt="3"/>
            </a:pPr>
            <a:r>
              <a:rPr lang="nl-BE" sz="2000" dirty="0"/>
              <a:t>Een propositie (de propositie is waar)</a:t>
            </a:r>
          </a:p>
          <a:p>
            <a:pPr marL="457200" lvl="1" indent="0">
              <a:buNone/>
            </a:pPr>
            <a:r>
              <a:rPr lang="nl-BE" sz="2000" dirty="0"/>
              <a:t>e)	Geen propositie</a:t>
            </a:r>
          </a:p>
          <a:p>
            <a:pPr marL="457200" lvl="1" indent="0">
              <a:buNone/>
            </a:pPr>
            <a:r>
              <a:rPr lang="nl-BE" sz="2000" dirty="0"/>
              <a:t>Verklaring: de uitspraak is afhankelijk van x.</a:t>
            </a:r>
          </a:p>
          <a:p>
            <a:pPr marL="457200" lvl="1" indent="0">
              <a:buNone/>
            </a:pPr>
            <a:endParaRPr lang="nl-BE" sz="1200" dirty="0"/>
          </a:p>
          <a:p>
            <a:pPr>
              <a:buFont typeface="+mj-lt"/>
              <a:buAutoNum type="alphaLcParenR"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proposities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828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1: </a:t>
            </a:r>
            <a:r>
              <a:rPr lang="nl-BE" sz="2400" dirty="0">
                <a:latin typeface="+mn-lt"/>
              </a:rPr>
              <a:t>Zijn de volgende proposities waar of onwaar?</a:t>
            </a:r>
          </a:p>
          <a:p>
            <a:endParaRPr lang="nl-BE" sz="1000" dirty="0">
              <a:latin typeface="+mn-lt"/>
            </a:endParaRP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¬(6 &gt; 45)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(2 + 2 = 4) ∧ (3 is een priemgetal)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(4 is een </a:t>
            </a:r>
            <a:r>
              <a:rPr lang="nl-BE" sz="2000" dirty="0" err="1"/>
              <a:t>reeel</a:t>
            </a:r>
            <a:r>
              <a:rPr lang="nl-BE" sz="2000" dirty="0"/>
              <a:t> getal¨	) ∨ (3 &gt; 100)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(100 &gt; 30) → (100 &gt; 2)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Als 1 = 2, dan ben ik Napoleon.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(1 = 2) ↔ (Gent ligt in West-Vlaanderen)</a:t>
            </a:r>
          </a:p>
          <a:p>
            <a:pPr lvl="1">
              <a:buFont typeface="+mj-lt"/>
              <a:buAutoNum type="alphaLcParenR"/>
            </a:pPr>
            <a:endParaRPr lang="nl-BE" sz="1200" dirty="0"/>
          </a:p>
          <a:p>
            <a:pPr>
              <a:buFont typeface="+mj-lt"/>
              <a:buAutoNum type="alphaLcParenR"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logische operatoren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616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1: </a:t>
            </a:r>
            <a:r>
              <a:rPr lang="nl-BE" sz="2400" dirty="0">
                <a:latin typeface="+mn-lt"/>
              </a:rPr>
              <a:t>Zijn de volgende proposities waar of onwaar?</a:t>
            </a:r>
          </a:p>
          <a:p>
            <a:endParaRPr lang="nl-BE" sz="1000" dirty="0">
              <a:latin typeface="+mn-lt"/>
            </a:endParaRP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    Oplossing in de les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 Oplossing in de les 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Waar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Waar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Waar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	Waar</a:t>
            </a:r>
          </a:p>
          <a:p>
            <a:pPr lvl="1">
              <a:buFont typeface="+mj-lt"/>
              <a:buAutoNum type="alphaLcParenR"/>
            </a:pPr>
            <a:endParaRPr lang="nl-BE" sz="1200" dirty="0"/>
          </a:p>
          <a:p>
            <a:pPr>
              <a:buFont typeface="+mj-lt"/>
              <a:buAutoNum type="alphaLcParenR"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logische operatoren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01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2: </a:t>
            </a:r>
            <a:r>
              <a:rPr lang="nl-BE" sz="2400" dirty="0">
                <a:latin typeface="+mn-lt"/>
              </a:rPr>
              <a:t>Gegeven zijn de volgende proposities: 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p :=‘ik voel mij gelukkig’. q :=‘ik ben rijk’.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Schrijf de volgende proposities symbolisch:</a:t>
            </a:r>
          </a:p>
          <a:p>
            <a:endParaRPr lang="nl-BE" sz="1000" dirty="0">
              <a:latin typeface="+mn-lt"/>
            </a:endParaRP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‘Als ik rijk ben, voel ik mij gelukkig’.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‘Als ik mij gelukkig voel, ben ik rijk’.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‘Als ik niet rijk ben, voel ik mij niet gelukkig’.</a:t>
            </a:r>
          </a:p>
          <a:p>
            <a:pPr lvl="1" fontAlgn="base">
              <a:buFont typeface="+mj-lt"/>
              <a:buAutoNum type="alphaLcParenR"/>
            </a:pPr>
            <a:r>
              <a:rPr lang="nl-BE" sz="2000" dirty="0"/>
              <a:t>‘Het is niet waar dat ik mij niet gelukkig voel als ik niet rijk ben’.</a:t>
            </a:r>
          </a:p>
          <a:p>
            <a:pPr lvl="1">
              <a:buFont typeface="+mj-lt"/>
              <a:buAutoNum type="alphaLcParenR"/>
            </a:pPr>
            <a:endParaRPr lang="nl-BE" sz="1200" dirty="0"/>
          </a:p>
          <a:p>
            <a:pPr>
              <a:buFont typeface="+mj-lt"/>
              <a:buAutoNum type="alphaLcParenR"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logische operatoren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595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2: </a:t>
            </a:r>
            <a:r>
              <a:rPr lang="nl-BE" sz="2400" dirty="0">
                <a:latin typeface="+mn-lt"/>
              </a:rPr>
              <a:t>Gegeven zijn de volgende proposities: 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p :=‘ik voel mij gelukkig’. q :=‘ik ben rijk’.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Schrijf de volgende proposities symbolisch:</a:t>
            </a:r>
          </a:p>
          <a:p>
            <a:endParaRPr lang="nl-BE" sz="1000" dirty="0">
              <a:latin typeface="+mn-lt"/>
            </a:endParaRPr>
          </a:p>
          <a:p>
            <a:pPr lvl="1">
              <a:buFont typeface="+mj-lt"/>
              <a:buAutoNum type="alphaLcParenR"/>
            </a:pPr>
            <a:r>
              <a:rPr lang="nl-BE" sz="2000" dirty="0"/>
              <a:t>Oplossing in de les </a:t>
            </a:r>
          </a:p>
          <a:p>
            <a:pPr lvl="1">
              <a:buFont typeface="+mj-lt"/>
              <a:buAutoNum type="alphaLcParenR"/>
            </a:pPr>
            <a:r>
              <a:rPr lang="nl-BE" sz="2000" dirty="0"/>
              <a:t>p → q</a:t>
            </a:r>
          </a:p>
          <a:p>
            <a:pPr lvl="1">
              <a:buFont typeface="+mj-lt"/>
              <a:buAutoNum type="alphaLcParenR"/>
            </a:pPr>
            <a:r>
              <a:rPr lang="nl-BE" sz="2000" dirty="0"/>
              <a:t>¬q → ¬p</a:t>
            </a:r>
          </a:p>
          <a:p>
            <a:pPr lvl="1">
              <a:buFont typeface="+mj-lt"/>
              <a:buAutoNum type="alphaLcParenR"/>
            </a:pPr>
            <a:r>
              <a:rPr lang="nl-BE" sz="2000" dirty="0"/>
              <a:t>¬(¬q → ¬p)</a:t>
            </a:r>
          </a:p>
          <a:p>
            <a:pPr lvl="1">
              <a:buFont typeface="+mj-lt"/>
              <a:buAutoNum type="alphaLcParenR"/>
            </a:pPr>
            <a:endParaRPr lang="nl-BE" sz="1200" dirty="0"/>
          </a:p>
          <a:p>
            <a:pPr>
              <a:buFont typeface="+mj-lt"/>
              <a:buAutoNum type="alphaLcParenR"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logische operatoren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074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3704047"/>
          </a:xfrm>
        </p:spPr>
        <p:txBody>
          <a:bodyPr>
            <a:normAutofit/>
          </a:bodyPr>
          <a:lstStyle/>
          <a:p>
            <a:r>
              <a:rPr lang="nl-BE" sz="2400" b="1" dirty="0">
                <a:latin typeface="+mn-lt"/>
              </a:rPr>
              <a:t>Oefening 3: 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Het </a:t>
            </a:r>
            <a:r>
              <a:rPr lang="nl-BE" sz="2400" dirty="0" err="1">
                <a:latin typeface="+mn-lt"/>
              </a:rPr>
              <a:t>nand</a:t>
            </a:r>
            <a:r>
              <a:rPr lang="nl-BE" sz="2400" dirty="0">
                <a:latin typeface="+mn-lt"/>
              </a:rPr>
              <a:t>-connectief (symbolisch |) wordt gedefinieerd door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     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	(</a:t>
            </a:r>
            <a:r>
              <a:rPr lang="nl-BE" sz="2400" dirty="0" err="1">
                <a:latin typeface="+mn-lt"/>
              </a:rPr>
              <a:t>p|q</a:t>
            </a:r>
            <a:r>
              <a:rPr lang="nl-BE" sz="2400" dirty="0">
                <a:latin typeface="+mn-lt"/>
              </a:rPr>
              <a:t>) := ¬(p ∧ q).</a:t>
            </a:r>
          </a:p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Stel een waarheidstabel op voor de propositionele vorm </a:t>
            </a:r>
            <a:r>
              <a:rPr lang="nl-BE" sz="2400" dirty="0" err="1">
                <a:latin typeface="+mn-lt"/>
              </a:rPr>
              <a:t>p|q</a:t>
            </a:r>
            <a:r>
              <a:rPr lang="nl-BE" sz="2400" dirty="0">
                <a:latin typeface="+mn-lt"/>
              </a:rPr>
              <a:t>.</a:t>
            </a:r>
          </a:p>
          <a:p>
            <a:pPr lvl="1">
              <a:buFont typeface="+mj-lt"/>
              <a:buAutoNum type="alphaLcParenR"/>
            </a:pPr>
            <a:endParaRPr lang="nl-BE" sz="1200" dirty="0"/>
          </a:p>
          <a:p>
            <a:pPr>
              <a:buFont typeface="+mj-lt"/>
              <a:buAutoNum type="alphaLcParenR"/>
            </a:pPr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989013"/>
            <a:ext cx="10312545" cy="817457"/>
          </a:xfrm>
        </p:spPr>
        <p:txBody>
          <a:bodyPr/>
          <a:lstStyle/>
          <a:p>
            <a:r>
              <a:rPr lang="nl-BE" dirty="0">
                <a:latin typeface="+mn-lt"/>
              </a:rPr>
              <a:t>Oefeningen op logische operatoren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981357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4E445154A9645BC81502D0650DAF4" ma:contentTypeVersion="12" ma:contentTypeDescription="Een nieuw document maken." ma:contentTypeScope="" ma:versionID="df522e1986bba780ce03fe745ce8b0f2">
  <xsd:schema xmlns:xsd="http://www.w3.org/2001/XMLSchema" xmlns:xs="http://www.w3.org/2001/XMLSchema" xmlns:p="http://schemas.microsoft.com/office/2006/metadata/properties" xmlns:ns2="28b162e1-9138-42c5-826d-ca522cd956e0" xmlns:ns3="0f9dbb22-d004-40a7-8ba2-e0cd235fcbcc" targetNamespace="http://schemas.microsoft.com/office/2006/metadata/properties" ma:root="true" ma:fieldsID="419050390b2102f4b0315997ad75adee" ns2:_="" ns3:_="">
    <xsd:import namespace="28b162e1-9138-42c5-826d-ca522cd956e0"/>
    <xsd:import namespace="0f9dbb22-d004-40a7-8ba2-e0cd235fc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162e1-9138-42c5-826d-ca522cd956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dbb22-d004-40a7-8ba2-e0cd235fcb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7D93B3-8754-44E2-801B-84E884662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162e1-9138-42c5-826d-ca522cd956e0"/>
    <ds:schemaRef ds:uri="0f9dbb22-d004-40a7-8ba2-e0cd235fc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F3DD13-6D44-4D5F-8D23-D4AA3D0B7B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89631-F6E9-4656-9C4E-2B31277163E5}">
  <ds:schemaRefs>
    <ds:schemaRef ds:uri="28b162e1-9138-42c5-826d-ca522cd956e0"/>
    <ds:schemaRef ds:uri="http://purl.org/dc/terms/"/>
    <ds:schemaRef ds:uri="http://www.w3.org/XML/1998/namespace"/>
    <ds:schemaRef ds:uri="http://schemas.microsoft.com/office/2006/documentManagement/types"/>
    <ds:schemaRef ds:uri="0f9dbb22-d004-40a7-8ba2-e0cd235fcbcc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47928</TotalTime>
  <Words>1134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Kantoorthema</vt:lpstr>
      <vt:lpstr>IT Fundamentals</vt:lpstr>
      <vt:lpstr>Inhoud : oplossing oefeningen</vt:lpstr>
      <vt:lpstr>Oefeningen op proposities</vt:lpstr>
      <vt:lpstr>Oefeningen op proposities</vt:lpstr>
      <vt:lpstr>Oefeningen op logische operatoren</vt:lpstr>
      <vt:lpstr>Oefeningen op logische operatoren</vt:lpstr>
      <vt:lpstr>Oefeningen op logische operatoren</vt:lpstr>
      <vt:lpstr>Oefeningen op logische operatoren</vt:lpstr>
      <vt:lpstr>Oefeningen op logische operatoren</vt:lpstr>
      <vt:lpstr>Oefeningen op logische operatoren</vt:lpstr>
      <vt:lpstr>Oefeningen op waarheidstabellen</vt:lpstr>
      <vt:lpstr>Oefeningen op waarheidstabellen</vt:lpstr>
      <vt:lpstr>Oefeningen op waarheidstabellen</vt:lpstr>
      <vt:lpstr>Oefeningen op waarheidstabellen</vt:lpstr>
      <vt:lpstr>Oefeningen op waarheidstabellen</vt:lpstr>
      <vt:lpstr>Oefeningen op waarheidstabellen</vt:lpstr>
      <vt:lpstr>Oefeningen op tautologieën en contradicties</vt:lpstr>
      <vt:lpstr>Oefeningen op tautologieën en contradicties</vt:lpstr>
      <vt:lpstr>Oefeningen op tautologieën en contradicties</vt:lpstr>
      <vt:lpstr>Oefeningen op logische implicatie en logische equivalentie</vt:lpstr>
      <vt:lpstr>Oefeningen op logische implicatie en logische equivalentie</vt:lpstr>
      <vt:lpstr>Oefeningen op logische implicatie en logische equivalentie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fundamentals</dc:title>
  <dc:creator>Karine Van Driessche</dc:creator>
  <cp:lastModifiedBy>Lotte Van Steenberghe</cp:lastModifiedBy>
  <cp:revision>196</cp:revision>
  <cp:lastPrinted>2020-08-10T13:09:58Z</cp:lastPrinted>
  <dcterms:created xsi:type="dcterms:W3CDTF">2020-07-10T11:09:50Z</dcterms:created>
  <dcterms:modified xsi:type="dcterms:W3CDTF">2020-09-11T07:12:53Z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0x01010078D4E445154A9645BC81502D0650DAF4</vt:lpwstr>
  </property>
</Properties>
</file>