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</p:sldIdLst>
  <p:sldSz cx="12192000" cy="6858000"/>
  <p:notesSz cx="9939338" cy="68072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4731E8-B06C-030F-4CD5-608D338575A9}" v="8" dt="2020-09-01T18:56:04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10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5630284" y="0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83D48-5B25-4EA5-BC0E-F236BE361B2C}" type="datetimeFigureOut">
              <a:rPr lang="nl-BE" smtClean="0"/>
              <a:t>8/09/2020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1" y="6465807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5630284" y="6465807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F392C-A913-4C15-85BF-690BCED407F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1259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7047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629992" y="0"/>
            <a:ext cx="4307047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980B7-B3A2-4183-9485-B3166E23B223}" type="datetimeFigureOut">
              <a:rPr lang="nl-BE" smtClean="0"/>
              <a:t>8/09/2020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8463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1" y="6465659"/>
            <a:ext cx="4307047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7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C79A3-294D-4C53-A8D2-BEAEF62A885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327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FFE9-9DB3-43DD-ABC9-9EFD1CE31FE2}" type="datetime1">
              <a:rPr lang="nl-BE" smtClean="0"/>
              <a:t>8/09/2020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289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97EA-767D-4704-BE24-1AD1F00A3FA6}" type="datetime1">
              <a:rPr lang="nl-BE" smtClean="0"/>
              <a:t>8/09/2020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132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0C77-5EF2-4766-8856-A75AC701C308}" type="datetime1">
              <a:rPr lang="nl-BE" smtClean="0"/>
              <a:t>8/09/2020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659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psomming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451" y="1991359"/>
            <a:ext cx="10972800" cy="2956641"/>
          </a:xfrm>
        </p:spPr>
        <p:txBody>
          <a:bodyPr>
            <a:normAutofit/>
          </a:bodyPr>
          <a:lstStyle>
            <a:lvl1pPr>
              <a:defRPr sz="3733"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820" y="5651364"/>
            <a:ext cx="1285203" cy="72628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060451" y="989013"/>
            <a:ext cx="8445923" cy="817457"/>
          </a:xfrm>
        </p:spPr>
        <p:txBody>
          <a:bodyPr anchor="t" anchorCtr="0">
            <a:noAutofit/>
          </a:bodyPr>
          <a:lstStyle>
            <a:lvl1pPr algn="l">
              <a:defRPr sz="4267" b="1">
                <a:solidFill>
                  <a:srgbClr val="000000"/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060451" y="379413"/>
            <a:ext cx="5488517" cy="430969"/>
          </a:xfrm>
        </p:spPr>
        <p:txBody>
          <a:bodyPr>
            <a:normAutofit/>
          </a:bodyPr>
          <a:lstStyle>
            <a:lvl1pPr marL="0" indent="0">
              <a:buNone/>
              <a:defRPr sz="1333">
                <a:solidFill>
                  <a:schemeClr val="tx1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410109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DD0C-128C-4FCB-A804-D28BF73D7C0F}" type="datetime1">
              <a:rPr lang="nl-BE" smtClean="0"/>
              <a:t>8/09/2020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774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F252-5B3B-4CDD-846A-084CD96F99B8}" type="datetime1">
              <a:rPr lang="nl-BE" smtClean="0"/>
              <a:t>8/09/2020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371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8FB3-B3CF-4A11-872B-AB4A3711FB03}" type="datetime1">
              <a:rPr lang="nl-BE" smtClean="0"/>
              <a:t>8/09/2020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226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91BA-3A0D-4F3A-B0C7-3C7EDDD05E78}" type="datetime1">
              <a:rPr lang="nl-BE" smtClean="0"/>
              <a:t>8/09/2020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82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E46-1A41-4A00-A2CB-EDDCBE45EDC1}" type="datetime1">
              <a:rPr lang="nl-BE" smtClean="0"/>
              <a:t>8/09/2020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989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FB1-D8C4-43C8-A11C-D14263B48D6E}" type="datetime1">
              <a:rPr lang="nl-BE" smtClean="0"/>
              <a:t>8/09/2020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38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79ED-7723-47AC-96AF-786820394240}" type="datetime1">
              <a:rPr lang="nl-BE" smtClean="0"/>
              <a:t>8/09/2020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017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3F91-2A6A-42EF-983E-CFE2326D1F44}" type="datetime1">
              <a:rPr lang="nl-BE" smtClean="0"/>
              <a:t>8/09/2020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3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B28BE-8809-440A-ADC5-07DFCD437642}" type="datetime1">
              <a:rPr lang="nl-BE" smtClean="0"/>
              <a:t>8/09/2020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489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IT Fundamentals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/>
              <a:t>Hoofdstuk </a:t>
            </a:r>
            <a:r>
              <a:rPr lang="nl-BE" dirty="0" smtClean="0"/>
              <a:t>3: Logische poorten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5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Oplossing oefening 4:</a:t>
            </a:r>
          </a:p>
          <a:p>
            <a:pPr lvl="1"/>
            <a:r>
              <a:rPr lang="en-US" dirty="0"/>
              <a:t>M = 01111110</a:t>
            </a:r>
            <a:endParaRPr lang="nl-BE" b="1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Oefeningen op logische schakelingen</a:t>
            </a:r>
            <a:endParaRPr lang="nl-BE" dirty="0">
              <a:latin typeface="+mn-lt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Logische </a:t>
            </a:r>
            <a:r>
              <a:rPr lang="nl-BE" dirty="0" smtClean="0"/>
              <a:t>Poorten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01090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5: </a:t>
            </a:r>
            <a:r>
              <a:rPr lang="nl-BE" sz="2400" dirty="0">
                <a:latin typeface="+mn-lt"/>
              </a:rPr>
              <a:t>stel de waarheidstabel op voor volgende schakeling</a:t>
            </a:r>
            <a:endParaRPr lang="nl-BE" sz="24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Oefeningen op logische schakelingen</a:t>
            </a:r>
            <a:endParaRPr lang="nl-BE" dirty="0">
              <a:latin typeface="+mn-lt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Logische </a:t>
            </a:r>
            <a:r>
              <a:rPr lang="nl-BE" dirty="0" smtClean="0"/>
              <a:t>Poorten</a:t>
            </a:r>
            <a:endParaRPr lang="nl-BE" dirty="0"/>
          </a:p>
        </p:txBody>
      </p:sp>
      <p:pic>
        <p:nvPicPr>
          <p:cNvPr id="5" name="Afbeelding 4"/>
          <p:cNvPicPr/>
          <p:nvPr/>
        </p:nvPicPr>
        <p:blipFill rotWithShape="1">
          <a:blip r:embed="rId2" cstate="print"/>
          <a:srcRect t="16732"/>
          <a:stretch/>
        </p:blipFill>
        <p:spPr bwMode="auto">
          <a:xfrm>
            <a:off x="3804710" y="3089881"/>
            <a:ext cx="4457700" cy="1966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438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Oplossing oefening 5:</a:t>
            </a:r>
          </a:p>
          <a:p>
            <a:pPr lvl="1"/>
            <a:r>
              <a:rPr lang="nl-BE" dirty="0"/>
              <a:t>M = </a:t>
            </a:r>
            <a:r>
              <a:rPr lang="en-US" dirty="0"/>
              <a:t>11111101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Oefeningen op logische schakelingen</a:t>
            </a:r>
            <a:endParaRPr lang="nl-BE" dirty="0">
              <a:latin typeface="+mn-lt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Logische </a:t>
            </a:r>
            <a:r>
              <a:rPr lang="nl-BE" dirty="0" smtClean="0"/>
              <a:t>Poorten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75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6: </a:t>
            </a:r>
            <a:r>
              <a:rPr lang="nl-BE" sz="2400" dirty="0">
                <a:latin typeface="+mn-lt"/>
              </a:rPr>
              <a:t>stel de waarheidstabel op voor volgende </a:t>
            </a:r>
            <a:r>
              <a:rPr lang="nl-BE" sz="2400" dirty="0">
                <a:latin typeface="+mn-lt"/>
              </a:rPr>
              <a:t>schakeling. Gebruik volgende </a:t>
            </a:r>
            <a:r>
              <a:rPr lang="nl-BE" sz="2400" dirty="0">
                <a:latin typeface="+mn-lt"/>
              </a:rPr>
              <a:t>symbolen voor speciale situaties:</a:t>
            </a:r>
          </a:p>
          <a:p>
            <a:pPr lvl="2">
              <a:buNone/>
            </a:pPr>
            <a:r>
              <a:rPr lang="nl-BE" sz="2400" dirty="0"/>
              <a:t>x = kortsluiting</a:t>
            </a:r>
          </a:p>
          <a:p>
            <a:pPr lvl="2">
              <a:buNone/>
            </a:pPr>
            <a:r>
              <a:rPr lang="nl-BE" sz="2400" dirty="0"/>
              <a:t>- = onbepaald</a:t>
            </a:r>
          </a:p>
          <a:p>
            <a:endParaRPr lang="nl-BE" sz="24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Oefeningen op logische schakelingen</a:t>
            </a:r>
            <a:endParaRPr lang="nl-BE" dirty="0">
              <a:latin typeface="+mn-lt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Logische </a:t>
            </a:r>
            <a:r>
              <a:rPr lang="nl-BE" dirty="0" smtClean="0"/>
              <a:t>Poorten</a:t>
            </a:r>
            <a:endParaRPr lang="nl-B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1017" y="3759129"/>
            <a:ext cx="3813592" cy="2747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kstvak 6"/>
          <p:cNvSpPr txBox="1"/>
          <p:nvPr/>
        </p:nvSpPr>
        <p:spPr>
          <a:xfrm>
            <a:off x="2773441" y="3702542"/>
            <a:ext cx="37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A</a:t>
            </a:r>
            <a:endParaRPr lang="nl-BE" sz="2400" dirty="0"/>
          </a:p>
        </p:txBody>
      </p:sp>
      <p:sp>
        <p:nvSpPr>
          <p:cNvPr id="8" name="Tekstvak 7"/>
          <p:cNvSpPr txBox="1"/>
          <p:nvPr/>
        </p:nvSpPr>
        <p:spPr>
          <a:xfrm>
            <a:off x="2773441" y="4115961"/>
            <a:ext cx="37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B</a:t>
            </a:r>
            <a:endParaRPr lang="nl-BE" sz="2400" dirty="0"/>
          </a:p>
        </p:txBody>
      </p:sp>
      <p:sp>
        <p:nvSpPr>
          <p:cNvPr id="9" name="Tekstvak 8"/>
          <p:cNvSpPr txBox="1"/>
          <p:nvPr/>
        </p:nvSpPr>
        <p:spPr>
          <a:xfrm>
            <a:off x="2776470" y="4617428"/>
            <a:ext cx="385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C</a:t>
            </a:r>
            <a:endParaRPr lang="nl-BE" sz="2400" dirty="0"/>
          </a:p>
        </p:txBody>
      </p:sp>
      <p:sp>
        <p:nvSpPr>
          <p:cNvPr id="10" name="Tekstvak 9"/>
          <p:cNvSpPr txBox="1"/>
          <p:nvPr/>
        </p:nvSpPr>
        <p:spPr>
          <a:xfrm>
            <a:off x="2776470" y="5481181"/>
            <a:ext cx="385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D</a:t>
            </a:r>
            <a:endParaRPr lang="nl-BE" sz="2400" dirty="0"/>
          </a:p>
        </p:txBody>
      </p:sp>
      <p:sp>
        <p:nvSpPr>
          <p:cNvPr id="11" name="Tekstvak 10"/>
          <p:cNvSpPr txBox="1"/>
          <p:nvPr/>
        </p:nvSpPr>
        <p:spPr>
          <a:xfrm>
            <a:off x="6648049" y="4854253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/>
              <a:t>M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393800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48767" y="2419126"/>
            <a:ext cx="10972800" cy="2956641"/>
          </a:xfrm>
        </p:spPr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Oplossing oefening 6:</a:t>
            </a:r>
            <a:endParaRPr lang="nl-BE" sz="24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48768" y="808722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Oefeningen op logische </a:t>
            </a:r>
            <a:br>
              <a:rPr lang="nl-BE" dirty="0" smtClean="0">
                <a:latin typeface="+mn-lt"/>
              </a:rPr>
            </a:br>
            <a:r>
              <a:rPr lang="nl-BE" dirty="0" smtClean="0">
                <a:latin typeface="+mn-lt"/>
              </a:rPr>
              <a:t>schakelingen</a:t>
            </a:r>
            <a:endParaRPr lang="nl-BE" dirty="0">
              <a:latin typeface="+mn-lt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Logische </a:t>
            </a:r>
            <a:r>
              <a:rPr lang="nl-BE" dirty="0" smtClean="0"/>
              <a:t>Poorten</a:t>
            </a:r>
            <a:endParaRPr lang="nl-BE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7529256" y="-3"/>
          <a:ext cx="2568296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9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nl-BE" sz="1600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rgbClr val="0070C0"/>
                          </a:solidFill>
                        </a:rPr>
                        <a:t>y</a:t>
                      </a:r>
                      <a:endParaRPr lang="nl-BE" sz="1600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M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nl-B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3501" y="3114725"/>
            <a:ext cx="5120640" cy="339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kstvak 6"/>
          <p:cNvSpPr txBox="1"/>
          <p:nvPr/>
        </p:nvSpPr>
        <p:spPr>
          <a:xfrm>
            <a:off x="1055469" y="311621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/>
              <a:t>A</a:t>
            </a:r>
            <a:endParaRPr lang="nl-BE" sz="2400" dirty="0"/>
          </a:p>
        </p:txBody>
      </p:sp>
      <p:sp>
        <p:nvSpPr>
          <p:cNvPr id="8" name="Tekstvak 7"/>
          <p:cNvSpPr txBox="1"/>
          <p:nvPr/>
        </p:nvSpPr>
        <p:spPr>
          <a:xfrm>
            <a:off x="1055469" y="359478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/>
              <a:t>B</a:t>
            </a:r>
            <a:endParaRPr lang="nl-BE" sz="2400" dirty="0"/>
          </a:p>
        </p:txBody>
      </p:sp>
      <p:sp>
        <p:nvSpPr>
          <p:cNvPr id="9" name="Tekstvak 8"/>
          <p:cNvSpPr txBox="1"/>
          <p:nvPr/>
        </p:nvSpPr>
        <p:spPr>
          <a:xfrm>
            <a:off x="1055470" y="425446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/>
              <a:t>C</a:t>
            </a:r>
            <a:endParaRPr lang="nl-BE" sz="2400" dirty="0"/>
          </a:p>
        </p:txBody>
      </p:sp>
      <p:sp>
        <p:nvSpPr>
          <p:cNvPr id="10" name="Tekstvak 9"/>
          <p:cNvSpPr txBox="1"/>
          <p:nvPr/>
        </p:nvSpPr>
        <p:spPr>
          <a:xfrm>
            <a:off x="5856003" y="4076321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/>
              <a:t>M</a:t>
            </a:r>
            <a:endParaRPr lang="nl-BE" sz="2400" dirty="0"/>
          </a:p>
        </p:txBody>
      </p:sp>
      <p:sp>
        <p:nvSpPr>
          <p:cNvPr id="11" name="Tekstvak 10"/>
          <p:cNvSpPr txBox="1"/>
          <p:nvPr/>
        </p:nvSpPr>
        <p:spPr>
          <a:xfrm>
            <a:off x="3151638" y="4170844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rgbClr val="0070C0"/>
                </a:solidFill>
              </a:rPr>
              <a:t>x</a:t>
            </a:r>
            <a:endParaRPr lang="nl-BE" sz="2400" dirty="0">
              <a:solidFill>
                <a:srgbClr val="0070C0"/>
              </a:solidFill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1055469" y="5322972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/>
              <a:t>D</a:t>
            </a:r>
            <a:endParaRPr lang="nl-BE" sz="2400" dirty="0"/>
          </a:p>
        </p:txBody>
      </p:sp>
      <p:sp>
        <p:nvSpPr>
          <p:cNvPr id="13" name="Tekstvak 12"/>
          <p:cNvSpPr txBox="1"/>
          <p:nvPr/>
        </p:nvSpPr>
        <p:spPr>
          <a:xfrm>
            <a:off x="3455736" y="5226961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rgbClr val="0070C0"/>
                </a:solidFill>
              </a:rPr>
              <a:t>y</a:t>
            </a:r>
            <a:endParaRPr lang="nl-BE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64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7: </a:t>
            </a:r>
            <a:r>
              <a:rPr lang="nl-BE" sz="2400" dirty="0">
                <a:latin typeface="+mn-lt"/>
              </a:rPr>
              <a:t>stel de waarheidstabel op voor volgende schakeling</a:t>
            </a:r>
            <a:endParaRPr lang="nl-BE" sz="24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Oefeningen op logische schakelingen</a:t>
            </a:r>
            <a:endParaRPr lang="nl-BE" dirty="0">
              <a:latin typeface="+mn-lt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Logische </a:t>
            </a:r>
            <a:r>
              <a:rPr lang="nl-BE" dirty="0" smtClean="0"/>
              <a:t>Poorten</a:t>
            </a:r>
            <a:endParaRPr lang="nl-BE" dirty="0"/>
          </a:p>
        </p:txBody>
      </p:sp>
      <p:pic>
        <p:nvPicPr>
          <p:cNvPr id="6" name="Afbeelding 5"/>
          <p:cNvPicPr/>
          <p:nvPr/>
        </p:nvPicPr>
        <p:blipFill rotWithShape="1">
          <a:blip r:embed="rId2" cstate="print"/>
          <a:srcRect t="15811"/>
          <a:stretch/>
        </p:blipFill>
        <p:spPr bwMode="auto">
          <a:xfrm>
            <a:off x="3804709" y="3471463"/>
            <a:ext cx="4368800" cy="257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984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Oplossing oefening 7:</a:t>
            </a:r>
          </a:p>
          <a:p>
            <a:pPr lvl="1"/>
            <a:r>
              <a:rPr lang="nl-BE" dirty="0"/>
              <a:t>Uitgang bovenste 3-state buffer: //1101//</a:t>
            </a:r>
          </a:p>
          <a:p>
            <a:pPr lvl="1"/>
            <a:r>
              <a:rPr lang="nl-BE" dirty="0"/>
              <a:t>Uitgang onderste 3-state buffer: ////0011</a:t>
            </a:r>
          </a:p>
          <a:p>
            <a:pPr lvl="1"/>
            <a:r>
              <a:rPr lang="nl-BE" dirty="0"/>
              <a:t>M : //110KORTS11</a:t>
            </a:r>
          </a:p>
          <a:p>
            <a:endParaRPr lang="nl-BE" sz="24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Oefeningen op logische schakelingen</a:t>
            </a:r>
            <a:endParaRPr lang="nl-BE" dirty="0">
              <a:latin typeface="+mn-lt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Logische </a:t>
            </a:r>
            <a:r>
              <a:rPr lang="nl-BE" dirty="0" smtClean="0"/>
              <a:t>Poorten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3594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 : oplossing oefeningen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Oefeningen op </a:t>
            </a:r>
            <a:r>
              <a:rPr lang="nl-BE" dirty="0"/>
              <a:t>logische schakelingen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19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1: </a:t>
            </a:r>
            <a:r>
              <a:rPr lang="nl-BE" sz="2400" dirty="0">
                <a:latin typeface="+mn-lt"/>
              </a:rPr>
              <a:t>stel de waarheidstabel op voor volgende schakeling</a:t>
            </a:r>
            <a:endParaRPr lang="nl-BE" sz="2400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Oefeningen op logische schakelingen</a:t>
            </a:r>
            <a:endParaRPr lang="nl-BE" dirty="0">
              <a:latin typeface="+mn-lt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Logische </a:t>
            </a:r>
            <a:r>
              <a:rPr lang="nl-BE" dirty="0" smtClean="0"/>
              <a:t>Poorten</a:t>
            </a:r>
            <a:endParaRPr lang="nl-BE" dirty="0"/>
          </a:p>
        </p:txBody>
      </p:sp>
      <p:pic>
        <p:nvPicPr>
          <p:cNvPr id="5" name="Afbeelding 4"/>
          <p:cNvPicPr/>
          <p:nvPr/>
        </p:nvPicPr>
        <p:blipFill rotWithShape="1">
          <a:blip r:embed="rId2" cstate="print"/>
          <a:srcRect t="14729"/>
          <a:stretch/>
        </p:blipFill>
        <p:spPr bwMode="auto">
          <a:xfrm>
            <a:off x="2803841" y="3182949"/>
            <a:ext cx="6286500" cy="2642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533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Oplossing oefening 1</a:t>
            </a:r>
            <a:r>
              <a:rPr lang="nl-BE" sz="2400" b="1" dirty="0" smtClean="0">
                <a:latin typeface="+mn-lt"/>
              </a:rPr>
              <a:t>: oplossing in </a:t>
            </a:r>
            <a:r>
              <a:rPr lang="nl-BE" sz="2400" b="1" smtClean="0">
                <a:latin typeface="+mn-lt"/>
              </a:rPr>
              <a:t>de les</a:t>
            </a:r>
            <a:endParaRPr lang="nl-BE" sz="24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Oefeningen op logische schakelingen</a:t>
            </a:r>
            <a:endParaRPr lang="nl-BE" dirty="0">
              <a:latin typeface="+mn-lt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Logische </a:t>
            </a:r>
            <a:r>
              <a:rPr lang="nl-BE" dirty="0" smtClean="0"/>
              <a:t>Poorten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240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2: </a:t>
            </a:r>
            <a:r>
              <a:rPr lang="nl-BE" sz="2400" dirty="0">
                <a:latin typeface="+mn-lt"/>
              </a:rPr>
              <a:t>stel de waarheidstabel op voor volgende schakeling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Oefeningen op logische schakelingen</a:t>
            </a:r>
            <a:endParaRPr lang="nl-BE" dirty="0">
              <a:latin typeface="+mn-lt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Logische </a:t>
            </a:r>
            <a:r>
              <a:rPr lang="nl-BE" dirty="0" smtClean="0"/>
              <a:t>Poorten</a:t>
            </a:r>
            <a:endParaRPr lang="nl-BE" dirty="0"/>
          </a:p>
        </p:txBody>
      </p:sp>
      <p:pic>
        <p:nvPicPr>
          <p:cNvPr id="5" name="Afbeelding 4"/>
          <p:cNvPicPr/>
          <p:nvPr/>
        </p:nvPicPr>
        <p:blipFill rotWithShape="1">
          <a:blip r:embed="rId2" cstate="print"/>
          <a:srcRect t="19525"/>
          <a:stretch/>
        </p:blipFill>
        <p:spPr bwMode="auto">
          <a:xfrm>
            <a:off x="3214167" y="3229484"/>
            <a:ext cx="5130800" cy="1829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138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Oplossing oefening 2:</a:t>
            </a:r>
          </a:p>
          <a:p>
            <a:pPr lvl="1"/>
            <a:r>
              <a:rPr lang="nl-BE" b="1" dirty="0"/>
              <a:t>M = </a:t>
            </a:r>
            <a:r>
              <a:rPr lang="en-US" dirty="0"/>
              <a:t>0111</a:t>
            </a:r>
            <a:endParaRPr lang="nl-BE" dirty="0"/>
          </a:p>
          <a:p>
            <a:endParaRPr lang="nl-BE" sz="24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Oefeningen op logische schakelingen</a:t>
            </a:r>
            <a:endParaRPr lang="nl-BE" dirty="0">
              <a:latin typeface="+mn-lt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Logische </a:t>
            </a:r>
            <a:r>
              <a:rPr lang="nl-BE" dirty="0" smtClean="0"/>
              <a:t>Poorten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023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3: </a:t>
            </a:r>
            <a:r>
              <a:rPr lang="nl-BE" sz="2400" dirty="0">
                <a:latin typeface="+mn-lt"/>
              </a:rPr>
              <a:t>stel de waarheidstabel op voor volgende schakeling</a:t>
            </a:r>
            <a:endParaRPr lang="nl-BE" sz="24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Oefeningen op logische schakelingen</a:t>
            </a:r>
            <a:endParaRPr lang="nl-BE" dirty="0">
              <a:latin typeface="+mn-lt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Logische </a:t>
            </a:r>
            <a:r>
              <a:rPr lang="nl-BE" dirty="0" smtClean="0"/>
              <a:t>Poorten</a:t>
            </a:r>
            <a:endParaRPr lang="nl-BE" dirty="0"/>
          </a:p>
        </p:txBody>
      </p:sp>
      <p:pic>
        <p:nvPicPr>
          <p:cNvPr id="5" name="Afbeelding 4"/>
          <p:cNvPicPr/>
          <p:nvPr/>
        </p:nvPicPr>
        <p:blipFill rotWithShape="1">
          <a:blip r:embed="rId2" cstate="print"/>
          <a:srcRect t="17394"/>
          <a:stretch/>
        </p:blipFill>
        <p:spPr bwMode="auto">
          <a:xfrm>
            <a:off x="3610726" y="3285325"/>
            <a:ext cx="4635500" cy="220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388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Oplossing oefening 3:</a:t>
            </a:r>
          </a:p>
          <a:p>
            <a:pPr lvl="1"/>
            <a:r>
              <a:rPr lang="en-US" dirty="0"/>
              <a:t>M = 00000011</a:t>
            </a:r>
            <a:endParaRPr lang="nl-BE" dirty="0"/>
          </a:p>
          <a:p>
            <a:pPr lvl="1"/>
            <a:r>
              <a:rPr lang="en-US" dirty="0"/>
              <a:t>M´ = 00110011</a:t>
            </a:r>
            <a:endParaRPr lang="nl-BE" b="1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Oefeningen op logische schakelingen</a:t>
            </a:r>
            <a:endParaRPr lang="nl-BE" dirty="0">
              <a:latin typeface="+mn-lt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Logische </a:t>
            </a:r>
            <a:r>
              <a:rPr lang="nl-BE" dirty="0" smtClean="0"/>
              <a:t>Poorten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3246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4: </a:t>
            </a:r>
            <a:r>
              <a:rPr lang="nl-BE" sz="2400" dirty="0">
                <a:latin typeface="+mn-lt"/>
              </a:rPr>
              <a:t>stel de waarheidstabel op voor volgende schakeling</a:t>
            </a:r>
            <a:endParaRPr lang="nl-BE" sz="24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Oefeningen op logische schakelingen</a:t>
            </a:r>
            <a:endParaRPr lang="nl-BE" dirty="0">
              <a:latin typeface="+mn-lt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Logische </a:t>
            </a:r>
            <a:r>
              <a:rPr lang="nl-BE" dirty="0" smtClean="0"/>
              <a:t>Poorten</a:t>
            </a:r>
            <a:endParaRPr lang="nl-BE" dirty="0"/>
          </a:p>
        </p:txBody>
      </p:sp>
      <p:pic>
        <p:nvPicPr>
          <p:cNvPr id="5" name="Afbeelding 4"/>
          <p:cNvPicPr/>
          <p:nvPr/>
        </p:nvPicPr>
        <p:blipFill rotWithShape="1">
          <a:blip r:embed="rId2" cstate="print"/>
          <a:srcRect t="14938"/>
          <a:stretch/>
        </p:blipFill>
        <p:spPr bwMode="auto">
          <a:xfrm>
            <a:off x="3498171" y="3201563"/>
            <a:ext cx="4711700" cy="2787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329275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D4E445154A9645BC81502D0650DAF4" ma:contentTypeVersion="12" ma:contentTypeDescription="Een nieuw document maken." ma:contentTypeScope="" ma:versionID="df522e1986bba780ce03fe745ce8b0f2">
  <xsd:schema xmlns:xsd="http://www.w3.org/2001/XMLSchema" xmlns:xs="http://www.w3.org/2001/XMLSchema" xmlns:p="http://schemas.microsoft.com/office/2006/metadata/properties" xmlns:ns2="28b162e1-9138-42c5-826d-ca522cd956e0" xmlns:ns3="0f9dbb22-d004-40a7-8ba2-e0cd235fcbcc" targetNamespace="http://schemas.microsoft.com/office/2006/metadata/properties" ma:root="true" ma:fieldsID="419050390b2102f4b0315997ad75adee" ns2:_="" ns3:_="">
    <xsd:import namespace="28b162e1-9138-42c5-826d-ca522cd956e0"/>
    <xsd:import namespace="0f9dbb22-d004-40a7-8ba2-e0cd235fcb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b162e1-9138-42c5-826d-ca522cd956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9dbb22-d004-40a7-8ba2-e0cd235fcb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F3DD13-6D44-4D5F-8D23-D4AA3D0B7B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7D93B3-8754-44E2-801B-84E884662D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b162e1-9138-42c5-826d-ca522cd956e0"/>
    <ds:schemaRef ds:uri="0f9dbb22-d004-40a7-8ba2-e0cd235fcb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489631-F6E9-4656-9C4E-2B31277163E5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0f9dbb22-d004-40a7-8ba2-e0cd235fcbcc"/>
    <ds:schemaRef ds:uri="28b162e1-9138-42c5-826d-ca522cd956e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47787</TotalTime>
  <Words>384</Words>
  <Application>Microsoft Office PowerPoint</Application>
  <PresentationFormat>Breedbeeld</PresentationFormat>
  <Paragraphs>189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Montserrat ExtraBold</vt:lpstr>
      <vt:lpstr>Montserrat SemiBold</vt:lpstr>
      <vt:lpstr>Kantoorthema</vt:lpstr>
      <vt:lpstr>IT Fundamentals</vt:lpstr>
      <vt:lpstr>Inhoud : oplossing oefeningen</vt:lpstr>
      <vt:lpstr>Oefeningen op logische schakelingen</vt:lpstr>
      <vt:lpstr>Oefeningen op logische schakelingen</vt:lpstr>
      <vt:lpstr>Oefeningen op logische schakelingen</vt:lpstr>
      <vt:lpstr>Oefeningen op logische schakelingen</vt:lpstr>
      <vt:lpstr>Oefeningen op logische schakelingen</vt:lpstr>
      <vt:lpstr>Oefeningen op logische schakelingen</vt:lpstr>
      <vt:lpstr>Oefeningen op logische schakelingen</vt:lpstr>
      <vt:lpstr>Oefeningen op logische schakelingen</vt:lpstr>
      <vt:lpstr>Oefeningen op logische schakelingen</vt:lpstr>
      <vt:lpstr>Oefeningen op logische schakelingen</vt:lpstr>
      <vt:lpstr>Oefeningen op logische schakelingen</vt:lpstr>
      <vt:lpstr>Oefeningen op logische  schakelingen</vt:lpstr>
      <vt:lpstr>Oefeningen op logische schakelingen</vt:lpstr>
      <vt:lpstr>Oefeningen op logische schakelingen</vt:lpstr>
    </vt:vector>
  </TitlesOfParts>
  <Company>Hogeschool 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fundamentals</dc:title>
  <dc:creator>Karine Van Driessche</dc:creator>
  <cp:lastModifiedBy>Lotte Van Steenberghe</cp:lastModifiedBy>
  <cp:revision>181</cp:revision>
  <cp:lastPrinted>2020-08-10T13:09:58Z</cp:lastPrinted>
  <dcterms:created xsi:type="dcterms:W3CDTF">2020-07-10T11:09:50Z</dcterms:created>
  <dcterms:modified xsi:type="dcterms:W3CDTF">2020-09-08T14:42:53Z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0x01010078D4E445154A9645BC81502D0650DAF4</vt:lpwstr>
  </property>
</Properties>
</file>