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9939338" cy="68072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4731E8-B06C-030F-4CD5-608D338575A9}" v="8" dt="2020-09-01T18:56:04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10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630284" y="0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83D48-5B25-4EA5-BC0E-F236BE361B2C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" y="6465807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630284" y="6465807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F392C-A913-4C15-85BF-690BCED407F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1259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7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980B7-B3A2-4183-9485-B3166E23B223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1" y="6465659"/>
            <a:ext cx="4307047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7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C79A3-294D-4C53-A8D2-BEAEF62A885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327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FFE9-9DB3-43DD-ABC9-9EFD1CE31FE2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89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97EA-767D-4704-BE24-1AD1F00A3FA6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132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0C77-5EF2-4766-8856-A75AC701C308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659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psomming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2956641"/>
          </a:xfrm>
        </p:spPr>
        <p:txBody>
          <a:bodyPr>
            <a:normAutofit/>
          </a:bodyPr>
          <a:lstStyle>
            <a:lvl1pPr>
              <a:defRPr sz="3733"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820" y="5651364"/>
            <a:ext cx="1285203" cy="72628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060451" y="989013"/>
            <a:ext cx="8445923" cy="817457"/>
          </a:xfrm>
        </p:spPr>
        <p:txBody>
          <a:bodyPr anchor="t" anchorCtr="0">
            <a:noAutofit/>
          </a:bodyPr>
          <a:lstStyle>
            <a:lvl1pPr algn="l">
              <a:defRPr sz="4267" b="1">
                <a:solidFill>
                  <a:srgbClr val="000000"/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60451" y="379413"/>
            <a:ext cx="5488517" cy="430969"/>
          </a:xfrm>
        </p:spPr>
        <p:txBody>
          <a:bodyPr>
            <a:normAutofit/>
          </a:bodyPr>
          <a:lstStyle>
            <a:lvl1pPr marL="0" indent="0">
              <a:buNone/>
              <a:defRPr sz="1333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410109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DD0C-128C-4FCB-A804-D28BF73D7C0F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774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F252-5B3B-4CDD-846A-084CD96F99B8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371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8FB3-B3CF-4A11-872B-AB4A3711FB03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226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91BA-3A0D-4F3A-B0C7-3C7EDDD05E78}" type="datetime1">
              <a:rPr lang="nl-BE" smtClean="0"/>
              <a:t>10/09/2020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82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E46-1A41-4A00-A2CB-EDDCBE45EDC1}" type="datetime1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989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FB1-D8C4-43C8-A11C-D14263B48D6E}" type="datetime1">
              <a:rPr lang="nl-BE" smtClean="0"/>
              <a:t>10/09/2020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38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79ED-7723-47AC-96AF-786820394240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017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3F91-2A6A-42EF-983E-CFE2326D1F44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3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B28BE-8809-440A-ADC5-07DFCD437642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489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 Fundamentals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Hoofdstuk </a:t>
            </a:r>
            <a:r>
              <a:rPr lang="nl-BE" dirty="0" smtClean="0"/>
              <a:t>4: </a:t>
            </a:r>
            <a:r>
              <a:rPr lang="nl-BE" dirty="0" err="1" smtClean="0"/>
              <a:t>Boole</a:t>
            </a:r>
            <a:r>
              <a:rPr lang="nl-BE" dirty="0" smtClean="0"/>
              <a:t> algebra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4"/>
            <a:ext cx="10972800" cy="4705532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1</a:t>
            </a:r>
            <a:r>
              <a:rPr lang="nl-BE" sz="2400" b="1" dirty="0" smtClean="0">
                <a:latin typeface="+mn-lt"/>
              </a:rPr>
              <a:t>: </a:t>
            </a:r>
            <a:r>
              <a:rPr lang="nl-BE" sz="2400" dirty="0" smtClean="0">
                <a:latin typeface="+mn-lt"/>
              </a:rPr>
              <a:t>Geef </a:t>
            </a:r>
            <a:r>
              <a:rPr lang="nl-BE" sz="2400" dirty="0">
                <a:latin typeface="+mn-lt"/>
              </a:rPr>
              <a:t>het bewijs van de vierde, vijfde en zesde eigenschap: </a:t>
            </a:r>
            <a:r>
              <a:rPr lang="nl-BE" sz="2400" dirty="0" err="1">
                <a:latin typeface="+mn-lt"/>
              </a:rPr>
              <a:t>idempotentie</a:t>
            </a:r>
            <a:r>
              <a:rPr lang="nl-BE" sz="2400" dirty="0">
                <a:latin typeface="+mn-lt"/>
              </a:rPr>
              <a:t>, begrenzing en absorptie.</a:t>
            </a:r>
          </a:p>
          <a:p>
            <a:r>
              <a:rPr lang="nl-BE" sz="2400" b="1" dirty="0" smtClean="0">
                <a:latin typeface="+mn-lt"/>
              </a:rPr>
              <a:t>Oefening 2: </a:t>
            </a:r>
            <a:r>
              <a:rPr lang="nl-BE" sz="2400" dirty="0" smtClean="0">
                <a:latin typeface="+mn-lt"/>
              </a:rPr>
              <a:t>(</a:t>
            </a:r>
            <a:r>
              <a:rPr lang="nl-BE" sz="2400" dirty="0">
                <a:latin typeface="+mn-lt"/>
              </a:rPr>
              <a:t>S,+,·,− ,0,1) is een </a:t>
            </a:r>
            <a:r>
              <a:rPr lang="nl-BE" sz="2400" dirty="0" err="1">
                <a:latin typeface="+mn-lt"/>
              </a:rPr>
              <a:t>Boole-algebra</a:t>
            </a:r>
            <a:r>
              <a:rPr lang="nl-BE" sz="2400" dirty="0">
                <a:latin typeface="+mn-lt"/>
              </a:rPr>
              <a:t> met </a:t>
            </a:r>
            <a:r>
              <a:rPr lang="nl-BE" sz="2400" dirty="0" err="1">
                <a:latin typeface="+mn-lt"/>
              </a:rPr>
              <a:t>x,y,z</a:t>
            </a:r>
            <a:r>
              <a:rPr lang="nl-BE" sz="2400" dirty="0">
                <a:latin typeface="+mn-lt"/>
              </a:rPr>
              <a:t> ∈ S. </a:t>
            </a:r>
            <a:endParaRPr lang="nl-BE" sz="2400" dirty="0" smtClean="0">
              <a:latin typeface="+mn-lt"/>
            </a:endParaRPr>
          </a:p>
          <a:p>
            <a:pPr marL="0" indent="0">
              <a:buNone/>
            </a:pPr>
            <a:r>
              <a:rPr lang="nl-BE" sz="2400" dirty="0" smtClean="0">
                <a:latin typeface="+mn-lt"/>
              </a:rPr>
              <a:t>Bepaal </a:t>
            </a:r>
            <a:r>
              <a:rPr lang="nl-BE" sz="2400" dirty="0">
                <a:latin typeface="+mn-lt"/>
              </a:rPr>
              <a:t>het complement en de duale uitdrukking van:</a:t>
            </a:r>
          </a:p>
          <a:p>
            <a:pPr marL="0" indent="0">
              <a:buNone/>
            </a:pPr>
            <a:endParaRPr lang="nl-BE" sz="1200" dirty="0" smtClean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r>
              <a:rPr lang="nl-BE" sz="2400" b="1" dirty="0" smtClean="0">
                <a:latin typeface="+mn-lt"/>
              </a:rPr>
              <a:t>Oefening 3:</a:t>
            </a:r>
            <a:r>
              <a:rPr lang="nl-BE" sz="1200" b="1" dirty="0"/>
              <a:t> </a:t>
            </a:r>
            <a:r>
              <a:rPr lang="nl-BE" sz="2400" dirty="0" smtClean="0">
                <a:latin typeface="+mn-lt"/>
              </a:rPr>
              <a:t>Stel </a:t>
            </a:r>
            <a:r>
              <a:rPr lang="nl-BE" sz="2400" dirty="0">
                <a:latin typeface="+mn-lt"/>
              </a:rPr>
              <a:t>(S,+,·,− ,0,1) een </a:t>
            </a:r>
            <a:r>
              <a:rPr lang="nl-BE" sz="2400" dirty="0" err="1">
                <a:latin typeface="+mn-lt"/>
              </a:rPr>
              <a:t>boole-algebra</a:t>
            </a:r>
            <a:r>
              <a:rPr lang="nl-BE" sz="2400" dirty="0">
                <a:latin typeface="+mn-lt"/>
              </a:rPr>
              <a:t> met </a:t>
            </a:r>
            <a:r>
              <a:rPr lang="nl-BE" sz="2400" dirty="0" err="1">
                <a:latin typeface="+mn-lt"/>
              </a:rPr>
              <a:t>x,y,z,u</a:t>
            </a:r>
            <a:r>
              <a:rPr lang="nl-BE" sz="2400" dirty="0">
                <a:latin typeface="+mn-lt"/>
              </a:rPr>
              <a:t> ∈ S. Toon de geldigheid van de volgende uitdrukkingen aan door te steunen op de axioma’s en eigenschappen </a:t>
            </a:r>
            <a:r>
              <a:rPr lang="nl-BE" sz="2400" dirty="0" smtClean="0">
                <a:latin typeface="+mn-lt"/>
              </a:rPr>
              <a:t>van </a:t>
            </a:r>
            <a:r>
              <a:rPr lang="nl-BE" sz="2400" dirty="0">
                <a:latin typeface="+mn-lt"/>
              </a:rPr>
              <a:t>een </a:t>
            </a:r>
            <a:r>
              <a:rPr lang="nl-BE" sz="2400" dirty="0" err="1">
                <a:latin typeface="+mn-lt"/>
              </a:rPr>
              <a:t>boole-algebra</a:t>
            </a:r>
            <a:r>
              <a:rPr lang="nl-BE" sz="1200" dirty="0">
                <a:latin typeface="+mn-lt"/>
              </a:rPr>
              <a:t>.</a:t>
            </a:r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Oefeningen</a:t>
            </a:r>
            <a:endParaRPr lang="nl-BE" dirty="0">
              <a:latin typeface="+mn-lt"/>
            </a:endParaRPr>
          </a:p>
        </p:txBody>
      </p:sp>
      <p:pic>
        <p:nvPicPr>
          <p:cNvPr id="5" name="Picture 47399"/>
          <p:cNvPicPr/>
          <p:nvPr/>
        </p:nvPicPr>
        <p:blipFill>
          <a:blip r:embed="rId2"/>
          <a:stretch>
            <a:fillRect/>
          </a:stretch>
        </p:blipFill>
        <p:spPr>
          <a:xfrm>
            <a:off x="1528263" y="3026861"/>
            <a:ext cx="2549975" cy="534943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233" y="4719907"/>
            <a:ext cx="88011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4"/>
            <a:ext cx="10972800" cy="4705532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1</a:t>
            </a:r>
            <a:r>
              <a:rPr lang="nl-BE" sz="2400" b="1" dirty="0" smtClean="0">
                <a:latin typeface="+mn-lt"/>
              </a:rPr>
              <a:t>: </a:t>
            </a:r>
            <a:endParaRPr lang="nl-BE" sz="2400" b="1" dirty="0" smtClean="0">
              <a:latin typeface="+mn-lt"/>
            </a:endParaRPr>
          </a:p>
          <a:p>
            <a:pPr marL="0" indent="0">
              <a:buNone/>
            </a:pPr>
            <a:r>
              <a:rPr lang="nl-BE" sz="2400" b="1" dirty="0" smtClean="0">
                <a:latin typeface="+mn-lt"/>
              </a:rPr>
              <a:t>Eigenschap </a:t>
            </a:r>
            <a:r>
              <a:rPr lang="nl-BE" sz="2400" b="1" dirty="0">
                <a:latin typeface="+mn-lt"/>
              </a:rPr>
              <a:t>4: </a:t>
            </a:r>
            <a:r>
              <a:rPr lang="nl-BE" sz="2400" b="1" dirty="0" err="1" smtClean="0">
                <a:latin typeface="+mn-lt"/>
              </a:rPr>
              <a:t>idempotentie</a:t>
            </a:r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  <a:p>
            <a:pPr marL="0" indent="0">
              <a:buNone/>
            </a:pPr>
            <a:endParaRPr lang="nl-BE" sz="2000" dirty="0" smtClean="0">
              <a:latin typeface="+mn-lt"/>
            </a:endParaRPr>
          </a:p>
          <a:p>
            <a:pPr marL="0" indent="0">
              <a:buNone/>
            </a:pPr>
            <a:r>
              <a:rPr lang="nl-BE" sz="2000" dirty="0" smtClean="0">
                <a:latin typeface="+mn-lt"/>
              </a:rPr>
              <a:t>Bewijs:  oplossing in de les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Oplossingen</a:t>
            </a:r>
            <a:endParaRPr lang="nl-BE" dirty="0">
              <a:latin typeface="+mn-lt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18" y="2279270"/>
            <a:ext cx="14668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7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4"/>
            <a:ext cx="10972800" cy="4705532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1</a:t>
            </a:r>
            <a:r>
              <a:rPr lang="nl-BE" sz="2400" b="1" dirty="0" smtClean="0">
                <a:latin typeface="+mn-lt"/>
              </a:rPr>
              <a:t>: </a:t>
            </a:r>
            <a:endParaRPr lang="nl-BE" sz="2400" b="1" dirty="0" smtClean="0">
              <a:latin typeface="+mn-lt"/>
            </a:endParaRPr>
          </a:p>
          <a:p>
            <a:pPr marL="0" indent="0">
              <a:buNone/>
            </a:pPr>
            <a:r>
              <a:rPr lang="nl-BE" sz="2400" b="1" dirty="0" smtClean="0">
                <a:latin typeface="+mn-lt"/>
              </a:rPr>
              <a:t>Eigenschap 5: begrenzing</a:t>
            </a:r>
          </a:p>
          <a:p>
            <a:endParaRPr lang="nl-BE" sz="2400" b="1" dirty="0">
              <a:latin typeface="+mn-lt"/>
            </a:endParaRPr>
          </a:p>
          <a:p>
            <a:pPr marL="0" indent="0">
              <a:buNone/>
            </a:pPr>
            <a:endParaRPr lang="nl-BE" sz="2000" dirty="0" smtClean="0">
              <a:latin typeface="+mn-lt"/>
            </a:endParaRPr>
          </a:p>
          <a:p>
            <a:pPr marL="0" indent="0">
              <a:buNone/>
            </a:pPr>
            <a:r>
              <a:rPr lang="nl-BE" sz="2000" dirty="0" smtClean="0">
                <a:latin typeface="+mn-lt"/>
              </a:rPr>
              <a:t>Bewijs: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Oplossingen</a:t>
            </a:r>
            <a:endParaRPr lang="nl-BE" dirty="0">
              <a:latin typeface="+mn-lt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18" y="2245932"/>
            <a:ext cx="1323975" cy="6858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318" y="3814909"/>
            <a:ext cx="71247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4"/>
            <a:ext cx="10972800" cy="4705532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1</a:t>
            </a:r>
            <a:r>
              <a:rPr lang="nl-BE" sz="2400" b="1" dirty="0" smtClean="0">
                <a:latin typeface="+mn-lt"/>
              </a:rPr>
              <a:t>: </a:t>
            </a:r>
            <a:endParaRPr lang="nl-BE" sz="2400" b="1" dirty="0" smtClean="0">
              <a:latin typeface="+mn-lt"/>
            </a:endParaRPr>
          </a:p>
          <a:p>
            <a:pPr marL="0" indent="0">
              <a:buNone/>
            </a:pPr>
            <a:r>
              <a:rPr lang="nl-BE" sz="2400" b="1" dirty="0" smtClean="0">
                <a:latin typeface="+mn-lt"/>
              </a:rPr>
              <a:t>Eigenschap 6: absorptie</a:t>
            </a:r>
          </a:p>
          <a:p>
            <a:endParaRPr lang="nl-BE" sz="2400" b="1" dirty="0">
              <a:latin typeface="+mn-lt"/>
            </a:endParaRPr>
          </a:p>
          <a:p>
            <a:pPr marL="0" indent="0">
              <a:buNone/>
            </a:pPr>
            <a:endParaRPr lang="nl-BE" sz="2000" dirty="0" smtClean="0">
              <a:latin typeface="+mn-lt"/>
            </a:endParaRPr>
          </a:p>
          <a:p>
            <a:pPr marL="0" indent="0">
              <a:buNone/>
            </a:pPr>
            <a:r>
              <a:rPr lang="nl-BE" sz="2000" dirty="0" smtClean="0">
                <a:latin typeface="+mn-lt"/>
              </a:rPr>
              <a:t>Bewijs: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Oplossingen</a:t>
            </a:r>
            <a:endParaRPr lang="nl-BE" dirty="0">
              <a:latin typeface="+mn-lt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18" y="2250579"/>
            <a:ext cx="1809750" cy="6096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318" y="3752782"/>
            <a:ext cx="80486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4"/>
            <a:ext cx="10972800" cy="4705532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</a:t>
            </a:r>
            <a:r>
              <a:rPr lang="nl-BE" sz="2400" b="1" dirty="0" smtClean="0">
                <a:latin typeface="+mn-lt"/>
              </a:rPr>
              <a:t>2: </a:t>
            </a:r>
            <a:r>
              <a:rPr lang="nl-BE" sz="2400" dirty="0">
                <a:latin typeface="+mn-lt"/>
              </a:rPr>
              <a:t>(S,+,·,− ,0,1) is een </a:t>
            </a:r>
            <a:r>
              <a:rPr lang="nl-BE" sz="2400" dirty="0" err="1">
                <a:latin typeface="+mn-lt"/>
              </a:rPr>
              <a:t>Boole-algebra</a:t>
            </a:r>
            <a:r>
              <a:rPr lang="nl-BE" sz="2400" dirty="0">
                <a:latin typeface="+mn-lt"/>
              </a:rPr>
              <a:t> met </a:t>
            </a:r>
            <a:r>
              <a:rPr lang="nl-BE" sz="2400" dirty="0" err="1">
                <a:latin typeface="+mn-lt"/>
              </a:rPr>
              <a:t>x,y,z</a:t>
            </a:r>
            <a:r>
              <a:rPr lang="nl-BE" sz="2400" dirty="0">
                <a:latin typeface="+mn-lt"/>
              </a:rPr>
              <a:t> ∈ S. </a:t>
            </a:r>
          </a:p>
          <a:p>
            <a:pPr marL="0" indent="0">
              <a:buNone/>
            </a:pPr>
            <a:r>
              <a:rPr lang="nl-BE" sz="2400" dirty="0">
                <a:latin typeface="+mn-lt"/>
              </a:rPr>
              <a:t>Bepaal het complement en de duale uitdrukking van:</a:t>
            </a:r>
          </a:p>
          <a:p>
            <a:pPr marL="0" indent="0">
              <a:buNone/>
            </a:pPr>
            <a:endParaRPr lang="nl-BE" sz="2400" b="1" dirty="0">
              <a:latin typeface="+mn-lt"/>
            </a:endParaRPr>
          </a:p>
          <a:p>
            <a:pPr marL="0" indent="0">
              <a:buNone/>
            </a:pPr>
            <a:endParaRPr lang="nl-BE" sz="2000" dirty="0" smtClean="0">
              <a:latin typeface="+mn-lt"/>
            </a:endParaRPr>
          </a:p>
          <a:p>
            <a:pPr marL="0" indent="0">
              <a:buNone/>
            </a:pPr>
            <a:r>
              <a:rPr lang="nl-BE" sz="2000" dirty="0" smtClean="0">
                <a:latin typeface="+mn-lt"/>
              </a:rPr>
              <a:t>Oplossing: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Oplossingen</a:t>
            </a:r>
            <a:endParaRPr lang="nl-BE" dirty="0">
              <a:latin typeface="+mn-lt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418619"/>
            <a:ext cx="9029700" cy="2752725"/>
          </a:xfrm>
          <a:prstGeom prst="rect">
            <a:avLst/>
          </a:prstGeom>
        </p:spPr>
      </p:pic>
      <p:pic>
        <p:nvPicPr>
          <p:cNvPr id="7" name="Picture 47399"/>
          <p:cNvPicPr/>
          <p:nvPr/>
        </p:nvPicPr>
        <p:blipFill>
          <a:blip r:embed="rId3"/>
          <a:stretch>
            <a:fillRect/>
          </a:stretch>
        </p:blipFill>
        <p:spPr>
          <a:xfrm>
            <a:off x="1624057" y="2347592"/>
            <a:ext cx="2549975" cy="5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4"/>
            <a:ext cx="10972800" cy="4705532"/>
          </a:xfrm>
        </p:spPr>
        <p:txBody>
          <a:bodyPr>
            <a:normAutofit/>
          </a:bodyPr>
          <a:lstStyle/>
          <a:p>
            <a:r>
              <a:rPr lang="nl-BE" sz="2400" b="1" dirty="0" smtClean="0">
                <a:latin typeface="+mn-lt"/>
              </a:rPr>
              <a:t>Oefening 3:</a:t>
            </a:r>
            <a:r>
              <a:rPr lang="nl-BE" sz="1200" b="1" dirty="0"/>
              <a:t> </a:t>
            </a:r>
            <a:r>
              <a:rPr lang="nl-BE" sz="2400" dirty="0" smtClean="0">
                <a:latin typeface="+mn-lt"/>
              </a:rPr>
              <a:t>Stel </a:t>
            </a:r>
            <a:r>
              <a:rPr lang="nl-BE" sz="2400" dirty="0">
                <a:latin typeface="+mn-lt"/>
              </a:rPr>
              <a:t>(S,+,·,− ,0,1) een </a:t>
            </a:r>
            <a:r>
              <a:rPr lang="nl-BE" sz="2400" dirty="0" err="1">
                <a:latin typeface="+mn-lt"/>
              </a:rPr>
              <a:t>boole-algebra</a:t>
            </a:r>
            <a:r>
              <a:rPr lang="nl-BE" sz="2400" dirty="0">
                <a:latin typeface="+mn-lt"/>
              </a:rPr>
              <a:t> met </a:t>
            </a:r>
            <a:r>
              <a:rPr lang="nl-BE" sz="2400" dirty="0" err="1">
                <a:latin typeface="+mn-lt"/>
              </a:rPr>
              <a:t>x,y,z,u</a:t>
            </a:r>
            <a:r>
              <a:rPr lang="nl-BE" sz="2400" dirty="0">
                <a:latin typeface="+mn-lt"/>
              </a:rPr>
              <a:t> ∈ S. Toon de geldigheid van de volgende uitdrukkingen aan door te steunen op de axioma’s en eigenschappen </a:t>
            </a:r>
            <a:r>
              <a:rPr lang="nl-BE" sz="2400" dirty="0" smtClean="0">
                <a:latin typeface="+mn-lt"/>
              </a:rPr>
              <a:t>van </a:t>
            </a:r>
            <a:r>
              <a:rPr lang="nl-BE" sz="2400" dirty="0">
                <a:latin typeface="+mn-lt"/>
              </a:rPr>
              <a:t>een </a:t>
            </a:r>
            <a:r>
              <a:rPr lang="nl-BE" sz="2400" dirty="0" err="1">
                <a:latin typeface="+mn-lt"/>
              </a:rPr>
              <a:t>boole-algebra</a:t>
            </a:r>
            <a:r>
              <a:rPr lang="nl-BE" sz="1200" dirty="0" smtClean="0">
                <a:latin typeface="+mn-lt"/>
              </a:rPr>
              <a:t>.</a:t>
            </a:r>
          </a:p>
          <a:p>
            <a:r>
              <a:rPr lang="nl-BE" sz="1800" dirty="0" smtClean="0">
                <a:latin typeface="+mn-lt"/>
              </a:rPr>
              <a:t>Opgave a)  oplossing in de les</a:t>
            </a:r>
          </a:p>
          <a:p>
            <a:endParaRPr lang="nl-BE" sz="1800" dirty="0">
              <a:latin typeface="+mn-lt"/>
            </a:endParaRPr>
          </a:p>
          <a:p>
            <a:r>
              <a:rPr lang="nl-BE" sz="1800" dirty="0" smtClean="0">
                <a:latin typeface="+mn-lt"/>
              </a:rPr>
              <a:t>Opgave b)</a:t>
            </a:r>
            <a:endParaRPr lang="nl-BE" sz="18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Oefeningen</a:t>
            </a:r>
            <a:endParaRPr lang="nl-BE" dirty="0">
              <a:latin typeface="+mn-lt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173" y="3485197"/>
            <a:ext cx="7896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4"/>
            <a:ext cx="10972800" cy="4705532"/>
          </a:xfrm>
        </p:spPr>
        <p:txBody>
          <a:bodyPr>
            <a:normAutofit/>
          </a:bodyPr>
          <a:lstStyle/>
          <a:p>
            <a:r>
              <a:rPr lang="nl-BE" sz="2400" b="1" dirty="0" smtClean="0">
                <a:latin typeface="+mn-lt"/>
              </a:rPr>
              <a:t>Oefening 3:</a:t>
            </a:r>
            <a:r>
              <a:rPr lang="nl-BE" sz="1200" b="1" dirty="0"/>
              <a:t> </a:t>
            </a:r>
            <a:r>
              <a:rPr lang="nl-BE" sz="2400" dirty="0" smtClean="0">
                <a:latin typeface="+mn-lt"/>
              </a:rPr>
              <a:t>Stel </a:t>
            </a:r>
            <a:r>
              <a:rPr lang="nl-BE" sz="2400" dirty="0">
                <a:latin typeface="+mn-lt"/>
              </a:rPr>
              <a:t>(S,+,·,− ,0,1) een </a:t>
            </a:r>
            <a:r>
              <a:rPr lang="nl-BE" sz="2400" dirty="0" err="1">
                <a:latin typeface="+mn-lt"/>
              </a:rPr>
              <a:t>boole-algebra</a:t>
            </a:r>
            <a:r>
              <a:rPr lang="nl-BE" sz="2400" dirty="0">
                <a:latin typeface="+mn-lt"/>
              </a:rPr>
              <a:t> met </a:t>
            </a:r>
            <a:r>
              <a:rPr lang="nl-BE" sz="2400" dirty="0" err="1">
                <a:latin typeface="+mn-lt"/>
              </a:rPr>
              <a:t>x,y,z,u</a:t>
            </a:r>
            <a:r>
              <a:rPr lang="nl-BE" sz="2400" dirty="0">
                <a:latin typeface="+mn-lt"/>
              </a:rPr>
              <a:t> ∈ S. Toon de geldigheid van de volgende uitdrukkingen aan door te steunen op de axioma’s en eigenschappen </a:t>
            </a:r>
            <a:r>
              <a:rPr lang="nl-BE" sz="2400" dirty="0" smtClean="0">
                <a:latin typeface="+mn-lt"/>
              </a:rPr>
              <a:t>van </a:t>
            </a:r>
            <a:r>
              <a:rPr lang="nl-BE" sz="2400" dirty="0">
                <a:latin typeface="+mn-lt"/>
              </a:rPr>
              <a:t>een </a:t>
            </a:r>
            <a:r>
              <a:rPr lang="nl-BE" sz="2400" dirty="0" err="1">
                <a:latin typeface="+mn-lt"/>
              </a:rPr>
              <a:t>boole-algebra</a:t>
            </a:r>
            <a:r>
              <a:rPr lang="nl-BE" sz="1200" dirty="0" smtClean="0">
                <a:latin typeface="+mn-lt"/>
              </a:rPr>
              <a:t>.</a:t>
            </a:r>
          </a:p>
          <a:p>
            <a:r>
              <a:rPr lang="nl-BE" sz="1800" dirty="0" smtClean="0">
                <a:latin typeface="+mn-lt"/>
              </a:rPr>
              <a:t>Opgave c)</a:t>
            </a:r>
          </a:p>
          <a:p>
            <a:endParaRPr lang="nl-BE" sz="1800" dirty="0">
              <a:latin typeface="+mn-lt"/>
            </a:endParaRPr>
          </a:p>
          <a:p>
            <a:endParaRPr lang="nl-BE" sz="1800" dirty="0" smtClean="0">
              <a:latin typeface="+mn-lt"/>
            </a:endParaRPr>
          </a:p>
          <a:p>
            <a:endParaRPr lang="nl-BE" sz="1800" dirty="0">
              <a:latin typeface="+mn-lt"/>
            </a:endParaRPr>
          </a:p>
          <a:p>
            <a:endParaRPr lang="nl-BE" sz="1800" dirty="0" smtClean="0">
              <a:latin typeface="+mn-lt"/>
            </a:endParaRPr>
          </a:p>
          <a:p>
            <a:endParaRPr lang="nl-BE" sz="1800" dirty="0">
              <a:latin typeface="+mn-lt"/>
            </a:endParaRPr>
          </a:p>
          <a:p>
            <a:r>
              <a:rPr lang="nl-BE" sz="1800" dirty="0" smtClean="0">
                <a:latin typeface="+mn-lt"/>
              </a:rPr>
              <a:t>Opgave d)</a:t>
            </a:r>
            <a:endParaRPr lang="nl-BE" sz="18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Oefeningen</a:t>
            </a:r>
            <a:endParaRPr lang="nl-BE" dirty="0">
              <a:latin typeface="+mn-lt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30" y="2345190"/>
            <a:ext cx="5543550" cy="242887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990" y="4774065"/>
            <a:ext cx="54768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4"/>
            <a:ext cx="10972800" cy="4705532"/>
          </a:xfrm>
        </p:spPr>
        <p:txBody>
          <a:bodyPr>
            <a:normAutofit/>
          </a:bodyPr>
          <a:lstStyle/>
          <a:p>
            <a:r>
              <a:rPr lang="nl-BE" sz="2400" b="1" dirty="0" smtClean="0">
                <a:latin typeface="+mn-lt"/>
              </a:rPr>
              <a:t>Oefening 3:</a:t>
            </a:r>
            <a:r>
              <a:rPr lang="nl-BE" sz="1200" b="1" dirty="0"/>
              <a:t> </a:t>
            </a:r>
            <a:r>
              <a:rPr lang="nl-BE" sz="2400" dirty="0" smtClean="0">
                <a:latin typeface="+mn-lt"/>
              </a:rPr>
              <a:t>Stel </a:t>
            </a:r>
            <a:r>
              <a:rPr lang="nl-BE" sz="2400" dirty="0">
                <a:latin typeface="+mn-lt"/>
              </a:rPr>
              <a:t>(S,+,·,− ,0,1) een </a:t>
            </a:r>
            <a:r>
              <a:rPr lang="nl-BE" sz="2400" dirty="0" err="1">
                <a:latin typeface="+mn-lt"/>
              </a:rPr>
              <a:t>boole-algebra</a:t>
            </a:r>
            <a:r>
              <a:rPr lang="nl-BE" sz="2400" dirty="0">
                <a:latin typeface="+mn-lt"/>
              </a:rPr>
              <a:t> met </a:t>
            </a:r>
            <a:r>
              <a:rPr lang="nl-BE" sz="2400" dirty="0" err="1">
                <a:latin typeface="+mn-lt"/>
              </a:rPr>
              <a:t>x,y,z,u</a:t>
            </a:r>
            <a:r>
              <a:rPr lang="nl-BE" sz="2400" dirty="0">
                <a:latin typeface="+mn-lt"/>
              </a:rPr>
              <a:t> ∈ S. Toon de geldigheid van de volgende uitdrukkingen aan door te steunen op de axioma’s en eigenschappen </a:t>
            </a:r>
            <a:r>
              <a:rPr lang="nl-BE" sz="2400" dirty="0" smtClean="0">
                <a:latin typeface="+mn-lt"/>
              </a:rPr>
              <a:t>van </a:t>
            </a:r>
            <a:r>
              <a:rPr lang="nl-BE" sz="2400" dirty="0">
                <a:latin typeface="+mn-lt"/>
              </a:rPr>
              <a:t>een </a:t>
            </a:r>
            <a:r>
              <a:rPr lang="nl-BE" sz="2400" dirty="0" err="1">
                <a:latin typeface="+mn-lt"/>
              </a:rPr>
              <a:t>boole-algebra</a:t>
            </a:r>
            <a:r>
              <a:rPr lang="nl-BE" sz="1200" dirty="0" smtClean="0">
                <a:latin typeface="+mn-lt"/>
              </a:rPr>
              <a:t>.</a:t>
            </a:r>
          </a:p>
          <a:p>
            <a:r>
              <a:rPr lang="nl-BE" sz="1800" dirty="0" smtClean="0">
                <a:latin typeface="+mn-lt"/>
              </a:rPr>
              <a:t>Opgave e)</a:t>
            </a:r>
          </a:p>
          <a:p>
            <a:endParaRPr lang="nl-BE" sz="1800" dirty="0">
              <a:latin typeface="+mn-lt"/>
            </a:endParaRPr>
          </a:p>
          <a:p>
            <a:endParaRPr lang="nl-BE" sz="1800" dirty="0" smtClean="0">
              <a:latin typeface="+mn-lt"/>
            </a:endParaRPr>
          </a:p>
          <a:p>
            <a:endParaRPr lang="nl-BE" sz="1800" dirty="0">
              <a:latin typeface="+mn-lt"/>
            </a:endParaRPr>
          </a:p>
          <a:p>
            <a:endParaRPr lang="nl-BE" sz="1800" dirty="0" smtClean="0">
              <a:latin typeface="+mn-lt"/>
            </a:endParaRPr>
          </a:p>
          <a:p>
            <a:endParaRPr lang="nl-BE" sz="18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Oefeningen</a:t>
            </a:r>
            <a:endParaRPr lang="nl-BE" dirty="0">
              <a:latin typeface="+mn-lt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22" y="2571750"/>
            <a:ext cx="75438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D4E445154A9645BC81502D0650DAF4" ma:contentTypeVersion="12" ma:contentTypeDescription="Een nieuw document maken." ma:contentTypeScope="" ma:versionID="df522e1986bba780ce03fe745ce8b0f2">
  <xsd:schema xmlns:xsd="http://www.w3.org/2001/XMLSchema" xmlns:xs="http://www.w3.org/2001/XMLSchema" xmlns:p="http://schemas.microsoft.com/office/2006/metadata/properties" xmlns:ns2="28b162e1-9138-42c5-826d-ca522cd956e0" xmlns:ns3="0f9dbb22-d004-40a7-8ba2-e0cd235fcbcc" targetNamespace="http://schemas.microsoft.com/office/2006/metadata/properties" ma:root="true" ma:fieldsID="419050390b2102f4b0315997ad75adee" ns2:_="" ns3:_="">
    <xsd:import namespace="28b162e1-9138-42c5-826d-ca522cd956e0"/>
    <xsd:import namespace="0f9dbb22-d004-40a7-8ba2-e0cd235fcb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162e1-9138-42c5-826d-ca522cd956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dbb22-d004-40a7-8ba2-e0cd235fcb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7D93B3-8754-44E2-801B-84E884662D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b162e1-9138-42c5-826d-ca522cd956e0"/>
    <ds:schemaRef ds:uri="0f9dbb22-d004-40a7-8ba2-e0cd235fcb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F3DD13-6D44-4D5F-8D23-D4AA3D0B7B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89631-F6E9-4656-9C4E-2B31277163E5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28b162e1-9138-42c5-826d-ca522cd956e0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0f9dbb22-d004-40a7-8ba2-e0cd235fcbc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48130</TotalTime>
  <Words>295</Words>
  <Application>Microsoft Office PowerPoint</Application>
  <PresentationFormat>Breedbeeld</PresentationFormat>
  <Paragraphs>54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 ExtraBold</vt:lpstr>
      <vt:lpstr>Montserrat SemiBold</vt:lpstr>
      <vt:lpstr>Kantoorthema</vt:lpstr>
      <vt:lpstr>IT Fundamentals</vt:lpstr>
      <vt:lpstr>Oefeningen</vt:lpstr>
      <vt:lpstr>Oplossingen</vt:lpstr>
      <vt:lpstr>Oplossingen</vt:lpstr>
      <vt:lpstr>Oplossingen</vt:lpstr>
      <vt:lpstr>Oplossingen</vt:lpstr>
      <vt:lpstr>Oefeningen</vt:lpstr>
      <vt:lpstr>Oefeningen</vt:lpstr>
      <vt:lpstr>Oefeningen</vt:lpstr>
    </vt:vector>
  </TitlesOfParts>
  <Company>Hogeschool 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fundamentals</dc:title>
  <dc:creator>Karine Van Driessche</dc:creator>
  <cp:lastModifiedBy>Lotte Van Steenberghe</cp:lastModifiedBy>
  <cp:revision>199</cp:revision>
  <cp:lastPrinted>2020-08-10T13:09:58Z</cp:lastPrinted>
  <dcterms:created xsi:type="dcterms:W3CDTF">2020-07-10T11:09:50Z</dcterms:created>
  <dcterms:modified xsi:type="dcterms:W3CDTF">2020-09-10T15:53:06Z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0x01010078D4E445154A9645BC81502D0650DAF4</vt:lpwstr>
  </property>
</Properties>
</file>