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93" r:id="rId6"/>
    <p:sldId id="394" r:id="rId7"/>
    <p:sldId id="395" r:id="rId8"/>
    <p:sldId id="398" r:id="rId9"/>
    <p:sldId id="396" r:id="rId10"/>
    <p:sldId id="397" r:id="rId11"/>
    <p:sldId id="399" r:id="rId12"/>
    <p:sldId id="400" r:id="rId13"/>
    <p:sldId id="401" r:id="rId14"/>
    <p:sldId id="402" r:id="rId15"/>
    <p:sldId id="403" r:id="rId16"/>
    <p:sldId id="404" r:id="rId17"/>
  </p:sldIdLst>
  <p:sldSz cx="12192000" cy="6858000"/>
  <p:notesSz cx="9939338" cy="68072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731E8-B06C-030F-4CD5-608D338575A9}" v="8" dt="2020-09-01T18:56:04.77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10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6737" cy="341393"/>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5630284" y="0"/>
            <a:ext cx="4306737" cy="341393"/>
          </a:xfrm>
          <a:prstGeom prst="rect">
            <a:avLst/>
          </a:prstGeom>
        </p:spPr>
        <p:txBody>
          <a:bodyPr vert="horz" lIns="91440" tIns="45720" rIns="91440" bIns="45720" rtlCol="0"/>
          <a:lstStyle>
            <a:lvl1pPr algn="r">
              <a:defRPr sz="1200"/>
            </a:lvl1pPr>
          </a:lstStyle>
          <a:p>
            <a:fld id="{2EA83D48-5B25-4EA5-BC0E-F236BE361B2C}" type="datetimeFigureOut">
              <a:rPr lang="nl-BE" smtClean="0"/>
              <a:t>10/09/2020</a:t>
            </a:fld>
            <a:endParaRPr lang="nl-BE"/>
          </a:p>
        </p:txBody>
      </p:sp>
      <p:sp>
        <p:nvSpPr>
          <p:cNvPr id="4" name="Tijdelijke aanduiding voor voettekst 3"/>
          <p:cNvSpPr>
            <a:spLocks noGrp="1"/>
          </p:cNvSpPr>
          <p:nvPr>
            <p:ph type="ftr" sz="quarter" idx="2"/>
          </p:nvPr>
        </p:nvSpPr>
        <p:spPr>
          <a:xfrm>
            <a:off x="1" y="6465807"/>
            <a:ext cx="4306737" cy="341393"/>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5630284" y="6465807"/>
            <a:ext cx="4306737" cy="341393"/>
          </a:xfrm>
          <a:prstGeom prst="rect">
            <a:avLst/>
          </a:prstGeom>
        </p:spPr>
        <p:txBody>
          <a:bodyPr vert="horz" lIns="91440" tIns="45720" rIns="91440" bIns="45720" rtlCol="0" anchor="b"/>
          <a:lstStyle>
            <a:lvl1pPr algn="r">
              <a:defRPr sz="1200"/>
            </a:lvl1pPr>
          </a:lstStyle>
          <a:p>
            <a:fld id="{120F392C-A913-4C15-85BF-690BCED407FE}" type="slidenum">
              <a:rPr lang="nl-BE" smtClean="0"/>
              <a:t>‹nr.›</a:t>
            </a:fld>
            <a:endParaRPr lang="nl-BE"/>
          </a:p>
        </p:txBody>
      </p:sp>
    </p:spTree>
    <p:extLst>
      <p:ext uri="{BB962C8B-B14F-4D97-AF65-F5344CB8AC3E}">
        <p14:creationId xmlns:p14="http://schemas.microsoft.com/office/powerpoint/2010/main" val="414125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7047" cy="34154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629992" y="0"/>
            <a:ext cx="4307047" cy="341542"/>
          </a:xfrm>
          <a:prstGeom prst="rect">
            <a:avLst/>
          </a:prstGeom>
        </p:spPr>
        <p:txBody>
          <a:bodyPr vert="horz" lIns="91440" tIns="45720" rIns="91440" bIns="45720" rtlCol="0"/>
          <a:lstStyle>
            <a:lvl1pPr algn="r">
              <a:defRPr sz="1200"/>
            </a:lvl1pPr>
          </a:lstStyle>
          <a:p>
            <a:fld id="{2C6980B7-B3A2-4183-9485-B3166E23B223}" type="datetimeFigureOut">
              <a:rPr lang="nl-BE" smtClean="0"/>
              <a:t>10/09/2020</a:t>
            </a:fld>
            <a:endParaRPr lang="nl-BE"/>
          </a:p>
        </p:txBody>
      </p:sp>
      <p:sp>
        <p:nvSpPr>
          <p:cNvPr id="4" name="Tijdelijke aanduiding voor dia-afbeelding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1" y="6465659"/>
            <a:ext cx="4307047" cy="34154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629992" y="6465659"/>
            <a:ext cx="4307047" cy="341541"/>
          </a:xfrm>
          <a:prstGeom prst="rect">
            <a:avLst/>
          </a:prstGeom>
        </p:spPr>
        <p:txBody>
          <a:bodyPr vert="horz" lIns="91440" tIns="45720" rIns="91440" bIns="45720" rtlCol="0" anchor="b"/>
          <a:lstStyle>
            <a:lvl1pPr algn="r">
              <a:defRPr sz="1200"/>
            </a:lvl1pPr>
          </a:lstStyle>
          <a:p>
            <a:fld id="{9A2C79A3-294D-4C53-A8D2-BEAEF62A885E}" type="slidenum">
              <a:rPr lang="nl-BE" smtClean="0"/>
              <a:t>‹nr.›</a:t>
            </a:fld>
            <a:endParaRPr lang="nl-BE"/>
          </a:p>
        </p:txBody>
      </p:sp>
    </p:spTree>
    <p:extLst>
      <p:ext uri="{BB962C8B-B14F-4D97-AF65-F5344CB8AC3E}">
        <p14:creationId xmlns:p14="http://schemas.microsoft.com/office/powerpoint/2010/main" val="216327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05BFFE9-9DB3-43DD-ABC9-9EFD1CE31FE2}" type="datetime1">
              <a:rPr lang="nl-BE" smtClean="0"/>
              <a:t>10/09/2020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30289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6AE97EA-767D-4704-BE24-1AD1F00A3FA6}" type="datetime1">
              <a:rPr lang="nl-BE" smtClean="0"/>
              <a:t>10/09/2020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47132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9B20C77-5EF2-4766-8856-A75AC701C308}" type="datetime1">
              <a:rPr lang="nl-BE" smtClean="0"/>
              <a:t>10/09/2020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73659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en opsomming wi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451" y="1991359"/>
            <a:ext cx="10972800" cy="2956641"/>
          </a:xfrm>
        </p:spPr>
        <p:txBody>
          <a:bodyPr>
            <a:normAutofit/>
          </a:bodyPr>
          <a:lstStyle>
            <a:lvl1pPr>
              <a:defRPr sz="3733">
                <a:latin typeface="Montserrat SemiBold" panose="00000700000000000000" pitchFamily="2" charset="0"/>
              </a:defRPr>
            </a:lvl1pPr>
          </a:lstStyle>
          <a:p>
            <a:pPr lvl="0"/>
            <a:r>
              <a:rPr lang="nl-NL" dirty="0"/>
              <a:t>Tekststijl van het model bewerken</a:t>
            </a:r>
          </a:p>
        </p:txBody>
      </p:sp>
      <p:pic>
        <p:nvPicPr>
          <p:cNvPr id="11" name="Picture 10">
            <a:extLst>
              <a:ext uri="{FF2B5EF4-FFF2-40B4-BE49-F238E27FC236}">
                <a16:creationId xmlns:a16="http://schemas.microsoft.com/office/drawing/2014/main" id="{A30F6323-F9CC-974B-B61C-787A796493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3820" y="5651364"/>
            <a:ext cx="1285203" cy="726285"/>
          </a:xfrm>
          <a:prstGeom prst="rect">
            <a:avLst/>
          </a:prstGeom>
        </p:spPr>
      </p:pic>
      <p:sp>
        <p:nvSpPr>
          <p:cNvPr id="12" name="Title 1"/>
          <p:cNvSpPr>
            <a:spLocks noGrp="1"/>
          </p:cNvSpPr>
          <p:nvPr>
            <p:ph type="ctrTitle"/>
          </p:nvPr>
        </p:nvSpPr>
        <p:spPr>
          <a:xfrm>
            <a:off x="1060451" y="989013"/>
            <a:ext cx="8445923" cy="817457"/>
          </a:xfrm>
        </p:spPr>
        <p:txBody>
          <a:bodyPr anchor="t" anchorCtr="0">
            <a:noAutofit/>
          </a:bodyPr>
          <a:lstStyle>
            <a:lvl1pPr algn="l">
              <a:defRPr sz="4267" b="1">
                <a:solidFill>
                  <a:srgbClr val="000000"/>
                </a:solidFill>
                <a:latin typeface="Montserrat ExtraBold" panose="00000900000000000000" pitchFamily="2" charset="0"/>
              </a:defRPr>
            </a:lvl1pPr>
          </a:lstStyle>
          <a:p>
            <a:r>
              <a:rPr lang="nl-NL" dirty="0"/>
              <a:t>Klik om de stijl te bewerken</a:t>
            </a:r>
            <a:endParaRPr lang="nl-BE" dirty="0"/>
          </a:p>
        </p:txBody>
      </p:sp>
      <p:sp>
        <p:nvSpPr>
          <p:cNvPr id="4" name="Text Placeholder 3"/>
          <p:cNvSpPr>
            <a:spLocks noGrp="1"/>
          </p:cNvSpPr>
          <p:nvPr>
            <p:ph type="body" sz="quarter" idx="12"/>
          </p:nvPr>
        </p:nvSpPr>
        <p:spPr>
          <a:xfrm>
            <a:off x="1060451" y="379413"/>
            <a:ext cx="5488517" cy="430969"/>
          </a:xfrm>
        </p:spPr>
        <p:txBody>
          <a:bodyPr>
            <a:normAutofit/>
          </a:bodyPr>
          <a:lstStyle>
            <a:lvl1pPr marL="0" indent="0">
              <a:buNone/>
              <a:defRPr sz="1333">
                <a:solidFill>
                  <a:schemeClr val="tx1"/>
                </a:solidFill>
                <a:latin typeface="Montserrat SemiBold" panose="00000700000000000000" pitchFamily="2" charset="0"/>
              </a:defRPr>
            </a:lvl1pPr>
          </a:lstStyle>
          <a:p>
            <a:pPr lvl="0"/>
            <a:r>
              <a:rPr lang="nl-NL" dirty="0"/>
              <a:t>Tekststijl van het model bewerken</a:t>
            </a:r>
          </a:p>
        </p:txBody>
      </p:sp>
    </p:spTree>
    <p:extLst>
      <p:ext uri="{BB962C8B-B14F-4D97-AF65-F5344CB8AC3E}">
        <p14:creationId xmlns:p14="http://schemas.microsoft.com/office/powerpoint/2010/main" val="410109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54ADD0C-128C-4FCB-A804-D28BF73D7C0F}" type="datetime1">
              <a:rPr lang="nl-BE" smtClean="0"/>
              <a:t>10/09/2020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1677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2409F252-5B3B-4CDD-846A-084CD96F99B8}" type="datetime1">
              <a:rPr lang="nl-BE" smtClean="0"/>
              <a:t>10/09/2020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0537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D6478FB3-B3CF-4A11-872B-AB4A3711FB03}" type="datetime1">
              <a:rPr lang="nl-BE" smtClean="0"/>
              <a:t>10/09/2020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3522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091A91BA-3A0D-4F3A-B0C7-3C7EDDD05E78}" type="datetime1">
              <a:rPr lang="nl-BE" smtClean="0"/>
              <a:t>10/09/2020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8758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5377AE46-1A41-4A00-A2CB-EDDCBE45EDC1}" type="datetime1">
              <a:rPr lang="nl-BE" smtClean="0"/>
              <a:t>10/09/2020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5198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0B51FB1-D8C4-43C8-A11C-D14263B48D6E}" type="datetime1">
              <a:rPr lang="nl-BE" smtClean="0"/>
              <a:t>10/09/2020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7038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6BCB79ED-7723-47AC-96AF-786820394240}" type="datetime1">
              <a:rPr lang="nl-BE" smtClean="0"/>
              <a:t>10/09/2020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39017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5A13F91-2A6A-42EF-983E-CFE2326D1F44}" type="datetime1">
              <a:rPr lang="nl-BE" smtClean="0"/>
              <a:t>10/09/2020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4833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B28BE-8809-440A-ADC5-07DFCD437642}" type="datetime1">
              <a:rPr lang="nl-BE" smtClean="0"/>
              <a:t>10/09/2020</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638EA-1804-476F-966B-2178CB4140D4}" type="slidenum">
              <a:rPr lang="nl-BE" smtClean="0"/>
              <a:t>‹nr.›</a:t>
            </a:fld>
            <a:endParaRPr lang="nl-BE"/>
          </a:p>
        </p:txBody>
      </p:sp>
    </p:spTree>
    <p:extLst>
      <p:ext uri="{BB962C8B-B14F-4D97-AF65-F5344CB8AC3E}">
        <p14:creationId xmlns:p14="http://schemas.microsoft.com/office/powerpoint/2010/main" val="52489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IT Fundamentals</a:t>
            </a:r>
          </a:p>
        </p:txBody>
      </p:sp>
      <p:sp>
        <p:nvSpPr>
          <p:cNvPr id="3" name="Ondertitel 2"/>
          <p:cNvSpPr>
            <a:spLocks noGrp="1"/>
          </p:cNvSpPr>
          <p:nvPr>
            <p:ph type="subTitle" idx="1"/>
          </p:nvPr>
        </p:nvSpPr>
        <p:spPr/>
        <p:txBody>
          <a:bodyPr vert="horz" lIns="91440" tIns="45720" rIns="91440" bIns="45720" rtlCol="0" anchor="t">
            <a:normAutofit/>
          </a:bodyPr>
          <a:lstStyle/>
          <a:p>
            <a:r>
              <a:rPr lang="nl-BE" dirty="0"/>
              <a:t>Hoofdstuk </a:t>
            </a:r>
            <a:r>
              <a:rPr lang="nl-BE" dirty="0"/>
              <a:t>5</a:t>
            </a:r>
            <a:r>
              <a:rPr lang="nl-BE" dirty="0" smtClean="0"/>
              <a:t>: </a:t>
            </a:r>
            <a:r>
              <a:rPr lang="nl-BE" dirty="0" err="1" smtClean="0"/>
              <a:t>B</a:t>
            </a:r>
            <a:r>
              <a:rPr lang="nl-BE" dirty="0" err="1" smtClean="0"/>
              <a:t>oolese</a:t>
            </a:r>
            <a:r>
              <a:rPr lang="nl-BE" dirty="0" smtClean="0"/>
              <a:t> </a:t>
            </a:r>
            <a:r>
              <a:rPr lang="nl-BE" dirty="0"/>
              <a:t>uitdrukkingen en functies</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a:t>
            </a:fld>
            <a:endParaRPr lang="nl-BE"/>
          </a:p>
        </p:txBody>
      </p:sp>
    </p:spTree>
    <p:extLst>
      <p:ext uri="{BB962C8B-B14F-4D97-AF65-F5344CB8AC3E}">
        <p14:creationId xmlns:p14="http://schemas.microsoft.com/office/powerpoint/2010/main" val="187985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03696" y="1153066"/>
            <a:ext cx="10972800" cy="4705532"/>
          </a:xfrm>
        </p:spPr>
        <p:txBody>
          <a:bodyPr>
            <a:normAutofit/>
          </a:bodyPr>
          <a:lstStyle/>
          <a:p>
            <a:r>
              <a:rPr lang="nl-BE" sz="2400" b="1" dirty="0">
                <a:latin typeface="+mn-lt"/>
              </a:rPr>
              <a:t>Oefening </a:t>
            </a:r>
            <a:r>
              <a:rPr lang="nl-BE" sz="2400" b="1" dirty="0">
                <a:latin typeface="+mn-lt"/>
              </a:rPr>
              <a:t>3</a:t>
            </a:r>
            <a:r>
              <a:rPr lang="nl-BE" sz="2400" b="1" dirty="0" smtClean="0">
                <a:latin typeface="+mn-lt"/>
              </a:rPr>
              <a:t>: </a:t>
            </a:r>
          </a:p>
          <a:p>
            <a:pPr marL="0" indent="0">
              <a:buNone/>
            </a:pPr>
            <a:r>
              <a:rPr lang="nl-BE" sz="2400" b="1" dirty="0" smtClean="0">
                <a:latin typeface="+mn-lt"/>
              </a:rPr>
              <a:t>oplossing</a:t>
            </a:r>
            <a:endParaRPr lang="nl-BE" sz="2400" b="1" dirty="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4" name="Afbeelding 3"/>
          <p:cNvPicPr>
            <a:picLocks noChangeAspect="1"/>
          </p:cNvPicPr>
          <p:nvPr/>
        </p:nvPicPr>
        <p:blipFill>
          <a:blip r:embed="rId2"/>
          <a:stretch>
            <a:fillRect/>
          </a:stretch>
        </p:blipFill>
        <p:spPr>
          <a:xfrm>
            <a:off x="3498850" y="210182"/>
            <a:ext cx="8534400" cy="6591300"/>
          </a:xfrm>
          <a:prstGeom prst="rect">
            <a:avLst/>
          </a:prstGeom>
        </p:spPr>
      </p:pic>
    </p:spTree>
    <p:extLst>
      <p:ext uri="{BB962C8B-B14F-4D97-AF65-F5344CB8AC3E}">
        <p14:creationId xmlns:p14="http://schemas.microsoft.com/office/powerpoint/2010/main" val="3458168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r>
              <a:rPr lang="nl-BE" sz="2400" b="1" dirty="0">
                <a:latin typeface="+mn-lt"/>
              </a:rPr>
              <a:t>Oefening </a:t>
            </a:r>
            <a:r>
              <a:rPr lang="nl-BE" sz="2400" b="1" dirty="0" smtClean="0">
                <a:latin typeface="+mn-lt"/>
              </a:rPr>
              <a:t>4:</a:t>
            </a:r>
            <a:endParaRPr lang="nl-BE" sz="2400" b="1" dirty="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5" name="Afbeelding 4"/>
          <p:cNvPicPr>
            <a:picLocks noChangeAspect="1"/>
          </p:cNvPicPr>
          <p:nvPr/>
        </p:nvPicPr>
        <p:blipFill>
          <a:blip r:embed="rId2"/>
          <a:stretch>
            <a:fillRect/>
          </a:stretch>
        </p:blipFill>
        <p:spPr>
          <a:xfrm>
            <a:off x="1060450" y="2180000"/>
            <a:ext cx="4752975" cy="2219325"/>
          </a:xfrm>
          <a:prstGeom prst="rect">
            <a:avLst/>
          </a:prstGeom>
        </p:spPr>
      </p:pic>
    </p:spTree>
    <p:extLst>
      <p:ext uri="{BB962C8B-B14F-4D97-AF65-F5344CB8AC3E}">
        <p14:creationId xmlns:p14="http://schemas.microsoft.com/office/powerpoint/2010/main" val="3195261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r>
              <a:rPr lang="nl-BE" sz="2400" b="1" dirty="0">
                <a:latin typeface="+mn-lt"/>
              </a:rPr>
              <a:t>Oefening </a:t>
            </a:r>
            <a:r>
              <a:rPr lang="nl-BE" sz="2400" b="1" dirty="0" smtClean="0">
                <a:latin typeface="+mn-lt"/>
              </a:rPr>
              <a:t>4: oplossing</a:t>
            </a:r>
          </a:p>
          <a:p>
            <a:pPr marL="0" indent="0">
              <a:buNone/>
            </a:pPr>
            <a:r>
              <a:rPr lang="nl-BE" sz="2000" dirty="0">
                <a:latin typeface="+mn-lt"/>
              </a:rPr>
              <a:t>Bij deze oefening is het de bedoeling elke gegeven </a:t>
            </a:r>
            <a:r>
              <a:rPr lang="nl-BE" sz="2000" dirty="0" err="1">
                <a:latin typeface="+mn-lt"/>
              </a:rPr>
              <a:t>Boolese</a:t>
            </a:r>
            <a:r>
              <a:rPr lang="nl-BE" sz="2000" dirty="0">
                <a:latin typeface="+mn-lt"/>
              </a:rPr>
              <a:t> uitdrukking zo eenvoudig mogelijk voor te stellen. Om deze vereenvoudigde vorm te vinden wordt de gegeven uitdrukking herleid d.m.v. de eigenschappen en axioma’s van een </a:t>
            </a:r>
            <a:r>
              <a:rPr lang="nl-BE" sz="2000" dirty="0" err="1">
                <a:latin typeface="+mn-lt"/>
              </a:rPr>
              <a:t>Boole-algebra</a:t>
            </a:r>
            <a:r>
              <a:rPr lang="nl-BE" sz="2000" dirty="0">
                <a:latin typeface="+mn-lt"/>
              </a:rPr>
              <a:t>. </a:t>
            </a:r>
          </a:p>
          <a:p>
            <a:pPr marL="0" indent="0">
              <a:buNone/>
            </a:pPr>
            <a:endParaRPr lang="nl-BE" sz="2000" dirty="0" smtClean="0">
              <a:latin typeface="+mn-lt"/>
            </a:endParaRPr>
          </a:p>
          <a:p>
            <a:pPr marL="0" indent="0">
              <a:buNone/>
            </a:pPr>
            <a:r>
              <a:rPr lang="nl-BE" sz="2000" dirty="0" smtClean="0">
                <a:latin typeface="+mn-lt"/>
              </a:rPr>
              <a:t>   a) Oplossing in de klas</a:t>
            </a:r>
            <a:endParaRPr lang="nl-BE" sz="20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6" name="Afbeelding 5"/>
          <p:cNvPicPr>
            <a:picLocks noChangeAspect="1"/>
          </p:cNvPicPr>
          <p:nvPr/>
        </p:nvPicPr>
        <p:blipFill>
          <a:blip r:embed="rId2"/>
          <a:stretch>
            <a:fillRect/>
          </a:stretch>
        </p:blipFill>
        <p:spPr>
          <a:xfrm>
            <a:off x="1060450" y="4069080"/>
            <a:ext cx="7239000" cy="1524000"/>
          </a:xfrm>
          <a:prstGeom prst="rect">
            <a:avLst/>
          </a:prstGeom>
        </p:spPr>
      </p:pic>
    </p:spTree>
    <p:extLst>
      <p:ext uri="{BB962C8B-B14F-4D97-AF65-F5344CB8AC3E}">
        <p14:creationId xmlns:p14="http://schemas.microsoft.com/office/powerpoint/2010/main" val="2422980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r>
              <a:rPr lang="nl-BE" sz="2400" b="1" dirty="0">
                <a:latin typeface="+mn-lt"/>
              </a:rPr>
              <a:t>Oefening </a:t>
            </a:r>
            <a:r>
              <a:rPr lang="nl-BE" sz="2400" b="1" dirty="0" smtClean="0">
                <a:latin typeface="+mn-lt"/>
              </a:rPr>
              <a:t>4: oplossing</a:t>
            </a:r>
          </a:p>
          <a:p>
            <a:pPr marL="0" indent="0">
              <a:buNone/>
            </a:pPr>
            <a:r>
              <a:rPr lang="nl-BE" sz="2000" dirty="0">
                <a:latin typeface="+mn-lt"/>
              </a:rPr>
              <a:t>Bij deze oefening is het de bedoeling elke gegeven </a:t>
            </a:r>
            <a:r>
              <a:rPr lang="nl-BE" sz="2000" dirty="0" err="1">
                <a:latin typeface="+mn-lt"/>
              </a:rPr>
              <a:t>Boolese</a:t>
            </a:r>
            <a:r>
              <a:rPr lang="nl-BE" sz="2000" dirty="0">
                <a:latin typeface="+mn-lt"/>
              </a:rPr>
              <a:t> uitdrukking zo eenvoudig mogelijk voor te stellen. Om deze vereenvoudigde vorm te vinden wordt de gegeven uitdrukking herleid d.m.v. de eigenschappen en axioma’s van een </a:t>
            </a:r>
            <a:r>
              <a:rPr lang="nl-BE" sz="2000" dirty="0" err="1">
                <a:latin typeface="+mn-lt"/>
              </a:rPr>
              <a:t>Boole-algebra</a:t>
            </a:r>
            <a:r>
              <a:rPr lang="nl-BE" sz="2000" dirty="0">
                <a:latin typeface="+mn-lt"/>
              </a:rPr>
              <a:t>. </a:t>
            </a:r>
          </a:p>
          <a:p>
            <a:endParaRPr lang="nl-BE" sz="20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5" name="Afbeelding 4"/>
          <p:cNvPicPr>
            <a:picLocks noChangeAspect="1"/>
          </p:cNvPicPr>
          <p:nvPr/>
        </p:nvPicPr>
        <p:blipFill>
          <a:blip r:embed="rId2"/>
          <a:stretch>
            <a:fillRect/>
          </a:stretch>
        </p:blipFill>
        <p:spPr>
          <a:xfrm>
            <a:off x="1230902" y="3212009"/>
            <a:ext cx="8058150" cy="3038475"/>
          </a:xfrm>
          <a:prstGeom prst="rect">
            <a:avLst/>
          </a:prstGeom>
        </p:spPr>
      </p:pic>
    </p:spTree>
    <p:extLst>
      <p:ext uri="{BB962C8B-B14F-4D97-AF65-F5344CB8AC3E}">
        <p14:creationId xmlns:p14="http://schemas.microsoft.com/office/powerpoint/2010/main" val="186507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endParaRPr lang="nl-BE" sz="2400" b="1" dirty="0" smtClean="0">
              <a:latin typeface="+mn-lt"/>
            </a:endParaRPr>
          </a:p>
          <a:p>
            <a:r>
              <a:rPr lang="nl-BE" sz="2400" b="1" dirty="0" smtClean="0">
                <a:latin typeface="+mn-lt"/>
              </a:rPr>
              <a:t>Oefening </a:t>
            </a:r>
            <a:r>
              <a:rPr lang="nl-BE" sz="2400" b="1" dirty="0" smtClean="0">
                <a:latin typeface="+mn-lt"/>
              </a:rPr>
              <a:t>1:</a:t>
            </a:r>
            <a:endParaRPr lang="nl-BE" sz="2400" b="1" dirty="0">
              <a:latin typeface="+mn-lt"/>
            </a:endParaRPr>
          </a:p>
          <a:p>
            <a:pPr marL="0" indent="0">
              <a:buNone/>
            </a:pPr>
            <a:r>
              <a:rPr lang="nl-BE" sz="2400" dirty="0">
                <a:latin typeface="+mn-lt"/>
              </a:rPr>
              <a:t>Bepaal de DNV en CNV van f(x, y, </a:t>
            </a:r>
            <a:r>
              <a:rPr lang="nl-BE" sz="2400" dirty="0" err="1">
                <a:latin typeface="+mn-lt"/>
              </a:rPr>
              <a:t>z</a:t>
            </a:r>
            <a:r>
              <a:rPr lang="nl-BE" sz="2400" dirty="0">
                <a:latin typeface="+mn-lt"/>
              </a:rPr>
              <a:t>) als:</a:t>
            </a:r>
          </a:p>
          <a:p>
            <a:pPr marL="0" indent="0">
              <a:buNone/>
            </a:pPr>
            <a:r>
              <a:rPr lang="nl-BE" sz="2400" dirty="0" smtClean="0">
                <a:latin typeface="+mn-lt"/>
              </a:rPr>
              <a:t>a)   f(1</a:t>
            </a:r>
            <a:r>
              <a:rPr lang="nl-BE" sz="2400" dirty="0">
                <a:latin typeface="+mn-lt"/>
              </a:rPr>
              <a:t>, 1, 1) = f(1, 0, 1) = f(1, 1, 0) = f(0, 0, 0) = 1. Alle andere waarden v. f zijn 0.</a:t>
            </a:r>
          </a:p>
          <a:p>
            <a:pPr marL="457200" indent="-457200">
              <a:buAutoNum type="alphaLcParenR" startAt="2"/>
            </a:pPr>
            <a:r>
              <a:rPr lang="nl-BE" sz="2400" dirty="0" smtClean="0">
                <a:latin typeface="+mn-lt"/>
              </a:rPr>
              <a:t>f(0</a:t>
            </a:r>
            <a:r>
              <a:rPr lang="nl-BE" sz="2400" dirty="0">
                <a:latin typeface="+mn-lt"/>
              </a:rPr>
              <a:t>, 0, 0) = f(0, 1, 0) = f(0, 1, 1) = 1. Alle andere waarden van f zijn 0</a:t>
            </a:r>
            <a:r>
              <a:rPr lang="nl-BE" sz="2400" dirty="0" smtClean="0">
                <a:latin typeface="+mn-lt"/>
              </a:rPr>
              <a:t>.</a:t>
            </a:r>
          </a:p>
          <a:p>
            <a:pPr marL="457200" indent="-457200">
              <a:buAutoNum type="alphaLcParenR" startAt="2"/>
            </a:pPr>
            <a:endParaRPr lang="nl-BE" sz="2400" dirty="0">
              <a:latin typeface="+mn-lt"/>
            </a:endParaRPr>
          </a:p>
          <a:p>
            <a:pPr marL="0" indent="0">
              <a:buNone/>
            </a:pPr>
            <a:endParaRPr lang="nl-BE" sz="2400" dirty="0" smtClean="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spTree>
    <p:extLst>
      <p:ext uri="{BB962C8B-B14F-4D97-AF65-F5344CB8AC3E}">
        <p14:creationId xmlns:p14="http://schemas.microsoft.com/office/powerpoint/2010/main" val="1765336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99490" y="1292404"/>
            <a:ext cx="10972800" cy="4705532"/>
          </a:xfrm>
        </p:spPr>
        <p:txBody>
          <a:bodyPr>
            <a:normAutofit/>
          </a:bodyPr>
          <a:lstStyle/>
          <a:p>
            <a:r>
              <a:rPr lang="nl-BE" sz="2400" b="1" dirty="0">
                <a:latin typeface="+mn-lt"/>
              </a:rPr>
              <a:t>Oefening 1</a:t>
            </a:r>
            <a:r>
              <a:rPr lang="nl-BE" sz="2400" b="1" dirty="0" smtClean="0">
                <a:latin typeface="+mn-lt"/>
              </a:rPr>
              <a:t>: </a:t>
            </a:r>
            <a:r>
              <a:rPr lang="nl-BE" sz="2400" b="1" dirty="0" smtClean="0">
                <a:latin typeface="+mn-lt"/>
              </a:rPr>
              <a:t>oplossing</a:t>
            </a:r>
          </a:p>
          <a:p>
            <a:pPr marL="0" indent="0">
              <a:buNone/>
            </a:pPr>
            <a:r>
              <a:rPr lang="nl-BE" sz="2000" dirty="0">
                <a:latin typeface="+mn-lt"/>
              </a:rPr>
              <a:t>Als hulpmiddel kan je eerst de corresponderende outputtabel opstellen.</a:t>
            </a:r>
          </a:p>
          <a:p>
            <a:pPr marL="0" indent="0">
              <a:buNone/>
            </a:pPr>
            <a:r>
              <a:rPr lang="nl-BE" sz="2000" dirty="0">
                <a:latin typeface="+mn-lt"/>
              </a:rPr>
              <a:t>a)	Gelet op de gegevens is de outputtabel voor f:</a:t>
            </a:r>
          </a:p>
          <a:p>
            <a:pPr marL="0" indent="0">
              <a:buNone/>
            </a:pPr>
            <a:endParaRPr lang="nl-BE" sz="2400" b="1" dirty="0" smtClean="0">
              <a:latin typeface="+mn-lt"/>
            </a:endParaRPr>
          </a:p>
          <a:p>
            <a:pPr marL="0" indent="0">
              <a:buNone/>
            </a:pPr>
            <a:endParaRPr lang="nl-BE" sz="2000" dirty="0" smtClean="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Oplossingen</a:t>
            </a:r>
            <a:endParaRPr lang="nl-BE" dirty="0">
              <a:latin typeface="+mn-lt"/>
            </a:endParaRPr>
          </a:p>
        </p:txBody>
      </p:sp>
      <p:pic>
        <p:nvPicPr>
          <p:cNvPr id="7" name="Afbeelding 6"/>
          <p:cNvPicPr>
            <a:picLocks noChangeAspect="1"/>
          </p:cNvPicPr>
          <p:nvPr/>
        </p:nvPicPr>
        <p:blipFill>
          <a:blip r:embed="rId2"/>
          <a:stretch>
            <a:fillRect/>
          </a:stretch>
        </p:blipFill>
        <p:spPr>
          <a:xfrm>
            <a:off x="2013720" y="2806745"/>
            <a:ext cx="6962775" cy="3038475"/>
          </a:xfrm>
          <a:prstGeom prst="rect">
            <a:avLst/>
          </a:prstGeom>
        </p:spPr>
      </p:pic>
    </p:spTree>
    <p:extLst>
      <p:ext uri="{BB962C8B-B14F-4D97-AF65-F5344CB8AC3E}">
        <p14:creationId xmlns:p14="http://schemas.microsoft.com/office/powerpoint/2010/main" val="220177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99490" y="1292404"/>
            <a:ext cx="10972800" cy="4705532"/>
          </a:xfrm>
        </p:spPr>
        <p:txBody>
          <a:bodyPr>
            <a:normAutofit/>
          </a:bodyPr>
          <a:lstStyle/>
          <a:p>
            <a:r>
              <a:rPr lang="nl-BE" sz="2400" b="1" dirty="0">
                <a:latin typeface="+mn-lt"/>
              </a:rPr>
              <a:t>Oefening 1</a:t>
            </a:r>
            <a:r>
              <a:rPr lang="nl-BE" sz="2400" b="1" dirty="0" smtClean="0">
                <a:latin typeface="+mn-lt"/>
              </a:rPr>
              <a:t>: </a:t>
            </a:r>
            <a:r>
              <a:rPr lang="nl-BE" sz="2400" b="1" dirty="0" smtClean="0">
                <a:latin typeface="+mn-lt"/>
              </a:rPr>
              <a:t>oplossing</a:t>
            </a:r>
          </a:p>
          <a:p>
            <a:pPr marL="0" indent="0">
              <a:buNone/>
            </a:pPr>
            <a:r>
              <a:rPr lang="nl-BE" sz="2000" dirty="0">
                <a:latin typeface="+mn-lt"/>
              </a:rPr>
              <a:t>Als hulpmiddel kan je eerst de corresponderende outputtabel opstellen.</a:t>
            </a:r>
          </a:p>
          <a:p>
            <a:pPr marL="0" indent="0">
              <a:buNone/>
            </a:pPr>
            <a:r>
              <a:rPr lang="nl-BE" sz="2000" dirty="0" smtClean="0">
                <a:latin typeface="+mn-lt"/>
              </a:rPr>
              <a:t>b)</a:t>
            </a:r>
            <a:r>
              <a:rPr lang="nl-BE" sz="2000" dirty="0">
                <a:latin typeface="+mn-lt"/>
              </a:rPr>
              <a:t>	Gelet op de gegevens is de outputtabel voor f:</a:t>
            </a:r>
          </a:p>
          <a:p>
            <a:pPr marL="0" indent="0">
              <a:buNone/>
            </a:pPr>
            <a:endParaRPr lang="nl-BE" sz="2400" b="1" dirty="0" smtClean="0">
              <a:latin typeface="+mn-lt"/>
            </a:endParaRPr>
          </a:p>
          <a:p>
            <a:pPr marL="0" indent="0">
              <a:buNone/>
            </a:pPr>
            <a:endParaRPr lang="nl-BE" sz="2000" dirty="0" smtClean="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Oplossingen</a:t>
            </a:r>
            <a:endParaRPr lang="nl-BE" dirty="0">
              <a:latin typeface="+mn-lt"/>
            </a:endParaRPr>
          </a:p>
        </p:txBody>
      </p:sp>
      <p:pic>
        <p:nvPicPr>
          <p:cNvPr id="4" name="Afbeelding 3"/>
          <p:cNvPicPr>
            <a:picLocks noChangeAspect="1"/>
          </p:cNvPicPr>
          <p:nvPr/>
        </p:nvPicPr>
        <p:blipFill>
          <a:blip r:embed="rId2"/>
          <a:stretch>
            <a:fillRect/>
          </a:stretch>
        </p:blipFill>
        <p:spPr>
          <a:xfrm>
            <a:off x="1871254" y="2694894"/>
            <a:ext cx="6934200" cy="3819525"/>
          </a:xfrm>
          <a:prstGeom prst="rect">
            <a:avLst/>
          </a:prstGeom>
        </p:spPr>
      </p:pic>
    </p:spTree>
    <p:extLst>
      <p:ext uri="{BB962C8B-B14F-4D97-AF65-F5344CB8AC3E}">
        <p14:creationId xmlns:p14="http://schemas.microsoft.com/office/powerpoint/2010/main" val="330420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pPr marL="457200" indent="-457200">
              <a:buAutoNum type="alphaLcParenR" startAt="2"/>
            </a:pPr>
            <a:endParaRPr lang="nl-BE" sz="2400" dirty="0">
              <a:latin typeface="+mn-lt"/>
            </a:endParaRPr>
          </a:p>
          <a:p>
            <a:r>
              <a:rPr lang="nl-BE" sz="2400" b="1" dirty="0" smtClean="0">
                <a:latin typeface="+mn-lt"/>
              </a:rPr>
              <a:t>Oefening 2:</a:t>
            </a:r>
          </a:p>
          <a:p>
            <a:pPr marL="0" indent="0">
              <a:buNone/>
            </a:pPr>
            <a:r>
              <a:rPr lang="nl-BE" sz="2400" dirty="0">
                <a:latin typeface="+mn-lt"/>
              </a:rPr>
              <a:t>Bepaal de DNV van f(x, y, </a:t>
            </a:r>
            <a:r>
              <a:rPr lang="nl-BE" sz="2400" dirty="0" err="1">
                <a:latin typeface="+mn-lt"/>
              </a:rPr>
              <a:t>z</a:t>
            </a:r>
            <a:r>
              <a:rPr lang="nl-BE" sz="2400" dirty="0">
                <a:latin typeface="+mn-lt"/>
              </a:rPr>
              <a:t>, u) als:</a:t>
            </a:r>
          </a:p>
          <a:p>
            <a:pPr marL="0" indent="0">
              <a:buNone/>
            </a:pPr>
            <a:r>
              <a:rPr lang="nl-BE" sz="2400" dirty="0">
                <a:latin typeface="+mn-lt"/>
              </a:rPr>
              <a:t>a)	f(1, 1, 1, 1) = f(1, 0, 0, 1) = f(1, 0, 1, 0) = 1. Alle andere waarden van f zijn 0.</a:t>
            </a:r>
          </a:p>
          <a:p>
            <a:pPr marL="0" indent="0">
              <a:buNone/>
            </a:pPr>
            <a:r>
              <a:rPr lang="nl-BE" sz="2400" dirty="0">
                <a:latin typeface="+mn-lt"/>
              </a:rPr>
              <a:t>b)	f(1, 0, 1, 0) = f(0, 0, 0, 0) = f(0, 1, 0, 1) = f(1, 1, 1, 1) = 1. Alle andere waarden van f zijn 0.</a:t>
            </a:r>
          </a:p>
          <a:p>
            <a:pPr marL="0" indent="0">
              <a:buNone/>
            </a:pPr>
            <a:endParaRPr lang="nl-BE" sz="2400" dirty="0" smtClean="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spTree>
    <p:extLst>
      <p:ext uri="{BB962C8B-B14F-4D97-AF65-F5344CB8AC3E}">
        <p14:creationId xmlns:p14="http://schemas.microsoft.com/office/powerpoint/2010/main" val="415654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99490" y="1292404"/>
            <a:ext cx="10972800" cy="4705532"/>
          </a:xfrm>
        </p:spPr>
        <p:txBody>
          <a:bodyPr>
            <a:normAutofit/>
          </a:bodyPr>
          <a:lstStyle/>
          <a:p>
            <a:r>
              <a:rPr lang="nl-BE" sz="2400" b="1" dirty="0">
                <a:latin typeface="+mn-lt"/>
              </a:rPr>
              <a:t>Oefening </a:t>
            </a:r>
            <a:r>
              <a:rPr lang="nl-BE" sz="2400" b="1" dirty="0" smtClean="0">
                <a:latin typeface="+mn-lt"/>
              </a:rPr>
              <a:t>2: oplossing</a:t>
            </a:r>
          </a:p>
          <a:p>
            <a:pPr marL="0" indent="0">
              <a:buNone/>
            </a:pPr>
            <a:r>
              <a:rPr lang="nl-BE" sz="2000" dirty="0">
                <a:latin typeface="+mn-lt"/>
              </a:rPr>
              <a:t>Hier is enkel de DNV gevraagd. Voor de DNV moeten we voor alle outputwaarden die gelijk zijn aan 1 de corresponderende input kennen. Dit is precies hetgeen gegeven is. Voor deze oefening is het dus niet nodig eerst de volledige outputtabel op te stellen. Gelukkig maar, want aangezien het hier gaat over een functie met 4 inputvariabelen zouden er in totaal 16 mogelijkheden voor de input zijn welke allemaal moeten opgenomen worden in de outputtabel.</a:t>
            </a:r>
          </a:p>
          <a:p>
            <a:pPr marL="0" indent="0">
              <a:buNone/>
            </a:pPr>
            <a:endParaRPr lang="nl-BE" sz="2400" b="1" dirty="0" smtClean="0">
              <a:latin typeface="+mn-lt"/>
            </a:endParaRPr>
          </a:p>
          <a:p>
            <a:pPr marL="0" indent="0">
              <a:buNone/>
            </a:pPr>
            <a:endParaRPr lang="nl-BE" sz="2000" dirty="0" smtClean="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Oplossingen</a:t>
            </a:r>
            <a:endParaRPr lang="nl-BE" dirty="0">
              <a:latin typeface="+mn-lt"/>
            </a:endParaRPr>
          </a:p>
        </p:txBody>
      </p:sp>
      <p:pic>
        <p:nvPicPr>
          <p:cNvPr id="5" name="Afbeelding 4"/>
          <p:cNvPicPr>
            <a:picLocks noChangeAspect="1"/>
          </p:cNvPicPr>
          <p:nvPr/>
        </p:nvPicPr>
        <p:blipFill>
          <a:blip r:embed="rId2"/>
          <a:stretch>
            <a:fillRect/>
          </a:stretch>
        </p:blipFill>
        <p:spPr>
          <a:xfrm>
            <a:off x="1124630" y="3832315"/>
            <a:ext cx="6981825" cy="952500"/>
          </a:xfrm>
          <a:prstGeom prst="rect">
            <a:avLst/>
          </a:prstGeom>
        </p:spPr>
      </p:pic>
    </p:spTree>
    <p:extLst>
      <p:ext uri="{BB962C8B-B14F-4D97-AF65-F5344CB8AC3E}">
        <p14:creationId xmlns:p14="http://schemas.microsoft.com/office/powerpoint/2010/main" val="3966318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21113" y="1544952"/>
            <a:ext cx="10972800" cy="4705532"/>
          </a:xfrm>
        </p:spPr>
        <p:txBody>
          <a:bodyPr>
            <a:normAutofit/>
          </a:bodyPr>
          <a:lstStyle/>
          <a:p>
            <a:r>
              <a:rPr lang="nl-BE" sz="2400" b="1" dirty="0">
                <a:latin typeface="+mn-lt"/>
              </a:rPr>
              <a:t>Oefening </a:t>
            </a:r>
            <a:r>
              <a:rPr lang="nl-BE" sz="2400" b="1" dirty="0">
                <a:latin typeface="+mn-lt"/>
              </a:rPr>
              <a:t>3</a:t>
            </a:r>
            <a:r>
              <a:rPr lang="nl-BE" sz="2400" b="1" dirty="0" smtClean="0">
                <a:latin typeface="+mn-lt"/>
              </a:rPr>
              <a:t>:</a:t>
            </a:r>
            <a:endParaRPr lang="nl-BE" sz="2400" b="1" dirty="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4" name="Afbeelding 3"/>
          <p:cNvPicPr>
            <a:picLocks noChangeAspect="1"/>
          </p:cNvPicPr>
          <p:nvPr/>
        </p:nvPicPr>
        <p:blipFill>
          <a:blip r:embed="rId2"/>
          <a:stretch>
            <a:fillRect/>
          </a:stretch>
        </p:blipFill>
        <p:spPr>
          <a:xfrm>
            <a:off x="1060450" y="2108426"/>
            <a:ext cx="5505450" cy="1857375"/>
          </a:xfrm>
          <a:prstGeom prst="rect">
            <a:avLst/>
          </a:prstGeom>
        </p:spPr>
      </p:pic>
    </p:spTree>
    <p:extLst>
      <p:ext uri="{BB962C8B-B14F-4D97-AF65-F5344CB8AC3E}">
        <p14:creationId xmlns:p14="http://schemas.microsoft.com/office/powerpoint/2010/main" val="4179140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03696" y="1153066"/>
            <a:ext cx="10972800" cy="4705532"/>
          </a:xfrm>
        </p:spPr>
        <p:txBody>
          <a:bodyPr>
            <a:normAutofit/>
          </a:bodyPr>
          <a:lstStyle/>
          <a:p>
            <a:r>
              <a:rPr lang="nl-BE" sz="2400" b="1" dirty="0">
                <a:latin typeface="+mn-lt"/>
              </a:rPr>
              <a:t>Oefening </a:t>
            </a:r>
            <a:r>
              <a:rPr lang="nl-BE" sz="2400" b="1" dirty="0">
                <a:latin typeface="+mn-lt"/>
              </a:rPr>
              <a:t>3</a:t>
            </a:r>
            <a:r>
              <a:rPr lang="nl-BE" sz="2400" b="1" dirty="0" smtClean="0">
                <a:latin typeface="+mn-lt"/>
              </a:rPr>
              <a:t>: oplossing</a:t>
            </a:r>
            <a:endParaRPr lang="nl-BE" sz="2400" b="1" dirty="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5" name="Afbeelding 4"/>
          <p:cNvPicPr>
            <a:picLocks noChangeAspect="1"/>
          </p:cNvPicPr>
          <p:nvPr/>
        </p:nvPicPr>
        <p:blipFill>
          <a:blip r:embed="rId2"/>
          <a:stretch>
            <a:fillRect/>
          </a:stretch>
        </p:blipFill>
        <p:spPr>
          <a:xfrm>
            <a:off x="1129121" y="1513563"/>
            <a:ext cx="7791450" cy="5267325"/>
          </a:xfrm>
          <a:prstGeom prst="rect">
            <a:avLst/>
          </a:prstGeom>
        </p:spPr>
      </p:pic>
    </p:spTree>
    <p:extLst>
      <p:ext uri="{BB962C8B-B14F-4D97-AF65-F5344CB8AC3E}">
        <p14:creationId xmlns:p14="http://schemas.microsoft.com/office/powerpoint/2010/main" val="806914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03696" y="1153066"/>
            <a:ext cx="10972800" cy="4705532"/>
          </a:xfrm>
        </p:spPr>
        <p:txBody>
          <a:bodyPr>
            <a:normAutofit/>
          </a:bodyPr>
          <a:lstStyle/>
          <a:p>
            <a:r>
              <a:rPr lang="nl-BE" sz="2400" b="1" dirty="0">
                <a:latin typeface="+mn-lt"/>
              </a:rPr>
              <a:t>Oefening </a:t>
            </a:r>
            <a:r>
              <a:rPr lang="nl-BE" sz="2400" b="1" dirty="0">
                <a:latin typeface="+mn-lt"/>
              </a:rPr>
              <a:t>3</a:t>
            </a:r>
            <a:r>
              <a:rPr lang="nl-BE" sz="2400" b="1" dirty="0" smtClean="0">
                <a:latin typeface="+mn-lt"/>
              </a:rPr>
              <a:t>: </a:t>
            </a:r>
          </a:p>
          <a:p>
            <a:pPr marL="0" indent="0">
              <a:buNone/>
            </a:pPr>
            <a:r>
              <a:rPr lang="nl-BE" sz="2400" b="1" dirty="0" smtClean="0">
                <a:latin typeface="+mn-lt"/>
              </a:rPr>
              <a:t>oplossing</a:t>
            </a:r>
            <a:endParaRPr lang="nl-BE" sz="2400" b="1" dirty="0">
              <a:latin typeface="+mn-lt"/>
            </a:endParaRPr>
          </a:p>
          <a:p>
            <a:endParaRPr lang="nl-BE" sz="1200" dirty="0">
              <a:latin typeface="+mn-lt"/>
            </a:endParaRPr>
          </a:p>
        </p:txBody>
      </p:sp>
      <p:sp>
        <p:nvSpPr>
          <p:cNvPr id="3" name="Titel 2"/>
          <p:cNvSpPr>
            <a:spLocks noGrp="1"/>
          </p:cNvSpPr>
          <p:nvPr>
            <p:ph type="ctrTitle"/>
          </p:nvPr>
        </p:nvSpPr>
        <p:spPr>
          <a:xfrm>
            <a:off x="1060450" y="478392"/>
            <a:ext cx="10312545" cy="817457"/>
          </a:xfrm>
        </p:spPr>
        <p:txBody>
          <a:bodyPr/>
          <a:lstStyle/>
          <a:p>
            <a:r>
              <a:rPr lang="nl-BE" dirty="0" smtClean="0">
                <a:latin typeface="+mn-lt"/>
              </a:rPr>
              <a:t>Oefeningen</a:t>
            </a:r>
            <a:endParaRPr lang="nl-BE" dirty="0">
              <a:latin typeface="+mn-lt"/>
            </a:endParaRPr>
          </a:p>
        </p:txBody>
      </p:sp>
      <p:pic>
        <p:nvPicPr>
          <p:cNvPr id="4" name="Afbeelding 3"/>
          <p:cNvPicPr>
            <a:picLocks noChangeAspect="1"/>
          </p:cNvPicPr>
          <p:nvPr/>
        </p:nvPicPr>
        <p:blipFill>
          <a:blip r:embed="rId2"/>
          <a:stretch>
            <a:fillRect/>
          </a:stretch>
        </p:blipFill>
        <p:spPr>
          <a:xfrm>
            <a:off x="3855453" y="635142"/>
            <a:ext cx="7981950" cy="2228850"/>
          </a:xfrm>
          <a:prstGeom prst="rect">
            <a:avLst/>
          </a:prstGeom>
        </p:spPr>
      </p:pic>
      <p:pic>
        <p:nvPicPr>
          <p:cNvPr id="6" name="Afbeelding 5"/>
          <p:cNvPicPr>
            <a:picLocks noChangeAspect="1"/>
          </p:cNvPicPr>
          <p:nvPr/>
        </p:nvPicPr>
        <p:blipFill>
          <a:blip r:embed="rId3"/>
          <a:stretch>
            <a:fillRect/>
          </a:stretch>
        </p:blipFill>
        <p:spPr>
          <a:xfrm>
            <a:off x="4554452" y="2781159"/>
            <a:ext cx="6810375" cy="3838575"/>
          </a:xfrm>
          <a:prstGeom prst="rect">
            <a:avLst/>
          </a:prstGeom>
        </p:spPr>
      </p:pic>
    </p:spTree>
    <p:extLst>
      <p:ext uri="{BB962C8B-B14F-4D97-AF65-F5344CB8AC3E}">
        <p14:creationId xmlns:p14="http://schemas.microsoft.com/office/powerpoint/2010/main" val="256237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df522e1986bba780ce03fe745ce8b0f2">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419050390b2102f4b0315997ad75adee"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7D93B3-8754-44E2-801B-84E884662D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162e1-9138-42c5-826d-ca522cd956e0"/>
    <ds:schemaRef ds:uri="0f9dbb22-d004-40a7-8ba2-e0cd235fcb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89631-F6E9-4656-9C4E-2B31277163E5}">
  <ds:schemaRefs>
    <ds:schemaRef ds:uri="http://purl.org/dc/terms/"/>
    <ds:schemaRef ds:uri="28b162e1-9138-42c5-826d-ca522cd956e0"/>
    <ds:schemaRef ds:uri="http://schemas.microsoft.com/office/2006/documentManagement/types"/>
    <ds:schemaRef ds:uri="http://purl.org/dc/dcmitype/"/>
    <ds:schemaRef ds:uri="http://purl.org/dc/elements/1.1/"/>
    <ds:schemaRef ds:uri="0f9dbb22-d004-40a7-8ba2-e0cd235fcbcc"/>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4F3DD13-6D44-4D5F-8D23-D4AA3D0B7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49008</TotalTime>
  <Words>467</Words>
  <Application>Microsoft Office PowerPoint</Application>
  <PresentationFormat>Breedbeeld</PresentationFormat>
  <Paragraphs>47</Paragraphs>
  <Slides>13</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13</vt:i4>
      </vt:variant>
    </vt:vector>
  </HeadingPairs>
  <TitlesOfParts>
    <vt:vector size="19" baseType="lpstr">
      <vt:lpstr>Arial</vt:lpstr>
      <vt:lpstr>Calibri</vt:lpstr>
      <vt:lpstr>Calibri Light</vt:lpstr>
      <vt:lpstr>Montserrat ExtraBold</vt:lpstr>
      <vt:lpstr>Montserrat SemiBold</vt:lpstr>
      <vt:lpstr>Kantoorthema</vt:lpstr>
      <vt:lpstr>IT Fundamentals</vt:lpstr>
      <vt:lpstr>Oefeningen</vt:lpstr>
      <vt:lpstr>Oplossingen</vt:lpstr>
      <vt:lpstr>Oplossingen</vt:lpstr>
      <vt:lpstr>Oefeningen</vt:lpstr>
      <vt:lpstr>Oplossingen</vt:lpstr>
      <vt:lpstr>Oefeningen</vt:lpstr>
      <vt:lpstr>Oefeningen</vt:lpstr>
      <vt:lpstr>Oefeningen</vt:lpstr>
      <vt:lpstr>Oefeningen</vt:lpstr>
      <vt:lpstr>Oefeningen</vt:lpstr>
      <vt:lpstr>Oefeningen</vt:lpstr>
      <vt:lpstr>Oefeningen</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lastModifiedBy>Lotte Van Steenberghe</cp:lastModifiedBy>
  <cp:revision>203</cp:revision>
  <cp:lastPrinted>2020-08-10T13:09:58Z</cp:lastPrinted>
  <dcterms:created xsi:type="dcterms:W3CDTF">2020-07-10T11:09:50Z</dcterms:created>
  <dcterms:modified xsi:type="dcterms:W3CDTF">2020-09-11T06:50:47Z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0x01010078D4E445154A9645BC81502D0650DAF4</vt:lpwstr>
  </property>
</Properties>
</file>