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306" r:id="rId7"/>
    <p:sldId id="307" r:id="rId8"/>
    <p:sldId id="310" r:id="rId9"/>
    <p:sldId id="311" r:id="rId10"/>
    <p:sldId id="312" r:id="rId11"/>
    <p:sldId id="313" r:id="rId12"/>
    <p:sldId id="314" r:id="rId13"/>
    <p:sldId id="317" r:id="rId14"/>
    <p:sldId id="308" r:id="rId15"/>
    <p:sldId id="315" r:id="rId16"/>
    <p:sldId id="316" r:id="rId17"/>
  </p:sldIdLst>
  <p:sldSz cx="12192000" cy="6858000"/>
  <p:notesSz cx="9939338" cy="68072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4731E8-B06C-030F-4CD5-608D338575A9}" v="8" dt="2020-09-01T18:56:04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10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5630284" y="0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83D48-5B25-4EA5-BC0E-F236BE361B2C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1" y="6465807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5630284" y="6465807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F392C-A913-4C15-85BF-690BCED407F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1259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7047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629992" y="0"/>
            <a:ext cx="4307047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980B7-B3A2-4183-9485-B3166E23B223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8463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1" y="6465659"/>
            <a:ext cx="4307047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7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C79A3-294D-4C53-A8D2-BEAEF62A885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327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FFE9-9DB3-43DD-ABC9-9EFD1CE31FE2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289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97EA-767D-4704-BE24-1AD1F00A3FA6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132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0C77-5EF2-4766-8856-A75AC701C308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659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DD0C-128C-4FCB-A804-D28BF73D7C0F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774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F252-5B3B-4CDD-846A-084CD96F99B8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371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8FB3-B3CF-4A11-872B-AB4A3711FB03}" type="datetime1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226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91BA-3A0D-4F3A-B0C7-3C7EDDD05E78}" type="datetime1">
              <a:rPr lang="nl-BE" smtClean="0"/>
              <a:t>14/09/2020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82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E46-1A41-4A00-A2CB-EDDCBE45EDC1}" type="datetime1">
              <a:rPr lang="nl-BE" smtClean="0"/>
              <a:t>14/09/2020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989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FB1-D8C4-43C8-A11C-D14263B48D6E}" type="datetime1">
              <a:rPr lang="nl-BE" smtClean="0"/>
              <a:t>14/09/2020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38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79ED-7723-47AC-96AF-786820394240}" type="datetime1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017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3F91-2A6A-42EF-983E-CFE2326D1F44}" type="datetime1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3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B28BE-8809-440A-ADC5-07DFCD437642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489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IT Fundamentals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/>
              <a:t>Hoofdstuk </a:t>
            </a:r>
            <a:r>
              <a:rPr lang="nl-BE" dirty="0" smtClean="0"/>
              <a:t>7: analyse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 op lineaire functies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367246"/>
            <a:ext cx="10515600" cy="5354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Oefening</a:t>
            </a:r>
            <a:r>
              <a:rPr lang="nl-BE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nl-BE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r>
              <a:rPr lang="nl-B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oplossing</a:t>
            </a:r>
          </a:p>
          <a:p>
            <a:pPr marL="0" indent="0">
              <a:buNone/>
            </a:pPr>
            <a:endParaRPr lang="nl-BE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nl-BE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Zie les</a:t>
            </a:r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2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 op </a:t>
            </a:r>
            <a:r>
              <a:rPr lang="nl-BE" dirty="0" smtClean="0"/>
              <a:t>lineaire functies</a:t>
            </a:r>
            <a:endParaRPr lang="nl-BE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901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nl-BE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Oefening </a:t>
            </a:r>
            <a:r>
              <a:rPr lang="nl-BE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4: </a:t>
            </a:r>
            <a:r>
              <a:rPr lang="nl-B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Een </a:t>
            </a:r>
            <a:r>
              <a:rPr lang="nl-BE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object beweegt tijdens een computerspel </a:t>
            </a:r>
            <a:r>
              <a:rPr lang="nl-B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langs een </a:t>
            </a:r>
            <a:r>
              <a:rPr lang="nl-BE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rechte lijn van het </a:t>
            </a:r>
            <a:r>
              <a:rPr lang="nl-B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punt A met coördinaten </a:t>
            </a:r>
            <a:r>
              <a:rPr lang="nl-BE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(0,20) </a:t>
            </a:r>
            <a:r>
              <a:rPr lang="nl-B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naar het punt B met coördinaten </a:t>
            </a:r>
            <a:r>
              <a:rPr lang="nl-BE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(15,30).  </a:t>
            </a:r>
            <a:endParaRPr lang="nl-BE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nl-B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Zoek </a:t>
            </a:r>
            <a:r>
              <a:rPr lang="nl-BE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de vergelijking </a:t>
            </a:r>
            <a:r>
              <a:rPr lang="nl-B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van deze </a:t>
            </a:r>
            <a:r>
              <a:rPr lang="nl-BE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rechte.  </a:t>
            </a:r>
            <a:endParaRPr lang="nl-BE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nl-B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Als </a:t>
            </a:r>
            <a:r>
              <a:rPr lang="nl-BE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het voorwerp in het </a:t>
            </a:r>
            <a:r>
              <a:rPr lang="nl-B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punt C met coördinaten(30,40</a:t>
            </a:r>
            <a:r>
              <a:rPr lang="nl-BE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) komt, beweegt de speler de joystick, zodat het </a:t>
            </a:r>
            <a:r>
              <a:rPr lang="nl-B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 90</a:t>
            </a:r>
            <a:r>
              <a:rPr lang="nl-BE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◦naar links draait en in een rechte lijn verder beweegt</a:t>
            </a:r>
            <a:r>
              <a:rPr lang="nl-B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>
              <a:buNone/>
            </a:pPr>
            <a:r>
              <a:rPr lang="nl-B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Vind </a:t>
            </a:r>
            <a:r>
              <a:rPr lang="nl-BE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de vergelijking van de rechte die het nieuwe </a:t>
            </a:r>
            <a:r>
              <a:rPr lang="nl-B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pad voorstelt</a:t>
            </a:r>
            <a:r>
              <a:rPr lang="nl-BE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.  Teken bovendien beide rechten in  e</a:t>
            </a:r>
            <a:r>
              <a:rPr lang="nl-B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 </a:t>
            </a:r>
            <a:r>
              <a:rPr lang="nl-BE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assenstelsel</a:t>
            </a:r>
            <a:r>
              <a:rPr lang="nl-B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>
              <a:buNone/>
            </a:pPr>
            <a:r>
              <a:rPr lang="nl-B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Tip</a:t>
            </a:r>
            <a:r>
              <a:rPr lang="nl-BE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:  Twee </a:t>
            </a:r>
            <a:r>
              <a:rPr lang="nl-B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rechten f en g</a:t>
            </a:r>
            <a:r>
              <a:rPr lang="nl-BE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, de </a:t>
            </a:r>
            <a:r>
              <a:rPr lang="nl-B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rechte f met </a:t>
            </a:r>
            <a:r>
              <a:rPr lang="nl-BE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rico</a:t>
            </a:r>
            <a:r>
              <a:rPr lang="nl-BE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nl-B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= r1 en de rechte g met </a:t>
            </a:r>
            <a:r>
              <a:rPr lang="nl-BE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rico</a:t>
            </a:r>
            <a:r>
              <a:rPr lang="nl-BE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nl-B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= r2</a:t>
            </a:r>
            <a:r>
              <a:rPr lang="nl-BE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, staan loodrecht op elkaar enkel </a:t>
            </a:r>
            <a:r>
              <a:rPr lang="nl-B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 alleen als r1.r2 = −1</a:t>
            </a:r>
          </a:p>
          <a:p>
            <a:pPr>
              <a:buNone/>
            </a:pPr>
            <a:r>
              <a:rPr lang="nl-B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Bron</a:t>
            </a:r>
            <a:r>
              <a:rPr lang="nl-BE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: I. De Pauw, B. </a:t>
            </a:r>
            <a:r>
              <a:rPr lang="nl-BE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Masselis</a:t>
            </a:r>
            <a:r>
              <a:rPr lang="nl-B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Wiskunde </a:t>
            </a:r>
            <a:r>
              <a:rPr lang="nl-BE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voor multimedia, </a:t>
            </a:r>
            <a:r>
              <a:rPr lang="nl-BE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Lannoo</a:t>
            </a:r>
            <a:r>
              <a:rPr lang="nl-B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Campus</a:t>
            </a:r>
            <a:r>
              <a:rPr lang="nl-BE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, 2009.</a:t>
            </a:r>
            <a:endParaRPr lang="nl-BE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2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 op lineaire functies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Oefening 4</a:t>
            </a:r>
            <a:r>
              <a:rPr lang="nl-B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oplossing</a:t>
            </a:r>
            <a:endParaRPr lang="nl-BE" sz="2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12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643" y="1310481"/>
            <a:ext cx="78676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9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 op lineaire functies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Oefening 4</a:t>
            </a:r>
            <a:r>
              <a:rPr lang="nl-B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oplossing</a:t>
            </a:r>
            <a:endParaRPr lang="nl-BE" sz="2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13</a:t>
            </a:fld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3150"/>
            <a:ext cx="69723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 : oplossing oefeningen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Oefeningen op lineaire functies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19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 op </a:t>
            </a:r>
            <a:r>
              <a:rPr lang="nl-BE" dirty="0" smtClean="0"/>
              <a:t>lineaire functies</a:t>
            </a:r>
            <a:endParaRPr lang="nl-BE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901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nl-BE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Oefening 1</a:t>
            </a:r>
            <a:r>
              <a:rPr lang="nl-BE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nl-B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Onderzoek </a:t>
            </a:r>
            <a:r>
              <a:rPr lang="nl-BE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het verloop van de volgende functies van de eerste graad. Teken de grafiek van de functie.</a:t>
            </a:r>
          </a:p>
          <a:p>
            <a:pPr>
              <a:buNone/>
            </a:pPr>
            <a:r>
              <a:rPr lang="nl-BE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a)	</a:t>
            </a:r>
            <a:r>
              <a:rPr lang="nl-BE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f </a:t>
            </a:r>
            <a:r>
              <a:rPr lang="nl-BE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: x </a:t>
            </a:r>
            <a:r>
              <a:rPr lang="nl-BE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→ </a:t>
            </a:r>
            <a:r>
              <a:rPr lang="nl-BE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x − 3.</a:t>
            </a:r>
          </a:p>
          <a:p>
            <a:pPr>
              <a:buNone/>
            </a:pPr>
            <a:r>
              <a:rPr lang="nl-BE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b)	</a:t>
            </a:r>
            <a:endParaRPr lang="nl-BE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nl-BE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Oefening 2: </a:t>
            </a:r>
            <a:r>
              <a:rPr lang="nl-BE" sz="2000" dirty="0" smtClean="0"/>
              <a:t>Bepaal </a:t>
            </a:r>
            <a:r>
              <a:rPr lang="nl-BE" sz="2000" dirty="0"/>
              <a:t>het snijpunt van de grafieken </a:t>
            </a:r>
            <a:r>
              <a:rPr lang="nl-BE" sz="2000" dirty="0" smtClean="0"/>
              <a:t>van</a:t>
            </a:r>
          </a:p>
          <a:p>
            <a:pPr marL="514350" indent="-514350">
              <a:buFont typeface="+mj-lt"/>
              <a:buAutoNum type="alphaLcParenR"/>
            </a:pPr>
            <a:r>
              <a:rPr lang="nl-BE" sz="2000" dirty="0" smtClean="0"/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nl-BE" sz="2000" dirty="0" smtClean="0"/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nl-BE" sz="2000" dirty="0"/>
              <a:t>.</a:t>
            </a:r>
            <a:endParaRPr lang="nl-BE" sz="2000" dirty="0" smtClean="0"/>
          </a:p>
          <a:p>
            <a:pPr marL="0" indent="0">
              <a:buNone/>
            </a:pPr>
            <a:endParaRPr lang="nl-BE" sz="2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nl-BE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Oefening 3:</a:t>
            </a:r>
            <a:r>
              <a:rPr lang="nl-B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nl-BE" sz="2000" dirty="0" smtClean="0"/>
              <a:t>Bepaal </a:t>
            </a:r>
            <a:r>
              <a:rPr lang="nl-BE" sz="2000" dirty="0"/>
              <a:t>telkens bij de voorgaande </a:t>
            </a:r>
            <a:r>
              <a:rPr lang="nl-BE" sz="2000" dirty="0" smtClean="0"/>
              <a:t>oefeningen</a:t>
            </a:r>
          </a:p>
          <a:p>
            <a:pPr marL="514350" indent="-514350">
              <a:buFont typeface="+mj-lt"/>
              <a:buAutoNum type="alphaLcParenR"/>
            </a:pPr>
            <a:r>
              <a:rPr lang="nl-BE" sz="2000" dirty="0" smtClean="0"/>
              <a:t>f</a:t>
            </a:r>
            <a:r>
              <a:rPr lang="nl-BE" sz="2000" dirty="0"/>
              <a:t>(−3) </a:t>
            </a:r>
            <a:r>
              <a:rPr lang="nl-BE" sz="2000" dirty="0" smtClean="0"/>
              <a:t>en g(3</a:t>
            </a:r>
            <a:r>
              <a:rPr lang="nl-BE" sz="2000" dirty="0" smtClean="0"/>
              <a:t>).</a:t>
            </a:r>
          </a:p>
          <a:p>
            <a:pPr marL="514350" indent="-514350">
              <a:buFont typeface="+mj-lt"/>
              <a:buAutoNum type="alphaLcParenR"/>
            </a:pPr>
            <a:r>
              <a:rPr lang="nl-BE" sz="2000" dirty="0" smtClean="0"/>
              <a:t>f(3</a:t>
            </a:r>
            <a:r>
              <a:rPr lang="nl-BE" sz="2000" dirty="0"/>
              <a:t>) </a:t>
            </a:r>
            <a:r>
              <a:rPr lang="nl-BE" sz="2000" dirty="0" smtClean="0"/>
              <a:t>en g(1</a:t>
            </a:r>
            <a:r>
              <a:rPr lang="nl-BE" sz="2000" dirty="0" smtClean="0"/>
              <a:t>).</a:t>
            </a:r>
          </a:p>
          <a:p>
            <a:pPr marL="514350" indent="-514350">
              <a:buFont typeface="+mj-lt"/>
              <a:buAutoNum type="alphaLcParenR"/>
            </a:pPr>
            <a:r>
              <a:rPr lang="nl-BE" sz="2000" dirty="0" smtClean="0"/>
              <a:t>f(0</a:t>
            </a:r>
            <a:r>
              <a:rPr lang="nl-BE" sz="2000" dirty="0"/>
              <a:t>) </a:t>
            </a:r>
            <a:r>
              <a:rPr lang="nl-BE" sz="2000" dirty="0" smtClean="0"/>
              <a:t>en g(0</a:t>
            </a:r>
            <a:r>
              <a:rPr lang="nl-BE" sz="2000" dirty="0"/>
              <a:t>).</a:t>
            </a:r>
            <a:endParaRPr lang="nl-BE" sz="1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3</a:t>
            </a:fld>
            <a:endParaRPr lang="nl-BE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" y="2723061"/>
            <a:ext cx="2076899" cy="36848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730" y="3603307"/>
            <a:ext cx="51435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9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 op lineaire functies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367246"/>
            <a:ext cx="10515600" cy="5354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Oefening</a:t>
            </a:r>
            <a:r>
              <a:rPr lang="nl-BE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nl-B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1a: </a:t>
            </a:r>
            <a:r>
              <a:rPr lang="nl-B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oplossing</a:t>
            </a:r>
            <a:endParaRPr lang="nl-BE" sz="2000" dirty="0" smtClean="0"/>
          </a:p>
          <a:p>
            <a:r>
              <a:rPr lang="nl-BE" sz="1600" dirty="0" smtClean="0"/>
              <a:t>dom </a:t>
            </a:r>
            <a:r>
              <a:rPr lang="nl-BE" sz="1600" dirty="0"/>
              <a:t>f = </a:t>
            </a:r>
            <a:r>
              <a:rPr lang="nl-BE" sz="1600" dirty="0" smtClean="0"/>
              <a:t>R.</a:t>
            </a:r>
          </a:p>
          <a:p>
            <a:r>
              <a:rPr lang="nl-BE" sz="1600" dirty="0" err="1" smtClean="0"/>
              <a:t>bld</a:t>
            </a:r>
            <a:r>
              <a:rPr lang="nl-BE" sz="1600" dirty="0" smtClean="0"/>
              <a:t> </a:t>
            </a:r>
            <a:r>
              <a:rPr lang="nl-BE" sz="1600" dirty="0"/>
              <a:t>f = </a:t>
            </a:r>
            <a:r>
              <a:rPr lang="nl-BE" sz="1600" dirty="0" smtClean="0"/>
              <a:t>R.</a:t>
            </a:r>
          </a:p>
          <a:p>
            <a:r>
              <a:rPr lang="nl-BE" sz="1600" dirty="0" smtClean="0"/>
              <a:t>nulpunt</a:t>
            </a:r>
            <a:r>
              <a:rPr lang="nl-BE" sz="1600" dirty="0"/>
              <a:t>: x = 3.</a:t>
            </a:r>
          </a:p>
          <a:p>
            <a:pPr marL="0" indent="0">
              <a:buNone/>
            </a:pPr>
            <a:r>
              <a:rPr lang="nl-BE" sz="1600" dirty="0"/>
              <a:t>Verklaring</a:t>
            </a:r>
            <a:r>
              <a:rPr lang="nl-BE" sz="1600" dirty="0" smtClean="0"/>
              <a:t>: f(x</a:t>
            </a:r>
            <a:r>
              <a:rPr lang="nl-BE" sz="1600" dirty="0"/>
              <a:t>) = 0 ⇔ x − 3 = 0 ⇔ x = 3.</a:t>
            </a:r>
          </a:p>
          <a:p>
            <a:r>
              <a:rPr lang="nl-BE" sz="1600" dirty="0" smtClean="0"/>
              <a:t>snijpunt </a:t>
            </a:r>
            <a:r>
              <a:rPr lang="nl-BE" sz="1600" dirty="0"/>
              <a:t>met de Y-as: (0, −3).</a:t>
            </a:r>
          </a:p>
          <a:p>
            <a:pPr marL="0" indent="0">
              <a:buNone/>
            </a:pPr>
            <a:r>
              <a:rPr lang="nl-BE" sz="1600" dirty="0"/>
              <a:t>Verklaring: f(0) = 0 − 3 = −3.</a:t>
            </a:r>
          </a:p>
          <a:p>
            <a:r>
              <a:rPr lang="nl-BE" sz="1600" dirty="0" smtClean="0"/>
              <a:t>tekentabel</a:t>
            </a:r>
            <a:r>
              <a:rPr lang="nl-BE" sz="1600" dirty="0"/>
              <a:t>: de </a:t>
            </a:r>
            <a:r>
              <a:rPr lang="nl-BE" sz="1600" dirty="0" err="1" smtClean="0"/>
              <a:t>coefficiënt</a:t>
            </a:r>
            <a:r>
              <a:rPr lang="nl-BE" sz="1600" dirty="0" smtClean="0"/>
              <a:t> bij x </a:t>
            </a:r>
            <a:r>
              <a:rPr lang="nl-BE" sz="1600" dirty="0"/>
              <a:t>is </a:t>
            </a:r>
            <a:r>
              <a:rPr lang="nl-BE" sz="1600" dirty="0" smtClean="0"/>
              <a:t>1, </a:t>
            </a:r>
            <a:r>
              <a:rPr lang="nl-BE" sz="1600" dirty="0"/>
              <a:t>deze </a:t>
            </a:r>
            <a:r>
              <a:rPr lang="nl-BE" sz="1600" dirty="0" err="1" smtClean="0"/>
              <a:t>coefficiënt</a:t>
            </a:r>
            <a:r>
              <a:rPr lang="nl-BE" sz="1600" dirty="0" smtClean="0"/>
              <a:t> </a:t>
            </a:r>
            <a:r>
              <a:rPr lang="nl-BE" sz="1600" dirty="0"/>
              <a:t>komt </a:t>
            </a:r>
            <a:endParaRPr lang="nl-BE" sz="1600" dirty="0" smtClean="0"/>
          </a:p>
          <a:p>
            <a:pPr marL="0" indent="0">
              <a:buNone/>
            </a:pPr>
            <a:r>
              <a:rPr lang="nl-BE" sz="1600" dirty="0" smtClean="0"/>
              <a:t>overeen </a:t>
            </a:r>
            <a:r>
              <a:rPr lang="nl-BE" sz="1600" dirty="0"/>
              <a:t>met de </a:t>
            </a:r>
            <a:r>
              <a:rPr lang="nl-BE" sz="1600" dirty="0" err="1" smtClean="0"/>
              <a:t>richtingscoefficiënt</a:t>
            </a:r>
            <a:r>
              <a:rPr lang="nl-BE" sz="1600" dirty="0" smtClean="0"/>
              <a:t> </a:t>
            </a:r>
            <a:r>
              <a:rPr lang="nl-BE" sz="1600" dirty="0"/>
              <a:t>van de rechte corresponderend </a:t>
            </a:r>
            <a:endParaRPr lang="nl-BE" sz="1600" dirty="0" smtClean="0"/>
          </a:p>
          <a:p>
            <a:pPr marL="0" indent="0">
              <a:buNone/>
            </a:pPr>
            <a:r>
              <a:rPr lang="nl-BE" sz="1600" dirty="0" smtClean="0"/>
              <a:t>met </a:t>
            </a:r>
            <a:r>
              <a:rPr lang="nl-BE" sz="1600" dirty="0"/>
              <a:t>de grafiek </a:t>
            </a:r>
            <a:r>
              <a:rPr lang="nl-BE" sz="1600" dirty="0" smtClean="0"/>
              <a:t>van f</a:t>
            </a:r>
            <a:r>
              <a:rPr lang="nl-BE" sz="1600" dirty="0"/>
              <a:t>. Een positieve </a:t>
            </a:r>
            <a:r>
              <a:rPr lang="nl-BE" sz="1600" dirty="0" err="1"/>
              <a:t>rico</a:t>
            </a:r>
            <a:r>
              <a:rPr lang="nl-BE" sz="1600" dirty="0"/>
              <a:t> duidt op een stijgende rechte.</a:t>
            </a:r>
          </a:p>
          <a:p>
            <a:pPr marL="0" indent="0">
              <a:buNone/>
            </a:pPr>
            <a:r>
              <a:rPr lang="nl-BE" sz="1600" u="sng" dirty="0"/>
              <a:t>x	−∞		3		+∞</a:t>
            </a:r>
          </a:p>
          <a:p>
            <a:pPr marL="0" indent="0">
              <a:buNone/>
            </a:pPr>
            <a:r>
              <a:rPr lang="nl-BE" sz="1600" dirty="0"/>
              <a:t>f(x)		−	0	+	</a:t>
            </a:r>
          </a:p>
          <a:p>
            <a:r>
              <a:rPr lang="nl-BE" sz="1600" dirty="0" smtClean="0"/>
              <a:t>Grafiek</a:t>
            </a:r>
            <a:r>
              <a:rPr lang="nl-BE" sz="1600" dirty="0"/>
              <a:t>: in de grafiek wordt alle verzamelde informatie over de functie </a:t>
            </a:r>
            <a:endParaRPr lang="nl-BE" sz="1600" dirty="0" smtClean="0"/>
          </a:p>
          <a:p>
            <a:pPr marL="0" indent="0">
              <a:buNone/>
            </a:pPr>
            <a:r>
              <a:rPr lang="nl-BE" sz="1600" dirty="0" smtClean="0"/>
              <a:t>f </a:t>
            </a:r>
            <a:r>
              <a:rPr lang="nl-BE" sz="1600" dirty="0"/>
              <a:t>grafisch weergegeven. </a:t>
            </a:r>
            <a:endParaRPr lang="nl-BE" sz="1600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4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80" y="1876697"/>
            <a:ext cx="37528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0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 op lineaire functies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367246"/>
            <a:ext cx="10515600" cy="5354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Oefening</a:t>
            </a:r>
            <a:r>
              <a:rPr lang="nl-BE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nl-B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1b: </a:t>
            </a:r>
            <a:r>
              <a:rPr lang="nl-B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oplossing</a:t>
            </a:r>
            <a:endParaRPr lang="nl-BE" sz="2000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5</a:t>
            </a:fld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3761"/>
            <a:ext cx="75152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 op lineaire functies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367246"/>
            <a:ext cx="10515600" cy="5354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Oefening</a:t>
            </a:r>
            <a:r>
              <a:rPr lang="nl-BE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nl-B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1b: </a:t>
            </a:r>
            <a:r>
              <a:rPr lang="nl-B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oplossing</a:t>
            </a:r>
            <a:endParaRPr lang="nl-BE" sz="2000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6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31" y="1844675"/>
            <a:ext cx="52387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9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nl-BE" dirty="0"/>
              <a:t>Oefeningen op lineaire functies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367246"/>
            <a:ext cx="10515600" cy="5354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Oefening</a:t>
            </a:r>
            <a:r>
              <a:rPr lang="nl-BE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nl-B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2a</a:t>
            </a:r>
            <a:r>
              <a:rPr lang="nl-B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nl-B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oplossing</a:t>
            </a:r>
            <a:endParaRPr lang="nl-BE" sz="2000" dirty="0" smtClean="0"/>
          </a:p>
          <a:p>
            <a:endParaRPr lang="nl-BE" dirty="0" smtClean="0"/>
          </a:p>
          <a:p>
            <a:r>
              <a:rPr lang="nl-BE" sz="2000" dirty="0" smtClean="0"/>
              <a:t>Oplossing zie les</a:t>
            </a:r>
            <a:endParaRPr lang="nl-BE" sz="2000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22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 op lineaire functies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367246"/>
            <a:ext cx="10515600" cy="5354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Oefening</a:t>
            </a:r>
            <a:r>
              <a:rPr lang="nl-BE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nl-B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2b</a:t>
            </a:r>
            <a:r>
              <a:rPr lang="nl-B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nl-B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oplossing</a:t>
            </a:r>
            <a:endParaRPr lang="nl-BE" sz="2000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8</a:t>
            </a:fld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8080"/>
            <a:ext cx="47625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 op lineaire functies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367246"/>
            <a:ext cx="10515600" cy="5354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Oefening</a:t>
            </a:r>
            <a:r>
              <a:rPr lang="nl-BE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nl-B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2c</a:t>
            </a:r>
            <a:r>
              <a:rPr lang="nl-B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nl-BE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oplossing</a:t>
            </a:r>
            <a:endParaRPr lang="nl-BE" sz="2000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9</a:t>
            </a:fld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6497"/>
            <a:ext cx="60864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D4E445154A9645BC81502D0650DAF4" ma:contentTypeVersion="12" ma:contentTypeDescription="Een nieuw document maken." ma:contentTypeScope="" ma:versionID="df522e1986bba780ce03fe745ce8b0f2">
  <xsd:schema xmlns:xsd="http://www.w3.org/2001/XMLSchema" xmlns:xs="http://www.w3.org/2001/XMLSchema" xmlns:p="http://schemas.microsoft.com/office/2006/metadata/properties" xmlns:ns2="28b162e1-9138-42c5-826d-ca522cd956e0" xmlns:ns3="0f9dbb22-d004-40a7-8ba2-e0cd235fcbcc" targetNamespace="http://schemas.microsoft.com/office/2006/metadata/properties" ma:root="true" ma:fieldsID="419050390b2102f4b0315997ad75adee" ns2:_="" ns3:_="">
    <xsd:import namespace="28b162e1-9138-42c5-826d-ca522cd956e0"/>
    <xsd:import namespace="0f9dbb22-d004-40a7-8ba2-e0cd235fcb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b162e1-9138-42c5-826d-ca522cd956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9dbb22-d004-40a7-8ba2-e0cd235fcb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F3DD13-6D44-4D5F-8D23-D4AA3D0B7B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89631-F6E9-4656-9C4E-2B31277163E5}">
  <ds:schemaRefs>
    <ds:schemaRef ds:uri="http://schemas.microsoft.com/office/infopath/2007/PartnerControls"/>
    <ds:schemaRef ds:uri="28b162e1-9138-42c5-826d-ca522cd956e0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  <ds:schemaRef ds:uri="0f9dbb22-d004-40a7-8ba2-e0cd235fcb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87D93B3-8754-44E2-801B-84E884662D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b162e1-9138-42c5-826d-ca522cd956e0"/>
    <ds:schemaRef ds:uri="0f9dbb22-d004-40a7-8ba2-e0cd235fcb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49277</TotalTime>
  <Words>464</Words>
  <Application>Microsoft Office PowerPoint</Application>
  <PresentationFormat>Breedbeeld</PresentationFormat>
  <Paragraphs>105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Kantoorthema</vt:lpstr>
      <vt:lpstr>IT Fundamentals</vt:lpstr>
      <vt:lpstr>Inhoud : oplossing oefeningen</vt:lpstr>
      <vt:lpstr>Oefeningen op lineaire functies</vt:lpstr>
      <vt:lpstr>Oefeningen op lineaire functies</vt:lpstr>
      <vt:lpstr>Oefeningen op lineaire functies</vt:lpstr>
      <vt:lpstr>Oefeningen op lineaire functies</vt:lpstr>
      <vt:lpstr>Oefeningen op lineaire functies</vt:lpstr>
      <vt:lpstr>Oefeningen op lineaire functies</vt:lpstr>
      <vt:lpstr>Oefeningen op lineaire functies</vt:lpstr>
      <vt:lpstr>Oefeningen op lineaire functies</vt:lpstr>
      <vt:lpstr>Oefeningen op lineaire functies</vt:lpstr>
      <vt:lpstr>Oefeningen op lineaire functies</vt:lpstr>
      <vt:lpstr>Oefeningen op lineaire functies</vt:lpstr>
    </vt:vector>
  </TitlesOfParts>
  <Company>Hogeschool 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fundamentals</dc:title>
  <dc:creator>Karine Van Driessche</dc:creator>
  <cp:lastModifiedBy>Lotte Van Steenberghe</cp:lastModifiedBy>
  <cp:revision>188</cp:revision>
  <cp:lastPrinted>2020-08-10T13:09:58Z</cp:lastPrinted>
  <dcterms:created xsi:type="dcterms:W3CDTF">2020-07-10T11:09:50Z</dcterms:created>
  <dcterms:modified xsi:type="dcterms:W3CDTF">2020-09-15T06:56:34Z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0x01010078D4E445154A9645BC81502D0650DAF4</vt:lpwstr>
  </property>
</Properties>
</file>