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92" r:id="rId7"/>
    <p:sldId id="309" r:id="rId8"/>
    <p:sldId id="304" r:id="rId9"/>
    <p:sldId id="310" r:id="rId10"/>
    <p:sldId id="305" r:id="rId11"/>
    <p:sldId id="311" r:id="rId12"/>
    <p:sldId id="303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6BECF-5D9D-DD77-7415-6F4FD6FF52E9}" v="7" dt="2020-09-08T08:50:24.742"/>
    <p1510:client id="{A8C1013D-1317-2E11-0F25-9EB1B321359C}" v="26" dt="2020-09-01T19:16:15.2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e Van Driessche" userId="S::karine.vandriessche@hogent.be::a43825ed-fd74-4c5f-b4b9-b086ea00603a" providerId="AD" clId="Web-{1276BECF-5D9D-DD77-7415-6F4FD6FF52E9}"/>
    <pc:docChg chg="delSld modSld">
      <pc:chgData name="Karine Van Driessche" userId="S::karine.vandriessche@hogent.be::a43825ed-fd74-4c5f-b4b9-b086ea00603a" providerId="AD" clId="Web-{1276BECF-5D9D-DD77-7415-6F4FD6FF52E9}" dt="2020-09-08T08:50:24.742" v="6"/>
      <pc:docMkLst>
        <pc:docMk/>
      </pc:docMkLst>
      <pc:sldChg chg="del">
        <pc:chgData name="Karine Van Driessche" userId="S::karine.vandriessche@hogent.be::a43825ed-fd74-4c5f-b4b9-b086ea00603a" providerId="AD" clId="Web-{1276BECF-5D9D-DD77-7415-6F4FD6FF52E9}" dt="2020-09-08T08:49:52.617" v="0"/>
        <pc:sldMkLst>
          <pc:docMk/>
          <pc:sldMk cId="3243922334" sldId="257"/>
        </pc:sldMkLst>
      </pc:sldChg>
      <pc:sldChg chg="modSp">
        <pc:chgData name="Karine Van Driessche" userId="S::karine.vandriessche@hogent.be::a43825ed-fd74-4c5f-b4b9-b086ea00603a" providerId="AD" clId="Web-{1276BECF-5D9D-DD77-7415-6F4FD6FF52E9}" dt="2020-09-08T08:49:59.945" v="3" actId="20577"/>
        <pc:sldMkLst>
          <pc:docMk/>
          <pc:sldMk cId="2944085255" sldId="258"/>
        </pc:sldMkLst>
        <pc:spChg chg="mod">
          <ac:chgData name="Karine Van Driessche" userId="S::karine.vandriessche@hogent.be::a43825ed-fd74-4c5f-b4b9-b086ea00603a" providerId="AD" clId="Web-{1276BECF-5D9D-DD77-7415-6F4FD6FF52E9}" dt="2020-09-08T08:49:59.945" v="3" actId="20577"/>
          <ac:spMkLst>
            <pc:docMk/>
            <pc:sldMk cId="2944085255" sldId="258"/>
            <ac:spMk id="3" creationId="{00000000-0000-0000-0000-000000000000}"/>
          </ac:spMkLst>
        </pc:spChg>
      </pc:sldChg>
      <pc:sldChg chg="del">
        <pc:chgData name="Karine Van Driessche" userId="S::karine.vandriessche@hogent.be::a43825ed-fd74-4c5f-b4b9-b086ea00603a" providerId="AD" clId="Web-{1276BECF-5D9D-DD77-7415-6F4FD6FF52E9}" dt="2020-09-08T08:50:24.742" v="6"/>
        <pc:sldMkLst>
          <pc:docMk/>
          <pc:sldMk cId="3608137493" sldId="306"/>
        </pc:sldMkLst>
      </pc:sldChg>
    </pc:docChg>
  </pc:docChgLst>
  <pc:docChgLst>
    <pc:chgData name="Koen Mertens" userId="S::koen.mertens@hogent.be::5d772e4b-d086-4cc5-97f3-fa4b3d7a7d2c" providerId="AD" clId="Web-{A8C1013D-1317-2E11-0F25-9EB1B321359C}"/>
    <pc:docChg chg="modSld">
      <pc:chgData name="Koen Mertens" userId="S::koen.mertens@hogent.be::5d772e4b-d086-4cc5-97f3-fa4b3d7a7d2c" providerId="AD" clId="Web-{A8C1013D-1317-2E11-0F25-9EB1B321359C}" dt="2020-09-01T19:16:14.119" v="22"/>
      <pc:docMkLst>
        <pc:docMk/>
      </pc:docMkLst>
      <pc:sldChg chg="modSp">
        <pc:chgData name="Koen Mertens" userId="S::koen.mertens@hogent.be::5d772e4b-d086-4cc5-97f3-fa4b3d7a7d2c" providerId="AD" clId="Web-{A8C1013D-1317-2E11-0F25-9EB1B321359C}" dt="2020-09-01T18:56:04.754" v="15" actId="20577"/>
        <pc:sldMkLst>
          <pc:docMk/>
          <pc:sldMk cId="240917235" sldId="256"/>
        </pc:sldMkLst>
        <pc:spChg chg="mod">
          <ac:chgData name="Koen Mertens" userId="S::koen.mertens@hogent.be::5d772e4b-d086-4cc5-97f3-fa4b3d7a7d2c" providerId="AD" clId="Web-{A8C1013D-1317-2E11-0F25-9EB1B321359C}" dt="2020-09-01T18:56:04.754" v="15" actId="20577"/>
          <ac:spMkLst>
            <pc:docMk/>
            <pc:sldMk cId="240917235" sldId="256"/>
            <ac:spMk id="3" creationId="{00000000-0000-0000-0000-000000000000}"/>
          </ac:spMkLst>
        </pc:spChg>
      </pc:sldChg>
      <pc:sldChg chg="modSp">
        <pc:chgData name="Koen Mertens" userId="S::koen.mertens@hogent.be::5d772e4b-d086-4cc5-97f3-fa4b3d7a7d2c" providerId="AD" clId="Web-{A8C1013D-1317-2E11-0F25-9EB1B321359C}" dt="2020-09-01T19:16:14.119" v="22"/>
        <pc:sldMkLst>
          <pc:docMk/>
          <pc:sldMk cId="2320891044" sldId="292"/>
        </pc:sldMkLst>
        <pc:graphicFrameChg chg="mod modGraphic">
          <ac:chgData name="Koen Mertens" userId="S::koen.mertens@hogent.be::5d772e4b-d086-4cc5-97f3-fa4b3d7a7d2c" providerId="AD" clId="Web-{A8C1013D-1317-2E11-0F25-9EB1B321359C}" dt="2020-09-01T19:16:14.119" v="22"/>
          <ac:graphicFrameMkLst>
            <pc:docMk/>
            <pc:sldMk cId="2320891044" sldId="292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41A8F-B397-4CAD-8AE0-168E4BE11DC3}" type="datetimeFigureOut">
              <a:rPr lang="nl-BE" smtClean="0"/>
              <a:t>11/09/2020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90519-5CF3-4686-A9E0-76BB77DFEB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673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3B8-40CF-437A-B469-52DDEBFB891D}" type="datetime1">
              <a:rPr lang="nl-BE" smtClean="0"/>
              <a:t>11/09/2020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280F-6010-4218-BA62-0584E9AFFE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732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8EE0-00C1-49A8-8C9D-C88D7B424FD8}" type="datetime1">
              <a:rPr lang="nl-BE" smtClean="0"/>
              <a:t>11/09/2020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280F-6010-4218-BA62-0584E9AFFE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943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D916-8B4A-4826-8E9D-D5B567304FC6}" type="datetime1">
              <a:rPr lang="nl-BE" smtClean="0"/>
              <a:t>11/09/2020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280F-6010-4218-BA62-0584E9AFFE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059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4AF5-7F5A-4003-AA26-24CA6FE4DDCE}" type="datetime1">
              <a:rPr lang="nl-BE" smtClean="0"/>
              <a:t>11/09/2020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280F-6010-4218-BA62-0584E9AFFE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273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5ADE-3529-4ECB-B7F4-CEBD1AC53BBF}" type="datetime1">
              <a:rPr lang="nl-BE" smtClean="0"/>
              <a:t>11/09/2020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280F-6010-4218-BA62-0584E9AFFE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401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BD9B-9F1D-4624-BFE9-B42CFD37D5A4}" type="datetime1">
              <a:rPr lang="nl-BE" smtClean="0"/>
              <a:t>11/09/2020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280F-6010-4218-BA62-0584E9AFFE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388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DE33-EF56-4F32-BDCA-87433EB3B5FA}" type="datetime1">
              <a:rPr lang="nl-BE" smtClean="0"/>
              <a:t>11/09/2020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280F-6010-4218-BA62-0584E9AFFE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099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2D90-7AFE-474A-A4FD-45568DA65B3D}" type="datetime1">
              <a:rPr lang="nl-BE" smtClean="0"/>
              <a:t>11/09/2020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280F-6010-4218-BA62-0584E9AFFE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837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CF3-08A8-4C85-8FC4-83187DFE7152}" type="datetime1">
              <a:rPr lang="nl-BE" smtClean="0"/>
              <a:t>11/09/2020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280F-6010-4218-BA62-0584E9AFFE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056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68E-6BAB-431E-B9CC-C16ED4C521E8}" type="datetime1">
              <a:rPr lang="nl-BE" smtClean="0"/>
              <a:t>11/09/2020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280F-6010-4218-BA62-0584E9AFFE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864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B702-651B-4848-AE30-FAB74B0ECAFE}" type="datetime1">
              <a:rPr lang="nl-BE" smtClean="0"/>
              <a:t>11/09/2020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280F-6010-4218-BA62-0584E9AFFE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02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CF9FB-5C28-4F8F-BD17-715132C77541}" type="datetime1">
              <a:rPr lang="nl-BE" smtClean="0"/>
              <a:t>11/09/2020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7280F-6010-4218-BA62-0584E9AFFE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019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 Fundamentals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Hoofdstuk 8: Codes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280F-6010-4218-BA62-0584E9AFFE9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9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 : oplossing oefeningen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Oefeningen op </a:t>
            </a:r>
            <a:r>
              <a:rPr lang="nl-BE" dirty="0" err="1"/>
              <a:t>foutdetecterende</a:t>
            </a:r>
            <a:r>
              <a:rPr lang="nl-BE" dirty="0"/>
              <a:t> codes</a:t>
            </a:r>
          </a:p>
          <a:p>
            <a:r>
              <a:rPr lang="nl-BE" dirty="0"/>
              <a:t>Oefeningen op </a:t>
            </a:r>
            <a:r>
              <a:rPr lang="nl-BE" dirty="0" err="1"/>
              <a:t>foutverbeterende</a:t>
            </a:r>
            <a:r>
              <a:rPr lang="nl-BE" dirty="0"/>
              <a:t> codes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280F-6010-4218-BA62-0584E9AFFE9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08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 op </a:t>
            </a:r>
            <a:r>
              <a:rPr lang="nl-BE" dirty="0" err="1"/>
              <a:t>foutdetecterende</a:t>
            </a:r>
            <a:r>
              <a:rPr lang="nl-BE" dirty="0"/>
              <a:t> codes</a:t>
            </a:r>
          </a:p>
        </p:txBody>
      </p:sp>
      <p:sp>
        <p:nvSpPr>
          <p:cNvPr id="3" name="Tijdelijke aanduiding voor inhoud 2"/>
          <p:cNvSpPr txBox="1">
            <a:spLocks/>
          </p:cNvSpPr>
          <p:nvPr/>
        </p:nvSpPr>
        <p:spPr>
          <a:xfrm>
            <a:off x="1179310" y="1690688"/>
            <a:ext cx="10523163" cy="4367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b="1" dirty="0">
                <a:ea typeface="Tahoma" pitchFamily="34" charset="0"/>
                <a:cs typeface="Tahoma" pitchFamily="34" charset="0"/>
              </a:rPr>
              <a:t>Oefening 1:</a:t>
            </a:r>
            <a:r>
              <a:rPr lang="nl-BE" dirty="0">
                <a:ea typeface="Tahoma" pitchFamily="34" charset="0"/>
                <a:cs typeface="Tahoma" pitchFamily="34" charset="0"/>
              </a:rPr>
              <a:t> Bereken de CRC </a:t>
            </a:r>
            <a:r>
              <a:rPr lang="nl-BE" dirty="0" err="1">
                <a:ea typeface="Tahoma" pitchFamily="34" charset="0"/>
                <a:cs typeface="Tahoma" pitchFamily="34" charset="0"/>
              </a:rPr>
              <a:t>checksum</a:t>
            </a:r>
            <a:r>
              <a:rPr lang="nl-BE" dirty="0">
                <a:ea typeface="Tahoma" pitchFamily="34" charset="0"/>
                <a:cs typeface="Tahoma" pitchFamily="34" charset="0"/>
              </a:rPr>
              <a:t> voor</a:t>
            </a:r>
          </a:p>
          <a:p>
            <a:pPr>
              <a:buFont typeface="Arial" panose="020B0604020202020204" pitchFamily="34" charset="0"/>
              <a:buNone/>
            </a:pPr>
            <a:endParaRPr lang="nl-BE" dirty="0"/>
          </a:p>
          <a:p>
            <a:pPr>
              <a:buFont typeface="Arial" panose="020B0604020202020204" pitchFamily="34" charset="0"/>
              <a:buNone/>
            </a:pPr>
            <a:endParaRPr lang="nl-BE" dirty="0"/>
          </a:p>
          <a:p>
            <a:endParaRPr lang="nl-BE" dirty="0"/>
          </a:p>
          <a:p>
            <a:pPr>
              <a:buFont typeface="Arial" panose="020B0604020202020204" pitchFamily="34" charset="0"/>
              <a:buNone/>
            </a:pPr>
            <a:endParaRPr lang="nl-BE" dirty="0"/>
          </a:p>
          <a:p>
            <a:r>
              <a:rPr lang="nl-BE" b="1" dirty="0"/>
              <a:t>Oefening 2: </a:t>
            </a:r>
            <a:r>
              <a:rPr lang="nl-BE" dirty="0">
                <a:ea typeface="Tahoma" pitchFamily="34" charset="0"/>
                <a:cs typeface="Tahoma" pitchFamily="34" charset="0"/>
              </a:rPr>
              <a:t>Zijn deze doorgestuurde gegevens correct ?</a:t>
            </a:r>
          </a:p>
          <a:p>
            <a:endParaRPr lang="nl-BE" sz="2200" dirty="0"/>
          </a:p>
          <a:p>
            <a:endParaRPr lang="nl-BE" sz="2200" dirty="0"/>
          </a:p>
          <a:p>
            <a:endParaRPr lang="nl-BE" sz="2200" dirty="0"/>
          </a:p>
          <a:p>
            <a:endParaRPr lang="nl-BE" sz="2200" dirty="0"/>
          </a:p>
          <a:p>
            <a:endParaRPr lang="nl-BE" sz="2200" dirty="0"/>
          </a:p>
          <a:p>
            <a:endParaRPr lang="nl-BE" sz="2200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63716"/>
              </p:ext>
            </p:extLst>
          </p:nvPr>
        </p:nvGraphicFramePr>
        <p:xfrm>
          <a:off x="3352801" y="2362200"/>
          <a:ext cx="48793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nl-BE" sz="190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900" dirty="0">
                          <a:solidFill>
                            <a:schemeClr val="tx1"/>
                          </a:solidFill>
                        </a:rPr>
                        <a:t>Polynoom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900" dirty="0">
                          <a:solidFill>
                            <a:schemeClr val="tx1"/>
                          </a:solidFill>
                        </a:rPr>
                        <a:t>Oplossing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r"/>
                      <a:r>
                        <a:rPr lang="nl-BE" sz="19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1101101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9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r"/>
                      <a:r>
                        <a:rPr lang="nl-BE" sz="19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111010010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9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r"/>
                      <a:r>
                        <a:rPr lang="nl-BE" sz="19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100111001011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9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2881289" y="4831080"/>
          <a:ext cx="6072233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nl-BE" sz="190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900" dirty="0" err="1">
                          <a:solidFill>
                            <a:schemeClr val="tx1"/>
                          </a:solidFill>
                        </a:rPr>
                        <a:t>Polynoom</a:t>
                      </a:r>
                      <a:endParaRPr lang="nl-BE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900" dirty="0">
                          <a:solidFill>
                            <a:schemeClr val="tx1"/>
                          </a:solidFill>
                        </a:rPr>
                        <a:t>Oplossing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r"/>
                      <a:r>
                        <a:rPr lang="nl-BE" sz="19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11001001101010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9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BE" sz="19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r"/>
                      <a:r>
                        <a:rPr lang="nl-BE" sz="19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1011011010100011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9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BE" sz="19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280F-6010-4218-BA62-0584E9AFFE9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8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 op </a:t>
            </a:r>
            <a:r>
              <a:rPr lang="nl-BE" dirty="0" err="1"/>
              <a:t>foutdetecterende</a:t>
            </a:r>
            <a:r>
              <a:rPr lang="nl-BE" dirty="0"/>
              <a:t> codes oplossing</a:t>
            </a:r>
          </a:p>
        </p:txBody>
      </p:sp>
      <p:sp>
        <p:nvSpPr>
          <p:cNvPr id="3" name="Tijdelijke aanduiding voor inhoud 2"/>
          <p:cNvSpPr txBox="1">
            <a:spLocks/>
          </p:cNvSpPr>
          <p:nvPr/>
        </p:nvSpPr>
        <p:spPr>
          <a:xfrm>
            <a:off x="1179310" y="1690688"/>
            <a:ext cx="10523163" cy="4367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b="1" dirty="0">
                <a:ea typeface="Tahoma" pitchFamily="34" charset="0"/>
                <a:cs typeface="Tahoma" pitchFamily="34" charset="0"/>
              </a:rPr>
              <a:t>Oefening 1:</a:t>
            </a:r>
            <a:r>
              <a:rPr lang="nl-BE" dirty="0">
                <a:ea typeface="Tahoma" pitchFamily="34" charset="0"/>
                <a:cs typeface="Tahoma" pitchFamily="34" charset="0"/>
              </a:rPr>
              <a:t> Bereken de CRC </a:t>
            </a:r>
            <a:r>
              <a:rPr lang="nl-BE" dirty="0" err="1">
                <a:ea typeface="Tahoma" pitchFamily="34" charset="0"/>
                <a:cs typeface="Tahoma" pitchFamily="34" charset="0"/>
              </a:rPr>
              <a:t>checksum</a:t>
            </a:r>
            <a:r>
              <a:rPr lang="nl-BE" dirty="0">
                <a:ea typeface="Tahoma" pitchFamily="34" charset="0"/>
                <a:cs typeface="Tahoma" pitchFamily="34" charset="0"/>
              </a:rPr>
              <a:t> voor</a:t>
            </a:r>
          </a:p>
          <a:p>
            <a:pPr>
              <a:buFont typeface="Arial" panose="020B0604020202020204" pitchFamily="34" charset="0"/>
              <a:buNone/>
            </a:pPr>
            <a:endParaRPr lang="nl-BE" dirty="0"/>
          </a:p>
          <a:p>
            <a:pPr>
              <a:buFont typeface="Arial" panose="020B0604020202020204" pitchFamily="34" charset="0"/>
              <a:buNone/>
            </a:pPr>
            <a:endParaRPr lang="nl-BE" dirty="0"/>
          </a:p>
          <a:p>
            <a:endParaRPr lang="nl-BE" dirty="0"/>
          </a:p>
          <a:p>
            <a:pPr>
              <a:buFont typeface="Arial" panose="020B0604020202020204" pitchFamily="34" charset="0"/>
              <a:buNone/>
            </a:pPr>
            <a:endParaRPr lang="nl-BE" dirty="0"/>
          </a:p>
          <a:p>
            <a:r>
              <a:rPr lang="nl-BE" b="1" dirty="0"/>
              <a:t>Oefening 2: </a:t>
            </a:r>
            <a:r>
              <a:rPr lang="nl-BE" dirty="0">
                <a:ea typeface="Tahoma" pitchFamily="34" charset="0"/>
                <a:cs typeface="Tahoma" pitchFamily="34" charset="0"/>
              </a:rPr>
              <a:t>Zijn deze doorgestuurde gegevens correct ?</a:t>
            </a:r>
          </a:p>
          <a:p>
            <a:endParaRPr lang="nl-BE" sz="2200" dirty="0"/>
          </a:p>
          <a:p>
            <a:endParaRPr lang="nl-BE" sz="2200" dirty="0"/>
          </a:p>
          <a:p>
            <a:endParaRPr lang="nl-BE" sz="2200" dirty="0"/>
          </a:p>
          <a:p>
            <a:endParaRPr lang="nl-BE" sz="2200" dirty="0"/>
          </a:p>
          <a:p>
            <a:endParaRPr lang="nl-BE" sz="2200" dirty="0"/>
          </a:p>
          <a:p>
            <a:endParaRPr lang="nl-BE" sz="2200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22377"/>
              </p:ext>
            </p:extLst>
          </p:nvPr>
        </p:nvGraphicFramePr>
        <p:xfrm>
          <a:off x="3352801" y="2362200"/>
          <a:ext cx="48793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nl-BE" sz="190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900" dirty="0">
                          <a:solidFill>
                            <a:schemeClr val="tx1"/>
                          </a:solidFill>
                        </a:rPr>
                        <a:t>Polynoom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900" dirty="0">
                          <a:solidFill>
                            <a:schemeClr val="tx1"/>
                          </a:solidFill>
                        </a:rPr>
                        <a:t>Oplossing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r"/>
                      <a:r>
                        <a:rPr lang="nl-BE" sz="19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1101101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9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 err="1" smtClean="0"/>
                        <a:t>Zie</a:t>
                      </a:r>
                      <a:r>
                        <a:rPr lang="en-US" baseline="0" dirty="0" smtClean="0"/>
                        <a:t> 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r"/>
                      <a:r>
                        <a:rPr lang="nl-BE" sz="19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111010010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9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r"/>
                      <a:r>
                        <a:rPr lang="nl-BE" sz="19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100111001011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9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28273"/>
              </p:ext>
            </p:extLst>
          </p:nvPr>
        </p:nvGraphicFramePr>
        <p:xfrm>
          <a:off x="2881289" y="4831080"/>
          <a:ext cx="6072233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nl-BE" sz="190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900" dirty="0" err="1">
                          <a:solidFill>
                            <a:schemeClr val="tx1"/>
                          </a:solidFill>
                        </a:rPr>
                        <a:t>Polynoom</a:t>
                      </a:r>
                      <a:endParaRPr lang="nl-BE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900" dirty="0">
                          <a:solidFill>
                            <a:schemeClr val="tx1"/>
                          </a:solidFill>
                        </a:rPr>
                        <a:t>Oplossing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r"/>
                      <a:r>
                        <a:rPr lang="nl-BE" sz="19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11001001101010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9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Zie</a:t>
                      </a:r>
                      <a:r>
                        <a:rPr lang="nl-BE" sz="1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les</a:t>
                      </a:r>
                      <a:endParaRPr lang="nl-BE" sz="1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r"/>
                      <a:r>
                        <a:rPr lang="nl-BE" sz="19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1011011010100011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9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Nee: 00100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280F-6010-4218-BA62-0584E9AFFE9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24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54120"/>
            <a:ext cx="10515600" cy="1325563"/>
          </a:xfrm>
        </p:spPr>
        <p:txBody>
          <a:bodyPr/>
          <a:lstStyle/>
          <a:p>
            <a:r>
              <a:rPr lang="nl-BE" dirty="0"/>
              <a:t>Oefeningen op </a:t>
            </a:r>
            <a:r>
              <a:rPr lang="nl-BE" dirty="0" err="1"/>
              <a:t>foutverbeterende</a:t>
            </a:r>
            <a:r>
              <a:rPr lang="nl-BE" dirty="0"/>
              <a:t> codes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5763" y="1271443"/>
            <a:ext cx="10614892" cy="5450032"/>
          </a:xfrm>
        </p:spPr>
        <p:txBody>
          <a:bodyPr>
            <a:normAutofit/>
          </a:bodyPr>
          <a:lstStyle/>
          <a:p>
            <a:r>
              <a:rPr lang="nl-BE" b="1" dirty="0"/>
              <a:t>Oefening 1:</a:t>
            </a:r>
          </a:p>
          <a:p>
            <a:pPr marL="457200" lvl="1" indent="0">
              <a:buNone/>
            </a:pPr>
            <a:r>
              <a:rPr lang="nl-NL" dirty="0"/>
              <a:t>Codeer volgende gegevens met de Hamming code</a:t>
            </a:r>
          </a:p>
          <a:p>
            <a:pPr marL="914400" lvl="1" indent="-457200">
              <a:buFont typeface="+mj-lt"/>
              <a:buAutoNum type="alphaLcPeriod"/>
            </a:pPr>
            <a:r>
              <a:rPr lang="nl-NL" dirty="0"/>
              <a:t>1100111</a:t>
            </a:r>
          </a:p>
          <a:p>
            <a:pPr marL="914400" lvl="1" indent="-457200">
              <a:buFont typeface="+mj-lt"/>
              <a:buAutoNum type="alphaLcPeriod"/>
            </a:pPr>
            <a:r>
              <a:rPr lang="nl-NL" dirty="0"/>
              <a:t>0001100</a:t>
            </a:r>
          </a:p>
          <a:p>
            <a:pPr marL="914400" lvl="1" indent="-457200">
              <a:buFont typeface="+mj-lt"/>
              <a:buAutoNum type="alphaLcPeriod"/>
            </a:pPr>
            <a:r>
              <a:rPr lang="nl-NL" dirty="0"/>
              <a:t>1000111</a:t>
            </a:r>
          </a:p>
          <a:p>
            <a:endParaRPr lang="nl-NL" dirty="0"/>
          </a:p>
          <a:p>
            <a:r>
              <a:rPr lang="nl-BE" b="1" dirty="0">
                <a:ea typeface="Tahoma" pitchFamily="34" charset="0"/>
                <a:cs typeface="Tahoma" pitchFamily="34" charset="0"/>
              </a:rPr>
              <a:t>Oefening 2: </a:t>
            </a:r>
          </a:p>
          <a:p>
            <a:pPr lvl="1"/>
            <a:r>
              <a:rPr lang="nl-BE" dirty="0">
                <a:ea typeface="Tahoma" pitchFamily="34" charset="0"/>
                <a:cs typeface="Tahoma" pitchFamily="34" charset="0"/>
              </a:rPr>
              <a:t>Geef de oorspronkelijke data van “10001100100”</a:t>
            </a:r>
          </a:p>
          <a:p>
            <a:endParaRPr lang="nl-BE" dirty="0">
              <a:ea typeface="Tahoma" pitchFamily="34" charset="0"/>
              <a:cs typeface="Tahoma" pitchFamily="34" charset="0"/>
            </a:endParaRPr>
          </a:p>
          <a:p>
            <a:r>
              <a:rPr lang="nl-BE" b="1" dirty="0">
                <a:ea typeface="Tahoma" pitchFamily="34" charset="0"/>
                <a:cs typeface="Tahoma" pitchFamily="34" charset="0"/>
              </a:rPr>
              <a:t>Oefening 3: </a:t>
            </a:r>
          </a:p>
          <a:p>
            <a:pPr lvl="1"/>
            <a:r>
              <a:rPr lang="nl-BE" dirty="0">
                <a:ea typeface="Tahoma" pitchFamily="34" charset="0"/>
                <a:cs typeface="Tahoma" pitchFamily="34" charset="0"/>
              </a:rPr>
              <a:t>Geef de oorspronkelijke data van  “01100111011”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280F-6010-4218-BA62-0584E9AFFE9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74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54120"/>
            <a:ext cx="10515600" cy="1325563"/>
          </a:xfrm>
        </p:spPr>
        <p:txBody>
          <a:bodyPr/>
          <a:lstStyle/>
          <a:p>
            <a:r>
              <a:rPr lang="nl-BE" dirty="0"/>
              <a:t>Oefeningen op </a:t>
            </a:r>
            <a:r>
              <a:rPr lang="nl-BE" dirty="0" err="1"/>
              <a:t>foutverbeterende</a:t>
            </a:r>
            <a:r>
              <a:rPr lang="nl-BE" dirty="0"/>
              <a:t> codes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5763" y="1271443"/>
            <a:ext cx="10614892" cy="5450032"/>
          </a:xfrm>
        </p:spPr>
        <p:txBody>
          <a:bodyPr>
            <a:normAutofit/>
          </a:bodyPr>
          <a:lstStyle/>
          <a:p>
            <a:r>
              <a:rPr lang="nl-BE" b="1" dirty="0"/>
              <a:t>Oefening 1</a:t>
            </a:r>
            <a:r>
              <a:rPr lang="nl-BE" b="1" dirty="0" smtClean="0"/>
              <a:t>:</a:t>
            </a:r>
            <a:r>
              <a:rPr lang="nl-NL" dirty="0"/>
              <a:t> Oplossing</a:t>
            </a:r>
            <a:endParaRPr lang="nl-BE" b="1" dirty="0"/>
          </a:p>
          <a:p>
            <a:pPr marL="457200" lvl="1" indent="0">
              <a:buNone/>
            </a:pPr>
            <a:r>
              <a:rPr lang="nl-NL" dirty="0" smtClean="0"/>
              <a:t> </a:t>
            </a:r>
            <a:endParaRPr lang="nl-NL" dirty="0"/>
          </a:p>
          <a:p>
            <a:pPr marL="914400" lvl="1" indent="-457200">
              <a:buFont typeface="+mj-lt"/>
              <a:buAutoNum type="alphaLcPeriod"/>
            </a:pPr>
            <a:r>
              <a:rPr lang="nl-NL" dirty="0" smtClean="0"/>
              <a:t>Zie les</a:t>
            </a:r>
            <a:endParaRPr lang="nl-NL" dirty="0"/>
          </a:p>
          <a:p>
            <a:pPr marL="914400" lvl="1" indent="-457200">
              <a:buFont typeface="+mj-lt"/>
              <a:buAutoNum type="alphaLcPeriod"/>
            </a:pPr>
            <a:r>
              <a:rPr lang="nl-NL" dirty="0" smtClean="0"/>
              <a:t>01010011100</a:t>
            </a:r>
            <a:endParaRPr lang="nl-NL" dirty="0"/>
          </a:p>
          <a:p>
            <a:pPr marL="914400" lvl="1" indent="-457200">
              <a:buFont typeface="+mj-lt"/>
              <a:buAutoNum type="alphaLcPeriod"/>
            </a:pPr>
            <a:r>
              <a:rPr lang="nl-NL" dirty="0" smtClean="0"/>
              <a:t>11100001111</a:t>
            </a:r>
            <a:endParaRPr lang="nl-NL" dirty="0"/>
          </a:p>
          <a:p>
            <a:endParaRPr lang="nl-NL" dirty="0"/>
          </a:p>
          <a:p>
            <a:r>
              <a:rPr lang="nl-BE" b="1" dirty="0">
                <a:ea typeface="Tahoma" pitchFamily="34" charset="0"/>
                <a:cs typeface="Tahoma" pitchFamily="34" charset="0"/>
              </a:rPr>
              <a:t>Oefening 2: </a:t>
            </a:r>
            <a:r>
              <a:rPr lang="nl-BE" b="1" dirty="0" smtClean="0">
                <a:ea typeface="Tahoma" pitchFamily="34" charset="0"/>
                <a:cs typeface="Tahoma" pitchFamily="34" charset="0"/>
              </a:rPr>
              <a:t>oplossing</a:t>
            </a:r>
            <a:endParaRPr lang="nl-BE" b="1" dirty="0">
              <a:ea typeface="Tahoma" pitchFamily="34" charset="0"/>
              <a:cs typeface="Tahoma" pitchFamily="34" charset="0"/>
            </a:endParaRPr>
          </a:p>
          <a:p>
            <a:pPr lvl="1"/>
            <a:r>
              <a:rPr lang="nl-BE" dirty="0">
                <a:ea typeface="Tahoma" pitchFamily="34" charset="0"/>
                <a:cs typeface="Tahoma" pitchFamily="34" charset="0"/>
              </a:rPr>
              <a:t>Geef de oorspronkelijke data van “</a:t>
            </a:r>
            <a:r>
              <a:rPr lang="nl-BE" dirty="0" smtClean="0">
                <a:ea typeface="Tahoma" pitchFamily="34" charset="0"/>
                <a:cs typeface="Tahoma" pitchFamily="34" charset="0"/>
              </a:rPr>
              <a:t>10001100100”: </a:t>
            </a:r>
            <a:r>
              <a:rPr lang="nl-BE" dirty="0" smtClean="0">
                <a:ea typeface="Tahoma" pitchFamily="34" charset="0"/>
                <a:cs typeface="Tahoma" pitchFamily="34" charset="0"/>
              </a:rPr>
              <a:t>zie les </a:t>
            </a:r>
            <a:endParaRPr lang="nl-BE" dirty="0">
              <a:ea typeface="Tahoma" pitchFamily="34" charset="0"/>
              <a:cs typeface="Tahoma" pitchFamily="34" charset="0"/>
            </a:endParaRPr>
          </a:p>
          <a:p>
            <a:endParaRPr lang="nl-BE" dirty="0">
              <a:ea typeface="Tahoma" pitchFamily="34" charset="0"/>
              <a:cs typeface="Tahoma" pitchFamily="34" charset="0"/>
            </a:endParaRPr>
          </a:p>
          <a:p>
            <a:r>
              <a:rPr lang="nl-BE" b="1" dirty="0">
                <a:ea typeface="Tahoma" pitchFamily="34" charset="0"/>
                <a:cs typeface="Tahoma" pitchFamily="34" charset="0"/>
              </a:rPr>
              <a:t>Oefening 3: </a:t>
            </a:r>
            <a:r>
              <a:rPr lang="nl-BE" b="1" dirty="0" smtClean="0">
                <a:ea typeface="Tahoma" pitchFamily="34" charset="0"/>
                <a:cs typeface="Tahoma" pitchFamily="34" charset="0"/>
              </a:rPr>
              <a:t>oplossing</a:t>
            </a:r>
            <a:endParaRPr lang="nl-BE" b="1" dirty="0">
              <a:ea typeface="Tahoma" pitchFamily="34" charset="0"/>
              <a:cs typeface="Tahoma" pitchFamily="34" charset="0"/>
            </a:endParaRPr>
          </a:p>
          <a:p>
            <a:pPr lvl="1"/>
            <a:r>
              <a:rPr lang="nl-BE" dirty="0">
                <a:ea typeface="Tahoma" pitchFamily="34" charset="0"/>
                <a:cs typeface="Tahoma" pitchFamily="34" charset="0"/>
              </a:rPr>
              <a:t>Geef de oorspronkelijke data van  “01100111011</a:t>
            </a:r>
            <a:r>
              <a:rPr lang="nl-BE" dirty="0" smtClean="0">
                <a:ea typeface="Tahoma" pitchFamily="34" charset="0"/>
                <a:cs typeface="Tahoma" pitchFamily="34" charset="0"/>
              </a:rPr>
              <a:t>” : 1011011</a:t>
            </a:r>
            <a:endParaRPr lang="nl-BE" dirty="0">
              <a:ea typeface="Tahoma" pitchFamily="34" charset="0"/>
              <a:cs typeface="Tahoma" pitchFamily="34" charset="0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280F-6010-4218-BA62-0584E9AFFE9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84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 op </a:t>
            </a:r>
            <a:r>
              <a:rPr lang="nl-BE" dirty="0" err="1"/>
              <a:t>foutverbeterende</a:t>
            </a:r>
            <a:r>
              <a:rPr lang="nl-BE" dirty="0"/>
              <a:t> codes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073" y="1690688"/>
            <a:ext cx="11353800" cy="4963102"/>
          </a:xfrm>
        </p:spPr>
        <p:txBody>
          <a:bodyPr>
            <a:normAutofit/>
          </a:bodyPr>
          <a:lstStyle/>
          <a:p>
            <a:r>
              <a:rPr lang="nl-NL" b="1" dirty="0"/>
              <a:t>Oefening 4:</a:t>
            </a:r>
          </a:p>
          <a:p>
            <a:pPr marL="457200" lvl="1" indent="0">
              <a:buNone/>
            </a:pPr>
            <a:endParaRPr lang="nl-NL" sz="2800" dirty="0"/>
          </a:p>
          <a:p>
            <a:pPr marL="457200" lvl="1" indent="0">
              <a:buNone/>
            </a:pPr>
            <a:r>
              <a:rPr lang="nl-NL" sz="2800" dirty="0"/>
              <a:t>Je ontvangt onderstaande gegevens die met de Hamming code gecodeerd werden. Corrigeer eventuele fouten en geef de oorspronkelijke data. </a:t>
            </a:r>
          </a:p>
          <a:p>
            <a:pPr marL="457200" lvl="1" indent="0">
              <a:buNone/>
            </a:pPr>
            <a:endParaRPr lang="nl-NL" sz="2800" dirty="0"/>
          </a:p>
          <a:p>
            <a:pPr marL="1371600" lvl="2" indent="-457200">
              <a:buFont typeface="+mj-lt"/>
              <a:buAutoNum type="alphaLcPeriod"/>
            </a:pPr>
            <a:r>
              <a:rPr lang="nl-BE" sz="2800" dirty="0"/>
              <a:t>10010010011 </a:t>
            </a:r>
          </a:p>
          <a:p>
            <a:pPr marL="1371600" lvl="2" indent="-457200">
              <a:buFont typeface="+mj-lt"/>
              <a:buAutoNum type="alphaLcPeriod"/>
            </a:pPr>
            <a:r>
              <a:rPr lang="nl-BE" sz="2800" dirty="0"/>
              <a:t>11010100110 </a:t>
            </a:r>
          </a:p>
          <a:p>
            <a:pPr marL="1371600" lvl="2" indent="-457200">
              <a:buFont typeface="+mj-lt"/>
              <a:buAutoNum type="alphaLcPeriod"/>
            </a:pPr>
            <a:r>
              <a:rPr lang="nl-BE" sz="2800" dirty="0"/>
              <a:t>00000000100 </a:t>
            </a:r>
          </a:p>
          <a:p>
            <a:pPr marL="1371600" lvl="2" indent="-457200">
              <a:buFont typeface="+mj-lt"/>
              <a:buAutoNum type="alphaLcPeriod"/>
            </a:pPr>
            <a:r>
              <a:rPr lang="nl-BE" sz="2800" dirty="0"/>
              <a:t>11110100111 </a:t>
            </a:r>
          </a:p>
          <a:p>
            <a:pPr marL="0" indent="0">
              <a:buNone/>
            </a:pPr>
            <a:endParaRPr lang="nl-BE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280F-6010-4218-BA62-0584E9AFFE9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64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 op </a:t>
            </a:r>
            <a:r>
              <a:rPr lang="nl-BE" dirty="0" err="1"/>
              <a:t>foutverbeterende</a:t>
            </a:r>
            <a:r>
              <a:rPr lang="nl-BE" dirty="0"/>
              <a:t> codes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073" y="1690688"/>
            <a:ext cx="11353800" cy="4963102"/>
          </a:xfrm>
        </p:spPr>
        <p:txBody>
          <a:bodyPr>
            <a:normAutofit/>
          </a:bodyPr>
          <a:lstStyle/>
          <a:p>
            <a:r>
              <a:rPr lang="nl-NL" b="1" dirty="0"/>
              <a:t>Oefening 4</a:t>
            </a:r>
            <a:r>
              <a:rPr lang="nl-NL" b="1" dirty="0" smtClean="0"/>
              <a:t>: oplossing</a:t>
            </a:r>
            <a:endParaRPr lang="nl-NL" b="1" dirty="0"/>
          </a:p>
          <a:p>
            <a:pPr marL="457200" lvl="1" indent="0">
              <a:buNone/>
            </a:pPr>
            <a:endParaRPr lang="nl-NL" sz="2800" dirty="0"/>
          </a:p>
          <a:p>
            <a:pPr marL="457200" lvl="1" indent="0">
              <a:buNone/>
            </a:pPr>
            <a:r>
              <a:rPr lang="nl-NL" sz="2800" dirty="0"/>
              <a:t>Je ontvangt onderstaande gegevens die met de Hamming code gecodeerd werden. Corrigeer eventuele fouten en geef de oorspronkelijke data. </a:t>
            </a:r>
          </a:p>
          <a:p>
            <a:pPr marL="457200" lvl="1" indent="0">
              <a:buNone/>
            </a:pPr>
            <a:endParaRPr lang="nl-NL" sz="2800" dirty="0"/>
          </a:p>
          <a:p>
            <a:pPr marL="1371600" lvl="2" indent="-457200">
              <a:buFont typeface="+mj-lt"/>
              <a:buAutoNum type="alphaLcPeriod"/>
            </a:pPr>
            <a:r>
              <a:rPr lang="nl-BE" sz="2800" dirty="0"/>
              <a:t>10010010011 </a:t>
            </a:r>
            <a:r>
              <a:rPr lang="nl-BE" sz="2800" dirty="0" smtClean="0"/>
              <a:t>=&gt; </a:t>
            </a:r>
            <a:r>
              <a:rPr lang="nl-BE" sz="2800" dirty="0" smtClean="0"/>
              <a:t>zie les</a:t>
            </a:r>
            <a:endParaRPr lang="nl-BE" sz="2800" dirty="0"/>
          </a:p>
          <a:p>
            <a:pPr marL="1371600" lvl="2" indent="-457200">
              <a:buFont typeface="+mj-lt"/>
              <a:buAutoNum type="alphaLcPeriod"/>
            </a:pPr>
            <a:r>
              <a:rPr lang="nl-BE" sz="2800" dirty="0"/>
              <a:t>11010100110 </a:t>
            </a:r>
            <a:r>
              <a:rPr lang="nl-BE" sz="2800" dirty="0" smtClean="0"/>
              <a:t>=&gt; 0010110</a:t>
            </a:r>
            <a:endParaRPr lang="nl-BE" sz="2800" dirty="0"/>
          </a:p>
          <a:p>
            <a:pPr marL="1371600" lvl="2" indent="-457200">
              <a:buFont typeface="+mj-lt"/>
              <a:buAutoNum type="alphaLcPeriod"/>
            </a:pPr>
            <a:r>
              <a:rPr lang="nl-BE" sz="2800" dirty="0"/>
              <a:t>00000000100 </a:t>
            </a:r>
            <a:r>
              <a:rPr lang="nl-BE" sz="2800" dirty="0" smtClean="0"/>
              <a:t>=&gt; 0000000</a:t>
            </a:r>
            <a:endParaRPr lang="nl-BE" sz="2800" dirty="0"/>
          </a:p>
          <a:p>
            <a:pPr marL="1371600" lvl="2" indent="-457200">
              <a:buFont typeface="+mj-lt"/>
              <a:buAutoNum type="alphaLcPeriod"/>
            </a:pPr>
            <a:r>
              <a:rPr lang="nl-BE" sz="2800" dirty="0"/>
              <a:t>11110100111 </a:t>
            </a:r>
            <a:r>
              <a:rPr lang="nl-BE" sz="2800" dirty="0" smtClean="0"/>
              <a:t>=&gt; 1010101</a:t>
            </a:r>
            <a:endParaRPr lang="nl-BE" sz="2800" dirty="0"/>
          </a:p>
          <a:p>
            <a:pPr marL="0" indent="0">
              <a:buNone/>
            </a:pPr>
            <a:endParaRPr lang="nl-BE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280F-6010-4218-BA62-0584E9AFFE9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32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 op </a:t>
            </a:r>
            <a:r>
              <a:rPr lang="nl-BE" dirty="0" err="1"/>
              <a:t>foutverbeterende</a:t>
            </a:r>
            <a:r>
              <a:rPr lang="nl-BE" dirty="0"/>
              <a:t> codes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38247"/>
            <a:ext cx="11353800" cy="4963102"/>
          </a:xfrm>
        </p:spPr>
        <p:txBody>
          <a:bodyPr>
            <a:normAutofit/>
          </a:bodyPr>
          <a:lstStyle/>
          <a:p>
            <a:r>
              <a:rPr lang="nl-NL" b="1" dirty="0"/>
              <a:t>Oefening 5</a:t>
            </a:r>
            <a:r>
              <a:rPr lang="nl-NL" b="1" dirty="0" smtClean="0"/>
              <a:t>: oplossing</a:t>
            </a:r>
            <a:endParaRPr lang="nl-NL" b="1" dirty="0"/>
          </a:p>
          <a:p>
            <a:pPr marL="0" indent="0">
              <a:buNone/>
            </a:pPr>
            <a:r>
              <a:rPr lang="nl-NL" b="1" dirty="0"/>
              <a:t>	</a:t>
            </a:r>
          </a:p>
          <a:p>
            <a:pPr marL="0" indent="0">
              <a:buNone/>
            </a:pPr>
            <a:r>
              <a:rPr lang="nl-NL" b="1" dirty="0"/>
              <a:t>	Gegeven: </a:t>
            </a:r>
            <a:r>
              <a:rPr lang="nl-NL" dirty="0"/>
              <a:t>Een ontvanger krijgt de volgende Hammingcode binnen   </a:t>
            </a:r>
            <a:endParaRPr lang="nl-BE" dirty="0"/>
          </a:p>
          <a:p>
            <a:pPr marL="0" indent="0">
              <a:buNone/>
            </a:pPr>
            <a:r>
              <a:rPr lang="nl-NL" b="1" dirty="0"/>
              <a:t>			</a:t>
            </a:r>
            <a:r>
              <a:rPr lang="nl-BE" b="1" dirty="0"/>
              <a:t>	0 0 0 0 0 1 0 1 1 1 1 1 </a:t>
            </a:r>
          </a:p>
          <a:p>
            <a:pPr marL="0" indent="0">
              <a:buNone/>
            </a:pPr>
            <a:r>
              <a:rPr lang="nl-NL" b="1" dirty="0"/>
              <a:t>	Gevraagd</a:t>
            </a:r>
            <a:r>
              <a:rPr lang="nl-NL" dirty="0"/>
              <a:t>: </a:t>
            </a:r>
            <a:endParaRPr lang="nl-BE" sz="900" dirty="0"/>
          </a:p>
          <a:p>
            <a:pPr marL="1371600" lvl="2" indent="-457200">
              <a:buFont typeface="+mj-lt"/>
              <a:buAutoNum type="alphaLcPeriod"/>
            </a:pPr>
            <a:r>
              <a:rPr lang="nl-NL" sz="2400" dirty="0"/>
              <a:t>Omcirkel in bovenstaande code de </a:t>
            </a:r>
            <a:r>
              <a:rPr lang="nl-NL" sz="2400" dirty="0" err="1"/>
              <a:t>pariteitsbits</a:t>
            </a:r>
            <a:r>
              <a:rPr lang="nl-NL" sz="2400" dirty="0"/>
              <a:t> of </a:t>
            </a:r>
            <a:r>
              <a:rPr lang="nl-NL" sz="2400" dirty="0" err="1"/>
              <a:t>controlebits</a:t>
            </a:r>
            <a:r>
              <a:rPr lang="nl-NL" sz="2400" dirty="0"/>
              <a:t>. </a:t>
            </a:r>
          </a:p>
          <a:p>
            <a:pPr marL="1371600" lvl="2" indent="-457200">
              <a:buFont typeface="+mj-lt"/>
              <a:buAutoNum type="alphaLcPeriod"/>
            </a:pPr>
            <a:r>
              <a:rPr lang="nl-NL" sz="2400" dirty="0"/>
              <a:t>Maak een kruisje over de foutieve bit. Indien er geen foute bit is noteer dan “geen</a:t>
            </a:r>
            <a:r>
              <a:rPr lang="nl-NL" sz="2400" dirty="0" smtClean="0"/>
              <a:t>”:  </a:t>
            </a:r>
            <a:endParaRPr lang="nl-NL" sz="2400" dirty="0"/>
          </a:p>
          <a:p>
            <a:pPr marL="1371600" lvl="2" indent="-457200">
              <a:buFont typeface="+mj-lt"/>
              <a:buAutoNum type="alphaLcPeriod"/>
            </a:pPr>
            <a:r>
              <a:rPr lang="nl-NL" sz="2400" dirty="0"/>
              <a:t>Geef de oorspronkelijke binaire code</a:t>
            </a:r>
            <a:r>
              <a:rPr lang="nl-NL" sz="2400" dirty="0" smtClean="0"/>
              <a:t>: 00101011</a:t>
            </a:r>
            <a:endParaRPr lang="nl-BE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280F-6010-4218-BA62-0584E9AFFE9B}" type="slidenum">
              <a:rPr lang="nl-BE" smtClean="0"/>
              <a:t>9</a:t>
            </a:fld>
            <a:endParaRPr lang="nl-BE"/>
          </a:p>
        </p:txBody>
      </p:sp>
      <p:sp>
        <p:nvSpPr>
          <p:cNvPr id="5" name="Ovaal 4"/>
          <p:cNvSpPr/>
          <p:nvPr/>
        </p:nvSpPr>
        <p:spPr>
          <a:xfrm>
            <a:off x="4554583" y="3361509"/>
            <a:ext cx="243840" cy="426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al 5"/>
          <p:cNvSpPr/>
          <p:nvPr/>
        </p:nvSpPr>
        <p:spPr>
          <a:xfrm>
            <a:off x="4798423" y="3361509"/>
            <a:ext cx="243840" cy="426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al 6"/>
          <p:cNvSpPr/>
          <p:nvPr/>
        </p:nvSpPr>
        <p:spPr>
          <a:xfrm>
            <a:off x="5377543" y="3361509"/>
            <a:ext cx="243840" cy="426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>
            <a:off x="6393180" y="3361509"/>
            <a:ext cx="243840" cy="426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6905897" y="3448594"/>
            <a:ext cx="313509" cy="27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 flipH="1">
            <a:off x="6905897" y="3448594"/>
            <a:ext cx="300446" cy="27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D4E445154A9645BC81502D0650DAF4" ma:contentTypeVersion="12" ma:contentTypeDescription="Een nieuw document maken." ma:contentTypeScope="" ma:versionID="df522e1986bba780ce03fe745ce8b0f2">
  <xsd:schema xmlns:xsd="http://www.w3.org/2001/XMLSchema" xmlns:xs="http://www.w3.org/2001/XMLSchema" xmlns:p="http://schemas.microsoft.com/office/2006/metadata/properties" xmlns:ns2="28b162e1-9138-42c5-826d-ca522cd956e0" xmlns:ns3="0f9dbb22-d004-40a7-8ba2-e0cd235fcbcc" targetNamespace="http://schemas.microsoft.com/office/2006/metadata/properties" ma:root="true" ma:fieldsID="419050390b2102f4b0315997ad75adee" ns2:_="" ns3:_="">
    <xsd:import namespace="28b162e1-9138-42c5-826d-ca522cd956e0"/>
    <xsd:import namespace="0f9dbb22-d004-40a7-8ba2-e0cd235fcb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162e1-9138-42c5-826d-ca522cd956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dbb22-d004-40a7-8ba2-e0cd235fcb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42F59E-F461-4C3B-B530-CBE66BDF78F0}">
  <ds:schemaRefs>
    <ds:schemaRef ds:uri="http://schemas.microsoft.com/office/2006/documentManagement/types"/>
    <ds:schemaRef ds:uri="http://purl.org/dc/terms/"/>
    <ds:schemaRef ds:uri="0f9dbb22-d004-40a7-8ba2-e0cd235fcbcc"/>
    <ds:schemaRef ds:uri="http://schemas.microsoft.com/office/2006/metadata/properties"/>
    <ds:schemaRef ds:uri="28b162e1-9138-42c5-826d-ca522cd956e0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98CCE6-7E6C-4137-81E9-2B9F38BD1E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b162e1-9138-42c5-826d-ca522cd956e0"/>
    <ds:schemaRef ds:uri="0f9dbb22-d004-40a7-8ba2-e0cd235fcb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666EC5-3C7E-44A2-B049-23E1B88154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7024</TotalTime>
  <Words>339</Words>
  <Application>Microsoft Office PowerPoint</Application>
  <PresentationFormat>Breedbeeld</PresentationFormat>
  <Paragraphs>124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Tahoma</vt:lpstr>
      <vt:lpstr>Kantoorthema</vt:lpstr>
      <vt:lpstr>IT Fundamentals</vt:lpstr>
      <vt:lpstr>Inhoud : oplossing oefeningen</vt:lpstr>
      <vt:lpstr>Oefeningen op foutdetecterende codes</vt:lpstr>
      <vt:lpstr>Oefeningen op foutdetecterende codes oplossing</vt:lpstr>
      <vt:lpstr>Oefeningen op foutverbeterende codes</vt:lpstr>
      <vt:lpstr>Oefeningen op foutverbeterende codes</vt:lpstr>
      <vt:lpstr>Oefeningen op foutverbeterende codes</vt:lpstr>
      <vt:lpstr>Oefeningen op foutverbeterende codes</vt:lpstr>
      <vt:lpstr>Oefeningen op foutverbeterende codes</vt:lpstr>
    </vt:vector>
  </TitlesOfParts>
  <Company>Hogeschool 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fundamentals</dc:title>
  <dc:creator>Karine Van Driessche</dc:creator>
  <cp:lastModifiedBy>Lotte Van Steenberghe</cp:lastModifiedBy>
  <cp:revision>91</cp:revision>
  <dcterms:created xsi:type="dcterms:W3CDTF">2020-08-12T10:44:53Z</dcterms:created>
  <dcterms:modified xsi:type="dcterms:W3CDTF">2020-09-11T07:17:27Z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0x01010078D4E445154A9645BC81502D0650DAF4</vt:lpwstr>
  </property>
</Properties>
</file>