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314" r:id="rId2"/>
    <p:sldId id="260" r:id="rId3"/>
    <p:sldId id="311" r:id="rId4"/>
    <p:sldId id="443" r:id="rId5"/>
    <p:sldId id="315" r:id="rId6"/>
    <p:sldId id="316" r:id="rId7"/>
    <p:sldId id="317" r:id="rId8"/>
    <p:sldId id="318" r:id="rId9"/>
    <p:sldId id="319" r:id="rId10"/>
    <p:sldId id="320" r:id="rId11"/>
    <p:sldId id="334" r:id="rId12"/>
    <p:sldId id="335" r:id="rId13"/>
    <p:sldId id="336" r:id="rId14"/>
    <p:sldId id="337" r:id="rId15"/>
    <p:sldId id="338" r:id="rId16"/>
    <p:sldId id="341" r:id="rId17"/>
    <p:sldId id="342" r:id="rId18"/>
    <p:sldId id="343" r:id="rId19"/>
    <p:sldId id="344" r:id="rId20"/>
    <p:sldId id="345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BBFB4-58C6-437A-8DED-F15458982DA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D0627-C9C6-42E4-8228-193DB65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F1C2-4F91-4E54-8531-DF39B14C37C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3EC7-C4B0-4C95-BE02-12E2A3EE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F1C2-4F91-4E54-8531-DF39B14C37C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3EC7-C4B0-4C95-BE02-12E2A3EE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F1C2-4F91-4E54-8531-DF39B14C37C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3EC7-C4B0-4C95-BE02-12E2A3EE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F1C2-4F91-4E54-8531-DF39B14C37C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3EC7-C4B0-4C95-BE02-12E2A3EE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F1C2-4F91-4E54-8531-DF39B14C37C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3EC7-C4B0-4C95-BE02-12E2A3EE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F1C2-4F91-4E54-8531-DF39B14C37C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3EC7-C4B0-4C95-BE02-12E2A3EE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7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F1C2-4F91-4E54-8531-DF39B14C37C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3EC7-C4B0-4C95-BE02-12E2A3EE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F1C2-4F91-4E54-8531-DF39B14C37C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3EC7-C4B0-4C95-BE02-12E2A3EE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8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F1C2-4F91-4E54-8531-DF39B14C37C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3EC7-C4B0-4C95-BE02-12E2A3EE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2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F1C2-4F91-4E54-8531-DF39B14C37C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3EC7-C4B0-4C95-BE02-12E2A3EE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7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F1C2-4F91-4E54-8531-DF39B14C37C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3EC7-C4B0-4C95-BE02-12E2A3EE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FF1C2-4F91-4E54-8531-DF39B14C37C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3EC7-C4B0-4C95-BE02-12E2A3EE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for group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Aims and steps:</a:t>
            </a:r>
          </a:p>
          <a:p>
            <a:pPr lvl="1"/>
            <a:r>
              <a:rPr lang="en-US" dirty="0" smtClean="0"/>
              <a:t>To learn how to gather data on work practices</a:t>
            </a:r>
          </a:p>
          <a:p>
            <a:pPr lvl="1"/>
            <a:r>
              <a:rPr lang="en-US" dirty="0" smtClean="0"/>
              <a:t>To learn how to analyze  these data</a:t>
            </a:r>
          </a:p>
          <a:p>
            <a:pPr lvl="1"/>
            <a:r>
              <a:rPr lang="en-US" dirty="0" smtClean="0"/>
              <a:t>To learn how to envision a new way of working based on your analysis</a:t>
            </a:r>
          </a:p>
          <a:p>
            <a:pPr lvl="1"/>
            <a:r>
              <a:rPr lang="en-US" dirty="0" smtClean="0"/>
              <a:t>To learn how to get feedback from users on your vision</a:t>
            </a:r>
          </a:p>
          <a:p>
            <a:pPr lvl="1"/>
            <a:r>
              <a:rPr lang="en-US" dirty="0" smtClean="0"/>
              <a:t>To learn how to design the general properties of the UI to this new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6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sv-SE" smtClean="0"/>
              <a:t>To accomplish ”guessability”: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1357298"/>
            <a:ext cx="8786842" cy="491492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sz="2800" b="1" u="sng" dirty="0" err="1" smtClean="0">
                <a:solidFill>
                  <a:schemeClr val="accent2"/>
                </a:solidFill>
              </a:rPr>
              <a:t>Affordances</a:t>
            </a:r>
            <a:r>
              <a:rPr lang="sv-SE" sz="2800" dirty="0" smtClean="0"/>
              <a:t> </a:t>
            </a:r>
            <a:r>
              <a:rPr lang="sv-SE" sz="1800" dirty="0" smtClean="0"/>
              <a:t>(N.B. not </a:t>
            </a:r>
            <a:r>
              <a:rPr lang="sv-SE" sz="1800" dirty="0" err="1" smtClean="0"/>
              <a:t>Gibsonian</a:t>
            </a:r>
            <a:r>
              <a:rPr lang="sv-SE" sz="1800" dirty="0" smtClean="0"/>
              <a:t>!) and </a:t>
            </a:r>
            <a:r>
              <a:rPr lang="sv-SE" sz="2800" b="1" u="sng" dirty="0" err="1" smtClean="0">
                <a:solidFill>
                  <a:schemeClr val="accent2"/>
                </a:solidFill>
              </a:rPr>
              <a:t>Constraints</a:t>
            </a:r>
            <a:endParaRPr lang="sv-SE" sz="2800" b="1" u="sng" dirty="0" smtClean="0"/>
          </a:p>
          <a:p>
            <a:pPr lvl="1" eaLnBrk="1" hangingPunct="1">
              <a:lnSpc>
                <a:spcPct val="90000"/>
              </a:lnSpc>
            </a:pPr>
            <a:r>
              <a:rPr lang="sv-SE" sz="2400" dirty="0" smtClean="0"/>
              <a:t>Foundation: </a:t>
            </a:r>
            <a:r>
              <a:rPr lang="sv-SE" sz="2400" dirty="0" err="1" smtClean="0"/>
              <a:t>Easily</a:t>
            </a:r>
            <a:r>
              <a:rPr lang="sv-SE" sz="2400" dirty="0" smtClean="0"/>
              <a:t> </a:t>
            </a:r>
            <a:r>
              <a:rPr lang="sv-SE" sz="2400" dirty="0" err="1" smtClean="0"/>
              <a:t>perceivable</a:t>
            </a:r>
            <a:r>
              <a:rPr lang="sv-SE" sz="2400" dirty="0" smtClean="0"/>
              <a:t> </a:t>
            </a:r>
            <a:r>
              <a:rPr lang="sv-SE" sz="2400" dirty="0" err="1" smtClean="0"/>
              <a:t>properties</a:t>
            </a:r>
            <a:r>
              <a:rPr lang="sv-SE" sz="2400" dirty="0" smtClean="0"/>
              <a:t> that </a:t>
            </a:r>
            <a:r>
              <a:rPr lang="sv-SE" sz="2400" dirty="0" err="1" smtClean="0"/>
              <a:t>acts</a:t>
            </a:r>
            <a:r>
              <a:rPr lang="sv-SE" sz="2400" dirty="0" smtClean="0"/>
              <a:t> as </a:t>
            </a:r>
            <a:r>
              <a:rPr lang="sv-SE" sz="2400" dirty="0" err="1" smtClean="0"/>
              <a:t>memory</a:t>
            </a:r>
            <a:r>
              <a:rPr lang="sv-SE" sz="2400" dirty="0" smtClean="0"/>
              <a:t> </a:t>
            </a:r>
            <a:r>
              <a:rPr lang="sv-SE" sz="2400" dirty="0" err="1" smtClean="0"/>
              <a:t>cues</a:t>
            </a:r>
            <a:r>
              <a:rPr lang="sv-SE" sz="2400" dirty="0" smtClean="0"/>
              <a:t> or show </a:t>
            </a:r>
            <a:r>
              <a:rPr lang="sv-SE" sz="2400" dirty="0" err="1" smtClean="0"/>
              <a:t>physical</a:t>
            </a:r>
            <a:r>
              <a:rPr lang="sv-SE" sz="2400" dirty="0" smtClean="0"/>
              <a:t> </a:t>
            </a:r>
            <a:r>
              <a:rPr lang="sv-SE" sz="2400" dirty="0" err="1" smtClean="0"/>
              <a:t>constraints</a:t>
            </a:r>
            <a:endParaRPr lang="sv-SE" sz="2400" dirty="0" smtClean="0"/>
          </a:p>
          <a:p>
            <a:pPr lvl="1" eaLnBrk="1" hangingPunct="1">
              <a:lnSpc>
                <a:spcPct val="90000"/>
              </a:lnSpc>
            </a:pPr>
            <a:endParaRPr lang="sv-SE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sv-SE" sz="2400" i="1" dirty="0" err="1" smtClean="0"/>
              <a:t>Affordances</a:t>
            </a:r>
            <a:r>
              <a:rPr lang="sv-SE" sz="2400" i="1" dirty="0" smtClean="0"/>
              <a:t> </a:t>
            </a:r>
            <a:r>
              <a:rPr lang="sv-SE" sz="2400" dirty="0" err="1" smtClean="0"/>
              <a:t>activate</a:t>
            </a:r>
            <a:r>
              <a:rPr lang="sv-SE" sz="2400" dirty="0" smtClean="0"/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sv-SE" sz="2000" dirty="0" err="1" smtClean="0"/>
              <a:t>Memories</a:t>
            </a:r>
            <a:r>
              <a:rPr lang="sv-SE" sz="2000" dirty="0" smtClean="0"/>
              <a:t> of </a:t>
            </a:r>
            <a:r>
              <a:rPr lang="sv-SE" sz="2000" dirty="0" err="1" smtClean="0"/>
              <a:t>what</a:t>
            </a:r>
            <a:r>
              <a:rPr lang="sv-SE" sz="2000" dirty="0" smtClean="0"/>
              <a:t> you </a:t>
            </a:r>
            <a:r>
              <a:rPr lang="sv-SE" sz="2000" i="1" dirty="0" err="1" smtClean="0"/>
              <a:t>can</a:t>
            </a:r>
            <a:r>
              <a:rPr lang="sv-SE" sz="2000" i="1" dirty="0" smtClean="0"/>
              <a:t> </a:t>
            </a:r>
            <a:r>
              <a:rPr lang="sv-SE" sz="2000" i="1" dirty="0" err="1" smtClean="0"/>
              <a:t>do</a:t>
            </a:r>
            <a:endParaRPr lang="sv-SE" sz="2000" i="1" dirty="0" smtClean="0"/>
          </a:p>
          <a:p>
            <a:pPr lvl="3" eaLnBrk="1" hangingPunct="1">
              <a:lnSpc>
                <a:spcPct val="90000"/>
              </a:lnSpc>
            </a:pPr>
            <a:r>
              <a:rPr lang="sv-SE" sz="1800" dirty="0" smtClean="0"/>
              <a:t>And/or</a:t>
            </a:r>
          </a:p>
          <a:p>
            <a:pPr lvl="2" eaLnBrk="1" hangingPunct="1">
              <a:lnSpc>
                <a:spcPct val="90000"/>
              </a:lnSpc>
            </a:pPr>
            <a:r>
              <a:rPr lang="sv-SE" sz="2000" dirty="0" err="1" smtClean="0"/>
              <a:t>Insight</a:t>
            </a:r>
            <a:r>
              <a:rPr lang="sv-SE" sz="2000" dirty="0" smtClean="0"/>
              <a:t> </a:t>
            </a:r>
            <a:r>
              <a:rPr lang="sv-SE" sz="2000" dirty="0" err="1" smtClean="0"/>
              <a:t>into</a:t>
            </a:r>
            <a:r>
              <a:rPr lang="sv-SE" sz="2000" dirty="0" smtClean="0"/>
              <a:t> </a:t>
            </a:r>
            <a:r>
              <a:rPr lang="sv-SE" sz="2000" dirty="0" err="1" smtClean="0"/>
              <a:t>what</a:t>
            </a:r>
            <a:r>
              <a:rPr lang="sv-SE" sz="2000" dirty="0" smtClean="0"/>
              <a:t> is </a:t>
            </a:r>
            <a:r>
              <a:rPr lang="sv-SE" sz="2000" dirty="0" err="1" smtClean="0"/>
              <a:t>physically</a:t>
            </a:r>
            <a:r>
              <a:rPr lang="sv-SE" sz="2000" dirty="0" smtClean="0"/>
              <a:t> </a:t>
            </a:r>
            <a:r>
              <a:rPr lang="sv-SE" sz="2000" dirty="0" err="1" smtClean="0"/>
              <a:t>possible</a:t>
            </a:r>
            <a:r>
              <a:rPr lang="sv-SE" sz="2000" dirty="0" smtClean="0"/>
              <a:t> or </a:t>
            </a:r>
            <a:r>
              <a:rPr lang="sv-SE" sz="2000" dirty="0" err="1" smtClean="0"/>
              <a:t>easy</a:t>
            </a:r>
            <a:endParaRPr lang="sv-SE" sz="2000" dirty="0" smtClean="0"/>
          </a:p>
          <a:p>
            <a:pPr lvl="2" eaLnBrk="1" hangingPunct="1">
              <a:lnSpc>
                <a:spcPct val="90000"/>
              </a:lnSpc>
            </a:pPr>
            <a:endParaRPr lang="sv-SE" sz="20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sv-SE" sz="2400" i="1" dirty="0" err="1" smtClean="0"/>
              <a:t>Constraints</a:t>
            </a:r>
            <a:r>
              <a:rPr lang="sv-SE" sz="2400" dirty="0" smtClean="0"/>
              <a:t> </a:t>
            </a:r>
            <a:r>
              <a:rPr lang="sv-SE" sz="2400" dirty="0" err="1" smtClean="0"/>
              <a:t>activate</a:t>
            </a:r>
            <a:r>
              <a:rPr lang="sv-SE" sz="2400" dirty="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sv-SE" sz="2000" dirty="0" err="1" smtClean="0"/>
              <a:t>Memories</a:t>
            </a:r>
            <a:r>
              <a:rPr lang="sv-SE" sz="2000" dirty="0" smtClean="0"/>
              <a:t> of </a:t>
            </a:r>
            <a:r>
              <a:rPr lang="sv-SE" sz="2000" dirty="0" err="1" smtClean="0"/>
              <a:t>what</a:t>
            </a:r>
            <a:r>
              <a:rPr lang="sv-SE" sz="2000" dirty="0" smtClean="0"/>
              <a:t> you </a:t>
            </a:r>
            <a:r>
              <a:rPr lang="sv-SE" sz="2000" i="1" dirty="0" smtClean="0"/>
              <a:t>CANNOT </a:t>
            </a:r>
            <a:r>
              <a:rPr lang="sv-SE" sz="2000" i="1" dirty="0" err="1" smtClean="0"/>
              <a:t>do</a:t>
            </a:r>
            <a:endParaRPr lang="sv-SE" sz="2000" i="1" dirty="0" smtClean="0"/>
          </a:p>
          <a:p>
            <a:pPr lvl="3" eaLnBrk="1" hangingPunct="1">
              <a:lnSpc>
                <a:spcPct val="90000"/>
              </a:lnSpc>
            </a:pPr>
            <a:r>
              <a:rPr lang="sv-SE" sz="1800" dirty="0" smtClean="0"/>
              <a:t>And/or</a:t>
            </a:r>
          </a:p>
          <a:p>
            <a:pPr lvl="2" eaLnBrk="1" hangingPunct="1">
              <a:lnSpc>
                <a:spcPct val="90000"/>
              </a:lnSpc>
            </a:pPr>
            <a:r>
              <a:rPr lang="sv-SE" sz="2000" dirty="0" err="1" smtClean="0"/>
              <a:t>Insight</a:t>
            </a:r>
            <a:r>
              <a:rPr lang="sv-SE" sz="2000" dirty="0" smtClean="0"/>
              <a:t> </a:t>
            </a:r>
            <a:r>
              <a:rPr lang="sv-SE" sz="2000" dirty="0" err="1" smtClean="0"/>
              <a:t>into</a:t>
            </a:r>
            <a:r>
              <a:rPr lang="sv-SE" sz="2000" dirty="0" smtClean="0"/>
              <a:t> </a:t>
            </a:r>
            <a:r>
              <a:rPr lang="sv-SE" sz="2000" dirty="0" err="1" smtClean="0"/>
              <a:t>what</a:t>
            </a:r>
            <a:r>
              <a:rPr lang="sv-SE" sz="2000" dirty="0" smtClean="0"/>
              <a:t> is </a:t>
            </a:r>
            <a:r>
              <a:rPr lang="sv-SE" sz="2000" dirty="0" err="1" smtClean="0"/>
              <a:t>physically</a:t>
            </a:r>
            <a:r>
              <a:rPr lang="sv-SE" sz="2000" dirty="0" smtClean="0"/>
              <a:t> </a:t>
            </a:r>
            <a:r>
              <a:rPr lang="sv-SE" sz="2000" dirty="0" err="1" smtClean="0"/>
              <a:t>impossible</a:t>
            </a:r>
            <a:r>
              <a:rPr lang="sv-SE" sz="2000" dirty="0" smtClean="0"/>
              <a:t> or </a:t>
            </a:r>
            <a:r>
              <a:rPr lang="sv-SE" sz="2000" dirty="0" err="1" smtClean="0"/>
              <a:t>difficult</a:t>
            </a:r>
            <a:endParaRPr lang="sv-SE" sz="2000" dirty="0" smtClean="0"/>
          </a:p>
        </p:txBody>
      </p:sp>
    </p:spTree>
    <p:extLst>
      <p:ext uri="{BB962C8B-B14F-4D97-AF65-F5344CB8AC3E}">
        <p14:creationId xmlns:p14="http://schemas.microsoft.com/office/powerpoint/2010/main" val="7433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simplified graph</a:t>
            </a:r>
            <a:endParaRPr lang="en-US" dirty="0"/>
          </a:p>
        </p:txBody>
      </p:sp>
      <p:cxnSp>
        <p:nvCxnSpPr>
          <p:cNvPr id="5" name="Rak pil 4"/>
          <p:cNvCxnSpPr/>
          <p:nvPr/>
        </p:nvCxnSpPr>
        <p:spPr>
          <a:xfrm flipV="1">
            <a:off x="1187624" y="1772816"/>
            <a:ext cx="0" cy="4248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k pil 5"/>
          <p:cNvCxnSpPr/>
          <p:nvPr/>
        </p:nvCxnSpPr>
        <p:spPr>
          <a:xfrm>
            <a:off x="971600" y="5733256"/>
            <a:ext cx="704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/>
          <p:cNvSpPr txBox="1"/>
          <p:nvPr/>
        </p:nvSpPr>
        <p:spPr>
          <a:xfrm>
            <a:off x="6876256" y="5868561"/>
            <a:ext cx="216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ruta 8"/>
          <p:cNvSpPr txBox="1"/>
          <p:nvPr/>
        </p:nvSpPr>
        <p:spPr>
          <a:xfrm rot="16200000">
            <a:off x="-765545" y="3357234"/>
            <a:ext cx="3177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efficiency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Båge 9"/>
          <p:cNvSpPr/>
          <p:nvPr/>
        </p:nvSpPr>
        <p:spPr>
          <a:xfrm rot="16367024">
            <a:off x="3414040" y="373590"/>
            <a:ext cx="6213064" cy="10647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4" name="Rak 3"/>
          <p:cNvCxnSpPr/>
          <p:nvPr/>
        </p:nvCxnSpPr>
        <p:spPr>
          <a:xfrm flipV="1">
            <a:off x="1052320" y="2564904"/>
            <a:ext cx="6616024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änster-höger 11"/>
          <p:cNvSpPr/>
          <p:nvPr/>
        </p:nvSpPr>
        <p:spPr>
          <a:xfrm>
            <a:off x="1187624" y="5121187"/>
            <a:ext cx="439248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14" name="Rak 13"/>
          <p:cNvCxnSpPr/>
          <p:nvPr/>
        </p:nvCxnSpPr>
        <p:spPr>
          <a:xfrm>
            <a:off x="5668610" y="2564904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2699792" y="4936521"/>
            <a:ext cx="28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Learning time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1973832" y="4318955"/>
            <a:ext cx="454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Initial performance  &lt;= Guessable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7" name="Rak pil 6"/>
          <p:cNvCxnSpPr>
            <a:stCxn id="16" idx="1"/>
            <a:endCxn id="12" idx="3"/>
          </p:cNvCxnSpPr>
          <p:nvPr/>
        </p:nvCxnSpPr>
        <p:spPr>
          <a:xfrm flipH="1">
            <a:off x="1187624" y="4503621"/>
            <a:ext cx="786208" cy="9055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089466" y="2231576"/>
            <a:ext cx="28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Max performance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48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6064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v-SE" sz="4800" dirty="0" smtClean="0"/>
              <a:t>A </a:t>
            </a:r>
            <a:r>
              <a:rPr lang="sv-SE" sz="4800" dirty="0" err="1" smtClean="0"/>
              <a:t>high-quality</a:t>
            </a:r>
            <a:r>
              <a:rPr lang="sv-SE" sz="4800" dirty="0" smtClean="0"/>
              <a:t> human-computer interface: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72816"/>
            <a:ext cx="7772400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Guessable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Is </a:t>
            </a:r>
            <a:r>
              <a:rPr lang="en-US" sz="4000" dirty="0" err="1" smtClean="0"/>
              <a:t>Explorable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 memory</a:t>
            </a:r>
            <a:b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asy to physically handle</a:t>
            </a:r>
          </a:p>
        </p:txBody>
      </p:sp>
    </p:spTree>
    <p:extLst>
      <p:ext uri="{BB962C8B-B14F-4D97-AF65-F5344CB8AC3E}">
        <p14:creationId xmlns:p14="http://schemas.microsoft.com/office/powerpoint/2010/main" val="18833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simplified graph</a:t>
            </a:r>
            <a:endParaRPr lang="en-US" dirty="0"/>
          </a:p>
        </p:txBody>
      </p:sp>
      <p:cxnSp>
        <p:nvCxnSpPr>
          <p:cNvPr id="5" name="Rak pil 4"/>
          <p:cNvCxnSpPr/>
          <p:nvPr/>
        </p:nvCxnSpPr>
        <p:spPr>
          <a:xfrm flipV="1">
            <a:off x="1187624" y="1772816"/>
            <a:ext cx="0" cy="4248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k pil 5"/>
          <p:cNvCxnSpPr/>
          <p:nvPr/>
        </p:nvCxnSpPr>
        <p:spPr>
          <a:xfrm>
            <a:off x="971600" y="5733256"/>
            <a:ext cx="704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/>
          <p:cNvSpPr txBox="1"/>
          <p:nvPr/>
        </p:nvSpPr>
        <p:spPr>
          <a:xfrm>
            <a:off x="6876256" y="5868561"/>
            <a:ext cx="216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ruta 8"/>
          <p:cNvSpPr txBox="1"/>
          <p:nvPr/>
        </p:nvSpPr>
        <p:spPr>
          <a:xfrm rot="16200000">
            <a:off x="-765545" y="3357234"/>
            <a:ext cx="3177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efficiency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Båge 9"/>
          <p:cNvSpPr/>
          <p:nvPr/>
        </p:nvSpPr>
        <p:spPr>
          <a:xfrm rot="16367024">
            <a:off x="3414040" y="373590"/>
            <a:ext cx="6213064" cy="10647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Rak 3"/>
          <p:cNvCxnSpPr/>
          <p:nvPr/>
        </p:nvCxnSpPr>
        <p:spPr>
          <a:xfrm flipV="1">
            <a:off x="1052320" y="2564904"/>
            <a:ext cx="6616024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änster-höger 11"/>
          <p:cNvSpPr/>
          <p:nvPr/>
        </p:nvSpPr>
        <p:spPr>
          <a:xfrm>
            <a:off x="1187624" y="5121187"/>
            <a:ext cx="4392488" cy="57606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Rak 13"/>
          <p:cNvCxnSpPr/>
          <p:nvPr/>
        </p:nvCxnSpPr>
        <p:spPr>
          <a:xfrm>
            <a:off x="5668610" y="2564904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2051720" y="487819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Learning time &lt;= </a:t>
            </a:r>
            <a:r>
              <a:rPr kumimoji="0" 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explorable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1973832" y="4318955"/>
            <a:ext cx="454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Initial performance  &lt;= Guessable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7" name="Rak pil 6"/>
          <p:cNvCxnSpPr>
            <a:stCxn id="16" idx="1"/>
            <a:endCxn id="12" idx="3"/>
          </p:cNvCxnSpPr>
          <p:nvPr/>
        </p:nvCxnSpPr>
        <p:spPr>
          <a:xfrm flipH="1">
            <a:off x="1187624" y="4503621"/>
            <a:ext cx="786208" cy="9055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089466" y="2231576"/>
            <a:ext cx="28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Max performance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02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332656"/>
            <a:ext cx="6836940" cy="1143000"/>
          </a:xfrm>
        </p:spPr>
        <p:txBody>
          <a:bodyPr/>
          <a:lstStyle/>
          <a:p>
            <a:pPr eaLnBrk="1" hangingPunct="1"/>
            <a:r>
              <a:rPr lang="sv-SE" dirty="0" err="1" smtClean="0"/>
              <a:t>Explorable</a:t>
            </a:r>
            <a:r>
              <a:rPr lang="sv-SE" dirty="0" smtClean="0"/>
              <a:t>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276872"/>
            <a:ext cx="7772400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you can’t </a:t>
            </a:r>
            <a:r>
              <a:rPr lang="en-US" sz="2400" dirty="0" smtClean="0"/>
              <a:t>guess from visual information you </a:t>
            </a:r>
            <a:r>
              <a:rPr lang="en-US" sz="2400" dirty="0"/>
              <a:t>must be able to learn by </a:t>
            </a:r>
            <a:r>
              <a:rPr lang="en-US" sz="2400" dirty="0" smtClean="0"/>
              <a:t>exploration</a:t>
            </a:r>
            <a:br>
              <a:rPr lang="en-US" sz="2400" dirty="0" smtClean="0"/>
            </a:b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Always easy and complete ”undo</a:t>
            </a:r>
            <a:r>
              <a:rPr lang="en-US" sz="2200" dirty="0" smtClean="0"/>
              <a:t>”</a:t>
            </a:r>
            <a:br>
              <a:rPr lang="en-US" sz="2200" dirty="0" smtClean="0"/>
            </a:br>
            <a:endParaRPr 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Always differentiated and immediate feedback on all actions</a:t>
            </a:r>
          </a:p>
        </p:txBody>
      </p:sp>
    </p:spTree>
    <p:extLst>
      <p:ext uri="{BB962C8B-B14F-4D97-AF65-F5344CB8AC3E}">
        <p14:creationId xmlns:p14="http://schemas.microsoft.com/office/powerpoint/2010/main" val="27128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332656"/>
            <a:ext cx="6836940" cy="1143000"/>
          </a:xfrm>
        </p:spPr>
        <p:txBody>
          <a:bodyPr/>
          <a:lstStyle/>
          <a:p>
            <a:pPr eaLnBrk="1" hangingPunct="1"/>
            <a:r>
              <a:rPr lang="sv-SE" dirty="0" err="1" smtClean="0"/>
              <a:t>Explorable</a:t>
            </a:r>
            <a:r>
              <a:rPr lang="sv-SE" dirty="0" smtClean="0"/>
              <a:t>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276872"/>
            <a:ext cx="7772400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you can’t </a:t>
            </a:r>
            <a:r>
              <a:rPr lang="en-US" sz="2400" dirty="0" smtClean="0"/>
              <a:t>guess from visual information you </a:t>
            </a:r>
            <a:r>
              <a:rPr lang="en-US" sz="2400" dirty="0"/>
              <a:t>must be able to learn by </a:t>
            </a:r>
            <a:r>
              <a:rPr lang="en-US" sz="2400" dirty="0" smtClean="0"/>
              <a:t>exploration</a:t>
            </a:r>
            <a:br>
              <a:rPr lang="en-US" sz="2400" dirty="0" smtClean="0"/>
            </a:b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Always easy and complete ”undo</a:t>
            </a:r>
            <a:r>
              <a:rPr lang="en-US" sz="2200" dirty="0" smtClean="0"/>
              <a:t>”</a:t>
            </a:r>
            <a:br>
              <a:rPr lang="en-US" sz="2200" dirty="0" smtClean="0"/>
            </a:br>
            <a:endParaRPr 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Always differentiated and immediate feedback on all actions</a:t>
            </a:r>
          </a:p>
        </p:txBody>
      </p:sp>
    </p:spTree>
    <p:extLst>
      <p:ext uri="{BB962C8B-B14F-4D97-AF65-F5344CB8AC3E}">
        <p14:creationId xmlns:p14="http://schemas.microsoft.com/office/powerpoint/2010/main" val="29875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6064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v-SE" sz="4800" dirty="0" smtClean="0"/>
              <a:t>A </a:t>
            </a:r>
            <a:r>
              <a:rPr lang="sv-SE" sz="4800" dirty="0" err="1" smtClean="0"/>
              <a:t>high-quality</a:t>
            </a:r>
            <a:r>
              <a:rPr lang="sv-SE" sz="4800" dirty="0" smtClean="0"/>
              <a:t> human-computer interface: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72816"/>
            <a:ext cx="7772400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Guessable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Explorable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Supports memory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asy to physically handle</a:t>
            </a:r>
          </a:p>
        </p:txBody>
      </p:sp>
    </p:spTree>
    <p:extLst>
      <p:ext uri="{BB962C8B-B14F-4D97-AF65-F5344CB8AC3E}">
        <p14:creationId xmlns:p14="http://schemas.microsoft.com/office/powerpoint/2010/main" val="12214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simplified graph</a:t>
            </a:r>
            <a:endParaRPr lang="en-US" dirty="0"/>
          </a:p>
        </p:txBody>
      </p:sp>
      <p:cxnSp>
        <p:nvCxnSpPr>
          <p:cNvPr id="5" name="Rak pil 4"/>
          <p:cNvCxnSpPr/>
          <p:nvPr/>
        </p:nvCxnSpPr>
        <p:spPr>
          <a:xfrm flipV="1">
            <a:off x="1187624" y="1772816"/>
            <a:ext cx="0" cy="4248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k pil 5"/>
          <p:cNvCxnSpPr/>
          <p:nvPr/>
        </p:nvCxnSpPr>
        <p:spPr>
          <a:xfrm>
            <a:off x="971600" y="5733256"/>
            <a:ext cx="704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/>
          <p:cNvSpPr txBox="1"/>
          <p:nvPr/>
        </p:nvSpPr>
        <p:spPr>
          <a:xfrm>
            <a:off x="6876256" y="5868561"/>
            <a:ext cx="216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ruta 8"/>
          <p:cNvSpPr txBox="1"/>
          <p:nvPr/>
        </p:nvSpPr>
        <p:spPr>
          <a:xfrm rot="16200000">
            <a:off x="-765545" y="3357234"/>
            <a:ext cx="3177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efficiency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Båge 9"/>
          <p:cNvSpPr/>
          <p:nvPr/>
        </p:nvSpPr>
        <p:spPr>
          <a:xfrm rot="16367024">
            <a:off x="3414040" y="373590"/>
            <a:ext cx="6213064" cy="10647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4" name="Rak 3"/>
          <p:cNvCxnSpPr/>
          <p:nvPr/>
        </p:nvCxnSpPr>
        <p:spPr>
          <a:xfrm flipV="1">
            <a:off x="1052320" y="2564904"/>
            <a:ext cx="6616024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änster-höger 11"/>
          <p:cNvSpPr/>
          <p:nvPr/>
        </p:nvSpPr>
        <p:spPr>
          <a:xfrm>
            <a:off x="1187624" y="5121187"/>
            <a:ext cx="4392488" cy="57606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14" name="Rak 13"/>
          <p:cNvCxnSpPr/>
          <p:nvPr/>
        </p:nvCxnSpPr>
        <p:spPr>
          <a:xfrm>
            <a:off x="5668610" y="2564904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2051720" y="477175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Learning time &lt;= </a:t>
            </a:r>
            <a:r>
              <a:rPr kumimoji="0" 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explorable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US" sz="1800" b="1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 for memory</a:t>
            </a:r>
            <a:endParaRPr kumimoji="0" lang="en-US" sz="1800" b="1" i="1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1973832" y="4318955"/>
            <a:ext cx="454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Initial performance  &lt;= Guessable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7" name="Rak pil 6"/>
          <p:cNvCxnSpPr>
            <a:stCxn id="16" idx="1"/>
            <a:endCxn id="12" idx="3"/>
          </p:cNvCxnSpPr>
          <p:nvPr/>
        </p:nvCxnSpPr>
        <p:spPr>
          <a:xfrm flipH="1">
            <a:off x="1187624" y="4503621"/>
            <a:ext cx="786208" cy="9055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089466" y="2231576"/>
            <a:ext cx="28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Max performance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19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116632"/>
            <a:ext cx="6836940" cy="974983"/>
          </a:xfrm>
        </p:spPr>
        <p:txBody>
          <a:bodyPr/>
          <a:lstStyle/>
          <a:p>
            <a:pPr eaLnBrk="1" hangingPunct="1"/>
            <a:r>
              <a:rPr lang="sv-SE" dirty="0" smtClean="0"/>
              <a:t>Supports </a:t>
            </a:r>
            <a:r>
              <a:rPr lang="sv-SE" dirty="0" err="1" smtClean="0"/>
              <a:t>memory</a:t>
            </a:r>
            <a:r>
              <a:rPr lang="sv-SE" dirty="0" smtClean="0"/>
              <a:t>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196752"/>
            <a:ext cx="7772400" cy="537321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All usage-relevant properties should have a consistent mapping to visual </a:t>
            </a:r>
            <a:r>
              <a:rPr lang="en-US" sz="2400" dirty="0" smtClean="0">
                <a:latin typeface="Calibri" panose="020F0502020204030204" pitchFamily="34" charset="0"/>
              </a:rPr>
              <a:t>features</a:t>
            </a:r>
            <a:r>
              <a:rPr lang="en-US" sz="2000" dirty="0" smtClean="0">
                <a:latin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All visual features should be easy to </a:t>
            </a:r>
            <a:r>
              <a:rPr lang="en-US" sz="2400" dirty="0" smtClean="0">
                <a:latin typeface="Calibri" panose="020F0502020204030204" pitchFamily="34" charset="0"/>
              </a:rPr>
              <a:t>perceive</a:t>
            </a:r>
            <a:br>
              <a:rPr lang="en-US" sz="2400" dirty="0" smtClean="0">
                <a:latin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Visual features should be chosen such that they either: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correctly map to previously existing memory structures,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 are </a:t>
            </a:r>
            <a:r>
              <a:rPr lang="en-US" sz="1800" dirty="0" smtClean="0">
                <a:latin typeface="Calibri" panose="020F0502020204030204" pitchFamily="34" charset="0"/>
              </a:rPr>
              <a:t>unique</a:t>
            </a:r>
            <a:r>
              <a:rPr lang="en-US" sz="2400" dirty="0" smtClean="0">
                <a:latin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Large scale visual structure should be easily </a:t>
            </a:r>
            <a:r>
              <a:rPr lang="en-US" sz="2400" dirty="0" smtClean="0">
                <a:latin typeface="Calibri" panose="020F0502020204030204" pitchFamily="34" charset="0"/>
              </a:rPr>
              <a:t>discriminable</a:t>
            </a:r>
            <a:br>
              <a:rPr lang="en-US" sz="2400" dirty="0" smtClean="0">
                <a:latin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Actions and objects should have a minimalistic (logical)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Concepts should be mutually exclusive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10163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panose="020F0502020204030204" pitchFamily="34" charset="0"/>
              </a:rPr>
              <a:t>All usage-relevant properties should have a consistent mapping to visual features</a:t>
            </a:r>
            <a:endParaRPr lang="sv-SE" sz="3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4711" y="2132856"/>
            <a:ext cx="8786842" cy="491492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Usage-relevant properties</a:t>
            </a:r>
          </a:p>
          <a:p>
            <a:pPr eaLnBrk="1" hangingPunct="1">
              <a:lnSpc>
                <a:spcPct val="90000"/>
              </a:lnSpc>
            </a:pPr>
            <a:endParaRPr lang="en-US" sz="3600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Can be saved, is /isn’t saved, possible to edit, read-only, machine-generated, user-generated, …</a:t>
            </a:r>
          </a:p>
          <a:p>
            <a:pPr eaLnBrk="1" hangingPunct="1">
              <a:lnSpc>
                <a:spcPct val="90000"/>
              </a:lnSpc>
            </a:pPr>
            <a:endParaRPr lang="en-US" sz="36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980729"/>
            <a:ext cx="1810544" cy="3312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4128" y="3423296"/>
            <a:ext cx="1368152" cy="187220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2840" y="2924944"/>
            <a:ext cx="1123576" cy="4320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3184" y="215789"/>
            <a:ext cx="251771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 Contextual Design to create a vision of the entire human-computer interface already in phase 0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211072">
            <a:off x="7539474" y="1429467"/>
            <a:ext cx="430306" cy="1456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2157650">
            <a:off x="1745308" y="1173659"/>
            <a:ext cx="430306" cy="1321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17661" y="124976"/>
            <a:ext cx="360055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Introduce a “Phase 0” to: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all user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each user groups’ characteristics that are important for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Describe the work for each user group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do this, use Contextual Inquiry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8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116632"/>
            <a:ext cx="6836940" cy="974983"/>
          </a:xfrm>
        </p:spPr>
        <p:txBody>
          <a:bodyPr/>
          <a:lstStyle/>
          <a:p>
            <a:pPr eaLnBrk="1" hangingPunct="1"/>
            <a:r>
              <a:rPr lang="sv-SE" dirty="0" smtClean="0"/>
              <a:t>Supports </a:t>
            </a:r>
            <a:r>
              <a:rPr lang="sv-SE" dirty="0" err="1" smtClean="0"/>
              <a:t>memory</a:t>
            </a:r>
            <a:r>
              <a:rPr lang="sv-SE" dirty="0" smtClean="0"/>
              <a:t>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196752"/>
            <a:ext cx="7772400" cy="537321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All usage-relevant properties should have a consistent mapping to visual </a:t>
            </a:r>
            <a:r>
              <a:rPr lang="en-US" sz="2400" dirty="0" smtClean="0">
                <a:latin typeface="Calibri" panose="020F0502020204030204" pitchFamily="34" charset="0"/>
              </a:rPr>
              <a:t>features</a:t>
            </a:r>
            <a:r>
              <a:rPr lang="en-US" sz="2000" dirty="0" smtClean="0">
                <a:latin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All visual features should be easy to </a:t>
            </a:r>
            <a:r>
              <a:rPr lang="en-US" sz="2400" dirty="0" smtClean="0">
                <a:latin typeface="Calibri" panose="020F0502020204030204" pitchFamily="34" charset="0"/>
              </a:rPr>
              <a:t>perceive</a:t>
            </a:r>
            <a:br>
              <a:rPr lang="en-US" sz="2400" dirty="0" smtClean="0">
                <a:latin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Visual features should be chosen such that they either: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correctly map to previously existing memory structures,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 are </a:t>
            </a:r>
            <a:r>
              <a:rPr lang="en-US" sz="1800" dirty="0" smtClean="0">
                <a:latin typeface="Calibri" panose="020F0502020204030204" pitchFamily="34" charset="0"/>
              </a:rPr>
              <a:t>unique</a:t>
            </a:r>
            <a:r>
              <a:rPr lang="en-US" sz="2400" dirty="0" smtClean="0">
                <a:latin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Large scale visual structure should be easily </a:t>
            </a:r>
            <a:r>
              <a:rPr lang="en-US" sz="2400" dirty="0" smtClean="0">
                <a:latin typeface="Calibri" panose="020F0502020204030204" pitchFamily="34" charset="0"/>
              </a:rPr>
              <a:t>discriminable</a:t>
            </a:r>
            <a:br>
              <a:rPr lang="en-US" sz="2400" dirty="0" smtClean="0">
                <a:latin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Actions and objects should have a minimalistic (logical)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Concepts should be mutually exclusive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17708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6064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v-SE" sz="4800" dirty="0" smtClean="0"/>
              <a:t>A </a:t>
            </a:r>
            <a:r>
              <a:rPr lang="sv-SE" sz="4800" dirty="0" err="1" smtClean="0"/>
              <a:t>high-quality</a:t>
            </a:r>
            <a:r>
              <a:rPr lang="sv-SE" sz="4800" dirty="0" smtClean="0"/>
              <a:t> human-computer interface: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72816"/>
            <a:ext cx="7772400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Guessable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Explorable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Supports memory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Is </a:t>
            </a:r>
            <a:r>
              <a:rPr lang="en-US" sz="4000" dirty="0"/>
              <a:t>e</a:t>
            </a:r>
            <a:r>
              <a:rPr lang="en-US" sz="4000" dirty="0" smtClean="0"/>
              <a:t>asy to physically handle</a:t>
            </a:r>
          </a:p>
        </p:txBody>
      </p:sp>
    </p:spTree>
    <p:extLst>
      <p:ext uri="{BB962C8B-B14F-4D97-AF65-F5344CB8AC3E}">
        <p14:creationId xmlns:p14="http://schemas.microsoft.com/office/powerpoint/2010/main" val="24006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404664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Is Easy to physically handle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28800"/>
            <a:ext cx="7772400" cy="5689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Minimize actions needed while keeping the structure of actions consistent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Each action should be tuned using </a:t>
            </a:r>
            <a:r>
              <a:rPr lang="en-US" dirty="0" err="1" smtClean="0"/>
              <a:t>Fitt’s</a:t>
            </a:r>
            <a:r>
              <a:rPr lang="en-US" dirty="0" smtClean="0"/>
              <a:t> law </a:t>
            </a:r>
          </a:p>
        </p:txBody>
      </p:sp>
    </p:spTree>
    <p:extLst>
      <p:ext uri="{BB962C8B-B14F-4D97-AF65-F5344CB8AC3E}">
        <p14:creationId xmlns:p14="http://schemas.microsoft.com/office/powerpoint/2010/main" val="16161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simplified graph</a:t>
            </a:r>
            <a:endParaRPr lang="en-US" dirty="0"/>
          </a:p>
        </p:txBody>
      </p:sp>
      <p:cxnSp>
        <p:nvCxnSpPr>
          <p:cNvPr id="5" name="Rak pil 4"/>
          <p:cNvCxnSpPr/>
          <p:nvPr/>
        </p:nvCxnSpPr>
        <p:spPr>
          <a:xfrm flipV="1">
            <a:off x="1187624" y="1772816"/>
            <a:ext cx="0" cy="4248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k pil 5"/>
          <p:cNvCxnSpPr/>
          <p:nvPr/>
        </p:nvCxnSpPr>
        <p:spPr>
          <a:xfrm>
            <a:off x="971600" y="5733256"/>
            <a:ext cx="704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/>
          <p:cNvSpPr txBox="1"/>
          <p:nvPr/>
        </p:nvSpPr>
        <p:spPr>
          <a:xfrm>
            <a:off x="6876256" y="5868561"/>
            <a:ext cx="216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ruta 8"/>
          <p:cNvSpPr txBox="1"/>
          <p:nvPr/>
        </p:nvSpPr>
        <p:spPr>
          <a:xfrm rot="16200000">
            <a:off x="-765545" y="3357234"/>
            <a:ext cx="3177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efficiency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Båge 9"/>
          <p:cNvSpPr/>
          <p:nvPr/>
        </p:nvSpPr>
        <p:spPr>
          <a:xfrm rot="16367024">
            <a:off x="3414040" y="373590"/>
            <a:ext cx="6213064" cy="10647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4" name="Rak 3"/>
          <p:cNvCxnSpPr/>
          <p:nvPr/>
        </p:nvCxnSpPr>
        <p:spPr>
          <a:xfrm flipV="1">
            <a:off x="1052320" y="2564904"/>
            <a:ext cx="6616024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änster-höger 11"/>
          <p:cNvSpPr/>
          <p:nvPr/>
        </p:nvSpPr>
        <p:spPr>
          <a:xfrm>
            <a:off x="1187624" y="5121187"/>
            <a:ext cx="4392488" cy="57606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14" name="Rak 13"/>
          <p:cNvCxnSpPr/>
          <p:nvPr/>
        </p:nvCxnSpPr>
        <p:spPr>
          <a:xfrm>
            <a:off x="5668610" y="2564904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2051720" y="477175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Learning time &lt;= </a:t>
            </a:r>
            <a:r>
              <a:rPr kumimoji="0" 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explorable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US" sz="1800" b="1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 for memory</a:t>
            </a:r>
            <a:endParaRPr kumimoji="0" lang="en-US" sz="1800" b="1" i="1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1973832" y="4318955"/>
            <a:ext cx="454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Initial performance  &lt;= Guessable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7" name="Rak pil 6"/>
          <p:cNvCxnSpPr>
            <a:stCxn id="16" idx="1"/>
            <a:endCxn id="12" idx="3"/>
          </p:cNvCxnSpPr>
          <p:nvPr/>
        </p:nvCxnSpPr>
        <p:spPr>
          <a:xfrm flipH="1">
            <a:off x="1187624" y="4503621"/>
            <a:ext cx="786208" cy="9055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089466" y="2231576"/>
            <a:ext cx="28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Max performance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8" name="Rak pil 17"/>
          <p:cNvCxnSpPr/>
          <p:nvPr/>
        </p:nvCxnSpPr>
        <p:spPr>
          <a:xfrm flipH="1">
            <a:off x="4882402" y="2132856"/>
            <a:ext cx="553694" cy="2893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ruta 18"/>
          <p:cNvSpPr txBox="1"/>
          <p:nvPr/>
        </p:nvSpPr>
        <p:spPr>
          <a:xfrm>
            <a:off x="5472100" y="1890079"/>
            <a:ext cx="280831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Is easy to physically handle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24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sv-SE" dirty="0" err="1" smtClean="0"/>
              <a:t>Analyzed</a:t>
            </a:r>
            <a:r>
              <a:rPr lang="sv-SE" dirty="0" smtClean="0"/>
              <a:t> </a:t>
            </a:r>
            <a:r>
              <a:rPr lang="sv-SE" dirty="0" err="1" smtClean="0"/>
              <a:t>case</a:t>
            </a:r>
            <a:endParaRPr lang="sv-SE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438400"/>
            <a:ext cx="7772400" cy="3048000"/>
          </a:xfrm>
        </p:spPr>
        <p:txBody>
          <a:bodyPr/>
          <a:lstStyle/>
          <a:p>
            <a:pPr algn="ctr" eaLnBrk="1" hangingPunct="1"/>
            <a:r>
              <a:rPr lang="sv-SE" dirty="0" err="1" smtClean="0"/>
              <a:t>Taking</a:t>
            </a:r>
            <a:r>
              <a:rPr lang="sv-SE" dirty="0" smtClean="0"/>
              <a:t> a shower/</a:t>
            </a:r>
            <a:r>
              <a:rPr lang="sv-SE" dirty="0" err="1" smtClean="0"/>
              <a:t>bath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 rot="5369526">
            <a:off x="2552700" y="1638300"/>
            <a:ext cx="914400" cy="1295400"/>
          </a:xfrm>
          <a:custGeom>
            <a:avLst/>
            <a:gdLst>
              <a:gd name="T0" fmla="*/ 640334 w 21600"/>
              <a:gd name="T1" fmla="*/ 0 h 21600"/>
              <a:gd name="T2" fmla="*/ 640334 w 21600"/>
              <a:gd name="T3" fmla="*/ 729142 h 21600"/>
              <a:gd name="T4" fmla="*/ 137033 w 21600"/>
              <a:gd name="T5" fmla="*/ 1295400 h 21600"/>
              <a:gd name="T6" fmla="*/ 914400 w 21600"/>
              <a:gd name="T7" fmla="*/ 36457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 rot="5400000">
            <a:off x="6667500" y="1533525"/>
            <a:ext cx="914400" cy="1295400"/>
          </a:xfrm>
          <a:custGeom>
            <a:avLst/>
            <a:gdLst>
              <a:gd name="T0" fmla="*/ 640334 w 21600"/>
              <a:gd name="T1" fmla="*/ 0 h 21600"/>
              <a:gd name="T2" fmla="*/ 640334 w 21600"/>
              <a:gd name="T3" fmla="*/ 729142 h 21600"/>
              <a:gd name="T4" fmla="*/ 137033 w 21600"/>
              <a:gd name="T5" fmla="*/ 1295400 h 21600"/>
              <a:gd name="T6" fmla="*/ 914400 w 21600"/>
              <a:gd name="T7" fmla="*/ 36457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sv-SE" smtClean="0"/>
              <a:t>Basic functionality</a:t>
            </a:r>
            <a:endParaRPr lang="en-US" smtClean="0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381000" y="2209800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55 degree water under constant pressure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4343400" y="2133600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12 degree water under constant pressure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7415" name="Picture 8" descr="kr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724150"/>
            <a:ext cx="11128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9" descr="kr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2743200"/>
            <a:ext cx="11128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10" descr="pi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962400"/>
            <a:ext cx="10302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1" descr="pi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3962400"/>
            <a:ext cx="10302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9" name="AutoShape 12"/>
          <p:cNvSpPr>
            <a:spLocks noChangeArrowheads="1"/>
          </p:cNvSpPr>
          <p:nvPr/>
        </p:nvSpPr>
        <p:spPr bwMode="auto">
          <a:xfrm>
            <a:off x="2733675" y="4752975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420" name="AutoShape 13"/>
          <p:cNvSpPr>
            <a:spLocks noChangeArrowheads="1"/>
          </p:cNvSpPr>
          <p:nvPr/>
        </p:nvSpPr>
        <p:spPr bwMode="auto">
          <a:xfrm>
            <a:off x="6934200" y="4752975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328613" y="5605463"/>
            <a:ext cx="759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	Scolding hot				Ice cold</a:t>
            </a:r>
          </a:p>
        </p:txBody>
      </p:sp>
    </p:spTree>
    <p:extLst>
      <p:ext uri="{BB962C8B-B14F-4D97-AF65-F5344CB8AC3E}">
        <p14:creationId xmlns:p14="http://schemas.microsoft.com/office/powerpoint/2010/main" val="9720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/>
          <p:cNvGrpSpPr/>
          <p:nvPr/>
        </p:nvGrpSpPr>
        <p:grpSpPr>
          <a:xfrm>
            <a:off x="553490" y="1916831"/>
            <a:ext cx="4392488" cy="4104456"/>
            <a:chOff x="1043608" y="1340768"/>
            <a:chExt cx="4392488" cy="4104456"/>
          </a:xfrm>
        </p:grpSpPr>
        <p:sp>
          <p:nvSpPr>
            <p:cNvPr id="7" name="textruta 6"/>
            <p:cNvSpPr txBox="1"/>
            <p:nvPr/>
          </p:nvSpPr>
          <p:spPr>
            <a:xfrm rot="16200000">
              <a:off x="-139878" y="3172326"/>
              <a:ext cx="2736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Basic functionality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ruta 7"/>
            <p:cNvSpPr txBox="1"/>
            <p:nvPr/>
          </p:nvSpPr>
          <p:spPr>
            <a:xfrm rot="16200000">
              <a:off x="1012250" y="3172326"/>
              <a:ext cx="2736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Conceptual mapping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Rak pil 8"/>
            <p:cNvCxnSpPr/>
            <p:nvPr/>
          </p:nvCxnSpPr>
          <p:spPr>
            <a:xfrm>
              <a:off x="1547664" y="2780928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ak pil 9"/>
            <p:cNvCxnSpPr/>
            <p:nvPr/>
          </p:nvCxnSpPr>
          <p:spPr>
            <a:xfrm flipH="1">
              <a:off x="1547664" y="3789040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ruta 10"/>
            <p:cNvSpPr txBox="1"/>
            <p:nvPr/>
          </p:nvSpPr>
          <p:spPr>
            <a:xfrm rot="16200000">
              <a:off x="2205028" y="3172325"/>
              <a:ext cx="2736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Interface concepts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Rak pil 11"/>
            <p:cNvCxnSpPr/>
            <p:nvPr/>
          </p:nvCxnSpPr>
          <p:spPr>
            <a:xfrm>
              <a:off x="2699791" y="2780928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ak pil 12"/>
            <p:cNvCxnSpPr/>
            <p:nvPr/>
          </p:nvCxnSpPr>
          <p:spPr>
            <a:xfrm flipH="1">
              <a:off x="2699791" y="3789040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ruta 13"/>
            <p:cNvSpPr txBox="1"/>
            <p:nvPr/>
          </p:nvSpPr>
          <p:spPr>
            <a:xfrm rot="16200000">
              <a:off x="4189895" y="2524254"/>
              <a:ext cx="15841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Visual design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Rak pil 14"/>
            <p:cNvCxnSpPr/>
            <p:nvPr/>
          </p:nvCxnSpPr>
          <p:spPr>
            <a:xfrm>
              <a:off x="3923928" y="2780927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ak pil 15"/>
            <p:cNvCxnSpPr/>
            <p:nvPr/>
          </p:nvCxnSpPr>
          <p:spPr>
            <a:xfrm flipH="1">
              <a:off x="3923928" y="3789039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ruta 16"/>
            <p:cNvSpPr txBox="1"/>
            <p:nvPr/>
          </p:nvSpPr>
          <p:spPr>
            <a:xfrm rot="16200000">
              <a:off x="4358881" y="4002160"/>
              <a:ext cx="12276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Behavior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Ellips 17"/>
            <p:cNvSpPr/>
            <p:nvPr/>
          </p:nvSpPr>
          <p:spPr>
            <a:xfrm>
              <a:off x="4499992" y="1340768"/>
              <a:ext cx="936104" cy="4104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8" name="Picture 4" descr="C:\Users\Mats\AppData\Local\Microsoft\Windows\Temporary Internet Files\Content.IE5\A2DUDFFM\MP90044217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76872"/>
            <a:ext cx="3024335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Rak 18"/>
          <p:cNvCxnSpPr/>
          <p:nvPr/>
        </p:nvCxnSpPr>
        <p:spPr>
          <a:xfrm>
            <a:off x="5004048" y="1916831"/>
            <a:ext cx="72008" cy="432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ruta 20"/>
          <p:cNvSpPr txBox="1"/>
          <p:nvPr/>
        </p:nvSpPr>
        <p:spPr>
          <a:xfrm rot="19434139">
            <a:off x="6444207" y="13170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 of system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1610994" y="58202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Human-computer interface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Vänster-höger 28"/>
          <p:cNvSpPr/>
          <p:nvPr/>
        </p:nvSpPr>
        <p:spPr>
          <a:xfrm>
            <a:off x="5076056" y="3391269"/>
            <a:ext cx="1584176" cy="5760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ankebubbla 3"/>
          <p:cNvSpPr/>
          <p:nvPr/>
        </p:nvSpPr>
        <p:spPr>
          <a:xfrm rot="19733829">
            <a:off x="5868699" y="482010"/>
            <a:ext cx="2880319" cy="1696726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ruta 24"/>
          <p:cNvSpPr txBox="1"/>
          <p:nvPr/>
        </p:nvSpPr>
        <p:spPr>
          <a:xfrm rot="19434139">
            <a:off x="6194818" y="89114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 of 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0" name="Vänster-uppåtvinklad 1029"/>
          <p:cNvSpPr/>
          <p:nvPr/>
        </p:nvSpPr>
        <p:spPr>
          <a:xfrm rot="10800000">
            <a:off x="1561602" y="404664"/>
            <a:ext cx="4306542" cy="122413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32" name="Rak pil 1031"/>
          <p:cNvCxnSpPr/>
          <p:nvPr/>
        </p:nvCxnSpPr>
        <p:spPr>
          <a:xfrm>
            <a:off x="323528" y="1772816"/>
            <a:ext cx="4622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ak 2"/>
          <p:cNvCxnSpPr/>
          <p:nvPr/>
        </p:nvCxnSpPr>
        <p:spPr>
          <a:xfrm>
            <a:off x="553489" y="5517232"/>
            <a:ext cx="152146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>
            <a:off x="1700970" y="5805264"/>
            <a:ext cx="296626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BD06784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4076700"/>
            <a:ext cx="2305050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AutoShape 5"/>
          <p:cNvSpPr>
            <a:spLocks noChangeArrowheads="1"/>
          </p:cNvSpPr>
          <p:nvPr/>
        </p:nvSpPr>
        <p:spPr bwMode="auto">
          <a:xfrm>
            <a:off x="2124075" y="836613"/>
            <a:ext cx="6048375" cy="3167062"/>
          </a:xfrm>
          <a:prstGeom prst="wedgeEllipseCallout">
            <a:avLst>
              <a:gd name="adj1" fmla="val -34750"/>
              <a:gd name="adj2" fmla="val 5636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3851275" y="1268413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Water: {Off; On}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419475" y="1916113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Temperature: = [cold</a:t>
            </a: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warm]</a:t>
            </a: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3419475" y="2492375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Flow: = [low</a:t>
            </a: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high]</a:t>
            </a: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3419475" y="3078624"/>
            <a:ext cx="3816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Select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Tub;Shower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</a:t>
            </a:r>
          </a:p>
        </p:txBody>
      </p:sp>
      <p:sp>
        <p:nvSpPr>
          <p:cNvPr id="16392" name="AutoShape 10"/>
          <p:cNvSpPr>
            <a:spLocks/>
          </p:cNvSpPr>
          <p:nvPr/>
        </p:nvSpPr>
        <p:spPr bwMode="auto">
          <a:xfrm>
            <a:off x="4859338" y="4154488"/>
            <a:ext cx="3673475" cy="2443162"/>
          </a:xfrm>
          <a:prstGeom prst="borderCallout2">
            <a:avLst>
              <a:gd name="adj1" fmla="val 4681"/>
              <a:gd name="adj2" fmla="val -2074"/>
              <a:gd name="adj3" fmla="val 4681"/>
              <a:gd name="adj4" fmla="val -20398"/>
              <a:gd name="adj5" fmla="val 4681"/>
              <a:gd name="adj6" fmla="val -40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5003800" y="4076700"/>
            <a:ext cx="262731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Goal: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Cold morning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Temp= + 40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°C Flow=75%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Hot summer night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Temp=+25 °C Flow= 40%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251520" y="298004"/>
            <a:ext cx="2520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Goal and mental model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68233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v-SE" sz="4000" dirty="0" err="1" smtClean="0"/>
              <a:t>Comparison</a:t>
            </a:r>
            <a:r>
              <a:rPr lang="sv-SE" sz="4000" dirty="0" smtClean="0"/>
              <a:t> </a:t>
            </a:r>
            <a:r>
              <a:rPr lang="sv-SE" sz="4000" dirty="0" err="1" smtClean="0"/>
              <a:t>between</a:t>
            </a:r>
            <a:r>
              <a:rPr lang="sv-SE" sz="4000" dirty="0" smtClean="0"/>
              <a:t> </a:t>
            </a:r>
            <a:r>
              <a:rPr lang="sv-SE" sz="4000" dirty="0" err="1" smtClean="0"/>
              <a:t>basic</a:t>
            </a:r>
            <a:r>
              <a:rPr lang="sv-SE" sz="4000" dirty="0" smtClean="0"/>
              <a:t> </a:t>
            </a:r>
            <a:r>
              <a:rPr lang="sv-SE" sz="4000" dirty="0" err="1" smtClean="0"/>
              <a:t>functionaltiy</a:t>
            </a:r>
            <a:r>
              <a:rPr lang="sv-SE" sz="4000" dirty="0" smtClean="0"/>
              <a:t> and </a:t>
            </a:r>
            <a:r>
              <a:rPr lang="sv-SE" sz="4000" dirty="0" err="1" smtClean="0"/>
              <a:t>user</a:t>
            </a:r>
            <a:r>
              <a:rPr lang="sv-SE" sz="4000" dirty="0" smtClean="0"/>
              <a:t> </a:t>
            </a:r>
            <a:r>
              <a:rPr lang="sv-SE" sz="4000" dirty="0" err="1" smtClean="0"/>
              <a:t>goals</a:t>
            </a:r>
            <a:endParaRPr lang="en-US" sz="4000" dirty="0" smtClean="0"/>
          </a:p>
        </p:txBody>
      </p:sp>
      <p:sp>
        <p:nvSpPr>
          <p:cNvPr id="18449" name="Text Box 3"/>
          <p:cNvSpPr txBox="1">
            <a:spLocks noChangeArrowheads="1"/>
          </p:cNvSpPr>
          <p:nvPr/>
        </p:nvSpPr>
        <p:spPr bwMode="auto">
          <a:xfrm>
            <a:off x="193921" y="3290049"/>
            <a:ext cx="792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Hot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water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flow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hwf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):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{0;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low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high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48" name="Text Box 6"/>
          <p:cNvSpPr txBox="1">
            <a:spLocks noChangeArrowheads="1"/>
          </p:cNvSpPr>
          <p:nvPr/>
        </p:nvSpPr>
        <p:spPr bwMode="auto">
          <a:xfrm>
            <a:off x="179512" y="3933056"/>
            <a:ext cx="792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Cold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water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flow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cwf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):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{0;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low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high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5211329" y="2822286"/>
            <a:ext cx="2808288" cy="55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Water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{Off; On}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5148263" y="3338210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Temperature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= [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cold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warm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]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5181581" y="3953978"/>
            <a:ext cx="4321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Flow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          =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low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high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]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42" name="Line 14"/>
          <p:cNvSpPr>
            <a:spLocks noChangeShapeType="1"/>
          </p:cNvSpPr>
          <p:nvPr/>
        </p:nvSpPr>
        <p:spPr bwMode="auto">
          <a:xfrm>
            <a:off x="5092700" y="1773238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8443" name="Picture 22" descr="BD06784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0"/>
            <a:ext cx="152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44" name="Group 25"/>
          <p:cNvGrpSpPr>
            <a:grpSpLocks/>
          </p:cNvGrpSpPr>
          <p:nvPr/>
        </p:nvGrpSpPr>
        <p:grpSpPr bwMode="auto">
          <a:xfrm>
            <a:off x="364701" y="1392051"/>
            <a:ext cx="762000" cy="1771650"/>
            <a:chOff x="1728" y="1716"/>
            <a:chExt cx="701" cy="1740"/>
          </a:xfrm>
        </p:grpSpPr>
        <p:pic>
          <p:nvPicPr>
            <p:cNvPr id="18445" name="Picture 23" descr="kr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8" y="1716"/>
              <a:ext cx="701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6" name="Picture 24" descr="pi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28" y="2496"/>
              <a:ext cx="649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293623" y="4454989"/>
            <a:ext cx="762000" cy="1771650"/>
            <a:chOff x="1728" y="1716"/>
            <a:chExt cx="701" cy="1740"/>
          </a:xfrm>
        </p:grpSpPr>
        <p:pic>
          <p:nvPicPr>
            <p:cNvPr id="22" name="Picture 23" descr="kr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8" y="1716"/>
              <a:ext cx="701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4" descr="pi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28" y="2496"/>
              <a:ext cx="649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526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8610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v-SE" sz="4000" smtClean="0"/>
              <a:t>Problem with the basic functionality from a usage perspective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565400"/>
            <a:ext cx="7772400" cy="28876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Sutiable temperature </a:t>
            </a:r>
            <a:r>
              <a:rPr lang="en-US" i="1" smtClean="0"/>
              <a:t>cannot be accomplished</a:t>
            </a:r>
            <a:endParaRPr lang="en-US" smtClean="0"/>
          </a:p>
          <a:p>
            <a:pPr eaLnBrk="1" hangingPunct="1"/>
            <a:r>
              <a:rPr lang="en-US" smtClean="0"/>
              <a:t>I.e., Effectiveness is, for logical reasons, 0!</a:t>
            </a:r>
          </a:p>
          <a:p>
            <a:pPr lvl="1" eaLnBrk="1" hangingPunct="1"/>
            <a:r>
              <a:rPr lang="en-US" smtClean="0"/>
              <a:t>Several solutions possible:</a:t>
            </a:r>
          </a:p>
          <a:p>
            <a:pPr lvl="2" eaLnBrk="1" hangingPunct="1"/>
            <a:r>
              <a:rPr lang="en-US" smtClean="0"/>
              <a:t>Install a heater to the cold water…</a:t>
            </a:r>
          </a:p>
          <a:p>
            <a:pPr lvl="2" eaLnBrk="1" hangingPunct="1"/>
            <a:r>
              <a:rPr lang="en-US" smtClean="0"/>
              <a:t>Install a cooler to the warm water…</a:t>
            </a:r>
          </a:p>
        </p:txBody>
      </p:sp>
    </p:spTree>
    <p:extLst>
      <p:ext uri="{BB962C8B-B14F-4D97-AF65-F5344CB8AC3E}">
        <p14:creationId xmlns:p14="http://schemas.microsoft.com/office/powerpoint/2010/main" val="705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91978" y="5074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Wide and shallow</a:t>
            </a:r>
            <a:br>
              <a:rPr lang="en-US" dirty="0" smtClean="0"/>
            </a:br>
            <a:r>
              <a:rPr lang="en-US" dirty="0" smtClean="0"/>
              <a:t>vs</a:t>
            </a:r>
            <a:br>
              <a:rPr lang="en-US" dirty="0" smtClean="0"/>
            </a:br>
            <a:r>
              <a:rPr lang="en-US" dirty="0" smtClean="0"/>
              <a:t>narrow and deep prototypes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38350"/>
            <a:ext cx="8710516" cy="428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241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8" descr="två+p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700213"/>
            <a:ext cx="7777162" cy="46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9"/>
          <p:cNvSpPr>
            <a:spLocks noChangeArrowheads="1"/>
          </p:cNvSpPr>
          <p:nvPr/>
        </p:nvSpPr>
        <p:spPr bwMode="auto">
          <a:xfrm>
            <a:off x="323850" y="765175"/>
            <a:ext cx="85121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Mix hot and warm water in a controlled manner</a:t>
            </a:r>
          </a:p>
        </p:txBody>
      </p:sp>
    </p:spTree>
    <p:extLst>
      <p:ext uri="{BB962C8B-B14F-4D97-AF65-F5344CB8AC3E}">
        <p14:creationId xmlns:p14="http://schemas.microsoft.com/office/powerpoint/2010/main" val="20532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4610" y="188640"/>
            <a:ext cx="8215312" cy="1143000"/>
          </a:xfrm>
        </p:spPr>
        <p:txBody>
          <a:bodyPr/>
          <a:lstStyle/>
          <a:p>
            <a:pPr eaLnBrk="1" hangingPunct="1"/>
            <a:r>
              <a:rPr lang="sv-SE" sz="4000" dirty="0" smtClean="0"/>
              <a:t>The </a:t>
            </a:r>
            <a:r>
              <a:rPr lang="sv-SE" sz="4000" dirty="0" err="1" smtClean="0"/>
              <a:t>improved</a:t>
            </a:r>
            <a:r>
              <a:rPr lang="sv-SE" sz="4000" dirty="0" smtClean="0"/>
              <a:t> version vs mental </a:t>
            </a:r>
            <a:r>
              <a:rPr lang="sv-SE" sz="4000" dirty="0" err="1" smtClean="0"/>
              <a:t>model</a:t>
            </a:r>
            <a:endParaRPr lang="en-US" sz="4000" dirty="0" smtClean="0"/>
          </a:p>
        </p:txBody>
      </p:sp>
      <p:sp>
        <p:nvSpPr>
          <p:cNvPr id="21507" name="Line 14"/>
          <p:cNvSpPr>
            <a:spLocks noChangeShapeType="1"/>
          </p:cNvSpPr>
          <p:nvPr/>
        </p:nvSpPr>
        <p:spPr bwMode="auto">
          <a:xfrm>
            <a:off x="5003800" y="1773238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8" name="Text Box 20"/>
          <p:cNvSpPr txBox="1">
            <a:spLocks noChangeArrowheads="1"/>
          </p:cNvSpPr>
          <p:nvPr/>
        </p:nvSpPr>
        <p:spPr bwMode="auto">
          <a:xfrm>
            <a:off x="323849" y="5141712"/>
            <a:ext cx="7921625" cy="132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Resulting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mix:</a:t>
            </a:r>
            <a:b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sv-S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Temperature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(12*cwf + 55*hwf)/(</a:t>
            </a:r>
            <a:r>
              <a:rPr kumimoji="0" lang="sv-S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cwf+hwf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b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sv-S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Flow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cwf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sv-S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hwf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21509" name="Line 22"/>
          <p:cNvSpPr>
            <a:spLocks noChangeShapeType="1"/>
          </p:cNvSpPr>
          <p:nvPr/>
        </p:nvSpPr>
        <p:spPr bwMode="auto">
          <a:xfrm>
            <a:off x="5003800" y="4149725"/>
            <a:ext cx="396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1510" name="Picture 24" descr="två+p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5143500"/>
            <a:ext cx="2438400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25" descr="BD06784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1066800"/>
            <a:ext cx="1143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724525" y="2241550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Water: {Off; On}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148263" y="2960688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Temperature: = [cold </a:t>
            </a: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warm]</a:t>
            </a: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292725" y="3536950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Flow: = [low </a:t>
            </a: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high]</a:t>
            </a: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95030" y="4201905"/>
            <a:ext cx="7921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Hot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water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flow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hwf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): 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{0;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low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high</a:t>
            </a: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</a:t>
            </a: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95030" y="4571836"/>
            <a:ext cx="7921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Cold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water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flow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cwf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): 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{0;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low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high</a:t>
            </a: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</a:t>
            </a: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95030" y="371845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Controls: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3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84118"/>
            <a:ext cx="8215312" cy="1143000"/>
          </a:xfrm>
        </p:spPr>
        <p:txBody>
          <a:bodyPr/>
          <a:lstStyle/>
          <a:p>
            <a:pPr eaLnBrk="1" hangingPunct="1"/>
            <a:r>
              <a:rPr lang="sv-SE" sz="4000" dirty="0" err="1" smtClean="0"/>
              <a:t>Comparison</a:t>
            </a:r>
            <a:r>
              <a:rPr lang="sv-SE" sz="4000" dirty="0" smtClean="0"/>
              <a:t> </a:t>
            </a:r>
            <a:r>
              <a:rPr lang="sv-SE" sz="4000" dirty="0" err="1" smtClean="0"/>
              <a:t>with</a:t>
            </a:r>
            <a:r>
              <a:rPr lang="sv-SE" sz="4000" dirty="0" smtClean="0"/>
              <a:t> the </a:t>
            </a:r>
            <a:r>
              <a:rPr lang="sv-SE" sz="4000" dirty="0" err="1" smtClean="0"/>
              <a:t>improved</a:t>
            </a:r>
            <a:r>
              <a:rPr lang="sv-SE" sz="4000" dirty="0" smtClean="0"/>
              <a:t> version</a:t>
            </a:r>
            <a:endParaRPr lang="en-US" sz="4000" dirty="0" smtClean="0"/>
          </a:p>
        </p:txBody>
      </p:sp>
      <p:sp>
        <p:nvSpPr>
          <p:cNvPr id="22531" name="Line 14"/>
          <p:cNvSpPr>
            <a:spLocks noChangeShapeType="1"/>
          </p:cNvSpPr>
          <p:nvPr/>
        </p:nvSpPr>
        <p:spPr bwMode="auto">
          <a:xfrm>
            <a:off x="5003800" y="1773238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532" name="Text Box 20"/>
          <p:cNvSpPr txBox="1">
            <a:spLocks noChangeArrowheads="1"/>
          </p:cNvSpPr>
          <p:nvPr/>
        </p:nvSpPr>
        <p:spPr bwMode="auto">
          <a:xfrm>
            <a:off x="323850" y="5139118"/>
            <a:ext cx="79216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Resulting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mix:</a:t>
            </a:r>
            <a:b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sv-S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Temperature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(12*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cwf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+ 55*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hwf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)/(</a:t>
            </a:r>
            <a:r>
              <a:rPr kumimoji="0" lang="sv-S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cwf+hwf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b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sv-S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Flow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cwf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sv-S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hwf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22533" name="Line 22"/>
          <p:cNvSpPr>
            <a:spLocks noChangeShapeType="1"/>
          </p:cNvSpPr>
          <p:nvPr/>
        </p:nvSpPr>
        <p:spPr bwMode="auto">
          <a:xfrm>
            <a:off x="5003800" y="4149725"/>
            <a:ext cx="396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2534" name="Picture 24" descr="två+p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5143500"/>
            <a:ext cx="2438400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25" descr="BD06784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1066800"/>
            <a:ext cx="1143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724525" y="2241550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Water: {Off; On}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148263" y="2960688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Temperature: = [cold </a:t>
            </a: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warm]</a:t>
            </a: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292725" y="3536950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Flow: = [low </a:t>
            </a:r>
            <a:r>
              <a:rPr kumimoji="0" lang="sv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high]</a:t>
            </a: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785813" y="1307936"/>
            <a:ext cx="3214687" cy="1714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2540" name="textruta 11"/>
          <p:cNvSpPr txBox="1">
            <a:spLocks noChangeArrowheads="1"/>
          </p:cNvSpPr>
          <p:nvPr/>
        </p:nvSpPr>
        <p:spPr bwMode="auto">
          <a:xfrm>
            <a:off x="1178719" y="1934205"/>
            <a:ext cx="2428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Translation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Upp-Ned 12"/>
          <p:cNvSpPr/>
          <p:nvPr/>
        </p:nvSpPr>
        <p:spPr>
          <a:xfrm>
            <a:off x="2096621" y="3066397"/>
            <a:ext cx="571500" cy="10128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4" name="Vänster-höger 13"/>
          <p:cNvSpPr/>
          <p:nvPr/>
        </p:nvSpPr>
        <p:spPr>
          <a:xfrm>
            <a:off x="4080322" y="1824668"/>
            <a:ext cx="857250" cy="571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95030" y="4192115"/>
            <a:ext cx="7921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Hot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water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flow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hwf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): 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{0;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low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high</a:t>
            </a: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</a:t>
            </a: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95030" y="4562046"/>
            <a:ext cx="7921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Cold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water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flow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cwf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): 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{0;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low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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high</a:t>
            </a: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</a:t>
            </a: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295030" y="370866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Controls: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4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1000"/>
            <a:ext cx="8610600" cy="1143000"/>
          </a:xfrm>
        </p:spPr>
        <p:txBody>
          <a:bodyPr/>
          <a:lstStyle/>
          <a:p>
            <a:pPr eaLnBrk="1" hangingPunct="1"/>
            <a:r>
              <a:rPr lang="sv-SE" sz="4000" smtClean="0"/>
              <a:t>Comparison with the criteria:</a:t>
            </a:r>
            <a:endParaRPr lang="en-US" sz="4000" smtClean="0"/>
          </a:p>
        </p:txBody>
      </p:sp>
      <p:sp>
        <p:nvSpPr>
          <p:cNvPr id="23555" name="Text Box 15"/>
          <p:cNvSpPr txBox="1">
            <a:spLocks noChangeArrowheads="1"/>
          </p:cNvSpPr>
          <p:nvPr/>
        </p:nvSpPr>
        <p:spPr bwMode="auto">
          <a:xfrm>
            <a:off x="395288" y="2781300"/>
            <a:ext cx="8208962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Minimalistic mental </a:t>
            </a:r>
            <a:r>
              <a:rPr kumimoji="0" lang="sv-S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model</a:t>
            </a:r>
            <a:r>
              <a:rPr kumimoji="0" lang="sv-S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</a:t>
            </a:r>
            <a:r>
              <a:rPr kumimoji="0" lang="sv-SE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No!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Guessability</a:t>
            </a:r>
            <a:r>
              <a:rPr kumimoji="0" lang="sv-S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Affordance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	</a:t>
            </a:r>
            <a:r>
              <a:rPr kumimoji="0" lang="sv-SE" sz="24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Good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for grip and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turn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			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0" lang="sv-SE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Bad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direction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of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turn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Constraint</a:t>
            </a:r>
            <a:r>
              <a:rPr kumimoji="0" lang="sv-S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sv-S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so </a:t>
            </a:r>
            <a:r>
              <a:rPr kumimoji="0" lang="sv-S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so</a:t>
            </a:r>
            <a:r>
              <a:rPr kumimoji="0" lang="sv-S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Push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instance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Handle:so</a:t>
            </a:r>
            <a:r>
              <a:rPr kumimoji="0" lang="sv-S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so</a:t>
            </a:r>
          </a:p>
        </p:txBody>
      </p:sp>
      <p:pic>
        <p:nvPicPr>
          <p:cNvPr id="23556" name="Picture 16" descr="två+p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828800"/>
            <a:ext cx="3200400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71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ruta 3"/>
          <p:cNvSpPr txBox="1"/>
          <p:nvPr/>
        </p:nvSpPr>
        <p:spPr>
          <a:xfrm>
            <a:off x="1691680" y="327302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724128" y="3276763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Artifact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Nedåtböjd 5"/>
          <p:cNvSpPr/>
          <p:nvPr/>
        </p:nvSpPr>
        <p:spPr>
          <a:xfrm>
            <a:off x="2411760" y="2564904"/>
            <a:ext cx="381642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Nedåtböjd 6"/>
          <p:cNvSpPr/>
          <p:nvPr/>
        </p:nvSpPr>
        <p:spPr>
          <a:xfrm rot="10800000">
            <a:off x="2267744" y="3921097"/>
            <a:ext cx="381642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2267743" y="21328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Understand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5236586" y="4691915"/>
            <a:ext cx="2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Evaluate and discuss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5372472" y="23098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2420016" y="4695289"/>
            <a:ext cx="2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New options!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05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v-SE" sz="5400" dirty="0" smtClean="0"/>
              <a:t>A system </a:t>
            </a:r>
            <a:r>
              <a:rPr lang="sv-SE" sz="5400" dirty="0" err="1" smtClean="0"/>
              <a:t>with</a:t>
            </a:r>
            <a:r>
              <a:rPr lang="sv-SE" sz="5400" dirty="0" smtClean="0"/>
              <a:t> a </a:t>
            </a:r>
            <a:r>
              <a:rPr lang="sv-SE" sz="5400" dirty="0" err="1" smtClean="0"/>
              <a:t>high</a:t>
            </a:r>
            <a:r>
              <a:rPr lang="sv-SE" sz="5400" dirty="0" smtClean="0"/>
              <a:t> </a:t>
            </a:r>
            <a:r>
              <a:rPr lang="sv-SE" sz="5400" dirty="0" err="1" smtClean="0"/>
              <a:t>degree</a:t>
            </a:r>
            <a:r>
              <a:rPr lang="sv-SE" sz="5400" dirty="0" smtClean="0"/>
              <a:t> </a:t>
            </a:r>
            <a:r>
              <a:rPr lang="sv-SE" sz="5400" dirty="0" err="1" smtClean="0"/>
              <a:t>of</a:t>
            </a:r>
            <a:r>
              <a:rPr lang="sv-SE" sz="5400" dirty="0" smtClean="0"/>
              <a:t> </a:t>
            </a:r>
            <a:r>
              <a:rPr lang="sv-SE" sz="5400" dirty="0" err="1" smtClean="0"/>
              <a:t>usability</a:t>
            </a:r>
            <a:endParaRPr lang="sv-SE" sz="54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4711" y="2132856"/>
            <a:ext cx="8786842" cy="491492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Gives the specified users the functionality they need to efficiently reach their goals</a:t>
            </a:r>
          </a:p>
          <a:p>
            <a:pPr eaLnBrk="1" hangingPunct="1">
              <a:lnSpc>
                <a:spcPct val="90000"/>
              </a:lnSpc>
            </a:pPr>
            <a:endParaRPr lang="en-US" sz="3600" dirty="0" smtClean="0"/>
          </a:p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Has a high-quality human-computer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the specified users to access the functionality with effectiveness, efficiency and satisfaction in a specified context of use</a:t>
            </a:r>
          </a:p>
        </p:txBody>
      </p:sp>
    </p:spTree>
    <p:extLst>
      <p:ext uri="{BB962C8B-B14F-4D97-AF65-F5344CB8AC3E}">
        <p14:creationId xmlns:p14="http://schemas.microsoft.com/office/powerpoint/2010/main" val="1472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/>
          <p:cNvGrpSpPr/>
          <p:nvPr/>
        </p:nvGrpSpPr>
        <p:grpSpPr>
          <a:xfrm>
            <a:off x="553490" y="1916831"/>
            <a:ext cx="4392488" cy="4104456"/>
            <a:chOff x="1043608" y="1340768"/>
            <a:chExt cx="4392488" cy="4104456"/>
          </a:xfrm>
        </p:grpSpPr>
        <p:sp>
          <p:nvSpPr>
            <p:cNvPr id="7" name="textruta 6"/>
            <p:cNvSpPr txBox="1"/>
            <p:nvPr/>
          </p:nvSpPr>
          <p:spPr>
            <a:xfrm rot="16200000">
              <a:off x="-139878" y="3172326"/>
              <a:ext cx="2736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Basic functionality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ruta 7"/>
            <p:cNvSpPr txBox="1"/>
            <p:nvPr/>
          </p:nvSpPr>
          <p:spPr>
            <a:xfrm rot="16200000">
              <a:off x="1012250" y="3172326"/>
              <a:ext cx="2736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Conceptual mapping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Rak pil 8"/>
            <p:cNvCxnSpPr/>
            <p:nvPr/>
          </p:nvCxnSpPr>
          <p:spPr>
            <a:xfrm>
              <a:off x="1547664" y="2780928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ak pil 9"/>
            <p:cNvCxnSpPr/>
            <p:nvPr/>
          </p:nvCxnSpPr>
          <p:spPr>
            <a:xfrm flipH="1">
              <a:off x="1547664" y="3789040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ruta 10"/>
            <p:cNvSpPr txBox="1"/>
            <p:nvPr/>
          </p:nvSpPr>
          <p:spPr>
            <a:xfrm rot="16200000">
              <a:off x="2205028" y="3172325"/>
              <a:ext cx="2736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Interface concepts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Rak pil 11"/>
            <p:cNvCxnSpPr/>
            <p:nvPr/>
          </p:nvCxnSpPr>
          <p:spPr>
            <a:xfrm>
              <a:off x="2699791" y="2780928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ak pil 12"/>
            <p:cNvCxnSpPr/>
            <p:nvPr/>
          </p:nvCxnSpPr>
          <p:spPr>
            <a:xfrm flipH="1">
              <a:off x="2699791" y="3789040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ruta 13"/>
            <p:cNvSpPr txBox="1"/>
            <p:nvPr/>
          </p:nvSpPr>
          <p:spPr>
            <a:xfrm rot="16200000">
              <a:off x="4189895" y="2524254"/>
              <a:ext cx="15841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Visual design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Rak pil 14"/>
            <p:cNvCxnSpPr/>
            <p:nvPr/>
          </p:nvCxnSpPr>
          <p:spPr>
            <a:xfrm>
              <a:off x="3923928" y="2780927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ak pil 15"/>
            <p:cNvCxnSpPr/>
            <p:nvPr/>
          </p:nvCxnSpPr>
          <p:spPr>
            <a:xfrm flipH="1">
              <a:off x="3923928" y="3789039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ruta 16"/>
            <p:cNvSpPr txBox="1"/>
            <p:nvPr/>
          </p:nvSpPr>
          <p:spPr>
            <a:xfrm rot="16200000">
              <a:off x="4358881" y="4002160"/>
              <a:ext cx="12276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Behavior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Ellips 17"/>
            <p:cNvSpPr/>
            <p:nvPr/>
          </p:nvSpPr>
          <p:spPr>
            <a:xfrm>
              <a:off x="4499992" y="1340768"/>
              <a:ext cx="936104" cy="4104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8" name="Picture 4" descr="C:\Users\Mats\AppData\Local\Microsoft\Windows\Temporary Internet Files\Content.IE5\A2DUDFFM\MP90044217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76872"/>
            <a:ext cx="3024335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Rak 18"/>
          <p:cNvCxnSpPr/>
          <p:nvPr/>
        </p:nvCxnSpPr>
        <p:spPr>
          <a:xfrm>
            <a:off x="5004048" y="1916831"/>
            <a:ext cx="72008" cy="432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ruta 20"/>
          <p:cNvSpPr txBox="1"/>
          <p:nvPr/>
        </p:nvSpPr>
        <p:spPr>
          <a:xfrm rot="19434139">
            <a:off x="6444207" y="13170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 of system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Vänster-höger 28"/>
          <p:cNvSpPr/>
          <p:nvPr/>
        </p:nvSpPr>
        <p:spPr>
          <a:xfrm>
            <a:off x="5076056" y="3391269"/>
            <a:ext cx="1584176" cy="5760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ankebubbla 3"/>
          <p:cNvSpPr/>
          <p:nvPr/>
        </p:nvSpPr>
        <p:spPr>
          <a:xfrm rot="19733829">
            <a:off x="5868699" y="482010"/>
            <a:ext cx="2880319" cy="1696726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ruta 24"/>
          <p:cNvSpPr txBox="1"/>
          <p:nvPr/>
        </p:nvSpPr>
        <p:spPr>
          <a:xfrm rot="19434139">
            <a:off x="6194818" y="89114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 of 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0" name="Vänster-uppåtvinklad 1029"/>
          <p:cNvSpPr/>
          <p:nvPr/>
        </p:nvSpPr>
        <p:spPr>
          <a:xfrm rot="10800000">
            <a:off x="1561602" y="404664"/>
            <a:ext cx="4306542" cy="122413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32" name="Rak pil 1031"/>
          <p:cNvCxnSpPr/>
          <p:nvPr/>
        </p:nvCxnSpPr>
        <p:spPr>
          <a:xfrm>
            <a:off x="323528" y="1772816"/>
            <a:ext cx="4622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ak 2"/>
          <p:cNvCxnSpPr/>
          <p:nvPr/>
        </p:nvCxnSpPr>
        <p:spPr>
          <a:xfrm>
            <a:off x="553489" y="5517232"/>
            <a:ext cx="152146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>
            <a:off x="1700970" y="5805264"/>
            <a:ext cx="296626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ruta 29"/>
          <p:cNvSpPr txBox="1"/>
          <p:nvPr/>
        </p:nvSpPr>
        <p:spPr>
          <a:xfrm>
            <a:off x="1610994" y="58202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Human-computer interface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4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6064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v-SE" sz="4800" dirty="0" smtClean="0"/>
              <a:t>A </a:t>
            </a:r>
            <a:r>
              <a:rPr lang="sv-SE" sz="4800" dirty="0" err="1" smtClean="0"/>
              <a:t>high-quality</a:t>
            </a:r>
            <a:r>
              <a:rPr lang="sv-SE" sz="4800" dirty="0" smtClean="0"/>
              <a:t> human-computer interface: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72816"/>
            <a:ext cx="7772400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Is Guessable</a:t>
            </a:r>
            <a:br>
              <a:rPr lang="en-US" sz="4000" dirty="0" smtClean="0"/>
            </a:b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Is </a:t>
            </a:r>
            <a:r>
              <a:rPr lang="en-US" sz="4000" dirty="0" err="1" smtClean="0"/>
              <a:t>Explorable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Supports memory</a:t>
            </a:r>
            <a:br>
              <a:rPr lang="en-US" sz="4000" dirty="0" smtClean="0"/>
            </a:b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Is </a:t>
            </a:r>
            <a:r>
              <a:rPr lang="en-US" sz="4000" dirty="0"/>
              <a:t>e</a:t>
            </a:r>
            <a:r>
              <a:rPr lang="en-US" sz="4000" dirty="0" smtClean="0"/>
              <a:t>asy to physically handle</a:t>
            </a:r>
          </a:p>
        </p:txBody>
      </p:sp>
    </p:spTree>
    <p:extLst>
      <p:ext uri="{BB962C8B-B14F-4D97-AF65-F5344CB8AC3E}">
        <p14:creationId xmlns:p14="http://schemas.microsoft.com/office/powerpoint/2010/main" val="15878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simplified graph</a:t>
            </a:r>
            <a:endParaRPr lang="en-US" dirty="0"/>
          </a:p>
        </p:txBody>
      </p:sp>
      <p:cxnSp>
        <p:nvCxnSpPr>
          <p:cNvPr id="5" name="Rak pil 4"/>
          <p:cNvCxnSpPr/>
          <p:nvPr/>
        </p:nvCxnSpPr>
        <p:spPr>
          <a:xfrm flipV="1">
            <a:off x="1187624" y="1772816"/>
            <a:ext cx="0" cy="4248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k pil 5"/>
          <p:cNvCxnSpPr/>
          <p:nvPr/>
        </p:nvCxnSpPr>
        <p:spPr>
          <a:xfrm>
            <a:off x="971600" y="5733256"/>
            <a:ext cx="704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/>
          <p:cNvSpPr txBox="1"/>
          <p:nvPr/>
        </p:nvSpPr>
        <p:spPr>
          <a:xfrm>
            <a:off x="6876256" y="5868561"/>
            <a:ext cx="216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ruta 8"/>
          <p:cNvSpPr txBox="1"/>
          <p:nvPr/>
        </p:nvSpPr>
        <p:spPr>
          <a:xfrm rot="16200000">
            <a:off x="-765545" y="3357234"/>
            <a:ext cx="3177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efficiency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Båge 9"/>
          <p:cNvSpPr/>
          <p:nvPr/>
        </p:nvSpPr>
        <p:spPr>
          <a:xfrm rot="16367024">
            <a:off x="3414040" y="373590"/>
            <a:ext cx="6213064" cy="10647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Rak 3"/>
          <p:cNvCxnSpPr/>
          <p:nvPr/>
        </p:nvCxnSpPr>
        <p:spPr>
          <a:xfrm flipV="1">
            <a:off x="1052320" y="2564904"/>
            <a:ext cx="6616024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änster-höger 11"/>
          <p:cNvSpPr/>
          <p:nvPr/>
        </p:nvSpPr>
        <p:spPr>
          <a:xfrm>
            <a:off x="1187624" y="5121187"/>
            <a:ext cx="439248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Rak 13"/>
          <p:cNvCxnSpPr/>
          <p:nvPr/>
        </p:nvCxnSpPr>
        <p:spPr>
          <a:xfrm>
            <a:off x="5668610" y="2564904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2699792" y="4936521"/>
            <a:ext cx="28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Learning time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1973832" y="4318955"/>
            <a:ext cx="454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Initial performance  &lt;= Guessable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7" name="Rak pil 6"/>
          <p:cNvCxnSpPr>
            <a:stCxn id="16" idx="1"/>
            <a:endCxn id="12" idx="3"/>
          </p:cNvCxnSpPr>
          <p:nvPr/>
        </p:nvCxnSpPr>
        <p:spPr>
          <a:xfrm flipH="1">
            <a:off x="1187624" y="4503621"/>
            <a:ext cx="786208" cy="9055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089466" y="2231576"/>
            <a:ext cx="28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Max performance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72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3608" y="332656"/>
            <a:ext cx="6836940" cy="1143000"/>
          </a:xfrm>
        </p:spPr>
        <p:txBody>
          <a:bodyPr/>
          <a:lstStyle/>
          <a:p>
            <a:pPr eaLnBrk="1" hangingPunct="1"/>
            <a:r>
              <a:rPr lang="sv-SE" dirty="0" err="1" smtClean="0"/>
              <a:t>Guessable</a:t>
            </a:r>
            <a:r>
              <a:rPr lang="sv-SE" dirty="0" smtClean="0"/>
              <a:t>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276872"/>
            <a:ext cx="7772400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What a users sees should lead new users to guess correctly: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what can and cannot be 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how it can be 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how difficult or easy it is to do it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as high a degree as possible</a:t>
            </a:r>
          </a:p>
        </p:txBody>
      </p:sp>
    </p:spTree>
    <p:extLst>
      <p:ext uri="{BB962C8B-B14F-4D97-AF65-F5344CB8AC3E}">
        <p14:creationId xmlns:p14="http://schemas.microsoft.com/office/powerpoint/2010/main" val="38177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818</Words>
  <Application>Microsoft Office PowerPoint</Application>
  <PresentationFormat>On-screen Show (4:3)</PresentationFormat>
  <Paragraphs>198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Office-tema</vt:lpstr>
      <vt:lpstr>Process for group work</vt:lpstr>
      <vt:lpstr>PowerPoint Presentation</vt:lpstr>
      <vt:lpstr>Wide and shallow vs narrow and deep prototypes</vt:lpstr>
      <vt:lpstr>PowerPoint Presentation</vt:lpstr>
      <vt:lpstr>A system with a high degree of usability</vt:lpstr>
      <vt:lpstr>PowerPoint Presentation</vt:lpstr>
      <vt:lpstr>A high-quality human-computer interface:</vt:lpstr>
      <vt:lpstr>The simplified graph</vt:lpstr>
      <vt:lpstr>Guessable:</vt:lpstr>
      <vt:lpstr>To accomplish ”guessability”:</vt:lpstr>
      <vt:lpstr>The simplified graph</vt:lpstr>
      <vt:lpstr>A high-quality human-computer interface:</vt:lpstr>
      <vt:lpstr>The simplified graph</vt:lpstr>
      <vt:lpstr>Explorable:</vt:lpstr>
      <vt:lpstr>Explorable:</vt:lpstr>
      <vt:lpstr>A high-quality human-computer interface:</vt:lpstr>
      <vt:lpstr>The simplified graph</vt:lpstr>
      <vt:lpstr>Supports memory:</vt:lpstr>
      <vt:lpstr>All usage-relevant properties should have a consistent mapping to visual features</vt:lpstr>
      <vt:lpstr>Supports memory:</vt:lpstr>
      <vt:lpstr>A high-quality human-computer interface:</vt:lpstr>
      <vt:lpstr>Is Easy to physically handle</vt:lpstr>
      <vt:lpstr>The simplified graph</vt:lpstr>
      <vt:lpstr>Analyzed case</vt:lpstr>
      <vt:lpstr>Basic functionality</vt:lpstr>
      <vt:lpstr>PowerPoint Presentation</vt:lpstr>
      <vt:lpstr>PowerPoint Presentation</vt:lpstr>
      <vt:lpstr>Comparison between basic functionaltiy and user goals</vt:lpstr>
      <vt:lpstr>Problem with the basic functionality from a usage perspective</vt:lpstr>
      <vt:lpstr>PowerPoint Presentation</vt:lpstr>
      <vt:lpstr>The improved version vs mental model</vt:lpstr>
      <vt:lpstr>Comparison with the improved version</vt:lpstr>
      <vt:lpstr>Comparison with the criteria:</vt:lpstr>
    </vt:vector>
  </TitlesOfParts>
  <Company>Uppsala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Lind</dc:creator>
  <cp:lastModifiedBy>Mats Lind</cp:lastModifiedBy>
  <cp:revision>13</cp:revision>
  <dcterms:created xsi:type="dcterms:W3CDTF">2018-01-25T13:22:33Z</dcterms:created>
  <dcterms:modified xsi:type="dcterms:W3CDTF">2018-01-30T15:05:58Z</dcterms:modified>
</cp:coreProperties>
</file>