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Marchioni" userId="6eb3c6d8-756f-4c94-a08e-610dca54a7e5" providerId="ADAL" clId="{407EA2A1-EC08-4227-BCB2-26E36819DB92}"/>
    <pc:docChg chg="modSld">
      <pc:chgData name="Alex Marchioni" userId="6eb3c6d8-756f-4c94-a08e-610dca54a7e5" providerId="ADAL" clId="{407EA2A1-EC08-4227-BCB2-26E36819DB92}" dt="2020-02-12T09:55:29.830" v="9" actId="20577"/>
      <pc:docMkLst>
        <pc:docMk/>
      </pc:docMkLst>
      <pc:sldChg chg="modSp mod">
        <pc:chgData name="Alex Marchioni" userId="6eb3c6d8-756f-4c94-a08e-610dca54a7e5" providerId="ADAL" clId="{407EA2A1-EC08-4227-BCB2-26E36819DB92}" dt="2020-02-12T09:51:43.829" v="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407EA2A1-EC08-4227-BCB2-26E36819DB92}" dt="2020-02-12T09:51:43.829" v="2" actId="20577"/>
          <ac:spMkLst>
            <pc:docMk/>
            <pc:sldMk cId="1781027566" sldId="256"/>
            <ac:spMk id="2" creationId="{72225CC4-1C42-467E-895C-90133714907D}"/>
          </ac:spMkLst>
        </pc:spChg>
      </pc:sldChg>
      <pc:sldChg chg="modSp mod">
        <pc:chgData name="Alex Marchioni" userId="6eb3c6d8-756f-4c94-a08e-610dca54a7e5" providerId="ADAL" clId="{407EA2A1-EC08-4227-BCB2-26E36819DB92}" dt="2020-02-12T09:55:29.830" v="9" actId="20577"/>
        <pc:sldMkLst>
          <pc:docMk/>
          <pc:sldMk cId="388191745" sldId="259"/>
        </pc:sldMkLst>
        <pc:spChg chg="mod">
          <ac:chgData name="Alex Marchioni" userId="6eb3c6d8-756f-4c94-a08e-610dca54a7e5" providerId="ADAL" clId="{407EA2A1-EC08-4227-BCB2-26E36819DB92}" dt="2020-02-12T09:55:29.830" v="9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  <pc:docChgLst>
    <pc:chgData name="Alex Marchioni" userId="6eb3c6d8-756f-4c94-a08e-610dca54a7e5" providerId="ADAL" clId="{328C579B-FFCA-4230-BA1E-A5A51313D16D}"/>
    <pc:docChg chg="custSel modSld">
      <pc:chgData name="Alex Marchioni" userId="6eb3c6d8-756f-4c94-a08e-610dca54a7e5" providerId="ADAL" clId="{328C579B-FFCA-4230-BA1E-A5A51313D16D}" dt="2019-05-28T11:22:00.264" v="130" actId="20577"/>
      <pc:docMkLst>
        <pc:docMk/>
      </pc:docMkLst>
      <pc:sldChg chg="modSp">
        <pc:chgData name="Alex Marchioni" userId="6eb3c6d8-756f-4c94-a08e-610dca54a7e5" providerId="ADAL" clId="{328C579B-FFCA-4230-BA1E-A5A51313D16D}" dt="2019-05-28T11:22:00.264" v="130" actId="20577"/>
        <pc:sldMkLst>
          <pc:docMk/>
          <pc:sldMk cId="3746852884" sldId="258"/>
        </pc:sldMkLst>
        <pc:spChg chg="mod">
          <ac:chgData name="Alex Marchioni" userId="6eb3c6d8-756f-4c94-a08e-610dca54a7e5" providerId="ADAL" clId="{328C579B-FFCA-4230-BA1E-A5A51313D16D}" dt="2019-05-28T11:22:00.264" v="130" actId="20577"/>
          <ac:spMkLst>
            <pc:docMk/>
            <pc:sldMk cId="3746852884" sldId="258"/>
            <ac:spMk id="2" creationId="{04BA1474-2A2A-415C-9C3C-FB96F61277AB}"/>
          </ac:spMkLst>
        </pc:spChg>
        <pc:spChg chg="mod">
          <ac:chgData name="Alex Marchioni" userId="6eb3c6d8-756f-4c94-a08e-610dca54a7e5" providerId="ADAL" clId="{328C579B-FFCA-4230-BA1E-A5A51313D16D}" dt="2019-05-28T10:05:50.813" v="127" actId="115"/>
          <ac:spMkLst>
            <pc:docMk/>
            <pc:sldMk cId="3746852884" sldId="258"/>
            <ac:spMk id="3" creationId="{AD36C959-3871-4520-9F21-43641332F8BF}"/>
          </ac:spMkLst>
        </pc:spChg>
      </pc:sldChg>
      <pc:sldChg chg="modSp">
        <pc:chgData name="Alex Marchioni" userId="6eb3c6d8-756f-4c94-a08e-610dca54a7e5" providerId="ADAL" clId="{328C579B-FFCA-4230-BA1E-A5A51313D16D}" dt="2019-05-27T20:13:10.367" v="28"/>
        <pc:sldMkLst>
          <pc:docMk/>
          <pc:sldMk cId="388191745" sldId="259"/>
        </pc:sldMkLst>
        <pc:spChg chg="mod">
          <ac:chgData name="Alex Marchioni" userId="6eb3c6d8-756f-4c94-a08e-610dca54a7e5" providerId="ADAL" clId="{328C579B-FFCA-4230-BA1E-A5A51313D16D}" dt="2019-05-27T20:13:10.367" v="28"/>
          <ac:spMkLst>
            <pc:docMk/>
            <pc:sldMk cId="388191745" sldId="259"/>
            <ac:spMk id="3" creationId="{5D10EF7B-B28E-4063-BDE4-8CB437B1ED62}"/>
          </ac:spMkLst>
        </pc:spChg>
      </pc:sldChg>
      <pc:sldChg chg="modTransition">
        <pc:chgData name="Alex Marchioni" userId="6eb3c6d8-756f-4c94-a08e-610dca54a7e5" providerId="ADAL" clId="{328C579B-FFCA-4230-BA1E-A5A51313D16D}" dt="2019-05-28T08:48:44.866" v="30"/>
        <pc:sldMkLst>
          <pc:docMk/>
          <pc:sldMk cId="3810145877" sldId="260"/>
        </pc:sldMkLst>
      </pc:sldChg>
      <pc:sldChg chg="modSp">
        <pc:chgData name="Alex Marchioni" userId="6eb3c6d8-756f-4c94-a08e-610dca54a7e5" providerId="ADAL" clId="{328C579B-FFCA-4230-BA1E-A5A51313D16D}" dt="2019-05-28T10:04:20.931" v="116" actId="20577"/>
        <pc:sldMkLst>
          <pc:docMk/>
          <pc:sldMk cId="873599404" sldId="261"/>
        </pc:sldMkLst>
        <pc:spChg chg="mod">
          <ac:chgData name="Alex Marchioni" userId="6eb3c6d8-756f-4c94-a08e-610dca54a7e5" providerId="ADAL" clId="{328C579B-FFCA-4230-BA1E-A5A51313D16D}" dt="2019-05-28T10:04:20.931" v="116" actId="20577"/>
          <ac:spMkLst>
            <pc:docMk/>
            <pc:sldMk cId="873599404" sldId="261"/>
            <ac:spMk id="3" creationId="{AF691292-80E4-4571-BFA1-BA9452BCB5F6}"/>
          </ac:spMkLst>
        </pc:spChg>
      </pc:sldChg>
      <pc:sldChg chg="modSp">
        <pc:chgData name="Alex Marchioni" userId="6eb3c6d8-756f-4c94-a08e-610dca54a7e5" providerId="ADAL" clId="{328C579B-FFCA-4230-BA1E-A5A51313D16D}" dt="2019-05-27T20:24:32.927" v="29" actId="20577"/>
        <pc:sldMkLst>
          <pc:docMk/>
          <pc:sldMk cId="2426077806" sldId="262"/>
        </pc:sldMkLst>
        <pc:spChg chg="mod">
          <ac:chgData name="Alex Marchioni" userId="6eb3c6d8-756f-4c94-a08e-610dca54a7e5" providerId="ADAL" clId="{328C579B-FFCA-4230-BA1E-A5A51313D16D}" dt="2019-05-27T20:24:32.927" v="29" actId="20577"/>
          <ac:spMkLst>
            <pc:docMk/>
            <pc:sldMk cId="2426077806" sldId="262"/>
            <ac:spMk id="3" creationId="{3654356C-06EB-46E1-8385-BA94BF1B862A}"/>
          </ac:spMkLst>
        </pc:spChg>
      </pc:sldChg>
    </pc:docChg>
  </pc:docChgLst>
  <pc:docChgLst>
    <pc:chgData name="Alex Marchioni" userId="6eb3c6d8-756f-4c94-a08e-610dca54a7e5" providerId="ADAL" clId="{5D1F0233-091A-4FA7-A2C3-E3F9E64F1573}"/>
    <pc:docChg chg="modSld">
      <pc:chgData name="Alex Marchioni" userId="6eb3c6d8-756f-4c94-a08e-610dca54a7e5" providerId="ADAL" clId="{5D1F0233-091A-4FA7-A2C3-E3F9E64F1573}" dt="2019-11-18T09:40:53.151" v="22" actId="20577"/>
      <pc:docMkLst>
        <pc:docMk/>
      </pc:docMkLst>
      <pc:sldChg chg="modSp">
        <pc:chgData name="Alex Marchioni" userId="6eb3c6d8-756f-4c94-a08e-610dca54a7e5" providerId="ADAL" clId="{5D1F0233-091A-4FA7-A2C3-E3F9E64F1573}" dt="2019-11-18T09:40:53.151" v="22" actId="20577"/>
        <pc:sldMkLst>
          <pc:docMk/>
          <pc:sldMk cId="1781027566" sldId="256"/>
        </pc:sldMkLst>
        <pc:spChg chg="mod">
          <ac:chgData name="Alex Marchioni" userId="6eb3c6d8-756f-4c94-a08e-610dca54a7e5" providerId="ADAL" clId="{5D1F0233-091A-4FA7-A2C3-E3F9E64F1573}" dt="2019-11-18T09:40:53.151" v="22" actId="20577"/>
          <ac:spMkLst>
            <pc:docMk/>
            <pc:sldMk cId="1781027566" sldId="256"/>
            <ac:spMk id="3" creationId="{76B23943-C84E-478A-B816-6D8D4818F254}"/>
          </ac:spMkLst>
        </pc:spChg>
      </pc:sldChg>
      <pc:sldChg chg="modSp">
        <pc:chgData name="Alex Marchioni" userId="6eb3c6d8-756f-4c94-a08e-610dca54a7e5" providerId="ADAL" clId="{5D1F0233-091A-4FA7-A2C3-E3F9E64F1573}" dt="2019-11-17T17:55:16.839" v="8" actId="20577"/>
        <pc:sldMkLst>
          <pc:docMk/>
          <pc:sldMk cId="388191745" sldId="259"/>
        </pc:sldMkLst>
        <pc:spChg chg="mod">
          <ac:chgData name="Alex Marchioni" userId="6eb3c6d8-756f-4c94-a08e-610dca54a7e5" providerId="ADAL" clId="{5D1F0233-091A-4FA7-A2C3-E3F9E64F1573}" dt="2019-11-17T17:55:16.839" v="8" actId="20577"/>
          <ac:spMkLst>
            <pc:docMk/>
            <pc:sldMk cId="388191745" sldId="259"/>
            <ac:spMk id="3" creationId="{5D10EF7B-B28E-4063-BDE4-8CB437B1E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3E9E2-7A5F-4CF3-8FCE-FEF7C5A345A2}" type="datetimeFigureOut">
              <a:rPr lang="en-GB" smtClean="0"/>
              <a:t>12/02/2020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7F7D9-4093-4BA1-8E24-D7A88368AF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00251-1E8A-455F-8C54-CF380A1FD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53FD48-B506-47EC-B79B-5A0B800DD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45FDB-7441-4854-8969-FCC93833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960018-40E9-4F98-A2C2-3A77D4EE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049954-8758-450A-BD3F-B02A0FD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769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FB50BE-10CB-4A5F-9C94-DA62D41D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F27BE9-CC19-4BCD-9E51-4F464CF0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BB0B79-2772-4B2D-87BF-356CB7AD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780EDA-715C-4E44-BE6E-FFF0C3167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9EFBD-A66A-4781-96CD-7094CC0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2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FB666BF-A680-475A-A7DC-285A12E7BF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61F97A-156F-4C90-9865-489336BF2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DD81A-FA7F-49D7-9726-41B7D331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E9900E-0890-4EAF-8A81-B2DBAD9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D08AB-F3DF-4C87-A76D-E9DB5BDA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3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A01283-D8FF-49D6-9E26-8DA276D6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54409-4DED-4482-9D81-25D26493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059378-9619-47A2-BE00-854996E8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D16BF3-0C75-4672-B2E7-EBF176A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9E3F7F-E6CE-4551-B7EE-EB585C3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1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09C9B-E21D-4FF1-9B4F-9B8832A2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F9D748-64E3-458B-8C60-098BE114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075BEC-FB1A-4D54-BC6E-E038A8BE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C4EF28-6F1F-43A0-8C61-0A0BFD9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BDFCA-C2EE-445D-91D2-8DEA5168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D2E71B-8FCF-4AB5-B761-4D6F30DA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B9C7E-EFF9-4876-9EA6-1D702FFFC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39E3CF-1F72-48C4-AA26-00F6052D7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5550-59DC-41EE-AD0F-88DEC7DD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5FD4E6-7ADB-4388-AF77-DAA5BA81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F7C4DE-86C3-4246-8E10-4DD6713F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6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BA453-3BF6-4479-AD36-1D69552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F7B254-BE03-412C-8ACE-B0D96E5DC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AD7F79-3A60-4E43-B6AC-C4F8AC7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8B180B-2840-45D8-B23A-4919D90D4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670C65-86E2-4F55-B206-302DAE16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0A80D28-02F2-4A07-A533-0F011B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2C40F5-AD16-4327-A0FB-93B3D391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C05BEE-B9F2-49D1-8BE8-CF53E6C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9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645A5-E500-430D-A511-77A639D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02440A3-F851-4BAF-8003-A4F26DFD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4DB2896-4B1A-4618-9BB5-378794F9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24343-1F1E-4DFA-9E50-CF0CE61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3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42F764-A7EC-4401-832E-66B92BCB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CEC374-02EA-4F15-9C0F-131D347A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4A645C-B8D2-4319-B298-B87AEBC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61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D6474-0ED9-4DE4-B997-65E7D340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1AD26C-B056-4C93-A24F-038CA620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6C4A7A-A8D7-4FA8-8F4B-33A1BC100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34C5C5-821B-476D-B99A-12A16359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3007E6-48F5-4BEA-87F7-C00F853E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5E1D4A-70E1-4BC7-B91F-9364BC43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9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170E-768E-47AC-B089-BC937858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8DF007A-46C0-452C-ADF7-0D94910F8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D3A7C1C-0972-4D46-B3F5-5728417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C949E0-22BB-491B-9AB3-04DB0383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4F79408-A3D2-4747-BD51-D6D87F2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884FFC-2FAF-4004-AD9F-7EE380A0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325EE0-BE59-4CBE-B04A-E8E2891B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03C0D-7BBB-4870-9044-B2A3ED7C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06780E-5E3E-45EE-9E25-BC3D9734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73263A-AB3F-43F8-BA6C-05F29E587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2419A4-4C8A-4D93-8E8F-F0F698DDD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2ADDB-EF0A-4855-B409-E21EE6EDEE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40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hyperlink" Target="https://en.wikipedia.org/wiki/Guido_van_Ross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sights.stackoverflow.com/trends?tags=python%2Cjavascript%2Cjava%2Cc%23%2Cphp%2Cc%2B%2B&amp;utm_source=so-owned&amp;utm_medium=blog&amp;utm_campaign=gen-blog&amp;utm_content=blog-link&amp;utm_term=incredible-growth-python" TargetMode="External"/><Relationship Id="rId5" Type="http://schemas.openxmlformats.org/officeDocument/2006/relationships/hyperlink" Target="https://stackoverflow.blog/2017/09/06/incredible-growth-python/" TargetMode="Externa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" TargetMode="External"/><Relationship Id="rId2" Type="http://schemas.openxmlformats.org/officeDocument/2006/relationships/hyperlink" Target="https://en.wikipedia.org/wiki/Zen_of_Pyth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hyperlink" Target="http://jupyter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225CC4-1C42-467E-895C-901337149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Introduction to Python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23943-C84E-478A-B816-6D8D4818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 Marchioni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2E089-505A-4CDF-84CD-2EEBC6AC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BB9BE-27C7-454E-8E09-785EEA41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02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9F8048-559C-4031-92C6-B2FFC9FE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		</a:t>
            </a:r>
            <a:r>
              <a:rPr lang="it-IT" dirty="0">
                <a:hlinkClick r:id="rId2"/>
              </a:rPr>
              <a:t>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EA4250-C2F2-41B0-B170-8F1E0E90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Python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Interpreted</a:t>
            </a:r>
            <a:r>
              <a:rPr lang="it-IT" dirty="0"/>
              <a:t> and Object-</a:t>
            </a:r>
            <a:r>
              <a:rPr lang="it-IT" dirty="0" err="1"/>
              <a:t>Oriented</a:t>
            </a:r>
            <a:r>
              <a:rPr lang="it-IT" dirty="0"/>
              <a:t> Programming Language.</a:t>
            </a:r>
          </a:p>
          <a:p>
            <a:pPr marL="0" indent="0">
              <a:buNone/>
            </a:pPr>
            <a:r>
              <a:rPr lang="it-IT" b="1" dirty="0"/>
              <a:t>WHY</a:t>
            </a:r>
            <a:r>
              <a:rPr lang="it-IT" dirty="0"/>
              <a:t> Python?</a:t>
            </a:r>
          </a:p>
          <a:p>
            <a:r>
              <a:rPr lang="it-IT" dirty="0"/>
              <a:t>Simple </a:t>
            </a:r>
            <a:r>
              <a:rPr lang="it-IT" dirty="0" err="1"/>
              <a:t>syntax</a:t>
            </a:r>
            <a:endParaRPr lang="it-IT" dirty="0"/>
          </a:p>
          <a:p>
            <a:r>
              <a:rPr lang="it-IT" dirty="0" err="1"/>
              <a:t>Very</a:t>
            </a:r>
            <a:r>
              <a:rPr lang="it-IT" dirty="0"/>
              <a:t> flexible </a:t>
            </a:r>
          </a:p>
          <a:p>
            <a:r>
              <a:rPr lang="en-GB" dirty="0"/>
              <a:t>Highly extensible</a:t>
            </a:r>
            <a:endParaRPr lang="it-IT" sz="2400" dirty="0"/>
          </a:p>
          <a:p>
            <a:r>
              <a:rPr lang="it-IT" dirty="0"/>
              <a:t>Cross-platform</a:t>
            </a:r>
          </a:p>
          <a:p>
            <a:r>
              <a:rPr lang="it-IT" dirty="0"/>
              <a:t>Open-source with a </a:t>
            </a:r>
            <a:r>
              <a:rPr lang="it-IT" dirty="0" err="1"/>
              <a:t>huge</a:t>
            </a:r>
            <a:r>
              <a:rPr lang="it-IT" dirty="0"/>
              <a:t> community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Google </a:t>
            </a:r>
            <a:r>
              <a:rPr lang="it-IT" dirty="0" err="1"/>
              <a:t>says</a:t>
            </a:r>
            <a:r>
              <a:rPr lang="it-IT" dirty="0"/>
              <a:t>: </a:t>
            </a:r>
            <a:r>
              <a:rPr lang="it-IT" i="1" dirty="0"/>
              <a:t>Python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can, C++ </a:t>
            </a:r>
            <a:r>
              <a:rPr lang="it-IT" i="1" dirty="0" err="1"/>
              <a:t>where</a:t>
            </a:r>
            <a:r>
              <a:rPr lang="it-IT" i="1" dirty="0"/>
              <a:t> </a:t>
            </a:r>
            <a:r>
              <a:rPr lang="it-IT" i="1" dirty="0" err="1"/>
              <a:t>we</a:t>
            </a:r>
            <a:r>
              <a:rPr lang="it-IT" i="1" dirty="0"/>
              <a:t> must</a:t>
            </a:r>
            <a:endParaRPr lang="en-GB" dirty="0"/>
          </a:p>
        </p:txBody>
      </p:sp>
      <p:pic>
        <p:nvPicPr>
          <p:cNvPr id="1026" name="Picture 2" descr="Risultati immagini per Python logo">
            <a:extLst>
              <a:ext uri="{FF2B5EF4-FFF2-40B4-BE49-F238E27FC236}">
                <a16:creationId xmlns:a16="http://schemas.microsoft.com/office/drawing/2014/main" id="{4F3BFDE1-9498-4755-BBD2-8F11EDDF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30FB69-5E5C-4B99-AAD3-CA2598BD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B13094-ECC1-4DE2-A84A-8061CEB8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4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838116-6AF5-48DE-8A51-633E4C83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bit of History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10EF7B-B28E-4063-BDE4-8CB437B1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It is not so recent, since it was conceived in the late 1980s and implemented in 90s by </a:t>
            </a:r>
            <a:r>
              <a:rPr lang="en-GB" dirty="0">
                <a:hlinkClick r:id="rId2" tooltip="Guido van Rossum"/>
              </a:rPr>
              <a:t>Guido van Rossum</a:t>
            </a:r>
            <a:r>
              <a:rPr lang="en-GB" dirty="0"/>
              <a:t>.</a:t>
            </a:r>
          </a:p>
          <a:p>
            <a:r>
              <a:rPr lang="it-IT" dirty="0"/>
              <a:t>N</a:t>
            </a:r>
            <a:r>
              <a:rPr lang="en-GB" dirty="0" err="1"/>
              <a:t>ame</a:t>
            </a:r>
            <a:r>
              <a:rPr lang="en-GB" dirty="0"/>
              <a:t> is a tribute to </a:t>
            </a:r>
            <a:r>
              <a:rPr lang="en-GB" dirty="0">
                <a:hlinkClick r:id="rId3" tooltip="Monty Python"/>
              </a:rPr>
              <a:t>Monty Python</a:t>
            </a:r>
            <a:r>
              <a:rPr lang="en-GB" dirty="0"/>
              <a:t> </a:t>
            </a:r>
            <a:r>
              <a:rPr lang="en-GB" sz="2000" dirty="0"/>
              <a:t>(spam and eggs preferred to foo and bar)</a:t>
            </a:r>
            <a:endParaRPr lang="en-GB" dirty="0"/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2.0 </a:t>
            </a:r>
            <a:r>
              <a:rPr lang="en-GB" dirty="0"/>
              <a:t>released on Oct 2000</a:t>
            </a:r>
          </a:p>
          <a:p>
            <a:r>
              <a:rPr lang="it-IT" b="1" dirty="0"/>
              <a:t>P</a:t>
            </a:r>
            <a:r>
              <a:rPr lang="en-GB" b="1" dirty="0" err="1"/>
              <a:t>ython</a:t>
            </a:r>
            <a:r>
              <a:rPr lang="en-GB" b="1" dirty="0"/>
              <a:t> 3.0 </a:t>
            </a:r>
            <a:r>
              <a:rPr lang="en-GB" dirty="0"/>
              <a:t>released on Dec 2008, but 2.x still supported</a:t>
            </a:r>
          </a:p>
          <a:p>
            <a:r>
              <a:rPr lang="it-IT" dirty="0"/>
              <a:t>E</a:t>
            </a:r>
            <a:r>
              <a:rPr lang="en-GB" dirty="0" err="1"/>
              <a:t>nd</a:t>
            </a:r>
            <a:r>
              <a:rPr lang="en-GB" dirty="0"/>
              <a:t>-of-life date for 2.7 set to 2020 </a:t>
            </a:r>
          </a:p>
          <a:p>
            <a:r>
              <a:rPr lang="it-IT" b="1" dirty="0"/>
              <a:t>Last release</a:t>
            </a:r>
            <a:r>
              <a:rPr lang="it-IT" dirty="0"/>
              <a:t> is </a:t>
            </a:r>
            <a:r>
              <a:rPr lang="it-IT" b="1" dirty="0"/>
              <a:t>3.8.1 </a:t>
            </a:r>
            <a:r>
              <a:rPr lang="it-IT"/>
              <a:t>on Dec 2019 </a:t>
            </a:r>
            <a:r>
              <a:rPr lang="it-IT" sz="2000" dirty="0"/>
              <a:t>(</a:t>
            </a:r>
            <a:r>
              <a:rPr lang="it-IT" sz="2000" dirty="0">
                <a:hlinkClick r:id="rId4"/>
              </a:rPr>
              <a:t>https://www.python.org/downloads/</a:t>
            </a:r>
            <a:r>
              <a:rPr lang="it-IT" sz="2000" dirty="0"/>
              <a:t>)</a:t>
            </a:r>
          </a:p>
          <a:p>
            <a:r>
              <a:rPr lang="en-GB" dirty="0"/>
              <a:t>It is the 4th most popular language (behind Java, C, and C++)</a:t>
            </a:r>
            <a:br>
              <a:rPr lang="en-GB" dirty="0"/>
            </a:br>
            <a:r>
              <a:rPr lang="en-GB" dirty="0"/>
              <a:t>(about its growth </a:t>
            </a:r>
            <a:r>
              <a:rPr lang="en-GB" dirty="0">
                <a:hlinkClick r:id="rId5"/>
              </a:rPr>
              <a:t>link</a:t>
            </a:r>
            <a:r>
              <a:rPr lang="en-GB" dirty="0"/>
              <a:t>, </a:t>
            </a:r>
            <a:r>
              <a:rPr lang="en-GB" dirty="0">
                <a:hlinkClick r:id="rId6"/>
              </a:rPr>
              <a:t>Stack Overflow Trends</a:t>
            </a:r>
            <a:r>
              <a:rPr lang="en-GB" dirty="0"/>
              <a:t>)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A7ED74-ACF8-4122-969F-DA46A8C3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18/11/2019</a:t>
            </a:r>
            <a:endParaRPr lang="en-GB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B45B3B-A837-4191-992C-DF68EA2B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12793-6B97-42CB-9FE2-16E4DC66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The </a:t>
            </a:r>
            <a:r>
              <a:rPr lang="en-GB" i="1" dirty="0">
                <a:hlinkClick r:id="rId2" tooltip="Zen of Python"/>
              </a:rPr>
              <a:t>Zen of Python</a:t>
            </a:r>
            <a:r>
              <a:rPr lang="en-GB" dirty="0"/>
              <a:t> (</a:t>
            </a:r>
            <a:r>
              <a:rPr lang="en-GB" i="1" dirty="0">
                <a:hlinkClick r:id="rId3"/>
              </a:rPr>
              <a:t>PEP</a:t>
            </a:r>
            <a:r>
              <a:rPr lang="en-GB" i="1" dirty="0"/>
              <a:t> 20</a:t>
            </a:r>
            <a:r>
              <a:rPr lang="en-GB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E6C686-71C9-43AF-BEA3-617CAE4A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Beautiful is better than ugly</a:t>
            </a:r>
          </a:p>
          <a:p>
            <a:r>
              <a:rPr lang="en-GB" dirty="0"/>
              <a:t>Explicit is better than implicit</a:t>
            </a:r>
          </a:p>
          <a:p>
            <a:r>
              <a:rPr lang="en-GB" dirty="0"/>
              <a:t>Simple is better than complex</a:t>
            </a:r>
          </a:p>
          <a:p>
            <a:r>
              <a:rPr lang="en-GB" dirty="0"/>
              <a:t>Complex is better than complicated</a:t>
            </a:r>
          </a:p>
          <a:p>
            <a:r>
              <a:rPr lang="en-GB" dirty="0"/>
              <a:t>Readability counts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 vs NP (… </a:t>
            </a:r>
            <a:r>
              <a:rPr lang="it-IT" dirty="0" err="1"/>
              <a:t>Pythonic</a:t>
            </a:r>
            <a:r>
              <a:rPr lang="it-IT" dirty="0"/>
              <a:t> vs Non-</a:t>
            </a:r>
            <a:r>
              <a:rPr lang="it-IT" dirty="0" err="1"/>
              <a:t>Pythonic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4B00C-8FFE-4BC8-9BEB-CABC397F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19D129-6B35-488E-8E16-11E614EC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4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A1474-2A2A-415C-9C3C-FB96F612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Applications for Python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36C959-3871-4520-9F21-43641332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 and Internet Development</a:t>
            </a:r>
          </a:p>
          <a:p>
            <a:r>
              <a:rPr lang="en-GB" dirty="0"/>
              <a:t>Scientific and Numeric</a:t>
            </a:r>
          </a:p>
          <a:p>
            <a:r>
              <a:rPr lang="en-GB" dirty="0"/>
              <a:t>Education</a:t>
            </a:r>
          </a:p>
          <a:p>
            <a:r>
              <a:rPr lang="en-GB" dirty="0"/>
              <a:t>Desktop GUIs</a:t>
            </a:r>
          </a:p>
          <a:p>
            <a:r>
              <a:rPr lang="en-GB" dirty="0"/>
              <a:t>Software Development</a:t>
            </a:r>
          </a:p>
          <a:p>
            <a:r>
              <a:rPr lang="en-GB" dirty="0"/>
              <a:t>Business Applications</a:t>
            </a:r>
          </a:p>
          <a:p>
            <a:endParaRPr lang="it-IT" u="sng" dirty="0"/>
          </a:p>
          <a:p>
            <a:pPr marL="0" indent="0">
              <a:buNone/>
            </a:pPr>
            <a:r>
              <a:rPr lang="it-IT" dirty="0" err="1"/>
              <a:t>Basically</a:t>
            </a:r>
            <a:r>
              <a:rPr lang="en-GB" dirty="0"/>
              <a:t> everything -&gt; It’s becoming as English for spoken languages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5CF0-D36A-4578-9DB1-1DE62380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D9011F-2023-4C89-AF66-4473205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5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2BB9E-1B11-4537-A039-97F7FC62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Scipy.org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91292-80E4-4571-BFA1-BA9452BC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Scipy.org = </a:t>
            </a:r>
            <a:r>
              <a:rPr lang="en-GB" dirty="0"/>
              <a:t> Python for math/science/engineering</a:t>
            </a:r>
          </a:p>
          <a:p>
            <a:r>
              <a:rPr lang="it-IT" b="1" dirty="0"/>
              <a:t>N</a:t>
            </a:r>
            <a:r>
              <a:rPr lang="en-GB" b="1" dirty="0" err="1"/>
              <a:t>umpy</a:t>
            </a:r>
            <a:r>
              <a:rPr lang="en-GB" dirty="0"/>
              <a:t>: Numerical Python package (inspired by </a:t>
            </a:r>
            <a:r>
              <a:rPr lang="en-GB" dirty="0" err="1"/>
              <a:t>Matlab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/>
              <a:t>N-dimensional array capabilities and some linear algebra, Fourier analysis, random number capabilities, etc.</a:t>
            </a:r>
          </a:p>
          <a:p>
            <a:r>
              <a:rPr lang="it-IT" b="1" dirty="0" err="1"/>
              <a:t>Scipy</a:t>
            </a:r>
            <a:r>
              <a:rPr lang="it-IT" dirty="0"/>
              <a:t>: </a:t>
            </a:r>
            <a:r>
              <a:rPr lang="en-GB" dirty="0"/>
              <a:t>Scientific Python</a:t>
            </a:r>
          </a:p>
          <a:p>
            <a:pPr marL="457200" lvl="1" indent="0">
              <a:buNone/>
            </a:pPr>
            <a:r>
              <a:rPr lang="en-GB" dirty="0"/>
              <a:t>For </a:t>
            </a:r>
            <a:r>
              <a:rPr lang="en-GB" dirty="0" err="1"/>
              <a:t>Matlab</a:t>
            </a:r>
            <a:r>
              <a:rPr lang="en-GB" dirty="0"/>
              <a:t> users, it's very much like many of the core toolboxes.</a:t>
            </a:r>
          </a:p>
          <a:p>
            <a:r>
              <a:rPr lang="en-GB" b="1" dirty="0"/>
              <a:t>Matplotlib: </a:t>
            </a:r>
            <a:r>
              <a:rPr lang="en-GB" dirty="0"/>
              <a:t> most popular plotting (data visualization) routine package for Python</a:t>
            </a:r>
          </a:p>
          <a:p>
            <a:r>
              <a:rPr lang="en-GB" b="1" dirty="0"/>
              <a:t>Pandas: </a:t>
            </a:r>
            <a:r>
              <a:rPr lang="en-GB" dirty="0"/>
              <a:t>Data Science Python</a:t>
            </a:r>
            <a:endParaRPr lang="en-GB" b="1" dirty="0"/>
          </a:p>
          <a:p>
            <a:pPr marL="457200" lvl="1" indent="0">
              <a:buNone/>
            </a:pPr>
            <a:r>
              <a:rPr lang="en-GB" dirty="0"/>
              <a:t>high-performance, easy-to-use data structures and data analysis tools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219405-1A7A-4BD6-B580-8A1AECF2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6C1885-5855-47E7-8045-4AE58BE1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10A25-640A-4796-92CF-54333FA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IPython &amp; </a:t>
            </a:r>
            <a:r>
              <a:rPr lang="it-IT" dirty="0"/>
              <a:t>Jupyter Notebook</a:t>
            </a:r>
            <a:endParaRPr lang="en-GB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54356C-06EB-46E1-8385-BA94BF1B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Jupyter Notebook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web-</a:t>
            </a:r>
            <a:r>
              <a:rPr lang="it-IT" dirty="0" err="1"/>
              <a:t>based</a:t>
            </a:r>
            <a:r>
              <a:rPr lang="it-IT" dirty="0"/>
              <a:t> interactive </a:t>
            </a:r>
            <a:r>
              <a:rPr lang="it-IT" dirty="0" err="1"/>
              <a:t>computational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supports </a:t>
            </a:r>
            <a:r>
              <a:rPr lang="it-IT" dirty="0" err="1"/>
              <a:t>different</a:t>
            </a:r>
            <a:r>
              <a:rPr lang="it-IT" dirty="0"/>
              <a:t> languages (Python, R, Julia, C++)</a:t>
            </a:r>
          </a:p>
          <a:p>
            <a:r>
              <a:rPr lang="it-IT" dirty="0">
                <a:hlinkClick r:id="rId3"/>
              </a:rPr>
              <a:t>IPython</a:t>
            </a:r>
            <a:r>
              <a:rPr lang="it-IT" dirty="0"/>
              <a:t> (Interactive Python) </a:t>
            </a:r>
            <a:r>
              <a:rPr lang="it-IT" dirty="0" err="1"/>
              <a:t>is</a:t>
            </a:r>
            <a:r>
              <a:rPr lang="it-IT" dirty="0"/>
              <a:t> the kernel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Python to be </a:t>
            </a:r>
            <a:r>
              <a:rPr lang="it-IT" dirty="0" err="1"/>
              <a:t>run</a:t>
            </a:r>
            <a:r>
              <a:rPr lang="it-IT" dirty="0"/>
              <a:t> on a Jupyter Notebook. </a:t>
            </a:r>
          </a:p>
          <a:p>
            <a:endParaRPr lang="en-GB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DB7C55-5CE5-4422-9685-9E215CBD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18/11/2019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70C239-0365-417F-9661-68CDA7CA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2ADDB-EF0A-4855-B409-E21EE6EDEE9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077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375</Words>
  <Application>Microsoft Office PowerPoint</Application>
  <PresentationFormat>Widescreen</PresentationFormat>
  <Paragraphs>64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di Office</vt:lpstr>
      <vt:lpstr>Introduction to Python</vt:lpstr>
      <vt:lpstr>  Python</vt:lpstr>
      <vt:lpstr>A bit of History</vt:lpstr>
      <vt:lpstr>The Zen of Python (PEP 20)</vt:lpstr>
      <vt:lpstr>Applications for Python</vt:lpstr>
      <vt:lpstr>Scipy.org </vt:lpstr>
      <vt:lpstr>IPython &amp;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Signal Processing</dc:title>
  <dc:creator>Alex Marchioni</dc:creator>
  <cp:lastModifiedBy>Alex Marchioni</cp:lastModifiedBy>
  <cp:revision>14</cp:revision>
  <dcterms:created xsi:type="dcterms:W3CDTF">2018-12-04T15:53:32Z</dcterms:created>
  <dcterms:modified xsi:type="dcterms:W3CDTF">2020-02-12T09:55:31Z</dcterms:modified>
</cp:coreProperties>
</file>