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7" r:id="rId4"/>
  </p:sldMasterIdLst>
  <p:notesMasterIdLst>
    <p:notesMasterId r:id="rId11"/>
  </p:notesMasterIdLst>
  <p:handoutMasterIdLst>
    <p:handoutMasterId r:id="rId12"/>
  </p:handoutMasterIdLst>
  <p:sldIdLst>
    <p:sldId id="487" r:id="rId5"/>
    <p:sldId id="507" r:id="rId6"/>
    <p:sldId id="506" r:id="rId7"/>
    <p:sldId id="490" r:id="rId8"/>
    <p:sldId id="504" r:id="rId9"/>
    <p:sldId id="505" r:id="rId10"/>
  </p:sldIdLst>
  <p:sldSz cx="24384000" cy="13716000"/>
  <p:notesSz cx="4683125" cy="86868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71437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verpass Heavy"/>
      </a:defRPr>
    </a:lvl1pPr>
    <a:lvl2pPr marL="0" marR="0" indent="300037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verpass Heavy"/>
      </a:defRPr>
    </a:lvl2pPr>
    <a:lvl3pPr marL="0" marR="0" indent="528637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verpass Heavy"/>
      </a:defRPr>
    </a:lvl3pPr>
    <a:lvl4pPr marL="0" marR="0" indent="757237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verpass Heavy"/>
      </a:defRPr>
    </a:lvl4pPr>
    <a:lvl5pPr marL="0" marR="0" indent="985837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verpass Heavy"/>
      </a:defRPr>
    </a:lvl5pPr>
    <a:lvl6pPr marL="0" marR="0" indent="1214437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verpass Heavy"/>
      </a:defRPr>
    </a:lvl6pPr>
    <a:lvl7pPr marL="0" marR="0" indent="1443037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verpass Heavy"/>
      </a:defRPr>
    </a:lvl7pPr>
    <a:lvl8pPr marL="0" marR="0" indent="1671637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verpass Heavy"/>
      </a:defRPr>
    </a:lvl8pPr>
    <a:lvl9pPr marL="0" marR="0" indent="1900237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verpass Heavy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88D"/>
    <a:srgbClr val="D8D8D8"/>
    <a:srgbClr val="FFBC49"/>
    <a:srgbClr val="FEB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349" autoAdjust="0"/>
  </p:normalViewPr>
  <p:slideViewPr>
    <p:cSldViewPr snapToGrid="0">
      <p:cViewPr varScale="1">
        <p:scale>
          <a:sx n="29" d="100"/>
          <a:sy n="29" d="100"/>
        </p:scale>
        <p:origin x="1016" y="5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7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1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E03357C-DF81-46C6-945E-C9444543DF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3"/>
            <a:ext cx="2029354" cy="435847"/>
          </a:xfrm>
          <a:prstGeom prst="rect">
            <a:avLst/>
          </a:prstGeom>
        </p:spPr>
        <p:txBody>
          <a:bodyPr vert="horz" lIns="74205" tIns="37102" rIns="74205" bIns="37102" rtlCol="0"/>
          <a:lstStyle>
            <a:lvl1pPr algn="l">
              <a:defRPr sz="1000"/>
            </a:lvl1pPr>
          </a:lstStyle>
          <a:p>
            <a:endParaRPr lang="x-non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042873-F5B3-4049-820E-E41211ED93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652687" y="3"/>
            <a:ext cx="2029354" cy="435847"/>
          </a:xfrm>
          <a:prstGeom prst="rect">
            <a:avLst/>
          </a:prstGeom>
        </p:spPr>
        <p:txBody>
          <a:bodyPr vert="horz" lIns="74205" tIns="37102" rIns="74205" bIns="37102" rtlCol="0"/>
          <a:lstStyle>
            <a:lvl1pPr algn="r">
              <a:defRPr sz="1000"/>
            </a:lvl1pPr>
          </a:lstStyle>
          <a:p>
            <a:fld id="{3D536F45-0737-49C7-AD19-D9B8FD608214}" type="datetimeFigureOut">
              <a:rPr lang="x-none" smtClean="0"/>
              <a:t>01.05.2024</a:t>
            </a:fld>
            <a:endParaRPr lang="x-non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41F3FE-CF10-42BD-A052-9AE60608F6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250956"/>
            <a:ext cx="2029354" cy="435846"/>
          </a:xfrm>
          <a:prstGeom prst="rect">
            <a:avLst/>
          </a:prstGeom>
        </p:spPr>
        <p:txBody>
          <a:bodyPr vert="horz" lIns="74205" tIns="37102" rIns="74205" bIns="37102" rtlCol="0" anchor="b"/>
          <a:lstStyle>
            <a:lvl1pPr algn="l">
              <a:defRPr sz="1000"/>
            </a:lvl1pPr>
          </a:lstStyle>
          <a:p>
            <a:endParaRPr lang="x-non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DE9B1A-2BA4-4DCB-8B31-8173BFE465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652687" y="8250956"/>
            <a:ext cx="2029354" cy="435846"/>
          </a:xfrm>
          <a:prstGeom prst="rect">
            <a:avLst/>
          </a:prstGeom>
        </p:spPr>
        <p:txBody>
          <a:bodyPr vert="horz" lIns="74205" tIns="37102" rIns="74205" bIns="37102" rtlCol="0" anchor="b"/>
          <a:lstStyle>
            <a:lvl1pPr algn="r">
              <a:defRPr sz="1000"/>
            </a:lvl1pPr>
          </a:lstStyle>
          <a:p>
            <a:fld id="{102F18C0-F588-496E-9035-7B9FACC6E970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130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-552450" y="652463"/>
            <a:ext cx="5788025" cy="3255962"/>
          </a:xfrm>
          <a:prstGeom prst="rect">
            <a:avLst/>
          </a:prstGeom>
        </p:spPr>
        <p:txBody>
          <a:bodyPr lIns="74205" tIns="37102" rIns="74205" bIns="37102"/>
          <a:lstStyle/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624418" y="4126230"/>
            <a:ext cx="3434292" cy="3909060"/>
          </a:xfrm>
          <a:prstGeom prst="rect">
            <a:avLst/>
          </a:prstGeom>
        </p:spPr>
        <p:txBody>
          <a:bodyPr lIns="74205" tIns="37102" rIns="74205" bIns="37102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49066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9" y="7020983"/>
            <a:ext cx="18288000" cy="3723217"/>
          </a:xfrm>
        </p:spPr>
        <p:txBody>
          <a:bodyPr anchor="b">
            <a:normAutofit/>
          </a:bodyPr>
          <a:lstStyle>
            <a:lvl1pPr algn="ctr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2665" y="3638552"/>
            <a:ext cx="13038668" cy="3311524"/>
          </a:xfrm>
        </p:spPr>
        <p:txBody>
          <a:bodyPr>
            <a:normAutofit/>
          </a:bodyPr>
          <a:lstStyle>
            <a:lvl1pPr marL="0" indent="0" algn="ctr">
              <a:buNone/>
              <a:defRPr sz="80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E2308B7A-6D04-4C3C-927F-225D479195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264" y="741099"/>
            <a:ext cx="5565784" cy="8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0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14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0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1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7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6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5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4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6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Natur, Nachthimmel enthält.&#10;&#10;Automatisch generierte Beschreibung">
            <a:extLst>
              <a:ext uri="{FF2B5EF4-FFF2-40B4-BE49-F238E27FC236}">
                <a16:creationId xmlns:a16="http://schemas.microsoft.com/office/drawing/2014/main" id="{67F3957E-C9A0-48D6-9BDF-A26F7747672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77" y="0"/>
            <a:ext cx="24416477" cy="13716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2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000" kern="1200" cap="all" baseline="0">
          <a:solidFill>
            <a:schemeClr val="bg1"/>
          </a:solidFill>
          <a:latin typeface="Overpass Heavy" panose="00000A00000000000000" pitchFamily="50" charset="0"/>
          <a:ea typeface="+mj-ea"/>
          <a:cs typeface="+mj-cs"/>
        </a:defRPr>
      </a:lvl1pPr>
    </p:titleStyle>
    <p:bodyStyle>
      <a:lvl1pPr marL="892175" indent="-892175" algn="l" defTabSz="1828800" rtl="0" eaLnBrk="1" latinLnBrk="0" hangingPunct="1">
        <a:lnSpc>
          <a:spcPct val="90000"/>
        </a:lnSpc>
        <a:spcBef>
          <a:spcPts val="2000"/>
        </a:spcBef>
        <a:buFont typeface="Wingdings" panose="05000000000000000000" pitchFamily="2" charset="2"/>
        <a:buChar char="§"/>
        <a:defRPr sz="5600" kern="1200">
          <a:solidFill>
            <a:schemeClr val="bg1"/>
          </a:solidFill>
          <a:latin typeface="Overpass Heavy" panose="00000A00000000000000" pitchFamily="50" charset="0"/>
          <a:ea typeface="+mn-ea"/>
          <a:cs typeface="+mn-cs"/>
        </a:defRPr>
      </a:lvl1pPr>
      <a:lvl2pPr marL="1516063" indent="-601663" algn="l" defTabSz="18288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4800" kern="1200">
          <a:solidFill>
            <a:schemeClr val="bg1"/>
          </a:solidFill>
          <a:latin typeface="Overpass Heavy" panose="00000A00000000000000" pitchFamily="50" charset="0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4000" kern="1200">
          <a:solidFill>
            <a:schemeClr val="bg1"/>
          </a:solidFill>
          <a:latin typeface="Overpass Heavy" panose="00000A00000000000000" pitchFamily="50" charset="0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bg1"/>
          </a:solidFill>
          <a:latin typeface="Overpass Heavy" panose="00000A00000000000000" pitchFamily="50" charset="0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bg1"/>
          </a:solidFill>
          <a:latin typeface="Overpass Heavy" panose="00000A00000000000000" pitchFamily="50" charset="0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5870A6E-77E6-44D3-BA43-DBD4DC4BD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City </a:t>
            </a:r>
            <a:r>
              <a:rPr lang="de-DE" dirty="0" err="1"/>
              <a:t>of</a:t>
            </a:r>
            <a:r>
              <a:rPr lang="de-DE" dirty="0"/>
              <a:t> kiel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57349FC-7D4A-45CE-AD56-9A7CDA02F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AI Building </a:t>
            </a:r>
            <a:r>
              <a:rPr lang="de-DE" dirty="0" err="1"/>
              <a:t>Assistant</a:t>
            </a:r>
            <a:endParaRPr lang="x-non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3748687-B506-47DF-9919-9360408AE695}"/>
              </a:ext>
            </a:extLst>
          </p:cNvPr>
          <p:cNvSpPr txBox="1"/>
          <p:nvPr/>
        </p:nvSpPr>
        <p:spPr>
          <a:xfrm rot="16200000">
            <a:off x="-616999" y="1875116"/>
            <a:ext cx="3702880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Overpass Heavy" panose="00000A00000000000000" pitchFamily="50" charset="0"/>
              </a:rPr>
              <a:t>02.05.24</a:t>
            </a:r>
            <a:endParaRPr lang="en-US" sz="6600" b="1" dirty="0">
              <a:solidFill>
                <a:schemeClr val="bg1"/>
              </a:solidFill>
              <a:latin typeface="Overpass Heavy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5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F23D9-1471-1BB8-A81C-479AE899D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A ..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78C8A5-AF0F-EC1D-DAF6-561C9C3C8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426719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House</a:t>
            </a:r>
          </a:p>
          <a:p>
            <a:r>
              <a:rPr lang="de-DE" dirty="0"/>
              <a:t>Carport</a:t>
            </a:r>
          </a:p>
          <a:p>
            <a:r>
              <a:rPr lang="de-DE" dirty="0"/>
              <a:t>Garage</a:t>
            </a:r>
          </a:p>
          <a:p>
            <a:r>
              <a:rPr lang="de-DE" dirty="0"/>
              <a:t>Solar </a:t>
            </a:r>
            <a:r>
              <a:rPr lang="de-DE" dirty="0" err="1"/>
              <a:t>panel</a:t>
            </a:r>
            <a:endParaRPr lang="de-DE" dirty="0"/>
          </a:p>
          <a:p>
            <a:r>
              <a:rPr lang="de-DE" dirty="0"/>
              <a:t>Garden </a:t>
            </a:r>
            <a:r>
              <a:rPr lang="de-DE" dirty="0" err="1"/>
              <a:t>shed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85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CC18D-DA5E-AF00-5893-38CDBAA3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construction</a:t>
            </a:r>
            <a:r>
              <a:rPr lang="de-DE" dirty="0"/>
              <a:t> </a:t>
            </a:r>
            <a:r>
              <a:rPr lang="de-DE" dirty="0" err="1"/>
              <a:t>supervision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FBD30-6641-6BF6-E859-5AB7F3F67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Purpose of Construction Supervision</a:t>
            </a:r>
            <a:r>
              <a:rPr lang="en-US" dirty="0"/>
              <a:t>: Ensures that all construction activities comply with safety, legal, environmental, and design standards.</a:t>
            </a:r>
          </a:p>
          <a:p>
            <a:r>
              <a:rPr lang="en-US" dirty="0"/>
              <a:t>Key Benefits: </a:t>
            </a:r>
          </a:p>
          <a:p>
            <a:pPr lvl="1"/>
            <a:r>
              <a:rPr lang="en-US" b="1" dirty="0"/>
              <a:t>Safety</a:t>
            </a:r>
            <a:r>
              <a:rPr lang="en-US" dirty="0"/>
              <a:t>: Reduces risks of accidents and structural failures by ensuring buildings are constructed according to safe practices and standards. </a:t>
            </a:r>
          </a:p>
          <a:p>
            <a:pPr lvl="1"/>
            <a:r>
              <a:rPr lang="en-US" b="1" dirty="0"/>
              <a:t>Legal Compliance</a:t>
            </a:r>
            <a:r>
              <a:rPr lang="en-US" dirty="0"/>
              <a:t>: Helps builders and developers adhere to local, state, and national regulations, preventing legal issues and penalties. </a:t>
            </a:r>
          </a:p>
          <a:p>
            <a:pPr lvl="1"/>
            <a:r>
              <a:rPr lang="en-US" b="1" dirty="0"/>
              <a:t>Quality Assurance</a:t>
            </a:r>
            <a:r>
              <a:rPr lang="en-US" dirty="0"/>
              <a:t>: Maintains high quality of construction through rigorous inspection and oversight, ensuring long-term durability and usability of structures.</a:t>
            </a:r>
          </a:p>
          <a:p>
            <a:pPr lvl="1"/>
            <a:r>
              <a:rPr lang="en-US" b="1" dirty="0"/>
              <a:t>Environmental Protection</a:t>
            </a:r>
            <a:r>
              <a:rPr lang="en-US" dirty="0"/>
              <a:t>: Ensures that construction projects comply with environmental laws and regulations, minimizing impact on the surrounding ecosystem. </a:t>
            </a:r>
          </a:p>
          <a:p>
            <a:pPr lvl="1"/>
            <a:r>
              <a:rPr lang="en-US" b="1" dirty="0"/>
              <a:t>Public Trust</a:t>
            </a:r>
            <a:r>
              <a:rPr lang="en-US" dirty="0"/>
              <a:t>: Builds public confidence in the safety and integrity of buildings and infrastructure. </a:t>
            </a:r>
          </a:p>
          <a:p>
            <a:r>
              <a:rPr lang="en-US" b="1" dirty="0"/>
              <a:t>Role in Urban Development</a:t>
            </a:r>
            <a:r>
              <a:rPr lang="en-US" dirty="0"/>
              <a:t>: Facilitates orderly and sustainable urban growth by aligning construction projects with broader city planning objectives.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530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A9D0D-485D-494E-8435-6B07440E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Untere Bauaufsicht (</a:t>
            </a:r>
            <a:r>
              <a:rPr lang="de-DE" dirty="0" err="1"/>
              <a:t>Local</a:t>
            </a:r>
            <a:r>
              <a:rPr lang="de-DE" dirty="0"/>
              <a:t> Construction Supervision)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EB4669-5201-4D49-BA33-79D65776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333" y="4430184"/>
            <a:ext cx="18203333" cy="715221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Plan Review: </a:t>
            </a:r>
            <a:r>
              <a:rPr lang="en-US" dirty="0"/>
              <a:t>Checks building plans for compliance with building regulations before construction starts.</a:t>
            </a:r>
          </a:p>
          <a:p>
            <a:r>
              <a:rPr lang="en-US" b="1" dirty="0"/>
              <a:t>Construction Monitoring</a:t>
            </a:r>
            <a:r>
              <a:rPr lang="en-US" dirty="0"/>
              <a:t>: Ensures construction is carried out according to approved plans and regulations</a:t>
            </a:r>
          </a:p>
          <a:p>
            <a:r>
              <a:rPr lang="en-US" b="1" dirty="0"/>
              <a:t>Final Inspection</a:t>
            </a:r>
            <a:r>
              <a:rPr lang="en-US" dirty="0"/>
              <a:t>: Conducts inspections upon completion to ensure the building meets all requirements; approval is necessary for occupancy</a:t>
            </a:r>
          </a:p>
          <a:p>
            <a:r>
              <a:rPr lang="en-US" b="1" dirty="0"/>
              <a:t>Advice and Information</a:t>
            </a:r>
            <a:r>
              <a:rPr lang="en-US" dirty="0"/>
              <a:t>: Provides guidance on building regulations and assists with their interpretation. </a:t>
            </a:r>
          </a:p>
          <a:p>
            <a:r>
              <a:rPr lang="en-US" i="1" dirty="0"/>
              <a:t>Role: Ensures safe, compliant, and standardized construction within its jurisdiction.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12258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E1F76-3B20-EAC1-FCB1-D869400E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Obere</a:t>
            </a:r>
            <a:r>
              <a:rPr lang="en-US" dirty="0"/>
              <a:t> </a:t>
            </a:r>
            <a:r>
              <a:rPr lang="en-US" dirty="0" err="1"/>
              <a:t>Bauaufsicht</a:t>
            </a:r>
            <a:r>
              <a:rPr lang="en-US" dirty="0"/>
              <a:t> (Higher Construction Supervision)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55528-041F-8177-7787-AF3F7E437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Supervision and Coordination</a:t>
            </a:r>
            <a:r>
              <a:rPr lang="en-US" dirty="0"/>
              <a:t>: Oversees and coordinates the activities of local construction supervision authorities. </a:t>
            </a:r>
          </a:p>
          <a:p>
            <a:r>
              <a:rPr lang="en-US" b="1" dirty="0"/>
              <a:t>Guidance and Support</a:t>
            </a:r>
            <a:r>
              <a:rPr lang="en-US" dirty="0"/>
              <a:t>: Assists local authorities with complex legal and technical issues. </a:t>
            </a:r>
          </a:p>
          <a:p>
            <a:r>
              <a:rPr lang="en-US" b="1" dirty="0"/>
              <a:t>Policy Development</a:t>
            </a:r>
            <a:r>
              <a:rPr lang="en-US" dirty="0"/>
              <a:t>: Creates guidelines for uniform application of construction laws and regulations. </a:t>
            </a:r>
          </a:p>
          <a:p>
            <a:r>
              <a:rPr lang="en-US" b="1" dirty="0"/>
              <a:t>Complaint Management</a:t>
            </a:r>
            <a:r>
              <a:rPr lang="en-US" dirty="0"/>
              <a:t>: Handles appeals and complaints against decisions made by local supervision authorities. </a:t>
            </a:r>
          </a:p>
          <a:p>
            <a:r>
              <a:rPr lang="en-US" i="1" dirty="0"/>
              <a:t>Role: Ensures consistent and fair application of construction law across the state.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83306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FFA92-5A63-EE73-C23A-B132B1C7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AI Building </a:t>
            </a:r>
            <a:r>
              <a:rPr lang="de-DE" dirty="0" err="1"/>
              <a:t>Assistant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3B5446-ED7A-0333-98F6-27F1CBD71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Untere Bauaufsicht</a:t>
            </a:r>
            <a:endParaRPr lang="en-US" b="1" dirty="0"/>
          </a:p>
          <a:p>
            <a:pPr lvl="1"/>
            <a:r>
              <a:rPr lang="en-US" b="1" dirty="0"/>
              <a:t>Advice and Information</a:t>
            </a:r>
            <a:r>
              <a:rPr lang="en-US" dirty="0"/>
              <a:t>: Provides guidance on building regulations and assists with their interpretation.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78182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Overpass Heavy"/>
        <a:ea typeface="Overpass Heavy"/>
        <a:cs typeface="Overpass Heavy"/>
      </a:majorFont>
      <a:minorFont>
        <a:latin typeface="Overpass Heavy"/>
        <a:ea typeface="Overpass Heavy"/>
        <a:cs typeface="Overpass Heavy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Open Sans Extrabold"/>
            <a:ea typeface="Open Sans Extrabold"/>
            <a:cs typeface="Open Sans Extrabold"/>
            <a:sym typeface="Open Sans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71437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Overpass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24EB7848EEFF04AA03F951F07681284" ma:contentTypeVersion="7" ma:contentTypeDescription="Ein neues Dokument erstellen." ma:contentTypeScope="" ma:versionID="fad2dd7631af49269bd1fc052692524c">
  <xsd:schema xmlns:xsd="http://www.w3.org/2001/XMLSchema" xmlns:xs="http://www.w3.org/2001/XMLSchema" xmlns:p="http://schemas.microsoft.com/office/2006/metadata/properties" xmlns:ns2="fbec27ce-6600-45c4-8035-18efa7ec7330" xmlns:ns3="9c69bfb5-b349-4362-8fd6-c8712313ba2c" targetNamespace="http://schemas.microsoft.com/office/2006/metadata/properties" ma:root="true" ma:fieldsID="e37b8929e55bb272c077a6c00fc30ca2" ns2:_="" ns3:_="">
    <xsd:import namespace="fbec27ce-6600-45c4-8035-18efa7ec7330"/>
    <xsd:import namespace="9c69bfb5-b349-4362-8fd6-c8712313ba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ec27ce-6600-45c4-8035-18efa7ec73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9bfb5-b349-4362-8fd6-c8712313ba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9166F3-7F86-42E7-B67B-55D0FD6D8419}">
  <ds:schemaRefs>
    <ds:schemaRef ds:uri="http://schemas.microsoft.com/office/2006/documentManagement/types"/>
    <ds:schemaRef ds:uri="fbec27ce-6600-45c4-8035-18efa7ec7330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9c69bfb5-b349-4362-8fd6-c8712313ba2c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7647DBC-5F67-49CB-942D-D540120EC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5CBE42-AAF6-43D8-AE0B-5FB6F4571E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ec27ce-6600-45c4-8035-18efa7ec7330"/>
    <ds:schemaRef ds:uri="9c69bfb5-b349-4362-8fd6-c8712313ba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Benutzerdefiniert</PresentationFormat>
  <Paragraphs>33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Neue</vt:lpstr>
      <vt:lpstr>Overpass Heavy</vt:lpstr>
      <vt:lpstr>Wingdings</vt:lpstr>
      <vt:lpstr>1_Office Theme</vt:lpstr>
      <vt:lpstr>City of kiel</vt:lpstr>
      <vt:lpstr>I want to build A ..</vt:lpstr>
      <vt:lpstr>construction supervision</vt:lpstr>
      <vt:lpstr>Untere Bauaufsicht (Local Construction Supervision)</vt:lpstr>
      <vt:lpstr>Obere Bauaufsicht (Higher Construction Supervision)</vt:lpstr>
      <vt:lpstr>AI Building Assistant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</dc:creator>
  <cp:lastModifiedBy>Henrik</cp:lastModifiedBy>
  <cp:revision>497</cp:revision>
  <cp:lastPrinted>2019-09-12T18:54:13Z</cp:lastPrinted>
  <dcterms:modified xsi:type="dcterms:W3CDTF">2024-05-01T17:05:28Z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0x010100024EB7848EEFF04AA03F951F07681284</vt:lpwstr>
  </property>
</Properties>
</file>