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0"/>
  </p:notesMasterIdLst>
  <p:sldIdLst>
    <p:sldId id="256" r:id="rId2"/>
    <p:sldId id="300" r:id="rId3"/>
    <p:sldId id="312" r:id="rId4"/>
    <p:sldId id="311" r:id="rId5"/>
    <p:sldId id="310" r:id="rId6"/>
    <p:sldId id="304" r:id="rId7"/>
    <p:sldId id="313" r:id="rId8"/>
    <p:sldId id="267" r:id="rId9"/>
    <p:sldId id="268" r:id="rId10"/>
    <p:sldId id="269" r:id="rId11"/>
    <p:sldId id="27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57" r:id="rId21"/>
    <p:sldId id="258" r:id="rId22"/>
    <p:sldId id="259" r:id="rId23"/>
    <p:sldId id="260" r:id="rId24"/>
    <p:sldId id="306" r:id="rId25"/>
    <p:sldId id="278" r:id="rId26"/>
    <p:sldId id="279" r:id="rId27"/>
    <p:sldId id="280" r:id="rId28"/>
    <p:sldId id="281" r:id="rId29"/>
    <p:sldId id="308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9" r:id="rId3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695" autoAdjust="0"/>
  </p:normalViewPr>
  <p:slideViewPr>
    <p:cSldViewPr showGuides="1">
      <p:cViewPr varScale="1">
        <p:scale>
          <a:sx n="42" d="100"/>
          <a:sy n="42" d="100"/>
        </p:scale>
        <p:origin x="-1332" y="-108"/>
      </p:cViewPr>
      <p:guideLst>
        <p:guide orient="horz" pos="119"/>
        <p:guide orient="horz" pos="4201"/>
        <p:guide orient="horz" pos="2160"/>
        <p:guide orient="horz" pos="1797"/>
        <p:guide orient="horz" pos="2523"/>
        <p:guide orient="horz" pos="981"/>
        <p:guide orient="horz" pos="799"/>
        <p:guide pos="5602"/>
        <p:guide pos="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9506-CF49-46A6-9E87-421E4D8FC7DE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C07B-88D7-445F-8D06-D000E07EF4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1</a:t>
            </a:fld>
            <a:endParaRPr lang="da-D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C175BE-242C-458B-A47D-DF7CBFF3538E}" type="slidenum">
              <a:rPr lang="da-DK"/>
              <a:pPr/>
              <a:t>10</a:t>
            </a:fld>
            <a:endParaRPr lang="da-DK"/>
          </a:p>
        </p:txBody>
      </p:sp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60E8A9-D79C-40C1-821A-62816378C112}" type="slidenum">
              <a:rPr lang="da-DK"/>
              <a:pPr/>
              <a:t>11</a:t>
            </a:fld>
            <a:endParaRPr lang="da-DK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62E26-DD3A-4098-915B-D9BD00571F39}" type="slidenum">
              <a:rPr lang="da-DK"/>
              <a:pPr/>
              <a:t>12</a:t>
            </a:fld>
            <a:endParaRPr lang="da-DK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D2F21B7D-692B-4D8B-87E4-44DBA625C79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8B7FE-736F-4C2C-987E-7A9D5AEEBA2E}" type="slidenum">
              <a:rPr lang="da-DK"/>
              <a:pPr/>
              <a:t>13</a:t>
            </a:fld>
            <a:endParaRPr lang="da-DK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6C1D329A-89B5-40D0-A197-580EDE2A45C6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13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DAAE3-F23E-48A7-89B1-D58B3C343980}" type="slidenum">
              <a:rPr lang="da-DK"/>
              <a:pPr/>
              <a:t>14</a:t>
            </a:fld>
            <a:endParaRPr lang="da-DK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EC454208-A487-4379-8E27-1731214A85DC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14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3B5E29-6AE7-4267-AEE2-9EAE5638751C}" type="slidenum">
              <a:rPr lang="da-DK"/>
              <a:pPr/>
              <a:t>15</a:t>
            </a:fld>
            <a:endParaRPr lang="da-DK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EE98698-BDA8-4D0B-BC6B-BBB4BF98CC5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15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500485-E55E-4DE1-9D74-8E962B227A53}" type="slidenum">
              <a:rPr lang="da-DK"/>
              <a:pPr/>
              <a:t>16</a:t>
            </a:fld>
            <a:endParaRPr lang="da-DK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29A0E2E-8039-485C-B5F4-72E24D61575E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623CE-060F-4336-B2E8-93F92406F5CD}" type="slidenum">
              <a:rPr lang="da-DK"/>
              <a:pPr/>
              <a:t>17</a:t>
            </a:fld>
            <a:endParaRPr lang="da-DK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C5A0640-0AA8-414E-B4E2-286EEA42B5B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17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5E803E-858C-4C5A-B29D-24BE96FA51DB}" type="slidenum">
              <a:rPr lang="da-DK"/>
              <a:pPr/>
              <a:t>18</a:t>
            </a:fld>
            <a:endParaRPr lang="da-DK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F43F5C7-61C7-4814-BAEC-94D1582D44D7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18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7F454-082D-4E35-8E40-3316472EFDC6}" type="slidenum">
              <a:rPr lang="da-DK"/>
              <a:pPr/>
              <a:t>19</a:t>
            </a:fld>
            <a:endParaRPr lang="da-DK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A3038DF4-E277-4DB3-957D-25A17C8CE85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19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0614B1-3DA4-463A-B6B4-D247679C885C}" type="slidenum">
              <a:rPr lang="da-DK"/>
              <a:pPr/>
              <a:t>2</a:t>
            </a:fld>
            <a:endParaRPr lang="da-DK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F4774602-5958-4C67-99FF-277A69C1F551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Visitor</a:t>
            </a:r>
            <a:r>
              <a:rPr lang="da-DK" dirty="0" smtClean="0"/>
              <a:t> design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pattern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seperate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Datastructure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Consists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Objects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methods</a:t>
            </a:r>
            <a:endParaRPr lang="da-DK" baseline="0" dirty="0" smtClean="0"/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visitor-class</a:t>
            </a:r>
            <a:r>
              <a:rPr lang="da-DK" baseline="0" dirty="0" smtClean="0"/>
              <a:t> as arguments</a:t>
            </a:r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Visitor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do the real job</a:t>
            </a:r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Traverses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tree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Knows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parents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children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Invokes</a:t>
            </a:r>
            <a:r>
              <a:rPr lang="da-DK" baseline="0" dirty="0" smtClean="0"/>
              <a:t> all the </a:t>
            </a:r>
            <a:r>
              <a:rPr lang="da-DK" baseline="0" dirty="0" err="1" smtClean="0"/>
              <a:t>accept-methods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self</a:t>
            </a:r>
            <a:r>
              <a:rPr lang="da-DK" baseline="0" dirty="0" smtClean="0"/>
              <a:t> as input</a:t>
            </a:r>
          </a:p>
          <a:p>
            <a:pPr lvl="0">
              <a:buFont typeface="Arial" pitchFamily="34" charset="0"/>
              <a:buChar char="•"/>
            </a:pP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visitors</a:t>
            </a:r>
            <a:r>
              <a:rPr lang="da-DK" dirty="0" smtClean="0"/>
              <a:t> </a:t>
            </a:r>
            <a:r>
              <a:rPr lang="da-DK" dirty="0" err="1" smtClean="0"/>
              <a:t>implemented</a:t>
            </a:r>
            <a:r>
              <a:rPr lang="da-DK" dirty="0" smtClean="0"/>
              <a:t> by </a:t>
            </a:r>
            <a:r>
              <a:rPr lang="da-DK" dirty="0" err="1" smtClean="0"/>
              <a:t>us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TypeAndScopeVisitor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Types and </a:t>
            </a:r>
            <a:r>
              <a:rPr lang="da-DK" dirty="0" err="1" smtClean="0"/>
              <a:t>scopes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 </a:t>
            </a:r>
            <a:r>
              <a:rPr lang="da-DK" dirty="0" err="1" smtClean="0"/>
              <a:t>safety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Identification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Implemented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class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List of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variables</a:t>
            </a:r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Current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scope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Variables from a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deleted</a:t>
            </a:r>
            <a:r>
              <a:rPr lang="da-DK" baseline="0" dirty="0" smtClean="0"/>
              <a:t> om exit from it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InputValidationVisitor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Check inputs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, etc.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Hvordan fanden gør den det?!</a:t>
            </a:r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VariableVisitor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Throws</a:t>
            </a:r>
            <a:r>
              <a:rPr lang="da-DK" dirty="0" smtClean="0"/>
              <a:t> </a:t>
            </a:r>
            <a:r>
              <a:rPr lang="da-DK" dirty="0" err="1" smtClean="0"/>
              <a:t>expections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detecting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error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These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printed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visitor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finished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21</a:t>
            </a:fld>
            <a:endParaRPr lang="da-D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22</a:t>
            </a:fld>
            <a:endParaRPr lang="da-D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23</a:t>
            </a:fld>
            <a:endParaRPr lang="da-D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24</a:t>
            </a:fld>
            <a:endParaRPr lang="da-D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25</a:t>
            </a:fld>
            <a:endParaRPr lang="da-D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28</a:t>
            </a:fld>
            <a:endParaRPr lang="da-D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29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compiler,</a:t>
            </a:r>
            <a:r>
              <a:rPr lang="da-DK" baseline="0" dirty="0" smtClean="0"/>
              <a:t> interpreter, &amp; GUI is coded in C#</a:t>
            </a:r>
          </a:p>
          <a:p>
            <a:r>
              <a:rPr lang="da-DK" baseline="0" dirty="0" smtClean="0"/>
              <a:t>Therefor, C# is a good language to compare with MASSIVE</a:t>
            </a:r>
          </a:p>
          <a:p>
            <a:r>
              <a:rPr lang="da-DK" baseline="0" dirty="0" smtClean="0"/>
              <a:t>Compare improvements</a:t>
            </a:r>
          </a:p>
          <a:p>
            <a:r>
              <a:rPr lang="da-DK" baseline="0" dirty="0" smtClean="0"/>
              <a:t>No limits, the user can do anything.</a:t>
            </a:r>
          </a:p>
          <a:p>
            <a:r>
              <a:rPr lang="da-DK" baseline="0" dirty="0" smtClean="0"/>
              <a:t>No base for a MAS, the user has to do everything.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30</a:t>
            </a:fld>
            <a:endParaRPr lang="da-D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r>
              <a:rPr lang="da-DK" dirty="0" smtClean="0"/>
              <a:t>A</a:t>
            </a:r>
            <a:r>
              <a:rPr lang="da-DK" baseline="0" dirty="0" smtClean="0"/>
              <a:t> base for a MAS</a:t>
            </a:r>
          </a:p>
          <a:p>
            <a:r>
              <a:rPr lang="da-DK" baseline="0" dirty="0" smtClean="0"/>
              <a:t>The user can go straight to the fun part, creating units etc.</a:t>
            </a:r>
          </a:p>
          <a:p>
            <a:r>
              <a:rPr lang="da-DK" baseline="0" dirty="0" smtClean="0"/>
              <a:t>The language is case insensitive, you will never be confused about variables which is spelled the same way but with a different casing</a:t>
            </a:r>
          </a:p>
          <a:p>
            <a:r>
              <a:rPr lang="da-DK" baseline="0" dirty="0" smtClean="0"/>
              <a:t>Shorter initialization of objects, billeder på de 2 næste slides.</a:t>
            </a:r>
          </a:p>
          <a:p>
            <a:r>
              <a:rPr lang="da-DK" baseline="0" dirty="0" smtClean="0"/>
              <a:t>Limited to build-in functions, the user cant build anything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31</a:t>
            </a:fld>
            <a:endParaRPr lang="da-D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Differences</a:t>
            </a:r>
          </a:p>
          <a:p>
            <a:r>
              <a:rPr lang="da-DK" dirty="0" smtClean="0"/>
              <a:t>Shorter</a:t>
            </a:r>
            <a:r>
              <a:rPr lang="da-DK" baseline="0" dirty="0" smtClean="0"/>
              <a:t> initialization</a:t>
            </a:r>
          </a:p>
          <a:p>
            <a:r>
              <a:rPr lang="da-DK" baseline="0" dirty="0" smtClean="0"/>
              <a:t>Difference in name, init and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21121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ActionPatterns, are much like the previous Agent</a:t>
            </a:r>
            <a:r>
              <a:rPr lang="da-DK" baseline="0" dirty="0" smtClean="0"/>
              <a:t> Oriented Languages</a:t>
            </a:r>
          </a:p>
          <a:p>
            <a:r>
              <a:rPr lang="da-DK" baseline="0" dirty="0" smtClean="0"/>
              <a:t>NetLogo and RoboCode, requires the user to code everything before compiling</a:t>
            </a:r>
          </a:p>
          <a:p>
            <a:r>
              <a:rPr lang="da-DK" baseline="0" dirty="0" smtClean="0"/>
              <a:t>While the ActionPatterns can do it both before and after compiling.</a:t>
            </a:r>
          </a:p>
          <a:p>
            <a:r>
              <a:rPr lang="da-DK" baseline="0" dirty="0" smtClean="0"/>
              <a:t>The user has the freedom to change tactic while the wargame is running.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96082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 have created</a:t>
            </a:r>
          </a:p>
          <a:p>
            <a:r>
              <a:rPr lang="da-DK" dirty="0" smtClean="0"/>
              <a:t>Two languages, MASSIVE and the ActionPatterns</a:t>
            </a:r>
          </a:p>
          <a:p>
            <a:r>
              <a:rPr lang="da-DK" dirty="0" smtClean="0"/>
              <a:t>Both</a:t>
            </a:r>
            <a:r>
              <a:rPr lang="da-DK" baseline="0" dirty="0" smtClean="0"/>
              <a:t> languages recieved its own translater</a:t>
            </a:r>
          </a:p>
          <a:p>
            <a:r>
              <a:rPr lang="da-DK" baseline="0" dirty="0" smtClean="0"/>
              <a:t>A compiler and an interpreter</a:t>
            </a:r>
          </a:p>
          <a:p>
            <a:r>
              <a:rPr lang="da-DK" baseline="0" dirty="0" smtClean="0"/>
              <a:t>As a whole the compiler and its GUI is optimized to create a Multi Agent Wargame simulation.</a:t>
            </a:r>
          </a:p>
          <a:p>
            <a:r>
              <a:rPr lang="da-DK" baseline="0" dirty="0" smtClean="0"/>
              <a:t>We would proboably have created it different if we were to do it again.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805899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Foreach loops making it possible to change</a:t>
            </a:r>
            <a:r>
              <a:rPr lang="da-DK" baseline="0" dirty="0" smtClean="0"/>
              <a:t> Agents, Teams, Squads and ActionPatterns.</a:t>
            </a:r>
          </a:p>
          <a:p>
            <a:r>
              <a:rPr lang="da-DK" baseline="0" dirty="0" smtClean="0"/>
              <a:t>Giving the freedom to choose starting points of the units.</a:t>
            </a:r>
          </a:p>
          <a:p>
            <a:r>
              <a:rPr lang="da-DK" baseline="0" dirty="0" smtClean="0"/>
              <a:t>Expanding the action language;</a:t>
            </a:r>
          </a:p>
          <a:p>
            <a:r>
              <a:rPr lang="da-DK" baseline="0" dirty="0" smtClean="0"/>
              <a:t>More options like move and encounter, for example ??</a:t>
            </a:r>
          </a:p>
          <a:p>
            <a:r>
              <a:rPr lang="da-DK" baseline="0" dirty="0" smtClean="0"/>
              <a:t>Convert the action language to a scripting language, like NetLogo and RoboCode with Conditions and loops. Pic på næste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56611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Would be converted to actions as in the current implementation.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124857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Compiling directly to XML instead of compiling to C# and afterwords</a:t>
            </a:r>
            <a:r>
              <a:rPr lang="da-DK" baseline="0" dirty="0" smtClean="0"/>
              <a:t> to XML, runtime improvement</a:t>
            </a:r>
          </a:p>
          <a:p>
            <a:r>
              <a:rPr lang="da-DK" baseline="0" dirty="0" smtClean="0"/>
              <a:t>Merging the Compiler and the Wargame to one instance, would make the application more fluid.</a:t>
            </a:r>
          </a:p>
          <a:p>
            <a:r>
              <a:rPr lang="da-DK" baseline="0" smtClean="0"/>
              <a:t>On a long term basis, could a multiplayer version be interesting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6435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38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AE12E8-23FD-4F5A-BA3F-9292F80E4D44}" type="slidenum">
              <a:rPr lang="da-DK"/>
              <a:pPr/>
              <a:t>6</a:t>
            </a:fld>
            <a:endParaRPr lang="da-DK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9C25F5D4-1FE3-4234-9F7D-5ED3E7E4BFD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5D864-CB4A-460F-8032-550675505E2C}" type="slidenum">
              <a:rPr lang="da-DK"/>
              <a:pPr/>
              <a:t>8</a:t>
            </a:fld>
            <a:endParaRPr lang="da-DK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4C689-B9DD-46A1-857E-3FE87169EE82}" type="slidenum">
              <a:rPr lang="da-DK"/>
              <a:pPr/>
              <a:t>9</a:t>
            </a:fld>
            <a:endParaRPr lang="da-DK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F2998B9F-3193-4485-9FA4-4BF661042E42}" type="slidenum">
              <a:rPr lang="da-DK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2" name="Pladsholder til sidefod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825" y="2852936"/>
            <a:ext cx="8642350" cy="1311076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Language</a:t>
            </a:r>
            <a:r>
              <a:rPr lang="da-DK" dirty="0" smtClean="0"/>
              <a:t> and </a:t>
            </a:r>
            <a:r>
              <a:rPr lang="da-DK" dirty="0" err="1" smtClean="0"/>
              <a:t>compiler</a:t>
            </a:r>
            <a:r>
              <a:rPr lang="da-DK" dirty="0" smtClean="0"/>
              <a:t> </a:t>
            </a:r>
            <a:r>
              <a:rPr lang="da-DK" dirty="0" err="1" smtClean="0"/>
              <a:t>development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- A </a:t>
            </a:r>
            <a:r>
              <a:rPr lang="da-DK" dirty="0" err="1" smtClean="0"/>
              <a:t>multi</a:t>
            </a:r>
            <a:r>
              <a:rPr lang="da-DK" dirty="0" smtClean="0"/>
              <a:t> agent system </a:t>
            </a:r>
            <a:r>
              <a:rPr lang="da-DK" dirty="0" err="1" smtClean="0"/>
              <a:t>wargame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23492"/>
            <a:ext cx="864235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r>
              <a:rPr lang="da-DK" dirty="0"/>
              <a:t> of MASSIVE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Blocks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{ </a:t>
            </a:r>
            <a:r>
              <a:rPr lang="da-DK" dirty="0" err="1"/>
              <a:t>Commands</a:t>
            </a:r>
            <a:r>
              <a:rPr lang="da-DK" dirty="0"/>
              <a:t> }</a:t>
            </a:r>
          </a:p>
          <a:p>
            <a:pPr marL="390246" indent="-293764">
              <a:spcAft>
                <a:spcPts val="771"/>
              </a:spcAft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sz="2200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 datatypes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Bool</a:t>
            </a:r>
            <a:r>
              <a:rPr lang="da-DK" dirty="0"/>
              <a:t>, </a:t>
            </a:r>
            <a:r>
              <a:rPr lang="da-DK" dirty="0" err="1"/>
              <a:t>string</a:t>
            </a:r>
            <a:r>
              <a:rPr lang="da-DK" dirty="0"/>
              <a:t> and </a:t>
            </a:r>
            <a:r>
              <a:rPr lang="da-DK" dirty="0" err="1"/>
              <a:t>num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Statements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if</a:t>
            </a:r>
            <a:r>
              <a:rPr lang="da-DK" dirty="0"/>
              <a:t>, for, </a:t>
            </a:r>
            <a:r>
              <a:rPr lang="da-DK" dirty="0" err="1"/>
              <a:t>while</a:t>
            </a:r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6080" y="1693618"/>
            <a:ext cx="2868480" cy="1082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720" y="3456363"/>
            <a:ext cx="2615040" cy="299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6480" y="5757724"/>
            <a:ext cx="711792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r>
              <a:rPr lang="da-DK" dirty="0"/>
              <a:t> of MASSIVE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2325"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da-DK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320" y="4725144"/>
            <a:ext cx="7371360" cy="1267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200" y="2346726"/>
            <a:ext cx="6357600" cy="2164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62263"/>
            <a:ext cx="8642350" cy="1143000"/>
          </a:xfrm>
          <a:ln/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Compiler</a:t>
            </a:r>
            <a:r>
              <a:rPr lang="da-DK" sz="5900" dirty="0" smtClean="0"/>
              <a:t> </a:t>
            </a:r>
            <a:r>
              <a:rPr lang="da-DK" sz="5900" dirty="0" err="1" smtClean="0"/>
              <a:t>Components</a:t>
            </a:r>
            <a:endParaRPr lang="da-DK" sz="5900" dirty="0" smtClean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The purpose of the compiler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 smtClean="0">
                <a:solidFill>
                  <a:srgbClr val="000000"/>
                </a:solidFill>
                <a:latin typeface="Calibri" charset="0"/>
              </a:rPr>
              <a:t>MASSIVE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to C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#</a:t>
            </a:r>
            <a:endParaRPr lang="en-US" sz="3200" dirty="0" smtClean="0">
              <a:solidFill>
                <a:srgbClr val="000000"/>
              </a:solidFill>
              <a:latin typeface="Calibri" charset="0"/>
            </a:endParaRPr>
          </a:p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Compiler components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Syntactic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Contextual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Code generation</a:t>
            </a:r>
          </a:p>
          <a:p>
            <a:endParaRPr lang="da-DK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3409869"/>
            <a:ext cx="4321175" cy="3259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Syntactic analysis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Divided into two parts</a:t>
            </a:r>
          </a:p>
          <a:p>
            <a:pPr marL="751840" lvl="1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Scanning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tokens in input according to language keywords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Examples: “+” and “=” are operator tokens.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Parsing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phrase structure of tokens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Building an abstract syntax tree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method scans according to starters</a:t>
            </a:r>
          </a:p>
          <a:p>
            <a:pPr lvl="1"/>
            <a:r>
              <a:rPr lang="en-US" dirty="0" smtClean="0"/>
              <a:t>If letter → identifier token</a:t>
            </a:r>
          </a:p>
          <a:p>
            <a:pPr lvl="1"/>
            <a:r>
              <a:rPr lang="en-US" dirty="0" smtClean="0"/>
              <a:t>If number → number token</a:t>
            </a:r>
          </a:p>
          <a:p>
            <a:pPr lvl="1"/>
            <a:r>
              <a:rPr lang="en-US" dirty="0" smtClean="0"/>
              <a:t>If operator → operator token</a:t>
            </a:r>
          </a:p>
          <a:p>
            <a:r>
              <a:rPr lang="en-US" dirty="0" smtClean="0"/>
              <a:t>If the input is saved as an identifier:</a:t>
            </a:r>
          </a:p>
          <a:p>
            <a:pPr lvl="1"/>
            <a:r>
              <a:rPr lang="en-US" dirty="0" smtClean="0"/>
              <a:t>Token class searches for matching keywords</a:t>
            </a:r>
          </a:p>
          <a:p>
            <a:pPr lvl="2"/>
            <a:r>
              <a:rPr lang="en-US" dirty="0" smtClean="0"/>
              <a:t>If no match is found, input remains an identifier</a:t>
            </a:r>
          </a:p>
          <a:p>
            <a:pPr lvl="2"/>
            <a:r>
              <a:rPr lang="en-US" dirty="0" smtClean="0"/>
              <a:t>If there is a match, the token class changes the input to the right token</a:t>
            </a:r>
          </a:p>
          <a:p>
            <a:r>
              <a:rPr lang="en-US" dirty="0" smtClean="0"/>
              <a:t>Example</a:t>
            </a:r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6" y="188913"/>
            <a:ext cx="8642349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Comments, spaces, end-of-lines &amp; indents</a:t>
            </a:r>
          </a:p>
          <a:p>
            <a:pPr lvl="1"/>
            <a:r>
              <a:rPr lang="en-US" dirty="0" smtClean="0"/>
              <a:t>Not saved as tokens</a:t>
            </a:r>
          </a:p>
          <a:p>
            <a:r>
              <a:rPr lang="en-US" dirty="0" smtClean="0"/>
              <a:t>Example: ignores multiline comments</a:t>
            </a:r>
          </a:p>
          <a:p>
            <a:endParaRPr lang="en-US" dirty="0" smtClean="0"/>
          </a:p>
          <a:p>
            <a:endParaRPr lang="da-DK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792538"/>
            <a:ext cx="5353050" cy="287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2325" y="4487863"/>
            <a:ext cx="2990850" cy="2181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Parser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Checks grammar and builds </a:t>
            </a:r>
            <a:r>
              <a:rPr lang="en-US" dirty="0" smtClean="0"/>
              <a:t>AST</a:t>
            </a:r>
            <a:endParaRPr lang="en-US" dirty="0" smtClean="0"/>
          </a:p>
          <a:p>
            <a:r>
              <a:rPr lang="en-US" dirty="0" smtClean="0"/>
              <a:t>Each token has a parsing method</a:t>
            </a:r>
          </a:p>
          <a:p>
            <a:pPr lvl="1"/>
            <a:r>
              <a:rPr lang="en-US" dirty="0" smtClean="0"/>
              <a:t>Generates small </a:t>
            </a:r>
            <a:r>
              <a:rPr lang="en-US" dirty="0" err="1" smtClean="0"/>
              <a:t>subtrees</a:t>
            </a:r>
            <a:r>
              <a:rPr lang="en-US" dirty="0" smtClean="0"/>
              <a:t> and adds them to the AST</a:t>
            </a:r>
          </a:p>
          <a:p>
            <a:r>
              <a:rPr lang="en-US" dirty="0" smtClean="0"/>
              <a:t>Example: parse main block method</a:t>
            </a:r>
            <a:endParaRPr lang="da-DK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970463"/>
            <a:ext cx="3333750" cy="169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5125" y="4005263"/>
            <a:ext cx="344805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4581128"/>
            <a:ext cx="2913063" cy="178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abstract syntax tree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Convenient way of representing the phrases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Easy to traverse with visitors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Can be printed with a pretty-printer for good </a:t>
            </a:r>
            <a:r>
              <a:rPr lang="en-US" dirty="0" smtClean="0"/>
              <a:t>overview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730148"/>
            <a:ext cx="5401295" cy="2938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43000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6600" dirty="0" err="1" smtClean="0"/>
              <a:t>Implementing</a:t>
            </a:r>
            <a:r>
              <a:rPr lang="da-DK" sz="6600" dirty="0" smtClean="0"/>
              <a:t> the </a:t>
            </a:r>
            <a:r>
              <a:rPr lang="da-DK" sz="6600" dirty="0" err="1" smtClean="0"/>
              <a:t>compiler</a:t>
            </a:r>
            <a:endParaRPr lang="da-DK" sz="6600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52525"/>
          </a:xfrm>
          <a:ln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900" dirty="0" smtClean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visitor design pattern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err="1" smtClean="0"/>
              <a:t>Datastructure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971550" y="4506912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Ligebenet trekant 4"/>
          <p:cNvSpPr/>
          <p:nvPr/>
        </p:nvSpPr>
        <p:spPr>
          <a:xfrm>
            <a:off x="1907704" y="5011936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3779912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igebenet trekant 13"/>
          <p:cNvSpPr/>
          <p:nvPr/>
        </p:nvSpPr>
        <p:spPr>
          <a:xfrm>
            <a:off x="4716066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516216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Ligebenet trekant 15"/>
          <p:cNvSpPr/>
          <p:nvPr/>
        </p:nvSpPr>
        <p:spPr>
          <a:xfrm>
            <a:off x="7452370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Ligebenet trekant 5"/>
          <p:cNvSpPr/>
          <p:nvPr/>
        </p:nvSpPr>
        <p:spPr>
          <a:xfrm>
            <a:off x="431316" y="3426792"/>
            <a:ext cx="1080418" cy="1152476"/>
          </a:xfrm>
          <a:prstGeom prst="triangl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boks 27"/>
          <p:cNvSpPr txBox="1"/>
          <p:nvPr/>
        </p:nvSpPr>
        <p:spPr>
          <a:xfrm>
            <a:off x="3635896" y="3284984"/>
            <a:ext cx="172819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Accept-method</a:t>
            </a:r>
            <a:endParaRPr lang="da-DK" dirty="0"/>
          </a:p>
        </p:txBody>
      </p:sp>
      <p:cxnSp>
        <p:nvCxnSpPr>
          <p:cNvPr id="30" name="Lige pilforbindelse 29"/>
          <p:cNvCxnSpPr>
            <a:stCxn id="28" idx="1"/>
            <a:endCxn id="5" idx="5"/>
          </p:cNvCxnSpPr>
          <p:nvPr/>
        </p:nvCxnSpPr>
        <p:spPr>
          <a:xfrm rot="10800000" flipV="1">
            <a:off x="2718018" y="3469650"/>
            <a:ext cx="917878" cy="2118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16511 0.231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6511 0.23102 L 0.47205 0.2310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47205 0.23102 L 0.77136 0.23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  <p:bldP spid="6" grpId="2" animBg="1"/>
      <p:bldP spid="6" grpId="3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Decorating</a:t>
            </a:r>
            <a:r>
              <a:rPr lang="da-DK" dirty="0" smtClean="0"/>
              <a:t> </a:t>
            </a:r>
            <a:r>
              <a:rPr lang="da-DK" dirty="0" err="1" smtClean="0"/>
              <a:t>Visitors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</a:t>
            </a:r>
          </a:p>
          <a:p>
            <a:r>
              <a:rPr lang="da-DK" dirty="0" err="1" smtClean="0"/>
              <a:t>TypeAndScopeVisitor</a:t>
            </a:r>
            <a:endParaRPr lang="da-DK" dirty="0"/>
          </a:p>
          <a:p>
            <a:r>
              <a:rPr lang="da-DK" dirty="0" err="1" smtClean="0"/>
              <a:t>InputValidationVisitor</a:t>
            </a:r>
            <a:endParaRPr lang="da-DK" dirty="0" smtClean="0"/>
          </a:p>
          <a:p>
            <a:r>
              <a:rPr lang="da-DK" dirty="0" err="1" smtClean="0"/>
              <a:t>VariableVisitor</a:t>
            </a:r>
            <a:endParaRPr lang="da-DK" dirty="0" smtClean="0"/>
          </a:p>
          <a:p>
            <a:pPr lvl="1"/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Code</a:t>
            </a:r>
            <a:r>
              <a:rPr lang="da-DK" dirty="0" smtClean="0"/>
              <a:t> Generation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err="1" smtClean="0"/>
              <a:t>CodeGenerationVisitor</a:t>
            </a:r>
            <a:endParaRPr lang="da-DK" dirty="0" smtClean="0"/>
          </a:p>
          <a:p>
            <a:pPr lvl="1"/>
            <a:r>
              <a:rPr lang="da-DK" dirty="0" smtClean="0"/>
              <a:t>Printing C# </a:t>
            </a:r>
            <a:r>
              <a:rPr lang="da-DK" dirty="0" err="1" smtClean="0"/>
              <a:t>code</a:t>
            </a:r>
            <a:endParaRPr lang="da-DK" dirty="0"/>
          </a:p>
          <a:p>
            <a:pPr lvl="1"/>
            <a:r>
              <a:rPr lang="da-DK" dirty="0" err="1" smtClean="0"/>
              <a:t>Uses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/>
          </a:p>
          <a:p>
            <a:r>
              <a:rPr lang="da-DK" dirty="0" smtClean="0"/>
              <a:t>Generation XML</a:t>
            </a:r>
          </a:p>
          <a:p>
            <a:pPr lvl="1"/>
            <a:r>
              <a:rPr lang="da-DK" dirty="0" smtClean="0"/>
              <a:t>Default ”</a:t>
            </a:r>
            <a:r>
              <a:rPr lang="da-DK" dirty="0" err="1" smtClean="0"/>
              <a:t>skeleton</a:t>
            </a:r>
            <a:r>
              <a:rPr lang="da-DK" dirty="0" smtClean="0"/>
              <a:t>”</a:t>
            </a:r>
          </a:p>
          <a:p>
            <a:pPr lvl="1"/>
            <a:r>
              <a:rPr lang="da-DK" dirty="0" smtClean="0"/>
              <a:t>MASSIVE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</a:p>
          <a:p>
            <a:pPr lvl="1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Handling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 </a:t>
            </a:r>
            <a:r>
              <a:rPr lang="da-DK" dirty="0" err="1" smtClean="0"/>
              <a:t>throw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/>
          </a:p>
          <a:p>
            <a:pPr lvl="1"/>
            <a:r>
              <a:rPr lang="da-DK" dirty="0" err="1" smtClean="0"/>
              <a:t>Finishes</a:t>
            </a:r>
            <a:r>
              <a:rPr lang="da-DK" dirty="0" smtClean="0"/>
              <a:t> parse</a:t>
            </a:r>
          </a:p>
          <a:p>
            <a:pPr lvl="1"/>
            <a:r>
              <a:rPr lang="da-DK" dirty="0" smtClean="0"/>
              <a:t>Prints all </a:t>
            </a:r>
            <a:r>
              <a:rPr lang="da-DK" dirty="0" err="1" smtClean="0"/>
              <a:t>exceptions</a:t>
            </a:r>
            <a:endParaRPr lang="da-DK" dirty="0"/>
          </a:p>
          <a:p>
            <a:r>
              <a:rPr lang="da-DK" dirty="0" err="1" smtClean="0"/>
              <a:t>Parse-tree</a:t>
            </a:r>
            <a:r>
              <a:rPr lang="da-DK" dirty="0" smtClean="0"/>
              <a:t> is marked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 smtClean="0"/>
          </a:p>
          <a:p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re-compile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59208"/>
            <a:ext cx="8642350" cy="44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2272324"/>
            <a:ext cx="8642350" cy="43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7" y="3057525"/>
            <a:ext cx="3133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7025" y="2119312"/>
            <a:ext cx="34099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GUI and action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GUI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War Zone</a:t>
            </a:r>
          </a:p>
          <a:p>
            <a:r>
              <a:rPr lang="da-DK" dirty="0" smtClean="0"/>
              <a:t>Stats field</a:t>
            </a:r>
          </a:p>
          <a:p>
            <a:r>
              <a:rPr lang="da-DK" dirty="0" smtClean="0"/>
              <a:t>Control buttons</a:t>
            </a:r>
          </a:p>
          <a:p>
            <a:r>
              <a:rPr lang="da-DK" dirty="0" smtClean="0"/>
              <a:t>Wargame Console</a:t>
            </a:r>
          </a:p>
        </p:txBody>
      </p:sp>
      <p:pic>
        <p:nvPicPr>
          <p:cNvPr id="4" name="Picture 2" descr="C:\Users\Henrik Klarup\Desktop\g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4189"/>
            <a:ext cx="4081462" cy="3524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Action Language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Validate commands</a:t>
            </a:r>
          </a:p>
          <a:p>
            <a:r>
              <a:rPr lang="da-DK" dirty="0" smtClean="0"/>
              <a:t>Execute commands</a:t>
            </a:r>
          </a:p>
          <a:p>
            <a:r>
              <a:rPr lang="da-DK" dirty="0" smtClean="0"/>
              <a:t>”team students jump down”</a:t>
            </a:r>
          </a:p>
          <a:p>
            <a:r>
              <a:rPr lang="da-DK" dirty="0" smtClean="0"/>
              <a:t>”team 2 move patrolLow”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>
            <a:normAutofit/>
          </a:bodyPr>
          <a:lstStyle/>
          <a:p>
            <a:r>
              <a:rPr lang="da-DK" dirty="0" smtClean="0"/>
              <a:t>Demonstration - 1</a:t>
            </a:r>
            <a:endParaRPr lang="da-DK" dirty="0"/>
          </a:p>
        </p:txBody>
      </p:sp>
      <p:pic>
        <p:nvPicPr>
          <p:cNvPr id="6" name="Content Placeholder 5" descr="firs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34627" y="2173288"/>
            <a:ext cx="527474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Demonstration - 2</a:t>
            </a:r>
            <a:endParaRPr lang="da-DK" dirty="0"/>
          </a:p>
        </p:txBody>
      </p:sp>
      <p:pic>
        <p:nvPicPr>
          <p:cNvPr id="6" name="Content Placeholder 5" descr="secon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72202" y="2173288"/>
            <a:ext cx="519959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Discussion</a:t>
            </a:r>
            <a:endParaRPr lang="da-DK" sz="5900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Comparison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Conclusion</a:t>
            </a:r>
            <a:endParaRPr lang="da-DK" dirty="0" smtClean="0"/>
          </a:p>
          <a:p>
            <a:pPr marL="457200" indent="-457200" algn="ctr"/>
            <a:r>
              <a:rPr lang="da-DK" dirty="0" smtClean="0"/>
              <a:t>Future </a:t>
            </a:r>
            <a:r>
              <a:rPr lang="da-DK" dirty="0" err="1" smtClean="0"/>
              <a:t>Work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Problem Statement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How can we develop a programming language and compiler, optimized to control agents of a multi agent </a:t>
            </a:r>
            <a:r>
              <a:rPr lang="en-US" dirty="0" err="1" smtClean="0"/>
              <a:t>wargame</a:t>
            </a:r>
            <a:r>
              <a:rPr lang="en-US" dirty="0" smtClean="0"/>
              <a:t>?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C#</a:t>
            </a:r>
          </a:p>
          <a:p>
            <a:pPr lvl="1"/>
            <a:r>
              <a:rPr lang="da-DK" dirty="0" smtClean="0"/>
              <a:t>Compiler, interpreter, &amp; GUI is written in C#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No limits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No existing multi agent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Easy to implement a wargame</a:t>
            </a:r>
          </a:p>
          <a:p>
            <a:pPr lvl="2"/>
            <a:r>
              <a:rPr lang="da-DK" dirty="0" smtClean="0"/>
              <a:t>Premade multi agent environment</a:t>
            </a:r>
          </a:p>
          <a:p>
            <a:pPr lvl="3"/>
            <a:r>
              <a:rPr lang="da-DK" dirty="0"/>
              <a:t>Build-in types and </a:t>
            </a:r>
            <a:r>
              <a:rPr lang="da-DK" dirty="0" smtClean="0"/>
              <a:t>functions</a:t>
            </a:r>
          </a:p>
          <a:p>
            <a:pPr lvl="2"/>
            <a:r>
              <a:rPr lang="da-DK" dirty="0" smtClean="0"/>
              <a:t>Case insensitive language</a:t>
            </a:r>
          </a:p>
          <a:p>
            <a:pPr lvl="2"/>
            <a:r>
              <a:rPr lang="da-DK" dirty="0" smtClean="0"/>
              <a:t>Shorter initialization of objects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Limited to build-in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9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4865" y="2176229"/>
            <a:ext cx="6049220" cy="3343742"/>
          </a:xfrm>
        </p:spPr>
      </p:pic>
    </p:spTree>
    <p:extLst>
      <p:ext uri="{BB962C8B-B14F-4D97-AF65-F5344CB8AC3E}">
        <p14:creationId xmlns:p14="http://schemas.microsoft.com/office/powerpoint/2010/main" xmlns="" val="6935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Comparison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ActionPatterns vs NetLogo/RoboCode</a:t>
            </a:r>
          </a:p>
          <a:p>
            <a:pPr lvl="1"/>
            <a:r>
              <a:rPr lang="da-DK" dirty="0" smtClean="0"/>
              <a:t>Can be implemented</a:t>
            </a:r>
          </a:p>
          <a:p>
            <a:pPr lvl="2"/>
            <a:r>
              <a:rPr lang="da-DK" dirty="0" smtClean="0"/>
              <a:t>Before compiling, as NetLogo and RoboCode</a:t>
            </a:r>
          </a:p>
          <a:p>
            <a:pPr lvl="2"/>
            <a:r>
              <a:rPr lang="da-DK" dirty="0" smtClean="0"/>
              <a:t>After compiling, while running the wargame</a:t>
            </a:r>
          </a:p>
          <a:p>
            <a:pPr lvl="1"/>
            <a:r>
              <a:rPr lang="da-DK" dirty="0" smtClean="0"/>
              <a:t>The user can change tactic while simulating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954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Created two languages</a:t>
            </a:r>
          </a:p>
          <a:p>
            <a:pPr lvl="1"/>
            <a:r>
              <a:rPr lang="da-DK" dirty="0" smtClean="0"/>
              <a:t>MASSIVE and the ActionPatterns</a:t>
            </a:r>
          </a:p>
          <a:p>
            <a:r>
              <a:rPr lang="da-DK" dirty="0" smtClean="0"/>
              <a:t>Created a compiler</a:t>
            </a:r>
          </a:p>
          <a:p>
            <a:pPr lvl="1"/>
            <a:r>
              <a:rPr lang="da-DK" dirty="0" smtClean="0"/>
              <a:t>MASSIVE</a:t>
            </a:r>
          </a:p>
          <a:p>
            <a:r>
              <a:rPr lang="da-DK" dirty="0" smtClean="0"/>
              <a:t>Created an interpreter</a:t>
            </a:r>
          </a:p>
          <a:p>
            <a:pPr lvl="1"/>
            <a:r>
              <a:rPr lang="da-DK" dirty="0" smtClean="0"/>
              <a:t>ActionPatterns</a:t>
            </a:r>
          </a:p>
          <a:p>
            <a:r>
              <a:rPr lang="da-DK" dirty="0" smtClean="0"/>
              <a:t>Optimized to Multi Agent Wargame scenarios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0363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4" y="1557338"/>
            <a:ext cx="8642351" cy="5111750"/>
          </a:xfrm>
        </p:spPr>
        <p:txBody>
          <a:bodyPr/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3879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5339" y="2681124"/>
            <a:ext cx="6068272" cy="2333951"/>
          </a:xfrm>
        </p:spPr>
      </p:pic>
    </p:spTree>
    <p:extLst>
      <p:ext uri="{BB962C8B-B14F-4D97-AF65-F5344CB8AC3E}">
        <p14:creationId xmlns:p14="http://schemas.microsoft.com/office/powerpoint/2010/main" xmlns="" val="1269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r>
              <a:rPr lang="da-DK" dirty="0" smtClean="0"/>
              <a:t>Compiling directly to XML</a:t>
            </a:r>
          </a:p>
          <a:p>
            <a:pPr lvl="1"/>
            <a:r>
              <a:rPr lang="da-DK" dirty="0" smtClean="0"/>
              <a:t>Merging the Compiler and the Wargame</a:t>
            </a:r>
          </a:p>
          <a:p>
            <a:pPr lvl="1"/>
            <a:r>
              <a:rPr lang="da-DK" dirty="0" err="1" smtClean="0"/>
              <a:t>Multiplayer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12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Multi</a:t>
            </a:r>
            <a:r>
              <a:rPr lang="da-DK" dirty="0" smtClean="0"/>
              <a:t> Agent System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 Multi agent system?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Agents</a:t>
            </a:r>
          </a:p>
          <a:p>
            <a:r>
              <a:rPr lang="en-US" dirty="0" smtClean="0"/>
              <a:t>What is the purpose of MAS?</a:t>
            </a:r>
          </a:p>
          <a:p>
            <a:pPr lvl="1"/>
            <a:r>
              <a:rPr lang="en-US" dirty="0" smtClean="0"/>
              <a:t>Simulate </a:t>
            </a:r>
            <a:r>
              <a:rPr lang="en-US" dirty="0" smtClean="0"/>
              <a:t>scenarios</a:t>
            </a:r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Agent </a:t>
            </a:r>
            <a:r>
              <a:rPr lang="da-DK" dirty="0" err="1" smtClean="0"/>
              <a:t>Oriented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(AOL)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an AOL?</a:t>
            </a:r>
            <a:endParaRPr lang="en-US" dirty="0" smtClean="0"/>
          </a:p>
          <a:p>
            <a:pPr lvl="1"/>
            <a:r>
              <a:rPr lang="en-US" dirty="0" smtClean="0"/>
              <a:t>Multi agent system</a:t>
            </a:r>
          </a:p>
          <a:p>
            <a:pPr lvl="1"/>
            <a:r>
              <a:rPr lang="en-US" dirty="0" smtClean="0"/>
              <a:t>Multi agent system </a:t>
            </a:r>
            <a:r>
              <a:rPr lang="en-US" dirty="0" err="1" smtClean="0"/>
              <a:t>enviroment</a:t>
            </a:r>
            <a:endParaRPr lang="en-US" dirty="0" smtClean="0"/>
          </a:p>
          <a:p>
            <a:r>
              <a:rPr lang="en-US" dirty="0" smtClean="0"/>
              <a:t>Purpose of AOL</a:t>
            </a:r>
          </a:p>
          <a:p>
            <a:pPr lvl="1"/>
            <a:r>
              <a:rPr lang="en-US" dirty="0" err="1" smtClean="0"/>
              <a:t>Enviroment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Limited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smtClean="0"/>
              <a:t>Wargame scenario</a:t>
            </a:r>
            <a:endParaRPr lang="en-US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Before launching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Express agents</a:t>
            </a:r>
          </a:p>
          <a:p>
            <a:pPr lvl="1"/>
            <a:r>
              <a:rPr lang="en-US" dirty="0" smtClean="0"/>
              <a:t>Predefine agent behaviors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During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Use predefined agent behaviors</a:t>
            </a:r>
          </a:p>
          <a:p>
            <a:pPr lvl="1"/>
            <a:r>
              <a:rPr lang="en-US" dirty="0" smtClean="0"/>
              <a:t>Take control over agents</a:t>
            </a:r>
          </a:p>
          <a:p>
            <a:pPr lvl="1"/>
            <a:r>
              <a:rPr lang="en-US" dirty="0" smtClean="0"/>
              <a:t>Define close encounters</a:t>
            </a:r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err="1" smtClean="0"/>
              <a:t>Wargame</a:t>
            </a:r>
            <a:r>
              <a:rPr lang="en-US" dirty="0" smtClean="0"/>
              <a:t> scenario - Rules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The game is turn-based</a:t>
            </a:r>
          </a:p>
          <a:p>
            <a:r>
              <a:rPr lang="en-US" dirty="0" smtClean="0"/>
              <a:t>The game is played on a grid</a:t>
            </a:r>
          </a:p>
          <a:p>
            <a:r>
              <a:rPr lang="en-US" dirty="0" smtClean="0"/>
              <a:t>Each agent can move three grid-points in each turn</a:t>
            </a:r>
          </a:p>
          <a:p>
            <a:r>
              <a:rPr lang="en-US" dirty="0" smtClean="0"/>
              <a:t>A higher ranked agent has a higher chance of winning</a:t>
            </a:r>
          </a:p>
          <a:p>
            <a:r>
              <a:rPr lang="en-US" dirty="0" smtClean="0"/>
              <a:t>Agents fight when they are standing on the same grid-point</a:t>
            </a:r>
          </a:p>
          <a:p>
            <a:r>
              <a:rPr lang="en-US" dirty="0" smtClean="0"/>
              <a:t>There is only one winner - </a:t>
            </a:r>
            <a:r>
              <a:rPr lang="en-US" dirty="0" err="1" smtClean="0"/>
              <a:t>Deathmatch</a:t>
            </a:r>
            <a:endParaRPr lang="en-US" dirty="0" smtClean="0"/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6539"/>
            <a:ext cx="8642350" cy="1148724"/>
          </a:xfrm>
          <a:ln/>
        </p:spPr>
        <p:txBody>
          <a:bodyPr tIns="35268"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smtClean="0"/>
              <a:t>Design of MASSIVE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005263"/>
            <a:ext cx="8642350" cy="2663825"/>
          </a:xfrm>
          <a:prstGeom prst="rect">
            <a:avLst/>
          </a:prstGeom>
          <a:noFill/>
          <a:ln/>
        </p:spPr>
        <p:txBody>
          <a:bodyPr lIns="0" tIns="25471" rIns="0" bIns="0" anchor="ctr"/>
          <a:lstStyle/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r>
              <a:rPr lang="da-DK" dirty="0"/>
              <a:t> for MASSIVE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01876"/>
            <a:ext cx="8642350" cy="5167212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Similarities</a:t>
            </a:r>
            <a:r>
              <a:rPr lang="da-DK" dirty="0"/>
              <a:t> to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</a:t>
            </a:r>
          </a:p>
          <a:p>
            <a:pPr marL="781932" lvl="1" indent="-292325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7920" y="4005263"/>
            <a:ext cx="5528160" cy="2095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1183</Words>
  <Application>Microsoft Office PowerPoint</Application>
  <PresentationFormat>Skærmshow (4:3)</PresentationFormat>
  <Paragraphs>297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38</vt:i4>
      </vt:variant>
    </vt:vector>
  </HeadingPairs>
  <TitlesOfParts>
    <vt:vector size="39" baseType="lpstr">
      <vt:lpstr>Median</vt:lpstr>
      <vt:lpstr>Language and compiler development</vt:lpstr>
      <vt:lpstr>Introduction</vt:lpstr>
      <vt:lpstr>Problem Statement</vt:lpstr>
      <vt:lpstr>Multi Agent System</vt:lpstr>
      <vt:lpstr>Agent Oriented Language (AOL)</vt:lpstr>
      <vt:lpstr>Wargame scenario</vt:lpstr>
      <vt:lpstr>Wargame scenario - Rules</vt:lpstr>
      <vt:lpstr>Design of MASSIVE</vt:lpstr>
      <vt:lpstr>Design Criteria for MASSIVE</vt:lpstr>
      <vt:lpstr>Grammar of MASSIVE</vt:lpstr>
      <vt:lpstr>Semantics of MASSIVE</vt:lpstr>
      <vt:lpstr>Compiler Components</vt:lpstr>
      <vt:lpstr>Compiler</vt:lpstr>
      <vt:lpstr>Syntactic analysis</vt:lpstr>
      <vt:lpstr>Scanner implementation</vt:lpstr>
      <vt:lpstr>Scanner implementation</vt:lpstr>
      <vt:lpstr>Parser implementation</vt:lpstr>
      <vt:lpstr>The abstract syntax tree</vt:lpstr>
      <vt:lpstr>Implementing the compiler</vt:lpstr>
      <vt:lpstr>The visitor design pattern</vt:lpstr>
      <vt:lpstr>Decorating Visitors</vt:lpstr>
      <vt:lpstr>Code Generation</vt:lpstr>
      <vt:lpstr>Error Handling</vt:lpstr>
      <vt:lpstr>GUI and action language</vt:lpstr>
      <vt:lpstr>GUI</vt:lpstr>
      <vt:lpstr>Action Language</vt:lpstr>
      <vt:lpstr>Demonstration - 1</vt:lpstr>
      <vt:lpstr>Demonstration - 2</vt:lpstr>
      <vt:lpstr>Discussion</vt:lpstr>
      <vt:lpstr>Comparison</vt:lpstr>
      <vt:lpstr>Comparison</vt:lpstr>
      <vt:lpstr>Comparison</vt:lpstr>
      <vt:lpstr>Comparison </vt:lpstr>
      <vt:lpstr>Conclusion</vt:lpstr>
      <vt:lpstr>Future Work</vt:lpstr>
      <vt:lpstr>Future Work</vt:lpstr>
      <vt:lpstr>Future Work</vt:lpstr>
      <vt:lpstr>Dias nummer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Lasse</cp:lastModifiedBy>
  <cp:revision>44</cp:revision>
  <dcterms:created xsi:type="dcterms:W3CDTF">2011-06-12T15:27:27Z</dcterms:created>
  <dcterms:modified xsi:type="dcterms:W3CDTF">2011-06-13T09:10:59Z</dcterms:modified>
</cp:coreProperties>
</file>