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0"/>
  </p:notes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267" r:id="rId9"/>
    <p:sldId id="268" r:id="rId10"/>
    <p:sldId id="269" r:id="rId11"/>
    <p:sldId id="270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257" r:id="rId21"/>
    <p:sldId id="258" r:id="rId22"/>
    <p:sldId id="259" r:id="rId23"/>
    <p:sldId id="260" r:id="rId24"/>
    <p:sldId id="306" r:id="rId25"/>
    <p:sldId id="278" r:id="rId26"/>
    <p:sldId id="279" r:id="rId27"/>
    <p:sldId id="280" r:id="rId28"/>
    <p:sldId id="281" r:id="rId29"/>
    <p:sldId id="308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309" r:id="rId3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61" autoAdjust="0"/>
  </p:normalViewPr>
  <p:slideViewPr>
    <p:cSldViewPr showGuides="1">
      <p:cViewPr varScale="1">
        <p:scale>
          <a:sx n="65" d="100"/>
          <a:sy n="65" d="100"/>
        </p:scale>
        <p:origin x="-672" y="-108"/>
      </p:cViewPr>
      <p:guideLst>
        <p:guide orient="horz" pos="119"/>
        <p:guide orient="horz" pos="4201"/>
        <p:guide orient="horz" pos="2160"/>
        <p:guide orient="horz" pos="1797"/>
        <p:guide orient="horz" pos="2523"/>
        <p:guide orient="horz" pos="981"/>
        <p:guide orient="horz" pos="799"/>
        <p:guide pos="5602"/>
        <p:guide pos="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9506-CF49-46A6-9E87-421E4D8FC7DE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4C07B-88D7-445F-8D06-D000E07EF45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1</a:t>
            </a:fld>
            <a:endParaRPr lang="da-DK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C175BE-242C-458B-A47D-DF7CBFF3538E}" type="slidenum">
              <a:rPr lang="da-DK"/>
              <a:pPr/>
              <a:t>10</a:t>
            </a:fld>
            <a:endParaRPr lang="da-DK"/>
          </a:p>
        </p:txBody>
      </p:sp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60E8A9-D79C-40C1-821A-62816378C112}" type="slidenum">
              <a:rPr lang="da-DK"/>
              <a:pPr/>
              <a:t>11</a:t>
            </a:fld>
            <a:endParaRPr lang="da-DK"/>
          </a:p>
        </p:txBody>
      </p:sp>
      <p:sp>
        <p:nvSpPr>
          <p:cNvPr id="102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562E26-DD3A-4098-915B-D9BD00571F39}" type="slidenum">
              <a:rPr lang="da-DK"/>
              <a:pPr/>
              <a:t>12</a:t>
            </a:fld>
            <a:endParaRPr lang="da-DK"/>
          </a:p>
        </p:txBody>
      </p:sp>
      <p:sp>
        <p:nvSpPr>
          <p:cNvPr id="143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D2F21B7D-692B-4D8B-87E4-44DBA625C79D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12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E8B7FE-736F-4C2C-987E-7A9D5AEEBA2E}" type="slidenum">
              <a:rPr lang="da-DK"/>
              <a:pPr/>
              <a:t>13</a:t>
            </a:fld>
            <a:endParaRPr lang="da-DK"/>
          </a:p>
        </p:txBody>
      </p:sp>
      <p:sp>
        <p:nvSpPr>
          <p:cNvPr id="153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6C1D329A-89B5-40D0-A197-580EDE2A45C6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13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ADAAE3-F23E-48A7-89B1-D58B3C343980}" type="slidenum">
              <a:rPr lang="da-DK"/>
              <a:pPr/>
              <a:t>14</a:t>
            </a:fld>
            <a:endParaRPr lang="da-DK"/>
          </a:p>
        </p:txBody>
      </p:sp>
      <p:sp>
        <p:nvSpPr>
          <p:cNvPr id="163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EC454208-A487-4379-8E27-1731214A85DC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14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3B5E29-6AE7-4267-AEE2-9EAE5638751C}" type="slidenum">
              <a:rPr lang="da-DK"/>
              <a:pPr/>
              <a:t>15</a:t>
            </a:fld>
            <a:endParaRPr lang="da-DK"/>
          </a:p>
        </p:txBody>
      </p:sp>
      <p:sp>
        <p:nvSpPr>
          <p:cNvPr id="174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0EE98698-BDA8-4D0B-BC6B-BBB4BF98CC52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15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500485-E55E-4DE1-9D74-8E962B227A53}" type="slidenum">
              <a:rPr lang="da-DK"/>
              <a:pPr/>
              <a:t>16</a:t>
            </a:fld>
            <a:endParaRPr lang="da-DK"/>
          </a:p>
        </p:txBody>
      </p:sp>
      <p:sp>
        <p:nvSpPr>
          <p:cNvPr id="184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029A0E2E-8039-485C-B5F4-72E24D61575E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16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C623CE-060F-4336-B2E8-93F92406F5CD}" type="slidenum">
              <a:rPr lang="da-DK"/>
              <a:pPr/>
              <a:t>17</a:t>
            </a:fld>
            <a:endParaRPr lang="da-DK"/>
          </a:p>
        </p:txBody>
      </p:sp>
      <p:sp>
        <p:nvSpPr>
          <p:cNvPr id="194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4C5A0640-0AA8-414E-B4E2-286EEA42B5B2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17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5E803E-858C-4C5A-B29D-24BE96FA51DB}" type="slidenum">
              <a:rPr lang="da-DK"/>
              <a:pPr/>
              <a:t>18</a:t>
            </a:fld>
            <a:endParaRPr lang="da-DK"/>
          </a:p>
        </p:txBody>
      </p:sp>
      <p:sp>
        <p:nvSpPr>
          <p:cNvPr id="204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4F43F5C7-61C7-4814-BAEC-94D1582D44D7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18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37F454-082D-4E35-8E40-3316472EFDC6}" type="slidenum">
              <a:rPr lang="da-DK"/>
              <a:pPr/>
              <a:t>19</a:t>
            </a:fld>
            <a:endParaRPr lang="da-DK"/>
          </a:p>
        </p:txBody>
      </p:sp>
      <p:sp>
        <p:nvSpPr>
          <p:cNvPr id="215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A3038DF4-E277-4DB3-957D-25A17C8CE85D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19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0614B1-3DA4-463A-B6B4-D247679C885C}" type="slidenum">
              <a:rPr lang="da-DK"/>
              <a:pPr/>
              <a:t>2</a:t>
            </a:fld>
            <a:endParaRPr lang="da-DK"/>
          </a:p>
        </p:txBody>
      </p:sp>
      <p:sp>
        <p:nvSpPr>
          <p:cNvPr id="102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42513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SimSun" charset="-122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hangingPunct="1">
              <a:lnSpc>
                <a:spcPct val="100000"/>
              </a:lnSpc>
            </a:pPr>
            <a:fld id="{F4774602-5958-4C67-99FF-277A69C1F551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2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a-DK" dirty="0" err="1" smtClean="0"/>
              <a:t>Visitor</a:t>
            </a:r>
            <a:r>
              <a:rPr lang="da-DK" dirty="0" smtClean="0"/>
              <a:t> design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pattern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Used</a:t>
            </a:r>
            <a:r>
              <a:rPr lang="da-DK" baseline="0" dirty="0" smtClean="0"/>
              <a:t> in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Oriented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Programming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Used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seperate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structure</a:t>
            </a:r>
            <a:r>
              <a:rPr lang="da-DK" baseline="0" dirty="0" smtClean="0"/>
              <a:t> from </a:t>
            </a:r>
            <a:r>
              <a:rPr lang="da-DK" baseline="0" dirty="0" err="1" smtClean="0"/>
              <a:t>Algorithm</a:t>
            </a:r>
            <a:endParaRPr lang="da-DK" baseline="0" dirty="0" smtClean="0"/>
          </a:p>
          <a:p>
            <a:pPr lvl="0">
              <a:buFont typeface="Arial" pitchFamily="34" charset="0"/>
              <a:buChar char="•"/>
            </a:pPr>
            <a:r>
              <a:rPr lang="da-DK" baseline="0" dirty="0" err="1" smtClean="0"/>
              <a:t>Datastructure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Consists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objects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err="1" smtClean="0"/>
              <a:t>Objects</a:t>
            </a:r>
            <a:r>
              <a:rPr lang="da-DK" baseline="0" dirty="0" smtClean="0"/>
              <a:t> have </a:t>
            </a:r>
            <a:r>
              <a:rPr lang="da-DK" baseline="0" dirty="0" err="1" smtClean="0"/>
              <a:t>methods</a:t>
            </a:r>
            <a:endParaRPr lang="da-DK" baseline="0" dirty="0" smtClean="0"/>
          </a:p>
          <a:p>
            <a:pPr lvl="3">
              <a:buFont typeface="Arial" pitchFamily="34" charset="0"/>
              <a:buChar char="•"/>
            </a:pPr>
            <a:r>
              <a:rPr lang="da-DK" baseline="0" dirty="0" err="1" smtClean="0"/>
              <a:t>Takes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visitor-class</a:t>
            </a:r>
            <a:r>
              <a:rPr lang="da-DK" baseline="0" dirty="0" smtClean="0"/>
              <a:t> as arguments</a:t>
            </a:r>
          </a:p>
          <a:p>
            <a:pPr lvl="3">
              <a:buFont typeface="Arial" pitchFamily="34" charset="0"/>
              <a:buChar char="•"/>
            </a:pPr>
            <a:r>
              <a:rPr lang="da-DK" baseline="0" dirty="0" err="1" smtClean="0"/>
              <a:t>Visitor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do the real job</a:t>
            </a:r>
          </a:p>
          <a:p>
            <a:pPr lvl="0">
              <a:buFont typeface="Arial" pitchFamily="34" charset="0"/>
              <a:buChar char="•"/>
            </a:pPr>
            <a:r>
              <a:rPr lang="da-DK" baseline="0" dirty="0" err="1" smtClean="0"/>
              <a:t>Algorithm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Traverses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tree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Knows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about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parents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children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Invokes</a:t>
            </a:r>
            <a:r>
              <a:rPr lang="da-DK" baseline="0" dirty="0" smtClean="0"/>
              <a:t> all the </a:t>
            </a:r>
            <a:r>
              <a:rPr lang="da-DK" baseline="0" dirty="0" err="1" smtClean="0"/>
              <a:t>accept-methods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with</a:t>
            </a:r>
            <a:r>
              <a:rPr lang="da-DK" baseline="0" dirty="0" smtClean="0"/>
              <a:t> it </a:t>
            </a:r>
            <a:r>
              <a:rPr lang="da-DK" baseline="0" dirty="0" err="1" smtClean="0"/>
              <a:t>self</a:t>
            </a:r>
            <a:r>
              <a:rPr lang="da-DK" baseline="0" dirty="0" smtClean="0"/>
              <a:t> as input</a:t>
            </a:r>
          </a:p>
          <a:p>
            <a:pPr lvl="0">
              <a:buFont typeface="Arial" pitchFamily="34" charset="0"/>
              <a:buChar char="•"/>
            </a:pPr>
            <a:endParaRPr lang="da-DK" baseline="0" dirty="0" smtClean="0"/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20</a:t>
            </a:fld>
            <a:endParaRPr lang="da-D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a-DK" dirty="0" err="1" smtClean="0"/>
              <a:t>These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the </a:t>
            </a:r>
            <a:r>
              <a:rPr lang="da-DK" dirty="0" err="1" smtClean="0"/>
              <a:t>visitors</a:t>
            </a:r>
            <a:r>
              <a:rPr lang="da-DK" dirty="0" smtClean="0"/>
              <a:t> </a:t>
            </a:r>
            <a:r>
              <a:rPr lang="da-DK" dirty="0" err="1" smtClean="0"/>
              <a:t>implemented</a:t>
            </a:r>
            <a:r>
              <a:rPr lang="da-DK" dirty="0" smtClean="0"/>
              <a:t> by </a:t>
            </a:r>
            <a:r>
              <a:rPr lang="da-DK" dirty="0" err="1" smtClean="0"/>
              <a:t>us</a:t>
            </a:r>
            <a:endParaRPr lang="da-DK" dirty="0" smtClean="0"/>
          </a:p>
          <a:p>
            <a:pPr>
              <a:buFont typeface="Arial" pitchFamily="34" charset="0"/>
              <a:buChar char="•"/>
            </a:pPr>
            <a:r>
              <a:rPr lang="da-DK" dirty="0" err="1" smtClean="0"/>
              <a:t>TypeAndScopeVisitor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Types and </a:t>
            </a:r>
            <a:r>
              <a:rPr lang="da-DK" dirty="0" err="1" smtClean="0"/>
              <a:t>scopes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Type </a:t>
            </a:r>
            <a:r>
              <a:rPr lang="da-DK" dirty="0" err="1" smtClean="0"/>
              <a:t>safety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err="1" smtClean="0"/>
              <a:t>Identification</a:t>
            </a:r>
            <a:r>
              <a:rPr lang="da-DK" dirty="0" smtClean="0"/>
              <a:t> </a:t>
            </a:r>
            <a:r>
              <a:rPr lang="da-DK" dirty="0" err="1" smtClean="0"/>
              <a:t>Table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err="1" smtClean="0"/>
              <a:t>Implemented</a:t>
            </a:r>
            <a:r>
              <a:rPr lang="da-DK" baseline="0" dirty="0" smtClean="0"/>
              <a:t> as a </a:t>
            </a:r>
            <a:r>
              <a:rPr lang="da-DK" baseline="0" dirty="0" err="1" smtClean="0"/>
              <a:t>class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smtClean="0"/>
              <a:t>List of </a:t>
            </a:r>
            <a:r>
              <a:rPr lang="da-DK" baseline="0" dirty="0" err="1" smtClean="0"/>
              <a:t>declared</a:t>
            </a:r>
            <a:r>
              <a:rPr lang="da-DK" baseline="0" dirty="0" smtClean="0"/>
              <a:t> variables</a:t>
            </a:r>
          </a:p>
          <a:p>
            <a:pPr lvl="2">
              <a:buFont typeface="Arial" pitchFamily="34" charset="0"/>
              <a:buChar char="•"/>
            </a:pPr>
            <a:r>
              <a:rPr lang="da-DK" baseline="0" dirty="0" err="1" smtClean="0"/>
              <a:t>Current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scope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smtClean="0"/>
              <a:t>Variables from a </a:t>
            </a:r>
            <a:r>
              <a:rPr lang="da-DK" baseline="0" dirty="0" err="1" smtClean="0"/>
              <a:t>scope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deleted</a:t>
            </a:r>
            <a:r>
              <a:rPr lang="da-DK" baseline="0" dirty="0" smtClean="0"/>
              <a:t> om exit from it</a:t>
            </a:r>
            <a:endParaRPr lang="da-DK" dirty="0" smtClean="0"/>
          </a:p>
          <a:p>
            <a:pPr>
              <a:buFont typeface="Arial" pitchFamily="34" charset="0"/>
              <a:buChar char="•"/>
            </a:pPr>
            <a:r>
              <a:rPr lang="da-DK" dirty="0" err="1" smtClean="0"/>
              <a:t>InputValidationVisitor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Check inputs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classes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methods</a:t>
            </a:r>
            <a:r>
              <a:rPr lang="da-DK" baseline="0" dirty="0" smtClean="0"/>
              <a:t>, etc.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Hvordan fanden gør den det?!</a:t>
            </a:r>
          </a:p>
          <a:p>
            <a:pPr>
              <a:buFont typeface="Arial" pitchFamily="34" charset="0"/>
              <a:buChar char="•"/>
            </a:pPr>
            <a:r>
              <a:rPr lang="da-DK" dirty="0" err="1" smtClean="0"/>
              <a:t>VariableVisitor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err="1" smtClean="0"/>
              <a:t>Usage</a:t>
            </a:r>
            <a:r>
              <a:rPr lang="da-DK" dirty="0" smtClean="0"/>
              <a:t> of </a:t>
            </a:r>
            <a:r>
              <a:rPr lang="da-DK" dirty="0" err="1" smtClean="0"/>
              <a:t>declared</a:t>
            </a:r>
            <a:r>
              <a:rPr lang="da-DK" dirty="0" smtClean="0"/>
              <a:t> variables</a:t>
            </a:r>
          </a:p>
          <a:p>
            <a:pPr lvl="1">
              <a:buFont typeface="Arial" pitchFamily="34" charset="0"/>
              <a:buChar char="•"/>
            </a:pPr>
            <a:r>
              <a:rPr lang="da-DK" dirty="0" err="1" smtClean="0"/>
              <a:t>Throws</a:t>
            </a:r>
            <a:r>
              <a:rPr lang="da-DK" dirty="0" smtClean="0"/>
              <a:t> </a:t>
            </a:r>
            <a:r>
              <a:rPr lang="da-DK" dirty="0" err="1" smtClean="0"/>
              <a:t>expections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detecting</a:t>
            </a:r>
            <a:r>
              <a:rPr lang="da-DK" baseline="0" dirty="0" smtClean="0"/>
              <a:t> an </a:t>
            </a:r>
            <a:r>
              <a:rPr lang="da-DK" baseline="0" dirty="0" err="1" smtClean="0"/>
              <a:t>error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err="1" smtClean="0"/>
              <a:t>These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printed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visitor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finished</a:t>
            </a:r>
            <a:endParaRPr lang="da-DK" baseline="0" dirty="0" smtClean="0"/>
          </a:p>
          <a:p>
            <a:pPr lvl="0">
              <a:buFont typeface="Arial" pitchFamily="34" charset="0"/>
              <a:buChar char="•"/>
            </a:pPr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21</a:t>
            </a:fld>
            <a:endParaRPr lang="da-D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22</a:t>
            </a:fld>
            <a:endParaRPr lang="da-D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23</a:t>
            </a:fld>
            <a:endParaRPr lang="da-DK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24</a:t>
            </a:fld>
            <a:endParaRPr lang="da-DK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25</a:t>
            </a:fld>
            <a:endParaRPr lang="da-DK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26</a:t>
            </a:fld>
            <a:endParaRPr lang="da-DK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27</a:t>
            </a:fld>
            <a:endParaRPr lang="da-DK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28</a:t>
            </a:fld>
            <a:endParaRPr lang="da-DK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29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713BBD-BF8E-44DC-8856-667D12C1CFFC}" type="slidenum">
              <a:rPr lang="da-DK"/>
              <a:pPr/>
              <a:t>3</a:t>
            </a:fld>
            <a:endParaRPr lang="da-DK"/>
          </a:p>
        </p:txBody>
      </p:sp>
      <p:sp>
        <p:nvSpPr>
          <p:cNvPr id="112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42513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SimSun" charset="-122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hangingPunct="1">
              <a:lnSpc>
                <a:spcPct val="100000"/>
              </a:lnSpc>
            </a:pPr>
            <a:fld id="{6EA8AADA-FE68-4E96-B92E-E29A778C7808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3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The compiler,</a:t>
            </a:r>
            <a:r>
              <a:rPr lang="da-DK" baseline="0" dirty="0" smtClean="0"/>
              <a:t> interpreter, &amp; GUI is coded in C#</a:t>
            </a:r>
          </a:p>
          <a:p>
            <a:r>
              <a:rPr lang="da-DK" baseline="0" dirty="0" smtClean="0"/>
              <a:t>Therefor, C# is a good language to compare with MASSIVE</a:t>
            </a:r>
          </a:p>
          <a:p>
            <a:r>
              <a:rPr lang="da-DK" baseline="0" dirty="0" smtClean="0"/>
              <a:t>Compare improvements</a:t>
            </a:r>
          </a:p>
          <a:p>
            <a:r>
              <a:rPr lang="da-DK" baseline="0" dirty="0" smtClean="0"/>
              <a:t>No limits, the user can do anything.</a:t>
            </a:r>
          </a:p>
          <a:p>
            <a:r>
              <a:rPr lang="da-DK" baseline="0" dirty="0" smtClean="0"/>
              <a:t>No base for a MAS, the user has to do everything.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30</a:t>
            </a:fld>
            <a:endParaRPr lang="da-DK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MASSIVE</a:t>
            </a:r>
          </a:p>
          <a:p>
            <a:r>
              <a:rPr lang="da-DK" dirty="0" smtClean="0"/>
              <a:t>A</a:t>
            </a:r>
            <a:r>
              <a:rPr lang="da-DK" baseline="0" dirty="0" smtClean="0"/>
              <a:t> base for a MAS</a:t>
            </a:r>
          </a:p>
          <a:p>
            <a:r>
              <a:rPr lang="da-DK" baseline="0" dirty="0" smtClean="0"/>
              <a:t>The user can go straight to the fun part, creating units etc.</a:t>
            </a:r>
          </a:p>
          <a:p>
            <a:r>
              <a:rPr lang="da-DK" baseline="0" dirty="0" smtClean="0"/>
              <a:t>The language is case insensitive, you will never be confused about variables which is spelled the same way but with a different casing</a:t>
            </a:r>
          </a:p>
          <a:p>
            <a:r>
              <a:rPr lang="da-DK" baseline="0" dirty="0" smtClean="0"/>
              <a:t>Shorter initialization of objects, billeder på de 2 næste slides.</a:t>
            </a:r>
          </a:p>
          <a:p>
            <a:r>
              <a:rPr lang="da-DK" baseline="0" dirty="0" smtClean="0"/>
              <a:t>Limited to build-in functions, the user cant build anything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31</a:t>
            </a:fld>
            <a:endParaRPr lang="da-DK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Differences</a:t>
            </a:r>
          </a:p>
          <a:p>
            <a:r>
              <a:rPr lang="da-DK" dirty="0" smtClean="0"/>
              <a:t>Shorter</a:t>
            </a:r>
            <a:r>
              <a:rPr lang="da-DK" baseline="0" dirty="0" smtClean="0"/>
              <a:t> initialization</a:t>
            </a:r>
          </a:p>
          <a:p>
            <a:r>
              <a:rPr lang="da-DK" baseline="0" dirty="0" smtClean="0"/>
              <a:t>Difference in name, init and usage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0211217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ActionPatterns, are much like the previous Agent</a:t>
            </a:r>
            <a:r>
              <a:rPr lang="da-DK" baseline="0" dirty="0" smtClean="0"/>
              <a:t> Oriented Languages</a:t>
            </a:r>
          </a:p>
          <a:p>
            <a:r>
              <a:rPr lang="da-DK" baseline="0" dirty="0" smtClean="0"/>
              <a:t>NetLogo and RoboCode, requires the user to code everything before compiling</a:t>
            </a:r>
          </a:p>
          <a:p>
            <a:r>
              <a:rPr lang="da-DK" baseline="0" dirty="0" smtClean="0"/>
              <a:t>While the ActionPatterns can do it both before and after compiling.</a:t>
            </a:r>
          </a:p>
          <a:p>
            <a:r>
              <a:rPr lang="da-DK" baseline="0" dirty="0" smtClean="0"/>
              <a:t>The user has the freedom to change tactic while the wargame is running.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0960820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We have created</a:t>
            </a:r>
          </a:p>
          <a:p>
            <a:r>
              <a:rPr lang="da-DK" dirty="0" smtClean="0"/>
              <a:t>Two languages, MASSIVE and the ActionPatterns</a:t>
            </a:r>
          </a:p>
          <a:p>
            <a:r>
              <a:rPr lang="da-DK" dirty="0" smtClean="0"/>
              <a:t>Both</a:t>
            </a:r>
            <a:r>
              <a:rPr lang="da-DK" baseline="0" dirty="0" smtClean="0"/>
              <a:t> languages recieved its own translater</a:t>
            </a:r>
          </a:p>
          <a:p>
            <a:r>
              <a:rPr lang="da-DK" baseline="0" dirty="0" smtClean="0"/>
              <a:t>A compiler and an interpreter</a:t>
            </a:r>
          </a:p>
          <a:p>
            <a:r>
              <a:rPr lang="da-DK" baseline="0" dirty="0" smtClean="0"/>
              <a:t>As a whole the compiler and its GUI is optimized to create a Multi Agent Wargame simulation.</a:t>
            </a:r>
          </a:p>
          <a:p>
            <a:r>
              <a:rPr lang="da-DK" baseline="0" dirty="0" smtClean="0"/>
              <a:t>We would proboably have created it different if we were to do it again.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8058998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Foreach loops making it possible to change</a:t>
            </a:r>
            <a:r>
              <a:rPr lang="da-DK" baseline="0" dirty="0" smtClean="0"/>
              <a:t> Agents, Teams, Squads and ActionPatterns.</a:t>
            </a:r>
          </a:p>
          <a:p>
            <a:r>
              <a:rPr lang="da-DK" baseline="0" dirty="0" smtClean="0"/>
              <a:t>Giving the freedom to choose starting points of the units.</a:t>
            </a:r>
          </a:p>
          <a:p>
            <a:r>
              <a:rPr lang="da-DK" baseline="0" dirty="0" smtClean="0"/>
              <a:t>Expanding the action language;</a:t>
            </a:r>
          </a:p>
          <a:p>
            <a:r>
              <a:rPr lang="da-DK" baseline="0" dirty="0" smtClean="0"/>
              <a:t>More options like move and encounter, for example ??</a:t>
            </a:r>
          </a:p>
          <a:p>
            <a:r>
              <a:rPr lang="da-DK" baseline="0" dirty="0" smtClean="0"/>
              <a:t>Convert the action language to a scripting language, like NetLogo and RoboCode with Conditions and loops. Pic på næste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566119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Would be converted to actions as in the current implementation.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1248579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Compiling directly to XML instead of compiling to C# and afterwords</a:t>
            </a:r>
            <a:r>
              <a:rPr lang="da-DK" baseline="0" dirty="0" smtClean="0"/>
              <a:t> to XML, runtime improvement</a:t>
            </a:r>
          </a:p>
          <a:p>
            <a:r>
              <a:rPr lang="da-DK" baseline="0" dirty="0" smtClean="0"/>
              <a:t>Merging the Compiler and the Wargame to one instance, would make the application more fluid.</a:t>
            </a:r>
          </a:p>
          <a:p>
            <a:r>
              <a:rPr lang="da-DK" baseline="0" smtClean="0"/>
              <a:t>On a long term basis, could a multiplayer version be interesting to implement.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064350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38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ABB6B5-A982-4E32-87EF-4136D6184480}" type="slidenum">
              <a:rPr lang="da-DK"/>
              <a:pPr/>
              <a:t>4</a:t>
            </a:fld>
            <a:endParaRPr lang="da-DK"/>
          </a:p>
        </p:txBody>
      </p:sp>
      <p:sp>
        <p:nvSpPr>
          <p:cNvPr id="122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42513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SimSun" charset="-122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hangingPunct="1">
              <a:lnSpc>
                <a:spcPct val="100000"/>
              </a:lnSpc>
            </a:pPr>
            <a:fld id="{FF62D7D6-09EE-44F1-B217-A205283B40B1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4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2F789C-13F5-43F5-9455-5946629DD011}" type="slidenum">
              <a:rPr lang="da-DK"/>
              <a:pPr/>
              <a:t>5</a:t>
            </a:fld>
            <a:endParaRPr lang="da-DK"/>
          </a:p>
        </p:txBody>
      </p:sp>
      <p:sp>
        <p:nvSpPr>
          <p:cNvPr id="133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42513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SimSun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hangingPunct="1">
              <a:lnSpc>
                <a:spcPct val="100000"/>
              </a:lnSpc>
            </a:pPr>
            <a:fld id="{99869727-7D6A-4DC0-A555-3AF296FA7BDA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5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AE12E8-23FD-4F5A-BA3F-9292F80E4D44}" type="slidenum">
              <a:rPr lang="da-DK"/>
              <a:pPr/>
              <a:t>6</a:t>
            </a:fld>
            <a:endParaRPr lang="da-DK"/>
          </a:p>
        </p:txBody>
      </p:sp>
      <p:sp>
        <p:nvSpPr>
          <p:cNvPr id="143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42513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SimSun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hangingPunct="1">
              <a:lnSpc>
                <a:spcPct val="100000"/>
              </a:lnSpc>
            </a:pPr>
            <a:fld id="{9C25F5D4-1FE3-4234-9F7D-5ED3E7E4BFDD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6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80B51F-47AD-4E7F-9DEE-63797FD33AEC}" type="slidenum">
              <a:rPr lang="da-DK"/>
              <a:pPr/>
              <a:t>7</a:t>
            </a:fld>
            <a:endParaRPr lang="da-DK"/>
          </a:p>
        </p:txBody>
      </p:sp>
      <p:sp>
        <p:nvSpPr>
          <p:cNvPr id="153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42513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SimSun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hangingPunct="1">
              <a:lnSpc>
                <a:spcPct val="100000"/>
              </a:lnSpc>
            </a:pPr>
            <a:fld id="{7DDE9662-D3CA-476F-9FFB-05A190388164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7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85D864-CB4A-460F-8032-550675505E2C}" type="slidenum">
              <a:rPr lang="da-DK"/>
              <a:pPr/>
              <a:t>8</a:t>
            </a:fld>
            <a:endParaRPr lang="da-DK"/>
          </a:p>
        </p:txBody>
      </p:sp>
      <p:sp>
        <p:nvSpPr>
          <p:cNvPr id="71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64C689-B9DD-46A1-857E-3FE87169EE82}" type="slidenum">
              <a:rPr lang="da-DK"/>
              <a:pPr/>
              <a:t>9</a:t>
            </a:fld>
            <a:endParaRPr lang="da-DK"/>
          </a:p>
        </p:txBody>
      </p:sp>
      <p:sp>
        <p:nvSpPr>
          <p:cNvPr id="81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ktangel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  <p:sp>
        <p:nvSpPr>
          <p:cNvPr id="28" name="Pladsholder til dato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7" name="Pladsholder til sidefod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29" name="Pladsholder til dias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Rektangel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5280" cy="1142040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idx="11"/>
          </p:nvPr>
        </p:nvSpPr>
        <p:spPr>
          <a:xfrm>
            <a:off x="3127681" y="6247376"/>
            <a:ext cx="2895840" cy="469489"/>
          </a:xfrm>
        </p:spPr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fld id="{F2998B9F-3193-4485-9FA4-4BF661042E42}" type="slidenum">
              <a:rPr lang="da-DK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8" name="Pladsholder til indhol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7" name="Rektangel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2" name="Pladsholder til dato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3" name="Pladsholder til dias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14" name="Pladsholder til sidefod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9" name="Pladsholder til indhol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1" name="Pladsholder til indhol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8" name="Pladsholder til dato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0" name="Pladsholder til dias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12" name="Pladsholder til sidefod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1" name="Pladsholder til indhol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3" name="Pladsholder til indhol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0" name="Pladsholder til dato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2" name="Pladsholder til dias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14" name="Pladsholder til sidefod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a-DK"/>
          </a:p>
        </p:txBody>
      </p:sp>
      <p:sp>
        <p:nvSpPr>
          <p:cNvPr id="16" name="Pladsholder til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9" name="Pladsholder til indhol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8" name="Rektangel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1" name="Rektangel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ladsholder til dato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3" name="Pladsholder til dias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14" name="Pladsholder til sidefod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smtClean="0"/>
              <a:t>Klik på ikonet for at tilføje et billede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ti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3" name="Pladsholder til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4" name="Pladsholder til dato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Rektangel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Pladsholder til dias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0825" y="2852936"/>
            <a:ext cx="8642350" cy="1311076"/>
          </a:xfrm>
        </p:spPr>
        <p:txBody>
          <a:bodyPr>
            <a:normAutofit fontScale="90000"/>
          </a:bodyPr>
          <a:lstStyle/>
          <a:p>
            <a:r>
              <a:rPr lang="da-DK" dirty="0" err="1" smtClean="0"/>
              <a:t>Language</a:t>
            </a:r>
            <a:r>
              <a:rPr lang="da-DK" dirty="0" smtClean="0"/>
              <a:t> and </a:t>
            </a:r>
            <a:r>
              <a:rPr lang="da-DK" dirty="0" err="1" smtClean="0"/>
              <a:t>compiler</a:t>
            </a:r>
            <a:r>
              <a:rPr lang="da-DK" dirty="0" smtClean="0"/>
              <a:t> </a:t>
            </a:r>
            <a:r>
              <a:rPr lang="da-DK" dirty="0" err="1" smtClean="0"/>
              <a:t>development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- A </a:t>
            </a:r>
            <a:r>
              <a:rPr lang="da-DK" dirty="0" err="1" smtClean="0"/>
              <a:t>multi</a:t>
            </a:r>
            <a:r>
              <a:rPr lang="da-DK" dirty="0" smtClean="0"/>
              <a:t> agent system </a:t>
            </a:r>
            <a:r>
              <a:rPr lang="da-DK" dirty="0" err="1" smtClean="0"/>
              <a:t>wargame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23492"/>
            <a:ext cx="864235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 err="1"/>
              <a:t>Grammar</a:t>
            </a:r>
            <a:r>
              <a:rPr lang="da-DK" dirty="0"/>
              <a:t> of MASSIVE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  <a:ln/>
        </p:spPr>
        <p:txBody>
          <a:bodyPr/>
          <a:lstStyle/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Blocks</a:t>
            </a:r>
            <a:endParaRPr lang="da-DK" dirty="0"/>
          </a:p>
          <a:p>
            <a:pPr marL="781932" lvl="1" indent="-292325"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/>
              <a:t>{ </a:t>
            </a:r>
            <a:r>
              <a:rPr lang="da-DK" dirty="0" err="1"/>
              <a:t>Commands</a:t>
            </a:r>
            <a:r>
              <a:rPr lang="da-DK" dirty="0"/>
              <a:t> }</a:t>
            </a:r>
          </a:p>
          <a:p>
            <a:pPr marL="390246" indent="-293764">
              <a:spcAft>
                <a:spcPts val="771"/>
              </a:spcAft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da-DK" sz="2200" dirty="0"/>
          </a:p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/>
              <a:t>Simple datatypes</a:t>
            </a:r>
          </a:p>
          <a:p>
            <a:pPr marL="781932" lvl="1" indent="-292325"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Bool</a:t>
            </a:r>
            <a:r>
              <a:rPr lang="da-DK" dirty="0"/>
              <a:t>, </a:t>
            </a:r>
            <a:r>
              <a:rPr lang="da-DK" dirty="0" err="1"/>
              <a:t>string</a:t>
            </a:r>
            <a:r>
              <a:rPr lang="da-DK" dirty="0"/>
              <a:t> and </a:t>
            </a:r>
            <a:r>
              <a:rPr lang="da-DK" dirty="0" err="1"/>
              <a:t>num</a:t>
            </a:r>
            <a:endParaRPr lang="da-DK" dirty="0"/>
          </a:p>
          <a:p>
            <a:pPr marL="781932" lvl="1" indent="-292325"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da-DK" dirty="0"/>
          </a:p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/>
              <a:t>Statements</a:t>
            </a:r>
          </a:p>
          <a:p>
            <a:pPr marL="781932" lvl="1" indent="-292325"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if</a:t>
            </a:r>
            <a:r>
              <a:rPr lang="da-DK" dirty="0"/>
              <a:t>, for, </a:t>
            </a:r>
            <a:r>
              <a:rPr lang="da-DK" dirty="0" err="1"/>
              <a:t>while</a:t>
            </a:r>
            <a:endParaRPr lang="da-DK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6080" y="1693618"/>
            <a:ext cx="2868480" cy="10829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720" y="3456363"/>
            <a:ext cx="2615040" cy="299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36480" y="5757724"/>
            <a:ext cx="7117920" cy="8064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 err="1"/>
              <a:t>Semantics</a:t>
            </a:r>
            <a:r>
              <a:rPr lang="da-DK" dirty="0"/>
              <a:t> of MASSIVE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6481" y="1604329"/>
            <a:ext cx="8228160" cy="4526396"/>
          </a:xfrm>
          <a:ln/>
        </p:spPr>
        <p:txBody>
          <a:bodyPr/>
          <a:lstStyle/>
          <a:p>
            <a:pPr marL="391686" indent="-292325">
              <a:buSzPct val="45000"/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da-DK" dirty="0"/>
              <a:t>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6320" y="4725144"/>
            <a:ext cx="7371360" cy="126733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3200" y="2346726"/>
            <a:ext cx="6357600" cy="21645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2862263"/>
            <a:ext cx="8642350" cy="1143000"/>
          </a:xfrm>
          <a:ln/>
        </p:spPr>
        <p:txBody>
          <a:bodyPr>
            <a:normAutofit/>
          </a:bodyPr>
          <a:lstStyle/>
          <a:p>
            <a:pPr algn="ctr"/>
            <a:r>
              <a:rPr lang="da-DK" sz="6600" dirty="0" err="1" smtClean="0"/>
              <a:t>Compiler</a:t>
            </a:r>
            <a:r>
              <a:rPr lang="da-DK" sz="6600" dirty="0" smtClean="0"/>
              <a:t> </a:t>
            </a:r>
            <a:r>
              <a:rPr lang="da-DK" sz="6600" dirty="0" err="1" smtClean="0"/>
              <a:t>Components</a:t>
            </a:r>
            <a:endParaRPr lang="da-DK" sz="6600" dirty="0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Compiler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50825" y="1557338"/>
            <a:ext cx="8642350" cy="5111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The purpose of the compiler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i="1" dirty="0">
                <a:solidFill>
                  <a:srgbClr val="000000"/>
                </a:solidFill>
                <a:latin typeface="Calibri" charset="0"/>
              </a:rPr>
              <a:t>MASSIVE 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to C#</a:t>
            </a:r>
          </a:p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</a:endParaRPr>
          </a:p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Compiler components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Syntactic analysis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Contextual analysis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Code generation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9" y="3409869"/>
            <a:ext cx="4321175" cy="32592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  <a:ln/>
        </p:spPr>
        <p:txBody>
          <a:bodyPr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Syntactic analysis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50825" y="1557338"/>
            <a:ext cx="8642350" cy="5111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Divided into two parts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Scanning</a:t>
            </a:r>
          </a:p>
          <a:p>
            <a:pPr marL="1295400" lvl="2" indent="-287338" hangingPunct="1">
              <a:lnSpc>
                <a:spcPct val="100000"/>
              </a:lnSpc>
              <a:spcAft>
                <a:spcPts val="850"/>
              </a:spcAft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Recognizing tokens in input according to language keywords</a:t>
            </a:r>
          </a:p>
          <a:p>
            <a:pPr marL="1295400" lvl="2" indent="-287338" hangingPunct="1">
              <a:lnSpc>
                <a:spcPct val="100000"/>
              </a:lnSpc>
              <a:spcAft>
                <a:spcPts val="850"/>
              </a:spcAft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Examples: “+” and “=” are operator tokens.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Parsing</a:t>
            </a:r>
          </a:p>
          <a:p>
            <a:pPr marL="1295400" lvl="2" indent="-287338" hangingPunct="1">
              <a:lnSpc>
                <a:spcPct val="100000"/>
              </a:lnSpc>
              <a:spcAft>
                <a:spcPts val="850"/>
              </a:spcAft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Recognizing phrase structure of tokens</a:t>
            </a:r>
          </a:p>
          <a:p>
            <a:pPr marL="1295400" lvl="2" indent="-287338" hangingPunct="1">
              <a:lnSpc>
                <a:spcPct val="100000"/>
              </a:lnSpc>
              <a:spcAft>
                <a:spcPts val="850"/>
              </a:spcAft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Building an abstract syntax tree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4"/>
            <a:ext cx="8642350" cy="1079500"/>
          </a:xfrm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Scanner implementation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50825" y="1557338"/>
            <a:ext cx="8642350" cy="5102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The first method scans according to starters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If letter → identifier token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If number →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number token</a:t>
            </a: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If operator → operator token</a:t>
            </a:r>
          </a:p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If the input is saved as an identifier: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Token class searches for matching keywords</a:t>
            </a:r>
          </a:p>
          <a:p>
            <a:pPr marL="1295400" lvl="2" indent="-287338" hangingPunct="1">
              <a:lnSpc>
                <a:spcPct val="100000"/>
              </a:lnSpc>
              <a:spcAft>
                <a:spcPts val="850"/>
              </a:spcAft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If no match is found, input remains an identifier</a:t>
            </a:r>
          </a:p>
          <a:p>
            <a:pPr marL="1295400" lvl="2" indent="-287338" hangingPunct="1">
              <a:lnSpc>
                <a:spcPct val="100000"/>
              </a:lnSpc>
              <a:spcAft>
                <a:spcPts val="850"/>
              </a:spcAft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If there is a match, the token class changes the input to the right token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Example: if the identifier spells “for”, the token class recognize it as a keyword, and changes it to a for-token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4"/>
            <a:ext cx="8642350" cy="1079500"/>
          </a:xfrm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Scanner implementation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50825" y="1557338"/>
            <a:ext cx="8642350" cy="51117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Comments, spaces, end-of-lines &amp; indents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Not saved as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tokens</a:t>
            </a: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Example: ignores multiline comments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1000" dirty="0">
              <a:solidFill>
                <a:srgbClr val="000000"/>
              </a:solidFill>
              <a:latin typeface="Consolas" pitchFamily="33" charset="0"/>
              <a:cs typeface="Consolas" pitchFamily="33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3360738"/>
            <a:ext cx="5353050" cy="287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2325" y="4005263"/>
            <a:ext cx="2990850" cy="2181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4"/>
            <a:ext cx="8642350" cy="1079500"/>
          </a:xfrm>
          <a:ln/>
        </p:spPr>
        <p:txBody>
          <a:bodyPr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Parser implementation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50825" y="1557338"/>
            <a:ext cx="8642350" cy="5111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Checks grammar and builds AST 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Each token has a parsing method</a:t>
            </a:r>
          </a:p>
          <a:p>
            <a:pPr marL="1295400" lvl="2" indent="-287338" hangingPunct="1">
              <a:lnSpc>
                <a:spcPct val="100000"/>
              </a:lnSpc>
              <a:spcAft>
                <a:spcPts val="850"/>
              </a:spcAft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Generates small </a:t>
            </a:r>
            <a:r>
              <a:rPr lang="en-US" sz="2000" dirty="0" err="1">
                <a:solidFill>
                  <a:srgbClr val="000000"/>
                </a:solidFill>
                <a:latin typeface="Calibri" charset="0"/>
              </a:rPr>
              <a:t>subtrees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 and adds them to the AST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Example: parse main block method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4538663"/>
            <a:ext cx="3333750" cy="1698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45125" y="3419475"/>
            <a:ext cx="3448050" cy="117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58937" y="4005263"/>
            <a:ext cx="2913063" cy="178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4"/>
            <a:ext cx="8642350" cy="1079500"/>
          </a:xfrm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The abstract syntax tree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0825" y="1557338"/>
            <a:ext cx="8642350" cy="4679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Convenient way of representing the phrases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Easy to traverse with visitors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Can be printed with a pretty-printer for good overview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79" y="3298348"/>
            <a:ext cx="5401295" cy="2938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2852738"/>
            <a:ext cx="8642350" cy="1143000"/>
          </a:xfrm>
          <a:ln/>
        </p:spPr>
        <p:txBody>
          <a:bodyPr>
            <a:normAutofit fontScale="90000"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6600" dirty="0" err="1" smtClean="0"/>
              <a:t>Implementing</a:t>
            </a:r>
            <a:r>
              <a:rPr lang="da-DK" sz="6600" dirty="0" smtClean="0"/>
              <a:t> the </a:t>
            </a:r>
            <a:r>
              <a:rPr lang="da-DK" sz="6600" dirty="0" err="1" smtClean="0"/>
              <a:t>compiler</a:t>
            </a:r>
            <a:endParaRPr lang="da-DK" sz="6600" dirty="0"/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2852738"/>
            <a:ext cx="8642350" cy="1152525"/>
          </a:xfrm>
          <a:ln/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6600" dirty="0"/>
              <a:t>Introduction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visitor design pattern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</a:p>
          <a:p>
            <a:r>
              <a:rPr lang="en-US" dirty="0" err="1" smtClean="0"/>
              <a:t>Datastructure</a:t>
            </a:r>
            <a:endParaRPr lang="en-US" dirty="0" smtClean="0"/>
          </a:p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Rektangel 3"/>
          <p:cNvSpPr/>
          <p:nvPr/>
        </p:nvSpPr>
        <p:spPr>
          <a:xfrm>
            <a:off x="971550" y="4506912"/>
            <a:ext cx="2160563" cy="216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Ligebenet trekant 4"/>
          <p:cNvSpPr/>
          <p:nvPr/>
        </p:nvSpPr>
        <p:spPr>
          <a:xfrm>
            <a:off x="1907704" y="5011936"/>
            <a:ext cx="1080418" cy="1152476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/>
          <p:cNvSpPr/>
          <p:nvPr/>
        </p:nvSpPr>
        <p:spPr>
          <a:xfrm>
            <a:off x="3779912" y="4508500"/>
            <a:ext cx="2160563" cy="216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Ligebenet trekant 13"/>
          <p:cNvSpPr/>
          <p:nvPr/>
        </p:nvSpPr>
        <p:spPr>
          <a:xfrm>
            <a:off x="4716066" y="5013524"/>
            <a:ext cx="1080418" cy="1152476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ktangel 14"/>
          <p:cNvSpPr/>
          <p:nvPr/>
        </p:nvSpPr>
        <p:spPr>
          <a:xfrm>
            <a:off x="6516216" y="4508500"/>
            <a:ext cx="2160563" cy="216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Ligebenet trekant 15"/>
          <p:cNvSpPr/>
          <p:nvPr/>
        </p:nvSpPr>
        <p:spPr>
          <a:xfrm>
            <a:off x="7452370" y="5013524"/>
            <a:ext cx="1080418" cy="1152476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Ligebenet trekant 5"/>
          <p:cNvSpPr/>
          <p:nvPr/>
        </p:nvSpPr>
        <p:spPr>
          <a:xfrm>
            <a:off x="431316" y="3426792"/>
            <a:ext cx="1080418" cy="1152476"/>
          </a:xfrm>
          <a:prstGeom prst="triangle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Tekstboks 27"/>
          <p:cNvSpPr txBox="1"/>
          <p:nvPr/>
        </p:nvSpPr>
        <p:spPr>
          <a:xfrm>
            <a:off x="3635896" y="3284984"/>
            <a:ext cx="172819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err="1" smtClean="0"/>
              <a:t>Accept-method</a:t>
            </a:r>
            <a:endParaRPr lang="da-DK" dirty="0"/>
          </a:p>
        </p:txBody>
      </p:sp>
      <p:cxnSp>
        <p:nvCxnSpPr>
          <p:cNvPr id="30" name="Lige pilforbindelse 29"/>
          <p:cNvCxnSpPr>
            <a:stCxn id="28" idx="1"/>
            <a:endCxn id="5" idx="5"/>
          </p:cNvCxnSpPr>
          <p:nvPr/>
        </p:nvCxnSpPr>
        <p:spPr>
          <a:xfrm rot="10800000" flipV="1">
            <a:off x="2718018" y="3469650"/>
            <a:ext cx="917878" cy="21185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L 0.16511 0.2310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63" presetClass="path" presetSubtype="0" accel="50000" decel="5000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6511 0.23102 L 0.47205 0.23102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63" presetClass="path" presetSubtype="0" accel="50000" decel="5000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47205 0.23102 L 0.77136 0.2310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4" grpId="0" animBg="1"/>
      <p:bldP spid="15" grpId="0" animBg="1"/>
      <p:bldP spid="16" grpId="0" animBg="1"/>
      <p:bldP spid="6" grpId="0" animBg="1"/>
      <p:bldP spid="6" grpId="1" animBg="1"/>
      <p:bldP spid="6" grpId="2" animBg="1"/>
      <p:bldP spid="6" grpId="3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err="1" smtClean="0"/>
              <a:t>Decorating</a:t>
            </a:r>
            <a:r>
              <a:rPr lang="da-DK" dirty="0" smtClean="0"/>
              <a:t> </a:t>
            </a:r>
            <a:r>
              <a:rPr lang="da-DK" dirty="0" err="1" smtClean="0"/>
              <a:t>Visitors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Parses</a:t>
            </a:r>
          </a:p>
          <a:p>
            <a:r>
              <a:rPr lang="da-DK" dirty="0" err="1" smtClean="0"/>
              <a:t>TypeAndScopeVisitor</a:t>
            </a:r>
            <a:endParaRPr lang="da-DK" dirty="0"/>
          </a:p>
          <a:p>
            <a:r>
              <a:rPr lang="da-DK" dirty="0" err="1" smtClean="0"/>
              <a:t>InputValidationVisitor</a:t>
            </a:r>
            <a:endParaRPr lang="da-DK" dirty="0" smtClean="0"/>
          </a:p>
          <a:p>
            <a:r>
              <a:rPr lang="da-DK" dirty="0" err="1" smtClean="0"/>
              <a:t>VariableVisitor</a:t>
            </a:r>
            <a:endParaRPr lang="da-DK" dirty="0" smtClean="0"/>
          </a:p>
          <a:p>
            <a:pPr lvl="1"/>
            <a:r>
              <a:rPr lang="da-DK" dirty="0" err="1" smtClean="0"/>
              <a:t>Usage</a:t>
            </a:r>
            <a:r>
              <a:rPr lang="da-DK" dirty="0" smtClean="0"/>
              <a:t> of </a:t>
            </a:r>
            <a:r>
              <a:rPr lang="da-DK" dirty="0" err="1" smtClean="0"/>
              <a:t>declared</a:t>
            </a:r>
            <a:r>
              <a:rPr lang="da-DK" dirty="0" smtClean="0"/>
              <a:t>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err="1" smtClean="0"/>
              <a:t>Code</a:t>
            </a:r>
            <a:r>
              <a:rPr lang="da-DK" dirty="0" smtClean="0"/>
              <a:t> Generation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err="1" smtClean="0"/>
              <a:t>CodeGenerationVisitor</a:t>
            </a:r>
            <a:endParaRPr lang="da-DK" dirty="0" smtClean="0"/>
          </a:p>
          <a:p>
            <a:pPr lvl="1"/>
            <a:r>
              <a:rPr lang="da-DK" dirty="0" smtClean="0"/>
              <a:t>Printing C# </a:t>
            </a:r>
            <a:r>
              <a:rPr lang="da-DK" dirty="0" err="1" smtClean="0"/>
              <a:t>code</a:t>
            </a:r>
            <a:endParaRPr lang="da-DK" dirty="0"/>
          </a:p>
          <a:p>
            <a:pPr lvl="1"/>
            <a:r>
              <a:rPr lang="da-DK" dirty="0" err="1" smtClean="0"/>
              <a:t>Uses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</a:t>
            </a:r>
            <a:r>
              <a:rPr lang="da-DK" dirty="0" err="1" smtClean="0"/>
              <a:t>template</a:t>
            </a:r>
            <a:endParaRPr lang="da-DK" dirty="0"/>
          </a:p>
          <a:p>
            <a:r>
              <a:rPr lang="da-DK" dirty="0" smtClean="0"/>
              <a:t>Generation XML</a:t>
            </a:r>
          </a:p>
          <a:p>
            <a:pPr lvl="1"/>
            <a:r>
              <a:rPr lang="da-DK" dirty="0" smtClean="0"/>
              <a:t>Default ”</a:t>
            </a:r>
            <a:r>
              <a:rPr lang="da-DK" dirty="0" err="1" smtClean="0"/>
              <a:t>skeleton</a:t>
            </a:r>
            <a:r>
              <a:rPr lang="da-DK" dirty="0" smtClean="0"/>
              <a:t>”</a:t>
            </a:r>
          </a:p>
          <a:p>
            <a:pPr lvl="1"/>
            <a:r>
              <a:rPr lang="da-DK" dirty="0" smtClean="0"/>
              <a:t>MASSIVE </a:t>
            </a:r>
            <a:r>
              <a:rPr lang="da-DK" dirty="0" err="1" smtClean="0"/>
              <a:t>content</a:t>
            </a:r>
            <a:r>
              <a:rPr lang="da-DK" dirty="0" smtClean="0"/>
              <a:t> </a:t>
            </a:r>
            <a:r>
              <a:rPr lang="da-DK" dirty="0" err="1" smtClean="0"/>
              <a:t>added</a:t>
            </a:r>
            <a:r>
              <a:rPr lang="da-DK" dirty="0" smtClean="0"/>
              <a:t> </a:t>
            </a:r>
            <a:r>
              <a:rPr lang="da-DK" dirty="0" err="1" smtClean="0"/>
              <a:t>later</a:t>
            </a:r>
            <a:r>
              <a:rPr lang="da-DK" dirty="0" smtClean="0"/>
              <a:t> </a:t>
            </a:r>
          </a:p>
          <a:p>
            <a:pPr lvl="1"/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Error</a:t>
            </a:r>
            <a:r>
              <a:rPr lang="da-DK" dirty="0" smtClean="0"/>
              <a:t> Handling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Parses </a:t>
            </a:r>
            <a:r>
              <a:rPr lang="da-DK" dirty="0" err="1" smtClean="0"/>
              <a:t>throw</a:t>
            </a:r>
            <a:r>
              <a:rPr lang="da-DK" dirty="0" smtClean="0"/>
              <a:t> </a:t>
            </a:r>
            <a:r>
              <a:rPr lang="da-DK" dirty="0" err="1" smtClean="0"/>
              <a:t>exceptions</a:t>
            </a:r>
            <a:endParaRPr lang="da-DK" dirty="0"/>
          </a:p>
          <a:p>
            <a:pPr lvl="1"/>
            <a:r>
              <a:rPr lang="da-DK" dirty="0" err="1" smtClean="0"/>
              <a:t>Finishes</a:t>
            </a:r>
            <a:r>
              <a:rPr lang="da-DK" dirty="0" smtClean="0"/>
              <a:t> parse</a:t>
            </a:r>
          </a:p>
          <a:p>
            <a:pPr lvl="1"/>
            <a:r>
              <a:rPr lang="da-DK" dirty="0" smtClean="0"/>
              <a:t>Prints all </a:t>
            </a:r>
            <a:r>
              <a:rPr lang="da-DK" dirty="0" err="1" smtClean="0"/>
              <a:t>exceptions</a:t>
            </a:r>
            <a:endParaRPr lang="da-DK" dirty="0"/>
          </a:p>
          <a:p>
            <a:r>
              <a:rPr lang="da-DK" dirty="0" err="1" smtClean="0"/>
              <a:t>Parse-tree</a:t>
            </a:r>
            <a:r>
              <a:rPr lang="da-DK" dirty="0" smtClean="0"/>
              <a:t> is marked </a:t>
            </a:r>
            <a:r>
              <a:rPr lang="da-DK" dirty="0" err="1" smtClean="0"/>
              <a:t>with</a:t>
            </a:r>
            <a:r>
              <a:rPr lang="da-DK" dirty="0" smtClean="0"/>
              <a:t> </a:t>
            </a:r>
            <a:r>
              <a:rPr lang="da-DK" dirty="0" err="1" smtClean="0"/>
              <a:t>errors</a:t>
            </a:r>
            <a:endParaRPr lang="da-DK" dirty="0" smtClean="0"/>
          </a:p>
          <a:p>
            <a:r>
              <a:rPr lang="da-DK" dirty="0" err="1" smtClean="0"/>
              <a:t>Easy</a:t>
            </a:r>
            <a:r>
              <a:rPr lang="da-DK" dirty="0" smtClean="0"/>
              <a:t> to </a:t>
            </a:r>
            <a:r>
              <a:rPr lang="da-DK" dirty="0" err="1" smtClean="0"/>
              <a:t>re-compile</a:t>
            </a:r>
            <a:endParaRPr lang="da-DK" dirty="0"/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259208"/>
            <a:ext cx="8642350" cy="440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2272324"/>
            <a:ext cx="8642350" cy="439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5137" y="3057525"/>
            <a:ext cx="31337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7025" y="2119312"/>
            <a:ext cx="34099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50825" y="2852738"/>
            <a:ext cx="8642350" cy="1152525"/>
          </a:xfrm>
        </p:spPr>
        <p:txBody>
          <a:bodyPr>
            <a:noAutofit/>
          </a:bodyPr>
          <a:lstStyle/>
          <a:p>
            <a:r>
              <a:rPr lang="da-DK" sz="6400" dirty="0" smtClean="0"/>
              <a:t>GUI and action </a:t>
            </a:r>
            <a:r>
              <a:rPr lang="da-DK" sz="6400" dirty="0" err="1" smtClean="0"/>
              <a:t>language</a:t>
            </a:r>
            <a:endParaRPr lang="da-DK" sz="6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GUI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War Zone</a:t>
            </a:r>
          </a:p>
          <a:p>
            <a:r>
              <a:rPr lang="da-DK" dirty="0" smtClean="0"/>
              <a:t>Stats field</a:t>
            </a:r>
          </a:p>
          <a:p>
            <a:r>
              <a:rPr lang="da-DK" dirty="0" smtClean="0"/>
              <a:t>Control buttons</a:t>
            </a:r>
          </a:p>
          <a:p>
            <a:r>
              <a:rPr lang="da-DK" dirty="0" smtClean="0"/>
              <a:t>Wargame Console</a:t>
            </a:r>
          </a:p>
        </p:txBody>
      </p:sp>
      <p:pic>
        <p:nvPicPr>
          <p:cNvPr id="4" name="Picture 2" descr="C:\Users\Henrik Klarup\Desktop\gu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144189"/>
            <a:ext cx="4081462" cy="35248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Action Language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Validate commands</a:t>
            </a:r>
          </a:p>
          <a:p>
            <a:r>
              <a:rPr lang="da-DK" dirty="0" smtClean="0"/>
              <a:t>Execute commands</a:t>
            </a:r>
          </a:p>
          <a:p>
            <a:r>
              <a:rPr lang="da-DK" dirty="0" smtClean="0"/>
              <a:t>”team students jump down”</a:t>
            </a:r>
          </a:p>
          <a:p>
            <a:r>
              <a:rPr lang="da-DK" dirty="0" smtClean="0"/>
              <a:t>”team 2 move patrolLow”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990600"/>
          </a:xfrm>
        </p:spPr>
        <p:txBody>
          <a:bodyPr/>
          <a:lstStyle/>
          <a:p>
            <a:r>
              <a:rPr lang="da-DK" dirty="0" smtClean="0"/>
              <a:t>Demonstration - 1</a:t>
            </a:r>
            <a:endParaRPr lang="da-DK" dirty="0"/>
          </a:p>
        </p:txBody>
      </p:sp>
      <p:pic>
        <p:nvPicPr>
          <p:cNvPr id="6" name="Content Placeholder 5" descr="first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052102" y="1600200"/>
            <a:ext cx="5274745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Demonstration - 2</a:t>
            </a:r>
            <a:endParaRPr lang="da-DK" dirty="0"/>
          </a:p>
        </p:txBody>
      </p:sp>
      <p:pic>
        <p:nvPicPr>
          <p:cNvPr id="6" name="Content Placeholder 5" descr="second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089677" y="1600200"/>
            <a:ext cx="5199596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2852738"/>
            <a:ext cx="8642350" cy="1152525"/>
          </a:xfrm>
        </p:spPr>
        <p:txBody>
          <a:bodyPr>
            <a:normAutofit/>
          </a:bodyPr>
          <a:lstStyle/>
          <a:p>
            <a:pPr algn="ctr"/>
            <a:r>
              <a:rPr lang="da-DK" sz="6600" dirty="0" err="1" smtClean="0"/>
              <a:t>Discussion</a:t>
            </a:r>
            <a:endParaRPr lang="da-DK" sz="660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4005262"/>
            <a:ext cx="8642350" cy="2663825"/>
          </a:xfrm>
        </p:spPr>
        <p:txBody>
          <a:bodyPr/>
          <a:lstStyle/>
          <a:p>
            <a:pPr marL="457200" indent="-457200" algn="ctr"/>
            <a:r>
              <a:rPr lang="da-DK" dirty="0" err="1" smtClean="0"/>
              <a:t>Comparison</a:t>
            </a:r>
            <a:endParaRPr lang="da-DK" dirty="0" smtClean="0"/>
          </a:p>
          <a:p>
            <a:pPr marL="457200" indent="-457200" algn="ctr"/>
            <a:r>
              <a:rPr lang="da-DK" dirty="0" err="1" smtClean="0"/>
              <a:t>Conclusion</a:t>
            </a:r>
            <a:endParaRPr lang="da-DK" dirty="0" smtClean="0"/>
          </a:p>
          <a:p>
            <a:pPr marL="457200" indent="-457200" algn="ctr"/>
            <a:r>
              <a:rPr lang="da-DK" dirty="0" smtClean="0"/>
              <a:t>Future </a:t>
            </a:r>
            <a:r>
              <a:rPr lang="da-DK" dirty="0" err="1" smtClean="0"/>
              <a:t>Work</a:t>
            </a:r>
            <a:endParaRPr lang="da-D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Problem statement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50825" y="1557338"/>
            <a:ext cx="8642350" cy="5111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How can we develop a programming language and compiler, optimized to control agents of a multi agent </a:t>
            </a:r>
            <a:r>
              <a:rPr lang="en-US" sz="3200" dirty="0" err="1">
                <a:solidFill>
                  <a:srgbClr val="000000"/>
                </a:solidFill>
                <a:latin typeface="Calibri" charset="0"/>
              </a:rPr>
              <a:t>wargame</a:t>
            </a: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pPr marL="457200" indent="-457200"/>
            <a:r>
              <a:rPr lang="da-DK" dirty="0"/>
              <a:t>Comparison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C#</a:t>
            </a:r>
          </a:p>
          <a:p>
            <a:pPr lvl="1"/>
            <a:r>
              <a:rPr lang="da-DK" dirty="0" smtClean="0"/>
              <a:t>Compiler, interpreter, &amp; GUI is written in C#</a:t>
            </a:r>
          </a:p>
          <a:p>
            <a:pPr lvl="1"/>
            <a:r>
              <a:rPr lang="da-DK" dirty="0" smtClean="0"/>
              <a:t>Pros</a:t>
            </a:r>
          </a:p>
          <a:p>
            <a:pPr lvl="2"/>
            <a:r>
              <a:rPr lang="da-DK" dirty="0" smtClean="0"/>
              <a:t>No limits</a:t>
            </a:r>
          </a:p>
          <a:p>
            <a:pPr lvl="1"/>
            <a:r>
              <a:rPr lang="da-DK" dirty="0" smtClean="0"/>
              <a:t>Cons</a:t>
            </a:r>
          </a:p>
          <a:p>
            <a:pPr lvl="2"/>
            <a:r>
              <a:rPr lang="da-DK" dirty="0" smtClean="0"/>
              <a:t>No existing multi agent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pPr marL="457200" indent="-457200"/>
            <a:r>
              <a:rPr lang="da-DK" dirty="0"/>
              <a:t>Comparison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>
            <a:normAutofit/>
          </a:bodyPr>
          <a:lstStyle/>
          <a:p>
            <a:r>
              <a:rPr lang="da-DK" dirty="0" smtClean="0"/>
              <a:t>MASSIVE</a:t>
            </a:r>
          </a:p>
          <a:p>
            <a:pPr lvl="1"/>
            <a:r>
              <a:rPr lang="da-DK" dirty="0" smtClean="0"/>
              <a:t>Pros</a:t>
            </a:r>
          </a:p>
          <a:p>
            <a:pPr lvl="2"/>
            <a:r>
              <a:rPr lang="da-DK" dirty="0" smtClean="0"/>
              <a:t>Easy to implement a wargame</a:t>
            </a:r>
          </a:p>
          <a:p>
            <a:pPr lvl="2"/>
            <a:r>
              <a:rPr lang="da-DK" dirty="0" smtClean="0"/>
              <a:t>Premade multi agent environment</a:t>
            </a:r>
          </a:p>
          <a:p>
            <a:pPr lvl="3"/>
            <a:r>
              <a:rPr lang="da-DK" dirty="0"/>
              <a:t>Build-in types and </a:t>
            </a:r>
            <a:r>
              <a:rPr lang="da-DK" dirty="0" smtClean="0"/>
              <a:t>functions</a:t>
            </a:r>
          </a:p>
          <a:p>
            <a:pPr lvl="2"/>
            <a:r>
              <a:rPr lang="da-DK" dirty="0" smtClean="0"/>
              <a:t>Case insensitive language</a:t>
            </a:r>
          </a:p>
          <a:p>
            <a:pPr lvl="2"/>
            <a:r>
              <a:rPr lang="da-DK" dirty="0" smtClean="0"/>
              <a:t>Shorter initialization of objects</a:t>
            </a:r>
          </a:p>
          <a:p>
            <a:pPr lvl="1"/>
            <a:r>
              <a:rPr lang="da-DK" dirty="0" smtClean="0"/>
              <a:t>Cons</a:t>
            </a:r>
          </a:p>
          <a:p>
            <a:pPr lvl="2"/>
            <a:r>
              <a:rPr lang="da-DK" dirty="0" smtClean="0"/>
              <a:t>Limited to build-in functions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0926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pPr marL="457200" indent="-457200"/>
            <a:r>
              <a:rPr lang="da-DK" dirty="0"/>
              <a:t>Comparison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4865" y="2176229"/>
            <a:ext cx="6049220" cy="3343742"/>
          </a:xfrm>
        </p:spPr>
      </p:pic>
    </p:spTree>
    <p:extLst>
      <p:ext uri="{BB962C8B-B14F-4D97-AF65-F5344CB8AC3E}">
        <p14:creationId xmlns:p14="http://schemas.microsoft.com/office/powerpoint/2010/main" xmlns="" val="69354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Comparison	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ActionPatterns vs NetLogo/RoboCode</a:t>
            </a:r>
          </a:p>
          <a:p>
            <a:pPr lvl="1"/>
            <a:r>
              <a:rPr lang="da-DK" dirty="0" smtClean="0"/>
              <a:t>Can be implemented</a:t>
            </a:r>
          </a:p>
          <a:p>
            <a:pPr lvl="2"/>
            <a:r>
              <a:rPr lang="da-DK" dirty="0" smtClean="0"/>
              <a:t>Before compiling, as NetLogo and RoboCode</a:t>
            </a:r>
          </a:p>
          <a:p>
            <a:pPr lvl="2"/>
            <a:r>
              <a:rPr lang="da-DK" dirty="0" smtClean="0"/>
              <a:t>After compiling, while running the wargame</a:t>
            </a:r>
          </a:p>
          <a:p>
            <a:pPr lvl="1"/>
            <a:r>
              <a:rPr lang="da-DK" dirty="0" smtClean="0"/>
              <a:t>The user can change tactic while simulating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95487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Conclusion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Created two languages</a:t>
            </a:r>
          </a:p>
          <a:p>
            <a:pPr lvl="1"/>
            <a:r>
              <a:rPr lang="da-DK" dirty="0" smtClean="0"/>
              <a:t>MASSIVE and the ActionPatterns</a:t>
            </a:r>
          </a:p>
          <a:p>
            <a:r>
              <a:rPr lang="da-DK" dirty="0" smtClean="0"/>
              <a:t>Created a compiler</a:t>
            </a:r>
          </a:p>
          <a:p>
            <a:pPr lvl="1"/>
            <a:r>
              <a:rPr lang="da-DK" dirty="0" smtClean="0"/>
              <a:t>MASSIVE</a:t>
            </a:r>
          </a:p>
          <a:p>
            <a:r>
              <a:rPr lang="da-DK" dirty="0" smtClean="0"/>
              <a:t>Created an interpreter</a:t>
            </a:r>
          </a:p>
          <a:p>
            <a:pPr lvl="1"/>
            <a:r>
              <a:rPr lang="da-DK" dirty="0" smtClean="0"/>
              <a:t>ActionPatterns</a:t>
            </a:r>
          </a:p>
          <a:p>
            <a:r>
              <a:rPr lang="da-DK" dirty="0" smtClean="0"/>
              <a:t>Optimized to Multi Agent Wargame scenarios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303633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Future Work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4" y="1557338"/>
            <a:ext cx="8642351" cy="5111750"/>
          </a:xfrm>
        </p:spPr>
        <p:txBody>
          <a:bodyPr/>
          <a:lstStyle/>
          <a:p>
            <a:r>
              <a:rPr lang="da-DK" dirty="0" smtClean="0"/>
              <a:t>Improvements</a:t>
            </a:r>
          </a:p>
          <a:p>
            <a:pPr lvl="1"/>
            <a:r>
              <a:rPr lang="da-DK" dirty="0" smtClean="0"/>
              <a:t>Modifying Agents, Teams etc. With foreach</a:t>
            </a:r>
          </a:p>
          <a:p>
            <a:pPr lvl="1"/>
            <a:r>
              <a:rPr lang="da-DK" dirty="0" smtClean="0"/>
              <a:t>Starting points on the battlefield</a:t>
            </a:r>
          </a:p>
          <a:p>
            <a:pPr lvl="1"/>
            <a:r>
              <a:rPr lang="da-DK" dirty="0" smtClean="0"/>
              <a:t>Expanding the action language</a:t>
            </a:r>
          </a:p>
          <a:p>
            <a:pPr lvl="2"/>
            <a:r>
              <a:rPr lang="da-DK" dirty="0" smtClean="0"/>
              <a:t>More options than move and encounter</a:t>
            </a:r>
          </a:p>
          <a:p>
            <a:pPr lvl="2"/>
            <a:r>
              <a:rPr lang="da-DK" dirty="0" smtClean="0"/>
              <a:t>Convert it to a ”scripting language”</a:t>
            </a:r>
          </a:p>
          <a:p>
            <a:pPr lvl="3"/>
            <a:r>
              <a:rPr lang="da-DK" dirty="0" smtClean="0"/>
              <a:t>Conditions</a:t>
            </a:r>
          </a:p>
          <a:p>
            <a:pPr lvl="3"/>
            <a:r>
              <a:rPr lang="da-DK" dirty="0" smtClean="0"/>
              <a:t>Loops</a:t>
            </a:r>
          </a:p>
          <a:p>
            <a:pPr lvl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xmlns="" val="38794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Future Work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5339" y="2681124"/>
            <a:ext cx="6068272" cy="2333951"/>
          </a:xfrm>
        </p:spPr>
      </p:pic>
    </p:spTree>
    <p:extLst>
      <p:ext uri="{BB962C8B-B14F-4D97-AF65-F5344CB8AC3E}">
        <p14:creationId xmlns:p14="http://schemas.microsoft.com/office/powerpoint/2010/main" xmlns="" val="12696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Future Work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>
            <a:normAutofit/>
          </a:bodyPr>
          <a:lstStyle/>
          <a:p>
            <a:r>
              <a:rPr lang="da-DK" dirty="0" smtClean="0"/>
              <a:t>Improvements</a:t>
            </a:r>
          </a:p>
          <a:p>
            <a:pPr lvl="1"/>
            <a:r>
              <a:rPr lang="da-DK" dirty="0" smtClean="0"/>
              <a:t>Modifying Agents, Teams etc. With foreach</a:t>
            </a:r>
          </a:p>
          <a:p>
            <a:pPr lvl="1"/>
            <a:r>
              <a:rPr lang="da-DK" dirty="0" smtClean="0"/>
              <a:t>Starting points on the battlefield</a:t>
            </a:r>
          </a:p>
          <a:p>
            <a:pPr lvl="1"/>
            <a:r>
              <a:rPr lang="da-DK" dirty="0" smtClean="0"/>
              <a:t>Expanding the action language</a:t>
            </a:r>
          </a:p>
          <a:p>
            <a:pPr lvl="2"/>
            <a:r>
              <a:rPr lang="da-DK" dirty="0" smtClean="0"/>
              <a:t>More options than move and encounter</a:t>
            </a:r>
          </a:p>
          <a:p>
            <a:pPr lvl="2"/>
            <a:r>
              <a:rPr lang="da-DK" dirty="0" smtClean="0"/>
              <a:t>Convert it to a ”scripting language”</a:t>
            </a:r>
          </a:p>
          <a:p>
            <a:pPr lvl="3"/>
            <a:r>
              <a:rPr lang="da-DK" dirty="0" smtClean="0"/>
              <a:t>Conditions</a:t>
            </a:r>
          </a:p>
          <a:p>
            <a:pPr lvl="3"/>
            <a:r>
              <a:rPr lang="da-DK" dirty="0" smtClean="0"/>
              <a:t>Loops</a:t>
            </a:r>
          </a:p>
          <a:p>
            <a:pPr lvl="1"/>
            <a:r>
              <a:rPr lang="da-DK" dirty="0" smtClean="0"/>
              <a:t>Compiling directly to XML</a:t>
            </a:r>
          </a:p>
          <a:p>
            <a:pPr lvl="1"/>
            <a:r>
              <a:rPr lang="da-DK" dirty="0" smtClean="0"/>
              <a:t>Merging the Compiler and the Wargame</a:t>
            </a:r>
          </a:p>
          <a:p>
            <a:pPr lvl="1"/>
            <a:r>
              <a:rPr lang="da-DK" dirty="0" err="1" smtClean="0"/>
              <a:t>Multiplayer</a:t>
            </a:r>
            <a:endParaRPr lang="da-DK" dirty="0" smtClean="0"/>
          </a:p>
          <a:p>
            <a:pPr lvl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xmlns="" val="12926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Multi Agent System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What is a Multi agent system?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Environment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Agents</a:t>
            </a:r>
          </a:p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What is the purpose of MAS?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Simulate scenarios</a:t>
            </a:r>
          </a:p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Agent Oriented Languages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What is AOL?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Multi agent system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Multi agent system enviroment</a:t>
            </a:r>
          </a:p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Purpose of AOL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Enviroment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Functions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Limited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err="1"/>
              <a:t>Wargame</a:t>
            </a:r>
            <a:r>
              <a:rPr lang="en-US" dirty="0"/>
              <a:t> scenario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Before launching the wargame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Express agents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Predefine agent behaviors</a:t>
            </a:r>
            <a:br>
              <a:rPr lang="en-US" sz="2400">
                <a:solidFill>
                  <a:srgbClr val="000000"/>
                </a:solidFill>
                <a:latin typeface="Calibri" charset="0"/>
              </a:rPr>
            </a:br>
            <a:endParaRPr lang="en-US" sz="2400">
              <a:solidFill>
                <a:srgbClr val="000000"/>
              </a:solidFill>
              <a:latin typeface="Calibri" charset="0"/>
            </a:endParaRPr>
          </a:p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During the wargame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Use predefined agent behaviors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Take control over agents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Define close encounters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err="1"/>
              <a:t>Wargame</a:t>
            </a:r>
            <a:r>
              <a:rPr lang="en-US" dirty="0"/>
              <a:t> scenario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marL="431800" indent="-323850"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Rules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The game is turn-based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The game is played on a grid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Each agent can move three grid-points in each turn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A higher ranked agent has a higher chance of winning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Agents fight when they are standing on the same grid-point</a:t>
            </a:r>
          </a:p>
          <a:p>
            <a:pPr marL="863600" lvl="1" indent="-323850" hangingPunct="1">
              <a:lnSpc>
                <a:spcPct val="100000"/>
              </a:lnSpc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There is only one winner - Deathmatch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2856539"/>
            <a:ext cx="8642350" cy="1148724"/>
          </a:xfrm>
          <a:ln/>
        </p:spPr>
        <p:txBody>
          <a:bodyPr tIns="35268">
            <a:normAutofit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6600" dirty="0"/>
              <a:t>Design of MASSIVE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4005263"/>
            <a:ext cx="8642350" cy="2663825"/>
          </a:xfrm>
          <a:prstGeom prst="rect">
            <a:avLst/>
          </a:prstGeom>
          <a:noFill/>
          <a:ln/>
        </p:spPr>
        <p:txBody>
          <a:bodyPr lIns="0" tIns="25471" rIns="0" bIns="0" anchor="ctr"/>
          <a:lstStyle/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/>
              <a:t>Design </a:t>
            </a:r>
            <a:r>
              <a:rPr lang="da-DK" dirty="0" err="1"/>
              <a:t>Criteria</a:t>
            </a:r>
            <a:endParaRPr lang="da-DK" dirty="0"/>
          </a:p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 err="1"/>
              <a:t>Grammar</a:t>
            </a:r>
            <a:endParaRPr lang="da-DK" dirty="0"/>
          </a:p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 err="1"/>
              <a:t>Semantics</a:t>
            </a:r>
            <a:endParaRPr lang="da-DK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4"/>
            <a:ext cx="8642350" cy="1079500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/>
              <a:t>Design </a:t>
            </a:r>
            <a:r>
              <a:rPr lang="da-DK" dirty="0" err="1"/>
              <a:t>Criteria</a:t>
            </a:r>
            <a:r>
              <a:rPr lang="da-DK" dirty="0"/>
              <a:t> for MASSIVE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50825" y="1501876"/>
            <a:ext cx="8642350" cy="2701724"/>
          </a:xfrm>
          <a:ln/>
        </p:spPr>
        <p:txBody>
          <a:bodyPr/>
          <a:lstStyle/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use</a:t>
            </a:r>
            <a:endParaRPr lang="da-DK" dirty="0"/>
          </a:p>
          <a:p>
            <a:pPr marL="781932" lvl="1" indent="-292325"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Similarities</a:t>
            </a:r>
            <a:r>
              <a:rPr lang="da-DK" dirty="0"/>
              <a:t> to </a:t>
            </a:r>
            <a:r>
              <a:rPr lang="da-DK" dirty="0" err="1"/>
              <a:t>popular</a:t>
            </a:r>
            <a:r>
              <a:rPr lang="da-DK" dirty="0"/>
              <a:t> </a:t>
            </a:r>
            <a:r>
              <a:rPr lang="da-DK" dirty="0" err="1"/>
              <a:t>languages</a:t>
            </a:r>
            <a:endParaRPr lang="da-DK" dirty="0"/>
          </a:p>
          <a:p>
            <a:pPr marL="781932" lvl="1" indent="-292325"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/>
              <a:t>Simple</a:t>
            </a:r>
          </a:p>
          <a:p>
            <a:pPr marL="781932" lvl="1" indent="-292325"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da-DK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7920" y="4005263"/>
            <a:ext cx="5528160" cy="20954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905</TotalTime>
  <Words>1205</Words>
  <Application>Microsoft Office PowerPoint</Application>
  <PresentationFormat>Skærmshow (4:3)</PresentationFormat>
  <Paragraphs>303</Paragraphs>
  <Slides>38</Slides>
  <Notes>38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38</vt:i4>
      </vt:variant>
    </vt:vector>
  </HeadingPairs>
  <TitlesOfParts>
    <vt:vector size="39" baseType="lpstr">
      <vt:lpstr>Median</vt:lpstr>
      <vt:lpstr>Language and compiler development</vt:lpstr>
      <vt:lpstr>Introduction</vt:lpstr>
      <vt:lpstr>Problem statement</vt:lpstr>
      <vt:lpstr>Multi Agent System</vt:lpstr>
      <vt:lpstr>Agent Oriented Languages</vt:lpstr>
      <vt:lpstr>Wargame scenario</vt:lpstr>
      <vt:lpstr>Wargame scenario</vt:lpstr>
      <vt:lpstr>Design of MASSIVE</vt:lpstr>
      <vt:lpstr>Design Criteria for MASSIVE</vt:lpstr>
      <vt:lpstr>Grammar of MASSIVE</vt:lpstr>
      <vt:lpstr>Semantics of MASSIVE</vt:lpstr>
      <vt:lpstr>Compiler Components</vt:lpstr>
      <vt:lpstr>Compiler</vt:lpstr>
      <vt:lpstr>Syntactic analysis</vt:lpstr>
      <vt:lpstr>Scanner implementation</vt:lpstr>
      <vt:lpstr>Scanner implementation</vt:lpstr>
      <vt:lpstr>Parser implementation</vt:lpstr>
      <vt:lpstr>The abstract syntax tree</vt:lpstr>
      <vt:lpstr>Implementing the compiler</vt:lpstr>
      <vt:lpstr>The visitor design pattern</vt:lpstr>
      <vt:lpstr>Decorating Visitors</vt:lpstr>
      <vt:lpstr>Code Generation</vt:lpstr>
      <vt:lpstr>Error Handling</vt:lpstr>
      <vt:lpstr>GUI and action language</vt:lpstr>
      <vt:lpstr>GUI</vt:lpstr>
      <vt:lpstr>Action Language</vt:lpstr>
      <vt:lpstr>Demonstration - 1</vt:lpstr>
      <vt:lpstr>Demonstration - 2</vt:lpstr>
      <vt:lpstr>Discussion</vt:lpstr>
      <vt:lpstr>Comparison</vt:lpstr>
      <vt:lpstr>Comparison</vt:lpstr>
      <vt:lpstr>Comparison</vt:lpstr>
      <vt:lpstr>Comparison </vt:lpstr>
      <vt:lpstr>Conclusion</vt:lpstr>
      <vt:lpstr>Future Work</vt:lpstr>
      <vt:lpstr>Future Work</vt:lpstr>
      <vt:lpstr>Future Work</vt:lpstr>
      <vt:lpstr>Dias nummer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Lasse</dc:creator>
  <cp:lastModifiedBy>Lasse</cp:lastModifiedBy>
  <cp:revision>39</cp:revision>
  <dcterms:created xsi:type="dcterms:W3CDTF">2011-06-12T15:27:27Z</dcterms:created>
  <dcterms:modified xsi:type="dcterms:W3CDTF">2011-06-13T08:38:49Z</dcterms:modified>
</cp:coreProperties>
</file>