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1"/>
    <p:restoredTop sz="94643"/>
  </p:normalViewPr>
  <p:slideViewPr>
    <p:cSldViewPr snapToGrid="0" snapToObjects="1">
      <p:cViewPr>
        <p:scale>
          <a:sx n="124" d="100"/>
          <a:sy n="124" d="100"/>
        </p:scale>
        <p:origin x="6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C6EC-75D6-B947-BC3A-0100E196071F}" type="datetimeFigureOut">
              <a:t>30.07.20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0CC3-57A3-2640-B7DD-55B4F047C62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4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10CC3-57A3-2640-B7DD-55B4F047C62D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3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10CC3-57A3-2640-B7DD-55B4F047C62D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4BCA-0AB3-3445-BBB6-6255904C7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F84EB-FFFE-3045-AE8B-5D88B5CB4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7F62-D367-BD40-97F3-CB64963B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AC82-2131-AA4B-B1C6-2BF9B4C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8846-8CA1-6A45-A378-95FE0AD4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18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C83D-3D43-6440-B84A-9FB3439F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C4A9-35A4-3744-B569-7BA7E6DF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F905-6E57-6C4A-A4BB-C325ED99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0FAD-675E-FF4B-B936-457FE764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C679-17AF-8C4C-87FD-5513BF67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2AC03-F5EC-3F4B-B492-237AEFC28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D9C02-BE9E-9E4D-B5EF-644DC30F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5BCA-C64C-8B40-A723-C81818E8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7AB2-4815-1445-99BB-F6D33B3D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A3E-0637-614E-8165-EE352AEB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6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48D7-AF36-AC42-921D-5F1B3C5F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50FB-EB55-914C-B960-B13655B9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78EE-227F-3B40-9626-AD46478A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F253-8436-1A41-87E4-CA0B9417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D683-3D5F-2741-9866-90B7CB9F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9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F7D9-B3D9-8E4D-ADA9-E890DBDC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44A8-A520-BF4D-ABAF-FB5E4B11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049F-50D9-464A-9F64-361564D5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AFF1-5679-424E-B748-6BE33A3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E46E-E2BB-D049-A6B2-3BC8390A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29DA-019F-C34D-98A0-9D28FA04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6A36-02AF-8945-9815-17D9D1D16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E124-7F2B-9B4C-8E47-132FE4CB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AD057-8772-1A4D-B3C0-37A45CD9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ED18A-14CE-1843-BABF-ACC144C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7F43A-E15E-324B-90FD-2D77BF9D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05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79AD-67C2-A24E-84C0-8E2F4EDB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91B6-0C0D-954E-83D9-48488F41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3F49-5DFD-4248-B3DE-715743D5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5F2A0-D747-F748-9E19-163C2002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DBBDD-22EA-CE47-A12B-50AF409F4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4F15F-196E-154E-88E7-C6FACB9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AF7EB-2170-824D-B454-1A77937D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1166-DC45-8147-A160-92BBA8F4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49F-2AFD-D44C-9E0F-E7B38E1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C0127-0AAD-EE4A-BF4B-5871FD7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24B6F-4E71-1140-A2BA-B87B80E1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964E-D3D1-C645-96BC-0B87C30D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22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EF213-E366-C344-8880-3BD4ED7A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CC913-4376-7C4F-B946-C2A4C82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5172-CAC5-A64E-ACD9-E7588ED7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5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E247-B525-F746-96CD-6BEA3F7D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FE32-C913-C84D-B473-FAE1F52C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FFF0-0D9F-5647-938F-1E868C96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89CA9-5A44-7847-8C25-5200965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E1AFC-8AA8-0447-9DFE-F0FDC76C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219E-3760-3D48-BA02-AB0122E5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D594-CAF6-D740-B37C-5B470A3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9BCDF-533B-7940-87FA-55E973701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D45C-7EAE-5640-870F-B23CC5F2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735CC-B807-2D4F-9732-E6D26EB5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43FE9-BBE4-224C-A4A7-2BD59D8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31AF-0FF9-494B-B18A-3201012F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3C9DC-71FF-F247-A31A-156FF2EF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65599-36E1-984C-ADA8-EA514232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741C-387E-CF4B-B239-F4B0CD5AA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EA97-BCDD-CE42-91EA-7FD2670A4DCF}" type="datetimeFigureOut">
              <a:t>30.07.20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612D-7548-334C-9FEB-25B0E00F1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863F-9D8D-3C4E-818C-302853259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F385-268E-4442-A009-0B5E6473312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1951FD-5F28-DB45-945B-C2E9CCE30AB4}"/>
              </a:ext>
            </a:extLst>
          </p:cNvPr>
          <p:cNvGrpSpPr/>
          <p:nvPr/>
        </p:nvGrpSpPr>
        <p:grpSpPr>
          <a:xfrm>
            <a:off x="4868128" y="1918447"/>
            <a:ext cx="2006987" cy="868092"/>
            <a:chOff x="4868128" y="1918447"/>
            <a:chExt cx="2006987" cy="8680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D9CC41-923D-2045-AD53-D231A6440016}"/>
                </a:ext>
              </a:extLst>
            </p:cNvPr>
            <p:cNvSpPr/>
            <p:nvPr/>
          </p:nvSpPr>
          <p:spPr>
            <a:xfrm>
              <a:off x="5513294" y="1918447"/>
              <a:ext cx="1174377" cy="34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4EDACB-F498-7647-96A6-81539175675A}"/>
                </a:ext>
              </a:extLst>
            </p:cNvPr>
            <p:cNvSpPr/>
            <p:nvPr/>
          </p:nvSpPr>
          <p:spPr>
            <a:xfrm>
              <a:off x="4868129" y="2079811"/>
              <a:ext cx="1009458" cy="34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4F0B4E-9A6E-3F48-8658-C2F3303262F3}"/>
                </a:ext>
              </a:extLst>
            </p:cNvPr>
            <p:cNvSpPr/>
            <p:nvPr/>
          </p:nvSpPr>
          <p:spPr>
            <a:xfrm>
              <a:off x="5897415" y="2276366"/>
              <a:ext cx="977700" cy="34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B1A477-4C6A-BA47-B50E-C1B9388320C7}"/>
                </a:ext>
              </a:extLst>
            </p:cNvPr>
            <p:cNvSpPr/>
            <p:nvPr/>
          </p:nvSpPr>
          <p:spPr>
            <a:xfrm>
              <a:off x="4868128" y="2445880"/>
              <a:ext cx="1175714" cy="34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0B4A55-F294-8848-AAB5-76234D2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16726"/>
              </p:ext>
            </p:extLst>
          </p:nvPr>
        </p:nvGraphicFramePr>
        <p:xfrm>
          <a:off x="4796075" y="1397942"/>
          <a:ext cx="2183119" cy="141233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19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30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User 1 - 01.02.2020 18:38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1110778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„Something is wrong with this company. </a:t>
                      </a: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It</a:t>
                      </a:r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seems they are unable to communicate with their customers. Confirmation messages are either delayed or not sent out at all.“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77D26-1D44-354C-A61D-47653266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1464"/>
              </p:ext>
            </p:extLst>
          </p:nvPr>
        </p:nvGraphicFramePr>
        <p:xfrm>
          <a:off x="275492" y="1713083"/>
          <a:ext cx="4028025" cy="359950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3652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  <a:gridCol w="1873568">
                  <a:extLst>
                    <a:ext uri="{9D8B030D-6E8A-4147-A177-3AD203B41FA5}">
                      <a16:colId xmlns:a16="http://schemas.microsoft.com/office/drawing/2014/main" val="638662325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043344676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Case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Activity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Timestamp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Receive complaint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14.01.2020 15:23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1001</a:t>
                      </a:r>
                      <a:endParaRPr lang="de-DE" sz="1150" i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Confirmation sent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(desired event)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5430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Analyze complaint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15.01.2020 10:31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669200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Classify complaint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15.01.2020 11:56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54939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Defect phone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17.01.2020 13:27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46397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response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03.02.2020 17:01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39683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Phone sent to 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05.02.2020 09:23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72965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Defect determined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10.02.2020 10:12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271285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Costs of repair estimated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17.02.2020 16:34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46748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Defect fixed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18.02.2020 11:23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5420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56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E023FE-3AE2-B840-B136-ED368F2A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66024"/>
              </p:ext>
            </p:extLst>
          </p:nvPr>
        </p:nvGraphicFramePr>
        <p:xfrm>
          <a:off x="7532077" y="1713083"/>
          <a:ext cx="4355050" cy="329954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3652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  <a:gridCol w="2200593">
                  <a:extLst>
                    <a:ext uri="{9D8B030D-6E8A-4147-A177-3AD203B41FA5}">
                      <a16:colId xmlns:a16="http://schemas.microsoft.com/office/drawing/2014/main" val="638662325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043344676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Case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Activity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Timestamp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Order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12:13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Confirmation sent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15.08.2019 14:32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69200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data checked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19.08.2019 08:52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54939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Order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20.08.2019 11:02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46397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Confirmation sent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22.08.2019 14:25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39683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Phone sent to customer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26.08.2019 14:43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72965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data checked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27.08.2019 15:11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271285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Proof of income requested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29.08.2019 12:44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6748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Proof received via mail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02.09.2019 13:21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9611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56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BC83D4-E254-B447-83CF-129690A5D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58223"/>
              </p:ext>
            </p:extLst>
          </p:nvPr>
        </p:nvGraphicFramePr>
        <p:xfrm>
          <a:off x="4784347" y="3278105"/>
          <a:ext cx="2183119" cy="8943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19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User 2 - 23.02.2020 17:26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328318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„Phone sent for repair. Phone returned after more than 4 weeks. Phone still not working.“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ABC37-C3AC-A941-B42D-3ED706ECA0B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03517" y="3725264"/>
            <a:ext cx="480830" cy="114406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55FBB-7239-9D48-A22C-3CBB36182091}"/>
              </a:ext>
            </a:extLst>
          </p:cNvPr>
          <p:cNvCxnSpPr>
            <a:cxnSpLocks/>
          </p:cNvCxnSpPr>
          <p:nvPr/>
        </p:nvCxnSpPr>
        <p:spPr>
          <a:xfrm flipH="1">
            <a:off x="4303517" y="2259106"/>
            <a:ext cx="564611" cy="19248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3D27E1-FC5A-1E49-A794-6B65897E5E84}"/>
              </a:ext>
            </a:extLst>
          </p:cNvPr>
          <p:cNvCxnSpPr>
            <a:cxnSpLocks/>
          </p:cNvCxnSpPr>
          <p:nvPr/>
        </p:nvCxnSpPr>
        <p:spPr>
          <a:xfrm>
            <a:off x="6875115" y="2420470"/>
            <a:ext cx="656961" cy="311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A5B2137-5C8D-D44A-8569-117F90487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55595"/>
              </p:ext>
            </p:extLst>
          </p:nvPr>
        </p:nvGraphicFramePr>
        <p:xfrm>
          <a:off x="4796075" y="4640254"/>
          <a:ext cx="2183120" cy="1229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20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User 3 - 04.09.2019 16:11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328318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„Always interesting to see how old-fashioned organizations can be. Proof of income can only be submitted by mail. No online upload possible.“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D571B-C0DB-B644-ADA5-96A42430504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979195" y="4513943"/>
            <a:ext cx="552881" cy="7411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74B80D-6935-FE40-BAB9-77DFCCBE4756}"/>
              </a:ext>
            </a:extLst>
          </p:cNvPr>
          <p:cNvSpPr txBox="1"/>
          <p:nvPr/>
        </p:nvSpPr>
        <p:spPr>
          <a:xfrm>
            <a:off x="1011382" y="1219200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latin typeface="Helvetica" pitchFamily="2" charset="0"/>
              </a:rPr>
              <a:t>Event log: Repair Phone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89909-C1FF-0C4E-B02A-23CD5B96BE6B}"/>
              </a:ext>
            </a:extLst>
          </p:cNvPr>
          <p:cNvSpPr txBox="1"/>
          <p:nvPr/>
        </p:nvSpPr>
        <p:spPr>
          <a:xfrm>
            <a:off x="8238655" y="1219199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latin typeface="Helvetica" pitchFamily="2" charset="0"/>
              </a:rPr>
              <a:t>Event log: Order Phone Online</a:t>
            </a:r>
          </a:p>
        </p:txBody>
      </p:sp>
    </p:spTree>
    <p:extLst>
      <p:ext uri="{BB962C8B-B14F-4D97-AF65-F5344CB8AC3E}">
        <p14:creationId xmlns:p14="http://schemas.microsoft.com/office/powerpoint/2010/main" val="2824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326DBB-1AD6-8C47-8D7A-8785F740EC94}"/>
              </a:ext>
            </a:extLst>
          </p:cNvPr>
          <p:cNvGrpSpPr/>
          <p:nvPr/>
        </p:nvGrpSpPr>
        <p:grpSpPr>
          <a:xfrm>
            <a:off x="5157713" y="2534294"/>
            <a:ext cx="1973896" cy="664847"/>
            <a:chOff x="5165270" y="2534294"/>
            <a:chExt cx="1973896" cy="66484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AC95C2-C206-6445-87F8-0B0734553AE6}"/>
                </a:ext>
              </a:extLst>
            </p:cNvPr>
            <p:cNvSpPr/>
            <p:nvPr/>
          </p:nvSpPr>
          <p:spPr>
            <a:xfrm>
              <a:off x="5165270" y="2729716"/>
              <a:ext cx="1127954" cy="46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C00B66-868D-FF45-9BC9-4057018119B9}"/>
                </a:ext>
              </a:extLst>
            </p:cNvPr>
            <p:cNvSpPr/>
            <p:nvPr/>
          </p:nvSpPr>
          <p:spPr>
            <a:xfrm>
              <a:off x="5804240" y="2534294"/>
              <a:ext cx="1334926" cy="492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7BAF5D-C1F0-5242-9EEF-67605DCD4356}"/>
              </a:ext>
            </a:extLst>
          </p:cNvPr>
          <p:cNvGrpSpPr/>
          <p:nvPr/>
        </p:nvGrpSpPr>
        <p:grpSpPr>
          <a:xfrm>
            <a:off x="5157711" y="1877698"/>
            <a:ext cx="1973898" cy="507557"/>
            <a:chOff x="5165268" y="1877698"/>
            <a:chExt cx="1973898" cy="5075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8476AD-9DD6-3842-B2C4-E5A91DA9D2FB}"/>
                </a:ext>
              </a:extLst>
            </p:cNvPr>
            <p:cNvSpPr/>
            <p:nvPr/>
          </p:nvSpPr>
          <p:spPr>
            <a:xfrm>
              <a:off x="6450676" y="1877698"/>
              <a:ext cx="688490" cy="312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16406C-7AA6-0F40-B783-8AC6F6A82BC3}"/>
                </a:ext>
              </a:extLst>
            </p:cNvPr>
            <p:cNvSpPr/>
            <p:nvPr/>
          </p:nvSpPr>
          <p:spPr>
            <a:xfrm>
              <a:off x="5165268" y="2034172"/>
              <a:ext cx="864000" cy="3510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C2354-5FF9-7444-838D-6C88F540BF78}"/>
                </a:ext>
              </a:extLst>
            </p:cNvPr>
            <p:cNvSpPr/>
            <p:nvPr/>
          </p:nvSpPr>
          <p:spPr>
            <a:xfrm>
              <a:off x="5642875" y="2034172"/>
              <a:ext cx="864000" cy="155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86196-F459-BB40-88F7-4ABCE21ED640}"/>
              </a:ext>
            </a:extLst>
          </p:cNvPr>
          <p:cNvSpPr/>
          <p:nvPr/>
        </p:nvSpPr>
        <p:spPr>
          <a:xfrm>
            <a:off x="5160293" y="5051204"/>
            <a:ext cx="1978873" cy="47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EEEBE-F16A-5747-91DC-2563A0BB0BC2}"/>
              </a:ext>
            </a:extLst>
          </p:cNvPr>
          <p:cNvGrpSpPr/>
          <p:nvPr/>
        </p:nvGrpSpPr>
        <p:grpSpPr>
          <a:xfrm>
            <a:off x="5160293" y="3832110"/>
            <a:ext cx="1880319" cy="327619"/>
            <a:chOff x="5160293" y="3832110"/>
            <a:chExt cx="1880319" cy="3276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4D849F-38DC-9C45-AC41-F4B9FA6C788C}"/>
                </a:ext>
              </a:extLst>
            </p:cNvPr>
            <p:cNvSpPr/>
            <p:nvPr/>
          </p:nvSpPr>
          <p:spPr>
            <a:xfrm>
              <a:off x="5160293" y="3832110"/>
              <a:ext cx="1357863" cy="327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C46DA8-C8C2-DE48-B9B7-01104D0B55B6}"/>
                </a:ext>
              </a:extLst>
            </p:cNvPr>
            <p:cNvSpPr/>
            <p:nvPr/>
          </p:nvSpPr>
          <p:spPr>
            <a:xfrm>
              <a:off x="5682749" y="3832111"/>
              <a:ext cx="1357863" cy="163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BC83D4-E254-B447-83CF-129690A5D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48217"/>
              </p:ext>
            </p:extLst>
          </p:nvPr>
        </p:nvGraphicFramePr>
        <p:xfrm>
          <a:off x="5071560" y="1518997"/>
          <a:ext cx="2183119" cy="17325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19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1 - 23.01.2020 20:26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328318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„Service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experience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: First,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didn‘t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get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seats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reserved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(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and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paid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for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).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Then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,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received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back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suitcase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completely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damaged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 All I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received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after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filing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a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complaint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was an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apology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compensation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,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voucher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,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nothing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77D26-1D44-354C-A61D-47653266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94947"/>
              </p:ext>
            </p:extLst>
          </p:nvPr>
        </p:nvGraphicFramePr>
        <p:xfrm>
          <a:off x="7630553" y="1720455"/>
          <a:ext cx="4416961" cy="299959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3651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638662325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043344676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Case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Event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Timestamp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Refund request received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14.01.2020 15:23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</a:t>
                      </a:r>
                      <a:r>
                        <a:rPr lang="de-DE" sz="115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 receipt of request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14.01.2020 15:24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9884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Check reason for request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17.01.2020 13:27</a:t>
                      </a:r>
                      <a:endParaRPr lang="de-DE" sz="1150" i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5430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Complaint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17.01.2020 17:31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669200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Check reason for complaint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19.01.2020 11:56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54939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</a:t>
                      </a:r>
                      <a:r>
                        <a:rPr lang="de-DE" sz="115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apology</a:t>
                      </a: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de-DE" sz="115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letter</a:t>
                      </a:r>
                      <a:endParaRPr lang="de-DE" sz="115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23.01.2020 17:01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46397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Inform customer about refund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30.01.2020 09:21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9683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Create and send travel voucher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28.02.2020 09:23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2965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3939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E023FE-3AE2-B840-B136-ED368F2A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33962"/>
              </p:ext>
            </p:extLst>
          </p:nvPr>
        </p:nvGraphicFramePr>
        <p:xfrm>
          <a:off x="360293" y="1699014"/>
          <a:ext cx="4355050" cy="41994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93652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  <a:gridCol w="2200593">
                  <a:extLst>
                    <a:ext uri="{9D8B030D-6E8A-4147-A177-3AD203B41FA5}">
                      <a16:colId xmlns:a16="http://schemas.microsoft.com/office/drawing/2014/main" val="638662325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4043344676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Case ID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Event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Timestamp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Booking request received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12:13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Reserve seat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12:14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69200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Payment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12:21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54939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Perform booking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12:23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46397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Booking request received</a:t>
                      </a:r>
                      <a:endParaRPr lang="de-DE" sz="1150" b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13:45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39683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Reserve seat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13:46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72965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Payment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13:59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71285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Perform booking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14:01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67487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confirmation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14:25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6118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ticket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14:26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56269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Confirmation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15:15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632905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002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Send ticket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14.08.2019 15:16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67486"/>
                  </a:ext>
                </a:extLst>
              </a:tr>
              <a:tr h="299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...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0635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ABC37-C3AC-A941-B42D-3ED706ECA0B9}"/>
              </a:ext>
            </a:extLst>
          </p:cNvPr>
          <p:cNvCxnSpPr>
            <a:cxnSpLocks/>
          </p:cNvCxnSpPr>
          <p:nvPr/>
        </p:nvCxnSpPr>
        <p:spPr>
          <a:xfrm flipH="1">
            <a:off x="4695686" y="2218481"/>
            <a:ext cx="469584" cy="2585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0B4A55-F294-8848-AAB5-76234D2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52936"/>
              </p:ext>
            </p:extLst>
          </p:nvPr>
        </p:nvGraphicFramePr>
        <p:xfrm>
          <a:off x="5071560" y="3490598"/>
          <a:ext cx="2183119" cy="8943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19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2 - 22.02.2020 18:38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328318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„Waiting for my travel voucher for over 4 weeks now. Great service!“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3D27E1-FC5A-1E49-A794-6B65897E5E84}"/>
              </a:ext>
            </a:extLst>
          </p:cNvPr>
          <p:cNvCxnSpPr>
            <a:cxnSpLocks/>
          </p:cNvCxnSpPr>
          <p:nvPr/>
        </p:nvCxnSpPr>
        <p:spPr>
          <a:xfrm>
            <a:off x="7040612" y="3936920"/>
            <a:ext cx="589941" cy="33028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A5B2137-5C8D-D44A-8569-117F90487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8843"/>
              </p:ext>
            </p:extLst>
          </p:nvPr>
        </p:nvGraphicFramePr>
        <p:xfrm>
          <a:off x="5071559" y="4682161"/>
          <a:ext cx="2183120" cy="106195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120">
                  <a:extLst>
                    <a:ext uri="{9D8B030D-6E8A-4147-A177-3AD203B41FA5}">
                      <a16:colId xmlns:a16="http://schemas.microsoft.com/office/drawing/2014/main" val="1828428731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Customer 3 - 14.08.2019 14:11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1113"/>
                  </a:ext>
                </a:extLst>
              </a:tr>
              <a:tr h="577911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„Why does an airline in the year 2020 does not provide the possibility to pay via PayPal? Credit card only.“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0991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D774B80D-6935-FE40-BAB9-77DFCCBE4756}"/>
              </a:ext>
            </a:extLst>
          </p:cNvPr>
          <p:cNvSpPr txBox="1"/>
          <p:nvPr/>
        </p:nvSpPr>
        <p:spPr>
          <a:xfrm>
            <a:off x="1257660" y="1244053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latin typeface="Helvetica" pitchFamily="2" charset="0"/>
              </a:rPr>
              <a:t>Event log: Booking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89909-C1FF-0C4E-B02A-23CD5B96BE6B}"/>
              </a:ext>
            </a:extLst>
          </p:cNvPr>
          <p:cNvSpPr txBox="1"/>
          <p:nvPr/>
        </p:nvSpPr>
        <p:spPr>
          <a:xfrm>
            <a:off x="8154116" y="1248015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latin typeface="Helvetica" pitchFamily="2" charset="0"/>
              </a:rPr>
              <a:t>Event log: Customer Service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A25E9-8944-2A44-8607-FA5CEDB28A9F}"/>
              </a:ext>
            </a:extLst>
          </p:cNvPr>
          <p:cNvCxnSpPr>
            <a:cxnSpLocks/>
          </p:cNvCxnSpPr>
          <p:nvPr/>
        </p:nvCxnSpPr>
        <p:spPr>
          <a:xfrm>
            <a:off x="7139166" y="2772539"/>
            <a:ext cx="491387" cy="9261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623196-CF80-D846-8FF3-6EF26B89FCBD}"/>
              </a:ext>
            </a:extLst>
          </p:cNvPr>
          <p:cNvCxnSpPr>
            <a:cxnSpLocks/>
          </p:cNvCxnSpPr>
          <p:nvPr/>
        </p:nvCxnSpPr>
        <p:spPr>
          <a:xfrm flipH="1" flipV="1">
            <a:off x="4695687" y="3937758"/>
            <a:ext cx="464606" cy="13383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3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C886-804C-F34E-A2DA-543ACD85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77CE-1743-1442-A2E3-BC2EC332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/>
          <a:lstStyle/>
          <a:p>
            <a:r>
              <a:rPr lang="de-DE"/>
              <a:t>Receive booking request</a:t>
            </a:r>
          </a:p>
          <a:p>
            <a:r>
              <a:rPr lang="de-DE"/>
              <a:t>Reserve seat</a:t>
            </a:r>
          </a:p>
          <a:p>
            <a:r>
              <a:rPr lang="de-DE"/>
              <a:t>Receive payment (credit card)</a:t>
            </a:r>
          </a:p>
          <a:p>
            <a:r>
              <a:rPr lang="de-DE"/>
              <a:t>Perform booking</a:t>
            </a:r>
          </a:p>
          <a:p>
            <a:r>
              <a:rPr lang="de-DE"/>
              <a:t>Send confirmation</a:t>
            </a:r>
          </a:p>
          <a:p>
            <a:r>
              <a:rPr lang="de-DE"/>
              <a:t>Send tickets</a:t>
            </a:r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87E76A-15BC-1546-BD74-191A95D369D9}"/>
              </a:ext>
            </a:extLst>
          </p:cNvPr>
          <p:cNvSpPr txBox="1">
            <a:spLocks/>
          </p:cNvSpPr>
          <p:nvPr/>
        </p:nvSpPr>
        <p:spPr>
          <a:xfrm>
            <a:off x="6119446" y="1825625"/>
            <a:ext cx="52812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Receive refund request</a:t>
            </a:r>
          </a:p>
          <a:p>
            <a:r>
              <a:rPr lang="de-DE"/>
              <a:t>Check reason of cancellation</a:t>
            </a:r>
          </a:p>
          <a:p>
            <a:r>
              <a:rPr lang="de-DE"/>
              <a:t>Inform customer about refund</a:t>
            </a:r>
          </a:p>
          <a:p>
            <a:r>
              <a:rPr lang="de-DE"/>
              <a:t>Send travel voucher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0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D7D78F34-8032-B743-95E5-F02C1057E2E5}"/>
              </a:ext>
            </a:extLst>
          </p:cNvPr>
          <p:cNvSpPr/>
          <p:nvPr/>
        </p:nvSpPr>
        <p:spPr>
          <a:xfrm>
            <a:off x="3870648" y="2134537"/>
            <a:ext cx="4271704" cy="3215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5" name="Rounded Rectangle 644">
            <a:extLst>
              <a:ext uri="{FF2B5EF4-FFF2-40B4-BE49-F238E27FC236}">
                <a16:creationId xmlns:a16="http://schemas.microsoft.com/office/drawing/2014/main" id="{B7E19617-7645-2147-8297-C4BC2D3AE48B}"/>
              </a:ext>
            </a:extLst>
          </p:cNvPr>
          <p:cNvSpPr/>
          <p:nvPr/>
        </p:nvSpPr>
        <p:spPr>
          <a:xfrm>
            <a:off x="1357541" y="638856"/>
            <a:ext cx="2067258" cy="10188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Helvetica" pitchFamily="2" charset="0"/>
              </a:rPr>
              <a:t>Weakness</a:t>
            </a:r>
          </a:p>
          <a:p>
            <a:pPr algn="ctr"/>
            <a:r>
              <a:rPr lang="de-DE">
                <a:solidFill>
                  <a:schemeClr val="tx1"/>
                </a:solidFill>
                <a:latin typeface="Helvetica" pitchFamily="2" charset="0"/>
              </a:rPr>
              <a:t>extraction</a:t>
            </a:r>
          </a:p>
        </p:txBody>
      </p:sp>
      <p:grpSp>
        <p:nvGrpSpPr>
          <p:cNvPr id="312" name="Gruppierung 4">
            <a:extLst>
              <a:ext uri="{FF2B5EF4-FFF2-40B4-BE49-F238E27FC236}">
                <a16:creationId xmlns:a16="http://schemas.microsoft.com/office/drawing/2014/main" id="{84E05150-2000-D345-A482-2B822BF21E6C}"/>
              </a:ext>
            </a:extLst>
          </p:cNvPr>
          <p:cNvGrpSpPr/>
          <p:nvPr/>
        </p:nvGrpSpPr>
        <p:grpSpPr>
          <a:xfrm>
            <a:off x="6583205" y="2878600"/>
            <a:ext cx="926750" cy="1145344"/>
            <a:chOff x="4064000" y="3431325"/>
            <a:chExt cx="2489200" cy="2118575"/>
          </a:xfrm>
          <a:effectLst/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A6189BDF-BCFE-AD47-8817-FEFFD2D7017C}"/>
                </a:ext>
              </a:extLst>
            </p:cNvPr>
            <p:cNvSpPr/>
            <p:nvPr/>
          </p:nvSpPr>
          <p:spPr>
            <a:xfrm>
              <a:off x="4838700" y="37465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0D7C816-F517-2642-BB5D-396691FD818D}"/>
                </a:ext>
              </a:extLst>
            </p:cNvPr>
            <p:cNvSpPr/>
            <p:nvPr/>
          </p:nvSpPr>
          <p:spPr>
            <a:xfrm>
              <a:off x="4064000" y="42164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F58E07EA-2C3D-524B-9B18-2A05B261C456}"/>
                </a:ext>
              </a:extLst>
            </p:cNvPr>
            <p:cNvSpPr/>
            <p:nvPr/>
          </p:nvSpPr>
          <p:spPr>
            <a:xfrm>
              <a:off x="5130800" y="47244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7D915729-702C-FB4E-864D-B9046717A4CC}"/>
                </a:ext>
              </a:extLst>
            </p:cNvPr>
            <p:cNvSpPr/>
            <p:nvPr/>
          </p:nvSpPr>
          <p:spPr>
            <a:xfrm>
              <a:off x="5613400" y="42164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CEC6D0D5-EC22-FC47-9A8F-0AB91CDF866D}"/>
                </a:ext>
              </a:extLst>
            </p:cNvPr>
            <p:cNvSpPr/>
            <p:nvPr/>
          </p:nvSpPr>
          <p:spPr>
            <a:xfrm>
              <a:off x="4279900" y="51054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cxnSp>
          <p:nvCxnSpPr>
            <p:cNvPr id="318" name="Gerade Verbindung 12">
              <a:extLst>
                <a:ext uri="{FF2B5EF4-FFF2-40B4-BE49-F238E27FC236}">
                  <a16:creationId xmlns:a16="http://schemas.microsoft.com/office/drawing/2014/main" id="{B6AAFD97-250F-0E4A-B5C5-2A102274F78F}"/>
                </a:ext>
              </a:extLst>
            </p:cNvPr>
            <p:cNvCxnSpPr>
              <a:stCxn id="313" idx="2"/>
              <a:endCxn id="314" idx="0"/>
            </p:cNvCxnSpPr>
            <p:nvPr/>
          </p:nvCxnSpPr>
          <p:spPr>
            <a:xfrm rot="10800000" flipV="1">
              <a:off x="4362450" y="3898900"/>
              <a:ext cx="476250" cy="317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 Verbindung 13">
              <a:extLst>
                <a:ext uri="{FF2B5EF4-FFF2-40B4-BE49-F238E27FC236}">
                  <a16:creationId xmlns:a16="http://schemas.microsoft.com/office/drawing/2014/main" id="{FCC3355A-60AF-CB4E-88F4-8AE02E92602D}"/>
                </a:ext>
              </a:extLst>
            </p:cNvPr>
            <p:cNvCxnSpPr>
              <a:stCxn id="313" idx="6"/>
              <a:endCxn id="316" idx="0"/>
            </p:cNvCxnSpPr>
            <p:nvPr/>
          </p:nvCxnSpPr>
          <p:spPr>
            <a:xfrm>
              <a:off x="5435600" y="3898900"/>
              <a:ext cx="476250" cy="317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 Verbindung 14">
              <a:extLst>
                <a:ext uri="{FF2B5EF4-FFF2-40B4-BE49-F238E27FC236}">
                  <a16:creationId xmlns:a16="http://schemas.microsoft.com/office/drawing/2014/main" id="{BBC9BDE4-3F92-A642-A1A3-215DF52FEDB0}"/>
                </a:ext>
              </a:extLst>
            </p:cNvPr>
            <p:cNvCxnSpPr>
              <a:stCxn id="316" idx="4"/>
              <a:endCxn id="315" idx="6"/>
            </p:cNvCxnSpPr>
            <p:nvPr/>
          </p:nvCxnSpPr>
          <p:spPr>
            <a:xfrm rot="5400000">
              <a:off x="5641975" y="4606925"/>
              <a:ext cx="355600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 Verbindung 15">
              <a:extLst>
                <a:ext uri="{FF2B5EF4-FFF2-40B4-BE49-F238E27FC236}">
                  <a16:creationId xmlns:a16="http://schemas.microsoft.com/office/drawing/2014/main" id="{3093953A-27C2-8043-89D2-17B9CDAB5886}"/>
                </a:ext>
              </a:extLst>
            </p:cNvPr>
            <p:cNvCxnSpPr>
              <a:stCxn id="315" idx="2"/>
              <a:endCxn id="314" idx="4"/>
            </p:cNvCxnSpPr>
            <p:nvPr/>
          </p:nvCxnSpPr>
          <p:spPr>
            <a:xfrm rot="10800000">
              <a:off x="4362450" y="4521200"/>
              <a:ext cx="768350" cy="35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Gerade Verbindung 16">
              <a:extLst>
                <a:ext uri="{FF2B5EF4-FFF2-40B4-BE49-F238E27FC236}">
                  <a16:creationId xmlns:a16="http://schemas.microsoft.com/office/drawing/2014/main" id="{63DE4C59-6BCC-0F42-84A6-F796C2851617}"/>
                </a:ext>
              </a:extLst>
            </p:cNvPr>
            <p:cNvCxnSpPr>
              <a:stCxn id="313" idx="4"/>
              <a:endCxn id="315" idx="0"/>
            </p:cNvCxnSpPr>
            <p:nvPr/>
          </p:nvCxnSpPr>
          <p:spPr>
            <a:xfrm rot="16200000" flipH="1">
              <a:off x="4946650" y="4241800"/>
              <a:ext cx="673100" cy="292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Gerade Verbindung 17">
              <a:extLst>
                <a:ext uri="{FF2B5EF4-FFF2-40B4-BE49-F238E27FC236}">
                  <a16:creationId xmlns:a16="http://schemas.microsoft.com/office/drawing/2014/main" id="{DC426502-70B7-8F47-BB03-E4ADF7627505}"/>
                </a:ext>
              </a:extLst>
            </p:cNvPr>
            <p:cNvCxnSpPr>
              <a:stCxn id="317" idx="6"/>
              <a:endCxn id="315" idx="4"/>
            </p:cNvCxnSpPr>
            <p:nvPr/>
          </p:nvCxnSpPr>
          <p:spPr>
            <a:xfrm flipV="1">
              <a:off x="4876800" y="5029200"/>
              <a:ext cx="55245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61B81A7F-E269-3A47-80D7-1C5FF9518870}"/>
                </a:ext>
              </a:extLst>
            </p:cNvPr>
            <p:cNvSpPr/>
            <p:nvPr/>
          </p:nvSpPr>
          <p:spPr>
            <a:xfrm>
              <a:off x="5753100" y="52451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cxnSp>
          <p:nvCxnSpPr>
            <p:cNvPr id="325" name="Gerade Verbindung 19">
              <a:extLst>
                <a:ext uri="{FF2B5EF4-FFF2-40B4-BE49-F238E27FC236}">
                  <a16:creationId xmlns:a16="http://schemas.microsoft.com/office/drawing/2014/main" id="{E839BAE1-CBA0-A246-958B-A623C4D7592C}"/>
                </a:ext>
              </a:extLst>
            </p:cNvPr>
            <p:cNvCxnSpPr>
              <a:stCxn id="324" idx="0"/>
              <a:endCxn id="315" idx="4"/>
            </p:cNvCxnSpPr>
            <p:nvPr/>
          </p:nvCxnSpPr>
          <p:spPr>
            <a:xfrm rot="16200000" flipV="1">
              <a:off x="5632450" y="4826000"/>
              <a:ext cx="215900" cy="622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997C215-EB20-5F40-AC1B-51DFE695781A}"/>
                </a:ext>
              </a:extLst>
            </p:cNvPr>
            <p:cNvSpPr/>
            <p:nvPr/>
          </p:nvSpPr>
          <p:spPr>
            <a:xfrm>
              <a:off x="4131408" y="3431325"/>
              <a:ext cx="596900" cy="304801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30DA5C48-AEFB-7146-9F78-E273B176608C}"/>
                </a:ext>
              </a:extLst>
            </p:cNvPr>
            <p:cNvSpPr/>
            <p:nvPr/>
          </p:nvSpPr>
          <p:spPr>
            <a:xfrm>
              <a:off x="5956300" y="3543300"/>
              <a:ext cx="596900" cy="304800"/>
            </a:xfrm>
            <a:prstGeom prst="ellipse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" pitchFamily="2" charset="0"/>
              </a:endParaRPr>
            </a:p>
          </p:txBody>
        </p:sp>
        <p:cxnSp>
          <p:nvCxnSpPr>
            <p:cNvPr id="328" name="Gerade Verbindung 22">
              <a:extLst>
                <a:ext uri="{FF2B5EF4-FFF2-40B4-BE49-F238E27FC236}">
                  <a16:creationId xmlns:a16="http://schemas.microsoft.com/office/drawing/2014/main" id="{12CD3CE9-A67D-454A-828D-C8235A4D13C4}"/>
                </a:ext>
              </a:extLst>
            </p:cNvPr>
            <p:cNvCxnSpPr>
              <a:stCxn id="326" idx="6"/>
              <a:endCxn id="313" idx="0"/>
            </p:cNvCxnSpPr>
            <p:nvPr/>
          </p:nvCxnSpPr>
          <p:spPr>
            <a:xfrm>
              <a:off x="4728307" y="3583726"/>
              <a:ext cx="408844" cy="1627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23">
              <a:extLst>
                <a:ext uri="{FF2B5EF4-FFF2-40B4-BE49-F238E27FC236}">
                  <a16:creationId xmlns:a16="http://schemas.microsoft.com/office/drawing/2014/main" id="{8D669C54-1444-C44E-ABCF-D9567FF7C8C7}"/>
                </a:ext>
              </a:extLst>
            </p:cNvPr>
            <p:cNvCxnSpPr>
              <a:stCxn id="327" idx="2"/>
              <a:endCxn id="313" idx="0"/>
            </p:cNvCxnSpPr>
            <p:nvPr/>
          </p:nvCxnSpPr>
          <p:spPr>
            <a:xfrm rot="10800000" flipV="1">
              <a:off x="5137150" y="3695700"/>
              <a:ext cx="819150" cy="5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Textfeld 5">
            <a:extLst>
              <a:ext uri="{FF2B5EF4-FFF2-40B4-BE49-F238E27FC236}">
                <a16:creationId xmlns:a16="http://schemas.microsoft.com/office/drawing/2014/main" id="{6463FFD3-6F40-5A47-8FAB-B814FDBA9AD1}"/>
              </a:ext>
            </a:extLst>
          </p:cNvPr>
          <p:cNvSpPr txBox="1"/>
          <p:nvPr/>
        </p:nvSpPr>
        <p:spPr>
          <a:xfrm>
            <a:off x="6126756" y="4268891"/>
            <a:ext cx="191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pitchFamily="2" charset="0"/>
              </a:rPr>
              <a:t>Markov Logic</a:t>
            </a:r>
          </a:p>
          <a:p>
            <a:pPr algn="ctr"/>
            <a:r>
              <a:rPr lang="en-US" sz="1400" b="1" dirty="0">
                <a:latin typeface="Helvetica" pitchFamily="2" charset="0"/>
              </a:rPr>
              <a:t>Formalization</a:t>
            </a:r>
          </a:p>
        </p:txBody>
      </p:sp>
      <p:sp>
        <p:nvSpPr>
          <p:cNvPr id="331" name="Pfeil nach rechts 6">
            <a:extLst>
              <a:ext uri="{FF2B5EF4-FFF2-40B4-BE49-F238E27FC236}">
                <a16:creationId xmlns:a16="http://schemas.microsoft.com/office/drawing/2014/main" id="{611C093C-1F8E-B549-9618-756487A98854}"/>
              </a:ext>
            </a:extLst>
          </p:cNvPr>
          <p:cNvSpPr/>
          <p:nvPr/>
        </p:nvSpPr>
        <p:spPr>
          <a:xfrm>
            <a:off x="6074124" y="3482015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2" name="Textfeld 26">
            <a:extLst>
              <a:ext uri="{FF2B5EF4-FFF2-40B4-BE49-F238E27FC236}">
                <a16:creationId xmlns:a16="http://schemas.microsoft.com/office/drawing/2014/main" id="{BE3AC51E-591D-9F45-B1FC-8F65DADCCBA4}"/>
              </a:ext>
            </a:extLst>
          </p:cNvPr>
          <p:cNvSpPr txBox="1"/>
          <p:nvPr/>
        </p:nvSpPr>
        <p:spPr>
          <a:xfrm>
            <a:off x="4193416" y="3412234"/>
            <a:ext cx="1786141" cy="42170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sz="1100" dirty="0">
                <a:latin typeface="Helvetica" pitchFamily="2" charset="0"/>
              </a:rPr>
              <a:t> Event log characteristics</a:t>
            </a:r>
          </a:p>
        </p:txBody>
      </p:sp>
      <p:sp>
        <p:nvSpPr>
          <p:cNvPr id="333" name="Textfeld 27">
            <a:extLst>
              <a:ext uri="{FF2B5EF4-FFF2-40B4-BE49-F238E27FC236}">
                <a16:creationId xmlns:a16="http://schemas.microsoft.com/office/drawing/2014/main" id="{5431FCD4-2F3C-BE44-A65A-859B8E29C2B4}"/>
              </a:ext>
            </a:extLst>
          </p:cNvPr>
          <p:cNvSpPr txBox="1"/>
          <p:nvPr/>
        </p:nvSpPr>
        <p:spPr>
          <a:xfrm>
            <a:off x="4141181" y="4530018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Evidence Generation</a:t>
            </a:r>
          </a:p>
        </p:txBody>
      </p:sp>
      <p:sp>
        <p:nvSpPr>
          <p:cNvPr id="334" name="Textfeld 266">
            <a:extLst>
              <a:ext uri="{FF2B5EF4-FFF2-40B4-BE49-F238E27FC236}">
                <a16:creationId xmlns:a16="http://schemas.microsoft.com/office/drawing/2014/main" id="{4ADB3276-A5F4-2248-8ACD-8BF131E18D82}"/>
              </a:ext>
            </a:extLst>
          </p:cNvPr>
          <p:cNvSpPr txBox="1"/>
          <p:nvPr/>
        </p:nvSpPr>
        <p:spPr>
          <a:xfrm>
            <a:off x="9599323" y="3695706"/>
            <a:ext cx="230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sz="1400" dirty="0">
                <a:latin typeface="Helvetica" pitchFamily="2" charset="0"/>
              </a:rPr>
              <a:t>Correspondences between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Texts and Process Models</a:t>
            </a:r>
          </a:p>
        </p:txBody>
      </p:sp>
      <p:sp>
        <p:nvSpPr>
          <p:cNvPr id="335" name="Textfeld 323">
            <a:extLst>
              <a:ext uri="{FF2B5EF4-FFF2-40B4-BE49-F238E27FC236}">
                <a16:creationId xmlns:a16="http://schemas.microsoft.com/office/drawing/2014/main" id="{603D71E6-EDC5-FF43-8687-AAF796B7B630}"/>
              </a:ext>
            </a:extLst>
          </p:cNvPr>
          <p:cNvSpPr txBox="1"/>
          <p:nvPr/>
        </p:nvSpPr>
        <p:spPr>
          <a:xfrm>
            <a:off x="4193416" y="2933829"/>
            <a:ext cx="1786141" cy="430887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Similarity between</a:t>
            </a:r>
          </a:p>
          <a:p>
            <a:pPr algn="ctr"/>
            <a:r>
              <a:rPr lang="en-US" sz="1100" dirty="0">
                <a:latin typeface="Helvetica" pitchFamily="2" charset="0"/>
              </a:rPr>
              <a:t>Weaknesses and events</a:t>
            </a:r>
          </a:p>
        </p:txBody>
      </p:sp>
      <p:sp>
        <p:nvSpPr>
          <p:cNvPr id="337" name="Textfeld 325">
            <a:extLst>
              <a:ext uri="{FF2B5EF4-FFF2-40B4-BE49-F238E27FC236}">
                <a16:creationId xmlns:a16="http://schemas.microsoft.com/office/drawing/2014/main" id="{F1C7A94D-F802-0149-ACD8-4A7CD9E798AC}"/>
              </a:ext>
            </a:extLst>
          </p:cNvPr>
          <p:cNvSpPr txBox="1"/>
          <p:nvPr/>
        </p:nvSpPr>
        <p:spPr>
          <a:xfrm>
            <a:off x="4439279" y="1621154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Alignment</a:t>
            </a:r>
          </a:p>
        </p:txBody>
      </p:sp>
      <p:sp>
        <p:nvSpPr>
          <p:cNvPr id="338" name="Pfeil nach rechts 326">
            <a:extLst>
              <a:ext uri="{FF2B5EF4-FFF2-40B4-BE49-F238E27FC236}">
                <a16:creationId xmlns:a16="http://schemas.microsoft.com/office/drawing/2014/main" id="{980420E6-1703-C84E-80C6-1CACF9F2D9E4}"/>
              </a:ext>
            </a:extLst>
          </p:cNvPr>
          <p:cNvSpPr/>
          <p:nvPr/>
        </p:nvSpPr>
        <p:spPr>
          <a:xfrm>
            <a:off x="3424799" y="3467808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9" name="Pfeil nach rechts 327">
            <a:extLst>
              <a:ext uri="{FF2B5EF4-FFF2-40B4-BE49-F238E27FC236}">
                <a16:creationId xmlns:a16="http://schemas.microsoft.com/office/drawing/2014/main" id="{13D199D4-B012-F745-8336-5BF8777F9FA1}"/>
              </a:ext>
            </a:extLst>
          </p:cNvPr>
          <p:cNvSpPr/>
          <p:nvPr/>
        </p:nvSpPr>
        <p:spPr>
          <a:xfrm>
            <a:off x="8259535" y="3395720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40" name="Textfeld 387">
            <a:extLst>
              <a:ext uri="{FF2B5EF4-FFF2-40B4-BE49-F238E27FC236}">
                <a16:creationId xmlns:a16="http://schemas.microsoft.com/office/drawing/2014/main" id="{4BB448F7-32B4-A844-8F95-903B4EF54201}"/>
              </a:ext>
            </a:extLst>
          </p:cNvPr>
          <p:cNvSpPr txBox="1"/>
          <p:nvPr/>
        </p:nvSpPr>
        <p:spPr>
          <a:xfrm>
            <a:off x="-202587" y="4136272"/>
            <a:ext cx="2302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sz="1400" dirty="0">
                <a:latin typeface="Helvetica" pitchFamily="2" charset="0"/>
              </a:rPr>
              <a:t>Textual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resources </a:t>
            </a:r>
          </a:p>
        </p:txBody>
      </p:sp>
      <p:sp>
        <p:nvSpPr>
          <p:cNvPr id="545" name="Rechteck 479">
            <a:extLst>
              <a:ext uri="{FF2B5EF4-FFF2-40B4-BE49-F238E27FC236}">
                <a16:creationId xmlns:a16="http://schemas.microsoft.com/office/drawing/2014/main" id="{C37B0148-EE06-7844-B0DB-BE581BC09FEA}"/>
              </a:ext>
            </a:extLst>
          </p:cNvPr>
          <p:cNvSpPr/>
          <p:nvPr/>
        </p:nvSpPr>
        <p:spPr>
          <a:xfrm>
            <a:off x="10083488" y="2156290"/>
            <a:ext cx="1518780" cy="1374757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46" name="Rechteck 480">
            <a:extLst>
              <a:ext uri="{FF2B5EF4-FFF2-40B4-BE49-F238E27FC236}">
                <a16:creationId xmlns:a16="http://schemas.microsoft.com/office/drawing/2014/main" id="{817F45D0-33AC-284A-8DA5-38F3B10287B9}"/>
              </a:ext>
            </a:extLst>
          </p:cNvPr>
          <p:cNvSpPr/>
          <p:nvPr/>
        </p:nvSpPr>
        <p:spPr>
          <a:xfrm>
            <a:off x="10023977" y="2225702"/>
            <a:ext cx="1518780" cy="1374757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47" name="Rechteck 481">
            <a:extLst>
              <a:ext uri="{FF2B5EF4-FFF2-40B4-BE49-F238E27FC236}">
                <a16:creationId xmlns:a16="http://schemas.microsoft.com/office/drawing/2014/main" id="{1B1A813D-D2EC-C546-88CB-97AC89EC0921}"/>
              </a:ext>
            </a:extLst>
          </p:cNvPr>
          <p:cNvSpPr/>
          <p:nvPr/>
        </p:nvSpPr>
        <p:spPr>
          <a:xfrm>
            <a:off x="9964470" y="2295127"/>
            <a:ext cx="1518780" cy="1374756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548" name="Gruppierung 25">
            <a:extLst>
              <a:ext uri="{FF2B5EF4-FFF2-40B4-BE49-F238E27FC236}">
                <a16:creationId xmlns:a16="http://schemas.microsoft.com/office/drawing/2014/main" id="{83801781-4542-0042-A900-FF7F4A883038}"/>
              </a:ext>
            </a:extLst>
          </p:cNvPr>
          <p:cNvGrpSpPr/>
          <p:nvPr/>
        </p:nvGrpSpPr>
        <p:grpSpPr>
          <a:xfrm>
            <a:off x="10647258" y="2352504"/>
            <a:ext cx="718809" cy="1226409"/>
            <a:chOff x="10374034" y="494912"/>
            <a:chExt cx="994190" cy="1570422"/>
          </a:xfrm>
        </p:grpSpPr>
        <p:cxnSp>
          <p:nvCxnSpPr>
            <p:cNvPr id="549" name="Straight Arrow Connector 17">
              <a:extLst>
                <a:ext uri="{FF2B5EF4-FFF2-40B4-BE49-F238E27FC236}">
                  <a16:creationId xmlns:a16="http://schemas.microsoft.com/office/drawing/2014/main" id="{CD56173B-FBF2-D744-9577-CB483ED90022}"/>
                </a:ext>
              </a:extLst>
            </p:cNvPr>
            <p:cNvCxnSpPr>
              <a:cxnSpLocks noChangeShapeType="1"/>
              <a:stCxn id="551" idx="4"/>
              <a:endCxn id="553" idx="0"/>
            </p:cNvCxnSpPr>
            <p:nvPr/>
          </p:nvCxnSpPr>
          <p:spPr bwMode="auto">
            <a:xfrm>
              <a:off x="10752878" y="589257"/>
              <a:ext cx="1" cy="61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550" name="Raute 483">
              <a:extLst>
                <a:ext uri="{FF2B5EF4-FFF2-40B4-BE49-F238E27FC236}">
                  <a16:creationId xmlns:a16="http://schemas.microsoft.com/office/drawing/2014/main" id="{D9A5A8E4-F455-F742-BB27-9802BAB323C3}"/>
                </a:ext>
              </a:extLst>
            </p:cNvPr>
            <p:cNvSpPr/>
            <p:nvPr/>
          </p:nvSpPr>
          <p:spPr>
            <a:xfrm>
              <a:off x="10686724" y="918525"/>
              <a:ext cx="136040" cy="119491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 pitchFamily="2" charset="0"/>
                <a:ea typeface="Arial" charset="0"/>
                <a:cs typeface="Calibri"/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BE220EC8-C7C6-6940-AD84-609E57F00666}"/>
                </a:ext>
              </a:extLst>
            </p:cNvPr>
            <p:cNvSpPr/>
            <p:nvPr/>
          </p:nvSpPr>
          <p:spPr>
            <a:xfrm>
              <a:off x="10701987" y="494912"/>
              <a:ext cx="101781" cy="94345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 pitchFamily="2" charset="0"/>
                <a:ea typeface="Arial" charset="0"/>
                <a:cs typeface="Calibri"/>
              </a:endParaRPr>
            </a:p>
          </p:txBody>
        </p:sp>
        <p:sp>
          <p:nvSpPr>
            <p:cNvPr id="552" name="Multiplizieren 485">
              <a:extLst>
                <a:ext uri="{FF2B5EF4-FFF2-40B4-BE49-F238E27FC236}">
                  <a16:creationId xmlns:a16="http://schemas.microsoft.com/office/drawing/2014/main" id="{48BC13E1-B01B-4D43-82EC-B171C0EF941D}"/>
                </a:ext>
              </a:extLst>
            </p:cNvPr>
            <p:cNvSpPr/>
            <p:nvPr/>
          </p:nvSpPr>
          <p:spPr>
            <a:xfrm>
              <a:off x="10725709" y="919742"/>
              <a:ext cx="59247" cy="115558"/>
            </a:xfrm>
            <a:prstGeom prst="mathMultiply">
              <a:avLst>
                <a:gd name="adj1" fmla="val 10417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  <a:cs typeface="Calibri"/>
              </a:endParaRPr>
            </a:p>
          </p:txBody>
        </p:sp>
        <p:sp>
          <p:nvSpPr>
            <p:cNvPr id="553" name="AutoShape 12">
              <a:extLst>
                <a:ext uri="{FF2B5EF4-FFF2-40B4-BE49-F238E27FC236}">
                  <a16:creationId xmlns:a16="http://schemas.microsoft.com/office/drawing/2014/main" id="{D65510AB-B759-4547-9D16-A381E27E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6654" y="650892"/>
              <a:ext cx="312449" cy="189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150" dirty="0">
                <a:latin typeface="Helvetica" pitchFamily="2" charset="0"/>
                <a:cs typeface="Calibri"/>
              </a:endParaRPr>
            </a:p>
          </p:txBody>
        </p:sp>
        <p:cxnSp>
          <p:nvCxnSpPr>
            <p:cNvPr id="554" name="Straight Arrow Connector 17">
              <a:extLst>
                <a:ext uri="{FF2B5EF4-FFF2-40B4-BE49-F238E27FC236}">
                  <a16:creationId xmlns:a16="http://schemas.microsoft.com/office/drawing/2014/main" id="{19598DB6-76C3-464F-8FA2-F418190514E7}"/>
                </a:ext>
              </a:extLst>
            </p:cNvPr>
            <p:cNvCxnSpPr>
              <a:cxnSpLocks noChangeShapeType="1"/>
              <a:stCxn id="553" idx="2"/>
              <a:endCxn id="550" idx="0"/>
            </p:cNvCxnSpPr>
            <p:nvPr/>
          </p:nvCxnSpPr>
          <p:spPr bwMode="auto">
            <a:xfrm>
              <a:off x="10752879" y="840536"/>
              <a:ext cx="1866" cy="779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555" name="AutoShape 12">
              <a:extLst>
                <a:ext uri="{FF2B5EF4-FFF2-40B4-BE49-F238E27FC236}">
                  <a16:creationId xmlns:a16="http://schemas.microsoft.com/office/drawing/2014/main" id="{CF45FA51-5C7E-874E-AB33-D670208E9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458" y="1096151"/>
              <a:ext cx="312449" cy="189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150" dirty="0">
                <a:latin typeface="Helvetica" pitchFamily="2" charset="0"/>
                <a:cs typeface="Calibri"/>
              </a:endParaRPr>
            </a:p>
          </p:txBody>
        </p:sp>
        <p:sp>
          <p:nvSpPr>
            <p:cNvPr id="556" name="Rechteck 489">
              <a:extLst>
                <a:ext uri="{FF2B5EF4-FFF2-40B4-BE49-F238E27FC236}">
                  <a16:creationId xmlns:a16="http://schemas.microsoft.com/office/drawing/2014/main" id="{7223527C-21EC-664B-926D-0DF93BB0F100}"/>
                </a:ext>
              </a:extLst>
            </p:cNvPr>
            <p:cNvSpPr/>
            <p:nvPr/>
          </p:nvSpPr>
          <p:spPr>
            <a:xfrm>
              <a:off x="10814397" y="899053"/>
              <a:ext cx="152463" cy="31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000" dirty="0">
                <a:latin typeface="Helvetica" pitchFamily="2" charset="0"/>
                <a:cs typeface="Calibri"/>
              </a:endParaRPr>
            </a:p>
          </p:txBody>
        </p:sp>
        <p:sp>
          <p:nvSpPr>
            <p:cNvPr id="557" name="AutoShape 12">
              <a:extLst>
                <a:ext uri="{FF2B5EF4-FFF2-40B4-BE49-F238E27FC236}">
                  <a16:creationId xmlns:a16="http://schemas.microsoft.com/office/drawing/2014/main" id="{601EC2D1-B6D6-EF41-86C4-83618376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034" y="1104894"/>
              <a:ext cx="312449" cy="189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150" dirty="0">
                <a:latin typeface="Helvetica" pitchFamily="2" charset="0"/>
                <a:cs typeface="Calibri"/>
              </a:endParaRPr>
            </a:p>
          </p:txBody>
        </p:sp>
        <p:sp>
          <p:nvSpPr>
            <p:cNvPr id="558" name="Rechteck 491">
              <a:extLst>
                <a:ext uri="{FF2B5EF4-FFF2-40B4-BE49-F238E27FC236}">
                  <a16:creationId xmlns:a16="http://schemas.microsoft.com/office/drawing/2014/main" id="{8472236E-534B-DB48-A1B4-255D6E21F745}"/>
                </a:ext>
              </a:extLst>
            </p:cNvPr>
            <p:cNvSpPr/>
            <p:nvPr/>
          </p:nvSpPr>
          <p:spPr>
            <a:xfrm>
              <a:off x="10555863" y="893655"/>
              <a:ext cx="152463" cy="31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1000" dirty="0">
                <a:latin typeface="Helvetica" pitchFamily="2" charset="0"/>
                <a:cs typeface="Calibri"/>
              </a:endParaRPr>
            </a:p>
          </p:txBody>
        </p:sp>
        <p:cxnSp>
          <p:nvCxnSpPr>
            <p:cNvPr id="559" name="Straight Arrow Connector 17">
              <a:extLst>
                <a:ext uri="{FF2B5EF4-FFF2-40B4-BE49-F238E27FC236}">
                  <a16:creationId xmlns:a16="http://schemas.microsoft.com/office/drawing/2014/main" id="{2D6661B7-12D8-004C-AF59-AB08F3578C8B}"/>
                </a:ext>
              </a:extLst>
            </p:cNvPr>
            <p:cNvCxnSpPr>
              <a:cxnSpLocks noChangeShapeType="1"/>
              <a:stCxn id="555" idx="2"/>
              <a:endCxn id="590" idx="0"/>
            </p:cNvCxnSpPr>
            <p:nvPr/>
          </p:nvCxnSpPr>
          <p:spPr bwMode="auto">
            <a:xfrm flipH="1">
              <a:off x="10991965" y="1285795"/>
              <a:ext cx="1719" cy="83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grpSp>
          <p:nvGrpSpPr>
            <p:cNvPr id="560" name="Gruppierung 493">
              <a:extLst>
                <a:ext uri="{FF2B5EF4-FFF2-40B4-BE49-F238E27FC236}">
                  <a16:creationId xmlns:a16="http://schemas.microsoft.com/office/drawing/2014/main" id="{7DFD7C21-F353-0948-850E-0ACF1A5D5F15}"/>
                </a:ext>
              </a:extLst>
            </p:cNvPr>
            <p:cNvGrpSpPr/>
            <p:nvPr/>
          </p:nvGrpSpPr>
          <p:grpSpPr>
            <a:xfrm>
              <a:off x="10923945" y="1368981"/>
              <a:ext cx="136040" cy="119491"/>
              <a:chOff x="10280572" y="2823615"/>
              <a:chExt cx="361728" cy="342763"/>
            </a:xfrm>
          </p:grpSpPr>
          <p:sp>
            <p:nvSpPr>
              <p:cNvPr id="590" name="Raute 523">
                <a:extLst>
                  <a:ext uri="{FF2B5EF4-FFF2-40B4-BE49-F238E27FC236}">
                    <a16:creationId xmlns:a16="http://schemas.microsoft.com/office/drawing/2014/main" id="{CE52842C-5EFA-1342-8826-9EF6821BEB13}"/>
                  </a:ext>
                </a:extLst>
              </p:cNvPr>
              <p:cNvSpPr/>
              <p:nvPr/>
            </p:nvSpPr>
            <p:spPr>
              <a:xfrm>
                <a:off x="10280572" y="2823615"/>
                <a:ext cx="361728" cy="342763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 pitchFamily="2" charset="0"/>
                  <a:ea typeface="Arial" charset="0"/>
                  <a:cs typeface="Calibri"/>
                </a:endParaRPr>
              </a:p>
            </p:txBody>
          </p:sp>
          <p:sp>
            <p:nvSpPr>
              <p:cNvPr id="591" name="Multiplizieren 524">
                <a:extLst>
                  <a:ext uri="{FF2B5EF4-FFF2-40B4-BE49-F238E27FC236}">
                    <a16:creationId xmlns:a16="http://schemas.microsoft.com/office/drawing/2014/main" id="{0E725C85-C885-2746-8D23-29573E190863}"/>
                  </a:ext>
                </a:extLst>
              </p:cNvPr>
              <p:cNvSpPr/>
              <p:nvPr/>
            </p:nvSpPr>
            <p:spPr>
              <a:xfrm>
                <a:off x="10384231" y="2827108"/>
                <a:ext cx="157537" cy="331483"/>
              </a:xfrm>
              <a:prstGeom prst="mathMultiply">
                <a:avLst>
                  <a:gd name="adj1" fmla="val 10417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Helvetica" pitchFamily="2" charset="0"/>
                  <a:cs typeface="Calibri"/>
                </a:endParaRPr>
              </a:p>
            </p:txBody>
          </p:sp>
        </p:grpSp>
        <p:sp>
          <p:nvSpPr>
            <p:cNvPr id="561" name="AutoShape 12">
              <a:extLst>
                <a:ext uri="{FF2B5EF4-FFF2-40B4-BE49-F238E27FC236}">
                  <a16:creationId xmlns:a16="http://schemas.microsoft.com/office/drawing/2014/main" id="{C6B67080-6510-524A-826D-9BA9CC2A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759" y="1564720"/>
              <a:ext cx="312449" cy="189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150" dirty="0">
                <a:latin typeface="Helvetica" pitchFamily="2" charset="0"/>
                <a:cs typeface="Calibri"/>
              </a:endParaRPr>
            </a:p>
          </p:txBody>
        </p:sp>
        <p:sp>
          <p:nvSpPr>
            <p:cNvPr id="562" name="AutoShape 12">
              <a:extLst>
                <a:ext uri="{FF2B5EF4-FFF2-40B4-BE49-F238E27FC236}">
                  <a16:creationId xmlns:a16="http://schemas.microsoft.com/office/drawing/2014/main" id="{8F3FF7CA-71D4-7149-A868-0474CCD20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775" y="1565001"/>
              <a:ext cx="312449" cy="189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150" dirty="0">
                <a:latin typeface="Helvetica" pitchFamily="2" charset="0"/>
                <a:cs typeface="Calibri"/>
              </a:endParaRPr>
            </a:p>
          </p:txBody>
        </p:sp>
        <p:cxnSp>
          <p:nvCxnSpPr>
            <p:cNvPr id="563" name="Form 33">
              <a:extLst>
                <a:ext uri="{FF2B5EF4-FFF2-40B4-BE49-F238E27FC236}">
                  <a16:creationId xmlns:a16="http://schemas.microsoft.com/office/drawing/2014/main" id="{FAC9A26F-6F3A-EE48-AF1A-C66CE462E49D}"/>
                </a:ext>
              </a:extLst>
            </p:cNvPr>
            <p:cNvCxnSpPr>
              <a:stCxn id="590" idx="3"/>
              <a:endCxn id="562" idx="0"/>
            </p:cNvCxnSpPr>
            <p:nvPr/>
          </p:nvCxnSpPr>
          <p:spPr>
            <a:xfrm>
              <a:off x="11059985" y="1428727"/>
              <a:ext cx="152014" cy="13627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564" name="Raute 497">
              <a:extLst>
                <a:ext uri="{FF2B5EF4-FFF2-40B4-BE49-F238E27FC236}">
                  <a16:creationId xmlns:a16="http://schemas.microsoft.com/office/drawing/2014/main" id="{6EB70A9C-097E-0D46-842A-F9D06E12C980}"/>
                </a:ext>
              </a:extLst>
            </p:cNvPr>
            <p:cNvSpPr/>
            <p:nvPr/>
          </p:nvSpPr>
          <p:spPr>
            <a:xfrm>
              <a:off x="10940691" y="1784746"/>
              <a:ext cx="136040" cy="119491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 pitchFamily="2" charset="0"/>
                <a:ea typeface="Arial" charset="0"/>
                <a:cs typeface="Calibri"/>
              </a:endParaRPr>
            </a:p>
          </p:txBody>
        </p:sp>
        <p:sp>
          <p:nvSpPr>
            <p:cNvPr id="565" name="Multiplizieren 498">
              <a:extLst>
                <a:ext uri="{FF2B5EF4-FFF2-40B4-BE49-F238E27FC236}">
                  <a16:creationId xmlns:a16="http://schemas.microsoft.com/office/drawing/2014/main" id="{37772B21-D0A3-484F-8CAB-743D72CB3A79}"/>
                </a:ext>
              </a:extLst>
            </p:cNvPr>
            <p:cNvSpPr/>
            <p:nvPr/>
          </p:nvSpPr>
          <p:spPr>
            <a:xfrm>
              <a:off x="10979675" y="1785964"/>
              <a:ext cx="59247" cy="115558"/>
            </a:xfrm>
            <a:prstGeom prst="mathMultiply">
              <a:avLst>
                <a:gd name="adj1" fmla="val 10417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itchFamily="2" charset="0"/>
                <a:cs typeface="Calibri"/>
              </a:endParaRPr>
            </a:p>
          </p:txBody>
        </p:sp>
        <p:cxnSp>
          <p:nvCxnSpPr>
            <p:cNvPr id="566" name="Form 33">
              <a:extLst>
                <a:ext uri="{FF2B5EF4-FFF2-40B4-BE49-F238E27FC236}">
                  <a16:creationId xmlns:a16="http://schemas.microsoft.com/office/drawing/2014/main" id="{5569466F-685C-044C-BE5B-146CA30D6770}"/>
                </a:ext>
              </a:extLst>
            </p:cNvPr>
            <p:cNvCxnSpPr>
              <a:stCxn id="590" idx="1"/>
              <a:endCxn id="561" idx="0"/>
            </p:cNvCxnSpPr>
            <p:nvPr/>
          </p:nvCxnSpPr>
          <p:spPr>
            <a:xfrm rot="10800000" flipV="1">
              <a:off x="10771983" y="1428727"/>
              <a:ext cx="151962" cy="1359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67" name="Straight Arrow Connector 17">
              <a:extLst>
                <a:ext uri="{FF2B5EF4-FFF2-40B4-BE49-F238E27FC236}">
                  <a16:creationId xmlns:a16="http://schemas.microsoft.com/office/drawing/2014/main" id="{B660D16F-64F4-0A41-9B83-6792DF7F3523}"/>
                </a:ext>
              </a:extLst>
            </p:cNvPr>
            <p:cNvCxnSpPr>
              <a:cxnSpLocks noChangeShapeType="1"/>
              <a:stCxn id="564" idx="2"/>
              <a:endCxn id="568" idx="0"/>
            </p:cNvCxnSpPr>
            <p:nvPr/>
          </p:nvCxnSpPr>
          <p:spPr bwMode="auto">
            <a:xfrm>
              <a:off x="11008712" y="1904237"/>
              <a:ext cx="1036" cy="667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143F0A9-16D5-2B4C-A104-EC810B176BE5}"/>
                </a:ext>
              </a:extLst>
            </p:cNvPr>
            <p:cNvSpPr/>
            <p:nvPr/>
          </p:nvSpPr>
          <p:spPr>
            <a:xfrm>
              <a:off x="10958857" y="1970989"/>
              <a:ext cx="101781" cy="943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 pitchFamily="2" charset="0"/>
                <a:ea typeface="Arial" charset="0"/>
                <a:cs typeface="Calibri"/>
              </a:endParaRPr>
            </a:p>
          </p:txBody>
        </p:sp>
        <p:cxnSp>
          <p:nvCxnSpPr>
            <p:cNvPr id="569" name="Straight Arrow Connector 17">
              <a:extLst>
                <a:ext uri="{FF2B5EF4-FFF2-40B4-BE49-F238E27FC236}">
                  <a16:creationId xmlns:a16="http://schemas.microsoft.com/office/drawing/2014/main" id="{4F241E38-4C24-B543-8C78-1F47361C3640}"/>
                </a:ext>
              </a:extLst>
            </p:cNvPr>
            <p:cNvCxnSpPr>
              <a:cxnSpLocks noChangeShapeType="1"/>
              <a:stCxn id="557" idx="2"/>
              <a:endCxn id="570" idx="0"/>
            </p:cNvCxnSpPr>
            <p:nvPr/>
          </p:nvCxnSpPr>
          <p:spPr bwMode="auto">
            <a:xfrm>
              <a:off x="10530259" y="1294538"/>
              <a:ext cx="17" cy="768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3661EBA6-97B3-BC4C-ACFC-B5D898DA8FCA}"/>
                </a:ext>
              </a:extLst>
            </p:cNvPr>
            <p:cNvSpPr/>
            <p:nvPr/>
          </p:nvSpPr>
          <p:spPr>
            <a:xfrm>
              <a:off x="10479385" y="1371417"/>
              <a:ext cx="101781" cy="943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 pitchFamily="2" charset="0"/>
                <a:ea typeface="Arial" charset="0"/>
                <a:cs typeface="Calibri"/>
              </a:endParaRPr>
            </a:p>
          </p:txBody>
        </p:sp>
        <p:cxnSp>
          <p:nvCxnSpPr>
            <p:cNvPr id="571" name="Form 33">
              <a:extLst>
                <a:ext uri="{FF2B5EF4-FFF2-40B4-BE49-F238E27FC236}">
                  <a16:creationId xmlns:a16="http://schemas.microsoft.com/office/drawing/2014/main" id="{ACA77D37-555C-4D43-9450-0FEDB5B59D9C}"/>
                </a:ext>
              </a:extLst>
            </p:cNvPr>
            <p:cNvCxnSpPr>
              <a:stCxn id="550" idx="1"/>
              <a:endCxn id="557" idx="0"/>
            </p:cNvCxnSpPr>
            <p:nvPr/>
          </p:nvCxnSpPr>
          <p:spPr>
            <a:xfrm rot="10800000" flipV="1">
              <a:off x="10530260" y="978270"/>
              <a:ext cx="156465" cy="1266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72" name="Form 33">
              <a:extLst>
                <a:ext uri="{FF2B5EF4-FFF2-40B4-BE49-F238E27FC236}">
                  <a16:creationId xmlns:a16="http://schemas.microsoft.com/office/drawing/2014/main" id="{2A8AC136-8591-104D-BEBD-C30983ECAF33}"/>
                </a:ext>
              </a:extLst>
            </p:cNvPr>
            <p:cNvCxnSpPr>
              <a:stCxn id="550" idx="3"/>
              <a:endCxn id="555" idx="0"/>
            </p:cNvCxnSpPr>
            <p:nvPr/>
          </p:nvCxnSpPr>
          <p:spPr>
            <a:xfrm>
              <a:off x="10822764" y="978270"/>
              <a:ext cx="170919" cy="11788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73" name="Form 33">
              <a:extLst>
                <a:ext uri="{FF2B5EF4-FFF2-40B4-BE49-F238E27FC236}">
                  <a16:creationId xmlns:a16="http://schemas.microsoft.com/office/drawing/2014/main" id="{687B4126-482C-E34C-83B6-0BB502CA1774}"/>
                </a:ext>
              </a:extLst>
            </p:cNvPr>
            <p:cNvCxnSpPr>
              <a:stCxn id="561" idx="2"/>
              <a:endCxn id="564" idx="1"/>
            </p:cNvCxnSpPr>
            <p:nvPr/>
          </p:nvCxnSpPr>
          <p:spPr>
            <a:xfrm rot="16200000" flipH="1">
              <a:off x="10811273" y="1715074"/>
              <a:ext cx="90129" cy="16870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74" name="Form 33">
              <a:extLst>
                <a:ext uri="{FF2B5EF4-FFF2-40B4-BE49-F238E27FC236}">
                  <a16:creationId xmlns:a16="http://schemas.microsoft.com/office/drawing/2014/main" id="{F6CF8FF0-634D-EF44-A453-939B64180109}"/>
                </a:ext>
              </a:extLst>
            </p:cNvPr>
            <p:cNvCxnSpPr>
              <a:stCxn id="562" idx="2"/>
              <a:endCxn id="564" idx="3"/>
            </p:cNvCxnSpPr>
            <p:nvPr/>
          </p:nvCxnSpPr>
          <p:spPr>
            <a:xfrm rot="5400000">
              <a:off x="11099443" y="1731935"/>
              <a:ext cx="89846" cy="1352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grpSp>
          <p:nvGrpSpPr>
            <p:cNvPr id="575" name="Gruppierung 508">
              <a:extLst>
                <a:ext uri="{FF2B5EF4-FFF2-40B4-BE49-F238E27FC236}">
                  <a16:creationId xmlns:a16="http://schemas.microsoft.com/office/drawing/2014/main" id="{D0A43C45-7A3E-ED46-B29B-386906C00D91}"/>
                </a:ext>
              </a:extLst>
            </p:cNvPr>
            <p:cNvGrpSpPr/>
            <p:nvPr/>
          </p:nvGrpSpPr>
          <p:grpSpPr>
            <a:xfrm>
              <a:off x="10672168" y="714491"/>
              <a:ext cx="164944" cy="75689"/>
              <a:chOff x="4448773" y="3982386"/>
              <a:chExt cx="300567" cy="76200"/>
            </a:xfrm>
          </p:grpSpPr>
          <p:cxnSp>
            <p:nvCxnSpPr>
              <p:cNvPr id="588" name="Gerade Verbindung 521">
                <a:extLst>
                  <a:ext uri="{FF2B5EF4-FFF2-40B4-BE49-F238E27FC236}">
                    <a16:creationId xmlns:a16="http://schemas.microsoft.com/office/drawing/2014/main" id="{ED777E3F-D4AD-954F-B299-6AC669D5967A}"/>
                  </a:ext>
                </a:extLst>
              </p:cNvPr>
              <p:cNvCxnSpPr/>
              <p:nvPr/>
            </p:nvCxnSpPr>
            <p:spPr>
              <a:xfrm>
                <a:off x="4448773" y="39823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9" name="Gerade Verbindung 522">
                <a:extLst>
                  <a:ext uri="{FF2B5EF4-FFF2-40B4-BE49-F238E27FC236}">
                    <a16:creationId xmlns:a16="http://schemas.microsoft.com/office/drawing/2014/main" id="{D3EA73C6-D5F4-2545-A95C-D338ED88A63F}"/>
                  </a:ext>
                </a:extLst>
              </p:cNvPr>
              <p:cNvCxnSpPr/>
              <p:nvPr/>
            </p:nvCxnSpPr>
            <p:spPr>
              <a:xfrm>
                <a:off x="4453006" y="40585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6" name="Gruppierung 509">
              <a:extLst>
                <a:ext uri="{FF2B5EF4-FFF2-40B4-BE49-F238E27FC236}">
                  <a16:creationId xmlns:a16="http://schemas.microsoft.com/office/drawing/2014/main" id="{4739F2EE-E2A6-394C-85B6-943BF4EE6940}"/>
                </a:ext>
              </a:extLst>
            </p:cNvPr>
            <p:cNvGrpSpPr/>
            <p:nvPr/>
          </p:nvGrpSpPr>
          <p:grpSpPr>
            <a:xfrm>
              <a:off x="10912754" y="1156950"/>
              <a:ext cx="164944" cy="75689"/>
              <a:chOff x="4448773" y="3982386"/>
              <a:chExt cx="300567" cy="76200"/>
            </a:xfrm>
          </p:grpSpPr>
          <p:cxnSp>
            <p:nvCxnSpPr>
              <p:cNvPr id="586" name="Gerade Verbindung 519">
                <a:extLst>
                  <a:ext uri="{FF2B5EF4-FFF2-40B4-BE49-F238E27FC236}">
                    <a16:creationId xmlns:a16="http://schemas.microsoft.com/office/drawing/2014/main" id="{08347503-D099-0642-8B29-6A078C120608}"/>
                  </a:ext>
                </a:extLst>
              </p:cNvPr>
              <p:cNvCxnSpPr/>
              <p:nvPr/>
            </p:nvCxnSpPr>
            <p:spPr>
              <a:xfrm>
                <a:off x="4448773" y="39823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7" name="Gerade Verbindung 520">
                <a:extLst>
                  <a:ext uri="{FF2B5EF4-FFF2-40B4-BE49-F238E27FC236}">
                    <a16:creationId xmlns:a16="http://schemas.microsoft.com/office/drawing/2014/main" id="{FF40B9F9-B24F-E745-A29C-19E755D6F691}"/>
                  </a:ext>
                </a:extLst>
              </p:cNvPr>
              <p:cNvCxnSpPr/>
              <p:nvPr/>
            </p:nvCxnSpPr>
            <p:spPr>
              <a:xfrm>
                <a:off x="4453006" y="40585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7" name="Gruppierung 510">
              <a:extLst>
                <a:ext uri="{FF2B5EF4-FFF2-40B4-BE49-F238E27FC236}">
                  <a16:creationId xmlns:a16="http://schemas.microsoft.com/office/drawing/2014/main" id="{78A478CD-94A7-5D44-B286-3EC8DB44B81D}"/>
                </a:ext>
              </a:extLst>
            </p:cNvPr>
            <p:cNvGrpSpPr/>
            <p:nvPr/>
          </p:nvGrpSpPr>
          <p:grpSpPr>
            <a:xfrm>
              <a:off x="10447786" y="1165119"/>
              <a:ext cx="164944" cy="75689"/>
              <a:chOff x="4448773" y="3982386"/>
              <a:chExt cx="300567" cy="76200"/>
            </a:xfrm>
          </p:grpSpPr>
          <p:cxnSp>
            <p:nvCxnSpPr>
              <p:cNvPr id="584" name="Gerade Verbindung 517">
                <a:extLst>
                  <a:ext uri="{FF2B5EF4-FFF2-40B4-BE49-F238E27FC236}">
                    <a16:creationId xmlns:a16="http://schemas.microsoft.com/office/drawing/2014/main" id="{D841399B-A97B-D448-80D2-A455035D380E}"/>
                  </a:ext>
                </a:extLst>
              </p:cNvPr>
              <p:cNvCxnSpPr/>
              <p:nvPr/>
            </p:nvCxnSpPr>
            <p:spPr>
              <a:xfrm>
                <a:off x="4448773" y="39823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5" name="Gerade Verbindung 518">
                <a:extLst>
                  <a:ext uri="{FF2B5EF4-FFF2-40B4-BE49-F238E27FC236}">
                    <a16:creationId xmlns:a16="http://schemas.microsoft.com/office/drawing/2014/main" id="{8329B2AC-7E14-214E-9618-4C19ECEC9CFC}"/>
                  </a:ext>
                </a:extLst>
              </p:cNvPr>
              <p:cNvCxnSpPr/>
              <p:nvPr/>
            </p:nvCxnSpPr>
            <p:spPr>
              <a:xfrm>
                <a:off x="4453006" y="40585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8" name="Gruppierung 511">
              <a:extLst>
                <a:ext uri="{FF2B5EF4-FFF2-40B4-BE49-F238E27FC236}">
                  <a16:creationId xmlns:a16="http://schemas.microsoft.com/office/drawing/2014/main" id="{20052BF3-7D9C-A142-A4D5-279E1F5BD32E}"/>
                </a:ext>
              </a:extLst>
            </p:cNvPr>
            <p:cNvGrpSpPr/>
            <p:nvPr/>
          </p:nvGrpSpPr>
          <p:grpSpPr>
            <a:xfrm>
              <a:off x="10689511" y="1624514"/>
              <a:ext cx="164944" cy="75689"/>
              <a:chOff x="4448773" y="3982386"/>
              <a:chExt cx="300567" cy="76200"/>
            </a:xfrm>
          </p:grpSpPr>
          <p:cxnSp>
            <p:nvCxnSpPr>
              <p:cNvPr id="582" name="Gerade Verbindung 515">
                <a:extLst>
                  <a:ext uri="{FF2B5EF4-FFF2-40B4-BE49-F238E27FC236}">
                    <a16:creationId xmlns:a16="http://schemas.microsoft.com/office/drawing/2014/main" id="{2247F023-002D-914E-A454-0A7229472475}"/>
                  </a:ext>
                </a:extLst>
              </p:cNvPr>
              <p:cNvCxnSpPr/>
              <p:nvPr/>
            </p:nvCxnSpPr>
            <p:spPr>
              <a:xfrm>
                <a:off x="4448773" y="39823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3" name="Gerade Verbindung 516">
                <a:extLst>
                  <a:ext uri="{FF2B5EF4-FFF2-40B4-BE49-F238E27FC236}">
                    <a16:creationId xmlns:a16="http://schemas.microsoft.com/office/drawing/2014/main" id="{C1914962-E202-3A46-974A-487D312F71D4}"/>
                  </a:ext>
                </a:extLst>
              </p:cNvPr>
              <p:cNvCxnSpPr/>
              <p:nvPr/>
            </p:nvCxnSpPr>
            <p:spPr>
              <a:xfrm>
                <a:off x="4453006" y="40585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9" name="Gruppierung 512">
              <a:extLst>
                <a:ext uri="{FF2B5EF4-FFF2-40B4-BE49-F238E27FC236}">
                  <a16:creationId xmlns:a16="http://schemas.microsoft.com/office/drawing/2014/main" id="{7ED7132D-7F7F-7349-961F-56342B05F6D9}"/>
                </a:ext>
              </a:extLst>
            </p:cNvPr>
            <p:cNvGrpSpPr/>
            <p:nvPr/>
          </p:nvGrpSpPr>
          <p:grpSpPr>
            <a:xfrm>
              <a:off x="11129527" y="1622017"/>
              <a:ext cx="164944" cy="75689"/>
              <a:chOff x="4448773" y="3982386"/>
              <a:chExt cx="300567" cy="76200"/>
            </a:xfrm>
          </p:grpSpPr>
          <p:cxnSp>
            <p:nvCxnSpPr>
              <p:cNvPr id="580" name="Gerade Verbindung 513">
                <a:extLst>
                  <a:ext uri="{FF2B5EF4-FFF2-40B4-BE49-F238E27FC236}">
                    <a16:creationId xmlns:a16="http://schemas.microsoft.com/office/drawing/2014/main" id="{7852C6A8-6807-8F49-AD54-74C5C6C16697}"/>
                  </a:ext>
                </a:extLst>
              </p:cNvPr>
              <p:cNvCxnSpPr/>
              <p:nvPr/>
            </p:nvCxnSpPr>
            <p:spPr>
              <a:xfrm>
                <a:off x="4448773" y="39823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1" name="Gerade Verbindung 514">
                <a:extLst>
                  <a:ext uri="{FF2B5EF4-FFF2-40B4-BE49-F238E27FC236}">
                    <a16:creationId xmlns:a16="http://schemas.microsoft.com/office/drawing/2014/main" id="{25F5356E-E7A7-BD42-8F4E-EF126AF1FD3A}"/>
                  </a:ext>
                </a:extLst>
              </p:cNvPr>
              <p:cNvCxnSpPr/>
              <p:nvPr/>
            </p:nvCxnSpPr>
            <p:spPr>
              <a:xfrm>
                <a:off x="4453006" y="4058586"/>
                <a:ext cx="296334" cy="0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92" name="Gerade Verbindung mit Pfeil 452">
            <a:extLst>
              <a:ext uri="{FF2B5EF4-FFF2-40B4-BE49-F238E27FC236}">
                <a16:creationId xmlns:a16="http://schemas.microsoft.com/office/drawing/2014/main" id="{5E995472-CC6E-CC4F-84FF-D56D3096AD0E}"/>
              </a:ext>
            </a:extLst>
          </p:cNvPr>
          <p:cNvCxnSpPr>
            <a:stCxn id="594" idx="3"/>
            <a:endCxn id="553" idx="1"/>
          </p:cNvCxnSpPr>
          <p:nvPr/>
        </p:nvCxnSpPr>
        <p:spPr>
          <a:xfrm flipV="1">
            <a:off x="10394647" y="2548366"/>
            <a:ext cx="413567" cy="50703"/>
          </a:xfrm>
          <a:prstGeom prst="straightConnector1">
            <a:avLst/>
          </a:prstGeom>
          <a:noFill/>
          <a:ln w="15875">
            <a:solidFill>
              <a:srgbClr val="7F7F7F"/>
            </a:solidFill>
            <a:prstDash val="dash"/>
            <a:round/>
            <a:headEnd type="none"/>
            <a:tailEnd type="arrow" w="lg" len="med"/>
          </a:ln>
        </p:spPr>
      </p:cxnSp>
      <p:grpSp>
        <p:nvGrpSpPr>
          <p:cNvPr id="593" name="Gruppierung 453">
            <a:extLst>
              <a:ext uri="{FF2B5EF4-FFF2-40B4-BE49-F238E27FC236}">
                <a16:creationId xmlns:a16="http://schemas.microsoft.com/office/drawing/2014/main" id="{AC8556D6-295C-DC4E-ABF2-9BA29CE27570}"/>
              </a:ext>
            </a:extLst>
          </p:cNvPr>
          <p:cNvGrpSpPr/>
          <p:nvPr/>
        </p:nvGrpSpPr>
        <p:grpSpPr>
          <a:xfrm>
            <a:off x="10149830" y="2437837"/>
            <a:ext cx="244817" cy="322465"/>
            <a:chOff x="2575568" y="3709397"/>
            <a:chExt cx="694217" cy="914400"/>
          </a:xfrm>
          <a:solidFill>
            <a:srgbClr val="FFFFFF"/>
          </a:solidFill>
        </p:grpSpPr>
        <p:sp>
          <p:nvSpPr>
            <p:cNvPr id="594" name="Gefaltete Ecke 472">
              <a:extLst>
                <a:ext uri="{FF2B5EF4-FFF2-40B4-BE49-F238E27FC236}">
                  <a16:creationId xmlns:a16="http://schemas.microsoft.com/office/drawing/2014/main" id="{3242018A-1E6C-6248-8D12-66FFD66EAEB4}"/>
                </a:ext>
              </a:extLst>
            </p:cNvPr>
            <p:cNvSpPr/>
            <p:nvPr/>
          </p:nvSpPr>
          <p:spPr>
            <a:xfrm rot="10800000" flipH="1">
              <a:off x="2575568" y="3709397"/>
              <a:ext cx="694217" cy="914400"/>
            </a:xfrm>
            <a:prstGeom prst="foldedCorner">
              <a:avLst>
                <a:gd name="adj" fmla="val 0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cxnSp>
          <p:nvCxnSpPr>
            <p:cNvPr id="595" name="Gerade Verbindung 473">
              <a:extLst>
                <a:ext uri="{FF2B5EF4-FFF2-40B4-BE49-F238E27FC236}">
                  <a16:creationId xmlns:a16="http://schemas.microsoft.com/office/drawing/2014/main" id="{8039AE35-6235-D148-B774-5AD90C960636}"/>
                </a:ext>
              </a:extLst>
            </p:cNvPr>
            <p:cNvCxnSpPr/>
            <p:nvPr/>
          </p:nvCxnSpPr>
          <p:spPr>
            <a:xfrm>
              <a:off x="2667002" y="3979332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6" name="Gerade Verbindung 474">
              <a:extLst>
                <a:ext uri="{FF2B5EF4-FFF2-40B4-BE49-F238E27FC236}">
                  <a16:creationId xmlns:a16="http://schemas.microsoft.com/office/drawing/2014/main" id="{635C925D-928C-C74E-9254-8DC5E7EBB860}"/>
                </a:ext>
              </a:extLst>
            </p:cNvPr>
            <p:cNvCxnSpPr/>
            <p:nvPr/>
          </p:nvCxnSpPr>
          <p:spPr>
            <a:xfrm>
              <a:off x="2667002" y="4076375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7" name="Gerade Verbindung 475">
              <a:extLst>
                <a:ext uri="{FF2B5EF4-FFF2-40B4-BE49-F238E27FC236}">
                  <a16:creationId xmlns:a16="http://schemas.microsoft.com/office/drawing/2014/main" id="{945B1E5D-C051-904F-8443-58E65635AA2B}"/>
                </a:ext>
              </a:extLst>
            </p:cNvPr>
            <p:cNvCxnSpPr/>
            <p:nvPr/>
          </p:nvCxnSpPr>
          <p:spPr>
            <a:xfrm>
              <a:off x="2667003" y="4176034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8" name="Gerade Verbindung 476">
              <a:extLst>
                <a:ext uri="{FF2B5EF4-FFF2-40B4-BE49-F238E27FC236}">
                  <a16:creationId xmlns:a16="http://schemas.microsoft.com/office/drawing/2014/main" id="{EFEAD5FC-451E-1B46-B847-17539FE24F0A}"/>
                </a:ext>
              </a:extLst>
            </p:cNvPr>
            <p:cNvCxnSpPr/>
            <p:nvPr/>
          </p:nvCxnSpPr>
          <p:spPr>
            <a:xfrm>
              <a:off x="2667003" y="4273077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9" name="Gerade Verbindung 477">
              <a:extLst>
                <a:ext uri="{FF2B5EF4-FFF2-40B4-BE49-F238E27FC236}">
                  <a16:creationId xmlns:a16="http://schemas.microsoft.com/office/drawing/2014/main" id="{6DE5511D-FDA3-FB49-AEEF-E4FEF0A6F126}"/>
                </a:ext>
              </a:extLst>
            </p:cNvPr>
            <p:cNvCxnSpPr/>
            <p:nvPr/>
          </p:nvCxnSpPr>
          <p:spPr>
            <a:xfrm>
              <a:off x="2667004" y="4368503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0" name="Gerade Verbindung 478">
              <a:extLst>
                <a:ext uri="{FF2B5EF4-FFF2-40B4-BE49-F238E27FC236}">
                  <a16:creationId xmlns:a16="http://schemas.microsoft.com/office/drawing/2014/main" id="{31AC059C-BE67-0E40-BC9F-3A543C397C8F}"/>
                </a:ext>
              </a:extLst>
            </p:cNvPr>
            <p:cNvCxnSpPr/>
            <p:nvPr/>
          </p:nvCxnSpPr>
          <p:spPr>
            <a:xfrm>
              <a:off x="2667004" y="4465546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1" name="Gruppierung 454">
            <a:extLst>
              <a:ext uri="{FF2B5EF4-FFF2-40B4-BE49-F238E27FC236}">
                <a16:creationId xmlns:a16="http://schemas.microsoft.com/office/drawing/2014/main" id="{2677C4EA-2AC6-B949-8789-9421714E7353}"/>
              </a:ext>
            </a:extLst>
          </p:cNvPr>
          <p:cNvGrpSpPr/>
          <p:nvPr/>
        </p:nvGrpSpPr>
        <p:grpSpPr>
          <a:xfrm>
            <a:off x="10149829" y="2848268"/>
            <a:ext cx="244817" cy="322465"/>
            <a:chOff x="2575568" y="3709397"/>
            <a:chExt cx="694217" cy="914400"/>
          </a:xfrm>
          <a:solidFill>
            <a:srgbClr val="FFFFFF"/>
          </a:solidFill>
        </p:grpSpPr>
        <p:sp>
          <p:nvSpPr>
            <p:cNvPr id="602" name="Gefaltete Ecke 465">
              <a:extLst>
                <a:ext uri="{FF2B5EF4-FFF2-40B4-BE49-F238E27FC236}">
                  <a16:creationId xmlns:a16="http://schemas.microsoft.com/office/drawing/2014/main" id="{87B16019-8DA3-B641-8565-AEBF918D5850}"/>
                </a:ext>
              </a:extLst>
            </p:cNvPr>
            <p:cNvSpPr/>
            <p:nvPr/>
          </p:nvSpPr>
          <p:spPr>
            <a:xfrm rot="10800000" flipH="1">
              <a:off x="2575568" y="3709397"/>
              <a:ext cx="694217" cy="914400"/>
            </a:xfrm>
            <a:prstGeom prst="foldedCorner">
              <a:avLst>
                <a:gd name="adj" fmla="val 0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cxnSp>
          <p:nvCxnSpPr>
            <p:cNvPr id="603" name="Gerade Verbindung 466">
              <a:extLst>
                <a:ext uri="{FF2B5EF4-FFF2-40B4-BE49-F238E27FC236}">
                  <a16:creationId xmlns:a16="http://schemas.microsoft.com/office/drawing/2014/main" id="{26DB0E18-B25A-EF47-B343-04D8538089C9}"/>
                </a:ext>
              </a:extLst>
            </p:cNvPr>
            <p:cNvCxnSpPr/>
            <p:nvPr/>
          </p:nvCxnSpPr>
          <p:spPr>
            <a:xfrm>
              <a:off x="2667002" y="3979332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4" name="Gerade Verbindung 467">
              <a:extLst>
                <a:ext uri="{FF2B5EF4-FFF2-40B4-BE49-F238E27FC236}">
                  <a16:creationId xmlns:a16="http://schemas.microsoft.com/office/drawing/2014/main" id="{3566A959-0AB9-7740-A0A1-F285FB0C9FA8}"/>
                </a:ext>
              </a:extLst>
            </p:cNvPr>
            <p:cNvCxnSpPr/>
            <p:nvPr/>
          </p:nvCxnSpPr>
          <p:spPr>
            <a:xfrm>
              <a:off x="2667002" y="4076375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5" name="Gerade Verbindung 468">
              <a:extLst>
                <a:ext uri="{FF2B5EF4-FFF2-40B4-BE49-F238E27FC236}">
                  <a16:creationId xmlns:a16="http://schemas.microsoft.com/office/drawing/2014/main" id="{19B3D020-5DCB-FA42-8B84-C74F20A67F8E}"/>
                </a:ext>
              </a:extLst>
            </p:cNvPr>
            <p:cNvCxnSpPr/>
            <p:nvPr/>
          </p:nvCxnSpPr>
          <p:spPr>
            <a:xfrm>
              <a:off x="2667003" y="4176034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6" name="Gerade Verbindung 469">
              <a:extLst>
                <a:ext uri="{FF2B5EF4-FFF2-40B4-BE49-F238E27FC236}">
                  <a16:creationId xmlns:a16="http://schemas.microsoft.com/office/drawing/2014/main" id="{2CD24800-E066-9F42-82E2-DAF36E95689E}"/>
                </a:ext>
              </a:extLst>
            </p:cNvPr>
            <p:cNvCxnSpPr/>
            <p:nvPr/>
          </p:nvCxnSpPr>
          <p:spPr>
            <a:xfrm>
              <a:off x="2667003" y="4273077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7" name="Gerade Verbindung 470">
              <a:extLst>
                <a:ext uri="{FF2B5EF4-FFF2-40B4-BE49-F238E27FC236}">
                  <a16:creationId xmlns:a16="http://schemas.microsoft.com/office/drawing/2014/main" id="{158F2B4D-9523-5942-BD7F-A0B6032B8F82}"/>
                </a:ext>
              </a:extLst>
            </p:cNvPr>
            <p:cNvCxnSpPr/>
            <p:nvPr/>
          </p:nvCxnSpPr>
          <p:spPr>
            <a:xfrm>
              <a:off x="2667004" y="4368503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8" name="Gerade Verbindung 471">
              <a:extLst>
                <a:ext uri="{FF2B5EF4-FFF2-40B4-BE49-F238E27FC236}">
                  <a16:creationId xmlns:a16="http://schemas.microsoft.com/office/drawing/2014/main" id="{EEB57AA0-2C2B-2345-92BE-FD9FF8AD5EBA}"/>
                </a:ext>
              </a:extLst>
            </p:cNvPr>
            <p:cNvCxnSpPr/>
            <p:nvPr/>
          </p:nvCxnSpPr>
          <p:spPr>
            <a:xfrm>
              <a:off x="2667004" y="4465546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09" name="Gerade Verbindung mit Pfeil 455">
            <a:extLst>
              <a:ext uri="{FF2B5EF4-FFF2-40B4-BE49-F238E27FC236}">
                <a16:creationId xmlns:a16="http://schemas.microsoft.com/office/drawing/2014/main" id="{F285FCD7-20EA-1746-8E36-693176744069}"/>
              </a:ext>
            </a:extLst>
          </p:cNvPr>
          <p:cNvCxnSpPr>
            <a:stCxn id="602" idx="3"/>
            <a:endCxn id="553" idx="1"/>
          </p:cNvCxnSpPr>
          <p:nvPr/>
        </p:nvCxnSpPr>
        <p:spPr>
          <a:xfrm flipV="1">
            <a:off x="10394646" y="2548366"/>
            <a:ext cx="413568" cy="461134"/>
          </a:xfrm>
          <a:prstGeom prst="straightConnector1">
            <a:avLst/>
          </a:prstGeom>
          <a:noFill/>
          <a:ln w="15875">
            <a:solidFill>
              <a:srgbClr val="7F7F7F"/>
            </a:solidFill>
            <a:prstDash val="dash"/>
            <a:round/>
            <a:headEnd type="none"/>
            <a:tailEnd type="arrow" w="lg" len="med"/>
          </a:ln>
        </p:spPr>
      </p:cxnSp>
      <p:grpSp>
        <p:nvGrpSpPr>
          <p:cNvPr id="610" name="Gruppierung 456">
            <a:extLst>
              <a:ext uri="{FF2B5EF4-FFF2-40B4-BE49-F238E27FC236}">
                <a16:creationId xmlns:a16="http://schemas.microsoft.com/office/drawing/2014/main" id="{EEFF3B57-94EB-FF42-AF36-716C12292C88}"/>
              </a:ext>
            </a:extLst>
          </p:cNvPr>
          <p:cNvGrpSpPr/>
          <p:nvPr/>
        </p:nvGrpSpPr>
        <p:grpSpPr>
          <a:xfrm>
            <a:off x="10160542" y="3249509"/>
            <a:ext cx="244817" cy="322465"/>
            <a:chOff x="2575568" y="3709397"/>
            <a:chExt cx="694217" cy="914400"/>
          </a:xfrm>
          <a:solidFill>
            <a:srgbClr val="FFFFFF"/>
          </a:solidFill>
        </p:grpSpPr>
        <p:sp>
          <p:nvSpPr>
            <p:cNvPr id="611" name="Gefaltete Ecke 458">
              <a:extLst>
                <a:ext uri="{FF2B5EF4-FFF2-40B4-BE49-F238E27FC236}">
                  <a16:creationId xmlns:a16="http://schemas.microsoft.com/office/drawing/2014/main" id="{C7E66F53-B4C9-2347-8EB2-2E32B5EA1246}"/>
                </a:ext>
              </a:extLst>
            </p:cNvPr>
            <p:cNvSpPr/>
            <p:nvPr/>
          </p:nvSpPr>
          <p:spPr>
            <a:xfrm rot="10800000" flipH="1">
              <a:off x="2575568" y="3709397"/>
              <a:ext cx="694217" cy="914400"/>
            </a:xfrm>
            <a:prstGeom prst="foldedCorner">
              <a:avLst>
                <a:gd name="adj" fmla="val 0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cxnSp>
          <p:nvCxnSpPr>
            <p:cNvPr id="612" name="Gerade Verbindung 459">
              <a:extLst>
                <a:ext uri="{FF2B5EF4-FFF2-40B4-BE49-F238E27FC236}">
                  <a16:creationId xmlns:a16="http://schemas.microsoft.com/office/drawing/2014/main" id="{928D4737-8C2B-3F4F-BA7D-0F31B1F1C75B}"/>
                </a:ext>
              </a:extLst>
            </p:cNvPr>
            <p:cNvCxnSpPr/>
            <p:nvPr/>
          </p:nvCxnSpPr>
          <p:spPr>
            <a:xfrm>
              <a:off x="2667002" y="3979332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3" name="Gerade Verbindung 460">
              <a:extLst>
                <a:ext uri="{FF2B5EF4-FFF2-40B4-BE49-F238E27FC236}">
                  <a16:creationId xmlns:a16="http://schemas.microsoft.com/office/drawing/2014/main" id="{B53A5405-4BDB-0540-A418-8C65CE73464A}"/>
                </a:ext>
              </a:extLst>
            </p:cNvPr>
            <p:cNvCxnSpPr/>
            <p:nvPr/>
          </p:nvCxnSpPr>
          <p:spPr>
            <a:xfrm>
              <a:off x="2667002" y="4076375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4" name="Gerade Verbindung 461">
              <a:extLst>
                <a:ext uri="{FF2B5EF4-FFF2-40B4-BE49-F238E27FC236}">
                  <a16:creationId xmlns:a16="http://schemas.microsoft.com/office/drawing/2014/main" id="{AAF2FC55-B1C0-8042-A171-A1FE9E5362E7}"/>
                </a:ext>
              </a:extLst>
            </p:cNvPr>
            <p:cNvCxnSpPr/>
            <p:nvPr/>
          </p:nvCxnSpPr>
          <p:spPr>
            <a:xfrm>
              <a:off x="2667003" y="4176034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5" name="Gerade Verbindung 462">
              <a:extLst>
                <a:ext uri="{FF2B5EF4-FFF2-40B4-BE49-F238E27FC236}">
                  <a16:creationId xmlns:a16="http://schemas.microsoft.com/office/drawing/2014/main" id="{20CB5E0A-98F2-E444-8D86-08F2AAB428A4}"/>
                </a:ext>
              </a:extLst>
            </p:cNvPr>
            <p:cNvCxnSpPr/>
            <p:nvPr/>
          </p:nvCxnSpPr>
          <p:spPr>
            <a:xfrm>
              <a:off x="2667003" y="4273077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6" name="Gerade Verbindung 463">
              <a:extLst>
                <a:ext uri="{FF2B5EF4-FFF2-40B4-BE49-F238E27FC236}">
                  <a16:creationId xmlns:a16="http://schemas.microsoft.com/office/drawing/2014/main" id="{2CB3B22E-EB61-5244-A3E2-820C8208CEE3}"/>
                </a:ext>
              </a:extLst>
            </p:cNvPr>
            <p:cNvCxnSpPr/>
            <p:nvPr/>
          </p:nvCxnSpPr>
          <p:spPr>
            <a:xfrm>
              <a:off x="2667004" y="4368503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7" name="Gerade Verbindung 464">
              <a:extLst>
                <a:ext uri="{FF2B5EF4-FFF2-40B4-BE49-F238E27FC236}">
                  <a16:creationId xmlns:a16="http://schemas.microsoft.com/office/drawing/2014/main" id="{280B2991-F8CA-BB41-962B-EA3C1C9D7F37}"/>
                </a:ext>
              </a:extLst>
            </p:cNvPr>
            <p:cNvCxnSpPr/>
            <p:nvPr/>
          </p:nvCxnSpPr>
          <p:spPr>
            <a:xfrm>
              <a:off x="2667004" y="4465546"/>
              <a:ext cx="512233" cy="0"/>
            </a:xfrm>
            <a:prstGeom prst="line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18" name="Gerade Verbindung mit Pfeil 457">
            <a:extLst>
              <a:ext uri="{FF2B5EF4-FFF2-40B4-BE49-F238E27FC236}">
                <a16:creationId xmlns:a16="http://schemas.microsoft.com/office/drawing/2014/main" id="{B5FFD1C2-2007-FD48-B7FB-245EBC2CE810}"/>
              </a:ext>
            </a:extLst>
          </p:cNvPr>
          <p:cNvCxnSpPr>
            <a:stCxn id="611" idx="3"/>
            <a:endCxn id="562" idx="1"/>
          </p:cNvCxnSpPr>
          <p:nvPr/>
        </p:nvCxnSpPr>
        <p:spPr>
          <a:xfrm flipV="1">
            <a:off x="10405359" y="3262233"/>
            <a:ext cx="734804" cy="148509"/>
          </a:xfrm>
          <a:prstGeom prst="straightConnector1">
            <a:avLst/>
          </a:prstGeom>
          <a:noFill/>
          <a:ln w="15875">
            <a:solidFill>
              <a:srgbClr val="7F7F7F"/>
            </a:solidFill>
            <a:prstDash val="dash"/>
            <a:round/>
            <a:headEnd type="none"/>
            <a:tailEnd type="arrow" w="lg" len="med"/>
          </a:ln>
        </p:spPr>
      </p:cxnSp>
      <p:grpSp>
        <p:nvGrpSpPr>
          <p:cNvPr id="341" name="Gruppierung 1">
            <a:extLst>
              <a:ext uri="{FF2B5EF4-FFF2-40B4-BE49-F238E27FC236}">
                <a16:creationId xmlns:a16="http://schemas.microsoft.com/office/drawing/2014/main" id="{A07AA26E-4511-0143-9C90-99118B11173C}"/>
              </a:ext>
            </a:extLst>
          </p:cNvPr>
          <p:cNvGrpSpPr/>
          <p:nvPr/>
        </p:nvGrpSpPr>
        <p:grpSpPr>
          <a:xfrm>
            <a:off x="566004" y="2775569"/>
            <a:ext cx="918665" cy="1185012"/>
            <a:chOff x="-1922286" y="2404400"/>
            <a:chExt cx="641542" cy="827543"/>
          </a:xfrm>
        </p:grpSpPr>
        <p:grpSp>
          <p:nvGrpSpPr>
            <p:cNvPr id="342" name="Gruppierung 386">
              <a:extLst>
                <a:ext uri="{FF2B5EF4-FFF2-40B4-BE49-F238E27FC236}">
                  <a16:creationId xmlns:a16="http://schemas.microsoft.com/office/drawing/2014/main" id="{8AB52FE9-DBD6-3D40-B248-2728FAD3D7B4}"/>
                </a:ext>
              </a:extLst>
            </p:cNvPr>
            <p:cNvGrpSpPr/>
            <p:nvPr/>
          </p:nvGrpSpPr>
          <p:grpSpPr>
            <a:xfrm>
              <a:off x="-1814432" y="2404400"/>
              <a:ext cx="533688" cy="702957"/>
              <a:chOff x="-2043032" y="2379000"/>
              <a:chExt cx="533688" cy="702957"/>
            </a:xfrm>
          </p:grpSpPr>
          <p:sp>
            <p:nvSpPr>
              <p:cNvPr id="359" name="Gefaltete Ecke 330">
                <a:extLst>
                  <a:ext uri="{FF2B5EF4-FFF2-40B4-BE49-F238E27FC236}">
                    <a16:creationId xmlns:a16="http://schemas.microsoft.com/office/drawing/2014/main" id="{B0CE6DD7-031D-704B-B259-02C29D688BF8}"/>
                  </a:ext>
                </a:extLst>
              </p:cNvPr>
              <p:cNvSpPr/>
              <p:nvPr/>
            </p:nvSpPr>
            <p:spPr>
              <a:xfrm rot="10800000" flipH="1">
                <a:off x="-2043032" y="2379000"/>
                <a:ext cx="533688" cy="702957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cxnSp>
            <p:nvCxnSpPr>
              <p:cNvPr id="360" name="Gerade Verbindung 334">
                <a:extLst>
                  <a:ext uri="{FF2B5EF4-FFF2-40B4-BE49-F238E27FC236}">
                    <a16:creationId xmlns:a16="http://schemas.microsoft.com/office/drawing/2014/main" id="{E6403383-91D8-864F-9045-521612DCA2EF}"/>
                  </a:ext>
                </a:extLst>
              </p:cNvPr>
              <p:cNvCxnSpPr/>
              <p:nvPr/>
            </p:nvCxnSpPr>
            <p:spPr>
              <a:xfrm>
                <a:off x="-1972741" y="258651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1" name="Gerade Verbindung 335">
                <a:extLst>
                  <a:ext uri="{FF2B5EF4-FFF2-40B4-BE49-F238E27FC236}">
                    <a16:creationId xmlns:a16="http://schemas.microsoft.com/office/drawing/2014/main" id="{C8A3262A-EBA5-0E41-BE4C-9C45D07843B3}"/>
                  </a:ext>
                </a:extLst>
              </p:cNvPr>
              <p:cNvCxnSpPr/>
              <p:nvPr/>
            </p:nvCxnSpPr>
            <p:spPr>
              <a:xfrm>
                <a:off x="-1972741" y="2661119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2" name="Gerade Verbindung 336">
                <a:extLst>
                  <a:ext uri="{FF2B5EF4-FFF2-40B4-BE49-F238E27FC236}">
                    <a16:creationId xmlns:a16="http://schemas.microsoft.com/office/drawing/2014/main" id="{CD049FD3-88CC-C444-B7E1-BA8D7E1BC3B8}"/>
                  </a:ext>
                </a:extLst>
              </p:cNvPr>
              <p:cNvCxnSpPr/>
              <p:nvPr/>
            </p:nvCxnSpPr>
            <p:spPr>
              <a:xfrm>
                <a:off x="-1972741" y="2737733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3" name="Gerade Verbindung 337">
                <a:extLst>
                  <a:ext uri="{FF2B5EF4-FFF2-40B4-BE49-F238E27FC236}">
                    <a16:creationId xmlns:a16="http://schemas.microsoft.com/office/drawing/2014/main" id="{27FDA9E5-2721-C54A-B371-E0822B64CFEB}"/>
                  </a:ext>
                </a:extLst>
              </p:cNvPr>
              <p:cNvCxnSpPr/>
              <p:nvPr/>
            </p:nvCxnSpPr>
            <p:spPr>
              <a:xfrm>
                <a:off x="-1972741" y="281233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4" name="Gerade Verbindung 338">
                <a:extLst>
                  <a:ext uri="{FF2B5EF4-FFF2-40B4-BE49-F238E27FC236}">
                    <a16:creationId xmlns:a16="http://schemas.microsoft.com/office/drawing/2014/main" id="{275F37C1-B262-9140-A3A3-126DAA7B43D7}"/>
                  </a:ext>
                </a:extLst>
              </p:cNvPr>
              <p:cNvCxnSpPr/>
              <p:nvPr/>
            </p:nvCxnSpPr>
            <p:spPr>
              <a:xfrm>
                <a:off x="-1972740" y="288569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5" name="Gerade Verbindung 339">
                <a:extLst>
                  <a:ext uri="{FF2B5EF4-FFF2-40B4-BE49-F238E27FC236}">
                    <a16:creationId xmlns:a16="http://schemas.microsoft.com/office/drawing/2014/main" id="{BC77A494-2A35-8F45-99D4-2720A7A47033}"/>
                  </a:ext>
                </a:extLst>
              </p:cNvPr>
              <p:cNvCxnSpPr/>
              <p:nvPr/>
            </p:nvCxnSpPr>
            <p:spPr>
              <a:xfrm>
                <a:off x="-1972740" y="2960299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43" name="Gruppierung 137">
              <a:extLst>
                <a:ext uri="{FF2B5EF4-FFF2-40B4-BE49-F238E27FC236}">
                  <a16:creationId xmlns:a16="http://schemas.microsoft.com/office/drawing/2014/main" id="{7838E6B7-30EA-1F46-B265-3B81BE019B82}"/>
                </a:ext>
              </a:extLst>
            </p:cNvPr>
            <p:cNvGrpSpPr/>
            <p:nvPr/>
          </p:nvGrpSpPr>
          <p:grpSpPr>
            <a:xfrm>
              <a:off x="-1871342" y="2466968"/>
              <a:ext cx="533688" cy="702957"/>
              <a:chOff x="-2043032" y="2379000"/>
              <a:chExt cx="533688" cy="702957"/>
            </a:xfrm>
          </p:grpSpPr>
          <p:sp>
            <p:nvSpPr>
              <p:cNvPr id="352" name="Gefaltete Ecke 138">
                <a:extLst>
                  <a:ext uri="{FF2B5EF4-FFF2-40B4-BE49-F238E27FC236}">
                    <a16:creationId xmlns:a16="http://schemas.microsoft.com/office/drawing/2014/main" id="{F35C4CE8-110B-874B-BEB2-5D26704BA77D}"/>
                  </a:ext>
                </a:extLst>
              </p:cNvPr>
              <p:cNvSpPr/>
              <p:nvPr/>
            </p:nvSpPr>
            <p:spPr>
              <a:xfrm rot="10800000" flipH="1">
                <a:off x="-2043032" y="2379000"/>
                <a:ext cx="533688" cy="702957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cxnSp>
            <p:nvCxnSpPr>
              <p:cNvPr id="353" name="Gerade Verbindung 139">
                <a:extLst>
                  <a:ext uri="{FF2B5EF4-FFF2-40B4-BE49-F238E27FC236}">
                    <a16:creationId xmlns:a16="http://schemas.microsoft.com/office/drawing/2014/main" id="{F145E486-1C89-634E-809B-1AD29D625693}"/>
                  </a:ext>
                </a:extLst>
              </p:cNvPr>
              <p:cNvCxnSpPr/>
              <p:nvPr/>
            </p:nvCxnSpPr>
            <p:spPr>
              <a:xfrm>
                <a:off x="-1972741" y="258651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4" name="Gerade Verbindung 140">
                <a:extLst>
                  <a:ext uri="{FF2B5EF4-FFF2-40B4-BE49-F238E27FC236}">
                    <a16:creationId xmlns:a16="http://schemas.microsoft.com/office/drawing/2014/main" id="{B6DE2BB2-659D-DA4B-8F9E-707C2CC6537B}"/>
                  </a:ext>
                </a:extLst>
              </p:cNvPr>
              <p:cNvCxnSpPr/>
              <p:nvPr/>
            </p:nvCxnSpPr>
            <p:spPr>
              <a:xfrm>
                <a:off x="-1972741" y="2661119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5" name="Gerade Verbindung 141">
                <a:extLst>
                  <a:ext uri="{FF2B5EF4-FFF2-40B4-BE49-F238E27FC236}">
                    <a16:creationId xmlns:a16="http://schemas.microsoft.com/office/drawing/2014/main" id="{1F657D69-3674-C844-A373-9F296DFCF563}"/>
                  </a:ext>
                </a:extLst>
              </p:cNvPr>
              <p:cNvCxnSpPr/>
              <p:nvPr/>
            </p:nvCxnSpPr>
            <p:spPr>
              <a:xfrm>
                <a:off x="-1972741" y="2737733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6" name="Gerade Verbindung 142">
                <a:extLst>
                  <a:ext uri="{FF2B5EF4-FFF2-40B4-BE49-F238E27FC236}">
                    <a16:creationId xmlns:a16="http://schemas.microsoft.com/office/drawing/2014/main" id="{AAECCB83-167F-AA40-B7FC-DDD9D3CA5AC7}"/>
                  </a:ext>
                </a:extLst>
              </p:cNvPr>
              <p:cNvCxnSpPr/>
              <p:nvPr/>
            </p:nvCxnSpPr>
            <p:spPr>
              <a:xfrm>
                <a:off x="-1972741" y="281233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7" name="Gerade Verbindung 143">
                <a:extLst>
                  <a:ext uri="{FF2B5EF4-FFF2-40B4-BE49-F238E27FC236}">
                    <a16:creationId xmlns:a16="http://schemas.microsoft.com/office/drawing/2014/main" id="{23B358CE-A91C-464E-9957-9C900B879A10}"/>
                  </a:ext>
                </a:extLst>
              </p:cNvPr>
              <p:cNvCxnSpPr/>
              <p:nvPr/>
            </p:nvCxnSpPr>
            <p:spPr>
              <a:xfrm>
                <a:off x="-1972740" y="288569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8" name="Gerade Verbindung 144">
                <a:extLst>
                  <a:ext uri="{FF2B5EF4-FFF2-40B4-BE49-F238E27FC236}">
                    <a16:creationId xmlns:a16="http://schemas.microsoft.com/office/drawing/2014/main" id="{ECB9AC20-7D89-A64E-B1F7-C514FCBBE136}"/>
                  </a:ext>
                </a:extLst>
              </p:cNvPr>
              <p:cNvCxnSpPr/>
              <p:nvPr/>
            </p:nvCxnSpPr>
            <p:spPr>
              <a:xfrm>
                <a:off x="-1972740" y="2960299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44" name="Gruppierung 145">
              <a:extLst>
                <a:ext uri="{FF2B5EF4-FFF2-40B4-BE49-F238E27FC236}">
                  <a16:creationId xmlns:a16="http://schemas.microsoft.com/office/drawing/2014/main" id="{1C120ACB-2B26-9747-86B2-22030EA1C876}"/>
                </a:ext>
              </a:extLst>
            </p:cNvPr>
            <p:cNvGrpSpPr/>
            <p:nvPr/>
          </p:nvGrpSpPr>
          <p:grpSpPr>
            <a:xfrm>
              <a:off x="-1922286" y="2528986"/>
              <a:ext cx="533688" cy="702957"/>
              <a:chOff x="-2043032" y="2379000"/>
              <a:chExt cx="533688" cy="702957"/>
            </a:xfrm>
          </p:grpSpPr>
          <p:sp>
            <p:nvSpPr>
              <p:cNvPr id="345" name="Gefaltete Ecke 146">
                <a:extLst>
                  <a:ext uri="{FF2B5EF4-FFF2-40B4-BE49-F238E27FC236}">
                    <a16:creationId xmlns:a16="http://schemas.microsoft.com/office/drawing/2014/main" id="{D4FD880B-99FB-8249-B57B-D83ED360FADA}"/>
                  </a:ext>
                </a:extLst>
              </p:cNvPr>
              <p:cNvSpPr/>
              <p:nvPr/>
            </p:nvSpPr>
            <p:spPr>
              <a:xfrm rot="10800000" flipH="1">
                <a:off x="-2043032" y="2379000"/>
                <a:ext cx="533688" cy="702957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cxnSp>
            <p:nvCxnSpPr>
              <p:cNvPr id="346" name="Gerade Verbindung 147">
                <a:extLst>
                  <a:ext uri="{FF2B5EF4-FFF2-40B4-BE49-F238E27FC236}">
                    <a16:creationId xmlns:a16="http://schemas.microsoft.com/office/drawing/2014/main" id="{D98FAB7F-0676-8944-9BDD-B682C1A6F05E}"/>
                  </a:ext>
                </a:extLst>
              </p:cNvPr>
              <p:cNvCxnSpPr/>
              <p:nvPr/>
            </p:nvCxnSpPr>
            <p:spPr>
              <a:xfrm>
                <a:off x="-1972741" y="258651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7" name="Gerade Verbindung 148">
                <a:extLst>
                  <a:ext uri="{FF2B5EF4-FFF2-40B4-BE49-F238E27FC236}">
                    <a16:creationId xmlns:a16="http://schemas.microsoft.com/office/drawing/2014/main" id="{2518921D-05FB-3B45-AB70-FFE893DAE987}"/>
                  </a:ext>
                </a:extLst>
              </p:cNvPr>
              <p:cNvCxnSpPr/>
              <p:nvPr/>
            </p:nvCxnSpPr>
            <p:spPr>
              <a:xfrm>
                <a:off x="-1972741" y="2661119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8" name="Gerade Verbindung 149">
                <a:extLst>
                  <a:ext uri="{FF2B5EF4-FFF2-40B4-BE49-F238E27FC236}">
                    <a16:creationId xmlns:a16="http://schemas.microsoft.com/office/drawing/2014/main" id="{DDF1CCF4-8518-6A49-A279-215D8CD27040}"/>
                  </a:ext>
                </a:extLst>
              </p:cNvPr>
              <p:cNvCxnSpPr/>
              <p:nvPr/>
            </p:nvCxnSpPr>
            <p:spPr>
              <a:xfrm>
                <a:off x="-1972741" y="2737733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9" name="Gerade Verbindung 150">
                <a:extLst>
                  <a:ext uri="{FF2B5EF4-FFF2-40B4-BE49-F238E27FC236}">
                    <a16:creationId xmlns:a16="http://schemas.microsoft.com/office/drawing/2014/main" id="{55FAC48C-4EA8-9043-9A24-EB087DE62790}"/>
                  </a:ext>
                </a:extLst>
              </p:cNvPr>
              <p:cNvCxnSpPr/>
              <p:nvPr/>
            </p:nvCxnSpPr>
            <p:spPr>
              <a:xfrm>
                <a:off x="-1972741" y="281233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0" name="Gerade Verbindung 151">
                <a:extLst>
                  <a:ext uri="{FF2B5EF4-FFF2-40B4-BE49-F238E27FC236}">
                    <a16:creationId xmlns:a16="http://schemas.microsoft.com/office/drawing/2014/main" id="{F21498B9-D00A-7440-9F0A-A07209D1D9E2}"/>
                  </a:ext>
                </a:extLst>
              </p:cNvPr>
              <p:cNvCxnSpPr/>
              <p:nvPr/>
            </p:nvCxnSpPr>
            <p:spPr>
              <a:xfrm>
                <a:off x="-1972740" y="2885696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1" name="Gerade Verbindung 152">
                <a:extLst>
                  <a:ext uri="{FF2B5EF4-FFF2-40B4-BE49-F238E27FC236}">
                    <a16:creationId xmlns:a16="http://schemas.microsoft.com/office/drawing/2014/main" id="{B96005CF-86C7-E24C-8FFA-7752EA1F953E}"/>
                  </a:ext>
                </a:extLst>
              </p:cNvPr>
              <p:cNvCxnSpPr/>
              <p:nvPr/>
            </p:nvCxnSpPr>
            <p:spPr>
              <a:xfrm>
                <a:off x="-1972740" y="2960299"/>
                <a:ext cx="393786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20" name="Gefaltete Ecke 146">
            <a:extLst>
              <a:ext uri="{FF2B5EF4-FFF2-40B4-BE49-F238E27FC236}">
                <a16:creationId xmlns:a16="http://schemas.microsoft.com/office/drawing/2014/main" id="{DB2AB330-1A96-AA4B-A357-305A2371253F}"/>
              </a:ext>
            </a:extLst>
          </p:cNvPr>
          <p:cNvSpPr/>
          <p:nvPr/>
        </p:nvSpPr>
        <p:spPr>
          <a:xfrm rot="10800000" flipH="1">
            <a:off x="2058493" y="2932048"/>
            <a:ext cx="764221" cy="1006610"/>
          </a:xfrm>
          <a:prstGeom prst="foldedCorner">
            <a:avLst>
              <a:gd name="adj" fmla="val 0"/>
            </a:avLst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621" name="Gerade Verbindung 147">
            <a:extLst>
              <a:ext uri="{FF2B5EF4-FFF2-40B4-BE49-F238E27FC236}">
                <a16:creationId xmlns:a16="http://schemas.microsoft.com/office/drawing/2014/main" id="{7547D52F-44E3-5044-B0B0-5356E3B91A2C}"/>
              </a:ext>
            </a:extLst>
          </p:cNvPr>
          <p:cNvCxnSpPr/>
          <p:nvPr/>
        </p:nvCxnSpPr>
        <p:spPr>
          <a:xfrm>
            <a:off x="666658" y="3143741"/>
            <a:ext cx="563887" cy="0"/>
          </a:xfrm>
          <a:prstGeom prst="line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C9A8CF28-093B-0D45-9D63-247979E40616}"/>
              </a:ext>
            </a:extLst>
          </p:cNvPr>
          <p:cNvGrpSpPr/>
          <p:nvPr/>
        </p:nvGrpSpPr>
        <p:grpSpPr>
          <a:xfrm>
            <a:off x="2312743" y="3132107"/>
            <a:ext cx="401544" cy="647408"/>
            <a:chOff x="1037951" y="2928626"/>
            <a:chExt cx="307525" cy="353073"/>
          </a:xfrm>
        </p:grpSpPr>
        <p:cxnSp>
          <p:nvCxnSpPr>
            <p:cNvPr id="624" name="Gerade Verbindung 147">
              <a:extLst>
                <a:ext uri="{FF2B5EF4-FFF2-40B4-BE49-F238E27FC236}">
                  <a16:creationId xmlns:a16="http://schemas.microsoft.com/office/drawing/2014/main" id="{2C275EFB-A762-BC40-AD69-AC14A76E720E}"/>
                </a:ext>
              </a:extLst>
            </p:cNvPr>
            <p:cNvCxnSpPr/>
            <p:nvPr/>
          </p:nvCxnSpPr>
          <p:spPr>
            <a:xfrm>
              <a:off x="1037951" y="2989796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5" name="Gerade Verbindung 148">
              <a:extLst>
                <a:ext uri="{FF2B5EF4-FFF2-40B4-BE49-F238E27FC236}">
                  <a16:creationId xmlns:a16="http://schemas.microsoft.com/office/drawing/2014/main" id="{8BDF7B73-39AE-BD43-AE93-9F18A6DC8F44}"/>
                </a:ext>
              </a:extLst>
            </p:cNvPr>
            <p:cNvCxnSpPr/>
            <p:nvPr/>
          </p:nvCxnSpPr>
          <p:spPr>
            <a:xfrm>
              <a:off x="1037951" y="3048057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6" name="Gerade Verbindung 149">
              <a:extLst>
                <a:ext uri="{FF2B5EF4-FFF2-40B4-BE49-F238E27FC236}">
                  <a16:creationId xmlns:a16="http://schemas.microsoft.com/office/drawing/2014/main" id="{5617712C-3CE8-5A49-B394-9096E8D035AA}"/>
                </a:ext>
              </a:extLst>
            </p:cNvPr>
            <p:cNvCxnSpPr/>
            <p:nvPr/>
          </p:nvCxnSpPr>
          <p:spPr>
            <a:xfrm>
              <a:off x="1037951" y="3107888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7" name="Gerade Verbindung 150">
              <a:extLst>
                <a:ext uri="{FF2B5EF4-FFF2-40B4-BE49-F238E27FC236}">
                  <a16:creationId xmlns:a16="http://schemas.microsoft.com/office/drawing/2014/main" id="{FE561C93-B6ED-CB43-83FE-B881C07E7416}"/>
                </a:ext>
              </a:extLst>
            </p:cNvPr>
            <p:cNvCxnSpPr/>
            <p:nvPr/>
          </p:nvCxnSpPr>
          <p:spPr>
            <a:xfrm>
              <a:off x="1037951" y="3166149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8" name="Gerade Verbindung 151">
              <a:extLst>
                <a:ext uri="{FF2B5EF4-FFF2-40B4-BE49-F238E27FC236}">
                  <a16:creationId xmlns:a16="http://schemas.microsoft.com/office/drawing/2014/main" id="{668D717A-1F34-C04D-80C2-CF9943548798}"/>
                </a:ext>
              </a:extLst>
            </p:cNvPr>
            <p:cNvCxnSpPr/>
            <p:nvPr/>
          </p:nvCxnSpPr>
          <p:spPr>
            <a:xfrm>
              <a:off x="1037952" y="3223438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9" name="Gerade Verbindung 152">
              <a:extLst>
                <a:ext uri="{FF2B5EF4-FFF2-40B4-BE49-F238E27FC236}">
                  <a16:creationId xmlns:a16="http://schemas.microsoft.com/office/drawing/2014/main" id="{72454AA7-6ACA-414A-A3B7-D86D3FABB109}"/>
                </a:ext>
              </a:extLst>
            </p:cNvPr>
            <p:cNvCxnSpPr/>
            <p:nvPr/>
          </p:nvCxnSpPr>
          <p:spPr>
            <a:xfrm>
              <a:off x="1037952" y="3281699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0" name="Gerade Verbindung 147">
              <a:extLst>
                <a:ext uri="{FF2B5EF4-FFF2-40B4-BE49-F238E27FC236}">
                  <a16:creationId xmlns:a16="http://schemas.microsoft.com/office/drawing/2014/main" id="{F8B832AA-4A9A-374D-8BED-94EF336680B4}"/>
                </a:ext>
              </a:extLst>
            </p:cNvPr>
            <p:cNvCxnSpPr/>
            <p:nvPr/>
          </p:nvCxnSpPr>
          <p:spPr>
            <a:xfrm>
              <a:off x="1037951" y="2928626"/>
              <a:ext cx="307524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9C4A09C5-8335-A54C-B5D3-0B8AD0B13C2B}"/>
              </a:ext>
            </a:extLst>
          </p:cNvPr>
          <p:cNvGrpSpPr/>
          <p:nvPr/>
        </p:nvGrpSpPr>
        <p:grpSpPr>
          <a:xfrm>
            <a:off x="2178875" y="3137104"/>
            <a:ext cx="33005" cy="647408"/>
            <a:chOff x="1037951" y="2928626"/>
            <a:chExt cx="121075" cy="353073"/>
          </a:xfrm>
        </p:grpSpPr>
        <p:cxnSp>
          <p:nvCxnSpPr>
            <p:cNvPr id="633" name="Gerade Verbindung 147">
              <a:extLst>
                <a:ext uri="{FF2B5EF4-FFF2-40B4-BE49-F238E27FC236}">
                  <a16:creationId xmlns:a16="http://schemas.microsoft.com/office/drawing/2014/main" id="{3FCEC42D-17A3-CE41-BF15-13032A7038D6}"/>
                </a:ext>
              </a:extLst>
            </p:cNvPr>
            <p:cNvCxnSpPr/>
            <p:nvPr/>
          </p:nvCxnSpPr>
          <p:spPr>
            <a:xfrm>
              <a:off x="1037951" y="2989796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4" name="Gerade Verbindung 148">
              <a:extLst>
                <a:ext uri="{FF2B5EF4-FFF2-40B4-BE49-F238E27FC236}">
                  <a16:creationId xmlns:a16="http://schemas.microsoft.com/office/drawing/2014/main" id="{84AC2568-BB76-AF4F-88D2-54C4114C464F}"/>
                </a:ext>
              </a:extLst>
            </p:cNvPr>
            <p:cNvCxnSpPr/>
            <p:nvPr/>
          </p:nvCxnSpPr>
          <p:spPr>
            <a:xfrm>
              <a:off x="1037951" y="3048057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5" name="Gerade Verbindung 149">
              <a:extLst>
                <a:ext uri="{FF2B5EF4-FFF2-40B4-BE49-F238E27FC236}">
                  <a16:creationId xmlns:a16="http://schemas.microsoft.com/office/drawing/2014/main" id="{FCE974C1-0973-8344-9CF2-8D072B009014}"/>
                </a:ext>
              </a:extLst>
            </p:cNvPr>
            <p:cNvCxnSpPr/>
            <p:nvPr/>
          </p:nvCxnSpPr>
          <p:spPr>
            <a:xfrm>
              <a:off x="1037951" y="3107888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6" name="Gerade Verbindung 150">
              <a:extLst>
                <a:ext uri="{FF2B5EF4-FFF2-40B4-BE49-F238E27FC236}">
                  <a16:creationId xmlns:a16="http://schemas.microsoft.com/office/drawing/2014/main" id="{C741BF1E-FDED-1248-832C-74717E88C1F7}"/>
                </a:ext>
              </a:extLst>
            </p:cNvPr>
            <p:cNvCxnSpPr/>
            <p:nvPr/>
          </p:nvCxnSpPr>
          <p:spPr>
            <a:xfrm>
              <a:off x="1037951" y="3166149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7" name="Gerade Verbindung 151">
              <a:extLst>
                <a:ext uri="{FF2B5EF4-FFF2-40B4-BE49-F238E27FC236}">
                  <a16:creationId xmlns:a16="http://schemas.microsoft.com/office/drawing/2014/main" id="{6564411B-CA2A-3B46-93F0-CD6E9CA4FF05}"/>
                </a:ext>
              </a:extLst>
            </p:cNvPr>
            <p:cNvCxnSpPr/>
            <p:nvPr/>
          </p:nvCxnSpPr>
          <p:spPr>
            <a:xfrm>
              <a:off x="1037951" y="3223438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8" name="Gerade Verbindung 152">
              <a:extLst>
                <a:ext uri="{FF2B5EF4-FFF2-40B4-BE49-F238E27FC236}">
                  <a16:creationId xmlns:a16="http://schemas.microsoft.com/office/drawing/2014/main" id="{3E53195E-8C12-E643-902E-699637B9DB0E}"/>
                </a:ext>
              </a:extLst>
            </p:cNvPr>
            <p:cNvCxnSpPr/>
            <p:nvPr/>
          </p:nvCxnSpPr>
          <p:spPr>
            <a:xfrm>
              <a:off x="1037951" y="3281699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9" name="Gerade Verbindung 147">
              <a:extLst>
                <a:ext uri="{FF2B5EF4-FFF2-40B4-BE49-F238E27FC236}">
                  <a16:creationId xmlns:a16="http://schemas.microsoft.com/office/drawing/2014/main" id="{D654CB8A-C82C-1646-AF02-7B46B285A0B9}"/>
                </a:ext>
              </a:extLst>
            </p:cNvPr>
            <p:cNvCxnSpPr/>
            <p:nvPr/>
          </p:nvCxnSpPr>
          <p:spPr>
            <a:xfrm>
              <a:off x="1037951" y="2928626"/>
              <a:ext cx="121075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41" name="Pfeil nach rechts 326">
            <a:extLst>
              <a:ext uri="{FF2B5EF4-FFF2-40B4-BE49-F238E27FC236}">
                <a16:creationId xmlns:a16="http://schemas.microsoft.com/office/drawing/2014/main" id="{DDA64B24-1046-6447-BC87-1C1F6F157E20}"/>
              </a:ext>
            </a:extLst>
          </p:cNvPr>
          <p:cNvSpPr/>
          <p:nvPr/>
        </p:nvSpPr>
        <p:spPr>
          <a:xfrm>
            <a:off x="1619775" y="3255485"/>
            <a:ext cx="327293" cy="311827"/>
          </a:xfrm>
          <a:prstGeom prst="rightArrow">
            <a:avLst>
              <a:gd name="adj1" fmla="val 40458"/>
              <a:gd name="adj2" fmla="val 50000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42" name="Textfeld 387">
            <a:extLst>
              <a:ext uri="{FF2B5EF4-FFF2-40B4-BE49-F238E27FC236}">
                <a16:creationId xmlns:a16="http://schemas.microsoft.com/office/drawing/2014/main" id="{1FC66012-4B93-1D49-A2F0-50087FFB701B}"/>
              </a:ext>
            </a:extLst>
          </p:cNvPr>
          <p:cNvSpPr txBox="1"/>
          <p:nvPr/>
        </p:nvSpPr>
        <p:spPr>
          <a:xfrm>
            <a:off x="1270026" y="4143715"/>
            <a:ext cx="2302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 b="1"/>
            </a:lvl1pPr>
          </a:lstStyle>
          <a:p>
            <a:r>
              <a:rPr lang="en-US" sz="1400" dirty="0">
                <a:latin typeface="Helvetica" pitchFamily="2" charset="0"/>
              </a:rPr>
              <a:t>List of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extracted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weaknesses</a:t>
            </a:r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2B0CEF13-C49E-6F46-A09C-658BF36B8BDE}"/>
              </a:ext>
            </a:extLst>
          </p:cNvPr>
          <p:cNvSpPr/>
          <p:nvPr/>
        </p:nvSpPr>
        <p:spPr>
          <a:xfrm>
            <a:off x="451435" y="1529263"/>
            <a:ext cx="430445" cy="430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646" name="Textfeld 26">
            <a:extLst>
              <a:ext uri="{FF2B5EF4-FFF2-40B4-BE49-F238E27FC236}">
                <a16:creationId xmlns:a16="http://schemas.microsoft.com/office/drawing/2014/main" id="{6397A03E-E8AF-0F4C-83CA-BEDA6561B9F5}"/>
              </a:ext>
            </a:extLst>
          </p:cNvPr>
          <p:cNvSpPr txBox="1"/>
          <p:nvPr/>
        </p:nvSpPr>
        <p:spPr>
          <a:xfrm>
            <a:off x="4193416" y="3893312"/>
            <a:ext cx="1786141" cy="42170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sz="1100" dirty="0">
                <a:latin typeface="Helvetica" pitchFamily="2" charset="0"/>
              </a:rPr>
              <a:t> Textual resource characteristics</a:t>
            </a:r>
          </a:p>
        </p:txBody>
      </p:sp>
      <p:sp>
        <p:nvSpPr>
          <p:cNvPr id="649" name="Can 648">
            <a:extLst>
              <a:ext uri="{FF2B5EF4-FFF2-40B4-BE49-F238E27FC236}">
                <a16:creationId xmlns:a16="http://schemas.microsoft.com/office/drawing/2014/main" id="{A4C0C3EF-352F-BB4A-8ABC-8AA2881ABCCB}"/>
              </a:ext>
            </a:extLst>
          </p:cNvPr>
          <p:cNvSpPr/>
          <p:nvPr/>
        </p:nvSpPr>
        <p:spPr>
          <a:xfrm>
            <a:off x="5663876" y="-964285"/>
            <a:ext cx="820495" cy="964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ounded Rectangle 649">
            <a:extLst>
              <a:ext uri="{FF2B5EF4-FFF2-40B4-BE49-F238E27FC236}">
                <a16:creationId xmlns:a16="http://schemas.microsoft.com/office/drawing/2014/main" id="{B26BA887-D60F-584B-A8B1-549B87E54925}"/>
              </a:ext>
            </a:extLst>
          </p:cNvPr>
          <p:cNvSpPr/>
          <p:nvPr/>
        </p:nvSpPr>
        <p:spPr>
          <a:xfrm>
            <a:off x="3870648" y="638856"/>
            <a:ext cx="2067258" cy="10188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Helvetica" pitchFamily="2" charset="0"/>
              </a:rPr>
              <a:t>Alignment</a:t>
            </a:r>
            <a:br>
              <a:rPr lang="de-DE">
                <a:solidFill>
                  <a:schemeClr val="tx1"/>
                </a:solidFill>
                <a:latin typeface="Helvetica" pitchFamily="2" charset="0"/>
              </a:rPr>
            </a:br>
            <a:r>
              <a:rPr lang="de-DE">
                <a:solidFill>
                  <a:schemeClr val="tx1"/>
                </a:solidFill>
                <a:latin typeface="Helvetica" pitchFamily="2" charset="0"/>
              </a:rPr>
              <a:t>generation</a:t>
            </a:r>
          </a:p>
        </p:txBody>
      </p:sp>
      <p:sp>
        <p:nvSpPr>
          <p:cNvPr id="651" name="Rounded Rectangle 650">
            <a:extLst>
              <a:ext uri="{FF2B5EF4-FFF2-40B4-BE49-F238E27FC236}">
                <a16:creationId xmlns:a16="http://schemas.microsoft.com/office/drawing/2014/main" id="{6CBD96EE-CACB-AB42-B8C8-2C29D1A60B2C}"/>
              </a:ext>
            </a:extLst>
          </p:cNvPr>
          <p:cNvSpPr/>
          <p:nvPr/>
        </p:nvSpPr>
        <p:spPr>
          <a:xfrm>
            <a:off x="6383755" y="638856"/>
            <a:ext cx="2067258" cy="10188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Helvetica" pitchFamily="2" charset="0"/>
              </a:rPr>
              <a:t>Improvement step generation</a:t>
            </a:r>
          </a:p>
        </p:txBody>
      </p:sp>
    </p:spTree>
    <p:extLst>
      <p:ext uri="{BB962C8B-B14F-4D97-AF65-F5344CB8AC3E}">
        <p14:creationId xmlns:p14="http://schemas.microsoft.com/office/powerpoint/2010/main" val="398855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3117E0E-07C4-FE43-8153-94CE4C5EB640}"/>
              </a:ext>
            </a:extLst>
          </p:cNvPr>
          <p:cNvGrpSpPr/>
          <p:nvPr/>
        </p:nvGrpSpPr>
        <p:grpSpPr>
          <a:xfrm>
            <a:off x="-427372" y="1108614"/>
            <a:ext cx="14004545" cy="4174282"/>
            <a:chOff x="-427372" y="1108614"/>
            <a:chExt cx="14004545" cy="41742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7F3C55-5B00-3E48-8216-A6A0E376CFFB}"/>
                </a:ext>
              </a:extLst>
            </p:cNvPr>
            <p:cNvSpPr/>
            <p:nvPr/>
          </p:nvSpPr>
          <p:spPr>
            <a:xfrm>
              <a:off x="1864290" y="2953792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1. Weakness</a:t>
              </a:r>
            </a:p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extraction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DD917DA-385D-6F4D-B6A4-9539F05FA287}"/>
                </a:ext>
              </a:extLst>
            </p:cNvPr>
            <p:cNvSpPr/>
            <p:nvPr/>
          </p:nvSpPr>
          <p:spPr>
            <a:xfrm>
              <a:off x="5558950" y="2953792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2. Alignment</a:t>
              </a:r>
              <a:br>
                <a:rPr lang="de-DE" sz="1600">
                  <a:solidFill>
                    <a:schemeClr val="tx1"/>
                  </a:solidFill>
                  <a:latin typeface="Helvetica" pitchFamily="2" charset="0"/>
                </a:rPr>
              </a:br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generation</a:t>
              </a:r>
            </a:p>
          </p:txBody>
        </p:sp>
        <p:grpSp>
          <p:nvGrpSpPr>
            <p:cNvPr id="8" name="Gruppierung 1">
              <a:extLst>
                <a:ext uri="{FF2B5EF4-FFF2-40B4-BE49-F238E27FC236}">
                  <a16:creationId xmlns:a16="http://schemas.microsoft.com/office/drawing/2014/main" id="{06576BC0-845A-8649-A18F-F6FFD483E164}"/>
                </a:ext>
              </a:extLst>
            </p:cNvPr>
            <p:cNvGrpSpPr/>
            <p:nvPr/>
          </p:nvGrpSpPr>
          <p:grpSpPr>
            <a:xfrm>
              <a:off x="320399" y="2810294"/>
              <a:ext cx="918665" cy="1185012"/>
              <a:chOff x="-1922286" y="2404400"/>
              <a:chExt cx="641542" cy="827543"/>
            </a:xfrm>
          </p:grpSpPr>
          <p:grpSp>
            <p:nvGrpSpPr>
              <p:cNvPr id="9" name="Gruppierung 386">
                <a:extLst>
                  <a:ext uri="{FF2B5EF4-FFF2-40B4-BE49-F238E27FC236}">
                    <a16:creationId xmlns:a16="http://schemas.microsoft.com/office/drawing/2014/main" id="{8F5A735B-E2E9-9C4D-94B9-F8FF5B5A8DF6}"/>
                  </a:ext>
                </a:extLst>
              </p:cNvPr>
              <p:cNvGrpSpPr/>
              <p:nvPr/>
            </p:nvGrpSpPr>
            <p:grpSpPr>
              <a:xfrm>
                <a:off x="-1814432" y="2404400"/>
                <a:ext cx="533688" cy="702957"/>
                <a:chOff x="-2043032" y="2379000"/>
                <a:chExt cx="533688" cy="702957"/>
              </a:xfrm>
            </p:grpSpPr>
            <p:sp>
              <p:nvSpPr>
                <p:cNvPr id="26" name="Gefaltete Ecke 330">
                  <a:extLst>
                    <a:ext uri="{FF2B5EF4-FFF2-40B4-BE49-F238E27FC236}">
                      <a16:creationId xmlns:a16="http://schemas.microsoft.com/office/drawing/2014/main" id="{AA7D8E55-1EE5-D943-A12B-4F5B020BBA37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27" name="Gerade Verbindung 334">
                  <a:extLst>
                    <a:ext uri="{FF2B5EF4-FFF2-40B4-BE49-F238E27FC236}">
                      <a16:creationId xmlns:a16="http://schemas.microsoft.com/office/drawing/2014/main" id="{CB174223-D18B-B34F-A17F-F87FFE21F471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Gerade Verbindung 335">
                  <a:extLst>
                    <a:ext uri="{FF2B5EF4-FFF2-40B4-BE49-F238E27FC236}">
                      <a16:creationId xmlns:a16="http://schemas.microsoft.com/office/drawing/2014/main" id="{0B050B46-0BE8-D346-8A13-D8C86BFE286F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Gerade Verbindung 336">
                  <a:extLst>
                    <a:ext uri="{FF2B5EF4-FFF2-40B4-BE49-F238E27FC236}">
                      <a16:creationId xmlns:a16="http://schemas.microsoft.com/office/drawing/2014/main" id="{D56D867F-3CBB-A24E-BC81-C6623F6322B0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Gerade Verbindung 337">
                  <a:extLst>
                    <a:ext uri="{FF2B5EF4-FFF2-40B4-BE49-F238E27FC236}">
                      <a16:creationId xmlns:a16="http://schemas.microsoft.com/office/drawing/2014/main" id="{0A0950CA-3905-2A44-8C84-152F721D6EDB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Gerade Verbindung 338">
                  <a:extLst>
                    <a:ext uri="{FF2B5EF4-FFF2-40B4-BE49-F238E27FC236}">
                      <a16:creationId xmlns:a16="http://schemas.microsoft.com/office/drawing/2014/main" id="{49ABC501-894F-844F-AB02-CF4C4F7F6598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Gerade Verbindung 339">
                  <a:extLst>
                    <a:ext uri="{FF2B5EF4-FFF2-40B4-BE49-F238E27FC236}">
                      <a16:creationId xmlns:a16="http://schemas.microsoft.com/office/drawing/2014/main" id="{E18DFE6F-B9E3-2445-8E0A-3B461E683C0F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" name="Gruppierung 137">
                <a:extLst>
                  <a:ext uri="{FF2B5EF4-FFF2-40B4-BE49-F238E27FC236}">
                    <a16:creationId xmlns:a16="http://schemas.microsoft.com/office/drawing/2014/main" id="{0B75F027-5A65-CB48-B960-A94324A0847E}"/>
                  </a:ext>
                </a:extLst>
              </p:cNvPr>
              <p:cNvGrpSpPr/>
              <p:nvPr/>
            </p:nvGrpSpPr>
            <p:grpSpPr>
              <a:xfrm>
                <a:off x="-1871342" y="2466968"/>
                <a:ext cx="533688" cy="702957"/>
                <a:chOff x="-2043032" y="2379000"/>
                <a:chExt cx="533688" cy="702957"/>
              </a:xfrm>
            </p:grpSpPr>
            <p:sp>
              <p:nvSpPr>
                <p:cNvPr id="19" name="Gefaltete Ecke 138">
                  <a:extLst>
                    <a:ext uri="{FF2B5EF4-FFF2-40B4-BE49-F238E27FC236}">
                      <a16:creationId xmlns:a16="http://schemas.microsoft.com/office/drawing/2014/main" id="{E91888E7-04DA-7046-AF89-4BC688C3496E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20" name="Gerade Verbindung 139">
                  <a:extLst>
                    <a:ext uri="{FF2B5EF4-FFF2-40B4-BE49-F238E27FC236}">
                      <a16:creationId xmlns:a16="http://schemas.microsoft.com/office/drawing/2014/main" id="{AE5E7471-39F4-0F40-B690-C9BFF3816610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140">
                  <a:extLst>
                    <a:ext uri="{FF2B5EF4-FFF2-40B4-BE49-F238E27FC236}">
                      <a16:creationId xmlns:a16="http://schemas.microsoft.com/office/drawing/2014/main" id="{B6DE57B9-C53C-A242-ABF4-41688BFC4845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141">
                  <a:extLst>
                    <a:ext uri="{FF2B5EF4-FFF2-40B4-BE49-F238E27FC236}">
                      <a16:creationId xmlns:a16="http://schemas.microsoft.com/office/drawing/2014/main" id="{A664EB4E-BD05-FD42-B5D0-EF6CB96F1A8A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142">
                  <a:extLst>
                    <a:ext uri="{FF2B5EF4-FFF2-40B4-BE49-F238E27FC236}">
                      <a16:creationId xmlns:a16="http://schemas.microsoft.com/office/drawing/2014/main" id="{A6BAF5D4-E52B-8D45-8789-5CA12042D555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143">
                  <a:extLst>
                    <a:ext uri="{FF2B5EF4-FFF2-40B4-BE49-F238E27FC236}">
                      <a16:creationId xmlns:a16="http://schemas.microsoft.com/office/drawing/2014/main" id="{FC6A97D0-6A10-D648-9852-3791676B740F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144">
                  <a:extLst>
                    <a:ext uri="{FF2B5EF4-FFF2-40B4-BE49-F238E27FC236}">
                      <a16:creationId xmlns:a16="http://schemas.microsoft.com/office/drawing/2014/main" id="{E0AF331E-AC03-324D-8EEA-219D86D5D1BC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" name="Gruppierung 145">
                <a:extLst>
                  <a:ext uri="{FF2B5EF4-FFF2-40B4-BE49-F238E27FC236}">
                    <a16:creationId xmlns:a16="http://schemas.microsoft.com/office/drawing/2014/main" id="{B5D34E78-461A-8746-B126-F6AEEB65647E}"/>
                  </a:ext>
                </a:extLst>
              </p:cNvPr>
              <p:cNvGrpSpPr/>
              <p:nvPr/>
            </p:nvGrpSpPr>
            <p:grpSpPr>
              <a:xfrm>
                <a:off x="-1922286" y="2528986"/>
                <a:ext cx="533688" cy="702957"/>
                <a:chOff x="-2043032" y="2379000"/>
                <a:chExt cx="533688" cy="702957"/>
              </a:xfrm>
            </p:grpSpPr>
            <p:sp>
              <p:nvSpPr>
                <p:cNvPr id="12" name="Gefaltete Ecke 146">
                  <a:extLst>
                    <a:ext uri="{FF2B5EF4-FFF2-40B4-BE49-F238E27FC236}">
                      <a16:creationId xmlns:a16="http://schemas.microsoft.com/office/drawing/2014/main" id="{8CEB42B0-73FF-9F41-AA0B-97A96F578146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13" name="Gerade Verbindung 147">
                  <a:extLst>
                    <a:ext uri="{FF2B5EF4-FFF2-40B4-BE49-F238E27FC236}">
                      <a16:creationId xmlns:a16="http://schemas.microsoft.com/office/drawing/2014/main" id="{A5407CC8-4641-8046-816A-B77F004E0133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Gerade Verbindung 148">
                  <a:extLst>
                    <a:ext uri="{FF2B5EF4-FFF2-40B4-BE49-F238E27FC236}">
                      <a16:creationId xmlns:a16="http://schemas.microsoft.com/office/drawing/2014/main" id="{DF184611-24C6-4F45-AE0F-CC56E8BBD7B4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Gerade Verbindung 149">
                  <a:extLst>
                    <a:ext uri="{FF2B5EF4-FFF2-40B4-BE49-F238E27FC236}">
                      <a16:creationId xmlns:a16="http://schemas.microsoft.com/office/drawing/2014/main" id="{D84F181E-AECE-3846-9F58-572F50908523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Gerade Verbindung 150">
                  <a:extLst>
                    <a:ext uri="{FF2B5EF4-FFF2-40B4-BE49-F238E27FC236}">
                      <a16:creationId xmlns:a16="http://schemas.microsoft.com/office/drawing/2014/main" id="{93D82992-06ED-CD46-BDAA-F7B2F120B7EA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Gerade Verbindung 151">
                  <a:extLst>
                    <a:ext uri="{FF2B5EF4-FFF2-40B4-BE49-F238E27FC236}">
                      <a16:creationId xmlns:a16="http://schemas.microsoft.com/office/drawing/2014/main" id="{4DDC25D2-23A3-0944-B321-FF0C35D982C5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Gerade Verbindung 152">
                  <a:extLst>
                    <a:ext uri="{FF2B5EF4-FFF2-40B4-BE49-F238E27FC236}">
                      <a16:creationId xmlns:a16="http://schemas.microsoft.com/office/drawing/2014/main" id="{DC918E29-0804-A745-AF26-E25B01DE21CF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33" name="Gerade Verbindung 147">
              <a:extLst>
                <a:ext uri="{FF2B5EF4-FFF2-40B4-BE49-F238E27FC236}">
                  <a16:creationId xmlns:a16="http://schemas.microsoft.com/office/drawing/2014/main" id="{7CD301EC-C469-6E42-A662-1A075439AD1B}"/>
                </a:ext>
              </a:extLst>
            </p:cNvPr>
            <p:cNvCxnSpPr/>
            <p:nvPr/>
          </p:nvCxnSpPr>
          <p:spPr>
            <a:xfrm>
              <a:off x="421053" y="317846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Pfeil nach rechts 326">
              <a:extLst>
                <a:ext uri="{FF2B5EF4-FFF2-40B4-BE49-F238E27FC236}">
                  <a16:creationId xmlns:a16="http://schemas.microsoft.com/office/drawing/2014/main" id="{461840A7-FF5E-EF4B-B540-E269A41D4EF2}"/>
                </a:ext>
              </a:extLst>
            </p:cNvPr>
            <p:cNvSpPr/>
            <p:nvPr/>
          </p:nvSpPr>
          <p:spPr>
            <a:xfrm>
              <a:off x="1374170" y="3290210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5" name="Gefaltete Ecke 146">
              <a:extLst>
                <a:ext uri="{FF2B5EF4-FFF2-40B4-BE49-F238E27FC236}">
                  <a16:creationId xmlns:a16="http://schemas.microsoft.com/office/drawing/2014/main" id="{06C8C03C-AFBE-8A46-B717-E06FE13757AC}"/>
                </a:ext>
              </a:extLst>
            </p:cNvPr>
            <p:cNvSpPr/>
            <p:nvPr/>
          </p:nvSpPr>
          <p:spPr>
            <a:xfrm rot="10800000" flipH="1">
              <a:off x="4037228" y="2966134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B420C4-A3B7-8E44-B51E-A8309CFD79C2}"/>
                </a:ext>
              </a:extLst>
            </p:cNvPr>
            <p:cNvGrpSpPr/>
            <p:nvPr/>
          </p:nvGrpSpPr>
          <p:grpSpPr>
            <a:xfrm>
              <a:off x="4291478" y="3166193"/>
              <a:ext cx="401544" cy="647408"/>
              <a:chOff x="1037951" y="2928626"/>
              <a:chExt cx="307525" cy="353073"/>
            </a:xfrm>
          </p:grpSpPr>
          <p:cxnSp>
            <p:nvCxnSpPr>
              <p:cNvPr id="37" name="Gerade Verbindung 147">
                <a:extLst>
                  <a:ext uri="{FF2B5EF4-FFF2-40B4-BE49-F238E27FC236}">
                    <a16:creationId xmlns:a16="http://schemas.microsoft.com/office/drawing/2014/main" id="{D1DC4BD0-E66D-694D-98E1-F3680621E408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148">
                <a:extLst>
                  <a:ext uri="{FF2B5EF4-FFF2-40B4-BE49-F238E27FC236}">
                    <a16:creationId xmlns:a16="http://schemas.microsoft.com/office/drawing/2014/main" id="{996663A0-42FA-154C-9108-033A538FF1BA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149">
                <a:extLst>
                  <a:ext uri="{FF2B5EF4-FFF2-40B4-BE49-F238E27FC236}">
                    <a16:creationId xmlns:a16="http://schemas.microsoft.com/office/drawing/2014/main" id="{E0E9B7F3-E5F3-E14C-AA56-E0C126D6B710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150">
                <a:extLst>
                  <a:ext uri="{FF2B5EF4-FFF2-40B4-BE49-F238E27FC236}">
                    <a16:creationId xmlns:a16="http://schemas.microsoft.com/office/drawing/2014/main" id="{DD0FF731-7314-D848-B2F7-3CF9ADB30FE2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151">
                <a:extLst>
                  <a:ext uri="{FF2B5EF4-FFF2-40B4-BE49-F238E27FC236}">
                    <a16:creationId xmlns:a16="http://schemas.microsoft.com/office/drawing/2014/main" id="{874B7AA5-4606-9F4C-AAE7-C4794ED02ABA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Gerade Verbindung 152">
                <a:extLst>
                  <a:ext uri="{FF2B5EF4-FFF2-40B4-BE49-F238E27FC236}">
                    <a16:creationId xmlns:a16="http://schemas.microsoft.com/office/drawing/2014/main" id="{8176AE48-C02D-DA47-8857-32F7CE6AC369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147">
                <a:extLst>
                  <a:ext uri="{FF2B5EF4-FFF2-40B4-BE49-F238E27FC236}">
                    <a16:creationId xmlns:a16="http://schemas.microsoft.com/office/drawing/2014/main" id="{A7B4BBE8-DC59-A740-AB82-12A2A84BFE88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D2047-19AE-5549-AC8E-5806BB082C7E}"/>
                </a:ext>
              </a:extLst>
            </p:cNvPr>
            <p:cNvGrpSpPr/>
            <p:nvPr/>
          </p:nvGrpSpPr>
          <p:grpSpPr>
            <a:xfrm>
              <a:off x="4157610" y="3171190"/>
              <a:ext cx="33005" cy="647408"/>
              <a:chOff x="1037951" y="2928626"/>
              <a:chExt cx="121075" cy="353073"/>
            </a:xfrm>
          </p:grpSpPr>
          <p:cxnSp>
            <p:nvCxnSpPr>
              <p:cNvPr id="45" name="Gerade Verbindung 147">
                <a:extLst>
                  <a:ext uri="{FF2B5EF4-FFF2-40B4-BE49-F238E27FC236}">
                    <a16:creationId xmlns:a16="http://schemas.microsoft.com/office/drawing/2014/main" id="{0B88CD00-6BC6-304D-A63E-6A7C5B091AAD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Gerade Verbindung 148">
                <a:extLst>
                  <a:ext uri="{FF2B5EF4-FFF2-40B4-BE49-F238E27FC236}">
                    <a16:creationId xmlns:a16="http://schemas.microsoft.com/office/drawing/2014/main" id="{138D82F2-FB63-4B41-8F92-ADBE1BCDF42C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Gerade Verbindung 149">
                <a:extLst>
                  <a:ext uri="{FF2B5EF4-FFF2-40B4-BE49-F238E27FC236}">
                    <a16:creationId xmlns:a16="http://schemas.microsoft.com/office/drawing/2014/main" id="{AACBB808-0A92-A442-976A-92E1B032B7EB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Gerade Verbindung 150">
                <a:extLst>
                  <a:ext uri="{FF2B5EF4-FFF2-40B4-BE49-F238E27FC236}">
                    <a16:creationId xmlns:a16="http://schemas.microsoft.com/office/drawing/2014/main" id="{7A8EB510-A756-B24D-A9B3-93AEAA67DA09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Gerade Verbindung 151">
                <a:extLst>
                  <a:ext uri="{FF2B5EF4-FFF2-40B4-BE49-F238E27FC236}">
                    <a16:creationId xmlns:a16="http://schemas.microsoft.com/office/drawing/2014/main" id="{D59D4799-2C6B-E047-AAD9-000950792D9E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Gerade Verbindung 152">
                <a:extLst>
                  <a:ext uri="{FF2B5EF4-FFF2-40B4-BE49-F238E27FC236}">
                    <a16:creationId xmlns:a16="http://schemas.microsoft.com/office/drawing/2014/main" id="{DE137F39-0237-F54F-8D35-583E308FDFAA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147">
                <a:extLst>
                  <a:ext uri="{FF2B5EF4-FFF2-40B4-BE49-F238E27FC236}">
                    <a16:creationId xmlns:a16="http://schemas.microsoft.com/office/drawing/2014/main" id="{287B7803-E5DD-B14D-9997-4FD89F0F2EA7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Pfeil nach rechts 326">
              <a:extLst>
                <a:ext uri="{FF2B5EF4-FFF2-40B4-BE49-F238E27FC236}">
                  <a16:creationId xmlns:a16="http://schemas.microsoft.com/office/drawing/2014/main" id="{BEAC0120-9479-F748-948C-3F102BABDFCC}"/>
                </a:ext>
              </a:extLst>
            </p:cNvPr>
            <p:cNvSpPr/>
            <p:nvPr/>
          </p:nvSpPr>
          <p:spPr>
            <a:xfrm>
              <a:off x="3575360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feld 387">
              <a:extLst>
                <a:ext uri="{FF2B5EF4-FFF2-40B4-BE49-F238E27FC236}">
                  <a16:creationId xmlns:a16="http://schemas.microsoft.com/office/drawing/2014/main" id="{50FDD997-7C8A-104C-82E3-7D257054179E}"/>
                </a:ext>
              </a:extLst>
            </p:cNvPr>
            <p:cNvSpPr txBox="1"/>
            <p:nvPr/>
          </p:nvSpPr>
          <p:spPr>
            <a:xfrm>
              <a:off x="3289885" y="4077791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List of extracted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weaknesses</a:t>
              </a:r>
            </a:p>
          </p:txBody>
        </p:sp>
        <p:sp>
          <p:nvSpPr>
            <p:cNvPr id="54" name="Textfeld 387">
              <a:extLst>
                <a:ext uri="{FF2B5EF4-FFF2-40B4-BE49-F238E27FC236}">
                  <a16:creationId xmlns:a16="http://schemas.microsoft.com/office/drawing/2014/main" id="{729601D6-355A-9A4E-A5D1-7E20956817D1}"/>
                </a:ext>
              </a:extLst>
            </p:cNvPr>
            <p:cNvSpPr txBox="1"/>
            <p:nvPr/>
          </p:nvSpPr>
          <p:spPr>
            <a:xfrm>
              <a:off x="-427372" y="4055281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Customer-generated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textual resources </a:t>
              </a:r>
            </a:p>
          </p:txBody>
        </p:sp>
        <p:sp>
          <p:nvSpPr>
            <p:cNvPr id="55" name="Pfeil nach rechts 326">
              <a:extLst>
                <a:ext uri="{FF2B5EF4-FFF2-40B4-BE49-F238E27FC236}">
                  <a16:creationId xmlns:a16="http://schemas.microsoft.com/office/drawing/2014/main" id="{0BDEAA64-7646-C246-BF0C-61DC06E8B71A}"/>
                </a:ext>
              </a:extLst>
            </p:cNvPr>
            <p:cNvSpPr/>
            <p:nvPr/>
          </p:nvSpPr>
          <p:spPr>
            <a:xfrm>
              <a:off x="5028128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8341860-D4AF-024D-90E7-CC3114D97B00}"/>
                </a:ext>
              </a:extLst>
            </p:cNvPr>
            <p:cNvSpPr/>
            <p:nvPr/>
          </p:nvSpPr>
          <p:spPr>
            <a:xfrm>
              <a:off x="9764449" y="2976408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3. Improve-ment step generation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6A00ACE-ACAC-FC4A-9F8F-D06C032C1512}"/>
                </a:ext>
              </a:extLst>
            </p:cNvPr>
            <p:cNvGrpSpPr/>
            <p:nvPr/>
          </p:nvGrpSpPr>
          <p:grpSpPr>
            <a:xfrm>
              <a:off x="3740900" y="1108614"/>
              <a:ext cx="1380024" cy="1138642"/>
              <a:chOff x="7008513" y="4653277"/>
              <a:chExt cx="1380024" cy="1138642"/>
            </a:xfrm>
          </p:grpSpPr>
          <p:sp>
            <p:nvSpPr>
              <p:cNvPr id="138" name="Gefaltete Ecke 146">
                <a:extLst>
                  <a:ext uri="{FF2B5EF4-FFF2-40B4-BE49-F238E27FC236}">
                    <a16:creationId xmlns:a16="http://schemas.microsoft.com/office/drawing/2014/main" id="{BEBFDE3F-72D7-9444-9E5C-388E7EF82A4E}"/>
                  </a:ext>
                </a:extLst>
              </p:cNvPr>
              <p:cNvSpPr/>
              <p:nvPr/>
            </p:nvSpPr>
            <p:spPr>
              <a:xfrm rot="10800000" flipH="1">
                <a:off x="7183032" y="4653277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7" name="Gefaltete Ecke 146">
                <a:extLst>
                  <a:ext uri="{FF2B5EF4-FFF2-40B4-BE49-F238E27FC236}">
                    <a16:creationId xmlns:a16="http://schemas.microsoft.com/office/drawing/2014/main" id="{F47475E9-B426-B74E-9FE7-0A160CA00458}"/>
                  </a:ext>
                </a:extLst>
              </p:cNvPr>
              <p:cNvSpPr/>
              <p:nvPr/>
            </p:nvSpPr>
            <p:spPr>
              <a:xfrm rot="10800000" flipH="1">
                <a:off x="7091016" y="4716539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" name="Gefaltete Ecke 146">
                <a:extLst>
                  <a:ext uri="{FF2B5EF4-FFF2-40B4-BE49-F238E27FC236}">
                    <a16:creationId xmlns:a16="http://schemas.microsoft.com/office/drawing/2014/main" id="{8464F35A-3FDF-5340-940B-CAA86F7C4EA3}"/>
                  </a:ext>
                </a:extLst>
              </p:cNvPr>
              <p:cNvSpPr/>
              <p:nvPr/>
            </p:nvSpPr>
            <p:spPr>
              <a:xfrm rot="10800000" flipH="1">
                <a:off x="7008513" y="4785310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99FCCD-BF71-3F40-9DF1-0EFD61FBE679}"/>
                  </a:ext>
                </a:extLst>
              </p:cNvPr>
              <p:cNvGrpSpPr/>
              <p:nvPr/>
            </p:nvGrpSpPr>
            <p:grpSpPr>
              <a:xfrm>
                <a:off x="7342769" y="5082467"/>
                <a:ext cx="242660" cy="535244"/>
                <a:chOff x="7109168" y="5082467"/>
                <a:chExt cx="563889" cy="535244"/>
              </a:xfrm>
            </p:grpSpPr>
            <p:cxnSp>
              <p:nvCxnSpPr>
                <p:cNvPr id="66" name="Gerade Verbindung 147">
                  <a:extLst>
                    <a:ext uri="{FF2B5EF4-FFF2-40B4-BE49-F238E27FC236}">
                      <a16:creationId xmlns:a16="http://schemas.microsoft.com/office/drawing/2014/main" id="{B62F75FC-2448-8447-8592-17DA3F7B2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Gerade Verbindung 148">
                  <a:extLst>
                    <a:ext uri="{FF2B5EF4-FFF2-40B4-BE49-F238E27FC236}">
                      <a16:creationId xmlns:a16="http://schemas.microsoft.com/office/drawing/2014/main" id="{2EC26165-A21B-564E-9389-6CEBBFB79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Gerade Verbindung 149">
                  <a:extLst>
                    <a:ext uri="{FF2B5EF4-FFF2-40B4-BE49-F238E27FC236}">
                      <a16:creationId xmlns:a16="http://schemas.microsoft.com/office/drawing/2014/main" id="{833E23B4-C760-5D4F-926D-4E7A18CBE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Gerade Verbindung 150">
                  <a:extLst>
                    <a:ext uri="{FF2B5EF4-FFF2-40B4-BE49-F238E27FC236}">
                      <a16:creationId xmlns:a16="http://schemas.microsoft.com/office/drawing/2014/main" id="{56445F79-C7ED-DB4F-99E3-97CE8D07C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Gerade Verbindung 151">
                  <a:extLst>
                    <a:ext uri="{FF2B5EF4-FFF2-40B4-BE49-F238E27FC236}">
                      <a16:creationId xmlns:a16="http://schemas.microsoft.com/office/drawing/2014/main" id="{29F27447-2B38-7A48-AE4E-AF34228AC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Gerade Verbindung 152">
                  <a:extLst>
                    <a:ext uri="{FF2B5EF4-FFF2-40B4-BE49-F238E27FC236}">
                      <a16:creationId xmlns:a16="http://schemas.microsoft.com/office/drawing/2014/main" id="{76BF7352-D6F7-DC43-A218-C14C27B64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4E793B-E9C9-7249-8F1A-DFEDADC9B235}"/>
                  </a:ext>
                </a:extLst>
              </p:cNvPr>
              <p:cNvSpPr txBox="1"/>
              <p:nvPr/>
            </p:nvSpPr>
            <p:spPr>
              <a:xfrm>
                <a:off x="7013777" y="4835371"/>
                <a:ext cx="3273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/>
                  <a:t>CID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F361438-1DA9-8F48-8369-DEDA9ABD3382}"/>
                  </a:ext>
                </a:extLst>
              </p:cNvPr>
              <p:cNvSpPr txBox="1"/>
              <p:nvPr/>
            </p:nvSpPr>
            <p:spPr>
              <a:xfrm>
                <a:off x="7239508" y="4840707"/>
                <a:ext cx="4203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/>
                  <a:t>Event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18D37E-75BF-E24A-9B73-9CE693BA725E}"/>
                  </a:ext>
                </a:extLst>
              </p:cNvPr>
              <p:cNvSpPr txBox="1"/>
              <p:nvPr/>
            </p:nvSpPr>
            <p:spPr>
              <a:xfrm>
                <a:off x="7566651" y="4838431"/>
                <a:ext cx="651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/>
                  <a:t>Timestamp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0427D12-71C0-0549-98BC-2DE13DCEC4DF}"/>
                  </a:ext>
                </a:extLst>
              </p:cNvPr>
              <p:cNvGrpSpPr/>
              <p:nvPr/>
            </p:nvGrpSpPr>
            <p:grpSpPr>
              <a:xfrm>
                <a:off x="7130511" y="5081806"/>
                <a:ext cx="90259" cy="535244"/>
                <a:chOff x="7109168" y="5082467"/>
                <a:chExt cx="563889" cy="535244"/>
              </a:xfrm>
            </p:grpSpPr>
            <p:cxnSp>
              <p:nvCxnSpPr>
                <p:cNvPr id="99" name="Gerade Verbindung 147">
                  <a:extLst>
                    <a:ext uri="{FF2B5EF4-FFF2-40B4-BE49-F238E27FC236}">
                      <a16:creationId xmlns:a16="http://schemas.microsoft.com/office/drawing/2014/main" id="{4CF3B172-FCB7-DE44-8675-683D786E1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Gerade Verbindung 148">
                  <a:extLst>
                    <a:ext uri="{FF2B5EF4-FFF2-40B4-BE49-F238E27FC236}">
                      <a16:creationId xmlns:a16="http://schemas.microsoft.com/office/drawing/2014/main" id="{DD14BEFD-B192-414B-9093-7E4D8685F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Gerade Verbindung 149">
                  <a:extLst>
                    <a:ext uri="{FF2B5EF4-FFF2-40B4-BE49-F238E27FC236}">
                      <a16:creationId xmlns:a16="http://schemas.microsoft.com/office/drawing/2014/main" id="{A2C9AA7F-3D41-DD49-9280-B5063AFD0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Gerade Verbindung 150">
                  <a:extLst>
                    <a:ext uri="{FF2B5EF4-FFF2-40B4-BE49-F238E27FC236}">
                      <a16:creationId xmlns:a16="http://schemas.microsoft.com/office/drawing/2014/main" id="{3B8C0BF6-A68E-4D43-B734-3903EA58E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Gerade Verbindung 151">
                  <a:extLst>
                    <a:ext uri="{FF2B5EF4-FFF2-40B4-BE49-F238E27FC236}">
                      <a16:creationId xmlns:a16="http://schemas.microsoft.com/office/drawing/2014/main" id="{1D178C6E-14F9-9641-9C3C-DA02A82B4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Gerade Verbindung 152">
                  <a:extLst>
                    <a:ext uri="{FF2B5EF4-FFF2-40B4-BE49-F238E27FC236}">
                      <a16:creationId xmlns:a16="http://schemas.microsoft.com/office/drawing/2014/main" id="{5A89F7AE-0525-3D47-8328-F2432B071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CE2F511-8A4C-A446-B3BC-0B3795C80D3C}"/>
                  </a:ext>
                </a:extLst>
              </p:cNvPr>
              <p:cNvGrpSpPr/>
              <p:nvPr/>
            </p:nvGrpSpPr>
            <p:grpSpPr>
              <a:xfrm>
                <a:off x="7702395" y="5075915"/>
                <a:ext cx="367018" cy="535244"/>
                <a:chOff x="7109168" y="5082467"/>
                <a:chExt cx="563889" cy="535244"/>
              </a:xfrm>
            </p:grpSpPr>
            <p:cxnSp>
              <p:nvCxnSpPr>
                <p:cNvPr id="106" name="Gerade Verbindung 147">
                  <a:extLst>
                    <a:ext uri="{FF2B5EF4-FFF2-40B4-BE49-F238E27FC236}">
                      <a16:creationId xmlns:a16="http://schemas.microsoft.com/office/drawing/2014/main" id="{2E3DB093-4C1D-0446-8E1B-7FAFE17DB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Gerade Verbindung 148">
                  <a:extLst>
                    <a:ext uri="{FF2B5EF4-FFF2-40B4-BE49-F238E27FC236}">
                      <a16:creationId xmlns:a16="http://schemas.microsoft.com/office/drawing/2014/main" id="{3739231F-A1A8-794B-A596-A489CB25D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Gerade Verbindung 149">
                  <a:extLst>
                    <a:ext uri="{FF2B5EF4-FFF2-40B4-BE49-F238E27FC236}">
                      <a16:creationId xmlns:a16="http://schemas.microsoft.com/office/drawing/2014/main" id="{DD88E58A-AB6A-3240-8290-426BF8644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Gerade Verbindung 150">
                  <a:extLst>
                    <a:ext uri="{FF2B5EF4-FFF2-40B4-BE49-F238E27FC236}">
                      <a16:creationId xmlns:a16="http://schemas.microsoft.com/office/drawing/2014/main" id="{BB490880-F655-2349-A6EB-781492ECB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Gerade Verbindung 151">
                  <a:extLst>
                    <a:ext uri="{FF2B5EF4-FFF2-40B4-BE49-F238E27FC236}">
                      <a16:creationId xmlns:a16="http://schemas.microsoft.com/office/drawing/2014/main" id="{00ED05C7-56CA-9947-80FA-9DA627277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Gerade Verbindung 152">
                  <a:extLst>
                    <a:ext uri="{FF2B5EF4-FFF2-40B4-BE49-F238E27FC236}">
                      <a16:creationId xmlns:a16="http://schemas.microsoft.com/office/drawing/2014/main" id="{BF3075B4-2DAA-414B-806C-29E95F465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40" name="Pfeil nach rechts 326">
              <a:extLst>
                <a:ext uri="{FF2B5EF4-FFF2-40B4-BE49-F238E27FC236}">
                  <a16:creationId xmlns:a16="http://schemas.microsoft.com/office/drawing/2014/main" id="{AEA5D4FB-9E74-984F-BFE8-781BFCEACD73}"/>
                </a:ext>
              </a:extLst>
            </p:cNvPr>
            <p:cNvSpPr/>
            <p:nvPr/>
          </p:nvSpPr>
          <p:spPr>
            <a:xfrm rot="2700000">
              <a:off x="5016553" y="2623853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1" name="Textfeld 387">
              <a:extLst>
                <a:ext uri="{FF2B5EF4-FFF2-40B4-BE49-F238E27FC236}">
                  <a16:creationId xmlns:a16="http://schemas.microsoft.com/office/drawing/2014/main" id="{C0BEE1CB-E1B4-1240-BA83-D99D742AC532}"/>
                </a:ext>
              </a:extLst>
            </p:cNvPr>
            <p:cNvSpPr txBox="1"/>
            <p:nvPr/>
          </p:nvSpPr>
          <p:spPr>
            <a:xfrm>
              <a:off x="3256575" y="2298433"/>
              <a:ext cx="230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Set of event logs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5A7DD21-074E-A84A-A557-9961B294B68B}"/>
                </a:ext>
              </a:extLst>
            </p:cNvPr>
            <p:cNvGrpSpPr/>
            <p:nvPr/>
          </p:nvGrpSpPr>
          <p:grpSpPr>
            <a:xfrm>
              <a:off x="7664806" y="2178166"/>
              <a:ext cx="1380024" cy="1138642"/>
              <a:chOff x="7008513" y="4653277"/>
              <a:chExt cx="1380024" cy="1138642"/>
            </a:xfrm>
          </p:grpSpPr>
          <p:sp>
            <p:nvSpPr>
              <p:cNvPr id="143" name="Gefaltete Ecke 146">
                <a:extLst>
                  <a:ext uri="{FF2B5EF4-FFF2-40B4-BE49-F238E27FC236}">
                    <a16:creationId xmlns:a16="http://schemas.microsoft.com/office/drawing/2014/main" id="{B952306D-51B3-9F41-BB47-485BEF848AEC}"/>
                  </a:ext>
                </a:extLst>
              </p:cNvPr>
              <p:cNvSpPr/>
              <p:nvPr/>
            </p:nvSpPr>
            <p:spPr>
              <a:xfrm rot="10800000" flipH="1">
                <a:off x="7183032" y="4653277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4" name="Gefaltete Ecke 146">
                <a:extLst>
                  <a:ext uri="{FF2B5EF4-FFF2-40B4-BE49-F238E27FC236}">
                    <a16:creationId xmlns:a16="http://schemas.microsoft.com/office/drawing/2014/main" id="{790579A9-6A2C-0440-8273-7AAE42D6B2DB}"/>
                  </a:ext>
                </a:extLst>
              </p:cNvPr>
              <p:cNvSpPr/>
              <p:nvPr/>
            </p:nvSpPr>
            <p:spPr>
              <a:xfrm rot="10800000" flipH="1">
                <a:off x="7091016" y="4716539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5" name="Gefaltete Ecke 146">
                <a:extLst>
                  <a:ext uri="{FF2B5EF4-FFF2-40B4-BE49-F238E27FC236}">
                    <a16:creationId xmlns:a16="http://schemas.microsoft.com/office/drawing/2014/main" id="{80B24AB8-964A-344F-AF19-07EA0209D350}"/>
                  </a:ext>
                </a:extLst>
              </p:cNvPr>
              <p:cNvSpPr/>
              <p:nvPr/>
            </p:nvSpPr>
            <p:spPr>
              <a:xfrm rot="10800000" flipH="1">
                <a:off x="7008513" y="4785310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EED1AC7-4EFB-4741-B778-54FA8C7BE974}"/>
                  </a:ext>
                </a:extLst>
              </p:cNvPr>
              <p:cNvGrpSpPr/>
              <p:nvPr/>
            </p:nvGrpSpPr>
            <p:grpSpPr>
              <a:xfrm>
                <a:off x="7342769" y="5082467"/>
                <a:ext cx="242660" cy="535244"/>
                <a:chOff x="7109168" y="5082467"/>
                <a:chExt cx="563889" cy="535244"/>
              </a:xfrm>
            </p:grpSpPr>
            <p:cxnSp>
              <p:nvCxnSpPr>
                <p:cNvPr id="164" name="Gerade Verbindung 147">
                  <a:extLst>
                    <a:ext uri="{FF2B5EF4-FFF2-40B4-BE49-F238E27FC236}">
                      <a16:creationId xmlns:a16="http://schemas.microsoft.com/office/drawing/2014/main" id="{090F5406-0882-E946-AF6F-F0355E2FD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5" name="Gerade Verbindung 148">
                  <a:extLst>
                    <a:ext uri="{FF2B5EF4-FFF2-40B4-BE49-F238E27FC236}">
                      <a16:creationId xmlns:a16="http://schemas.microsoft.com/office/drawing/2014/main" id="{B3D66037-8327-164B-AF96-41ABA2351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Gerade Verbindung 149">
                  <a:extLst>
                    <a:ext uri="{FF2B5EF4-FFF2-40B4-BE49-F238E27FC236}">
                      <a16:creationId xmlns:a16="http://schemas.microsoft.com/office/drawing/2014/main" id="{E3B95745-3D02-DB42-B0C0-10070E601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7" name="Gerade Verbindung 150">
                  <a:extLst>
                    <a:ext uri="{FF2B5EF4-FFF2-40B4-BE49-F238E27FC236}">
                      <a16:creationId xmlns:a16="http://schemas.microsoft.com/office/drawing/2014/main" id="{9FA40586-BF03-D049-B5F5-F90227245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Gerade Verbindung 151">
                  <a:extLst>
                    <a:ext uri="{FF2B5EF4-FFF2-40B4-BE49-F238E27FC236}">
                      <a16:creationId xmlns:a16="http://schemas.microsoft.com/office/drawing/2014/main" id="{2400AEE8-C5D1-7242-8E40-C039BDEC0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Gerade Verbindung 152">
                  <a:extLst>
                    <a:ext uri="{FF2B5EF4-FFF2-40B4-BE49-F238E27FC236}">
                      <a16:creationId xmlns:a16="http://schemas.microsoft.com/office/drawing/2014/main" id="{513330C4-3013-3146-B180-4761104C1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CAC6D3-E868-0440-BC76-D89828BCDFFC}"/>
                  </a:ext>
                </a:extLst>
              </p:cNvPr>
              <p:cNvSpPr txBox="1"/>
              <p:nvPr/>
            </p:nvSpPr>
            <p:spPr>
              <a:xfrm>
                <a:off x="7013777" y="4835371"/>
                <a:ext cx="12394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/>
                  <a:t>CID  Event  Timestamp</a:t>
                </a: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D4D4BFF-80BC-2448-8AE0-6ED1219F9BFE}"/>
                  </a:ext>
                </a:extLst>
              </p:cNvPr>
              <p:cNvGrpSpPr/>
              <p:nvPr/>
            </p:nvGrpSpPr>
            <p:grpSpPr>
              <a:xfrm>
                <a:off x="7130511" y="5081806"/>
                <a:ext cx="90259" cy="535244"/>
                <a:chOff x="7109168" y="5082467"/>
                <a:chExt cx="563889" cy="535244"/>
              </a:xfrm>
            </p:grpSpPr>
            <p:cxnSp>
              <p:nvCxnSpPr>
                <p:cNvPr id="158" name="Gerade Verbindung 147">
                  <a:extLst>
                    <a:ext uri="{FF2B5EF4-FFF2-40B4-BE49-F238E27FC236}">
                      <a16:creationId xmlns:a16="http://schemas.microsoft.com/office/drawing/2014/main" id="{D0A5F3DF-DF2A-0F4B-8DD0-AB17B234D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Gerade Verbindung 148">
                  <a:extLst>
                    <a:ext uri="{FF2B5EF4-FFF2-40B4-BE49-F238E27FC236}">
                      <a16:creationId xmlns:a16="http://schemas.microsoft.com/office/drawing/2014/main" id="{812B51C4-1A04-224D-9654-DB04F376D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0" name="Gerade Verbindung 149">
                  <a:extLst>
                    <a:ext uri="{FF2B5EF4-FFF2-40B4-BE49-F238E27FC236}">
                      <a16:creationId xmlns:a16="http://schemas.microsoft.com/office/drawing/2014/main" id="{6902E56A-921D-6940-B304-C70D84D5A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Gerade Verbindung 150">
                  <a:extLst>
                    <a:ext uri="{FF2B5EF4-FFF2-40B4-BE49-F238E27FC236}">
                      <a16:creationId xmlns:a16="http://schemas.microsoft.com/office/drawing/2014/main" id="{672FA2F3-6175-2447-AC24-1190D91A4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Gerade Verbindung 151">
                  <a:extLst>
                    <a:ext uri="{FF2B5EF4-FFF2-40B4-BE49-F238E27FC236}">
                      <a16:creationId xmlns:a16="http://schemas.microsoft.com/office/drawing/2014/main" id="{E9287A29-CD9C-994E-B244-32C9C0BB8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Gerade Verbindung 152">
                  <a:extLst>
                    <a:ext uri="{FF2B5EF4-FFF2-40B4-BE49-F238E27FC236}">
                      <a16:creationId xmlns:a16="http://schemas.microsoft.com/office/drawing/2014/main" id="{95CFB4C9-68B4-7F45-A0E6-929F114CD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D5D85FCA-9E6B-364F-B8C4-5477060787ED}"/>
                  </a:ext>
                </a:extLst>
              </p:cNvPr>
              <p:cNvGrpSpPr/>
              <p:nvPr/>
            </p:nvGrpSpPr>
            <p:grpSpPr>
              <a:xfrm>
                <a:off x="7702395" y="5075915"/>
                <a:ext cx="367018" cy="535244"/>
                <a:chOff x="7109168" y="5082467"/>
                <a:chExt cx="563889" cy="535244"/>
              </a:xfrm>
            </p:grpSpPr>
            <p:cxnSp>
              <p:nvCxnSpPr>
                <p:cNvPr id="152" name="Gerade Verbindung 147">
                  <a:extLst>
                    <a:ext uri="{FF2B5EF4-FFF2-40B4-BE49-F238E27FC236}">
                      <a16:creationId xmlns:a16="http://schemas.microsoft.com/office/drawing/2014/main" id="{3A820320-407C-C04D-9A22-E4ABF3828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Gerade Verbindung 148">
                  <a:extLst>
                    <a:ext uri="{FF2B5EF4-FFF2-40B4-BE49-F238E27FC236}">
                      <a16:creationId xmlns:a16="http://schemas.microsoft.com/office/drawing/2014/main" id="{0D4DDEF4-21FD-0549-8766-0DA286E7C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4" name="Gerade Verbindung 149">
                  <a:extLst>
                    <a:ext uri="{FF2B5EF4-FFF2-40B4-BE49-F238E27FC236}">
                      <a16:creationId xmlns:a16="http://schemas.microsoft.com/office/drawing/2014/main" id="{242156CD-EE68-6D47-8429-3DE5AD322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5" name="Gerade Verbindung 150">
                  <a:extLst>
                    <a:ext uri="{FF2B5EF4-FFF2-40B4-BE49-F238E27FC236}">
                      <a16:creationId xmlns:a16="http://schemas.microsoft.com/office/drawing/2014/main" id="{8F02122E-2624-3240-B898-A5D010890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Gerade Verbindung 151">
                  <a:extLst>
                    <a:ext uri="{FF2B5EF4-FFF2-40B4-BE49-F238E27FC236}">
                      <a16:creationId xmlns:a16="http://schemas.microsoft.com/office/drawing/2014/main" id="{D28ED27A-4655-2A4E-BFF3-CD3E51921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7" name="Gerade Verbindung 152">
                  <a:extLst>
                    <a:ext uri="{FF2B5EF4-FFF2-40B4-BE49-F238E27FC236}">
                      <a16:creationId xmlns:a16="http://schemas.microsoft.com/office/drawing/2014/main" id="{07393F28-818D-5D4A-A15F-633006711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1" name="Gefaltete Ecke 146">
              <a:extLst>
                <a:ext uri="{FF2B5EF4-FFF2-40B4-BE49-F238E27FC236}">
                  <a16:creationId xmlns:a16="http://schemas.microsoft.com/office/drawing/2014/main" id="{11F1803A-1FA1-B24F-8078-BA165E98DE6A}"/>
                </a:ext>
              </a:extLst>
            </p:cNvPr>
            <p:cNvSpPr/>
            <p:nvPr/>
          </p:nvSpPr>
          <p:spPr>
            <a:xfrm rot="10800000" flipH="1">
              <a:off x="7927987" y="3611020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DA40F24-C525-1343-A791-910849221AFB}"/>
                </a:ext>
              </a:extLst>
            </p:cNvPr>
            <p:cNvGrpSpPr/>
            <p:nvPr/>
          </p:nvGrpSpPr>
          <p:grpSpPr>
            <a:xfrm>
              <a:off x="8182237" y="3811079"/>
              <a:ext cx="401544" cy="647408"/>
              <a:chOff x="1037951" y="2928626"/>
              <a:chExt cx="307525" cy="353073"/>
            </a:xfrm>
          </p:grpSpPr>
          <p:cxnSp>
            <p:nvCxnSpPr>
              <p:cNvPr id="173" name="Gerade Verbindung 147">
                <a:extLst>
                  <a:ext uri="{FF2B5EF4-FFF2-40B4-BE49-F238E27FC236}">
                    <a16:creationId xmlns:a16="http://schemas.microsoft.com/office/drawing/2014/main" id="{8E483C2E-BB09-E641-87F3-432CEA4CE01E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Gerade Verbindung 148">
                <a:extLst>
                  <a:ext uri="{FF2B5EF4-FFF2-40B4-BE49-F238E27FC236}">
                    <a16:creationId xmlns:a16="http://schemas.microsoft.com/office/drawing/2014/main" id="{0908A823-3876-CF43-A03B-2CEE905708AE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5" name="Gerade Verbindung 149">
                <a:extLst>
                  <a:ext uri="{FF2B5EF4-FFF2-40B4-BE49-F238E27FC236}">
                    <a16:creationId xmlns:a16="http://schemas.microsoft.com/office/drawing/2014/main" id="{3957271B-900B-A445-880C-2D554F5C916B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Gerade Verbindung 150">
                <a:extLst>
                  <a:ext uri="{FF2B5EF4-FFF2-40B4-BE49-F238E27FC236}">
                    <a16:creationId xmlns:a16="http://schemas.microsoft.com/office/drawing/2014/main" id="{FE65BE14-EC52-3D4B-A375-E92104F8CDE5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51">
                <a:extLst>
                  <a:ext uri="{FF2B5EF4-FFF2-40B4-BE49-F238E27FC236}">
                    <a16:creationId xmlns:a16="http://schemas.microsoft.com/office/drawing/2014/main" id="{5363A3CF-20C3-EF48-AAC8-C86A0C62763B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52">
                <a:extLst>
                  <a:ext uri="{FF2B5EF4-FFF2-40B4-BE49-F238E27FC236}">
                    <a16:creationId xmlns:a16="http://schemas.microsoft.com/office/drawing/2014/main" id="{F2D70AE3-075A-1D4B-8035-E2BF85D8B165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47">
                <a:extLst>
                  <a:ext uri="{FF2B5EF4-FFF2-40B4-BE49-F238E27FC236}">
                    <a16:creationId xmlns:a16="http://schemas.microsoft.com/office/drawing/2014/main" id="{0FAE9114-6123-5342-9725-DCBFB2C28D2F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2B9F47A-CFF9-8745-852A-989B58D766C3}"/>
                </a:ext>
              </a:extLst>
            </p:cNvPr>
            <p:cNvGrpSpPr/>
            <p:nvPr/>
          </p:nvGrpSpPr>
          <p:grpSpPr>
            <a:xfrm>
              <a:off x="8048369" y="3816076"/>
              <a:ext cx="33005" cy="647408"/>
              <a:chOff x="1037951" y="2928626"/>
              <a:chExt cx="121075" cy="353073"/>
            </a:xfrm>
          </p:grpSpPr>
          <p:cxnSp>
            <p:nvCxnSpPr>
              <p:cNvPr id="181" name="Gerade Verbindung 147">
                <a:extLst>
                  <a:ext uri="{FF2B5EF4-FFF2-40B4-BE49-F238E27FC236}">
                    <a16:creationId xmlns:a16="http://schemas.microsoft.com/office/drawing/2014/main" id="{4D96C22B-5A0F-E24B-BD87-7549AE7DF063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48">
                <a:extLst>
                  <a:ext uri="{FF2B5EF4-FFF2-40B4-BE49-F238E27FC236}">
                    <a16:creationId xmlns:a16="http://schemas.microsoft.com/office/drawing/2014/main" id="{4D716484-A551-2F40-8BE3-6661EF608338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49">
                <a:extLst>
                  <a:ext uri="{FF2B5EF4-FFF2-40B4-BE49-F238E27FC236}">
                    <a16:creationId xmlns:a16="http://schemas.microsoft.com/office/drawing/2014/main" id="{404CFED3-E59F-3746-B950-89DD8C0EE782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Gerade Verbindung 150">
                <a:extLst>
                  <a:ext uri="{FF2B5EF4-FFF2-40B4-BE49-F238E27FC236}">
                    <a16:creationId xmlns:a16="http://schemas.microsoft.com/office/drawing/2014/main" id="{15FA9740-152C-D948-B40D-13768E0B8106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Gerade Verbindung 151">
                <a:extLst>
                  <a:ext uri="{FF2B5EF4-FFF2-40B4-BE49-F238E27FC236}">
                    <a16:creationId xmlns:a16="http://schemas.microsoft.com/office/drawing/2014/main" id="{6F13DA78-5E55-AB40-AF45-CC8CACCE463B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Gerade Verbindung 152">
                <a:extLst>
                  <a:ext uri="{FF2B5EF4-FFF2-40B4-BE49-F238E27FC236}">
                    <a16:creationId xmlns:a16="http://schemas.microsoft.com/office/drawing/2014/main" id="{BE9EF00B-8F1A-964B-87B0-A62CF7CCF707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Gerade Verbindung 147">
                <a:extLst>
                  <a:ext uri="{FF2B5EF4-FFF2-40B4-BE49-F238E27FC236}">
                    <a16:creationId xmlns:a16="http://schemas.microsoft.com/office/drawing/2014/main" id="{FD189A48-C960-094B-8F2E-480CA44A11D1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2E4720A-B6F6-0448-8203-84845BD8A1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6029" y="3142598"/>
              <a:ext cx="172659" cy="66848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E9C98FE-B8D3-134F-918C-2CDDD3204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8613" y="3142598"/>
              <a:ext cx="83108" cy="88747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5B1D4-04F0-2A4E-B8DB-626C1C22B1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8464" y="2613908"/>
              <a:ext cx="354238" cy="173896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feld 387">
              <a:extLst>
                <a:ext uri="{FF2B5EF4-FFF2-40B4-BE49-F238E27FC236}">
                  <a16:creationId xmlns:a16="http://schemas.microsoft.com/office/drawing/2014/main" id="{3E64B8B9-76D7-D04F-BA42-A7300A20C75A}"/>
                </a:ext>
              </a:extLst>
            </p:cNvPr>
            <p:cNvSpPr txBox="1"/>
            <p:nvPr/>
          </p:nvSpPr>
          <p:spPr>
            <a:xfrm>
              <a:off x="7101081" y="4698121"/>
              <a:ext cx="24213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Alignment between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events and weaknesses</a:t>
              </a:r>
            </a:p>
          </p:txBody>
        </p:sp>
        <p:sp>
          <p:nvSpPr>
            <p:cNvPr id="204" name="Pfeil nach rechts 326">
              <a:extLst>
                <a:ext uri="{FF2B5EF4-FFF2-40B4-BE49-F238E27FC236}">
                  <a16:creationId xmlns:a16="http://schemas.microsoft.com/office/drawing/2014/main" id="{81988C19-E4B1-D947-99BF-AFD37937D80E}"/>
                </a:ext>
              </a:extLst>
            </p:cNvPr>
            <p:cNvSpPr/>
            <p:nvPr/>
          </p:nvSpPr>
          <p:spPr>
            <a:xfrm>
              <a:off x="7214103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05" name="Pfeil nach rechts 326">
              <a:extLst>
                <a:ext uri="{FF2B5EF4-FFF2-40B4-BE49-F238E27FC236}">
                  <a16:creationId xmlns:a16="http://schemas.microsoft.com/office/drawing/2014/main" id="{018A79C7-106C-E041-8466-1A314F70EF6B}"/>
                </a:ext>
              </a:extLst>
            </p:cNvPr>
            <p:cNvSpPr/>
            <p:nvPr/>
          </p:nvSpPr>
          <p:spPr>
            <a:xfrm>
              <a:off x="9252321" y="3311937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06" name="Pfeil nach rechts 326">
              <a:extLst>
                <a:ext uri="{FF2B5EF4-FFF2-40B4-BE49-F238E27FC236}">
                  <a16:creationId xmlns:a16="http://schemas.microsoft.com/office/drawing/2014/main" id="{4980F379-56AF-B44F-B68A-FF1376B80103}"/>
                </a:ext>
              </a:extLst>
            </p:cNvPr>
            <p:cNvSpPr/>
            <p:nvPr/>
          </p:nvSpPr>
          <p:spPr>
            <a:xfrm>
              <a:off x="11491453" y="3336087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25" name="Gefaltete Ecke 146">
              <a:extLst>
                <a:ext uri="{FF2B5EF4-FFF2-40B4-BE49-F238E27FC236}">
                  <a16:creationId xmlns:a16="http://schemas.microsoft.com/office/drawing/2014/main" id="{6F0F3A78-AC39-404E-AF4A-75CFD155DA93}"/>
                </a:ext>
              </a:extLst>
            </p:cNvPr>
            <p:cNvSpPr/>
            <p:nvPr/>
          </p:nvSpPr>
          <p:spPr>
            <a:xfrm rot="10800000" flipH="1">
              <a:off x="12022141" y="2945366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558015-9EA6-2245-99E0-C9B88EC77B5B}"/>
                </a:ext>
              </a:extLst>
            </p:cNvPr>
            <p:cNvGrpSpPr/>
            <p:nvPr/>
          </p:nvGrpSpPr>
          <p:grpSpPr>
            <a:xfrm>
              <a:off x="12276391" y="3145425"/>
              <a:ext cx="401544" cy="647408"/>
              <a:chOff x="1037951" y="2928626"/>
              <a:chExt cx="307525" cy="353073"/>
            </a:xfrm>
          </p:grpSpPr>
          <p:cxnSp>
            <p:nvCxnSpPr>
              <p:cNvPr id="227" name="Gerade Verbindung 147">
                <a:extLst>
                  <a:ext uri="{FF2B5EF4-FFF2-40B4-BE49-F238E27FC236}">
                    <a16:creationId xmlns:a16="http://schemas.microsoft.com/office/drawing/2014/main" id="{228EF0C7-D1E3-5649-9704-EA8943EE95BF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Gerade Verbindung 148">
                <a:extLst>
                  <a:ext uri="{FF2B5EF4-FFF2-40B4-BE49-F238E27FC236}">
                    <a16:creationId xmlns:a16="http://schemas.microsoft.com/office/drawing/2014/main" id="{678C0670-810D-C94C-B8BC-9B6DF7A99841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Gerade Verbindung 149">
                <a:extLst>
                  <a:ext uri="{FF2B5EF4-FFF2-40B4-BE49-F238E27FC236}">
                    <a16:creationId xmlns:a16="http://schemas.microsoft.com/office/drawing/2014/main" id="{8B8A7B8A-71AA-784B-B3DD-B8AB03BA31E3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Gerade Verbindung 150">
                <a:extLst>
                  <a:ext uri="{FF2B5EF4-FFF2-40B4-BE49-F238E27FC236}">
                    <a16:creationId xmlns:a16="http://schemas.microsoft.com/office/drawing/2014/main" id="{F2C1F2AB-D753-364D-8EBA-44F6FB30E6E7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Gerade Verbindung 151">
                <a:extLst>
                  <a:ext uri="{FF2B5EF4-FFF2-40B4-BE49-F238E27FC236}">
                    <a16:creationId xmlns:a16="http://schemas.microsoft.com/office/drawing/2014/main" id="{8A1225FA-7C61-FE4A-AF35-7FF0C62A3DA5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Gerade Verbindung 152">
                <a:extLst>
                  <a:ext uri="{FF2B5EF4-FFF2-40B4-BE49-F238E27FC236}">
                    <a16:creationId xmlns:a16="http://schemas.microsoft.com/office/drawing/2014/main" id="{01E7E3A0-689F-F542-95AE-50CAA6E6383E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3" name="Gerade Verbindung 147">
                <a:extLst>
                  <a:ext uri="{FF2B5EF4-FFF2-40B4-BE49-F238E27FC236}">
                    <a16:creationId xmlns:a16="http://schemas.microsoft.com/office/drawing/2014/main" id="{5ECF24EF-A3BC-EB47-A44C-A56FACF97470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F0B86DC-324E-C44D-A472-2FA378C6AF3B}"/>
                </a:ext>
              </a:extLst>
            </p:cNvPr>
            <p:cNvGrpSpPr/>
            <p:nvPr/>
          </p:nvGrpSpPr>
          <p:grpSpPr>
            <a:xfrm>
              <a:off x="12142523" y="3150422"/>
              <a:ext cx="33005" cy="647408"/>
              <a:chOff x="1037951" y="2928626"/>
              <a:chExt cx="121075" cy="353073"/>
            </a:xfrm>
          </p:grpSpPr>
          <p:cxnSp>
            <p:nvCxnSpPr>
              <p:cNvPr id="235" name="Gerade Verbindung 147">
                <a:extLst>
                  <a:ext uri="{FF2B5EF4-FFF2-40B4-BE49-F238E27FC236}">
                    <a16:creationId xmlns:a16="http://schemas.microsoft.com/office/drawing/2014/main" id="{4AA90B36-365F-F540-9D07-F5EF33CFD65D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6" name="Gerade Verbindung 148">
                <a:extLst>
                  <a:ext uri="{FF2B5EF4-FFF2-40B4-BE49-F238E27FC236}">
                    <a16:creationId xmlns:a16="http://schemas.microsoft.com/office/drawing/2014/main" id="{A6FBF6C8-5E8B-BB4B-BB89-276F0BAD6D1B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7" name="Gerade Verbindung 149">
                <a:extLst>
                  <a:ext uri="{FF2B5EF4-FFF2-40B4-BE49-F238E27FC236}">
                    <a16:creationId xmlns:a16="http://schemas.microsoft.com/office/drawing/2014/main" id="{AC07B944-1553-6244-8AD7-3FF22CF756C8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8" name="Gerade Verbindung 150">
                <a:extLst>
                  <a:ext uri="{FF2B5EF4-FFF2-40B4-BE49-F238E27FC236}">
                    <a16:creationId xmlns:a16="http://schemas.microsoft.com/office/drawing/2014/main" id="{93F9EC2B-781C-3A4E-B44E-24884CB47D3B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9" name="Gerade Verbindung 151">
                <a:extLst>
                  <a:ext uri="{FF2B5EF4-FFF2-40B4-BE49-F238E27FC236}">
                    <a16:creationId xmlns:a16="http://schemas.microsoft.com/office/drawing/2014/main" id="{3ADBE0F7-D15D-C646-A426-ABF5B5BA58AF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0" name="Gerade Verbindung 152">
                <a:extLst>
                  <a:ext uri="{FF2B5EF4-FFF2-40B4-BE49-F238E27FC236}">
                    <a16:creationId xmlns:a16="http://schemas.microsoft.com/office/drawing/2014/main" id="{2358F7DA-0D94-C44C-88CB-A553C5F54836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1" name="Gerade Verbindung 147">
                <a:extLst>
                  <a:ext uri="{FF2B5EF4-FFF2-40B4-BE49-F238E27FC236}">
                    <a16:creationId xmlns:a16="http://schemas.microsoft.com/office/drawing/2014/main" id="{73303260-F800-2146-9CB2-ACDCE0D943A8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2" name="Textfeld 387">
              <a:extLst>
                <a:ext uri="{FF2B5EF4-FFF2-40B4-BE49-F238E27FC236}">
                  <a16:creationId xmlns:a16="http://schemas.microsoft.com/office/drawing/2014/main" id="{DFCDEC23-4587-5749-8BCF-7C06ED8C7780}"/>
                </a:ext>
              </a:extLst>
            </p:cNvPr>
            <p:cNvSpPr txBox="1"/>
            <p:nvPr/>
          </p:nvSpPr>
          <p:spPr>
            <a:xfrm>
              <a:off x="11274798" y="4057023"/>
              <a:ext cx="23023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List of 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improvement 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65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3117E0E-07C4-FE43-8153-94CE4C5EB640}"/>
              </a:ext>
            </a:extLst>
          </p:cNvPr>
          <p:cNvGrpSpPr/>
          <p:nvPr/>
        </p:nvGrpSpPr>
        <p:grpSpPr>
          <a:xfrm>
            <a:off x="-427372" y="1108614"/>
            <a:ext cx="14004545" cy="4174282"/>
            <a:chOff x="-427372" y="1108614"/>
            <a:chExt cx="14004545" cy="417428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7F3C55-5B00-3E48-8216-A6A0E376CFFB}"/>
                </a:ext>
              </a:extLst>
            </p:cNvPr>
            <p:cNvSpPr/>
            <p:nvPr/>
          </p:nvSpPr>
          <p:spPr>
            <a:xfrm>
              <a:off x="1864290" y="2953792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1. Weakness</a:t>
              </a:r>
            </a:p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extraction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DD917DA-385D-6F4D-B6A4-9539F05FA287}"/>
                </a:ext>
              </a:extLst>
            </p:cNvPr>
            <p:cNvSpPr/>
            <p:nvPr/>
          </p:nvSpPr>
          <p:spPr>
            <a:xfrm>
              <a:off x="5558950" y="2953792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2. Alignment</a:t>
              </a:r>
              <a:br>
                <a:rPr lang="de-DE" sz="1600">
                  <a:solidFill>
                    <a:schemeClr val="tx1"/>
                  </a:solidFill>
                  <a:latin typeface="Helvetica" pitchFamily="2" charset="0"/>
                </a:rPr>
              </a:br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generation</a:t>
              </a:r>
            </a:p>
          </p:txBody>
        </p:sp>
        <p:grpSp>
          <p:nvGrpSpPr>
            <p:cNvPr id="8" name="Gruppierung 1">
              <a:extLst>
                <a:ext uri="{FF2B5EF4-FFF2-40B4-BE49-F238E27FC236}">
                  <a16:creationId xmlns:a16="http://schemas.microsoft.com/office/drawing/2014/main" id="{06576BC0-845A-8649-A18F-F6FFD483E164}"/>
                </a:ext>
              </a:extLst>
            </p:cNvPr>
            <p:cNvGrpSpPr/>
            <p:nvPr/>
          </p:nvGrpSpPr>
          <p:grpSpPr>
            <a:xfrm>
              <a:off x="320399" y="2810294"/>
              <a:ext cx="918665" cy="1185012"/>
              <a:chOff x="-1922286" y="2404400"/>
              <a:chExt cx="641542" cy="827543"/>
            </a:xfrm>
          </p:grpSpPr>
          <p:grpSp>
            <p:nvGrpSpPr>
              <p:cNvPr id="9" name="Gruppierung 386">
                <a:extLst>
                  <a:ext uri="{FF2B5EF4-FFF2-40B4-BE49-F238E27FC236}">
                    <a16:creationId xmlns:a16="http://schemas.microsoft.com/office/drawing/2014/main" id="{8F5A735B-E2E9-9C4D-94B9-F8FF5B5A8DF6}"/>
                  </a:ext>
                </a:extLst>
              </p:cNvPr>
              <p:cNvGrpSpPr/>
              <p:nvPr/>
            </p:nvGrpSpPr>
            <p:grpSpPr>
              <a:xfrm>
                <a:off x="-1814432" y="2404400"/>
                <a:ext cx="533688" cy="702957"/>
                <a:chOff x="-2043032" y="2379000"/>
                <a:chExt cx="533688" cy="702957"/>
              </a:xfrm>
            </p:grpSpPr>
            <p:sp>
              <p:nvSpPr>
                <p:cNvPr id="26" name="Gefaltete Ecke 330">
                  <a:extLst>
                    <a:ext uri="{FF2B5EF4-FFF2-40B4-BE49-F238E27FC236}">
                      <a16:creationId xmlns:a16="http://schemas.microsoft.com/office/drawing/2014/main" id="{AA7D8E55-1EE5-D943-A12B-4F5B020BBA37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27" name="Gerade Verbindung 334">
                  <a:extLst>
                    <a:ext uri="{FF2B5EF4-FFF2-40B4-BE49-F238E27FC236}">
                      <a16:creationId xmlns:a16="http://schemas.microsoft.com/office/drawing/2014/main" id="{CB174223-D18B-B34F-A17F-F87FFE21F471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Gerade Verbindung 335">
                  <a:extLst>
                    <a:ext uri="{FF2B5EF4-FFF2-40B4-BE49-F238E27FC236}">
                      <a16:creationId xmlns:a16="http://schemas.microsoft.com/office/drawing/2014/main" id="{0B050B46-0BE8-D346-8A13-D8C86BFE286F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Gerade Verbindung 336">
                  <a:extLst>
                    <a:ext uri="{FF2B5EF4-FFF2-40B4-BE49-F238E27FC236}">
                      <a16:creationId xmlns:a16="http://schemas.microsoft.com/office/drawing/2014/main" id="{D56D867F-3CBB-A24E-BC81-C6623F6322B0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Gerade Verbindung 337">
                  <a:extLst>
                    <a:ext uri="{FF2B5EF4-FFF2-40B4-BE49-F238E27FC236}">
                      <a16:creationId xmlns:a16="http://schemas.microsoft.com/office/drawing/2014/main" id="{0A0950CA-3905-2A44-8C84-152F721D6EDB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Gerade Verbindung 338">
                  <a:extLst>
                    <a:ext uri="{FF2B5EF4-FFF2-40B4-BE49-F238E27FC236}">
                      <a16:creationId xmlns:a16="http://schemas.microsoft.com/office/drawing/2014/main" id="{49ABC501-894F-844F-AB02-CF4C4F7F6598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Gerade Verbindung 339">
                  <a:extLst>
                    <a:ext uri="{FF2B5EF4-FFF2-40B4-BE49-F238E27FC236}">
                      <a16:creationId xmlns:a16="http://schemas.microsoft.com/office/drawing/2014/main" id="{E18DFE6F-B9E3-2445-8E0A-3B461E683C0F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" name="Gruppierung 137">
                <a:extLst>
                  <a:ext uri="{FF2B5EF4-FFF2-40B4-BE49-F238E27FC236}">
                    <a16:creationId xmlns:a16="http://schemas.microsoft.com/office/drawing/2014/main" id="{0B75F027-5A65-CB48-B960-A94324A0847E}"/>
                  </a:ext>
                </a:extLst>
              </p:cNvPr>
              <p:cNvGrpSpPr/>
              <p:nvPr/>
            </p:nvGrpSpPr>
            <p:grpSpPr>
              <a:xfrm>
                <a:off x="-1871342" y="2466968"/>
                <a:ext cx="533688" cy="702957"/>
                <a:chOff x="-2043032" y="2379000"/>
                <a:chExt cx="533688" cy="702957"/>
              </a:xfrm>
            </p:grpSpPr>
            <p:sp>
              <p:nvSpPr>
                <p:cNvPr id="19" name="Gefaltete Ecke 138">
                  <a:extLst>
                    <a:ext uri="{FF2B5EF4-FFF2-40B4-BE49-F238E27FC236}">
                      <a16:creationId xmlns:a16="http://schemas.microsoft.com/office/drawing/2014/main" id="{E91888E7-04DA-7046-AF89-4BC688C3496E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20" name="Gerade Verbindung 139">
                  <a:extLst>
                    <a:ext uri="{FF2B5EF4-FFF2-40B4-BE49-F238E27FC236}">
                      <a16:creationId xmlns:a16="http://schemas.microsoft.com/office/drawing/2014/main" id="{AE5E7471-39F4-0F40-B690-C9BFF3816610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140">
                  <a:extLst>
                    <a:ext uri="{FF2B5EF4-FFF2-40B4-BE49-F238E27FC236}">
                      <a16:creationId xmlns:a16="http://schemas.microsoft.com/office/drawing/2014/main" id="{B6DE57B9-C53C-A242-ABF4-41688BFC4845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141">
                  <a:extLst>
                    <a:ext uri="{FF2B5EF4-FFF2-40B4-BE49-F238E27FC236}">
                      <a16:creationId xmlns:a16="http://schemas.microsoft.com/office/drawing/2014/main" id="{A664EB4E-BD05-FD42-B5D0-EF6CB96F1A8A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142">
                  <a:extLst>
                    <a:ext uri="{FF2B5EF4-FFF2-40B4-BE49-F238E27FC236}">
                      <a16:creationId xmlns:a16="http://schemas.microsoft.com/office/drawing/2014/main" id="{A6BAF5D4-E52B-8D45-8789-5CA12042D555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143">
                  <a:extLst>
                    <a:ext uri="{FF2B5EF4-FFF2-40B4-BE49-F238E27FC236}">
                      <a16:creationId xmlns:a16="http://schemas.microsoft.com/office/drawing/2014/main" id="{FC6A97D0-6A10-D648-9852-3791676B740F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144">
                  <a:extLst>
                    <a:ext uri="{FF2B5EF4-FFF2-40B4-BE49-F238E27FC236}">
                      <a16:creationId xmlns:a16="http://schemas.microsoft.com/office/drawing/2014/main" id="{E0AF331E-AC03-324D-8EEA-219D86D5D1BC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" name="Gruppierung 145">
                <a:extLst>
                  <a:ext uri="{FF2B5EF4-FFF2-40B4-BE49-F238E27FC236}">
                    <a16:creationId xmlns:a16="http://schemas.microsoft.com/office/drawing/2014/main" id="{B5D34E78-461A-8746-B126-F6AEEB65647E}"/>
                  </a:ext>
                </a:extLst>
              </p:cNvPr>
              <p:cNvGrpSpPr/>
              <p:nvPr/>
            </p:nvGrpSpPr>
            <p:grpSpPr>
              <a:xfrm>
                <a:off x="-1922286" y="2528986"/>
                <a:ext cx="533688" cy="702957"/>
                <a:chOff x="-2043032" y="2379000"/>
                <a:chExt cx="533688" cy="702957"/>
              </a:xfrm>
            </p:grpSpPr>
            <p:sp>
              <p:nvSpPr>
                <p:cNvPr id="12" name="Gefaltete Ecke 146">
                  <a:extLst>
                    <a:ext uri="{FF2B5EF4-FFF2-40B4-BE49-F238E27FC236}">
                      <a16:creationId xmlns:a16="http://schemas.microsoft.com/office/drawing/2014/main" id="{8CEB42B0-73FF-9F41-AA0B-97A96F578146}"/>
                    </a:ext>
                  </a:extLst>
                </p:cNvPr>
                <p:cNvSpPr/>
                <p:nvPr/>
              </p:nvSpPr>
              <p:spPr>
                <a:xfrm rot="10800000" flipH="1">
                  <a:off x="-2043032" y="2379000"/>
                  <a:ext cx="533688" cy="702957"/>
                </a:xfrm>
                <a:prstGeom prst="foldedCorner">
                  <a:avLst>
                    <a:gd name="adj" fmla="val 0"/>
                  </a:avLst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13" name="Gerade Verbindung 147">
                  <a:extLst>
                    <a:ext uri="{FF2B5EF4-FFF2-40B4-BE49-F238E27FC236}">
                      <a16:creationId xmlns:a16="http://schemas.microsoft.com/office/drawing/2014/main" id="{A5407CC8-4641-8046-816A-B77F004E0133}"/>
                    </a:ext>
                  </a:extLst>
                </p:cNvPr>
                <p:cNvCxnSpPr/>
                <p:nvPr/>
              </p:nvCxnSpPr>
              <p:spPr>
                <a:xfrm>
                  <a:off x="-1972741" y="258651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Gerade Verbindung 148">
                  <a:extLst>
                    <a:ext uri="{FF2B5EF4-FFF2-40B4-BE49-F238E27FC236}">
                      <a16:creationId xmlns:a16="http://schemas.microsoft.com/office/drawing/2014/main" id="{DF184611-24C6-4F45-AE0F-CC56E8BBD7B4}"/>
                    </a:ext>
                  </a:extLst>
                </p:cNvPr>
                <p:cNvCxnSpPr/>
                <p:nvPr/>
              </p:nvCxnSpPr>
              <p:spPr>
                <a:xfrm>
                  <a:off x="-1972741" y="266111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Gerade Verbindung 149">
                  <a:extLst>
                    <a:ext uri="{FF2B5EF4-FFF2-40B4-BE49-F238E27FC236}">
                      <a16:creationId xmlns:a16="http://schemas.microsoft.com/office/drawing/2014/main" id="{D84F181E-AECE-3846-9F58-572F50908523}"/>
                    </a:ext>
                  </a:extLst>
                </p:cNvPr>
                <p:cNvCxnSpPr/>
                <p:nvPr/>
              </p:nvCxnSpPr>
              <p:spPr>
                <a:xfrm>
                  <a:off x="-1972741" y="2737733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Gerade Verbindung 150">
                  <a:extLst>
                    <a:ext uri="{FF2B5EF4-FFF2-40B4-BE49-F238E27FC236}">
                      <a16:creationId xmlns:a16="http://schemas.microsoft.com/office/drawing/2014/main" id="{93D82992-06ED-CD46-BDAA-F7B2F120B7EA}"/>
                    </a:ext>
                  </a:extLst>
                </p:cNvPr>
                <p:cNvCxnSpPr/>
                <p:nvPr/>
              </p:nvCxnSpPr>
              <p:spPr>
                <a:xfrm>
                  <a:off x="-1972741" y="281233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Gerade Verbindung 151">
                  <a:extLst>
                    <a:ext uri="{FF2B5EF4-FFF2-40B4-BE49-F238E27FC236}">
                      <a16:creationId xmlns:a16="http://schemas.microsoft.com/office/drawing/2014/main" id="{4DDC25D2-23A3-0944-B321-FF0C35D982C5}"/>
                    </a:ext>
                  </a:extLst>
                </p:cNvPr>
                <p:cNvCxnSpPr/>
                <p:nvPr/>
              </p:nvCxnSpPr>
              <p:spPr>
                <a:xfrm>
                  <a:off x="-1972740" y="2885696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Gerade Verbindung 152">
                  <a:extLst>
                    <a:ext uri="{FF2B5EF4-FFF2-40B4-BE49-F238E27FC236}">
                      <a16:creationId xmlns:a16="http://schemas.microsoft.com/office/drawing/2014/main" id="{DC918E29-0804-A745-AF26-E25B01DE21CF}"/>
                    </a:ext>
                  </a:extLst>
                </p:cNvPr>
                <p:cNvCxnSpPr/>
                <p:nvPr/>
              </p:nvCxnSpPr>
              <p:spPr>
                <a:xfrm>
                  <a:off x="-1972740" y="2960299"/>
                  <a:ext cx="393786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33" name="Gerade Verbindung 147">
              <a:extLst>
                <a:ext uri="{FF2B5EF4-FFF2-40B4-BE49-F238E27FC236}">
                  <a16:creationId xmlns:a16="http://schemas.microsoft.com/office/drawing/2014/main" id="{7CD301EC-C469-6E42-A662-1A075439AD1B}"/>
                </a:ext>
              </a:extLst>
            </p:cNvPr>
            <p:cNvCxnSpPr/>
            <p:nvPr/>
          </p:nvCxnSpPr>
          <p:spPr>
            <a:xfrm>
              <a:off x="421053" y="3178466"/>
              <a:ext cx="563887" cy="0"/>
            </a:xfrm>
            <a:prstGeom prst="lin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Pfeil nach rechts 326">
              <a:extLst>
                <a:ext uri="{FF2B5EF4-FFF2-40B4-BE49-F238E27FC236}">
                  <a16:creationId xmlns:a16="http://schemas.microsoft.com/office/drawing/2014/main" id="{461840A7-FF5E-EF4B-B540-E269A41D4EF2}"/>
                </a:ext>
              </a:extLst>
            </p:cNvPr>
            <p:cNvSpPr/>
            <p:nvPr/>
          </p:nvSpPr>
          <p:spPr>
            <a:xfrm>
              <a:off x="1374170" y="3290210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35" name="Gefaltete Ecke 146">
              <a:extLst>
                <a:ext uri="{FF2B5EF4-FFF2-40B4-BE49-F238E27FC236}">
                  <a16:creationId xmlns:a16="http://schemas.microsoft.com/office/drawing/2014/main" id="{06C8C03C-AFBE-8A46-B717-E06FE13757AC}"/>
                </a:ext>
              </a:extLst>
            </p:cNvPr>
            <p:cNvSpPr/>
            <p:nvPr/>
          </p:nvSpPr>
          <p:spPr>
            <a:xfrm rot="10800000" flipH="1">
              <a:off x="4037228" y="2966134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B420C4-A3B7-8E44-B51E-A8309CFD79C2}"/>
                </a:ext>
              </a:extLst>
            </p:cNvPr>
            <p:cNvGrpSpPr/>
            <p:nvPr/>
          </p:nvGrpSpPr>
          <p:grpSpPr>
            <a:xfrm>
              <a:off x="4291478" y="3166193"/>
              <a:ext cx="401544" cy="647408"/>
              <a:chOff x="1037951" y="2928626"/>
              <a:chExt cx="307525" cy="353073"/>
            </a:xfrm>
          </p:grpSpPr>
          <p:cxnSp>
            <p:nvCxnSpPr>
              <p:cNvPr id="37" name="Gerade Verbindung 147">
                <a:extLst>
                  <a:ext uri="{FF2B5EF4-FFF2-40B4-BE49-F238E27FC236}">
                    <a16:creationId xmlns:a16="http://schemas.microsoft.com/office/drawing/2014/main" id="{D1DC4BD0-E66D-694D-98E1-F3680621E408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148">
                <a:extLst>
                  <a:ext uri="{FF2B5EF4-FFF2-40B4-BE49-F238E27FC236}">
                    <a16:creationId xmlns:a16="http://schemas.microsoft.com/office/drawing/2014/main" id="{996663A0-42FA-154C-9108-033A538FF1BA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149">
                <a:extLst>
                  <a:ext uri="{FF2B5EF4-FFF2-40B4-BE49-F238E27FC236}">
                    <a16:creationId xmlns:a16="http://schemas.microsoft.com/office/drawing/2014/main" id="{E0E9B7F3-E5F3-E14C-AA56-E0C126D6B710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150">
                <a:extLst>
                  <a:ext uri="{FF2B5EF4-FFF2-40B4-BE49-F238E27FC236}">
                    <a16:creationId xmlns:a16="http://schemas.microsoft.com/office/drawing/2014/main" id="{DD0FF731-7314-D848-B2F7-3CF9ADB30FE2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151">
                <a:extLst>
                  <a:ext uri="{FF2B5EF4-FFF2-40B4-BE49-F238E27FC236}">
                    <a16:creationId xmlns:a16="http://schemas.microsoft.com/office/drawing/2014/main" id="{874B7AA5-4606-9F4C-AAE7-C4794ED02ABA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Gerade Verbindung 152">
                <a:extLst>
                  <a:ext uri="{FF2B5EF4-FFF2-40B4-BE49-F238E27FC236}">
                    <a16:creationId xmlns:a16="http://schemas.microsoft.com/office/drawing/2014/main" id="{8176AE48-C02D-DA47-8857-32F7CE6AC369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147">
                <a:extLst>
                  <a:ext uri="{FF2B5EF4-FFF2-40B4-BE49-F238E27FC236}">
                    <a16:creationId xmlns:a16="http://schemas.microsoft.com/office/drawing/2014/main" id="{A7B4BBE8-DC59-A740-AB82-12A2A84BFE88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D2047-19AE-5549-AC8E-5806BB082C7E}"/>
                </a:ext>
              </a:extLst>
            </p:cNvPr>
            <p:cNvGrpSpPr/>
            <p:nvPr/>
          </p:nvGrpSpPr>
          <p:grpSpPr>
            <a:xfrm>
              <a:off x="4157610" y="3171190"/>
              <a:ext cx="33005" cy="647408"/>
              <a:chOff x="1037951" y="2928626"/>
              <a:chExt cx="121075" cy="353073"/>
            </a:xfrm>
          </p:grpSpPr>
          <p:cxnSp>
            <p:nvCxnSpPr>
              <p:cNvPr id="45" name="Gerade Verbindung 147">
                <a:extLst>
                  <a:ext uri="{FF2B5EF4-FFF2-40B4-BE49-F238E27FC236}">
                    <a16:creationId xmlns:a16="http://schemas.microsoft.com/office/drawing/2014/main" id="{0B88CD00-6BC6-304D-A63E-6A7C5B091AAD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Gerade Verbindung 148">
                <a:extLst>
                  <a:ext uri="{FF2B5EF4-FFF2-40B4-BE49-F238E27FC236}">
                    <a16:creationId xmlns:a16="http://schemas.microsoft.com/office/drawing/2014/main" id="{138D82F2-FB63-4B41-8F92-ADBE1BCDF42C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Gerade Verbindung 149">
                <a:extLst>
                  <a:ext uri="{FF2B5EF4-FFF2-40B4-BE49-F238E27FC236}">
                    <a16:creationId xmlns:a16="http://schemas.microsoft.com/office/drawing/2014/main" id="{AACBB808-0A92-A442-976A-92E1B032B7EB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Gerade Verbindung 150">
                <a:extLst>
                  <a:ext uri="{FF2B5EF4-FFF2-40B4-BE49-F238E27FC236}">
                    <a16:creationId xmlns:a16="http://schemas.microsoft.com/office/drawing/2014/main" id="{7A8EB510-A756-B24D-A9B3-93AEAA67DA09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Gerade Verbindung 151">
                <a:extLst>
                  <a:ext uri="{FF2B5EF4-FFF2-40B4-BE49-F238E27FC236}">
                    <a16:creationId xmlns:a16="http://schemas.microsoft.com/office/drawing/2014/main" id="{D59D4799-2C6B-E047-AAD9-000950792D9E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Gerade Verbindung 152">
                <a:extLst>
                  <a:ext uri="{FF2B5EF4-FFF2-40B4-BE49-F238E27FC236}">
                    <a16:creationId xmlns:a16="http://schemas.microsoft.com/office/drawing/2014/main" id="{DE137F39-0237-F54F-8D35-583E308FDFAA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147">
                <a:extLst>
                  <a:ext uri="{FF2B5EF4-FFF2-40B4-BE49-F238E27FC236}">
                    <a16:creationId xmlns:a16="http://schemas.microsoft.com/office/drawing/2014/main" id="{287B7803-E5DD-B14D-9997-4FD89F0F2EA7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Pfeil nach rechts 326">
              <a:extLst>
                <a:ext uri="{FF2B5EF4-FFF2-40B4-BE49-F238E27FC236}">
                  <a16:creationId xmlns:a16="http://schemas.microsoft.com/office/drawing/2014/main" id="{BEAC0120-9479-F748-948C-3F102BABDFCC}"/>
                </a:ext>
              </a:extLst>
            </p:cNvPr>
            <p:cNvSpPr/>
            <p:nvPr/>
          </p:nvSpPr>
          <p:spPr>
            <a:xfrm>
              <a:off x="3575360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feld 387">
              <a:extLst>
                <a:ext uri="{FF2B5EF4-FFF2-40B4-BE49-F238E27FC236}">
                  <a16:creationId xmlns:a16="http://schemas.microsoft.com/office/drawing/2014/main" id="{50FDD997-7C8A-104C-82E3-7D257054179E}"/>
                </a:ext>
              </a:extLst>
            </p:cNvPr>
            <p:cNvSpPr txBox="1"/>
            <p:nvPr/>
          </p:nvSpPr>
          <p:spPr>
            <a:xfrm>
              <a:off x="3289885" y="4077791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List of extracted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weaknesses</a:t>
              </a:r>
            </a:p>
          </p:txBody>
        </p:sp>
        <p:sp>
          <p:nvSpPr>
            <p:cNvPr id="54" name="Textfeld 387">
              <a:extLst>
                <a:ext uri="{FF2B5EF4-FFF2-40B4-BE49-F238E27FC236}">
                  <a16:creationId xmlns:a16="http://schemas.microsoft.com/office/drawing/2014/main" id="{729601D6-355A-9A4E-A5D1-7E20956817D1}"/>
                </a:ext>
              </a:extLst>
            </p:cNvPr>
            <p:cNvSpPr txBox="1"/>
            <p:nvPr/>
          </p:nvSpPr>
          <p:spPr>
            <a:xfrm>
              <a:off x="-427372" y="4055281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Customer-generated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textual resources </a:t>
              </a:r>
            </a:p>
          </p:txBody>
        </p:sp>
        <p:sp>
          <p:nvSpPr>
            <p:cNvPr id="55" name="Pfeil nach rechts 326">
              <a:extLst>
                <a:ext uri="{FF2B5EF4-FFF2-40B4-BE49-F238E27FC236}">
                  <a16:creationId xmlns:a16="http://schemas.microsoft.com/office/drawing/2014/main" id="{0BDEAA64-7646-C246-BF0C-61DC06E8B71A}"/>
                </a:ext>
              </a:extLst>
            </p:cNvPr>
            <p:cNvSpPr/>
            <p:nvPr/>
          </p:nvSpPr>
          <p:spPr>
            <a:xfrm>
              <a:off x="5028128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8341860-D4AF-024D-90E7-CC3114D97B00}"/>
                </a:ext>
              </a:extLst>
            </p:cNvPr>
            <p:cNvSpPr/>
            <p:nvPr/>
          </p:nvSpPr>
          <p:spPr>
            <a:xfrm>
              <a:off x="9764449" y="2976408"/>
              <a:ext cx="1524981" cy="10188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3. Grouping</a:t>
              </a:r>
              <a:br>
                <a:rPr lang="de-DE" sz="1600">
                  <a:solidFill>
                    <a:schemeClr val="tx1"/>
                  </a:solidFill>
                  <a:latin typeface="Helvetica" pitchFamily="2" charset="0"/>
                </a:rPr>
              </a:br>
              <a:r>
                <a:rPr lang="de-DE" sz="1600">
                  <a:solidFill>
                    <a:schemeClr val="tx1"/>
                  </a:solidFill>
                  <a:latin typeface="Helvetica" pitchFamily="2" charset="0"/>
                </a:rPr>
                <a:t>and ranking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6A00ACE-ACAC-FC4A-9F8F-D06C032C1512}"/>
                </a:ext>
              </a:extLst>
            </p:cNvPr>
            <p:cNvGrpSpPr/>
            <p:nvPr/>
          </p:nvGrpSpPr>
          <p:grpSpPr>
            <a:xfrm>
              <a:off x="3740900" y="1108614"/>
              <a:ext cx="1380024" cy="1138642"/>
              <a:chOff x="7008513" y="4653277"/>
              <a:chExt cx="1380024" cy="1138642"/>
            </a:xfrm>
          </p:grpSpPr>
          <p:sp>
            <p:nvSpPr>
              <p:cNvPr id="138" name="Gefaltete Ecke 146">
                <a:extLst>
                  <a:ext uri="{FF2B5EF4-FFF2-40B4-BE49-F238E27FC236}">
                    <a16:creationId xmlns:a16="http://schemas.microsoft.com/office/drawing/2014/main" id="{BEBFDE3F-72D7-9444-9E5C-388E7EF82A4E}"/>
                  </a:ext>
                </a:extLst>
              </p:cNvPr>
              <p:cNvSpPr/>
              <p:nvPr/>
            </p:nvSpPr>
            <p:spPr>
              <a:xfrm rot="10800000" flipH="1">
                <a:off x="7183032" y="4653277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7" name="Gefaltete Ecke 146">
                <a:extLst>
                  <a:ext uri="{FF2B5EF4-FFF2-40B4-BE49-F238E27FC236}">
                    <a16:creationId xmlns:a16="http://schemas.microsoft.com/office/drawing/2014/main" id="{F47475E9-B426-B74E-9FE7-0A160CA00458}"/>
                  </a:ext>
                </a:extLst>
              </p:cNvPr>
              <p:cNvSpPr/>
              <p:nvPr/>
            </p:nvSpPr>
            <p:spPr>
              <a:xfrm rot="10800000" flipH="1">
                <a:off x="7091016" y="4716539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" name="Gefaltete Ecke 146">
                <a:extLst>
                  <a:ext uri="{FF2B5EF4-FFF2-40B4-BE49-F238E27FC236}">
                    <a16:creationId xmlns:a16="http://schemas.microsoft.com/office/drawing/2014/main" id="{8464F35A-3FDF-5340-940B-CAA86F7C4EA3}"/>
                  </a:ext>
                </a:extLst>
              </p:cNvPr>
              <p:cNvSpPr/>
              <p:nvPr/>
            </p:nvSpPr>
            <p:spPr>
              <a:xfrm rot="10800000" flipH="1">
                <a:off x="7008513" y="4785310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299FCCD-BF71-3F40-9DF1-0EFD61FBE679}"/>
                  </a:ext>
                </a:extLst>
              </p:cNvPr>
              <p:cNvGrpSpPr/>
              <p:nvPr/>
            </p:nvGrpSpPr>
            <p:grpSpPr>
              <a:xfrm>
                <a:off x="7342769" y="5082467"/>
                <a:ext cx="242660" cy="535244"/>
                <a:chOff x="7109168" y="5082467"/>
                <a:chExt cx="563889" cy="535244"/>
              </a:xfrm>
            </p:grpSpPr>
            <p:cxnSp>
              <p:nvCxnSpPr>
                <p:cNvPr id="66" name="Gerade Verbindung 147">
                  <a:extLst>
                    <a:ext uri="{FF2B5EF4-FFF2-40B4-BE49-F238E27FC236}">
                      <a16:creationId xmlns:a16="http://schemas.microsoft.com/office/drawing/2014/main" id="{B62F75FC-2448-8447-8592-17DA3F7B2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Gerade Verbindung 148">
                  <a:extLst>
                    <a:ext uri="{FF2B5EF4-FFF2-40B4-BE49-F238E27FC236}">
                      <a16:creationId xmlns:a16="http://schemas.microsoft.com/office/drawing/2014/main" id="{2EC26165-A21B-564E-9389-6CEBBFB79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Gerade Verbindung 149">
                  <a:extLst>
                    <a:ext uri="{FF2B5EF4-FFF2-40B4-BE49-F238E27FC236}">
                      <a16:creationId xmlns:a16="http://schemas.microsoft.com/office/drawing/2014/main" id="{833E23B4-C760-5D4F-926D-4E7A18CBE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Gerade Verbindung 150">
                  <a:extLst>
                    <a:ext uri="{FF2B5EF4-FFF2-40B4-BE49-F238E27FC236}">
                      <a16:creationId xmlns:a16="http://schemas.microsoft.com/office/drawing/2014/main" id="{56445F79-C7ED-DB4F-99E3-97CE8D07C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Gerade Verbindung 151">
                  <a:extLst>
                    <a:ext uri="{FF2B5EF4-FFF2-40B4-BE49-F238E27FC236}">
                      <a16:creationId xmlns:a16="http://schemas.microsoft.com/office/drawing/2014/main" id="{29F27447-2B38-7A48-AE4E-AF34228AC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Gerade Verbindung 152">
                  <a:extLst>
                    <a:ext uri="{FF2B5EF4-FFF2-40B4-BE49-F238E27FC236}">
                      <a16:creationId xmlns:a16="http://schemas.microsoft.com/office/drawing/2014/main" id="{76BF7352-D6F7-DC43-A218-C14C27B64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0427D12-71C0-0549-98BC-2DE13DCEC4DF}"/>
                  </a:ext>
                </a:extLst>
              </p:cNvPr>
              <p:cNvGrpSpPr/>
              <p:nvPr/>
            </p:nvGrpSpPr>
            <p:grpSpPr>
              <a:xfrm>
                <a:off x="7130511" y="5081806"/>
                <a:ext cx="90259" cy="535244"/>
                <a:chOff x="7109168" y="5082467"/>
                <a:chExt cx="563889" cy="535244"/>
              </a:xfrm>
            </p:grpSpPr>
            <p:cxnSp>
              <p:nvCxnSpPr>
                <p:cNvPr id="99" name="Gerade Verbindung 147">
                  <a:extLst>
                    <a:ext uri="{FF2B5EF4-FFF2-40B4-BE49-F238E27FC236}">
                      <a16:creationId xmlns:a16="http://schemas.microsoft.com/office/drawing/2014/main" id="{4CF3B172-FCB7-DE44-8675-683D786E1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Gerade Verbindung 148">
                  <a:extLst>
                    <a:ext uri="{FF2B5EF4-FFF2-40B4-BE49-F238E27FC236}">
                      <a16:creationId xmlns:a16="http://schemas.microsoft.com/office/drawing/2014/main" id="{DD14BEFD-B192-414B-9093-7E4D8685F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Gerade Verbindung 149">
                  <a:extLst>
                    <a:ext uri="{FF2B5EF4-FFF2-40B4-BE49-F238E27FC236}">
                      <a16:creationId xmlns:a16="http://schemas.microsoft.com/office/drawing/2014/main" id="{A2C9AA7F-3D41-DD49-9280-B5063AFD0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Gerade Verbindung 150">
                  <a:extLst>
                    <a:ext uri="{FF2B5EF4-FFF2-40B4-BE49-F238E27FC236}">
                      <a16:creationId xmlns:a16="http://schemas.microsoft.com/office/drawing/2014/main" id="{3B8C0BF6-A68E-4D43-B734-3903EA58E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Gerade Verbindung 151">
                  <a:extLst>
                    <a:ext uri="{FF2B5EF4-FFF2-40B4-BE49-F238E27FC236}">
                      <a16:creationId xmlns:a16="http://schemas.microsoft.com/office/drawing/2014/main" id="{1D178C6E-14F9-9641-9C3C-DA02A82B4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Gerade Verbindung 152">
                  <a:extLst>
                    <a:ext uri="{FF2B5EF4-FFF2-40B4-BE49-F238E27FC236}">
                      <a16:creationId xmlns:a16="http://schemas.microsoft.com/office/drawing/2014/main" id="{5A89F7AE-0525-3D47-8328-F2432B071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CE2F511-8A4C-A446-B3BC-0B3795C80D3C}"/>
                  </a:ext>
                </a:extLst>
              </p:cNvPr>
              <p:cNvGrpSpPr/>
              <p:nvPr/>
            </p:nvGrpSpPr>
            <p:grpSpPr>
              <a:xfrm>
                <a:off x="7702395" y="5075915"/>
                <a:ext cx="367018" cy="535244"/>
                <a:chOff x="7109168" y="5082467"/>
                <a:chExt cx="563889" cy="535244"/>
              </a:xfrm>
            </p:grpSpPr>
            <p:cxnSp>
              <p:nvCxnSpPr>
                <p:cNvPr id="106" name="Gerade Verbindung 147">
                  <a:extLst>
                    <a:ext uri="{FF2B5EF4-FFF2-40B4-BE49-F238E27FC236}">
                      <a16:creationId xmlns:a16="http://schemas.microsoft.com/office/drawing/2014/main" id="{2E3DB093-4C1D-0446-8E1B-7FAFE17DB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Gerade Verbindung 148">
                  <a:extLst>
                    <a:ext uri="{FF2B5EF4-FFF2-40B4-BE49-F238E27FC236}">
                      <a16:creationId xmlns:a16="http://schemas.microsoft.com/office/drawing/2014/main" id="{3739231F-A1A8-794B-A596-A489CB25D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Gerade Verbindung 149">
                  <a:extLst>
                    <a:ext uri="{FF2B5EF4-FFF2-40B4-BE49-F238E27FC236}">
                      <a16:creationId xmlns:a16="http://schemas.microsoft.com/office/drawing/2014/main" id="{DD88E58A-AB6A-3240-8290-426BF8644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Gerade Verbindung 150">
                  <a:extLst>
                    <a:ext uri="{FF2B5EF4-FFF2-40B4-BE49-F238E27FC236}">
                      <a16:creationId xmlns:a16="http://schemas.microsoft.com/office/drawing/2014/main" id="{BB490880-F655-2349-A6EB-781492ECB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Gerade Verbindung 151">
                  <a:extLst>
                    <a:ext uri="{FF2B5EF4-FFF2-40B4-BE49-F238E27FC236}">
                      <a16:creationId xmlns:a16="http://schemas.microsoft.com/office/drawing/2014/main" id="{00ED05C7-56CA-9947-80FA-9DA627277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Gerade Verbindung 152">
                  <a:extLst>
                    <a:ext uri="{FF2B5EF4-FFF2-40B4-BE49-F238E27FC236}">
                      <a16:creationId xmlns:a16="http://schemas.microsoft.com/office/drawing/2014/main" id="{BF3075B4-2DAA-414B-806C-29E95F465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40" name="Pfeil nach rechts 326">
              <a:extLst>
                <a:ext uri="{FF2B5EF4-FFF2-40B4-BE49-F238E27FC236}">
                  <a16:creationId xmlns:a16="http://schemas.microsoft.com/office/drawing/2014/main" id="{AEA5D4FB-9E74-984F-BFE8-781BFCEACD73}"/>
                </a:ext>
              </a:extLst>
            </p:cNvPr>
            <p:cNvSpPr/>
            <p:nvPr/>
          </p:nvSpPr>
          <p:spPr>
            <a:xfrm rot="2700000">
              <a:off x="5016553" y="2623853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1" name="Textfeld 387">
              <a:extLst>
                <a:ext uri="{FF2B5EF4-FFF2-40B4-BE49-F238E27FC236}">
                  <a16:creationId xmlns:a16="http://schemas.microsoft.com/office/drawing/2014/main" id="{C0BEE1CB-E1B4-1240-BA83-D99D742AC532}"/>
                </a:ext>
              </a:extLst>
            </p:cNvPr>
            <p:cNvSpPr txBox="1"/>
            <p:nvPr/>
          </p:nvSpPr>
          <p:spPr>
            <a:xfrm>
              <a:off x="3256575" y="2298433"/>
              <a:ext cx="230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Set of event logs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5A7DD21-074E-A84A-A557-9961B294B68B}"/>
                </a:ext>
              </a:extLst>
            </p:cNvPr>
            <p:cNvGrpSpPr/>
            <p:nvPr/>
          </p:nvGrpSpPr>
          <p:grpSpPr>
            <a:xfrm>
              <a:off x="7664806" y="2178166"/>
              <a:ext cx="1380024" cy="1138642"/>
              <a:chOff x="7008513" y="4653277"/>
              <a:chExt cx="1380024" cy="1138642"/>
            </a:xfrm>
          </p:grpSpPr>
          <p:sp>
            <p:nvSpPr>
              <p:cNvPr id="143" name="Gefaltete Ecke 146">
                <a:extLst>
                  <a:ext uri="{FF2B5EF4-FFF2-40B4-BE49-F238E27FC236}">
                    <a16:creationId xmlns:a16="http://schemas.microsoft.com/office/drawing/2014/main" id="{B952306D-51B3-9F41-BB47-485BEF848AEC}"/>
                  </a:ext>
                </a:extLst>
              </p:cNvPr>
              <p:cNvSpPr/>
              <p:nvPr/>
            </p:nvSpPr>
            <p:spPr>
              <a:xfrm rot="10800000" flipH="1">
                <a:off x="7183032" y="4653277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4" name="Gefaltete Ecke 146">
                <a:extLst>
                  <a:ext uri="{FF2B5EF4-FFF2-40B4-BE49-F238E27FC236}">
                    <a16:creationId xmlns:a16="http://schemas.microsoft.com/office/drawing/2014/main" id="{790579A9-6A2C-0440-8273-7AAE42D6B2DB}"/>
                  </a:ext>
                </a:extLst>
              </p:cNvPr>
              <p:cNvSpPr/>
              <p:nvPr/>
            </p:nvSpPr>
            <p:spPr>
              <a:xfrm rot="10800000" flipH="1">
                <a:off x="7091016" y="4716539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5" name="Gefaltete Ecke 146">
                <a:extLst>
                  <a:ext uri="{FF2B5EF4-FFF2-40B4-BE49-F238E27FC236}">
                    <a16:creationId xmlns:a16="http://schemas.microsoft.com/office/drawing/2014/main" id="{80B24AB8-964A-344F-AF19-07EA0209D350}"/>
                  </a:ext>
                </a:extLst>
              </p:cNvPr>
              <p:cNvSpPr/>
              <p:nvPr/>
            </p:nvSpPr>
            <p:spPr>
              <a:xfrm rot="10800000" flipH="1">
                <a:off x="7008513" y="4785310"/>
                <a:ext cx="1205505" cy="1006609"/>
              </a:xfrm>
              <a:prstGeom prst="foldedCorner">
                <a:avLst>
                  <a:gd name="adj" fmla="val 0"/>
                </a:avLst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EED1AC7-4EFB-4741-B778-54FA8C7BE974}"/>
                  </a:ext>
                </a:extLst>
              </p:cNvPr>
              <p:cNvGrpSpPr/>
              <p:nvPr/>
            </p:nvGrpSpPr>
            <p:grpSpPr>
              <a:xfrm>
                <a:off x="7342769" y="5082467"/>
                <a:ext cx="242660" cy="535244"/>
                <a:chOff x="7109168" y="5082467"/>
                <a:chExt cx="563889" cy="535244"/>
              </a:xfrm>
            </p:grpSpPr>
            <p:cxnSp>
              <p:nvCxnSpPr>
                <p:cNvPr id="164" name="Gerade Verbindung 147">
                  <a:extLst>
                    <a:ext uri="{FF2B5EF4-FFF2-40B4-BE49-F238E27FC236}">
                      <a16:creationId xmlns:a16="http://schemas.microsoft.com/office/drawing/2014/main" id="{090F5406-0882-E946-AF6F-F0355E2FD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5" name="Gerade Verbindung 148">
                  <a:extLst>
                    <a:ext uri="{FF2B5EF4-FFF2-40B4-BE49-F238E27FC236}">
                      <a16:creationId xmlns:a16="http://schemas.microsoft.com/office/drawing/2014/main" id="{B3D66037-8327-164B-AF96-41ABA2351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Gerade Verbindung 149">
                  <a:extLst>
                    <a:ext uri="{FF2B5EF4-FFF2-40B4-BE49-F238E27FC236}">
                      <a16:creationId xmlns:a16="http://schemas.microsoft.com/office/drawing/2014/main" id="{E3B95745-3D02-DB42-B0C0-10070E601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7" name="Gerade Verbindung 150">
                  <a:extLst>
                    <a:ext uri="{FF2B5EF4-FFF2-40B4-BE49-F238E27FC236}">
                      <a16:creationId xmlns:a16="http://schemas.microsoft.com/office/drawing/2014/main" id="{9FA40586-BF03-D049-B5F5-F90227245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Gerade Verbindung 151">
                  <a:extLst>
                    <a:ext uri="{FF2B5EF4-FFF2-40B4-BE49-F238E27FC236}">
                      <a16:creationId xmlns:a16="http://schemas.microsoft.com/office/drawing/2014/main" id="{2400AEE8-C5D1-7242-8E40-C039BDEC0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Gerade Verbindung 152">
                  <a:extLst>
                    <a:ext uri="{FF2B5EF4-FFF2-40B4-BE49-F238E27FC236}">
                      <a16:creationId xmlns:a16="http://schemas.microsoft.com/office/drawing/2014/main" id="{513330C4-3013-3146-B180-4761104C1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CAC6D3-E868-0440-BC76-D89828BCDFFC}"/>
                  </a:ext>
                </a:extLst>
              </p:cNvPr>
              <p:cNvSpPr txBox="1"/>
              <p:nvPr/>
            </p:nvSpPr>
            <p:spPr>
              <a:xfrm>
                <a:off x="7013777" y="4835371"/>
                <a:ext cx="12490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CID  Event  </a:t>
                </a:r>
                <a:r>
                  <a:rPr lang="de-DE" sz="800" dirty="0" err="1">
                    <a:latin typeface="Helvetica" pitchFamily="2" charset="0"/>
                  </a:rPr>
                  <a:t>Timestamp</a:t>
                </a:r>
                <a:endParaRPr lang="de-DE" sz="800" dirty="0">
                  <a:latin typeface="Helvetica" pitchFamily="2" charset="0"/>
                </a:endParaRP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D4D4BFF-80BC-2448-8AE0-6ED1219F9BFE}"/>
                  </a:ext>
                </a:extLst>
              </p:cNvPr>
              <p:cNvGrpSpPr/>
              <p:nvPr/>
            </p:nvGrpSpPr>
            <p:grpSpPr>
              <a:xfrm>
                <a:off x="7130511" y="5081806"/>
                <a:ext cx="90259" cy="535244"/>
                <a:chOff x="7109168" y="5082467"/>
                <a:chExt cx="563889" cy="535244"/>
              </a:xfrm>
            </p:grpSpPr>
            <p:cxnSp>
              <p:nvCxnSpPr>
                <p:cNvPr id="158" name="Gerade Verbindung 147">
                  <a:extLst>
                    <a:ext uri="{FF2B5EF4-FFF2-40B4-BE49-F238E27FC236}">
                      <a16:creationId xmlns:a16="http://schemas.microsoft.com/office/drawing/2014/main" id="{D0A5F3DF-DF2A-0F4B-8DD0-AB17B234D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Gerade Verbindung 148">
                  <a:extLst>
                    <a:ext uri="{FF2B5EF4-FFF2-40B4-BE49-F238E27FC236}">
                      <a16:creationId xmlns:a16="http://schemas.microsoft.com/office/drawing/2014/main" id="{812B51C4-1A04-224D-9654-DB04F376D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0" name="Gerade Verbindung 149">
                  <a:extLst>
                    <a:ext uri="{FF2B5EF4-FFF2-40B4-BE49-F238E27FC236}">
                      <a16:creationId xmlns:a16="http://schemas.microsoft.com/office/drawing/2014/main" id="{6902E56A-921D-6940-B304-C70D84D5A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Gerade Verbindung 150">
                  <a:extLst>
                    <a:ext uri="{FF2B5EF4-FFF2-40B4-BE49-F238E27FC236}">
                      <a16:creationId xmlns:a16="http://schemas.microsoft.com/office/drawing/2014/main" id="{672FA2F3-6175-2447-AC24-1190D91A4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Gerade Verbindung 151">
                  <a:extLst>
                    <a:ext uri="{FF2B5EF4-FFF2-40B4-BE49-F238E27FC236}">
                      <a16:creationId xmlns:a16="http://schemas.microsoft.com/office/drawing/2014/main" id="{E9287A29-CD9C-994E-B244-32C9C0BB8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Gerade Verbindung 152">
                  <a:extLst>
                    <a:ext uri="{FF2B5EF4-FFF2-40B4-BE49-F238E27FC236}">
                      <a16:creationId xmlns:a16="http://schemas.microsoft.com/office/drawing/2014/main" id="{95CFB4C9-68B4-7F45-A0E6-929F114CD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D5D85FCA-9E6B-364F-B8C4-5477060787ED}"/>
                  </a:ext>
                </a:extLst>
              </p:cNvPr>
              <p:cNvGrpSpPr/>
              <p:nvPr/>
            </p:nvGrpSpPr>
            <p:grpSpPr>
              <a:xfrm>
                <a:off x="7702395" y="5075915"/>
                <a:ext cx="367018" cy="535244"/>
                <a:chOff x="7109168" y="5082467"/>
                <a:chExt cx="563889" cy="535244"/>
              </a:xfrm>
            </p:grpSpPr>
            <p:cxnSp>
              <p:nvCxnSpPr>
                <p:cNvPr id="152" name="Gerade Verbindung 147">
                  <a:extLst>
                    <a:ext uri="{FF2B5EF4-FFF2-40B4-BE49-F238E27FC236}">
                      <a16:creationId xmlns:a16="http://schemas.microsoft.com/office/drawing/2014/main" id="{3A820320-407C-C04D-9A22-E4ABF3828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082467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Gerade Verbindung 148">
                  <a:extLst>
                    <a:ext uri="{FF2B5EF4-FFF2-40B4-BE49-F238E27FC236}">
                      <a16:creationId xmlns:a16="http://schemas.microsoft.com/office/drawing/2014/main" id="{0D4DDEF4-21FD-0549-8766-0DA286E7C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189296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4" name="Gerade Verbindung 149">
                  <a:extLst>
                    <a:ext uri="{FF2B5EF4-FFF2-40B4-BE49-F238E27FC236}">
                      <a16:creationId xmlns:a16="http://schemas.microsoft.com/office/drawing/2014/main" id="{242156CD-EE68-6D47-8429-3DE5AD322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299005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5" name="Gerade Verbindung 150">
                  <a:extLst>
                    <a:ext uri="{FF2B5EF4-FFF2-40B4-BE49-F238E27FC236}">
                      <a16:creationId xmlns:a16="http://schemas.microsoft.com/office/drawing/2014/main" id="{8F02122E-2624-3240-B898-A5D010890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68" y="5405833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Gerade Verbindung 151">
                  <a:extLst>
                    <a:ext uri="{FF2B5EF4-FFF2-40B4-BE49-F238E27FC236}">
                      <a16:creationId xmlns:a16="http://schemas.microsoft.com/office/drawing/2014/main" id="{D28ED27A-4655-2A4E-BFF3-CD3E51921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510882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7" name="Gerade Verbindung 152">
                  <a:extLst>
                    <a:ext uri="{FF2B5EF4-FFF2-40B4-BE49-F238E27FC236}">
                      <a16:creationId xmlns:a16="http://schemas.microsoft.com/office/drawing/2014/main" id="{07393F28-818D-5D4A-A15F-633006711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170" y="5617711"/>
                  <a:ext cx="563887" cy="0"/>
                </a:xfrm>
                <a:prstGeom prst="line">
                  <a:avLst/>
                </a:pr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1" name="Gefaltete Ecke 146">
              <a:extLst>
                <a:ext uri="{FF2B5EF4-FFF2-40B4-BE49-F238E27FC236}">
                  <a16:creationId xmlns:a16="http://schemas.microsoft.com/office/drawing/2014/main" id="{11F1803A-1FA1-B24F-8078-BA165E98DE6A}"/>
                </a:ext>
              </a:extLst>
            </p:cNvPr>
            <p:cNvSpPr/>
            <p:nvPr/>
          </p:nvSpPr>
          <p:spPr>
            <a:xfrm rot="10800000" flipH="1">
              <a:off x="7927987" y="3611020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DA40F24-C525-1343-A791-910849221AFB}"/>
                </a:ext>
              </a:extLst>
            </p:cNvPr>
            <p:cNvGrpSpPr/>
            <p:nvPr/>
          </p:nvGrpSpPr>
          <p:grpSpPr>
            <a:xfrm>
              <a:off x="8182237" y="3811079"/>
              <a:ext cx="401544" cy="647408"/>
              <a:chOff x="1037951" y="2928626"/>
              <a:chExt cx="307525" cy="353073"/>
            </a:xfrm>
          </p:grpSpPr>
          <p:cxnSp>
            <p:nvCxnSpPr>
              <p:cNvPr id="173" name="Gerade Verbindung 147">
                <a:extLst>
                  <a:ext uri="{FF2B5EF4-FFF2-40B4-BE49-F238E27FC236}">
                    <a16:creationId xmlns:a16="http://schemas.microsoft.com/office/drawing/2014/main" id="{8E483C2E-BB09-E641-87F3-432CEA4CE01E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Gerade Verbindung 148">
                <a:extLst>
                  <a:ext uri="{FF2B5EF4-FFF2-40B4-BE49-F238E27FC236}">
                    <a16:creationId xmlns:a16="http://schemas.microsoft.com/office/drawing/2014/main" id="{0908A823-3876-CF43-A03B-2CEE905708AE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5" name="Gerade Verbindung 149">
                <a:extLst>
                  <a:ext uri="{FF2B5EF4-FFF2-40B4-BE49-F238E27FC236}">
                    <a16:creationId xmlns:a16="http://schemas.microsoft.com/office/drawing/2014/main" id="{3957271B-900B-A445-880C-2D554F5C916B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Gerade Verbindung 150">
                <a:extLst>
                  <a:ext uri="{FF2B5EF4-FFF2-40B4-BE49-F238E27FC236}">
                    <a16:creationId xmlns:a16="http://schemas.microsoft.com/office/drawing/2014/main" id="{FE65BE14-EC52-3D4B-A375-E92104F8CDE5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51">
                <a:extLst>
                  <a:ext uri="{FF2B5EF4-FFF2-40B4-BE49-F238E27FC236}">
                    <a16:creationId xmlns:a16="http://schemas.microsoft.com/office/drawing/2014/main" id="{5363A3CF-20C3-EF48-AAC8-C86A0C62763B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52">
                <a:extLst>
                  <a:ext uri="{FF2B5EF4-FFF2-40B4-BE49-F238E27FC236}">
                    <a16:creationId xmlns:a16="http://schemas.microsoft.com/office/drawing/2014/main" id="{F2D70AE3-075A-1D4B-8035-E2BF85D8B165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47">
                <a:extLst>
                  <a:ext uri="{FF2B5EF4-FFF2-40B4-BE49-F238E27FC236}">
                    <a16:creationId xmlns:a16="http://schemas.microsoft.com/office/drawing/2014/main" id="{0FAE9114-6123-5342-9725-DCBFB2C28D2F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2B9F47A-CFF9-8745-852A-989B58D766C3}"/>
                </a:ext>
              </a:extLst>
            </p:cNvPr>
            <p:cNvGrpSpPr/>
            <p:nvPr/>
          </p:nvGrpSpPr>
          <p:grpSpPr>
            <a:xfrm>
              <a:off x="8048369" y="3816076"/>
              <a:ext cx="33005" cy="647408"/>
              <a:chOff x="1037951" y="2928626"/>
              <a:chExt cx="121075" cy="353073"/>
            </a:xfrm>
          </p:grpSpPr>
          <p:cxnSp>
            <p:nvCxnSpPr>
              <p:cNvPr id="181" name="Gerade Verbindung 147">
                <a:extLst>
                  <a:ext uri="{FF2B5EF4-FFF2-40B4-BE49-F238E27FC236}">
                    <a16:creationId xmlns:a16="http://schemas.microsoft.com/office/drawing/2014/main" id="{4D96C22B-5A0F-E24B-BD87-7549AE7DF063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48">
                <a:extLst>
                  <a:ext uri="{FF2B5EF4-FFF2-40B4-BE49-F238E27FC236}">
                    <a16:creationId xmlns:a16="http://schemas.microsoft.com/office/drawing/2014/main" id="{4D716484-A551-2F40-8BE3-6661EF608338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49">
                <a:extLst>
                  <a:ext uri="{FF2B5EF4-FFF2-40B4-BE49-F238E27FC236}">
                    <a16:creationId xmlns:a16="http://schemas.microsoft.com/office/drawing/2014/main" id="{404CFED3-E59F-3746-B950-89DD8C0EE782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Gerade Verbindung 150">
                <a:extLst>
                  <a:ext uri="{FF2B5EF4-FFF2-40B4-BE49-F238E27FC236}">
                    <a16:creationId xmlns:a16="http://schemas.microsoft.com/office/drawing/2014/main" id="{15FA9740-152C-D948-B40D-13768E0B8106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Gerade Verbindung 151">
                <a:extLst>
                  <a:ext uri="{FF2B5EF4-FFF2-40B4-BE49-F238E27FC236}">
                    <a16:creationId xmlns:a16="http://schemas.microsoft.com/office/drawing/2014/main" id="{6F13DA78-5E55-AB40-AF45-CC8CACCE463B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Gerade Verbindung 152">
                <a:extLst>
                  <a:ext uri="{FF2B5EF4-FFF2-40B4-BE49-F238E27FC236}">
                    <a16:creationId xmlns:a16="http://schemas.microsoft.com/office/drawing/2014/main" id="{BE9EF00B-8F1A-964B-87B0-A62CF7CCF707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Gerade Verbindung 147">
                <a:extLst>
                  <a:ext uri="{FF2B5EF4-FFF2-40B4-BE49-F238E27FC236}">
                    <a16:creationId xmlns:a16="http://schemas.microsoft.com/office/drawing/2014/main" id="{FD189A48-C960-094B-8F2E-480CA44A11D1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2E4720A-B6F6-0448-8203-84845BD8A1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6029" y="3142598"/>
              <a:ext cx="172659" cy="66848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E9C98FE-B8D3-134F-918C-2CDDD3204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8613" y="3142598"/>
              <a:ext cx="83108" cy="88747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5B1D4-04F0-2A4E-B8DB-626C1C22B1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8464" y="2613908"/>
              <a:ext cx="354238" cy="173896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feld 387">
              <a:extLst>
                <a:ext uri="{FF2B5EF4-FFF2-40B4-BE49-F238E27FC236}">
                  <a16:creationId xmlns:a16="http://schemas.microsoft.com/office/drawing/2014/main" id="{3E64B8B9-76D7-D04F-BA42-A7300A20C75A}"/>
                </a:ext>
              </a:extLst>
            </p:cNvPr>
            <p:cNvSpPr txBox="1"/>
            <p:nvPr/>
          </p:nvSpPr>
          <p:spPr>
            <a:xfrm>
              <a:off x="7101081" y="4698121"/>
              <a:ext cx="24213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Alignment between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events and weaknesses</a:t>
              </a:r>
            </a:p>
          </p:txBody>
        </p:sp>
        <p:sp>
          <p:nvSpPr>
            <p:cNvPr id="204" name="Pfeil nach rechts 326">
              <a:extLst>
                <a:ext uri="{FF2B5EF4-FFF2-40B4-BE49-F238E27FC236}">
                  <a16:creationId xmlns:a16="http://schemas.microsoft.com/office/drawing/2014/main" id="{81988C19-E4B1-D947-99BF-AFD37937D80E}"/>
                </a:ext>
              </a:extLst>
            </p:cNvPr>
            <p:cNvSpPr/>
            <p:nvPr/>
          </p:nvSpPr>
          <p:spPr>
            <a:xfrm>
              <a:off x="7214103" y="3289571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05" name="Pfeil nach rechts 326">
              <a:extLst>
                <a:ext uri="{FF2B5EF4-FFF2-40B4-BE49-F238E27FC236}">
                  <a16:creationId xmlns:a16="http://schemas.microsoft.com/office/drawing/2014/main" id="{018A79C7-106C-E041-8466-1A314F70EF6B}"/>
                </a:ext>
              </a:extLst>
            </p:cNvPr>
            <p:cNvSpPr/>
            <p:nvPr/>
          </p:nvSpPr>
          <p:spPr>
            <a:xfrm>
              <a:off x="9252321" y="3311937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06" name="Pfeil nach rechts 326">
              <a:extLst>
                <a:ext uri="{FF2B5EF4-FFF2-40B4-BE49-F238E27FC236}">
                  <a16:creationId xmlns:a16="http://schemas.microsoft.com/office/drawing/2014/main" id="{4980F379-56AF-B44F-B68A-FF1376B80103}"/>
                </a:ext>
              </a:extLst>
            </p:cNvPr>
            <p:cNvSpPr/>
            <p:nvPr/>
          </p:nvSpPr>
          <p:spPr>
            <a:xfrm>
              <a:off x="11491453" y="3336087"/>
              <a:ext cx="327293" cy="311827"/>
            </a:xfrm>
            <a:prstGeom prst="rightArrow">
              <a:avLst>
                <a:gd name="adj1" fmla="val 40458"/>
                <a:gd name="adj2" fmla="val 50000"/>
              </a:avLst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25" name="Gefaltete Ecke 146">
              <a:extLst>
                <a:ext uri="{FF2B5EF4-FFF2-40B4-BE49-F238E27FC236}">
                  <a16:creationId xmlns:a16="http://schemas.microsoft.com/office/drawing/2014/main" id="{6F0F3A78-AC39-404E-AF4A-75CFD155DA93}"/>
                </a:ext>
              </a:extLst>
            </p:cNvPr>
            <p:cNvSpPr/>
            <p:nvPr/>
          </p:nvSpPr>
          <p:spPr>
            <a:xfrm rot="10800000" flipH="1">
              <a:off x="12022141" y="2945366"/>
              <a:ext cx="764221" cy="1006610"/>
            </a:xfrm>
            <a:prstGeom prst="foldedCorner">
              <a:avLst>
                <a:gd name="adj" fmla="val 0"/>
              </a:avLst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558015-9EA6-2245-99E0-C9B88EC77B5B}"/>
                </a:ext>
              </a:extLst>
            </p:cNvPr>
            <p:cNvGrpSpPr/>
            <p:nvPr/>
          </p:nvGrpSpPr>
          <p:grpSpPr>
            <a:xfrm>
              <a:off x="12276391" y="3145425"/>
              <a:ext cx="401544" cy="647408"/>
              <a:chOff x="1037951" y="2928626"/>
              <a:chExt cx="307525" cy="353073"/>
            </a:xfrm>
          </p:grpSpPr>
          <p:cxnSp>
            <p:nvCxnSpPr>
              <p:cNvPr id="227" name="Gerade Verbindung 147">
                <a:extLst>
                  <a:ext uri="{FF2B5EF4-FFF2-40B4-BE49-F238E27FC236}">
                    <a16:creationId xmlns:a16="http://schemas.microsoft.com/office/drawing/2014/main" id="{228EF0C7-D1E3-5649-9704-EA8943EE95BF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Gerade Verbindung 148">
                <a:extLst>
                  <a:ext uri="{FF2B5EF4-FFF2-40B4-BE49-F238E27FC236}">
                    <a16:creationId xmlns:a16="http://schemas.microsoft.com/office/drawing/2014/main" id="{678C0670-810D-C94C-B8BC-9B6DF7A99841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Gerade Verbindung 149">
                <a:extLst>
                  <a:ext uri="{FF2B5EF4-FFF2-40B4-BE49-F238E27FC236}">
                    <a16:creationId xmlns:a16="http://schemas.microsoft.com/office/drawing/2014/main" id="{8B8A7B8A-71AA-784B-B3DD-B8AB03BA31E3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Gerade Verbindung 150">
                <a:extLst>
                  <a:ext uri="{FF2B5EF4-FFF2-40B4-BE49-F238E27FC236}">
                    <a16:creationId xmlns:a16="http://schemas.microsoft.com/office/drawing/2014/main" id="{F2C1F2AB-D753-364D-8EBA-44F6FB30E6E7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Gerade Verbindung 151">
                <a:extLst>
                  <a:ext uri="{FF2B5EF4-FFF2-40B4-BE49-F238E27FC236}">
                    <a16:creationId xmlns:a16="http://schemas.microsoft.com/office/drawing/2014/main" id="{8A1225FA-7C61-FE4A-AF35-7FF0C62A3DA5}"/>
                  </a:ext>
                </a:extLst>
              </p:cNvPr>
              <p:cNvCxnSpPr/>
              <p:nvPr/>
            </p:nvCxnSpPr>
            <p:spPr>
              <a:xfrm>
                <a:off x="1037952" y="3223438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Gerade Verbindung 152">
                <a:extLst>
                  <a:ext uri="{FF2B5EF4-FFF2-40B4-BE49-F238E27FC236}">
                    <a16:creationId xmlns:a16="http://schemas.microsoft.com/office/drawing/2014/main" id="{01E7E3A0-689F-F542-95AE-50CAA6E6383E}"/>
                  </a:ext>
                </a:extLst>
              </p:cNvPr>
              <p:cNvCxnSpPr/>
              <p:nvPr/>
            </p:nvCxnSpPr>
            <p:spPr>
              <a:xfrm>
                <a:off x="1037952" y="3281699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3" name="Gerade Verbindung 147">
                <a:extLst>
                  <a:ext uri="{FF2B5EF4-FFF2-40B4-BE49-F238E27FC236}">
                    <a16:creationId xmlns:a16="http://schemas.microsoft.com/office/drawing/2014/main" id="{5ECF24EF-A3BC-EB47-A44C-A56FACF97470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307524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F0B86DC-324E-C44D-A472-2FA378C6AF3B}"/>
                </a:ext>
              </a:extLst>
            </p:cNvPr>
            <p:cNvGrpSpPr/>
            <p:nvPr/>
          </p:nvGrpSpPr>
          <p:grpSpPr>
            <a:xfrm>
              <a:off x="12142523" y="3150422"/>
              <a:ext cx="33005" cy="647408"/>
              <a:chOff x="1037951" y="2928626"/>
              <a:chExt cx="121075" cy="353073"/>
            </a:xfrm>
          </p:grpSpPr>
          <p:cxnSp>
            <p:nvCxnSpPr>
              <p:cNvPr id="235" name="Gerade Verbindung 147">
                <a:extLst>
                  <a:ext uri="{FF2B5EF4-FFF2-40B4-BE49-F238E27FC236}">
                    <a16:creationId xmlns:a16="http://schemas.microsoft.com/office/drawing/2014/main" id="{4AA90B36-365F-F540-9D07-F5EF33CFD65D}"/>
                  </a:ext>
                </a:extLst>
              </p:cNvPr>
              <p:cNvCxnSpPr/>
              <p:nvPr/>
            </p:nvCxnSpPr>
            <p:spPr>
              <a:xfrm>
                <a:off x="1037951" y="298979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6" name="Gerade Verbindung 148">
                <a:extLst>
                  <a:ext uri="{FF2B5EF4-FFF2-40B4-BE49-F238E27FC236}">
                    <a16:creationId xmlns:a16="http://schemas.microsoft.com/office/drawing/2014/main" id="{A6FBF6C8-5E8B-BB4B-BB89-276F0BAD6D1B}"/>
                  </a:ext>
                </a:extLst>
              </p:cNvPr>
              <p:cNvCxnSpPr/>
              <p:nvPr/>
            </p:nvCxnSpPr>
            <p:spPr>
              <a:xfrm>
                <a:off x="1037951" y="3048057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7" name="Gerade Verbindung 149">
                <a:extLst>
                  <a:ext uri="{FF2B5EF4-FFF2-40B4-BE49-F238E27FC236}">
                    <a16:creationId xmlns:a16="http://schemas.microsoft.com/office/drawing/2014/main" id="{AC07B944-1553-6244-8AD7-3FF22CF756C8}"/>
                  </a:ext>
                </a:extLst>
              </p:cNvPr>
              <p:cNvCxnSpPr/>
              <p:nvPr/>
            </p:nvCxnSpPr>
            <p:spPr>
              <a:xfrm>
                <a:off x="1037951" y="310788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8" name="Gerade Verbindung 150">
                <a:extLst>
                  <a:ext uri="{FF2B5EF4-FFF2-40B4-BE49-F238E27FC236}">
                    <a16:creationId xmlns:a16="http://schemas.microsoft.com/office/drawing/2014/main" id="{93F9EC2B-781C-3A4E-B44E-24884CB47D3B}"/>
                  </a:ext>
                </a:extLst>
              </p:cNvPr>
              <p:cNvCxnSpPr/>
              <p:nvPr/>
            </p:nvCxnSpPr>
            <p:spPr>
              <a:xfrm>
                <a:off x="1037951" y="316614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9" name="Gerade Verbindung 151">
                <a:extLst>
                  <a:ext uri="{FF2B5EF4-FFF2-40B4-BE49-F238E27FC236}">
                    <a16:creationId xmlns:a16="http://schemas.microsoft.com/office/drawing/2014/main" id="{3ADBE0F7-D15D-C646-A426-ABF5B5BA58AF}"/>
                  </a:ext>
                </a:extLst>
              </p:cNvPr>
              <p:cNvCxnSpPr/>
              <p:nvPr/>
            </p:nvCxnSpPr>
            <p:spPr>
              <a:xfrm>
                <a:off x="1037951" y="3223438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0" name="Gerade Verbindung 152">
                <a:extLst>
                  <a:ext uri="{FF2B5EF4-FFF2-40B4-BE49-F238E27FC236}">
                    <a16:creationId xmlns:a16="http://schemas.microsoft.com/office/drawing/2014/main" id="{2358F7DA-0D94-C44C-88CB-A553C5F54836}"/>
                  </a:ext>
                </a:extLst>
              </p:cNvPr>
              <p:cNvCxnSpPr/>
              <p:nvPr/>
            </p:nvCxnSpPr>
            <p:spPr>
              <a:xfrm>
                <a:off x="1037951" y="3281699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1" name="Gerade Verbindung 147">
                <a:extLst>
                  <a:ext uri="{FF2B5EF4-FFF2-40B4-BE49-F238E27FC236}">
                    <a16:creationId xmlns:a16="http://schemas.microsoft.com/office/drawing/2014/main" id="{73303260-F800-2146-9CB2-ACDCE0D943A8}"/>
                  </a:ext>
                </a:extLst>
              </p:cNvPr>
              <p:cNvCxnSpPr/>
              <p:nvPr/>
            </p:nvCxnSpPr>
            <p:spPr>
              <a:xfrm>
                <a:off x="1037951" y="2928626"/>
                <a:ext cx="121075" cy="0"/>
              </a:xfrm>
              <a:prstGeom prst="lin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42" name="Textfeld 387">
              <a:extLst>
                <a:ext uri="{FF2B5EF4-FFF2-40B4-BE49-F238E27FC236}">
                  <a16:creationId xmlns:a16="http://schemas.microsoft.com/office/drawing/2014/main" id="{DFCDEC23-4587-5749-8BCF-7C06ED8C7780}"/>
                </a:ext>
              </a:extLst>
            </p:cNvPr>
            <p:cNvSpPr txBox="1"/>
            <p:nvPr/>
          </p:nvSpPr>
          <p:spPr>
            <a:xfrm>
              <a:off x="11274798" y="4057023"/>
              <a:ext cx="2302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 b="1"/>
              </a:lvl1pPr>
            </a:lstStyle>
            <a:p>
              <a:r>
                <a:rPr lang="en-US" b="0" dirty="0">
                  <a:latin typeface="Helvetica" pitchFamily="2" charset="0"/>
                </a:rPr>
                <a:t>Ranked list of </a:t>
              </a:r>
              <a:br>
                <a:rPr lang="en-US" b="0" dirty="0">
                  <a:latin typeface="Helvetica" pitchFamily="2" charset="0"/>
                </a:rPr>
              </a:br>
              <a:r>
                <a:rPr lang="en-US" b="0" dirty="0">
                  <a:latin typeface="Helvetica" pitchFamily="2" charset="0"/>
                </a:rPr>
                <a:t>weakness classes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A370582-18BC-E949-A740-5F55F21D80CF}"/>
              </a:ext>
            </a:extLst>
          </p:cNvPr>
          <p:cNvSpPr txBox="1"/>
          <p:nvPr/>
        </p:nvSpPr>
        <p:spPr>
          <a:xfrm>
            <a:off x="3752206" y="1290068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Helvetica" pitchFamily="2" charset="0"/>
              </a:rPr>
              <a:t>CID  Event  </a:t>
            </a:r>
            <a:r>
              <a:rPr lang="de-DE" sz="800" dirty="0" err="1">
                <a:latin typeface="Helvetica" pitchFamily="2" charset="0"/>
              </a:rPr>
              <a:t>Timestamp</a:t>
            </a:r>
            <a:endParaRPr lang="de-DE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9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10443</TotalTime>
  <Words>633</Words>
  <Application>Microsoft Macintosh PowerPoint</Application>
  <PresentationFormat>Widescreen</PresentationFormat>
  <Paragraphs>209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Leopold</dc:creator>
  <cp:lastModifiedBy>Henrik Leopold</cp:lastModifiedBy>
  <cp:revision>64</cp:revision>
  <dcterms:created xsi:type="dcterms:W3CDTF">2020-06-08T10:03:59Z</dcterms:created>
  <dcterms:modified xsi:type="dcterms:W3CDTF">2020-07-30T11:47:16Z</dcterms:modified>
</cp:coreProperties>
</file>