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963726" y="0"/>
            <a:ext cx="5228274" cy="2387600"/>
          </a:xfrm>
          <a:prstGeom prst="rect">
            <a:avLst/>
          </a:prstGeom>
          <a:noFill/>
          <a:ln>
            <a:noFill/>
          </a:ln>
          <a:effectLst>
            <a:reflection stA="34000" endPos="57000" sy="-100000" algn="bl" rotWithShape="0"/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Business Analytics to EFL</a:t>
            </a:r>
            <a:endParaRPr sz="5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7286625" y="5202238"/>
            <a:ext cx="4905375" cy="132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</a:t>
            </a:r>
            <a:r>
              <a:rPr lang="en-US" b="1" dirty="0"/>
              <a:t>o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Hrant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Davtyan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Henrik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Sergoyan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 descr="rl.jpg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2" y="946548"/>
            <a:ext cx="6943923" cy="496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38200" y="39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Poisson distribution</a:t>
            </a:r>
            <a:endParaRPr b="1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000"/>
            <a:ext cx="5414225" cy="39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075" y="1721100"/>
            <a:ext cx="5136700" cy="38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834100" y="471075"/>
            <a:ext cx="4112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Skill vs Luck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79738"/>
            <a:ext cx="8104188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Results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Tree-based Algorithms &amp; NN got similar accuracy and recall scores (except KNN). </a:t>
            </a:r>
            <a:br>
              <a:rPr lang="en-US" sz="2500" dirty="0"/>
            </a:br>
            <a:endParaRPr sz="2500" dirty="0"/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Principal Component Analysis(PCA) was not useful. </a:t>
            </a:r>
            <a:br>
              <a:rPr lang="en-US" sz="2500" dirty="0"/>
            </a:br>
            <a:endParaRPr sz="2500" dirty="0"/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After reducing the possible outcomes of target variable accuracy increased from 50% to </a:t>
            </a:r>
            <a:r>
              <a:rPr lang="en-US" sz="2500" dirty="0">
                <a:solidFill>
                  <a:srgbClr val="CC0000"/>
                </a:solidFill>
              </a:rPr>
              <a:t>70%</a:t>
            </a:r>
            <a:r>
              <a:rPr lang="en-US" sz="2500" dirty="0"/>
              <a:t>.</a:t>
            </a:r>
            <a:br>
              <a:rPr lang="en-US" sz="2500" dirty="0"/>
            </a:br>
            <a:endParaRPr sz="2500" dirty="0"/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GB could have been useful but we didn’t have </a:t>
            </a:r>
            <a:r>
              <a:rPr lang="en-US" sz="2500" dirty="0" smtClean="0"/>
              <a:t>the</a:t>
            </a:r>
          </a:p>
          <a:p>
            <a:pPr marL="6985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dirty="0" smtClean="0"/>
              <a:t>      computational </a:t>
            </a:r>
            <a:r>
              <a:rPr lang="en-US" sz="2500" dirty="0"/>
              <a:t>power.</a:t>
            </a:r>
            <a:endParaRPr sz="2500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Conclusive Remarks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Do you want to check our model?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There’s is a nice match </a:t>
            </a:r>
            <a:r>
              <a:rPr lang="en-US">
                <a:solidFill>
                  <a:srgbClr val="CC0000"/>
                </a:solidFill>
              </a:rPr>
              <a:t>tonight:</a:t>
            </a:r>
            <a:r>
              <a:rPr lang="en-US"/>
              <a:t> Real  - Villareal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en-US" sz="60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You!</a:t>
            </a:r>
            <a:endParaRPr sz="6000" b="1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8232" y="3657600"/>
            <a:ext cx="3189882" cy="306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57163" y="142875"/>
            <a:ext cx="3614738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know?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686800" y="5086350"/>
            <a:ext cx="3505200" cy="16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Big Five = { England: EPL,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Germany: Bundesliga,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Spain: La Liga,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Italy: Serie A,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France: League 1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23408"/>
          <a:stretch/>
        </p:blipFill>
        <p:spPr>
          <a:xfrm>
            <a:off x="3594100" y="228600"/>
            <a:ext cx="8597900" cy="368662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57163" y="3877359"/>
            <a:ext cx="343852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‘Big Five’ European leagues grew collective revenues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800" b="1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€1.4 billion</a:t>
            </a:r>
            <a:r>
              <a:rPr lang="en-US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(12%) in 2015/16.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203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differences &amp; similarities between ”Big Five” teams’ home &amp; away performances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predictive model based on the insights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the investors and “smart bettors” make wiser choices</a:t>
            </a:r>
            <a:r>
              <a:rPr lang="en-US" sz="72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7200" b="0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38200" y="15999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similar metrics for home </a:t>
            </a:r>
            <a:r>
              <a:rPr lang="en-US" sz="2500"/>
              <a:t>&amp;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 </a:t>
            </a:r>
            <a:r>
              <a:rPr lang="en-US" sz="2500"/>
              <a:t>matches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positively correlated </a:t>
            </a:r>
            <a:endParaRPr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95% significance level, no significant difference for home </a:t>
            </a:r>
            <a:r>
              <a:rPr lang="en-US" sz="2500"/>
              <a:t>&amp;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 plays for </a:t>
            </a:r>
            <a:r>
              <a:rPr lang="en-US" sz="25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procedural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metrics</a:t>
            </a:r>
            <a:r>
              <a:rPr lang="en-US" sz="2500"/>
              <a:t> but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significant difference </a:t>
            </a:r>
            <a:r>
              <a:rPr lang="en-US" sz="2500"/>
              <a:t>for </a:t>
            </a:r>
            <a:r>
              <a:rPr lang="en-US" sz="25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metrics</a:t>
            </a:r>
            <a:endParaRPr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investor or a “smart bettor”, consider learning a bit of behavioral economics in line with data science 😂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 [cont’d]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5049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 A has the highest mean score for shots </a:t>
            </a:r>
            <a:r>
              <a:rPr lang="en-US" sz="2500"/>
              <a:t>but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lowest accuracy both for home </a:t>
            </a:r>
            <a:r>
              <a:rPr lang="en-US" sz="2500"/>
              <a:t>&amp;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away games.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Beware! Don’t be fooled!</a:t>
            </a:r>
            <a:b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Ligue 1 has the worst away performance.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Keep in Mind!</a:t>
            </a:r>
            <a:b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Bundesliga has the highest mean home </a:t>
            </a:r>
            <a:r>
              <a:rPr lang="en-US" sz="2500"/>
              <a:t>&amp;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away ratings.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Yet EPL has the highest </a:t>
            </a:r>
            <a:r>
              <a:rPr lang="en-US" sz="2500">
                <a:solidFill>
                  <a:srgbClr val="FF0000"/>
                </a:solidFill>
              </a:rPr>
              <a:t>v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aluation according to KPMG </a:t>
            </a:r>
            <a:r>
              <a:rPr lang="en-US" sz="2500">
                <a:solidFill>
                  <a:srgbClr val="FF0000"/>
                </a:solidFill>
              </a:rPr>
              <a:t>&amp;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Deloitte🤨</a:t>
            </a:r>
            <a:b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 [cont’d]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38200" y="15524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 Deviations are higher for La Liga both home &amp; away </a:t>
            </a:r>
            <a:b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Leagues with many similar-level teams have lower variances but not much </a:t>
            </a:r>
            <a:r>
              <a:rPr lang="en-US" sz="2500"/>
              <a:t>higher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performances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Mean goal accuracy is the highest for La Liga. </a:t>
            </a:r>
            <a:r>
              <a:rPr lang="en-US" sz="2500">
                <a:solidFill>
                  <a:srgbClr val="FF0000"/>
                </a:solidFill>
              </a:rPr>
              <a:t>Yet, remember the variance!</a:t>
            </a:r>
            <a:endParaRPr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 [cont’d]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55249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Both home &amp; away Barcelona, Real Madrid, PSG &amp; Bayern have the highest goal accuracy</a:t>
            </a:r>
            <a:endParaRPr sz="25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In case you’re interested, check our </a:t>
            </a:r>
            <a:r>
              <a:rPr lang="en-US" sz="2500" u="sng">
                <a:solidFill>
                  <a:schemeClr val="hlink"/>
                </a:solidFill>
                <a:hlinkClick r:id="rId3" invalidUrl="http://localhost:8888/notebooks/Analyzing Major European Leagues .ipynb"/>
              </a:rPr>
              <a:t>ipython notebook</a:t>
            </a:r>
            <a:r>
              <a:rPr lang="en-US" sz="2500"/>
              <a:t>! There’s so much more!</a:t>
            </a:r>
            <a:endParaRPr sz="2500"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08350" y="393625"/>
            <a:ext cx="76452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most offensive formation is 3-4-3 (d)</a:t>
            </a:r>
            <a:endParaRPr sz="3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350" y="1305100"/>
            <a:ext cx="4799075" cy="52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464375" y="2711913"/>
            <a:ext cx="36234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On average 2.7 goals per game for home teams and 1.77 for away teams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87625" y="272575"/>
            <a:ext cx="66459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Gianluigi Buffon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2775"/>
            <a:ext cx="8568726" cy="5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659550" y="2596950"/>
            <a:ext cx="36234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Most number of clean-sheets and saves per-match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312</Words>
  <Application>Microsoft Macintosh PowerPoint</Application>
  <PresentationFormat>Widescreen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SimSun</vt:lpstr>
      <vt:lpstr>Office Theme</vt:lpstr>
      <vt:lpstr>Applying Business Analytics to EFL</vt:lpstr>
      <vt:lpstr>Did you know?</vt:lpstr>
      <vt:lpstr>Problem</vt:lpstr>
      <vt:lpstr>Explorations</vt:lpstr>
      <vt:lpstr>Explorations [cont’d]</vt:lpstr>
      <vt:lpstr>Explorations [cont’d]</vt:lpstr>
      <vt:lpstr>Explorations [cont’d]</vt:lpstr>
      <vt:lpstr>PowerPoint Presentation</vt:lpstr>
      <vt:lpstr>PowerPoint Presentation</vt:lpstr>
      <vt:lpstr>Poisson distribution</vt:lpstr>
      <vt:lpstr>Skill vs Luck</vt:lpstr>
      <vt:lpstr>Model Results</vt:lpstr>
      <vt:lpstr>Conclusive Remarks</vt:lpstr>
      <vt:lpstr>Thank You!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Business Analytics to EFL</dc:title>
  <cp:lastModifiedBy>Microsoft Office User</cp:lastModifiedBy>
  <cp:revision>3</cp:revision>
  <dcterms:modified xsi:type="dcterms:W3CDTF">2019-02-11T21:51:04Z</dcterms:modified>
</cp:coreProperties>
</file>