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313" r:id="rId4"/>
    <p:sldId id="262" r:id="rId5"/>
    <p:sldId id="266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</p:sldIdLst>
  <p:sldSz cx="9144000" cy="5143500" type="screen16x9"/>
  <p:notesSz cx="6858000" cy="9144000"/>
  <p:embeddedFontLs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Barlow" panose="00000500000000000000" pitchFamily="2" charset="0"/>
      <p:regular r:id="rId25"/>
      <p:bold r:id="rId26"/>
      <p:italic r:id="rId27"/>
      <p:boldItalic r:id="rId28"/>
    </p:embeddedFont>
    <p:embeddedFont>
      <p:font typeface="Lalezar" panose="00000500000000000000" pitchFamily="2" charset="-78"/>
      <p:regular r:id="rId29"/>
    </p:embeddedFont>
    <p:embeddedFont>
      <p:font typeface="Nova Flat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A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046AB-FE70-4FF1-9322-693630586732}">
  <a:tblStyle styleId="{4CE046AB-FE70-4FF1-9322-6936305867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mir Júnior" userId="dd165c5bbd5de5a9" providerId="LiveId" clId="{095CECC8-0BF9-4697-BF17-D9971F1F9613}"/>
    <pc:docChg chg="undo custSel addSld modSld sldOrd">
      <pc:chgData name="Ademir Júnior" userId="dd165c5bbd5de5a9" providerId="LiveId" clId="{095CECC8-0BF9-4697-BF17-D9971F1F9613}" dt="2023-12-08T20:34:54.607" v="68"/>
      <pc:docMkLst>
        <pc:docMk/>
      </pc:docMkLst>
      <pc:sldChg chg="modSp mod">
        <pc:chgData name="Ademir Júnior" userId="dd165c5bbd5de5a9" providerId="LiveId" clId="{095CECC8-0BF9-4697-BF17-D9971F1F9613}" dt="2023-12-08T20:29:52.356" v="1" actId="207"/>
        <pc:sldMkLst>
          <pc:docMk/>
          <pc:sldMk cId="0" sldId="256"/>
        </pc:sldMkLst>
        <pc:spChg chg="mod">
          <ac:chgData name="Ademir Júnior" userId="dd165c5bbd5de5a9" providerId="LiveId" clId="{095CECC8-0BF9-4697-BF17-D9971F1F9613}" dt="2023-12-08T20:29:52.356" v="1" actId="207"/>
          <ac:spMkLst>
            <pc:docMk/>
            <pc:sldMk cId="0" sldId="256"/>
            <ac:spMk id="2" creationId="{A89B2D16-45C7-A645-A15D-92E5D2DFE6E1}"/>
          </ac:spMkLst>
        </pc:spChg>
      </pc:sldChg>
      <pc:sldChg chg="addSp delSp modSp mod ord">
        <pc:chgData name="Ademir Júnior" userId="dd165c5bbd5de5a9" providerId="LiveId" clId="{095CECC8-0BF9-4697-BF17-D9971F1F9613}" dt="2023-12-08T20:34:54.607" v="68"/>
        <pc:sldMkLst>
          <pc:docMk/>
          <pc:sldMk cId="0" sldId="265"/>
        </pc:sldMkLst>
        <pc:spChg chg="add del mod">
          <ac:chgData name="Ademir Júnior" userId="dd165c5bbd5de5a9" providerId="LiveId" clId="{095CECC8-0BF9-4697-BF17-D9971F1F9613}" dt="2023-12-08T20:31:15.153" v="31" actId="478"/>
          <ac:spMkLst>
            <pc:docMk/>
            <pc:sldMk cId="0" sldId="265"/>
            <ac:spMk id="3" creationId="{2C4C3622-96A2-4771-9646-1607A786EA38}"/>
          </ac:spMkLst>
        </pc:spChg>
        <pc:spChg chg="mod">
          <ac:chgData name="Ademir Júnior" userId="dd165c5bbd5de5a9" providerId="LiveId" clId="{095CECC8-0BF9-4697-BF17-D9971F1F9613}" dt="2023-12-08T20:34:26.377" v="62" actId="14100"/>
          <ac:spMkLst>
            <pc:docMk/>
            <pc:sldMk cId="0" sldId="265"/>
            <ac:spMk id="1075" creationId="{00000000-0000-0000-0000-000000000000}"/>
          </ac:spMkLst>
        </pc:spChg>
        <pc:spChg chg="del">
          <ac:chgData name="Ademir Júnior" userId="dd165c5bbd5de5a9" providerId="LiveId" clId="{095CECC8-0BF9-4697-BF17-D9971F1F9613}" dt="2023-12-08T20:31:12.355" v="30" actId="478"/>
          <ac:spMkLst>
            <pc:docMk/>
            <pc:sldMk cId="0" sldId="265"/>
            <ac:spMk id="1076" creationId="{00000000-0000-0000-0000-000000000000}"/>
          </ac:spMkLst>
        </pc:spChg>
        <pc:picChg chg="add del">
          <ac:chgData name="Ademir Júnior" userId="dd165c5bbd5de5a9" providerId="LiveId" clId="{095CECC8-0BF9-4697-BF17-D9971F1F9613}" dt="2023-12-08T20:32:24.827" v="33" actId="478"/>
          <ac:picMkLst>
            <pc:docMk/>
            <pc:sldMk cId="0" sldId="265"/>
            <ac:picMk id="5" creationId="{AB0DDA3E-4489-43B3-9691-7C3CA61265C3}"/>
          </ac:picMkLst>
        </pc:picChg>
        <pc:picChg chg="add mod">
          <ac:chgData name="Ademir Júnior" userId="dd165c5bbd5de5a9" providerId="LiveId" clId="{095CECC8-0BF9-4697-BF17-D9971F1F9613}" dt="2023-12-08T20:32:48.375" v="35" actId="1076"/>
          <ac:picMkLst>
            <pc:docMk/>
            <pc:sldMk cId="0" sldId="265"/>
            <ac:picMk id="7" creationId="{03CB95A1-156C-4E0D-94D0-F15CEBD2FCA3}"/>
          </ac:picMkLst>
        </pc:picChg>
      </pc:sldChg>
      <pc:sldChg chg="addSp modSp add mod">
        <pc:chgData name="Ademir Júnior" userId="dd165c5bbd5de5a9" providerId="LiveId" clId="{095CECC8-0BF9-4697-BF17-D9971F1F9613}" dt="2023-12-08T20:34:47.825" v="66" actId="1076"/>
        <pc:sldMkLst>
          <pc:docMk/>
          <pc:sldMk cId="4267492611" sldId="312"/>
        </pc:sldMkLst>
        <pc:spChg chg="mod">
          <ac:chgData name="Ademir Júnior" userId="dd165c5bbd5de5a9" providerId="LiveId" clId="{095CECC8-0BF9-4697-BF17-D9971F1F9613}" dt="2023-12-08T20:33:52.672" v="48" actId="1076"/>
          <ac:spMkLst>
            <pc:docMk/>
            <pc:sldMk cId="4267492611" sldId="312"/>
            <ac:spMk id="1075" creationId="{00000000-0000-0000-0000-000000000000}"/>
          </ac:spMkLst>
        </pc:spChg>
        <pc:picChg chg="add mod">
          <ac:chgData name="Ademir Júnior" userId="dd165c5bbd5de5a9" providerId="LiveId" clId="{095CECC8-0BF9-4697-BF17-D9971F1F9613}" dt="2023-12-08T20:34:47.825" v="66" actId="1076"/>
          <ac:picMkLst>
            <pc:docMk/>
            <pc:sldMk cId="4267492611" sldId="312"/>
            <ac:picMk id="3" creationId="{3B147EA1-4B19-4A3D-BEA4-D27DCD9FC4F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23594f85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23594f85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41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33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11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035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247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110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617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038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18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973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017ad9157a_0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017ad9157a_0_1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237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034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7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66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52075" y="1467025"/>
            <a:ext cx="7039800" cy="18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52050" y="3416375"/>
            <a:ext cx="70398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299150" y="4255275"/>
            <a:ext cx="1206211" cy="336300"/>
            <a:chOff x="7299150" y="4255275"/>
            <a:chExt cx="1206211" cy="336300"/>
          </a:xfrm>
        </p:grpSpPr>
        <p:sp>
          <p:nvSpPr>
            <p:cNvPr id="12" name="Google Shape;12;p2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21100" y="539500"/>
            <a:ext cx="1206211" cy="336300"/>
            <a:chOff x="2113900" y="803075"/>
            <a:chExt cx="1206211" cy="336300"/>
          </a:xfrm>
        </p:grpSpPr>
        <p:sp>
          <p:nvSpPr>
            <p:cNvPr id="31" name="Google Shape;31;p2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4898489" y="4651073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3845464" y="4651073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2"/>
          <p:cNvGrpSpPr/>
          <p:nvPr/>
        </p:nvGrpSpPr>
        <p:grpSpPr>
          <a:xfrm>
            <a:off x="1379338" y="4255280"/>
            <a:ext cx="1543427" cy="1543427"/>
            <a:chOff x="-1154300" y="1435713"/>
            <a:chExt cx="1019100" cy="10191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-1092956" y="1494839"/>
              <a:ext cx="896401" cy="900845"/>
              <a:chOff x="-1092956" y="1494839"/>
              <a:chExt cx="896401" cy="900845"/>
            </a:xfrm>
          </p:grpSpPr>
          <p:sp>
            <p:nvSpPr>
              <p:cNvPr id="53" name="Google Shape;53;p2"/>
              <p:cNvSpPr/>
              <p:nvPr/>
            </p:nvSpPr>
            <p:spPr>
              <a:xfrm rot="5400000">
                <a:off x="-1085613" y="1487496"/>
                <a:ext cx="881714" cy="896401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5400000">
                <a:off x="-1021745" y="1584547"/>
                <a:ext cx="734847" cy="735482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5400000">
                <a:off x="-801485" y="1247428"/>
                <a:ext cx="294328" cy="818523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5400000">
                <a:off x="-1005788" y="2043561"/>
                <a:ext cx="294328" cy="409918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>
              <a:off x="-1154300" y="1435713"/>
              <a:ext cx="1019100" cy="10191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8178188" y="101772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>
            <a:off x="621100" y="1939950"/>
            <a:ext cx="5168700" cy="23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621100" y="445934"/>
            <a:ext cx="39411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 columna de texto 1">
  <p:cSld name="ONE_COLUMN_TEXT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"/>
          <p:cNvSpPr txBox="1">
            <a:spLocks noGrp="1"/>
          </p:cNvSpPr>
          <p:nvPr>
            <p:ph type="title"/>
          </p:nvPr>
        </p:nvSpPr>
        <p:spPr>
          <a:xfrm>
            <a:off x="2716050" y="1550850"/>
            <a:ext cx="37119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subTitle" idx="1"/>
          </p:nvPr>
        </p:nvSpPr>
        <p:spPr>
          <a:xfrm>
            <a:off x="2716050" y="2293950"/>
            <a:ext cx="3711900" cy="1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ubTitle" idx="1"/>
          </p:nvPr>
        </p:nvSpPr>
        <p:spPr>
          <a:xfrm>
            <a:off x="2322887" y="3161725"/>
            <a:ext cx="4498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subTitle" idx="2"/>
          </p:nvPr>
        </p:nvSpPr>
        <p:spPr>
          <a:xfrm>
            <a:off x="2322937" y="3483500"/>
            <a:ext cx="4498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subTitle" idx="3"/>
          </p:nvPr>
        </p:nvSpPr>
        <p:spPr>
          <a:xfrm>
            <a:off x="2322862" y="1645150"/>
            <a:ext cx="4498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4"/>
          </p:nvPr>
        </p:nvSpPr>
        <p:spPr>
          <a:xfrm>
            <a:off x="2322862" y="1966925"/>
            <a:ext cx="4498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3"/>
          <p:cNvSpPr/>
          <p:nvPr/>
        </p:nvSpPr>
        <p:spPr>
          <a:xfrm rot="10800000" flipH="1">
            <a:off x="4987089" y="-32690"/>
            <a:ext cx="1398493" cy="690591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3"/>
          <p:cNvSpPr/>
          <p:nvPr/>
        </p:nvSpPr>
        <p:spPr>
          <a:xfrm rot="10800000" flipH="1">
            <a:off x="3510274" y="-32690"/>
            <a:ext cx="1398493" cy="690591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33"/>
          <p:cNvGrpSpPr/>
          <p:nvPr/>
        </p:nvGrpSpPr>
        <p:grpSpPr>
          <a:xfrm>
            <a:off x="7600027" y="1374101"/>
            <a:ext cx="1101925" cy="1100809"/>
            <a:chOff x="4079851" y="151677"/>
            <a:chExt cx="1014291" cy="1013263"/>
          </a:xfrm>
        </p:grpSpPr>
        <p:sp>
          <p:nvSpPr>
            <p:cNvPr id="635" name="Google Shape;635;p33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 w="9050" cap="flat" cmpd="sng">
              <a:solidFill>
                <a:srgbClr val="E2647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3"/>
          <p:cNvGrpSpPr/>
          <p:nvPr/>
        </p:nvGrpSpPr>
        <p:grpSpPr>
          <a:xfrm>
            <a:off x="285999" y="-6"/>
            <a:ext cx="1751857" cy="1728189"/>
            <a:chOff x="4153095" y="184485"/>
            <a:chExt cx="1261418" cy="1244376"/>
          </a:xfrm>
        </p:grpSpPr>
        <p:sp>
          <p:nvSpPr>
            <p:cNvPr id="639" name="Google Shape;639;p33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3"/>
          <p:cNvGrpSpPr/>
          <p:nvPr/>
        </p:nvGrpSpPr>
        <p:grpSpPr>
          <a:xfrm>
            <a:off x="7299150" y="4255275"/>
            <a:ext cx="1206211" cy="336300"/>
            <a:chOff x="7299150" y="4255275"/>
            <a:chExt cx="1206211" cy="336300"/>
          </a:xfrm>
        </p:grpSpPr>
        <p:sp>
          <p:nvSpPr>
            <p:cNvPr id="657" name="Google Shape;657;p33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3"/>
          <p:cNvGrpSpPr/>
          <p:nvPr/>
        </p:nvGrpSpPr>
        <p:grpSpPr>
          <a:xfrm>
            <a:off x="3510267" y="3707482"/>
            <a:ext cx="2460541" cy="2460541"/>
            <a:chOff x="1867264" y="3751457"/>
            <a:chExt cx="1904149" cy="1904149"/>
          </a:xfrm>
        </p:grpSpPr>
        <p:sp>
          <p:nvSpPr>
            <p:cNvPr id="676" name="Google Shape;676;p33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3"/>
          <p:cNvSpPr/>
          <p:nvPr/>
        </p:nvSpPr>
        <p:spPr>
          <a:xfrm flipH="1">
            <a:off x="404913" y="405415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4"/>
          <p:cNvGrpSpPr/>
          <p:nvPr/>
        </p:nvGrpSpPr>
        <p:grpSpPr>
          <a:xfrm>
            <a:off x="6037306" y="2027023"/>
            <a:ext cx="2664856" cy="2664856"/>
            <a:chOff x="1867264" y="3751457"/>
            <a:chExt cx="1904149" cy="1904149"/>
          </a:xfrm>
        </p:grpSpPr>
        <p:sp>
          <p:nvSpPr>
            <p:cNvPr id="683" name="Google Shape;683;p34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34"/>
          <p:cNvGrpSpPr/>
          <p:nvPr/>
        </p:nvGrpSpPr>
        <p:grpSpPr>
          <a:xfrm>
            <a:off x="5927284" y="539505"/>
            <a:ext cx="1416950" cy="1397807"/>
            <a:chOff x="4153095" y="184485"/>
            <a:chExt cx="1261418" cy="1244376"/>
          </a:xfrm>
        </p:grpSpPr>
        <p:sp>
          <p:nvSpPr>
            <p:cNvPr id="688" name="Google Shape;688;p34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4"/>
          <p:cNvSpPr/>
          <p:nvPr/>
        </p:nvSpPr>
        <p:spPr>
          <a:xfrm>
            <a:off x="554350" y="3391638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34"/>
          <p:cNvGrpSpPr/>
          <p:nvPr/>
        </p:nvGrpSpPr>
        <p:grpSpPr>
          <a:xfrm>
            <a:off x="621100" y="539500"/>
            <a:ext cx="1206211" cy="336300"/>
            <a:chOff x="621100" y="539500"/>
            <a:chExt cx="1206211" cy="336300"/>
          </a:xfrm>
        </p:grpSpPr>
        <p:sp>
          <p:nvSpPr>
            <p:cNvPr id="707" name="Google Shape;707;p34"/>
            <p:cNvSpPr/>
            <p:nvPr/>
          </p:nvSpPr>
          <p:spPr>
            <a:xfrm rot="10800000">
              <a:off x="62110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 rot="10800000">
              <a:off x="747591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 rot="10800000">
              <a:off x="874082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 rot="10800000">
              <a:off x="1000574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 rot="10800000">
              <a:off x="1127065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 rot="10800000">
              <a:off x="1253556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 rot="10800000">
              <a:off x="1380047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 rot="10800000">
              <a:off x="1506539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 rot="10800000">
              <a:off x="163303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 rot="10800000">
              <a:off x="1759521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 rot="10800000">
              <a:off x="1506539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 rot="10800000">
              <a:off x="1633030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 rot="10800000">
              <a:off x="1759521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 rot="10800000">
              <a:off x="1253556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 rot="10800000">
              <a:off x="1380047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 rot="10800000">
              <a:off x="1506539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 rot="10800000">
              <a:off x="1633030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 rot="10800000">
              <a:off x="1759521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35"/>
          <p:cNvGrpSpPr/>
          <p:nvPr/>
        </p:nvGrpSpPr>
        <p:grpSpPr>
          <a:xfrm>
            <a:off x="6811050" y="2891000"/>
            <a:ext cx="2013910" cy="2041524"/>
            <a:chOff x="-79100" y="-499150"/>
            <a:chExt cx="2013910" cy="2041524"/>
          </a:xfrm>
        </p:grpSpPr>
        <p:sp>
          <p:nvSpPr>
            <p:cNvPr id="727" name="Google Shape;727;p35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35"/>
          <p:cNvSpPr/>
          <p:nvPr/>
        </p:nvSpPr>
        <p:spPr>
          <a:xfrm rot="5400000">
            <a:off x="-252374" y="1508960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5"/>
          <p:cNvSpPr/>
          <p:nvPr/>
        </p:nvSpPr>
        <p:spPr>
          <a:xfrm rot="5400000">
            <a:off x="-252374" y="455936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6" name="Google Shape;746;p35"/>
          <p:cNvGrpSpPr/>
          <p:nvPr/>
        </p:nvGrpSpPr>
        <p:grpSpPr>
          <a:xfrm flipH="1">
            <a:off x="621100" y="4255275"/>
            <a:ext cx="1206211" cy="336300"/>
            <a:chOff x="7299150" y="4255275"/>
            <a:chExt cx="1206211" cy="336300"/>
          </a:xfrm>
        </p:grpSpPr>
        <p:sp>
          <p:nvSpPr>
            <p:cNvPr id="747" name="Google Shape;747;p35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5"/>
          <p:cNvGrpSpPr/>
          <p:nvPr/>
        </p:nvGrpSpPr>
        <p:grpSpPr>
          <a:xfrm flipH="1">
            <a:off x="7316700" y="539500"/>
            <a:ext cx="1206211" cy="336300"/>
            <a:chOff x="621100" y="539500"/>
            <a:chExt cx="1206211" cy="336300"/>
          </a:xfrm>
        </p:grpSpPr>
        <p:sp>
          <p:nvSpPr>
            <p:cNvPr id="766" name="Google Shape;766;p35"/>
            <p:cNvSpPr/>
            <p:nvPr/>
          </p:nvSpPr>
          <p:spPr>
            <a:xfrm rot="10800000">
              <a:off x="62110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 rot="10800000">
              <a:off x="747591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 rot="10800000">
              <a:off x="874082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 rot="10800000">
              <a:off x="1000574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 rot="10800000">
              <a:off x="1127065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 rot="10800000">
              <a:off x="1253556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 rot="10800000">
              <a:off x="1380047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 rot="10800000">
              <a:off x="1506539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 rot="10800000">
              <a:off x="163303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 rot="10800000">
              <a:off x="1759521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10800000">
              <a:off x="1506539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10800000">
              <a:off x="1633030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10800000">
              <a:off x="1759521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10800000">
              <a:off x="1253556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10800000">
              <a:off x="1380047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 rot="10800000">
              <a:off x="1506539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 rot="10800000">
              <a:off x="1633030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 rot="10800000">
              <a:off x="1759521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4000">
              <a:schemeClr val="accent5"/>
            </a:gs>
            <a:gs pos="80000">
              <a:schemeClr val="lt1"/>
            </a:gs>
            <a:gs pos="100000">
              <a:srgbClr val="61158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va Flat"/>
              <a:buNone/>
              <a:defRPr sz="3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0" r:id="rId5"/>
    <p:sldLayoutId id="2147483663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9"/>
          <p:cNvSpPr/>
          <p:nvPr/>
        </p:nvSpPr>
        <p:spPr>
          <a:xfrm>
            <a:off x="3127575" y="-143300"/>
            <a:ext cx="1019100" cy="1019100"/>
          </a:xfrm>
          <a:prstGeom prst="ellipse">
            <a:avLst/>
          </a:prstGeom>
          <a:solidFill>
            <a:srgbClr val="D9A3F3">
              <a:alpha val="40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9"/>
          <p:cNvSpPr txBox="1">
            <a:spLocks noGrp="1"/>
          </p:cNvSpPr>
          <p:nvPr>
            <p:ph type="ctrTitle"/>
          </p:nvPr>
        </p:nvSpPr>
        <p:spPr>
          <a:xfrm>
            <a:off x="1052075" y="1109759"/>
            <a:ext cx="7039800" cy="14850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Minimum Spanning Tree (MST)</a:t>
            </a:r>
            <a:br>
              <a:rPr lang="en" sz="3600" dirty="0"/>
            </a:br>
            <a:r>
              <a:rPr lang="en" sz="3600" dirty="0"/>
              <a:t>Árvore Geradora Mínima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796" name="Google Shape;796;p39"/>
          <p:cNvSpPr txBox="1">
            <a:spLocks noGrp="1"/>
          </p:cNvSpPr>
          <p:nvPr>
            <p:ph type="subTitle" idx="1"/>
          </p:nvPr>
        </p:nvSpPr>
        <p:spPr>
          <a:xfrm>
            <a:off x="1052050" y="3837474"/>
            <a:ext cx="70398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Universidade Estadual do Sudoeste da Bahia – UESB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Departamento de Ciências Exatas e Tecnológicas – DCET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Colegiado do Curso de Ciência da Computação – CCCOMP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Algoritmos e Estruturas de Dados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Profa. Me. </a:t>
            </a:r>
            <a:r>
              <a:rPr lang="pt-BR" sz="1400" dirty="0"/>
              <a:t>Maria </a:t>
            </a:r>
            <a:r>
              <a:rPr lang="pt-BR" sz="1400" dirty="0" err="1"/>
              <a:t>Luisa</a:t>
            </a:r>
            <a:r>
              <a:rPr lang="pt-BR" sz="1400" dirty="0"/>
              <a:t> Ghizoni Gonzalez</a:t>
            </a:r>
            <a:endParaRPr sz="1400" dirty="0"/>
          </a:p>
        </p:txBody>
      </p:sp>
      <p:sp>
        <p:nvSpPr>
          <p:cNvPr id="797" name="Google Shape;797;p39"/>
          <p:cNvSpPr/>
          <p:nvPr/>
        </p:nvSpPr>
        <p:spPr>
          <a:xfrm>
            <a:off x="221163" y="342987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9"/>
          <p:cNvGrpSpPr/>
          <p:nvPr/>
        </p:nvGrpSpPr>
        <p:grpSpPr>
          <a:xfrm>
            <a:off x="3186597" y="-81989"/>
            <a:ext cx="900845" cy="896401"/>
            <a:chOff x="7498900" y="3716375"/>
            <a:chExt cx="532100" cy="529475"/>
          </a:xfrm>
        </p:grpSpPr>
        <p:sp>
          <p:nvSpPr>
            <p:cNvPr id="799" name="Google Shape;799;p39"/>
            <p:cNvSpPr/>
            <p:nvPr/>
          </p:nvSpPr>
          <p:spPr>
            <a:xfrm>
              <a:off x="7498900" y="3716375"/>
              <a:ext cx="520800" cy="529475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7552075" y="3769550"/>
              <a:ext cx="434050" cy="434425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7581100" y="3823850"/>
              <a:ext cx="339050" cy="314525"/>
            </a:xfrm>
            <a:custGeom>
              <a:avLst/>
              <a:gdLst/>
              <a:ahLst/>
              <a:cxnLst/>
              <a:rect l="l" t="t" r="r" b="b"/>
              <a:pathLst>
                <a:path w="13562" h="12581" extrusionOk="0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7507575" y="3745025"/>
              <a:ext cx="173850" cy="48347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7857150" y="3986375"/>
              <a:ext cx="173850" cy="242125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7598825" y="3859300"/>
              <a:ext cx="297550" cy="264750"/>
            </a:xfrm>
            <a:custGeom>
              <a:avLst/>
              <a:gdLst/>
              <a:ahLst/>
              <a:cxnLst/>
              <a:rect l="l" t="t" r="r" b="b"/>
              <a:pathLst>
                <a:path w="11902" h="10590" extrusionOk="0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39"/>
          <p:cNvGrpSpPr/>
          <p:nvPr/>
        </p:nvGrpSpPr>
        <p:grpSpPr>
          <a:xfrm>
            <a:off x="5365700" y="-959350"/>
            <a:ext cx="2013910" cy="2041524"/>
            <a:chOff x="-79100" y="-499150"/>
            <a:chExt cx="2013910" cy="2041524"/>
          </a:xfrm>
        </p:grpSpPr>
        <p:sp>
          <p:nvSpPr>
            <p:cNvPr id="806" name="Google Shape;806;p39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9"/>
          <p:cNvSpPr/>
          <p:nvPr/>
        </p:nvSpPr>
        <p:spPr>
          <a:xfrm>
            <a:off x="8456150" y="2035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95;p39">
            <a:extLst>
              <a:ext uri="{FF2B5EF4-FFF2-40B4-BE49-F238E27FC236}">
                <a16:creationId xmlns:a16="http://schemas.microsoft.com/office/drawing/2014/main" id="{A89B2D16-45C7-A645-A15D-92E5D2DFE6E1}"/>
              </a:ext>
            </a:extLst>
          </p:cNvPr>
          <p:cNvSpPr txBox="1">
            <a:spLocks/>
          </p:cNvSpPr>
          <p:nvPr/>
        </p:nvSpPr>
        <p:spPr>
          <a:xfrm>
            <a:off x="1204475" y="2381091"/>
            <a:ext cx="7039800" cy="14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ova Flat"/>
              <a:buNone/>
              <a:defRPr sz="4500" b="0" i="0" u="none" strike="noStrike" cap="none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pPr algn="r"/>
            <a:r>
              <a:rPr lang="pt-BR" sz="2000" dirty="0">
                <a:solidFill>
                  <a:srgbClr val="D9A3F3"/>
                </a:solidFill>
              </a:rPr>
              <a:t>Ademir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D9A3F3"/>
                </a:solidFill>
              </a:rPr>
              <a:t>Júnior</a:t>
            </a:r>
          </a:p>
          <a:p>
            <a:pPr algn="r"/>
            <a:r>
              <a:rPr lang="pt-BR" sz="2000" dirty="0">
                <a:solidFill>
                  <a:schemeClr val="lt2"/>
                </a:solidFill>
              </a:rPr>
              <a:t>Cauê Aguiar</a:t>
            </a:r>
          </a:p>
          <a:p>
            <a:pPr algn="r"/>
            <a:r>
              <a:rPr lang="pt-BR" sz="2000" dirty="0">
                <a:solidFill>
                  <a:schemeClr val="lt2"/>
                </a:solidFill>
              </a:rPr>
              <a:t>João Henrique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14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 de Kruskal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52F4AD1-0054-735C-B317-066C90AA3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7" r="24889"/>
          <a:stretch/>
        </p:blipFill>
        <p:spPr>
          <a:xfrm>
            <a:off x="621100" y="1284123"/>
            <a:ext cx="8276887" cy="28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7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14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 de Kruskal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llustration of Kruskal’s algorithm - Step 1">
            <a:extLst>
              <a:ext uri="{FF2B5EF4-FFF2-40B4-BE49-F238E27FC236}">
                <a16:creationId xmlns:a16="http://schemas.microsoft.com/office/drawing/2014/main" id="{688B5D18-FCEB-9B38-F62A-8F90388E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4" y="801501"/>
            <a:ext cx="1704677" cy="15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ct Edge with the least weight">
            <a:extLst>
              <a:ext uri="{FF2B5EF4-FFF2-40B4-BE49-F238E27FC236}">
                <a16:creationId xmlns:a16="http://schemas.microsoft.com/office/drawing/2014/main" id="{EE06D84A-DF3A-E683-1B78-EE8CA3BA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64" y="792477"/>
            <a:ext cx="1263916" cy="14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ct the shortest Edge">
            <a:extLst>
              <a:ext uri="{FF2B5EF4-FFF2-40B4-BE49-F238E27FC236}">
                <a16:creationId xmlns:a16="http://schemas.microsoft.com/office/drawing/2014/main" id="{1429B51E-2D8A-2CAE-A736-868933CF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49" y="801501"/>
            <a:ext cx="15811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llustration of Kruskal’s algorithm - Step 4">
            <a:extLst>
              <a:ext uri="{FF2B5EF4-FFF2-40B4-BE49-F238E27FC236}">
                <a16:creationId xmlns:a16="http://schemas.microsoft.com/office/drawing/2014/main" id="{EA8C87AF-72F9-D48A-5616-A7CD0CF00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04" y="801501"/>
            <a:ext cx="16287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llustration of Kruskal’s algorithm - Step 5">
            <a:extLst>
              <a:ext uri="{FF2B5EF4-FFF2-40B4-BE49-F238E27FC236}">
                <a16:creationId xmlns:a16="http://schemas.microsoft.com/office/drawing/2014/main" id="{2AE3AF95-72BE-68AB-8AE3-6CAF4DFA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761853"/>
            <a:ext cx="21717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199;p51">
            <a:extLst>
              <a:ext uri="{FF2B5EF4-FFF2-40B4-BE49-F238E27FC236}">
                <a16:creationId xmlns:a16="http://schemas.microsoft.com/office/drawing/2014/main" id="{A33FA9EA-C1E0-5EF9-B075-A2868EA08FEC}"/>
              </a:ext>
            </a:extLst>
          </p:cNvPr>
          <p:cNvSpPr txBox="1"/>
          <p:nvPr/>
        </p:nvSpPr>
        <p:spPr>
          <a:xfrm>
            <a:off x="845961" y="3105300"/>
            <a:ext cx="2017555" cy="187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Edge 	: Weight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2 – 4 	: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2 – 3 	: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0 – 1 	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0 – 3 	: 3</a:t>
            </a:r>
            <a:endParaRPr sz="18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44448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14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 de Prim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81F92DA-1826-3E63-0B86-DD5F75525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0" t="15390" r="9008" b="12930"/>
          <a:stretch/>
        </p:blipFill>
        <p:spPr>
          <a:xfrm>
            <a:off x="191872" y="665986"/>
            <a:ext cx="8581466" cy="42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90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14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 de Prim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99;p51">
            <a:extLst>
              <a:ext uri="{FF2B5EF4-FFF2-40B4-BE49-F238E27FC236}">
                <a16:creationId xmlns:a16="http://schemas.microsoft.com/office/drawing/2014/main" id="{A33FA9EA-C1E0-5EF9-B075-A2868EA08FEC}"/>
              </a:ext>
            </a:extLst>
          </p:cNvPr>
          <p:cNvSpPr txBox="1"/>
          <p:nvPr/>
        </p:nvSpPr>
        <p:spPr>
          <a:xfrm>
            <a:off x="845961" y="3105300"/>
            <a:ext cx="2017555" cy="187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Edge 	: Weight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0 – 1 	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0 – 3 	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3 – 2 	: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2 – 4 	: 1</a:t>
            </a:r>
            <a:endParaRPr sz="18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50" name="Picture 2" descr="Illustration of Prim’s algorithm Step 1">
            <a:extLst>
              <a:ext uri="{FF2B5EF4-FFF2-40B4-BE49-F238E27FC236}">
                <a16:creationId xmlns:a16="http://schemas.microsoft.com/office/drawing/2014/main" id="{B66F2608-EC5F-0835-EEC4-F8BCFC46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84" y="733776"/>
            <a:ext cx="1907759" cy="16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llustration of Prim’s algorithm Step 2">
            <a:extLst>
              <a:ext uri="{FF2B5EF4-FFF2-40B4-BE49-F238E27FC236}">
                <a16:creationId xmlns:a16="http://schemas.microsoft.com/office/drawing/2014/main" id="{AB5AB1F6-406B-A80D-95F6-F5A58BCC1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12" y="1253871"/>
            <a:ext cx="4572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llustration of Prim’s algorithm Step 3">
            <a:extLst>
              <a:ext uri="{FF2B5EF4-FFF2-40B4-BE49-F238E27FC236}">
                <a16:creationId xmlns:a16="http://schemas.microsoft.com/office/drawing/2014/main" id="{D28471F7-5A92-D6D5-94C2-CE5B5021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436" y="986758"/>
            <a:ext cx="9810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llustration of Prim’s algorithm Step 4">
            <a:extLst>
              <a:ext uri="{FF2B5EF4-FFF2-40B4-BE49-F238E27FC236}">
                <a16:creationId xmlns:a16="http://schemas.microsoft.com/office/drawing/2014/main" id="{6E8B2EAB-482D-B311-1BB9-B95FE4CB4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62" y="885231"/>
            <a:ext cx="15430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ion of Prim’s algorithm Step 5">
            <a:extLst>
              <a:ext uri="{FF2B5EF4-FFF2-40B4-BE49-F238E27FC236}">
                <a16:creationId xmlns:a16="http://schemas.microsoft.com/office/drawing/2014/main" id="{AFD5FC33-CFE4-8B3E-87A7-93D0B8E63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58" y="899859"/>
            <a:ext cx="15621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3 Prim’s algorithm 6">
            <a:extLst>
              <a:ext uri="{FF2B5EF4-FFF2-40B4-BE49-F238E27FC236}">
                <a16:creationId xmlns:a16="http://schemas.microsoft.com/office/drawing/2014/main" id="{81106558-9228-2FF3-3E24-E9F7C89B6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37" y="2655546"/>
            <a:ext cx="22764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15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Complexidade E Aplicações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1389887"/>
            <a:ext cx="7901700" cy="3178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 complexidade do algoritmo de </a:t>
            </a:r>
            <a:r>
              <a:rPr lang="pt-BR" sz="2400" dirty="0" err="1"/>
              <a:t>Prim</a:t>
            </a:r>
            <a:r>
              <a:rPr lang="pt-BR" sz="2400" dirty="0"/>
              <a:t> é O(V² + E), no pior caso, onde V é o número de vértices do grafo e </a:t>
            </a:r>
            <a:r>
              <a:rPr lang="pt-BR" sz="2400" dirty="0" err="1"/>
              <a:t>E</a:t>
            </a:r>
            <a:r>
              <a:rPr lang="pt-BR" sz="2400" dirty="0"/>
              <a:t> é o número de arestas. Essa complexidade é obtida porque o algoritmo precisa examinar todas as arestas do grafo para encontrar a aresta de menor peso que conecta um vértice da árvore a um vértice que ainda não está na árvore.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717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Complexidade E Aplicações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1389887"/>
            <a:ext cx="7901700" cy="3178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 complexidade do algoritmo de </a:t>
            </a:r>
            <a:r>
              <a:rPr lang="pt-BR" sz="2400" dirty="0" err="1"/>
              <a:t>Prim</a:t>
            </a:r>
            <a:r>
              <a:rPr lang="pt-BR" sz="2400" dirty="0"/>
              <a:t> é O(V² + E), no pior caso. Essa complexidade é obtida porque o algoritmo precisa examinar todas as arestas do grafo para encontrar a aresta de menor peso que conecta um vértice da árvore a um vértice que ainda não está na árvore.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179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1389887"/>
            <a:ext cx="7901700" cy="3178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 complexidade do algoritmo de </a:t>
            </a:r>
            <a:r>
              <a:rPr lang="pt-BR" sz="2400" dirty="0" err="1"/>
              <a:t>Kruskal</a:t>
            </a:r>
            <a:r>
              <a:rPr lang="pt-BR" sz="2400" dirty="0"/>
              <a:t> é O(E log E), no pior caso. Essa complexidade é obtida porque o algoritmo precisa ordenar as arestas do grafo por peso, o que pode ser feito em tempo O(E log E). Em seguida, o algoritmo adiciona as arestas de menor peso, uma a uma, até que todos os vértices estejam conectados.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910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xfrm>
            <a:off x="621100" y="9610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Implementação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875801"/>
            <a:ext cx="7901700" cy="3693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Com uma matriz de adjacência, a implementação é relativamente simples, pois basta percorrer a matriz para encontrar as arestas de menor peso, mas que pode ocupar muita memória para grafos grandes.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Com uma lista de vértices, a implementação é um pouco mais complexa, pois é necessário manter uma estrutura de dados auxiliar para armazenar as arestas que ainda não foram adicionadas à árvore. No entanto, a lista de vértices é uma estrutura de dados mais eficiente em termos de memória para grafos grandes.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894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xfrm>
            <a:off x="621100" y="9610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Utilização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875801"/>
            <a:ext cx="7901700" cy="3693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pt-BR" sz="2200" dirty="0"/>
              <a:t>Planejamento de redes de comunicação: para encontrar a rota mais barata para conectar todos os pontos de uma rede.</a:t>
            </a:r>
          </a:p>
          <a:p>
            <a:pPr marL="342900" indent="-342900"/>
            <a:r>
              <a:rPr lang="pt-BR" sz="2200" dirty="0"/>
              <a:t>Planejamento de redes elétricas: para encontrar a maneira mais eficiente de conectar todos os consumidores de energia.</a:t>
            </a:r>
          </a:p>
          <a:p>
            <a:pPr marL="342900" indent="-342900"/>
            <a:r>
              <a:rPr lang="pt-BR" sz="2200" dirty="0"/>
              <a:t>Planejamento de redes de distribuição: para encontrar a melhor maneira de distribuir mercadorias ou serviços para todos os clientes.</a:t>
            </a:r>
          </a:p>
          <a:p>
            <a:pPr marL="342900" indent="-342900"/>
            <a:r>
              <a:rPr lang="pt-BR" sz="2200" dirty="0"/>
              <a:t>Planejamento de redes de esgoto: para encontrar a maneira mais eficaz de coletar e transportar esgoto.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071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209803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Árvore Geradora: “é uma árvore não-enraizada cujo conjunto de vértices coincide com o conjunto de vértices do grafo e cujas arestas são (algumas das) arestas do grafo.</a:t>
            </a:r>
            <a:endParaRPr sz="2000" dirty="0"/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Spanning Trees - Connected graph">
            <a:extLst>
              <a:ext uri="{FF2B5EF4-FFF2-40B4-BE49-F238E27FC236}">
                <a16:creationId xmlns:a16="http://schemas.microsoft.com/office/drawing/2014/main" id="{4A6CA365-01B8-3E71-7537-0E8A9A6B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98" y="795166"/>
            <a:ext cx="5400040" cy="421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288008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Árvore Geradora Mínima: é uma árvore geradora que tem o menor peso possível, sendo o peso definido como a soma dos pesos das arestas da árvore. 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CE6BDF-48DA-83F2-0FBC-0996C8DB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398" y="105756"/>
            <a:ext cx="3455458" cy="2321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9FBF9D-D516-F765-F318-3131DBCC7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50" y="2603164"/>
            <a:ext cx="3427446" cy="24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4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5"/>
          <p:cNvSpPr txBox="1">
            <a:spLocks noGrp="1"/>
          </p:cNvSpPr>
          <p:nvPr>
            <p:ph type="subTitle" idx="1"/>
          </p:nvPr>
        </p:nvSpPr>
        <p:spPr>
          <a:xfrm>
            <a:off x="380464" y="1392920"/>
            <a:ext cx="6253240" cy="344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273D40"/>
              </a:buClr>
              <a:buSzPts val="600"/>
              <a:buFont typeface="Wingdings" panose="05000000000000000000" pitchFamily="2" charset="2"/>
              <a:buChar char="§"/>
            </a:pPr>
            <a:r>
              <a:rPr lang="pt-BR" sz="2400" dirty="0"/>
              <a:t>A árvore geradora mínima pode ser encontrada usando algoritmos gulosos, que constroem a árvore incrementalmente, adicionando uma aresta de cada vez. Os dois algoritmos gulosos mais comuns para encontrar a árvore geradora mínima são: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pt-BR" sz="2400" dirty="0"/>
          </a:p>
          <a:p>
            <a:pPr marL="285750" indent="-285750">
              <a:buClr>
                <a:srgbClr val="273D40"/>
              </a:buClr>
              <a:buSzPts val="600"/>
              <a:buFont typeface="Wingdings" panose="05000000000000000000" pitchFamily="2" charset="2"/>
              <a:buChar char="§"/>
            </a:pPr>
            <a:r>
              <a:rPr lang="pt-BR" sz="2400" dirty="0"/>
              <a:t>O algoritmo de </a:t>
            </a:r>
            <a:r>
              <a:rPr lang="pt-BR" sz="2400" dirty="0" err="1"/>
              <a:t>Prim</a:t>
            </a:r>
            <a:r>
              <a:rPr lang="pt-BR" sz="2400" dirty="0"/>
              <a:t>;</a:t>
            </a:r>
          </a:p>
          <a:p>
            <a:pPr marL="285750" indent="-285750">
              <a:buClr>
                <a:srgbClr val="273D40"/>
              </a:buClr>
              <a:buSzPts val="600"/>
              <a:buFont typeface="Wingdings" panose="05000000000000000000" pitchFamily="2" charset="2"/>
              <a:buChar char="§"/>
            </a:pPr>
            <a:r>
              <a:rPr lang="pt-BR" sz="2400" dirty="0"/>
              <a:t>O algoritmo de </a:t>
            </a:r>
            <a:r>
              <a:rPr lang="pt-BR" sz="2400" dirty="0" err="1"/>
              <a:t>Kruskal</a:t>
            </a:r>
            <a:r>
              <a:rPr lang="pt-BR" sz="2400" dirty="0"/>
              <a:t>.</a:t>
            </a:r>
            <a:endParaRPr lang="en-US" sz="2400" dirty="0"/>
          </a:p>
        </p:txBody>
      </p:sp>
      <p:sp>
        <p:nvSpPr>
          <p:cNvPr id="982" name="Google Shape;982;p45"/>
          <p:cNvSpPr txBox="1">
            <a:spLocks noGrp="1"/>
          </p:cNvSpPr>
          <p:nvPr>
            <p:ph type="title"/>
          </p:nvPr>
        </p:nvSpPr>
        <p:spPr>
          <a:xfrm>
            <a:off x="621100" y="445934"/>
            <a:ext cx="5618518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Algoritmos Para Encontrar MST</a:t>
            </a:r>
            <a:endParaRPr sz="2800" dirty="0"/>
          </a:p>
        </p:txBody>
      </p:sp>
      <p:grpSp>
        <p:nvGrpSpPr>
          <p:cNvPr id="983" name="Google Shape;983;p45"/>
          <p:cNvGrpSpPr/>
          <p:nvPr/>
        </p:nvGrpSpPr>
        <p:grpSpPr>
          <a:xfrm>
            <a:off x="6525891" y="1100903"/>
            <a:ext cx="1223328" cy="1223328"/>
            <a:chOff x="6000750" y="1344600"/>
            <a:chExt cx="1019100" cy="1019100"/>
          </a:xfrm>
        </p:grpSpPr>
        <p:sp>
          <p:nvSpPr>
            <p:cNvPr id="984" name="Google Shape;984;p45"/>
            <p:cNvSpPr/>
            <p:nvPr/>
          </p:nvSpPr>
          <p:spPr>
            <a:xfrm>
              <a:off x="6000750" y="1344600"/>
              <a:ext cx="1019100" cy="1019100"/>
            </a:xfrm>
            <a:prstGeom prst="ellipse">
              <a:avLst/>
            </a:prstGeom>
            <a:solidFill>
              <a:srgbClr val="61ABFC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5" name="Google Shape;985;p45"/>
            <p:cNvGrpSpPr/>
            <p:nvPr/>
          </p:nvGrpSpPr>
          <p:grpSpPr>
            <a:xfrm>
              <a:off x="6059772" y="1405911"/>
              <a:ext cx="900845" cy="896401"/>
              <a:chOff x="7498900" y="3716375"/>
              <a:chExt cx="532100" cy="529475"/>
            </a:xfrm>
          </p:grpSpPr>
          <p:sp>
            <p:nvSpPr>
              <p:cNvPr id="986" name="Google Shape;986;p45"/>
              <p:cNvSpPr/>
              <p:nvPr/>
            </p:nvSpPr>
            <p:spPr>
              <a:xfrm>
                <a:off x="7498900" y="3716375"/>
                <a:ext cx="520800" cy="529475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5"/>
              <p:cNvSpPr/>
              <p:nvPr/>
            </p:nvSpPr>
            <p:spPr>
              <a:xfrm>
                <a:off x="7552075" y="3769550"/>
                <a:ext cx="434050" cy="434425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5"/>
              <p:cNvSpPr/>
              <p:nvPr/>
            </p:nvSpPr>
            <p:spPr>
              <a:xfrm>
                <a:off x="7581100" y="3823850"/>
                <a:ext cx="339050" cy="314525"/>
              </a:xfrm>
              <a:custGeom>
                <a:avLst/>
                <a:gdLst/>
                <a:ahLst/>
                <a:cxnLst/>
                <a:rect l="l" t="t" r="r" b="b"/>
                <a:pathLst>
                  <a:path w="13562" h="12581" extrusionOk="0">
                    <a:moveTo>
                      <a:pt x="7528" y="12550"/>
                    </a:moveTo>
                    <a:cubicBezTo>
                      <a:pt x="5084" y="12550"/>
                      <a:pt x="2882" y="11072"/>
                      <a:pt x="1946" y="8824"/>
                    </a:cubicBezTo>
                    <a:cubicBezTo>
                      <a:pt x="1011" y="6562"/>
                      <a:pt x="1524" y="3967"/>
                      <a:pt x="3259" y="2248"/>
                    </a:cubicBezTo>
                    <a:cubicBezTo>
                      <a:pt x="4978" y="528"/>
                      <a:pt x="7573" y="0"/>
                      <a:pt x="9835" y="936"/>
                    </a:cubicBezTo>
                    <a:cubicBezTo>
                      <a:pt x="12083" y="1871"/>
                      <a:pt x="13561" y="4073"/>
                      <a:pt x="13561" y="6517"/>
                    </a:cubicBezTo>
                    <a:cubicBezTo>
                      <a:pt x="13561" y="9850"/>
                      <a:pt x="10861" y="12550"/>
                      <a:pt x="7528" y="12550"/>
                    </a:cubicBezTo>
                    <a:close/>
                    <a:moveTo>
                      <a:pt x="7528" y="890"/>
                    </a:moveTo>
                    <a:cubicBezTo>
                      <a:pt x="2520" y="890"/>
                      <a:pt x="1" y="6939"/>
                      <a:pt x="3545" y="10484"/>
                    </a:cubicBezTo>
                    <a:cubicBezTo>
                      <a:pt x="5159" y="12098"/>
                      <a:pt x="7573" y="12580"/>
                      <a:pt x="9669" y="11705"/>
                    </a:cubicBezTo>
                    <a:cubicBezTo>
                      <a:pt x="11766" y="10831"/>
                      <a:pt x="13139" y="8779"/>
                      <a:pt x="13139" y="6517"/>
                    </a:cubicBezTo>
                    <a:cubicBezTo>
                      <a:pt x="13139" y="3409"/>
                      <a:pt x="10620" y="890"/>
                      <a:pt x="7528" y="8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5"/>
              <p:cNvSpPr/>
              <p:nvPr/>
            </p:nvSpPr>
            <p:spPr>
              <a:xfrm>
                <a:off x="7507575" y="3745025"/>
                <a:ext cx="173850" cy="48347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5"/>
              <p:cNvSpPr/>
              <p:nvPr/>
            </p:nvSpPr>
            <p:spPr>
              <a:xfrm>
                <a:off x="7857150" y="3986375"/>
                <a:ext cx="173850" cy="24212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5"/>
              <p:cNvSpPr/>
              <p:nvPr/>
            </p:nvSpPr>
            <p:spPr>
              <a:xfrm>
                <a:off x="7598825" y="3859300"/>
                <a:ext cx="297550" cy="264750"/>
              </a:xfrm>
              <a:custGeom>
                <a:avLst/>
                <a:gdLst/>
                <a:ahLst/>
                <a:cxnLst/>
                <a:rect l="l" t="t" r="r" b="b"/>
                <a:pathLst>
                  <a:path w="11902" h="10590" extrusionOk="0">
                    <a:moveTo>
                      <a:pt x="6819" y="1297"/>
                    </a:moveTo>
                    <a:cubicBezTo>
                      <a:pt x="10197" y="1282"/>
                      <a:pt x="11902" y="5385"/>
                      <a:pt x="9503" y="7784"/>
                    </a:cubicBezTo>
                    <a:cubicBezTo>
                      <a:pt x="7105" y="10182"/>
                      <a:pt x="3017" y="8492"/>
                      <a:pt x="3017" y="5099"/>
                    </a:cubicBezTo>
                    <a:cubicBezTo>
                      <a:pt x="3017" y="3002"/>
                      <a:pt x="4707" y="1297"/>
                      <a:pt x="6819" y="1297"/>
                    </a:cubicBezTo>
                    <a:close/>
                    <a:moveTo>
                      <a:pt x="6819" y="0"/>
                    </a:moveTo>
                    <a:cubicBezTo>
                      <a:pt x="2278" y="0"/>
                      <a:pt x="1" y="5491"/>
                      <a:pt x="3213" y="8689"/>
                    </a:cubicBezTo>
                    <a:cubicBezTo>
                      <a:pt x="4677" y="10152"/>
                      <a:pt x="6864" y="10589"/>
                      <a:pt x="8764" y="9790"/>
                    </a:cubicBezTo>
                    <a:cubicBezTo>
                      <a:pt x="10665" y="9005"/>
                      <a:pt x="11902" y="7150"/>
                      <a:pt x="11902" y="5099"/>
                    </a:cubicBezTo>
                    <a:cubicBezTo>
                      <a:pt x="11902" y="2278"/>
                      <a:pt x="9624" y="0"/>
                      <a:pt x="6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2" name="Google Shape;992;p45"/>
          <p:cNvGrpSpPr/>
          <p:nvPr/>
        </p:nvGrpSpPr>
        <p:grpSpPr>
          <a:xfrm>
            <a:off x="6801804" y="2747666"/>
            <a:ext cx="1860900" cy="1860900"/>
            <a:chOff x="7000604" y="2905216"/>
            <a:chExt cx="1860900" cy="1860900"/>
          </a:xfrm>
        </p:grpSpPr>
        <p:grpSp>
          <p:nvGrpSpPr>
            <p:cNvPr id="993" name="Google Shape;993;p45"/>
            <p:cNvGrpSpPr/>
            <p:nvPr/>
          </p:nvGrpSpPr>
          <p:grpSpPr>
            <a:xfrm rot="5400000">
              <a:off x="7131867" y="3013180"/>
              <a:ext cx="1636829" cy="1644944"/>
              <a:chOff x="-1092956" y="1494839"/>
              <a:chExt cx="896401" cy="900845"/>
            </a:xfrm>
          </p:grpSpPr>
          <p:sp>
            <p:nvSpPr>
              <p:cNvPr id="994" name="Google Shape;994;p45"/>
              <p:cNvSpPr/>
              <p:nvPr/>
            </p:nvSpPr>
            <p:spPr>
              <a:xfrm rot="5400000">
                <a:off x="-1085613" y="1487496"/>
                <a:ext cx="881714" cy="896401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5"/>
              <p:cNvSpPr/>
              <p:nvPr/>
            </p:nvSpPr>
            <p:spPr>
              <a:xfrm rot="5400000">
                <a:off x="-1021745" y="1584547"/>
                <a:ext cx="734847" cy="735482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5"/>
              <p:cNvSpPr/>
              <p:nvPr/>
            </p:nvSpPr>
            <p:spPr>
              <a:xfrm rot="5400000">
                <a:off x="-801485" y="1247428"/>
                <a:ext cx="294328" cy="818523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5"/>
              <p:cNvSpPr/>
              <p:nvPr/>
            </p:nvSpPr>
            <p:spPr>
              <a:xfrm rot="5400000">
                <a:off x="-1005788" y="2043561"/>
                <a:ext cx="294328" cy="409918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8" name="Google Shape;998;p45"/>
            <p:cNvSpPr/>
            <p:nvPr/>
          </p:nvSpPr>
          <p:spPr>
            <a:xfrm>
              <a:off x="7000604" y="2905216"/>
              <a:ext cx="1860900" cy="18609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45"/>
          <p:cNvSpPr/>
          <p:nvPr/>
        </p:nvSpPr>
        <p:spPr>
          <a:xfrm>
            <a:off x="8456150" y="723025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Edge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D42FD9-3B81-7EE7-4D3F-EE76D0BB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99" y="1298441"/>
            <a:ext cx="8135914" cy="3305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Graph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B792187-5B87-BCA7-8ECD-0B1FB2C4F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64"/>
          <a:stretch/>
        </p:blipFill>
        <p:spPr>
          <a:xfrm>
            <a:off x="687848" y="1298441"/>
            <a:ext cx="8166421" cy="330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4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12046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MST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D26313B-63DE-794D-61ED-006C7079C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50" y="576220"/>
            <a:ext cx="8044304" cy="452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5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14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 de Kruskal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6357227-6E7E-BE71-C50F-7B12072DE3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0" t="15390" r="23382" b="32771"/>
          <a:stretch/>
        </p:blipFill>
        <p:spPr>
          <a:xfrm>
            <a:off x="252030" y="792476"/>
            <a:ext cx="8630862" cy="37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0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14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 de Kruskal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52F4AD1-0054-735C-B317-066C90AA3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7" r="24889"/>
          <a:stretch/>
        </p:blipFill>
        <p:spPr>
          <a:xfrm>
            <a:off x="621100" y="1284123"/>
            <a:ext cx="8276887" cy="28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&amp; Information Sciences Major for College by Slidesgo">
  <a:themeElements>
    <a:clrScheme name="Simple Light">
      <a:dk1>
        <a:srgbClr val="FFFFFF"/>
      </a:dk1>
      <a:lt1>
        <a:srgbClr val="310047"/>
      </a:lt1>
      <a:dk2>
        <a:srgbClr val="FFFFFF"/>
      </a:dk2>
      <a:lt2>
        <a:srgbClr val="D9A3F3"/>
      </a:lt2>
      <a:accent1>
        <a:srgbClr val="61ABFC"/>
      </a:accent1>
      <a:accent2>
        <a:srgbClr val="DB00A6"/>
      </a:accent2>
      <a:accent3>
        <a:srgbClr val="DF596E"/>
      </a:accent3>
      <a:accent4>
        <a:srgbClr val="EAC93D"/>
      </a:accent4>
      <a:accent5>
        <a:srgbClr val="6115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623</Words>
  <Application>Microsoft Office PowerPoint</Application>
  <PresentationFormat>On-screen Show (16:9)</PresentationFormat>
  <Paragraphs>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Nova Flat</vt:lpstr>
      <vt:lpstr>Barlow</vt:lpstr>
      <vt:lpstr>Lalezar</vt:lpstr>
      <vt:lpstr>Arvo</vt:lpstr>
      <vt:lpstr>Arial</vt:lpstr>
      <vt:lpstr>Wingdings</vt:lpstr>
      <vt:lpstr>Computer &amp; Information Sciences Major for College by Slidesgo</vt:lpstr>
      <vt:lpstr>Minimum Spanning Tree (MST) Árvore Geradora Mínima</vt:lpstr>
      <vt:lpstr>Definição</vt:lpstr>
      <vt:lpstr>Definição</vt:lpstr>
      <vt:lpstr>Algoritmos Para Encontrar MST</vt:lpstr>
      <vt:lpstr>Classe Edge</vt:lpstr>
      <vt:lpstr>Classe Graph</vt:lpstr>
      <vt:lpstr>Classe MST</vt:lpstr>
      <vt:lpstr>Algoritmo de Kruskal</vt:lpstr>
      <vt:lpstr>Algoritmo de Kruskal</vt:lpstr>
      <vt:lpstr>Algoritmo de Kruskal</vt:lpstr>
      <vt:lpstr>Algoritmo de Kruskal</vt:lpstr>
      <vt:lpstr>Algoritmo de Prim</vt:lpstr>
      <vt:lpstr>Algoritmo de Prim</vt:lpstr>
      <vt:lpstr>Complexidade E Aplicações</vt:lpstr>
      <vt:lpstr>Complexidade E Aplicações</vt:lpstr>
      <vt:lpstr>PowerPoint Presentation</vt:lpstr>
      <vt:lpstr>Implementação</vt:lpstr>
      <vt:lpstr>Utilização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 MST Árvore Geradora Mínima</dc:title>
  <cp:lastModifiedBy>João Henrique Silva-Pinto</cp:lastModifiedBy>
  <cp:revision>14</cp:revision>
  <dcterms:modified xsi:type="dcterms:W3CDTF">2023-12-09T10:26:53Z</dcterms:modified>
</cp:coreProperties>
</file>