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3"/>
  </p:notesMasterIdLst>
  <p:sldIdLst>
    <p:sldId id="256" r:id="rId2"/>
    <p:sldId id="257" r:id="rId3"/>
    <p:sldId id="266" r:id="rId4"/>
    <p:sldId id="314" r:id="rId5"/>
    <p:sldId id="315" r:id="rId6"/>
    <p:sldId id="327" r:id="rId7"/>
    <p:sldId id="328" r:id="rId8"/>
    <p:sldId id="329" r:id="rId9"/>
    <p:sldId id="332" r:id="rId10"/>
    <p:sldId id="330" r:id="rId11"/>
    <p:sldId id="331" r:id="rId12"/>
  </p:sldIdLst>
  <p:sldSz cx="9144000" cy="5143500" type="screen16x9"/>
  <p:notesSz cx="6858000" cy="9144000"/>
  <p:embeddedFontLs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Calisto MT" panose="02040603050505030304" pitchFamily="18" charset="0"/>
      <p:regular r:id="rId18"/>
      <p:bold r:id="rId19"/>
      <p:italic r:id="rId20"/>
      <p:boldItalic r:id="rId21"/>
    </p:embeddedFont>
    <p:embeddedFont>
      <p:font typeface="Cascadia Code ExtraLight" panose="020B0609020000020004" pitchFamily="49" charset="0"/>
      <p:regular r:id="rId22"/>
      <p:italic r:id="rId23"/>
    </p:embeddedFont>
    <p:embeddedFont>
      <p:font typeface="Cascadia Mono ExtraLight" panose="020B0609020000020004" pitchFamily="49" charset="0"/>
      <p:regular r:id="rId24"/>
      <p:italic r:id="rId25"/>
    </p:embeddedFont>
    <p:embeddedFont>
      <p:font typeface="Nova Flat" panose="020B0604020202020204" charset="0"/>
      <p:regular r:id="rId26"/>
    </p:embeddedFont>
    <p:embeddedFont>
      <p:font typeface="Wingdings 2" panose="05020102010507070707" pitchFamily="18" charset="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A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E046AB-FE70-4FF1-9322-693630586732}">
  <a:tblStyle styleId="{4CE046AB-FE70-4FF1-9322-6936305867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23594f85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23594f85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18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99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23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03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04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819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428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28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933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032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217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1466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095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637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668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501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9818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3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6280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subTitle" idx="1"/>
          </p:nvPr>
        </p:nvSpPr>
        <p:spPr>
          <a:xfrm>
            <a:off x="2322887" y="3161725"/>
            <a:ext cx="4498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subTitle" idx="2"/>
          </p:nvPr>
        </p:nvSpPr>
        <p:spPr>
          <a:xfrm>
            <a:off x="2322937" y="3483500"/>
            <a:ext cx="44982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subTitle" idx="3"/>
          </p:nvPr>
        </p:nvSpPr>
        <p:spPr>
          <a:xfrm>
            <a:off x="2322862" y="1645150"/>
            <a:ext cx="4498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4"/>
          </p:nvPr>
        </p:nvSpPr>
        <p:spPr>
          <a:xfrm>
            <a:off x="2322862" y="1966925"/>
            <a:ext cx="44982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760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268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461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299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328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339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872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656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2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37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youtube.com/watch?v=1QSYxIKXXP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9"/>
          <p:cNvSpPr txBox="1">
            <a:spLocks noGrp="1"/>
          </p:cNvSpPr>
          <p:nvPr>
            <p:ph type="ctrTitle"/>
          </p:nvPr>
        </p:nvSpPr>
        <p:spPr>
          <a:xfrm>
            <a:off x="1052075" y="1109759"/>
            <a:ext cx="7039800" cy="14850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AVL Tree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796" name="Google Shape;796;p39"/>
          <p:cNvSpPr txBox="1">
            <a:spLocks noGrp="1"/>
          </p:cNvSpPr>
          <p:nvPr>
            <p:ph type="subTitle" idx="1"/>
          </p:nvPr>
        </p:nvSpPr>
        <p:spPr>
          <a:xfrm>
            <a:off x="646850" y="2696083"/>
            <a:ext cx="7039800" cy="123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Universidade Estadual do Sudoeste da Bahia – UESB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Departamento de Ciências Exatas e Tecnológicas – DCET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Colegiado do Curso de Ciência da Computação – CCCOMP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Algoritmos e Estruturas de Dados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Profa. Me. </a:t>
            </a:r>
            <a:r>
              <a:rPr lang="pt-BR" sz="1400" dirty="0"/>
              <a:t>Maria </a:t>
            </a:r>
            <a:r>
              <a:rPr lang="pt-BR" sz="1400" dirty="0" err="1"/>
              <a:t>Luisa</a:t>
            </a:r>
            <a:r>
              <a:rPr lang="pt-BR" sz="1400" dirty="0"/>
              <a:t> Ghizoni Gonzalez</a:t>
            </a:r>
            <a:endParaRPr sz="1400" dirty="0"/>
          </a:p>
        </p:txBody>
      </p:sp>
      <p:sp>
        <p:nvSpPr>
          <p:cNvPr id="797" name="Google Shape;797;p39"/>
          <p:cNvSpPr/>
          <p:nvPr/>
        </p:nvSpPr>
        <p:spPr>
          <a:xfrm>
            <a:off x="221163" y="342987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39"/>
          <p:cNvGrpSpPr/>
          <p:nvPr/>
        </p:nvGrpSpPr>
        <p:grpSpPr>
          <a:xfrm>
            <a:off x="5365700" y="-959350"/>
            <a:ext cx="2013910" cy="2041524"/>
            <a:chOff x="-79100" y="-499150"/>
            <a:chExt cx="2013910" cy="2041524"/>
          </a:xfrm>
        </p:grpSpPr>
        <p:sp>
          <p:nvSpPr>
            <p:cNvPr id="806" name="Google Shape;806;p39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9"/>
          <p:cNvSpPr/>
          <p:nvPr/>
        </p:nvSpPr>
        <p:spPr>
          <a:xfrm>
            <a:off x="8456150" y="2035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95;p39">
            <a:extLst>
              <a:ext uri="{FF2B5EF4-FFF2-40B4-BE49-F238E27FC236}">
                <a16:creationId xmlns:a16="http://schemas.microsoft.com/office/drawing/2014/main" id="{A89B2D16-45C7-A645-A15D-92E5D2DFE6E1}"/>
              </a:ext>
            </a:extLst>
          </p:cNvPr>
          <p:cNvSpPr txBox="1">
            <a:spLocks/>
          </p:cNvSpPr>
          <p:nvPr/>
        </p:nvSpPr>
        <p:spPr>
          <a:xfrm>
            <a:off x="1204475" y="2381091"/>
            <a:ext cx="7039800" cy="148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ova Flat"/>
              <a:buNone/>
              <a:defRPr sz="4500" b="0" i="0" u="none" strike="noStrike" cap="none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pPr algn="r"/>
            <a:r>
              <a:rPr lang="pt-BR" sz="2000" dirty="0">
                <a:solidFill>
                  <a:srgbClr val="D9A3F3"/>
                </a:solidFill>
              </a:rPr>
              <a:t>Ademir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D9A3F3"/>
                </a:solidFill>
              </a:rPr>
              <a:t>Júnior</a:t>
            </a:r>
          </a:p>
          <a:p>
            <a:pPr algn="r"/>
            <a:r>
              <a:rPr lang="pt-BR" sz="2000" dirty="0">
                <a:solidFill>
                  <a:schemeClr val="lt2"/>
                </a:solidFill>
              </a:rPr>
              <a:t>Cauê Aguiar</a:t>
            </a:r>
          </a:p>
          <a:p>
            <a:pPr algn="r"/>
            <a:r>
              <a:rPr lang="pt-BR" sz="2000" dirty="0">
                <a:solidFill>
                  <a:schemeClr val="lt2"/>
                </a:solidFill>
              </a:rPr>
              <a:t>João Henrique</a:t>
            </a:r>
          </a:p>
        </p:txBody>
      </p:sp>
      <p:grpSp>
        <p:nvGrpSpPr>
          <p:cNvPr id="33" name="Google Shape;805;p39">
            <a:extLst>
              <a:ext uri="{FF2B5EF4-FFF2-40B4-BE49-F238E27FC236}">
                <a16:creationId xmlns:a16="http://schemas.microsoft.com/office/drawing/2014/main" id="{BB916AFB-AC76-4B8E-82DC-CAAEA4ACE5EC}"/>
              </a:ext>
            </a:extLst>
          </p:cNvPr>
          <p:cNvGrpSpPr/>
          <p:nvPr/>
        </p:nvGrpSpPr>
        <p:grpSpPr>
          <a:xfrm>
            <a:off x="3318352" y="-231258"/>
            <a:ext cx="1147755" cy="1152842"/>
            <a:chOff x="-79100" y="-499150"/>
            <a:chExt cx="2013910" cy="2041524"/>
          </a:xfrm>
        </p:grpSpPr>
        <p:sp>
          <p:nvSpPr>
            <p:cNvPr id="34" name="Google Shape;806;p39">
              <a:extLst>
                <a:ext uri="{FF2B5EF4-FFF2-40B4-BE49-F238E27FC236}">
                  <a16:creationId xmlns:a16="http://schemas.microsoft.com/office/drawing/2014/main" id="{49328763-43C5-4852-97FE-D0979D8375C3}"/>
                </a:ext>
              </a:extLst>
            </p:cNvPr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07;p39">
              <a:extLst>
                <a:ext uri="{FF2B5EF4-FFF2-40B4-BE49-F238E27FC236}">
                  <a16:creationId xmlns:a16="http://schemas.microsoft.com/office/drawing/2014/main" id="{2A37B375-FE66-40D9-B88A-62739D18D84F}"/>
                </a:ext>
              </a:extLst>
            </p:cNvPr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8;p39">
              <a:extLst>
                <a:ext uri="{FF2B5EF4-FFF2-40B4-BE49-F238E27FC236}">
                  <a16:creationId xmlns:a16="http://schemas.microsoft.com/office/drawing/2014/main" id="{B090BF10-C83D-49AE-A1F0-08AA356E024A}"/>
                </a:ext>
              </a:extLst>
            </p:cNvPr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9;p39">
              <a:extLst>
                <a:ext uri="{FF2B5EF4-FFF2-40B4-BE49-F238E27FC236}">
                  <a16:creationId xmlns:a16="http://schemas.microsoft.com/office/drawing/2014/main" id="{4A4C425F-100D-48EB-B128-CA5A13829C8B}"/>
                </a:ext>
              </a:extLst>
            </p:cNvPr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0;p39">
              <a:extLst>
                <a:ext uri="{FF2B5EF4-FFF2-40B4-BE49-F238E27FC236}">
                  <a16:creationId xmlns:a16="http://schemas.microsoft.com/office/drawing/2014/main" id="{AB53CA85-78EB-4925-82E6-4131AC4EB797}"/>
                </a:ext>
              </a:extLst>
            </p:cNvPr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11;p39">
              <a:extLst>
                <a:ext uri="{FF2B5EF4-FFF2-40B4-BE49-F238E27FC236}">
                  <a16:creationId xmlns:a16="http://schemas.microsoft.com/office/drawing/2014/main" id="{314F6473-B7A7-4457-900B-B43804A18A03}"/>
                </a:ext>
              </a:extLst>
            </p:cNvPr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12;p39">
              <a:extLst>
                <a:ext uri="{FF2B5EF4-FFF2-40B4-BE49-F238E27FC236}">
                  <a16:creationId xmlns:a16="http://schemas.microsoft.com/office/drawing/2014/main" id="{0DD434B4-BD60-445F-AE91-1D3E75BFFFBB}"/>
                </a:ext>
              </a:extLst>
            </p:cNvPr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13;p39">
              <a:extLst>
                <a:ext uri="{FF2B5EF4-FFF2-40B4-BE49-F238E27FC236}">
                  <a16:creationId xmlns:a16="http://schemas.microsoft.com/office/drawing/2014/main" id="{EE199E2C-7C4E-4C70-9298-71EDE5B8C5AE}"/>
                </a:ext>
              </a:extLst>
            </p:cNvPr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14;p39">
              <a:extLst>
                <a:ext uri="{FF2B5EF4-FFF2-40B4-BE49-F238E27FC236}">
                  <a16:creationId xmlns:a16="http://schemas.microsoft.com/office/drawing/2014/main" id="{7BD3822A-C077-46DA-B2BC-03A7BFBA14F7}"/>
                </a:ext>
              </a:extLst>
            </p:cNvPr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15;p39">
              <a:extLst>
                <a:ext uri="{FF2B5EF4-FFF2-40B4-BE49-F238E27FC236}">
                  <a16:creationId xmlns:a16="http://schemas.microsoft.com/office/drawing/2014/main" id="{368916FC-83B1-4822-86EA-0D20176FEC79}"/>
                </a:ext>
              </a:extLst>
            </p:cNvPr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16;p39">
              <a:extLst>
                <a:ext uri="{FF2B5EF4-FFF2-40B4-BE49-F238E27FC236}">
                  <a16:creationId xmlns:a16="http://schemas.microsoft.com/office/drawing/2014/main" id="{C8685658-3BCB-4CE0-9DC8-656992B13FD7}"/>
                </a:ext>
              </a:extLst>
            </p:cNvPr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7;p39">
              <a:extLst>
                <a:ext uri="{FF2B5EF4-FFF2-40B4-BE49-F238E27FC236}">
                  <a16:creationId xmlns:a16="http://schemas.microsoft.com/office/drawing/2014/main" id="{C96DA9E0-D8A9-4CB3-80C1-39DB1283EFD4}"/>
                </a:ext>
              </a:extLst>
            </p:cNvPr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8;p39">
              <a:extLst>
                <a:ext uri="{FF2B5EF4-FFF2-40B4-BE49-F238E27FC236}">
                  <a16:creationId xmlns:a16="http://schemas.microsoft.com/office/drawing/2014/main" id="{B12469A2-BAFD-4B63-BBB0-DAF2AB166C72}"/>
                </a:ext>
              </a:extLst>
            </p:cNvPr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9;p39">
              <a:extLst>
                <a:ext uri="{FF2B5EF4-FFF2-40B4-BE49-F238E27FC236}">
                  <a16:creationId xmlns:a16="http://schemas.microsoft.com/office/drawing/2014/main" id="{554B695A-4640-4062-AD5F-BBC3C7AC5FAA}"/>
                </a:ext>
              </a:extLst>
            </p:cNvPr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20;p39">
              <a:extLst>
                <a:ext uri="{FF2B5EF4-FFF2-40B4-BE49-F238E27FC236}">
                  <a16:creationId xmlns:a16="http://schemas.microsoft.com/office/drawing/2014/main" id="{08034527-7CFE-4A24-9EAF-96D140094732}"/>
                </a:ext>
              </a:extLst>
            </p:cNvPr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21;p39">
              <a:extLst>
                <a:ext uri="{FF2B5EF4-FFF2-40B4-BE49-F238E27FC236}">
                  <a16:creationId xmlns:a16="http://schemas.microsoft.com/office/drawing/2014/main" id="{D0DA866A-A094-42DC-9010-91BA7B7C3C9A}"/>
                </a:ext>
              </a:extLst>
            </p:cNvPr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22;p39">
              <a:extLst>
                <a:ext uri="{FF2B5EF4-FFF2-40B4-BE49-F238E27FC236}">
                  <a16:creationId xmlns:a16="http://schemas.microsoft.com/office/drawing/2014/main" id="{98F6AB99-5ECB-4C36-96AF-F28343498B83}"/>
                </a:ext>
              </a:extLst>
            </p:cNvPr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56270" y="-57270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delete</a:t>
            </a:r>
            <a:r>
              <a:rPr lang="en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(Node root, int key)</a:t>
            </a:r>
            <a:endParaRPr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A2C5371-D03B-3D4A-230F-35E44F6B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" y="515430"/>
            <a:ext cx="4034783" cy="4604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BF8A4D-ECB9-6122-7B00-FE59A2984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006" y="515430"/>
            <a:ext cx="4856974" cy="4604006"/>
          </a:xfrm>
          <a:prstGeom prst="rect">
            <a:avLst/>
          </a:prstGeom>
        </p:spPr>
      </p:pic>
      <p:sp>
        <p:nvSpPr>
          <p:cNvPr id="25" name="Google Shape;823;p39">
            <a:extLst>
              <a:ext uri="{FF2B5EF4-FFF2-40B4-BE49-F238E27FC236}">
                <a16:creationId xmlns:a16="http://schemas.microsoft.com/office/drawing/2014/main" id="{737E8D1F-0ADE-44ED-A9BA-30C12958BB25}"/>
              </a:ext>
            </a:extLst>
          </p:cNvPr>
          <p:cNvSpPr/>
          <p:nvPr/>
        </p:nvSpPr>
        <p:spPr>
          <a:xfrm>
            <a:off x="4073609" y="25717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719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107225" y="202648"/>
            <a:ext cx="2877800" cy="244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minValueNode</a:t>
            </a:r>
            <a:br>
              <a:rPr lang="pt-BR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</a:br>
            <a:br>
              <a:rPr lang="pt-BR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</a:br>
            <a:br>
              <a:rPr lang="pt-BR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</a:br>
            <a:r>
              <a:rPr lang="pt-BR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printTree</a:t>
            </a:r>
            <a:endParaRPr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122" name="Google Shape;1122;p49"/>
          <p:cNvSpPr/>
          <p:nvPr/>
        </p:nvSpPr>
        <p:spPr>
          <a:xfrm>
            <a:off x="2773218" y="3127154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C36AE3D-D6CB-44D1-6D38-843631C3A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717" y="80615"/>
            <a:ext cx="6001588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6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Definição</a:t>
            </a:r>
            <a:endParaRPr dirty="0"/>
          </a:p>
        </p:txBody>
      </p:sp>
      <p:sp>
        <p:nvSpPr>
          <p:cNvPr id="829" name="Google Shape;829;p40"/>
          <p:cNvSpPr txBox="1">
            <a:spLocks noGrp="1"/>
          </p:cNvSpPr>
          <p:nvPr>
            <p:ph type="body" idx="1"/>
          </p:nvPr>
        </p:nvSpPr>
        <p:spPr>
          <a:xfrm>
            <a:off x="621100" y="1017725"/>
            <a:ext cx="292062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Uma AVL </a:t>
            </a:r>
            <a:r>
              <a:rPr lang="pt-BR" sz="2000" dirty="0" err="1"/>
              <a:t>Tree</a:t>
            </a:r>
            <a:r>
              <a:rPr lang="pt-BR" sz="2000" dirty="0"/>
              <a:t> é uma árvore de busca binária balanceada, em que a diferença de altura  entre as </a:t>
            </a:r>
            <a:r>
              <a:rPr lang="pt-BR" sz="2000" dirty="0" err="1"/>
              <a:t>sub-árvores</a:t>
            </a:r>
            <a:r>
              <a:rPr lang="pt-BR" sz="2000" dirty="0"/>
              <a:t> esquerda e direita de cada nós, chamada fator de equilíbrio, é mantida bem pequena ou igual a 1.</a:t>
            </a:r>
          </a:p>
        </p:txBody>
      </p:sp>
      <p:grpSp>
        <p:nvGrpSpPr>
          <p:cNvPr id="830" name="Google Shape;830;p40"/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E813706-9945-79CC-E0F8-D0080A9F19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578" t="22406" r="23422" b="5497"/>
          <a:stretch/>
        </p:blipFill>
        <p:spPr>
          <a:xfrm>
            <a:off x="3741821" y="894904"/>
            <a:ext cx="4981073" cy="4040076"/>
          </a:xfrm>
          <a:prstGeom prst="rect">
            <a:avLst/>
          </a:prstGeom>
        </p:spPr>
      </p:pic>
      <p:sp>
        <p:nvSpPr>
          <p:cNvPr id="24" name="Google Shape;823;p39">
            <a:extLst>
              <a:ext uri="{FF2B5EF4-FFF2-40B4-BE49-F238E27FC236}">
                <a16:creationId xmlns:a16="http://schemas.microsoft.com/office/drawing/2014/main" id="{F1428446-EBB4-4EC7-BE0D-1CC0D658FD23}"/>
              </a:ext>
            </a:extLst>
          </p:cNvPr>
          <p:cNvSpPr/>
          <p:nvPr/>
        </p:nvSpPr>
        <p:spPr>
          <a:xfrm rot="5400000">
            <a:off x="4283538" y="265481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Classe Node</a:t>
            </a:r>
            <a:endParaRPr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3302862-F621-51A1-8C85-AC547741C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98" y="1171951"/>
            <a:ext cx="8180081" cy="3526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621100" y="204387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Classe AVLTree</a:t>
            </a:r>
            <a:endParaRPr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122" name="Google Shape;1122;p49"/>
          <p:cNvSpPr/>
          <p:nvPr/>
        </p:nvSpPr>
        <p:spPr>
          <a:xfrm>
            <a:off x="533103" y="3399207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F2817F1-8CDD-E835-371F-8408C9D71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49" y="926104"/>
            <a:ext cx="7216898" cy="39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4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620294" y="447426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Métodos height e balanceFactor</a:t>
            </a:r>
            <a:endParaRPr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65C055-7C67-C434-EBA4-B07F42215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46" y="1113249"/>
            <a:ext cx="8222111" cy="3678313"/>
          </a:xfrm>
          <a:prstGeom prst="rect">
            <a:avLst/>
          </a:prstGeom>
        </p:spPr>
      </p:pic>
      <p:sp>
        <p:nvSpPr>
          <p:cNvPr id="24" name="Google Shape;823;p39">
            <a:extLst>
              <a:ext uri="{FF2B5EF4-FFF2-40B4-BE49-F238E27FC236}">
                <a16:creationId xmlns:a16="http://schemas.microsoft.com/office/drawing/2014/main" id="{FBF809DE-7387-4243-891F-33BBB24FE1C6}"/>
              </a:ext>
            </a:extLst>
          </p:cNvPr>
          <p:cNvSpPr/>
          <p:nvPr/>
        </p:nvSpPr>
        <p:spPr>
          <a:xfrm rot="5400000">
            <a:off x="8187546" y="4174036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05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372979" y="264551"/>
            <a:ext cx="82821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rightRotate 		    leftRotate</a:t>
            </a:r>
            <a:endParaRPr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122" name="Google Shape;1122;p49"/>
          <p:cNvSpPr/>
          <p:nvPr/>
        </p:nvSpPr>
        <p:spPr>
          <a:xfrm>
            <a:off x="199584" y="3159519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EC0B907-6BAC-FB7C-6F71-3F04F9403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5" y="1113249"/>
            <a:ext cx="4100386" cy="3237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B0CD57-E026-0FCE-66AE-E18862121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642" y="1114004"/>
            <a:ext cx="4316024" cy="3237019"/>
          </a:xfrm>
          <a:prstGeom prst="rect">
            <a:avLst/>
          </a:prstGeom>
        </p:spPr>
      </p:pic>
      <p:sp>
        <p:nvSpPr>
          <p:cNvPr id="25" name="Google Shape;823;p39">
            <a:extLst>
              <a:ext uri="{FF2B5EF4-FFF2-40B4-BE49-F238E27FC236}">
                <a16:creationId xmlns:a16="http://schemas.microsoft.com/office/drawing/2014/main" id="{02A581D3-0E45-49CD-92CD-3CC26423850B}"/>
              </a:ext>
            </a:extLst>
          </p:cNvPr>
          <p:cNvSpPr/>
          <p:nvPr/>
        </p:nvSpPr>
        <p:spPr>
          <a:xfrm rot="5400000">
            <a:off x="8381450" y="3742556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70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386030" y="-1868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toArray</a:t>
            </a:r>
            <a:endParaRPr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122" name="Google Shape;1122;p49"/>
          <p:cNvSpPr/>
          <p:nvPr/>
        </p:nvSpPr>
        <p:spPr>
          <a:xfrm>
            <a:off x="3297720" y="3006242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858E3D1-5C0F-118B-313F-1D00DC795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3" y="618491"/>
            <a:ext cx="4513212" cy="2490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66798-7CB2-0552-4A0F-4694BBA5C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219" y="2565462"/>
            <a:ext cx="5572039" cy="2477889"/>
          </a:xfrm>
          <a:prstGeom prst="rect">
            <a:avLst/>
          </a:prstGeom>
        </p:spPr>
      </p:pic>
      <p:sp>
        <p:nvSpPr>
          <p:cNvPr id="25" name="Google Shape;1106;p49">
            <a:extLst>
              <a:ext uri="{FF2B5EF4-FFF2-40B4-BE49-F238E27FC236}">
                <a16:creationId xmlns:a16="http://schemas.microsoft.com/office/drawing/2014/main" id="{D7B14326-3FD8-4037-9012-DFB1E5F3D7B4}"/>
              </a:ext>
            </a:extLst>
          </p:cNvPr>
          <p:cNvSpPr txBox="1">
            <a:spLocks/>
          </p:cNvSpPr>
          <p:nvPr/>
        </p:nvSpPr>
        <p:spPr>
          <a:xfrm>
            <a:off x="5951231" y="1887429"/>
            <a:ext cx="454435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va Flat"/>
              <a:buNone/>
              <a:defRPr sz="3600" b="0" i="0" u="none" strike="noStrike" cap="none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toArrayHelper</a:t>
            </a:r>
            <a:endParaRPr lang="pt-BR" dirty="0">
              <a:solidFill>
                <a:schemeClr val="tx1">
                  <a:lumMod val="95000"/>
                </a:schemeClr>
              </a:solidFill>
              <a:latin typeface="Cascadia Mono ExtraLight" panose="020B0609020000020004" pitchFamily="49" charset="0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22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116403" y="-22464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I</a:t>
            </a:r>
            <a:r>
              <a:rPr lang="en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nsert(Node node, int key)</a:t>
            </a:r>
            <a:endParaRPr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2C10DE4-B541-EBFE-6131-1477EE0AC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3" y="509386"/>
            <a:ext cx="5734850" cy="4620270"/>
          </a:xfrm>
          <a:prstGeom prst="rect">
            <a:avLst/>
          </a:prstGeom>
        </p:spPr>
      </p:pic>
      <p:sp>
        <p:nvSpPr>
          <p:cNvPr id="25" name="Google Shape;823;p39">
            <a:extLst>
              <a:ext uri="{FF2B5EF4-FFF2-40B4-BE49-F238E27FC236}">
                <a16:creationId xmlns:a16="http://schemas.microsoft.com/office/drawing/2014/main" id="{B727DD4F-7921-4AE4-8E45-94F16B62975B}"/>
              </a:ext>
            </a:extLst>
          </p:cNvPr>
          <p:cNvSpPr/>
          <p:nvPr/>
        </p:nvSpPr>
        <p:spPr>
          <a:xfrm>
            <a:off x="5818695" y="3725123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662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116403" y="-63314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I</a:t>
            </a:r>
            <a:r>
              <a:rPr lang="en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nsert(Node node, int key)</a:t>
            </a:r>
            <a:endParaRPr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2C10DE4-B541-EBFE-6131-1477EE0AC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3" y="509386"/>
            <a:ext cx="5734850" cy="4620270"/>
          </a:xfrm>
          <a:prstGeom prst="rect">
            <a:avLst/>
          </a:prstGeom>
        </p:spPr>
      </p:pic>
      <p:sp>
        <p:nvSpPr>
          <p:cNvPr id="25" name="Google Shape;823;p39">
            <a:extLst>
              <a:ext uri="{FF2B5EF4-FFF2-40B4-BE49-F238E27FC236}">
                <a16:creationId xmlns:a16="http://schemas.microsoft.com/office/drawing/2014/main" id="{22031796-FB80-4FA5-B81E-AEE6F461321B}"/>
              </a:ext>
            </a:extLst>
          </p:cNvPr>
          <p:cNvSpPr/>
          <p:nvPr/>
        </p:nvSpPr>
        <p:spPr>
          <a:xfrm>
            <a:off x="5851253" y="3732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3A0B7-D523-5FE2-8D18-3EF73018C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042" y="1711811"/>
            <a:ext cx="6611760" cy="2765703"/>
          </a:xfrm>
          <a:prstGeom prst="rect">
            <a:avLst/>
          </a:prstGeom>
        </p:spPr>
      </p:pic>
      <p:sp>
        <p:nvSpPr>
          <p:cNvPr id="26" name="Google Shape;823;p39">
            <a:extLst>
              <a:ext uri="{FF2B5EF4-FFF2-40B4-BE49-F238E27FC236}">
                <a16:creationId xmlns:a16="http://schemas.microsoft.com/office/drawing/2014/main" id="{BEACC8BB-B331-4BD5-8135-1AB8D4C68EA6}"/>
              </a:ext>
            </a:extLst>
          </p:cNvPr>
          <p:cNvSpPr/>
          <p:nvPr/>
        </p:nvSpPr>
        <p:spPr>
          <a:xfrm rot="5400000">
            <a:off x="6459719" y="1103344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916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270</TotalTime>
  <Words>134</Words>
  <Application>Microsoft Office PowerPoint</Application>
  <PresentationFormat>Apresentação na tela (16:9)</PresentationFormat>
  <Paragraphs>21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Cascadia Code ExtraLight</vt:lpstr>
      <vt:lpstr>Cascadia Mono ExtraLight</vt:lpstr>
      <vt:lpstr>Wingdings 2</vt:lpstr>
      <vt:lpstr>Nova Flat</vt:lpstr>
      <vt:lpstr>Arvo</vt:lpstr>
      <vt:lpstr>Arial</vt:lpstr>
      <vt:lpstr>Calisto MT</vt:lpstr>
      <vt:lpstr>Ardósia</vt:lpstr>
      <vt:lpstr>AVL Tree</vt:lpstr>
      <vt:lpstr>Definição</vt:lpstr>
      <vt:lpstr>Classe Node</vt:lpstr>
      <vt:lpstr>Classe AVLTree</vt:lpstr>
      <vt:lpstr>Métodos height e balanceFactor</vt:lpstr>
      <vt:lpstr>rightRotate       leftRotate</vt:lpstr>
      <vt:lpstr>toArray</vt:lpstr>
      <vt:lpstr>Insert(Node node, int key)</vt:lpstr>
      <vt:lpstr>Insert(Node node, int key)</vt:lpstr>
      <vt:lpstr>delete(Node root, int key)</vt:lpstr>
      <vt:lpstr>minValueNode   printTree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 MST Árvore Geradora Mínima</dc:title>
  <dc:creator>Ademir Júnior</dc:creator>
  <cp:lastModifiedBy>Ademir Júnior</cp:lastModifiedBy>
  <cp:revision>26</cp:revision>
  <dcterms:modified xsi:type="dcterms:W3CDTF">2023-12-11T01:05:49Z</dcterms:modified>
</cp:coreProperties>
</file>