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entury Gothic Paneuropean Bold" charset="1" panose="020B0702020202020204"/>
      <p:regular r:id="rId19"/>
    </p:embeddedFont>
    <p:embeddedFont>
      <p:font typeface="Poppins Bold" charset="1" panose="00000800000000000000"/>
      <p:regular r:id="rId20"/>
    </p:embeddedFont>
    <p:embeddedFont>
      <p:font typeface="Canva Sans Bold" charset="1" panose="020B0803030501040103"/>
      <p:regular r:id="rId21"/>
    </p:embeddedFont>
    <p:embeddedFont>
      <p:font typeface="Canva Sans" charset="1" panose="020B0503030501040103"/>
      <p:regular r:id="rId22"/>
    </p:embeddedFont>
    <p:embeddedFont>
      <p:font typeface="Open Sans" charset="1" panose="020B0606030504020204"/>
      <p:regular r:id="rId23"/>
    </p:embeddedFont>
    <p:embeddedFont>
      <p:font typeface="Open Sans Bold" charset="1" panose="020B0806030504020204"/>
      <p:regular r:id="rId24"/>
    </p:embeddedFont>
    <p:embeddedFont>
      <p:font typeface="Open Sans Bold Italics" charset="1" panose="020B0806030504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4.png" Type="http://schemas.openxmlformats.org/officeDocument/2006/relationships/image"/><Relationship Id="rId13" Target="../media/image15.svg" Type="http://schemas.openxmlformats.org/officeDocument/2006/relationships/image"/><Relationship Id="rId14" Target="../media/image16.png" Type="http://schemas.openxmlformats.org/officeDocument/2006/relationships/image"/><Relationship Id="rId15" Target="../media/image17.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jpeg" Type="http://schemas.openxmlformats.org/officeDocument/2006/relationships/image"/><Relationship Id="rId6" Target="../media/image1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sv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833290" cy="1593725"/>
          </a:xfrm>
        </p:grpSpPr>
        <p:sp>
          <p:nvSpPr>
            <p:cNvPr name="Freeform 3" id="3"/>
            <p:cNvSpPr/>
            <p:nvPr/>
          </p:nvSpPr>
          <p:spPr>
            <a:xfrm flipH="false" flipV="false" rot="0">
              <a:off x="0" y="0"/>
              <a:ext cx="2833290" cy="1593725"/>
            </a:xfrm>
            <a:custGeom>
              <a:avLst/>
              <a:gdLst/>
              <a:ahLst/>
              <a:cxnLst/>
              <a:rect r="r" b="b" t="t" l="l"/>
              <a:pathLst>
                <a:path h="1593725" w="2833290">
                  <a:moveTo>
                    <a:pt x="0" y="0"/>
                  </a:moveTo>
                  <a:lnTo>
                    <a:pt x="2833290" y="0"/>
                  </a:lnTo>
                  <a:lnTo>
                    <a:pt x="2833290" y="1593725"/>
                  </a:lnTo>
                  <a:lnTo>
                    <a:pt x="0" y="1593725"/>
                  </a:lnTo>
                  <a:close/>
                </a:path>
              </a:pathLst>
            </a:custGeom>
            <a:blipFill>
              <a:blip r:embed="rId2">
                <a:alphaModFix amt="43000"/>
              </a:blip>
              <a:stretch>
                <a:fillRect l="0" t="-1878" r="0" b="-1878"/>
              </a:stretch>
            </a:blipFill>
          </p:spPr>
        </p:sp>
      </p:gr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1569057" y="2904198"/>
            <a:ext cx="15149885" cy="3470276"/>
          </a:xfrm>
          <a:prstGeom prst="rect">
            <a:avLst/>
          </a:prstGeom>
        </p:spPr>
        <p:txBody>
          <a:bodyPr anchor="t" rtlCol="false" tIns="0" lIns="0" bIns="0" rIns="0">
            <a:spAutoFit/>
          </a:bodyPr>
          <a:lstStyle/>
          <a:p>
            <a:pPr algn="ctr">
              <a:lnSpc>
                <a:spcPts val="13999"/>
              </a:lnSpc>
            </a:pPr>
            <a:r>
              <a:rPr lang="en-US" b="true" sz="9999">
                <a:solidFill>
                  <a:srgbClr val="000000"/>
                </a:solidFill>
                <a:latin typeface="Century Gothic Paneuropean Bold"/>
                <a:ea typeface="Century Gothic Paneuropean Bold"/>
                <a:cs typeface="Century Gothic Paneuropean Bold"/>
                <a:sym typeface="Century Gothic Paneuropean Bold"/>
              </a:rPr>
              <a:t>BANK MARKETING CAMPAIGN</a:t>
            </a:r>
          </a:p>
        </p:txBody>
      </p:sp>
      <p:sp>
        <p:nvSpPr>
          <p:cNvPr name="TextBox 16" id="16"/>
          <p:cNvSpPr txBox="true"/>
          <p:nvPr/>
        </p:nvSpPr>
        <p:spPr>
          <a:xfrm rot="0">
            <a:off x="1833821" y="1192313"/>
            <a:ext cx="4568873" cy="469902"/>
          </a:xfrm>
          <a:prstGeom prst="rect">
            <a:avLst/>
          </a:prstGeom>
        </p:spPr>
        <p:txBody>
          <a:bodyPr anchor="t" rtlCol="false" tIns="0" lIns="0" bIns="0" rIns="0">
            <a:spAutoFit/>
          </a:bodyPr>
          <a:lstStyle/>
          <a:p>
            <a:pPr algn="ctr">
              <a:lnSpc>
                <a:spcPts val="3888"/>
              </a:lnSpc>
            </a:pPr>
            <a:r>
              <a:rPr lang="en-US" sz="2777" b="true">
                <a:solidFill>
                  <a:srgbClr val="000000"/>
                </a:solidFill>
                <a:latin typeface="Century Gothic Paneuropean Bold"/>
                <a:ea typeface="Century Gothic Paneuropean Bold"/>
                <a:cs typeface="Century Gothic Paneuropean Bold"/>
                <a:sym typeface="Century Gothic Paneuropean Bold"/>
              </a:rPr>
              <a:t>Henrikus Eric Setiawan</a:t>
            </a:r>
          </a:p>
        </p:txBody>
      </p:sp>
      <p:sp>
        <p:nvSpPr>
          <p:cNvPr name="TextBox 17" id="17"/>
          <p:cNvSpPr txBox="true"/>
          <p:nvPr/>
        </p:nvSpPr>
        <p:spPr>
          <a:xfrm rot="0">
            <a:off x="2116850" y="558798"/>
            <a:ext cx="5330873" cy="469902"/>
          </a:xfrm>
          <a:prstGeom prst="rect">
            <a:avLst/>
          </a:prstGeom>
        </p:spPr>
        <p:txBody>
          <a:bodyPr anchor="t" rtlCol="false" tIns="0" lIns="0" bIns="0" rIns="0">
            <a:spAutoFit/>
          </a:bodyPr>
          <a:lstStyle/>
          <a:p>
            <a:pPr algn="ctr">
              <a:lnSpc>
                <a:spcPts val="3888"/>
              </a:lnSpc>
            </a:pPr>
            <a:r>
              <a:rPr lang="en-US" sz="2777" b="true">
                <a:solidFill>
                  <a:srgbClr val="000000"/>
                </a:solidFill>
                <a:latin typeface="Century Gothic Paneuropean Bold"/>
                <a:ea typeface="Century Gothic Paneuropean Bold"/>
                <a:cs typeface="Century Gothic Paneuropean Bold"/>
                <a:sym typeface="Century Gothic Paneuropean Bold"/>
              </a:rPr>
              <a:t>Capstone 3: Machine Learning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1000"/>
            </a:blip>
            <a:stretch>
              <a:fillRect l="0" t="-2032" r="0" b="-2032"/>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784467" y="1230085"/>
            <a:ext cx="12182132" cy="4185272"/>
          </a:xfrm>
          <a:custGeom>
            <a:avLst/>
            <a:gdLst/>
            <a:ahLst/>
            <a:cxnLst/>
            <a:rect r="r" b="b" t="t" l="l"/>
            <a:pathLst>
              <a:path h="4185272" w="12182132">
                <a:moveTo>
                  <a:pt x="0" y="0"/>
                </a:moveTo>
                <a:lnTo>
                  <a:pt x="12182132" y="0"/>
                </a:lnTo>
                <a:lnTo>
                  <a:pt x="12182132" y="4185272"/>
                </a:lnTo>
                <a:lnTo>
                  <a:pt x="0" y="4185272"/>
                </a:lnTo>
                <a:lnTo>
                  <a:pt x="0" y="0"/>
                </a:lnTo>
                <a:close/>
              </a:path>
            </a:pathLst>
          </a:custGeom>
          <a:blipFill>
            <a:blip r:embed="rId5"/>
            <a:stretch>
              <a:fillRect l="0" t="0" r="0" b="0"/>
            </a:stretch>
          </a:blipFill>
        </p:spPr>
      </p:sp>
      <p:grpSp>
        <p:nvGrpSpPr>
          <p:cNvPr name="Group 15" id="15"/>
          <p:cNvGrpSpPr/>
          <p:nvPr/>
        </p:nvGrpSpPr>
        <p:grpSpPr>
          <a:xfrm rot="0">
            <a:off x="3877545" y="5671098"/>
            <a:ext cx="10280027" cy="3877005"/>
            <a:chOff x="0" y="0"/>
            <a:chExt cx="2707497" cy="1021104"/>
          </a:xfrm>
        </p:grpSpPr>
        <p:sp>
          <p:nvSpPr>
            <p:cNvPr name="Freeform 16" id="16"/>
            <p:cNvSpPr/>
            <p:nvPr/>
          </p:nvSpPr>
          <p:spPr>
            <a:xfrm flipH="false" flipV="false" rot="0">
              <a:off x="0" y="0"/>
              <a:ext cx="2707497" cy="1021104"/>
            </a:xfrm>
            <a:custGeom>
              <a:avLst/>
              <a:gdLst/>
              <a:ahLst/>
              <a:cxnLst/>
              <a:rect r="r" b="b" t="t" l="l"/>
              <a:pathLst>
                <a:path h="1021104" w="2707497">
                  <a:moveTo>
                    <a:pt x="38408" y="0"/>
                  </a:moveTo>
                  <a:lnTo>
                    <a:pt x="2669088" y="0"/>
                  </a:lnTo>
                  <a:cubicBezTo>
                    <a:pt x="2690301" y="0"/>
                    <a:pt x="2707497" y="17196"/>
                    <a:pt x="2707497" y="38408"/>
                  </a:cubicBezTo>
                  <a:lnTo>
                    <a:pt x="2707497" y="982696"/>
                  </a:lnTo>
                  <a:cubicBezTo>
                    <a:pt x="2707497" y="992883"/>
                    <a:pt x="2703450" y="1002652"/>
                    <a:pt x="2696247" y="1009855"/>
                  </a:cubicBezTo>
                  <a:cubicBezTo>
                    <a:pt x="2689044" y="1017058"/>
                    <a:pt x="2679275" y="1021104"/>
                    <a:pt x="2669088" y="1021104"/>
                  </a:cubicBezTo>
                  <a:lnTo>
                    <a:pt x="38408" y="1021104"/>
                  </a:lnTo>
                  <a:cubicBezTo>
                    <a:pt x="28222" y="1021104"/>
                    <a:pt x="18452" y="1017058"/>
                    <a:pt x="11250" y="1009855"/>
                  </a:cubicBezTo>
                  <a:cubicBezTo>
                    <a:pt x="4047" y="1002652"/>
                    <a:pt x="0" y="992883"/>
                    <a:pt x="0" y="982696"/>
                  </a:cubicBezTo>
                  <a:lnTo>
                    <a:pt x="0" y="38408"/>
                  </a:lnTo>
                  <a:cubicBezTo>
                    <a:pt x="0" y="28222"/>
                    <a:pt x="4047" y="18452"/>
                    <a:pt x="11250" y="11250"/>
                  </a:cubicBezTo>
                  <a:cubicBezTo>
                    <a:pt x="18452" y="4047"/>
                    <a:pt x="28222" y="0"/>
                    <a:pt x="38408" y="0"/>
                  </a:cubicBezTo>
                  <a:close/>
                </a:path>
              </a:pathLst>
            </a:custGeom>
            <a:solidFill>
              <a:srgbClr val="FAE7BC"/>
            </a:solidFill>
            <a:ln w="38100" cap="rnd">
              <a:solidFill>
                <a:srgbClr val="000000"/>
              </a:solidFill>
              <a:prstDash val="solid"/>
              <a:round/>
            </a:ln>
          </p:spPr>
        </p:sp>
        <p:sp>
          <p:nvSpPr>
            <p:cNvPr name="TextBox 17" id="17"/>
            <p:cNvSpPr txBox="true"/>
            <p:nvPr/>
          </p:nvSpPr>
          <p:spPr>
            <a:xfrm>
              <a:off x="0" y="-38100"/>
              <a:ext cx="2707497" cy="1059204"/>
            </a:xfrm>
            <a:prstGeom prst="rect">
              <a:avLst/>
            </a:prstGeom>
          </p:spPr>
          <p:txBody>
            <a:bodyPr anchor="ctr" rtlCol="false" tIns="50800" lIns="50800" bIns="50800" rIns="50800"/>
            <a:lstStyle/>
            <a:p>
              <a:pPr algn="just">
                <a:lnSpc>
                  <a:spcPts val="2659"/>
                </a:lnSpc>
              </a:pPr>
            </a:p>
          </p:txBody>
        </p:sp>
      </p:grpSp>
      <p:sp>
        <p:nvSpPr>
          <p:cNvPr name="TextBox 18" id="18"/>
          <p:cNvSpPr txBox="true"/>
          <p:nvPr/>
        </p:nvSpPr>
        <p:spPr>
          <a:xfrm rot="0">
            <a:off x="4448834" y="5873374"/>
            <a:ext cx="9137448" cy="3434352"/>
          </a:xfrm>
          <a:prstGeom prst="rect">
            <a:avLst/>
          </a:prstGeom>
        </p:spPr>
        <p:txBody>
          <a:bodyPr anchor="t" rtlCol="false" tIns="0" lIns="0" bIns="0" rIns="0">
            <a:spAutoFit/>
          </a:bodyPr>
          <a:lstStyle/>
          <a:p>
            <a:pPr algn="l">
              <a:lnSpc>
                <a:spcPts val="1805"/>
              </a:lnSpc>
            </a:pPr>
            <a:r>
              <a:rPr lang="en-US" sz="1289">
                <a:solidFill>
                  <a:srgbClr val="000000"/>
                </a:solidFill>
                <a:latin typeface="Open Sans"/>
                <a:ea typeface="Open Sans"/>
                <a:cs typeface="Open Sans"/>
                <a:sym typeface="Open Sans"/>
              </a:rPr>
              <a:t>Setelah dilakukan tuning terhadap hyperparameter (learning_rate: 0.1, max_depth: 2, n_estimators: 150), model menunjukkan performa yang cukup baik dan seimbang antara kelas positif (nasabah melakukan deposit) dan kelas negatif (tidak melakukan deposit).</a:t>
            </a:r>
          </a:p>
          <a:p>
            <a:pPr algn="l">
              <a:lnSpc>
                <a:spcPts val="1805"/>
              </a:lnSpc>
            </a:pPr>
          </a:p>
          <a:p>
            <a:pPr algn="l">
              <a:lnSpc>
                <a:spcPts val="1805"/>
              </a:lnSpc>
            </a:pPr>
            <a:r>
              <a:rPr lang="en-US" sz="1289">
                <a:solidFill>
                  <a:srgbClr val="000000"/>
                </a:solidFill>
                <a:latin typeface="Open Sans"/>
                <a:ea typeface="Open Sans"/>
                <a:cs typeface="Open Sans"/>
                <a:sym typeface="Open Sans"/>
              </a:rPr>
              <a:t> </a:t>
            </a:r>
            <a:r>
              <a:rPr lang="en-US" sz="1289" b="true">
                <a:solidFill>
                  <a:srgbClr val="000000"/>
                </a:solidFill>
                <a:latin typeface="Open Sans Bold"/>
                <a:ea typeface="Open Sans Bold"/>
                <a:cs typeface="Open Sans Bold"/>
                <a:sym typeface="Open Sans Bold"/>
              </a:rPr>
              <a:t>Metode Evaluasi Utama:</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Akurasi: 69.82%</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 → Menunjukkan bahwa hampir 70% dari seluruh prediksi model adalah benar.</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Precision: 70.02%</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 → Dari semua prediksi yang menyatakan nasabah akan melakukan deposit, sekitar 70% benar.</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Recall: 69.82%</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 → Dari seluruh nasabah yang benar-benar melakukan deposit, sekitar 69.82% berhasil dikenali oleh model.</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F1-Score: 69.83%</a:t>
            </a:r>
          </a:p>
          <a:p>
            <a:pPr algn="l" marL="278359" indent="-139179" lvl="1">
              <a:lnSpc>
                <a:spcPts val="1805"/>
              </a:lnSpc>
              <a:buFont typeface="Arial"/>
              <a:buChar char="•"/>
            </a:pPr>
            <a:r>
              <a:rPr lang="en-US" sz="1289">
                <a:solidFill>
                  <a:srgbClr val="000000"/>
                </a:solidFill>
                <a:latin typeface="Open Sans"/>
                <a:ea typeface="Open Sans"/>
                <a:cs typeface="Open Sans"/>
                <a:sym typeface="Open Sans"/>
              </a:rPr>
              <a:t> → Menggambarkan keseimbangan antara precision dan recall, yang penting terutama pada dataset yang tidak terlalu seimbang.</a:t>
            </a:r>
          </a:p>
          <a:p>
            <a:pPr algn="l">
              <a:lnSpc>
                <a:spcPts val="1805"/>
              </a:lnSpc>
            </a:pPr>
          </a:p>
        </p:txBody>
      </p:sp>
      <p:sp>
        <p:nvSpPr>
          <p:cNvPr name="TextBox 19" id="19"/>
          <p:cNvSpPr txBox="true"/>
          <p:nvPr/>
        </p:nvSpPr>
        <p:spPr>
          <a:xfrm rot="0">
            <a:off x="1221210" y="374330"/>
            <a:ext cx="6142145"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HYPERPARAMETER TUNING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1000"/>
            </a:blip>
            <a:stretch>
              <a:fillRect l="0" t="-2032" r="0" b="-2032"/>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98753" y="663415"/>
            <a:ext cx="6142145"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KESIMPULAN</a:t>
            </a:r>
          </a:p>
        </p:txBody>
      </p:sp>
      <p:grpSp>
        <p:nvGrpSpPr>
          <p:cNvPr name="Group 15" id="15"/>
          <p:cNvGrpSpPr/>
          <p:nvPr/>
        </p:nvGrpSpPr>
        <p:grpSpPr>
          <a:xfrm rot="0">
            <a:off x="2776000" y="1542230"/>
            <a:ext cx="13057414" cy="7441928"/>
            <a:chOff x="0" y="0"/>
            <a:chExt cx="3438990" cy="1960014"/>
          </a:xfrm>
        </p:grpSpPr>
        <p:sp>
          <p:nvSpPr>
            <p:cNvPr name="Freeform 16" id="16"/>
            <p:cNvSpPr/>
            <p:nvPr/>
          </p:nvSpPr>
          <p:spPr>
            <a:xfrm flipH="false" flipV="false" rot="0">
              <a:off x="0" y="0"/>
              <a:ext cx="3438990" cy="1960014"/>
            </a:xfrm>
            <a:custGeom>
              <a:avLst/>
              <a:gdLst/>
              <a:ahLst/>
              <a:cxnLst/>
              <a:rect r="r" b="b" t="t" l="l"/>
              <a:pathLst>
                <a:path h="1960014" w="3438990">
                  <a:moveTo>
                    <a:pt x="30239" y="0"/>
                  </a:moveTo>
                  <a:lnTo>
                    <a:pt x="3408751" y="0"/>
                  </a:lnTo>
                  <a:cubicBezTo>
                    <a:pt x="3416771" y="0"/>
                    <a:pt x="3424462" y="3186"/>
                    <a:pt x="3430133" y="8857"/>
                  </a:cubicBezTo>
                  <a:cubicBezTo>
                    <a:pt x="3435804" y="14528"/>
                    <a:pt x="3438990" y="22219"/>
                    <a:pt x="3438990" y="30239"/>
                  </a:cubicBezTo>
                  <a:lnTo>
                    <a:pt x="3438990" y="1929775"/>
                  </a:lnTo>
                  <a:cubicBezTo>
                    <a:pt x="3438990" y="1946476"/>
                    <a:pt x="3425451" y="1960014"/>
                    <a:pt x="3408751" y="1960014"/>
                  </a:cubicBezTo>
                  <a:lnTo>
                    <a:pt x="30239" y="1960014"/>
                  </a:lnTo>
                  <a:cubicBezTo>
                    <a:pt x="13538" y="1960014"/>
                    <a:pt x="0" y="1946476"/>
                    <a:pt x="0" y="1929775"/>
                  </a:cubicBezTo>
                  <a:lnTo>
                    <a:pt x="0" y="30239"/>
                  </a:lnTo>
                  <a:cubicBezTo>
                    <a:pt x="0" y="22219"/>
                    <a:pt x="3186" y="14528"/>
                    <a:pt x="8857" y="8857"/>
                  </a:cubicBezTo>
                  <a:cubicBezTo>
                    <a:pt x="14528" y="3186"/>
                    <a:pt x="22219" y="0"/>
                    <a:pt x="30239" y="0"/>
                  </a:cubicBezTo>
                  <a:close/>
                </a:path>
              </a:pathLst>
            </a:custGeom>
            <a:solidFill>
              <a:srgbClr val="FAE7BC"/>
            </a:solidFill>
          </p:spPr>
        </p:sp>
        <p:sp>
          <p:nvSpPr>
            <p:cNvPr name="TextBox 17" id="17"/>
            <p:cNvSpPr txBox="true"/>
            <p:nvPr/>
          </p:nvSpPr>
          <p:spPr>
            <a:xfrm>
              <a:off x="0" y="-38100"/>
              <a:ext cx="3438990" cy="1998114"/>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3132538" y="1926564"/>
            <a:ext cx="12344339" cy="1099439"/>
          </a:xfrm>
          <a:prstGeom prst="rect">
            <a:avLst/>
          </a:prstGeom>
        </p:spPr>
        <p:txBody>
          <a:bodyPr anchor="t" rtlCol="false" tIns="0" lIns="0" bIns="0" rIns="0">
            <a:spAutoFit/>
          </a:bodyPr>
          <a:lstStyle/>
          <a:p>
            <a:pPr algn="l">
              <a:lnSpc>
                <a:spcPts val="1272"/>
              </a:lnSpc>
            </a:pPr>
            <a:r>
              <a:rPr lang="en-US" b="true" sz="1899">
                <a:solidFill>
                  <a:srgbClr val="000000"/>
                </a:solidFill>
                <a:latin typeface="Open Sans Bold"/>
                <a:ea typeface="Open Sans Bold"/>
                <a:cs typeface="Open Sans Bold"/>
                <a:sym typeface="Open Sans Bold"/>
              </a:rPr>
              <a:t>Model Gradient Boosting</a:t>
            </a:r>
            <a:r>
              <a:rPr lang="en-US" sz="1899">
                <a:solidFill>
                  <a:srgbClr val="000000"/>
                </a:solidFill>
                <a:latin typeface="Open Sans"/>
                <a:ea typeface="Open Sans"/>
                <a:cs typeface="Open Sans"/>
                <a:sym typeface="Open Sans"/>
              </a:rPr>
              <a:t> dengan hyperparameter yang di-tuning memberikan performa terbaik secara</a:t>
            </a:r>
          </a:p>
          <a:p>
            <a:pPr algn="l">
              <a:lnSpc>
                <a:spcPts val="1272"/>
              </a:lnSpc>
            </a:pPr>
          </a:p>
          <a:p>
            <a:pPr algn="l">
              <a:lnSpc>
                <a:spcPts val="1272"/>
              </a:lnSpc>
            </a:pPr>
            <a:r>
              <a:rPr lang="en-US" sz="1899">
                <a:solidFill>
                  <a:srgbClr val="000000"/>
                </a:solidFill>
                <a:latin typeface="Open Sans"/>
                <a:ea typeface="Open Sans"/>
                <a:cs typeface="Open Sans"/>
                <a:sym typeface="Open Sans"/>
              </a:rPr>
              <a:t> seimbang antara precision dan recall.</a:t>
            </a:r>
          </a:p>
          <a:p>
            <a:pPr algn="l">
              <a:lnSpc>
                <a:spcPts val="1272"/>
              </a:lnSpc>
            </a:pPr>
          </a:p>
          <a:p>
            <a:pPr algn="l">
              <a:lnSpc>
                <a:spcPts val="1272"/>
              </a:lnSpc>
            </a:pPr>
            <a:r>
              <a:rPr lang="en-US" sz="1899">
                <a:solidFill>
                  <a:srgbClr val="000000"/>
                </a:solidFill>
                <a:latin typeface="Open Sans"/>
                <a:ea typeface="Open Sans"/>
                <a:cs typeface="Open Sans"/>
                <a:sym typeface="Open Sans"/>
              </a:rPr>
              <a:t>Model cukup mampu mengenali nasabah yang potensial membuka deposito (recall kelas 1 = 64%).</a:t>
            </a:r>
          </a:p>
          <a:p>
            <a:pPr algn="l">
              <a:lnSpc>
                <a:spcPts val="1272"/>
              </a:lnSpc>
            </a:pPr>
          </a:p>
          <a:p>
            <a:pPr algn="l">
              <a:lnSpc>
                <a:spcPts val="1272"/>
              </a:lnSpc>
            </a:pPr>
            <a:r>
              <a:rPr lang="en-US" sz="1899">
                <a:solidFill>
                  <a:srgbClr val="000000"/>
                </a:solidFill>
                <a:latin typeface="Open Sans"/>
                <a:ea typeface="Open Sans"/>
                <a:cs typeface="Open Sans"/>
                <a:sym typeface="Open Sans"/>
              </a:rPr>
              <a:t>Dapat digunakan untuk membantu tim pemasaran melakukan segmentasi lebih baik.</a:t>
            </a:r>
          </a:p>
        </p:txBody>
      </p:sp>
      <p:sp>
        <p:nvSpPr>
          <p:cNvPr name="TextBox 19" id="19"/>
          <p:cNvSpPr txBox="true"/>
          <p:nvPr/>
        </p:nvSpPr>
        <p:spPr>
          <a:xfrm rot="0">
            <a:off x="3132538" y="3340755"/>
            <a:ext cx="12160430" cy="4728817"/>
          </a:xfrm>
          <a:prstGeom prst="rect">
            <a:avLst/>
          </a:prstGeom>
        </p:spPr>
        <p:txBody>
          <a:bodyPr anchor="t" rtlCol="false" tIns="0" lIns="0" bIns="0" rIns="0">
            <a:spAutoFit/>
          </a:bodyPr>
          <a:lstStyle/>
          <a:p>
            <a:pPr algn="l">
              <a:lnSpc>
                <a:spcPts val="2797"/>
              </a:lnSpc>
            </a:pPr>
            <a:r>
              <a:rPr lang="en-US" sz="1929">
                <a:solidFill>
                  <a:srgbClr val="000000"/>
                </a:solidFill>
                <a:latin typeface="Open Sans"/>
                <a:ea typeface="Open Sans"/>
                <a:cs typeface="Open Sans"/>
                <a:sym typeface="Open Sans"/>
              </a:rPr>
              <a:t>Model ini dapat digunakan untuk membantu bank dalam menargetkan nasabah potensial secara lebih efisien dalam kampanye pemasaran produk deposito berjangka.</a:t>
            </a:r>
          </a:p>
          <a:p>
            <a:pPr algn="l">
              <a:lnSpc>
                <a:spcPts val="2797"/>
              </a:lnSpc>
            </a:pPr>
          </a:p>
          <a:p>
            <a:pPr algn="l">
              <a:lnSpc>
                <a:spcPts val="2797"/>
              </a:lnSpc>
            </a:pPr>
            <a:r>
              <a:rPr lang="en-US" sz="1929">
                <a:solidFill>
                  <a:srgbClr val="000000"/>
                </a:solidFill>
                <a:latin typeface="Open Sans"/>
                <a:ea typeface="Open Sans"/>
                <a:cs typeface="Open Sans"/>
                <a:sym typeface="Open Sans"/>
              </a:rPr>
              <a:t> Dengan memanfaatkan hasil prediksi, bank bisa:</a:t>
            </a:r>
          </a:p>
          <a:p>
            <a:pPr algn="l">
              <a:lnSpc>
                <a:spcPts val="2797"/>
              </a:lnSpc>
            </a:pPr>
          </a:p>
          <a:p>
            <a:pPr algn="l" marL="416524" indent="-208262" lvl="1">
              <a:lnSpc>
                <a:spcPts val="2797"/>
              </a:lnSpc>
              <a:buFont typeface="Arial"/>
              <a:buChar char="•"/>
            </a:pPr>
            <a:r>
              <a:rPr lang="en-US" sz="1929">
                <a:solidFill>
                  <a:srgbClr val="000000"/>
                </a:solidFill>
                <a:latin typeface="Open Sans"/>
                <a:ea typeface="Open Sans"/>
                <a:cs typeface="Open Sans"/>
                <a:sym typeface="Open Sans"/>
              </a:rPr>
              <a:t>Memfokuskan sumber daya pemasaran pada nasabah yang berpotensi tinggi, berdasarkan hasil kampanye sebelumnya dan karakteristik mereka.</a:t>
            </a:r>
          </a:p>
          <a:p>
            <a:pPr algn="l">
              <a:lnSpc>
                <a:spcPts val="2797"/>
              </a:lnSpc>
            </a:pPr>
          </a:p>
          <a:p>
            <a:pPr algn="l" marL="416524" indent="-208262" lvl="1">
              <a:lnSpc>
                <a:spcPts val="2797"/>
              </a:lnSpc>
              <a:buFont typeface="Arial"/>
              <a:buChar char="•"/>
            </a:pPr>
            <a:r>
              <a:rPr lang="en-US" sz="1929">
                <a:solidFill>
                  <a:srgbClr val="000000"/>
                </a:solidFill>
                <a:latin typeface="Open Sans"/>
                <a:ea typeface="Open Sans"/>
                <a:cs typeface="Open Sans"/>
                <a:sym typeface="Open Sans"/>
              </a:rPr>
              <a:t>Mengurangi biaya kampanye dengan mengecualikan nasabah yang tidak menunjukkan indikasi minat, berdasarkan data.</a:t>
            </a:r>
          </a:p>
          <a:p>
            <a:pPr algn="l">
              <a:lnSpc>
                <a:spcPts val="2797"/>
              </a:lnSpc>
            </a:pPr>
            <a:r>
              <a:rPr lang="en-US" sz="1929">
                <a:solidFill>
                  <a:srgbClr val="000000"/>
                </a:solidFill>
                <a:latin typeface="Open Sans"/>
                <a:ea typeface="Open Sans"/>
                <a:cs typeface="Open Sans"/>
                <a:sym typeface="Open Sans"/>
              </a:rPr>
              <a:t>Meskipun masih terdapat ruang untuk perbaikan, model ini sudah menjadi dasar yang kuat untuk strategi pemasaran yang lebih terarah dan berbasis data.</a:t>
            </a:r>
          </a:p>
          <a:p>
            <a:pPr algn="l">
              <a:lnSpc>
                <a:spcPts val="2797"/>
              </a:lnSpc>
            </a:pPr>
          </a:p>
          <a:p>
            <a:pPr algn="l">
              <a:lnSpc>
                <a:spcPts val="1607"/>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1000"/>
            </a:blip>
            <a:stretch>
              <a:fillRect l="0" t="-2032" r="0" b="-2032"/>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396735" y="663415"/>
            <a:ext cx="6142145"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REKOMENDASI</a:t>
            </a:r>
          </a:p>
        </p:txBody>
      </p:sp>
      <p:grpSp>
        <p:nvGrpSpPr>
          <p:cNvPr name="Group 15" id="15"/>
          <p:cNvGrpSpPr/>
          <p:nvPr/>
        </p:nvGrpSpPr>
        <p:grpSpPr>
          <a:xfrm rot="0">
            <a:off x="2776000" y="1542230"/>
            <a:ext cx="13057414" cy="7441928"/>
            <a:chOff x="0" y="0"/>
            <a:chExt cx="3438990" cy="1960014"/>
          </a:xfrm>
        </p:grpSpPr>
        <p:sp>
          <p:nvSpPr>
            <p:cNvPr name="Freeform 16" id="16"/>
            <p:cNvSpPr/>
            <p:nvPr/>
          </p:nvSpPr>
          <p:spPr>
            <a:xfrm flipH="false" flipV="false" rot="0">
              <a:off x="0" y="0"/>
              <a:ext cx="3438990" cy="1960014"/>
            </a:xfrm>
            <a:custGeom>
              <a:avLst/>
              <a:gdLst/>
              <a:ahLst/>
              <a:cxnLst/>
              <a:rect r="r" b="b" t="t" l="l"/>
              <a:pathLst>
                <a:path h="1960014" w="3438990">
                  <a:moveTo>
                    <a:pt x="30239" y="0"/>
                  </a:moveTo>
                  <a:lnTo>
                    <a:pt x="3408751" y="0"/>
                  </a:lnTo>
                  <a:cubicBezTo>
                    <a:pt x="3416771" y="0"/>
                    <a:pt x="3424462" y="3186"/>
                    <a:pt x="3430133" y="8857"/>
                  </a:cubicBezTo>
                  <a:cubicBezTo>
                    <a:pt x="3435804" y="14528"/>
                    <a:pt x="3438990" y="22219"/>
                    <a:pt x="3438990" y="30239"/>
                  </a:cubicBezTo>
                  <a:lnTo>
                    <a:pt x="3438990" y="1929775"/>
                  </a:lnTo>
                  <a:cubicBezTo>
                    <a:pt x="3438990" y="1946476"/>
                    <a:pt x="3425451" y="1960014"/>
                    <a:pt x="3408751" y="1960014"/>
                  </a:cubicBezTo>
                  <a:lnTo>
                    <a:pt x="30239" y="1960014"/>
                  </a:lnTo>
                  <a:cubicBezTo>
                    <a:pt x="13538" y="1960014"/>
                    <a:pt x="0" y="1946476"/>
                    <a:pt x="0" y="1929775"/>
                  </a:cubicBezTo>
                  <a:lnTo>
                    <a:pt x="0" y="30239"/>
                  </a:lnTo>
                  <a:cubicBezTo>
                    <a:pt x="0" y="22219"/>
                    <a:pt x="3186" y="14528"/>
                    <a:pt x="8857" y="8857"/>
                  </a:cubicBezTo>
                  <a:cubicBezTo>
                    <a:pt x="14528" y="3186"/>
                    <a:pt x="22219" y="0"/>
                    <a:pt x="30239" y="0"/>
                  </a:cubicBezTo>
                  <a:close/>
                </a:path>
              </a:pathLst>
            </a:custGeom>
            <a:solidFill>
              <a:srgbClr val="FAE7BC"/>
            </a:solidFill>
          </p:spPr>
        </p:sp>
        <p:sp>
          <p:nvSpPr>
            <p:cNvPr name="TextBox 17" id="17"/>
            <p:cNvSpPr txBox="true"/>
            <p:nvPr/>
          </p:nvSpPr>
          <p:spPr>
            <a:xfrm>
              <a:off x="0" y="-38100"/>
              <a:ext cx="3438990" cy="1998114"/>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3299518" y="2068256"/>
            <a:ext cx="12187303" cy="6124459"/>
          </a:xfrm>
          <a:prstGeom prst="rect">
            <a:avLst/>
          </a:prstGeom>
        </p:spPr>
        <p:txBody>
          <a:bodyPr anchor="t" rtlCol="false" tIns="0" lIns="0" bIns="0" rIns="0">
            <a:spAutoFit/>
          </a:bodyPr>
          <a:lstStyle/>
          <a:p>
            <a:pPr algn="just">
              <a:lnSpc>
                <a:spcPts val="2106"/>
              </a:lnSpc>
              <a:spcBef>
                <a:spcPct val="0"/>
              </a:spcBef>
            </a:pPr>
            <a:r>
              <a:rPr lang="en-US" b="true" sz="1504">
                <a:solidFill>
                  <a:srgbClr val="000000"/>
                </a:solidFill>
                <a:latin typeface="Open Sans Bold"/>
                <a:ea typeface="Open Sans Bold"/>
                <a:cs typeface="Open Sans Bold"/>
                <a:sym typeface="Open Sans Bold"/>
              </a:rPr>
              <a:t>1. Terapkan Model untuk Menargetkan Nasabah Potensial</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Gunakan model klasifikasi yang telah dibangun untuk:</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Mengklasifikasikan seluruh basis data nasabah bank.</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Mengidentifikasi siapa yang memiliki probabilitas tinggi membuka deposito.</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Fokuskan kampanye pemasaran hanya pada nasabah dengan skor tinggi → efisiensi biaya meningkat</a:t>
            </a:r>
          </a:p>
          <a:p>
            <a:pPr algn="just">
              <a:lnSpc>
                <a:spcPts val="2106"/>
              </a:lnSpc>
              <a:spcBef>
                <a:spcPct val="0"/>
              </a:spcBef>
            </a:pPr>
          </a:p>
          <a:p>
            <a:pPr algn="just">
              <a:lnSpc>
                <a:spcPts val="2106"/>
              </a:lnSpc>
              <a:spcBef>
                <a:spcPct val="0"/>
              </a:spcBef>
            </a:pPr>
            <a:r>
              <a:rPr lang="en-US" b="true" sz="1504">
                <a:solidFill>
                  <a:srgbClr val="000000"/>
                </a:solidFill>
                <a:latin typeface="Open Sans Bold"/>
                <a:ea typeface="Open Sans Bold"/>
                <a:cs typeface="Open Sans Bold"/>
                <a:sym typeface="Open Sans Bold"/>
              </a:rPr>
              <a:t>2. Segmentasi Nasabah Berdasarkan Fitur Penting</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Lakukan segmentasi berdasarkan fitur yang terbukti signifikan dalam model, seperti:</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Hasil kampanye sebelumnya (poutcome)</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Status pekerjaan (job)</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Saldo rekening (balance)</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Durasi dan jumlah kontak (duration, campaign)</a:t>
            </a:r>
          </a:p>
          <a:p>
            <a:pPr algn="just">
              <a:lnSpc>
                <a:spcPts val="2106"/>
              </a:lnSpc>
              <a:spcBef>
                <a:spcPct val="0"/>
              </a:spcBef>
            </a:pPr>
          </a:p>
          <a:p>
            <a:pPr algn="just">
              <a:lnSpc>
                <a:spcPts val="2106"/>
              </a:lnSpc>
              <a:spcBef>
                <a:spcPct val="0"/>
              </a:spcBef>
            </a:pPr>
            <a:r>
              <a:rPr lang="en-US" sz="1504">
                <a:solidFill>
                  <a:srgbClr val="000000"/>
                </a:solidFill>
                <a:latin typeface="Open Sans"/>
                <a:ea typeface="Open Sans"/>
                <a:cs typeface="Open Sans"/>
                <a:sym typeface="Open Sans"/>
              </a:rPr>
              <a:t>→ Buat strategi komunikasi dan penawaran yang disesuaikan untuk tiap segmen agar lebih relevan dan meyakinkan.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0EAFD"/>
        </a:solidFill>
      </p:bgPr>
    </p:bg>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0EAFD"/>
        </a:solidFill>
      </p:bgPr>
    </p:bg>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2950029" y="1967015"/>
            <a:ext cx="13057414" cy="6917871"/>
            <a:chOff x="0" y="0"/>
            <a:chExt cx="3438990" cy="1821991"/>
          </a:xfrm>
        </p:grpSpPr>
        <p:sp>
          <p:nvSpPr>
            <p:cNvPr name="Freeform 14" id="14"/>
            <p:cNvSpPr/>
            <p:nvPr/>
          </p:nvSpPr>
          <p:spPr>
            <a:xfrm flipH="false" flipV="false" rot="0">
              <a:off x="0" y="0"/>
              <a:ext cx="3438990" cy="1821991"/>
            </a:xfrm>
            <a:custGeom>
              <a:avLst/>
              <a:gdLst/>
              <a:ahLst/>
              <a:cxnLst/>
              <a:rect r="r" b="b" t="t" l="l"/>
              <a:pathLst>
                <a:path h="1821991" w="3438990">
                  <a:moveTo>
                    <a:pt x="30239" y="0"/>
                  </a:moveTo>
                  <a:lnTo>
                    <a:pt x="3408751" y="0"/>
                  </a:lnTo>
                  <a:cubicBezTo>
                    <a:pt x="3416771" y="0"/>
                    <a:pt x="3424462" y="3186"/>
                    <a:pt x="3430133" y="8857"/>
                  </a:cubicBezTo>
                  <a:cubicBezTo>
                    <a:pt x="3435804" y="14528"/>
                    <a:pt x="3438990" y="22219"/>
                    <a:pt x="3438990" y="30239"/>
                  </a:cubicBezTo>
                  <a:lnTo>
                    <a:pt x="3438990" y="1791752"/>
                  </a:lnTo>
                  <a:cubicBezTo>
                    <a:pt x="3438990" y="1808453"/>
                    <a:pt x="3425451" y="1821991"/>
                    <a:pt x="3408751" y="1821991"/>
                  </a:cubicBezTo>
                  <a:lnTo>
                    <a:pt x="30239" y="1821991"/>
                  </a:lnTo>
                  <a:cubicBezTo>
                    <a:pt x="13538" y="1821991"/>
                    <a:pt x="0" y="1808453"/>
                    <a:pt x="0" y="1791752"/>
                  </a:cubicBezTo>
                  <a:lnTo>
                    <a:pt x="0" y="30239"/>
                  </a:lnTo>
                  <a:cubicBezTo>
                    <a:pt x="0" y="22219"/>
                    <a:pt x="3186" y="14528"/>
                    <a:pt x="8857" y="8857"/>
                  </a:cubicBezTo>
                  <a:cubicBezTo>
                    <a:pt x="14528" y="3186"/>
                    <a:pt x="22219" y="0"/>
                    <a:pt x="30239" y="0"/>
                  </a:cubicBezTo>
                  <a:close/>
                </a:path>
              </a:pathLst>
            </a:custGeom>
            <a:solidFill>
              <a:srgbClr val="FAE7BC"/>
            </a:solidFill>
          </p:spPr>
        </p:sp>
        <p:sp>
          <p:nvSpPr>
            <p:cNvPr name="TextBox 15" id="15"/>
            <p:cNvSpPr txBox="true"/>
            <p:nvPr/>
          </p:nvSpPr>
          <p:spPr>
            <a:xfrm>
              <a:off x="0" y="-38100"/>
              <a:ext cx="3438990" cy="1860091"/>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4078575" y="2518884"/>
            <a:ext cx="1947326" cy="1905945"/>
          </a:xfrm>
          <a:custGeom>
            <a:avLst/>
            <a:gdLst/>
            <a:ahLst/>
            <a:cxnLst/>
            <a:rect r="r" b="b" t="t" l="l"/>
            <a:pathLst>
              <a:path h="1905945" w="1947326">
                <a:moveTo>
                  <a:pt x="0" y="0"/>
                </a:moveTo>
                <a:lnTo>
                  <a:pt x="1947326" y="0"/>
                </a:lnTo>
                <a:lnTo>
                  <a:pt x="1947326" y="1905945"/>
                </a:lnTo>
                <a:lnTo>
                  <a:pt x="0" y="19059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7" id="17"/>
          <p:cNvGrpSpPr/>
          <p:nvPr/>
        </p:nvGrpSpPr>
        <p:grpSpPr>
          <a:xfrm rot="0">
            <a:off x="7013993" y="3293644"/>
            <a:ext cx="660896" cy="66089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E26161"/>
            </a:solidFill>
          </p:spPr>
        </p:sp>
        <p:sp>
          <p:nvSpPr>
            <p:cNvPr name="TextBox 19" id="19"/>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8509744" y="2518884"/>
            <a:ext cx="2463257" cy="1905945"/>
          </a:xfrm>
          <a:custGeom>
            <a:avLst/>
            <a:gdLst/>
            <a:ahLst/>
            <a:cxnLst/>
            <a:rect r="r" b="b" t="t" l="l"/>
            <a:pathLst>
              <a:path h="1905945" w="2463257">
                <a:moveTo>
                  <a:pt x="0" y="0"/>
                </a:moveTo>
                <a:lnTo>
                  <a:pt x="2463257" y="0"/>
                </a:lnTo>
                <a:lnTo>
                  <a:pt x="2463257" y="1905945"/>
                </a:lnTo>
                <a:lnTo>
                  <a:pt x="0" y="190594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12566398" y="2518884"/>
            <a:ext cx="2326755" cy="2210418"/>
          </a:xfrm>
          <a:custGeom>
            <a:avLst/>
            <a:gdLst/>
            <a:ahLst/>
            <a:cxnLst/>
            <a:rect r="r" b="b" t="t" l="l"/>
            <a:pathLst>
              <a:path h="2210418" w="2326755">
                <a:moveTo>
                  <a:pt x="0" y="0"/>
                </a:moveTo>
                <a:lnTo>
                  <a:pt x="2326755" y="0"/>
                </a:lnTo>
                <a:lnTo>
                  <a:pt x="2326755" y="2210418"/>
                </a:lnTo>
                <a:lnTo>
                  <a:pt x="0" y="22104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2" id="22"/>
          <p:cNvGrpSpPr/>
          <p:nvPr/>
        </p:nvGrpSpPr>
        <p:grpSpPr>
          <a:xfrm rot="0">
            <a:off x="11439251" y="3293644"/>
            <a:ext cx="660896" cy="66089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E26161"/>
            </a:solidFill>
          </p:spPr>
        </p:sp>
        <p:sp>
          <p:nvSpPr>
            <p:cNvPr name="TextBox 24" id="24"/>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2566398" y="6187932"/>
            <a:ext cx="2328104" cy="1813011"/>
          </a:xfrm>
          <a:custGeom>
            <a:avLst/>
            <a:gdLst/>
            <a:ahLst/>
            <a:cxnLst/>
            <a:rect r="r" b="b" t="t" l="l"/>
            <a:pathLst>
              <a:path h="1813011" w="2328104">
                <a:moveTo>
                  <a:pt x="0" y="0"/>
                </a:moveTo>
                <a:lnTo>
                  <a:pt x="2328103" y="0"/>
                </a:lnTo>
                <a:lnTo>
                  <a:pt x="2328103" y="1813011"/>
                </a:lnTo>
                <a:lnTo>
                  <a:pt x="0" y="181301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26" id="26"/>
          <p:cNvGrpSpPr/>
          <p:nvPr/>
        </p:nvGrpSpPr>
        <p:grpSpPr>
          <a:xfrm rot="5400000">
            <a:off x="13400001" y="5334937"/>
            <a:ext cx="660896" cy="66089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E26161"/>
            </a:solidFill>
          </p:spPr>
        </p:sp>
        <p:sp>
          <p:nvSpPr>
            <p:cNvPr name="TextBox 28" id="28"/>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10800000">
            <a:off x="11336189" y="6548744"/>
            <a:ext cx="660896" cy="660896"/>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E26161"/>
            </a:solidFill>
          </p:spPr>
        </p:sp>
        <p:sp>
          <p:nvSpPr>
            <p:cNvPr name="TextBox 31" id="31"/>
            <p:cNvSpPr txBox="true"/>
            <p:nvPr/>
          </p:nvSpPr>
          <p:spPr>
            <a:xfrm>
              <a:off x="0" y="165100"/>
              <a:ext cx="711200" cy="444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8509744" y="5948641"/>
            <a:ext cx="2146198" cy="2052301"/>
          </a:xfrm>
          <a:custGeom>
            <a:avLst/>
            <a:gdLst/>
            <a:ahLst/>
            <a:cxnLst/>
            <a:rect r="r" b="b" t="t" l="l"/>
            <a:pathLst>
              <a:path h="2052301" w="2146198">
                <a:moveTo>
                  <a:pt x="0" y="0"/>
                </a:moveTo>
                <a:lnTo>
                  <a:pt x="2146198" y="0"/>
                </a:lnTo>
                <a:lnTo>
                  <a:pt x="2146198" y="2052302"/>
                </a:lnTo>
                <a:lnTo>
                  <a:pt x="0" y="20523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3" id="33"/>
          <p:cNvSpPr/>
          <p:nvPr/>
        </p:nvSpPr>
        <p:spPr>
          <a:xfrm flipH="false" flipV="false" rot="0">
            <a:off x="1036218" y="6645545"/>
            <a:ext cx="3827621" cy="3569257"/>
          </a:xfrm>
          <a:custGeom>
            <a:avLst/>
            <a:gdLst/>
            <a:ahLst/>
            <a:cxnLst/>
            <a:rect r="r" b="b" t="t" l="l"/>
            <a:pathLst>
              <a:path h="3569257" w="3827621">
                <a:moveTo>
                  <a:pt x="0" y="0"/>
                </a:moveTo>
                <a:lnTo>
                  <a:pt x="3827621" y="0"/>
                </a:lnTo>
                <a:lnTo>
                  <a:pt x="3827621" y="3569257"/>
                </a:lnTo>
                <a:lnTo>
                  <a:pt x="0" y="356925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34" id="34"/>
          <p:cNvSpPr txBox="true"/>
          <p:nvPr/>
        </p:nvSpPr>
        <p:spPr>
          <a:xfrm rot="0">
            <a:off x="7344441" y="942975"/>
            <a:ext cx="4268589" cy="705582"/>
          </a:xfrm>
          <a:prstGeom prst="rect">
            <a:avLst/>
          </a:prstGeom>
        </p:spPr>
        <p:txBody>
          <a:bodyPr anchor="t" rtlCol="false" tIns="0" lIns="0" bIns="0" rIns="0">
            <a:spAutoFit/>
          </a:bodyPr>
          <a:lstStyle/>
          <a:p>
            <a:pPr algn="ctr">
              <a:lnSpc>
                <a:spcPts val="5734"/>
              </a:lnSpc>
            </a:pPr>
            <a:r>
              <a:rPr lang="en-US" b="true" sz="4096">
                <a:solidFill>
                  <a:srgbClr val="000000"/>
                </a:solidFill>
                <a:latin typeface="Century Gothic Paneuropean Bold"/>
                <a:ea typeface="Century Gothic Paneuropean Bold"/>
                <a:cs typeface="Century Gothic Paneuropean Bold"/>
                <a:sym typeface="Century Gothic Paneuropean Bold"/>
              </a:rPr>
              <a:t>OUTLINE</a:t>
            </a:r>
          </a:p>
        </p:txBody>
      </p:sp>
      <p:sp>
        <p:nvSpPr>
          <p:cNvPr name="TextBox 35" id="35"/>
          <p:cNvSpPr txBox="true"/>
          <p:nvPr/>
        </p:nvSpPr>
        <p:spPr>
          <a:xfrm rot="0">
            <a:off x="3450176" y="4681677"/>
            <a:ext cx="3204123" cy="613645"/>
          </a:xfrm>
          <a:prstGeom prst="rect">
            <a:avLst/>
          </a:prstGeom>
        </p:spPr>
        <p:txBody>
          <a:bodyPr anchor="t" rtlCol="false" tIns="0" lIns="0" bIns="0" rIns="0">
            <a:spAutoFit/>
          </a:bodyPr>
          <a:lstStyle/>
          <a:p>
            <a:pPr algn="ctr">
              <a:lnSpc>
                <a:spcPts val="2420"/>
              </a:lnSpc>
              <a:spcBef>
                <a:spcPct val="0"/>
              </a:spcBef>
            </a:pPr>
            <a:r>
              <a:rPr lang="en-US" b="true" sz="1728">
                <a:solidFill>
                  <a:srgbClr val="000000"/>
                </a:solidFill>
                <a:latin typeface="Poppins Bold"/>
                <a:ea typeface="Poppins Bold"/>
                <a:cs typeface="Poppins Bold"/>
                <a:sym typeface="Poppins Bold"/>
              </a:rPr>
              <a:t>Business Understanding &amp; Data Understanding</a:t>
            </a:r>
          </a:p>
        </p:txBody>
      </p:sp>
      <p:sp>
        <p:nvSpPr>
          <p:cNvPr name="TextBox 36" id="36"/>
          <p:cNvSpPr txBox="true"/>
          <p:nvPr/>
        </p:nvSpPr>
        <p:spPr>
          <a:xfrm rot="0">
            <a:off x="7768879" y="4681677"/>
            <a:ext cx="3465380" cy="613645"/>
          </a:xfrm>
          <a:prstGeom prst="rect">
            <a:avLst/>
          </a:prstGeom>
        </p:spPr>
        <p:txBody>
          <a:bodyPr anchor="t" rtlCol="false" tIns="0" lIns="0" bIns="0" rIns="0">
            <a:spAutoFit/>
          </a:bodyPr>
          <a:lstStyle/>
          <a:p>
            <a:pPr algn="ctr">
              <a:lnSpc>
                <a:spcPts val="2420"/>
              </a:lnSpc>
              <a:spcBef>
                <a:spcPct val="0"/>
              </a:spcBef>
            </a:pPr>
            <a:r>
              <a:rPr lang="en-US" b="true" sz="1728">
                <a:solidFill>
                  <a:srgbClr val="000000"/>
                </a:solidFill>
                <a:latin typeface="Poppins Bold"/>
                <a:ea typeface="Poppins Bold"/>
                <a:cs typeface="Poppins Bold"/>
                <a:sym typeface="Poppins Bold"/>
              </a:rPr>
              <a:t>Data Cleaning &amp; Preprocessing</a:t>
            </a:r>
          </a:p>
        </p:txBody>
      </p:sp>
      <p:sp>
        <p:nvSpPr>
          <p:cNvPr name="TextBox 37" id="37"/>
          <p:cNvSpPr txBox="true"/>
          <p:nvPr/>
        </p:nvSpPr>
        <p:spPr>
          <a:xfrm rot="0">
            <a:off x="11997086" y="4834160"/>
            <a:ext cx="3465380" cy="308677"/>
          </a:xfrm>
          <a:prstGeom prst="rect">
            <a:avLst/>
          </a:prstGeom>
        </p:spPr>
        <p:txBody>
          <a:bodyPr anchor="t" rtlCol="false" tIns="0" lIns="0" bIns="0" rIns="0">
            <a:spAutoFit/>
          </a:bodyPr>
          <a:lstStyle/>
          <a:p>
            <a:pPr algn="ctr">
              <a:lnSpc>
                <a:spcPts val="2420"/>
              </a:lnSpc>
              <a:spcBef>
                <a:spcPct val="0"/>
              </a:spcBef>
            </a:pPr>
            <a:r>
              <a:rPr lang="en-US" b="true" sz="1728">
                <a:solidFill>
                  <a:srgbClr val="000000"/>
                </a:solidFill>
                <a:latin typeface="Poppins Bold"/>
                <a:ea typeface="Poppins Bold"/>
                <a:cs typeface="Poppins Bold"/>
                <a:sym typeface="Poppins Bold"/>
              </a:rPr>
              <a:t>Model Benchmarking</a:t>
            </a:r>
          </a:p>
        </p:txBody>
      </p:sp>
      <p:sp>
        <p:nvSpPr>
          <p:cNvPr name="TextBox 38" id="38"/>
          <p:cNvSpPr txBox="true"/>
          <p:nvPr/>
        </p:nvSpPr>
        <p:spPr>
          <a:xfrm rot="0">
            <a:off x="11997086" y="8105718"/>
            <a:ext cx="3465380" cy="613645"/>
          </a:xfrm>
          <a:prstGeom prst="rect">
            <a:avLst/>
          </a:prstGeom>
        </p:spPr>
        <p:txBody>
          <a:bodyPr anchor="t" rtlCol="false" tIns="0" lIns="0" bIns="0" rIns="0">
            <a:spAutoFit/>
          </a:bodyPr>
          <a:lstStyle/>
          <a:p>
            <a:pPr algn="ctr">
              <a:lnSpc>
                <a:spcPts val="2420"/>
              </a:lnSpc>
            </a:pPr>
            <a:r>
              <a:rPr lang="en-US" sz="1728" b="true">
                <a:solidFill>
                  <a:srgbClr val="000000"/>
                </a:solidFill>
                <a:latin typeface="Poppins Bold"/>
                <a:ea typeface="Poppins Bold"/>
                <a:cs typeface="Poppins Bold"/>
                <a:sym typeface="Poppins Bold"/>
              </a:rPr>
              <a:t>Hyperparameter </a:t>
            </a:r>
          </a:p>
          <a:p>
            <a:pPr algn="ctr">
              <a:lnSpc>
                <a:spcPts val="2420"/>
              </a:lnSpc>
              <a:spcBef>
                <a:spcPct val="0"/>
              </a:spcBef>
            </a:pPr>
            <a:r>
              <a:rPr lang="en-US" b="true" sz="1728">
                <a:solidFill>
                  <a:srgbClr val="000000"/>
                </a:solidFill>
                <a:latin typeface="Poppins Bold"/>
                <a:ea typeface="Poppins Bold"/>
                <a:cs typeface="Poppins Bold"/>
                <a:sym typeface="Poppins Bold"/>
              </a:rPr>
              <a:t>Tuning</a:t>
            </a:r>
          </a:p>
        </p:txBody>
      </p:sp>
      <p:sp>
        <p:nvSpPr>
          <p:cNvPr name="TextBox 39" id="39"/>
          <p:cNvSpPr txBox="true"/>
          <p:nvPr/>
        </p:nvSpPr>
        <p:spPr>
          <a:xfrm rot="0">
            <a:off x="7973871" y="8127675"/>
            <a:ext cx="3465380" cy="308677"/>
          </a:xfrm>
          <a:prstGeom prst="rect">
            <a:avLst/>
          </a:prstGeom>
        </p:spPr>
        <p:txBody>
          <a:bodyPr anchor="t" rtlCol="false" tIns="0" lIns="0" bIns="0" rIns="0">
            <a:spAutoFit/>
          </a:bodyPr>
          <a:lstStyle/>
          <a:p>
            <a:pPr algn="ctr">
              <a:lnSpc>
                <a:spcPts val="2420"/>
              </a:lnSpc>
              <a:spcBef>
                <a:spcPct val="0"/>
              </a:spcBef>
            </a:pPr>
            <a:r>
              <a:rPr lang="en-US" b="true" sz="1728">
                <a:solidFill>
                  <a:srgbClr val="000000"/>
                </a:solidFill>
                <a:latin typeface="Poppins Bold"/>
                <a:ea typeface="Poppins Bold"/>
                <a:cs typeface="Poppins Bold"/>
                <a:sym typeface="Poppins Bold"/>
              </a:rPr>
              <a:t>Conclusion &amp; Recomendation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14802"/>
            <a:chOff x="0" y="0"/>
            <a:chExt cx="1455191" cy="812800"/>
          </a:xfrm>
        </p:grpSpPr>
        <p:sp>
          <p:nvSpPr>
            <p:cNvPr name="Freeform 3" id="3"/>
            <p:cNvSpPr/>
            <p:nvPr/>
          </p:nvSpPr>
          <p:spPr>
            <a:xfrm flipH="false" flipV="false" rot="0">
              <a:off x="0" y="0"/>
              <a:ext cx="1455191" cy="812800"/>
            </a:xfrm>
            <a:custGeom>
              <a:avLst/>
              <a:gdLst/>
              <a:ahLst/>
              <a:cxnLst/>
              <a:rect r="r" b="b" t="t" l="l"/>
              <a:pathLst>
                <a:path h="812800" w="1455191">
                  <a:moveTo>
                    <a:pt x="0" y="0"/>
                  </a:moveTo>
                  <a:lnTo>
                    <a:pt x="1455191" y="0"/>
                  </a:lnTo>
                  <a:lnTo>
                    <a:pt x="1455191" y="812800"/>
                  </a:lnTo>
                  <a:lnTo>
                    <a:pt x="0" y="812800"/>
                  </a:lnTo>
                  <a:close/>
                </a:path>
              </a:pathLst>
            </a:custGeom>
            <a:blipFill>
              <a:blip r:embed="rId2">
                <a:alphaModFix amt="64000"/>
              </a:blip>
              <a:stretch>
                <a:fillRect l="0" t="-2245" r="0" b="-2245"/>
              </a:stretch>
            </a:blipFill>
          </p:spPr>
        </p:sp>
      </p:grpSp>
      <p:sp>
        <p:nvSpPr>
          <p:cNvPr name="TextBox 4" id="4"/>
          <p:cNvSpPr txBox="true"/>
          <p:nvPr/>
        </p:nvSpPr>
        <p:spPr>
          <a:xfrm rot="0">
            <a:off x="1028700" y="514350"/>
            <a:ext cx="8537178" cy="514350"/>
          </a:xfrm>
          <a:prstGeom prst="rect">
            <a:avLst/>
          </a:prstGeom>
        </p:spPr>
        <p:txBody>
          <a:bodyPr anchor="t" rtlCol="false" tIns="0" lIns="0" bIns="0" rIns="0">
            <a:spAutoFit/>
          </a:bodyPr>
          <a:lstStyle/>
          <a:p>
            <a:pPr algn="ctr">
              <a:lnSpc>
                <a:spcPts val="4200"/>
              </a:lnSpc>
            </a:pPr>
            <a:r>
              <a:rPr lang="en-US" b="true" sz="3000">
                <a:solidFill>
                  <a:srgbClr val="000000"/>
                </a:solidFill>
                <a:latin typeface="Century Gothic Paneuropean Bold"/>
                <a:ea typeface="Century Gothic Paneuropean Bold"/>
                <a:cs typeface="Century Gothic Paneuropean Bold"/>
                <a:sym typeface="Century Gothic Paneuropean Bold"/>
              </a:rPr>
              <a:t>BUSINESS AND DATA UNDERSTANDING</a:t>
            </a:r>
          </a:p>
        </p:txBody>
      </p:sp>
      <p:grpSp>
        <p:nvGrpSpPr>
          <p:cNvPr name="Group 5" id="5"/>
          <p:cNvGrpSpPr/>
          <p:nvPr/>
        </p:nvGrpSpPr>
        <p:grpSpPr>
          <a:xfrm rot="0">
            <a:off x="16718943" y="-989670"/>
            <a:ext cx="1080715" cy="2956684"/>
            <a:chOff x="0" y="0"/>
            <a:chExt cx="284633" cy="778715"/>
          </a:xfrm>
        </p:grpSpPr>
        <p:sp>
          <p:nvSpPr>
            <p:cNvPr name="Freeform 6" id="6"/>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7" id="7"/>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29352" y="9803843"/>
            <a:ext cx="19346704" cy="821917"/>
            <a:chOff x="0" y="0"/>
            <a:chExt cx="5095428" cy="216472"/>
          </a:xfrm>
        </p:grpSpPr>
        <p:sp>
          <p:nvSpPr>
            <p:cNvPr name="Freeform 9" id="9"/>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10" id="10"/>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488343" y="-989670"/>
            <a:ext cx="1080715" cy="2956684"/>
            <a:chOff x="0" y="0"/>
            <a:chExt cx="284633" cy="778715"/>
          </a:xfrm>
        </p:grpSpPr>
        <p:sp>
          <p:nvSpPr>
            <p:cNvPr name="Freeform 14" id="1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5" id="1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2885472" y="1422536"/>
            <a:ext cx="13057414" cy="7441928"/>
            <a:chOff x="0" y="0"/>
            <a:chExt cx="3438990" cy="1960014"/>
          </a:xfrm>
        </p:grpSpPr>
        <p:sp>
          <p:nvSpPr>
            <p:cNvPr name="Freeform 17" id="17"/>
            <p:cNvSpPr/>
            <p:nvPr/>
          </p:nvSpPr>
          <p:spPr>
            <a:xfrm flipH="false" flipV="false" rot="0">
              <a:off x="0" y="0"/>
              <a:ext cx="3438990" cy="1960014"/>
            </a:xfrm>
            <a:custGeom>
              <a:avLst/>
              <a:gdLst/>
              <a:ahLst/>
              <a:cxnLst/>
              <a:rect r="r" b="b" t="t" l="l"/>
              <a:pathLst>
                <a:path h="1960014" w="3438990">
                  <a:moveTo>
                    <a:pt x="30239" y="0"/>
                  </a:moveTo>
                  <a:lnTo>
                    <a:pt x="3408751" y="0"/>
                  </a:lnTo>
                  <a:cubicBezTo>
                    <a:pt x="3416771" y="0"/>
                    <a:pt x="3424462" y="3186"/>
                    <a:pt x="3430133" y="8857"/>
                  </a:cubicBezTo>
                  <a:cubicBezTo>
                    <a:pt x="3435804" y="14528"/>
                    <a:pt x="3438990" y="22219"/>
                    <a:pt x="3438990" y="30239"/>
                  </a:cubicBezTo>
                  <a:lnTo>
                    <a:pt x="3438990" y="1929775"/>
                  </a:lnTo>
                  <a:cubicBezTo>
                    <a:pt x="3438990" y="1946476"/>
                    <a:pt x="3425451" y="1960014"/>
                    <a:pt x="3408751" y="1960014"/>
                  </a:cubicBezTo>
                  <a:lnTo>
                    <a:pt x="30239" y="1960014"/>
                  </a:lnTo>
                  <a:cubicBezTo>
                    <a:pt x="13538" y="1960014"/>
                    <a:pt x="0" y="1946476"/>
                    <a:pt x="0" y="1929775"/>
                  </a:cubicBezTo>
                  <a:lnTo>
                    <a:pt x="0" y="30239"/>
                  </a:lnTo>
                  <a:cubicBezTo>
                    <a:pt x="0" y="22219"/>
                    <a:pt x="3186" y="14528"/>
                    <a:pt x="8857" y="8857"/>
                  </a:cubicBezTo>
                  <a:cubicBezTo>
                    <a:pt x="14528" y="3186"/>
                    <a:pt x="22219" y="0"/>
                    <a:pt x="30239" y="0"/>
                  </a:cubicBezTo>
                  <a:close/>
                </a:path>
              </a:pathLst>
            </a:custGeom>
            <a:solidFill>
              <a:srgbClr val="FAE7BC"/>
            </a:solidFill>
          </p:spPr>
        </p:sp>
        <p:sp>
          <p:nvSpPr>
            <p:cNvPr name="TextBox 18" id="18"/>
            <p:cNvSpPr txBox="true"/>
            <p:nvPr/>
          </p:nvSpPr>
          <p:spPr>
            <a:xfrm>
              <a:off x="0" y="-38100"/>
              <a:ext cx="3438990" cy="1998114"/>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885472" y="1633585"/>
            <a:ext cx="3481766" cy="406366"/>
          </a:xfrm>
          <a:prstGeom prst="rect">
            <a:avLst/>
          </a:prstGeom>
        </p:spPr>
        <p:txBody>
          <a:bodyPr anchor="t" rtlCol="false" tIns="0" lIns="0" bIns="0" rIns="0">
            <a:spAutoFit/>
          </a:bodyPr>
          <a:lstStyle/>
          <a:p>
            <a:pPr algn="ctr">
              <a:lnSpc>
                <a:spcPts val="3326"/>
              </a:lnSpc>
            </a:pPr>
            <a:r>
              <a:rPr lang="en-US" sz="2376" b="true">
                <a:solidFill>
                  <a:srgbClr val="000000"/>
                </a:solidFill>
                <a:latin typeface="Canva Sans Bold"/>
                <a:ea typeface="Canva Sans Bold"/>
                <a:cs typeface="Canva Sans Bold"/>
                <a:sym typeface="Canva Sans Bold"/>
              </a:rPr>
              <a:t>C</a:t>
            </a:r>
            <a:r>
              <a:rPr lang="en-US" b="true" sz="2376">
                <a:solidFill>
                  <a:srgbClr val="000000"/>
                </a:solidFill>
                <a:latin typeface="Canva Sans Bold"/>
                <a:ea typeface="Canva Sans Bold"/>
                <a:cs typeface="Canva Sans Bold"/>
                <a:sym typeface="Canva Sans Bold"/>
              </a:rPr>
              <a:t>ontext Business</a:t>
            </a:r>
          </a:p>
        </p:txBody>
      </p:sp>
      <p:sp>
        <p:nvSpPr>
          <p:cNvPr name="TextBox 20" id="20"/>
          <p:cNvSpPr txBox="true"/>
          <p:nvPr/>
        </p:nvSpPr>
        <p:spPr>
          <a:xfrm rot="0">
            <a:off x="3331786" y="2144726"/>
            <a:ext cx="12366171" cy="1406525"/>
          </a:xfrm>
          <a:prstGeom prst="rect">
            <a:avLst/>
          </a:prstGeom>
        </p:spPr>
        <p:txBody>
          <a:bodyPr anchor="t" rtlCol="false" tIns="0" lIns="0" bIns="0" rIns="0">
            <a:spAutoFit/>
          </a:bodyPr>
          <a:lstStyle/>
          <a:p>
            <a:pPr algn="just">
              <a:lnSpc>
                <a:spcPts val="2800"/>
              </a:lnSpc>
            </a:pPr>
            <a:r>
              <a:rPr lang="en-US" sz="2000">
                <a:solidFill>
                  <a:srgbClr val="000000"/>
                </a:solidFill>
                <a:latin typeface="Canva Sans"/>
                <a:ea typeface="Canva Sans"/>
                <a:cs typeface="Canva Sans"/>
                <a:sym typeface="Canva Sans"/>
              </a:rPr>
              <a:t>Bank ingin meningkatkan efektivitas kampanye pemasaran untuk produk deposito berjangka </a:t>
            </a:r>
            <a:r>
              <a:rPr lang="en-US" sz="2000">
                <a:solidFill>
                  <a:srgbClr val="000000"/>
                </a:solidFill>
                <a:latin typeface="Canva Sans"/>
                <a:ea typeface="Canva Sans"/>
                <a:cs typeface="Canva Sans"/>
                <a:sym typeface="Canva Sans"/>
              </a:rPr>
              <a:t>dengan memprediksi apakah seorang nasabah akan membuka deposito tersebut. Dengan menggunakan data historis, bank dapat memanfaatkan model prediktif untuk menargetkan nasabah yang paling potensial, sehingga mengurangi biaya kampanye dan meningkatkan konversi.</a:t>
            </a:r>
          </a:p>
        </p:txBody>
      </p:sp>
      <p:sp>
        <p:nvSpPr>
          <p:cNvPr name="TextBox 21" id="21"/>
          <p:cNvSpPr txBox="true"/>
          <p:nvPr/>
        </p:nvSpPr>
        <p:spPr>
          <a:xfrm rot="0">
            <a:off x="3099405" y="3753718"/>
            <a:ext cx="3481766" cy="406366"/>
          </a:xfrm>
          <a:prstGeom prst="rect">
            <a:avLst/>
          </a:prstGeom>
        </p:spPr>
        <p:txBody>
          <a:bodyPr anchor="t" rtlCol="false" tIns="0" lIns="0" bIns="0" rIns="0">
            <a:spAutoFit/>
          </a:bodyPr>
          <a:lstStyle/>
          <a:p>
            <a:pPr algn="ctr">
              <a:lnSpc>
                <a:spcPts val="3326"/>
              </a:lnSpc>
            </a:pPr>
            <a:r>
              <a:rPr lang="en-US" sz="2376" b="true">
                <a:solidFill>
                  <a:srgbClr val="000000"/>
                </a:solidFill>
                <a:latin typeface="Canva Sans Bold"/>
                <a:ea typeface="Canva Sans Bold"/>
                <a:cs typeface="Canva Sans Bold"/>
                <a:sym typeface="Canva Sans Bold"/>
              </a:rPr>
              <a:t>Problem Statement</a:t>
            </a:r>
          </a:p>
        </p:txBody>
      </p:sp>
      <p:sp>
        <p:nvSpPr>
          <p:cNvPr name="TextBox 22" id="22"/>
          <p:cNvSpPr txBox="true"/>
          <p:nvPr/>
        </p:nvSpPr>
        <p:spPr>
          <a:xfrm rot="0">
            <a:off x="3331786" y="4283909"/>
            <a:ext cx="12366171" cy="2566670"/>
          </a:xfrm>
          <a:prstGeom prst="rect">
            <a:avLst/>
          </a:prstGeom>
        </p:spPr>
        <p:txBody>
          <a:bodyPr anchor="t" rtlCol="false" tIns="0" lIns="0" bIns="0" rIns="0">
            <a:spAutoFit/>
          </a:bodyPr>
          <a:lstStyle/>
          <a:p>
            <a:pPr algn="just">
              <a:lnSpc>
                <a:spcPts val="1960"/>
              </a:lnSpc>
            </a:pPr>
            <a:r>
              <a:rPr lang="en-US" sz="1400">
                <a:solidFill>
                  <a:srgbClr val="000000"/>
                </a:solidFill>
                <a:latin typeface="Canva Sans"/>
                <a:ea typeface="Canva Sans"/>
                <a:cs typeface="Canva Sans"/>
                <a:sym typeface="Canva Sans"/>
              </a:rPr>
              <a:t>Bank menghadapi tantangan dalam meningkatkan efektivitas kampanye pemasaran deposito berjangka. Saat ini, upaya pemasaran bersifat luas dan kurang terarah, sehingga menyebabkan biaya operasional yang tinggi dan tingkat konversi yang rendah.</a:t>
            </a:r>
          </a:p>
          <a:p>
            <a:pPr algn="just">
              <a:lnSpc>
                <a:spcPts val="1960"/>
              </a:lnSpc>
            </a:pPr>
            <a:r>
              <a:rPr lang="en-US" sz="1400">
                <a:solidFill>
                  <a:srgbClr val="000000"/>
                </a:solidFill>
                <a:latin typeface="Canva Sans"/>
                <a:ea typeface="Canva Sans"/>
                <a:cs typeface="Canva Sans"/>
                <a:sym typeface="Canva Sans"/>
              </a:rPr>
              <a:t>Tujuan dari proyek ini adalah membangun model prediksi berbasis data untuk mengidentifikasi nasabah yang kemungkinan besar akan membuka deposito berjangka. Dengan demikian, bank dapat:</a:t>
            </a:r>
          </a:p>
          <a:p>
            <a:pPr algn="just" marL="302264" indent="-151132" lvl="1">
              <a:lnSpc>
                <a:spcPts val="1960"/>
              </a:lnSpc>
              <a:buAutoNum type="arabicPeriod" startAt="1"/>
            </a:pPr>
            <a:r>
              <a:rPr lang="en-US" sz="1400">
                <a:solidFill>
                  <a:srgbClr val="000000"/>
                </a:solidFill>
                <a:latin typeface="Canva Sans"/>
                <a:ea typeface="Canva Sans"/>
                <a:cs typeface="Canva Sans"/>
                <a:sym typeface="Canva Sans"/>
              </a:rPr>
              <a:t>Menargetkan nasabah potensial secara lebih efisien.</a:t>
            </a:r>
          </a:p>
          <a:p>
            <a:pPr algn="just" marL="302264" indent="-151132" lvl="1">
              <a:lnSpc>
                <a:spcPts val="1960"/>
              </a:lnSpc>
              <a:buAutoNum type="arabicPeriod" startAt="1"/>
            </a:pPr>
            <a:r>
              <a:rPr lang="en-US" sz="1400">
                <a:solidFill>
                  <a:srgbClr val="000000"/>
                </a:solidFill>
                <a:latin typeface="Canva Sans"/>
                <a:ea typeface="Canva Sans"/>
                <a:cs typeface="Canva Sans"/>
                <a:sym typeface="Canva Sans"/>
              </a:rPr>
              <a:t>Mengurangi upaya pemasaran yang tidak produktif.</a:t>
            </a:r>
          </a:p>
          <a:p>
            <a:pPr algn="just" marL="302264" indent="-151132" lvl="1">
              <a:lnSpc>
                <a:spcPts val="1960"/>
              </a:lnSpc>
              <a:buAutoNum type="arabicPeriod" startAt="1"/>
            </a:pPr>
            <a:r>
              <a:rPr lang="en-US" sz="1400">
                <a:solidFill>
                  <a:srgbClr val="000000"/>
                </a:solidFill>
                <a:latin typeface="Canva Sans"/>
                <a:ea typeface="Canva Sans"/>
                <a:cs typeface="Canva Sans"/>
                <a:sym typeface="Canva Sans"/>
              </a:rPr>
              <a:t>Meningkatkan tingkat konversi kampanye.</a:t>
            </a:r>
          </a:p>
          <a:p>
            <a:pPr algn="just">
              <a:lnSpc>
                <a:spcPts val="1960"/>
              </a:lnSpc>
            </a:pPr>
            <a:r>
              <a:rPr lang="en-US" sz="1400">
                <a:solidFill>
                  <a:srgbClr val="000000"/>
                </a:solidFill>
                <a:latin typeface="Canva Sans"/>
                <a:ea typeface="Canva Sans"/>
                <a:cs typeface="Canva Sans"/>
                <a:sym typeface="Canva Sans"/>
              </a:rPr>
              <a:t>Model ini akan memanfaatkan data historis demografi, status keuangan, dan interaksi kampanye untuk memberikan wawasan berbasis data yang mendukung pengambilan keputusan strategis.</a:t>
            </a:r>
          </a:p>
          <a:p>
            <a:pPr algn="just">
              <a:lnSpc>
                <a:spcPts val="2800"/>
              </a:lnSpc>
            </a:pPr>
          </a:p>
        </p:txBody>
      </p:sp>
      <p:sp>
        <p:nvSpPr>
          <p:cNvPr name="TextBox 23" id="23"/>
          <p:cNvSpPr txBox="true"/>
          <p:nvPr/>
        </p:nvSpPr>
        <p:spPr>
          <a:xfrm rot="0">
            <a:off x="3495273" y="6623584"/>
            <a:ext cx="3481766" cy="406366"/>
          </a:xfrm>
          <a:prstGeom prst="rect">
            <a:avLst/>
          </a:prstGeom>
        </p:spPr>
        <p:txBody>
          <a:bodyPr anchor="t" rtlCol="false" tIns="0" lIns="0" bIns="0" rIns="0">
            <a:spAutoFit/>
          </a:bodyPr>
          <a:lstStyle/>
          <a:p>
            <a:pPr algn="l">
              <a:lnSpc>
                <a:spcPts val="3326"/>
              </a:lnSpc>
            </a:pPr>
            <a:r>
              <a:rPr lang="en-US" sz="2376" b="true">
                <a:solidFill>
                  <a:srgbClr val="000000"/>
                </a:solidFill>
                <a:latin typeface="Canva Sans Bold"/>
                <a:ea typeface="Canva Sans Bold"/>
                <a:cs typeface="Canva Sans Bold"/>
                <a:sym typeface="Canva Sans Bold"/>
              </a:rPr>
              <a:t>Tujuan</a:t>
            </a:r>
          </a:p>
        </p:txBody>
      </p:sp>
      <p:sp>
        <p:nvSpPr>
          <p:cNvPr name="TextBox 24" id="24"/>
          <p:cNvSpPr txBox="true"/>
          <p:nvPr/>
        </p:nvSpPr>
        <p:spPr>
          <a:xfrm rot="0">
            <a:off x="3331786" y="7144250"/>
            <a:ext cx="12366171" cy="1720215"/>
          </a:xfrm>
          <a:prstGeom prst="rect">
            <a:avLst/>
          </a:prstGeom>
        </p:spPr>
        <p:txBody>
          <a:bodyPr anchor="t" rtlCol="false" tIns="0" lIns="0" bIns="0" rIns="0">
            <a:spAutoFit/>
          </a:bodyPr>
          <a:lstStyle/>
          <a:p>
            <a:pPr algn="just">
              <a:lnSpc>
                <a:spcPts val="1820"/>
              </a:lnSpc>
            </a:pPr>
            <a:r>
              <a:rPr lang="en-US" sz="1300">
                <a:solidFill>
                  <a:srgbClr val="000000"/>
                </a:solidFill>
                <a:latin typeface="Canva Sans"/>
                <a:ea typeface="Canva Sans"/>
                <a:cs typeface="Canva Sans"/>
                <a:sym typeface="Canva Sans"/>
              </a:rPr>
              <a:t>Utama:</a:t>
            </a:r>
          </a:p>
          <a:p>
            <a:pPr algn="just" marL="280674" indent="-140337" lvl="1">
              <a:lnSpc>
                <a:spcPts val="1820"/>
              </a:lnSpc>
              <a:buAutoNum type="arabicPeriod" startAt="1"/>
            </a:pPr>
            <a:r>
              <a:rPr lang="en-US" sz="1300">
                <a:solidFill>
                  <a:srgbClr val="000000"/>
                </a:solidFill>
                <a:latin typeface="Canva Sans"/>
                <a:ea typeface="Canva Sans"/>
                <a:cs typeface="Canva Sans"/>
                <a:sym typeface="Canva Sans"/>
              </a:rPr>
              <a:t>Membangun model prediksi berbasis machine learning untuk mengklasifikasikan apakah seorang nasabah akan membuka deposito berjangka (deposit: Yes/No).</a:t>
            </a:r>
          </a:p>
          <a:p>
            <a:pPr algn="just">
              <a:lnSpc>
                <a:spcPts val="1820"/>
              </a:lnSpc>
            </a:pPr>
            <a:r>
              <a:rPr lang="en-US" sz="1300">
                <a:solidFill>
                  <a:srgbClr val="000000"/>
                </a:solidFill>
                <a:latin typeface="Canva Sans"/>
                <a:ea typeface="Canva Sans"/>
                <a:cs typeface="Canva Sans"/>
                <a:sym typeface="Canva Sans"/>
              </a:rPr>
              <a:t>Tambahan:</a:t>
            </a:r>
          </a:p>
          <a:p>
            <a:pPr algn="just" marL="280674" indent="-140337" lvl="1">
              <a:lnSpc>
                <a:spcPts val="1820"/>
              </a:lnSpc>
              <a:buAutoNum type="arabicPeriod" startAt="1"/>
            </a:pPr>
            <a:r>
              <a:rPr lang="en-US" sz="1300">
                <a:solidFill>
                  <a:srgbClr val="000000"/>
                </a:solidFill>
                <a:latin typeface="Canva Sans"/>
                <a:ea typeface="Canva Sans"/>
                <a:cs typeface="Canva Sans"/>
                <a:sym typeface="Canva Sans"/>
              </a:rPr>
              <a:t>Mengidentifikasi faktor-faktor utama yang memengaruhi keputusan nasabah, seperti demografi, status keuangan, atau riwayat interaksi pemasaran.</a:t>
            </a:r>
          </a:p>
          <a:p>
            <a:pPr algn="just" marL="280674" indent="-140337" lvl="1">
              <a:lnSpc>
                <a:spcPts val="1820"/>
              </a:lnSpc>
              <a:buAutoNum type="arabicPeriod" startAt="1"/>
            </a:pPr>
            <a:r>
              <a:rPr lang="en-US" sz="1300">
                <a:solidFill>
                  <a:srgbClr val="000000"/>
                </a:solidFill>
                <a:latin typeface="Canva Sans"/>
                <a:ea typeface="Canva Sans"/>
                <a:cs typeface="Canva Sans"/>
                <a:sym typeface="Canva Sans"/>
              </a:rPr>
              <a:t>Memberikan rekomendasi strategi pemasaran berbasis segmentasi nasabah untuk meningkatkan efisiensi dan efektivitas kampanye.</a:t>
            </a:r>
          </a:p>
          <a:p>
            <a:pPr algn="just">
              <a:lnSpc>
                <a:spcPts val="280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1444978" cy="812800"/>
          </a:xfrm>
        </p:grpSpPr>
        <p:sp>
          <p:nvSpPr>
            <p:cNvPr name="Freeform 3" id="3"/>
            <p:cNvSpPr/>
            <p:nvPr/>
          </p:nvSpPr>
          <p:spPr>
            <a:xfrm flipH="false" flipV="false" rot="0">
              <a:off x="0" y="0"/>
              <a:ext cx="1444978" cy="812800"/>
            </a:xfrm>
            <a:custGeom>
              <a:avLst/>
              <a:gdLst/>
              <a:ahLst/>
              <a:cxnLst/>
              <a:rect r="r" b="b" t="t" l="l"/>
              <a:pathLst>
                <a:path h="812800" w="1444978">
                  <a:moveTo>
                    <a:pt x="0" y="0"/>
                  </a:moveTo>
                  <a:lnTo>
                    <a:pt x="1444978" y="0"/>
                  </a:lnTo>
                  <a:lnTo>
                    <a:pt x="1444978" y="812800"/>
                  </a:lnTo>
                  <a:lnTo>
                    <a:pt x="0" y="812800"/>
                  </a:lnTo>
                  <a:close/>
                </a:path>
              </a:pathLst>
            </a:custGeom>
            <a:blipFill>
              <a:blip r:embed="rId2">
                <a:alphaModFix amt="53000"/>
              </a:blip>
              <a:stretch>
                <a:fillRect l="0" t="-1878" r="0" b="-1878"/>
              </a:stretch>
            </a:blipFill>
          </p:spPr>
        </p:sp>
      </p:gr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69057" y="1967015"/>
            <a:ext cx="7207930" cy="3955342"/>
            <a:chOff x="0" y="0"/>
            <a:chExt cx="1442399" cy="791514"/>
          </a:xfrm>
        </p:grpSpPr>
        <p:sp>
          <p:nvSpPr>
            <p:cNvPr name="Freeform 16" id="16"/>
            <p:cNvSpPr/>
            <p:nvPr/>
          </p:nvSpPr>
          <p:spPr>
            <a:xfrm flipH="false" flipV="false" rot="0">
              <a:off x="0" y="0"/>
              <a:ext cx="1442399" cy="791514"/>
            </a:xfrm>
            <a:custGeom>
              <a:avLst/>
              <a:gdLst/>
              <a:ahLst/>
              <a:cxnLst/>
              <a:rect r="r" b="b" t="t" l="l"/>
              <a:pathLst>
                <a:path h="791514" w="1442399">
                  <a:moveTo>
                    <a:pt x="0" y="0"/>
                  </a:moveTo>
                  <a:lnTo>
                    <a:pt x="1442399" y="0"/>
                  </a:lnTo>
                  <a:lnTo>
                    <a:pt x="1442399" y="791514"/>
                  </a:lnTo>
                  <a:lnTo>
                    <a:pt x="0" y="791514"/>
                  </a:lnTo>
                  <a:close/>
                </a:path>
              </a:pathLst>
            </a:custGeom>
            <a:blipFill>
              <a:blip r:embed="rId5"/>
              <a:stretch>
                <a:fillRect l="-7378" t="0" r="-7378" b="0"/>
              </a:stretch>
            </a:blipFill>
            <a:ln w="38100" cap="sq">
              <a:solidFill>
                <a:srgbClr val="000000"/>
              </a:solidFill>
              <a:prstDash val="solid"/>
              <a:miter/>
            </a:ln>
          </p:spPr>
        </p:sp>
      </p:grpSp>
      <p:sp>
        <p:nvSpPr>
          <p:cNvPr name="Freeform 17" id="17"/>
          <p:cNvSpPr/>
          <p:nvPr/>
        </p:nvSpPr>
        <p:spPr>
          <a:xfrm flipH="false" flipV="false" rot="0">
            <a:off x="9070873" y="1967015"/>
            <a:ext cx="7648069" cy="3955342"/>
          </a:xfrm>
          <a:custGeom>
            <a:avLst/>
            <a:gdLst/>
            <a:ahLst/>
            <a:cxnLst/>
            <a:rect r="r" b="b" t="t" l="l"/>
            <a:pathLst>
              <a:path h="3955342" w="7648069">
                <a:moveTo>
                  <a:pt x="0" y="0"/>
                </a:moveTo>
                <a:lnTo>
                  <a:pt x="7648070" y="0"/>
                </a:lnTo>
                <a:lnTo>
                  <a:pt x="7648070" y="3955342"/>
                </a:lnTo>
                <a:lnTo>
                  <a:pt x="0" y="3955342"/>
                </a:lnTo>
                <a:lnTo>
                  <a:pt x="0" y="0"/>
                </a:lnTo>
                <a:close/>
              </a:path>
            </a:pathLst>
          </a:custGeom>
          <a:blipFill>
            <a:blip r:embed="rId6"/>
            <a:stretch>
              <a:fillRect l="0" t="-643" r="0" b="-3771"/>
            </a:stretch>
          </a:blipFill>
          <a:ln w="38100" cap="sq">
            <a:solidFill>
              <a:srgbClr val="000000"/>
            </a:solidFill>
            <a:prstDash val="solid"/>
            <a:miter/>
          </a:ln>
        </p:spPr>
      </p:sp>
      <p:grpSp>
        <p:nvGrpSpPr>
          <p:cNvPr name="Group 18" id="18"/>
          <p:cNvGrpSpPr/>
          <p:nvPr/>
        </p:nvGrpSpPr>
        <p:grpSpPr>
          <a:xfrm rot="0">
            <a:off x="1441007" y="7651438"/>
            <a:ext cx="14966808" cy="1200403"/>
            <a:chOff x="0" y="0"/>
            <a:chExt cx="3941875" cy="316156"/>
          </a:xfrm>
        </p:grpSpPr>
        <p:sp>
          <p:nvSpPr>
            <p:cNvPr name="Freeform 19" id="19"/>
            <p:cNvSpPr/>
            <p:nvPr/>
          </p:nvSpPr>
          <p:spPr>
            <a:xfrm flipH="false" flipV="false" rot="0">
              <a:off x="0" y="0"/>
              <a:ext cx="3941875" cy="316156"/>
            </a:xfrm>
            <a:custGeom>
              <a:avLst/>
              <a:gdLst/>
              <a:ahLst/>
              <a:cxnLst/>
              <a:rect r="r" b="b" t="t" l="l"/>
              <a:pathLst>
                <a:path h="316156" w="3941875">
                  <a:moveTo>
                    <a:pt x="26381" y="0"/>
                  </a:moveTo>
                  <a:lnTo>
                    <a:pt x="3915494" y="0"/>
                  </a:lnTo>
                  <a:cubicBezTo>
                    <a:pt x="3922491" y="0"/>
                    <a:pt x="3929201" y="2779"/>
                    <a:pt x="3934149" y="7727"/>
                  </a:cubicBezTo>
                  <a:cubicBezTo>
                    <a:pt x="3939096" y="12674"/>
                    <a:pt x="3941875" y="19384"/>
                    <a:pt x="3941875" y="26381"/>
                  </a:cubicBezTo>
                  <a:lnTo>
                    <a:pt x="3941875" y="289775"/>
                  </a:lnTo>
                  <a:cubicBezTo>
                    <a:pt x="3941875" y="296771"/>
                    <a:pt x="3939096" y="303481"/>
                    <a:pt x="3934149" y="308429"/>
                  </a:cubicBezTo>
                  <a:cubicBezTo>
                    <a:pt x="3929201" y="313376"/>
                    <a:pt x="3922491" y="316156"/>
                    <a:pt x="3915494" y="316156"/>
                  </a:cubicBezTo>
                  <a:lnTo>
                    <a:pt x="26381" y="316156"/>
                  </a:lnTo>
                  <a:cubicBezTo>
                    <a:pt x="19384" y="316156"/>
                    <a:pt x="12674" y="313376"/>
                    <a:pt x="7727" y="308429"/>
                  </a:cubicBezTo>
                  <a:cubicBezTo>
                    <a:pt x="2779" y="303481"/>
                    <a:pt x="0" y="296771"/>
                    <a:pt x="0" y="289775"/>
                  </a:cubicBezTo>
                  <a:lnTo>
                    <a:pt x="0" y="26381"/>
                  </a:lnTo>
                  <a:cubicBezTo>
                    <a:pt x="0" y="19384"/>
                    <a:pt x="2779" y="12674"/>
                    <a:pt x="7727" y="7727"/>
                  </a:cubicBezTo>
                  <a:cubicBezTo>
                    <a:pt x="12674" y="2779"/>
                    <a:pt x="19384" y="0"/>
                    <a:pt x="26381" y="0"/>
                  </a:cubicBezTo>
                  <a:close/>
                </a:path>
              </a:pathLst>
            </a:custGeom>
            <a:solidFill>
              <a:srgbClr val="FAE7BC"/>
            </a:solidFill>
            <a:ln w="38100" cap="rnd">
              <a:solidFill>
                <a:srgbClr val="000000"/>
              </a:solidFill>
              <a:prstDash val="solid"/>
              <a:round/>
            </a:ln>
          </p:spPr>
        </p:sp>
        <p:sp>
          <p:nvSpPr>
            <p:cNvPr name="TextBox 20" id="20"/>
            <p:cNvSpPr txBox="true"/>
            <p:nvPr/>
          </p:nvSpPr>
          <p:spPr>
            <a:xfrm>
              <a:off x="0" y="-38100"/>
              <a:ext cx="3941875" cy="354256"/>
            </a:xfrm>
            <a:prstGeom prst="rect">
              <a:avLst/>
            </a:prstGeom>
          </p:spPr>
          <p:txBody>
            <a:bodyPr anchor="ctr" rtlCol="false" tIns="50800" lIns="50800" bIns="50800" rIns="50800"/>
            <a:lstStyle/>
            <a:p>
              <a:pPr algn="just" marL="410209" indent="-205105" lvl="1">
                <a:lnSpc>
                  <a:spcPts val="2659"/>
                </a:lnSpc>
                <a:buFont typeface="Arial"/>
                <a:buChar char="•"/>
              </a:pPr>
              <a:r>
                <a:rPr lang="en-US" sz="1899">
                  <a:solidFill>
                    <a:srgbClr val="000000"/>
                  </a:solidFill>
                  <a:latin typeface="Open Sans"/>
                  <a:ea typeface="Open Sans"/>
                  <a:cs typeface="Open Sans"/>
                  <a:sym typeface="Open Sans"/>
                </a:rPr>
                <a:t>Dataset memiliki 4 kolom dengan tipe data int dan 6 kolom dengan tipe data object</a:t>
              </a:r>
            </a:p>
            <a:p>
              <a:pPr algn="just" marL="410209" indent="-205105" lvl="1">
                <a:lnSpc>
                  <a:spcPts val="2659"/>
                </a:lnSpc>
                <a:buFont typeface="Arial"/>
                <a:buChar char="•"/>
              </a:pPr>
              <a:r>
                <a:rPr lang="en-US" sz="1899">
                  <a:solidFill>
                    <a:srgbClr val="000000"/>
                  </a:solidFill>
                  <a:latin typeface="Open Sans"/>
                  <a:ea typeface="Open Sans"/>
                  <a:cs typeface="Open Sans"/>
                  <a:sym typeface="Open Sans"/>
                </a:rPr>
                <a:t>Kolom deposit merupakan label dalam dataset, yang kemudian dikonversi menjadi numerik 0 dan 1</a:t>
              </a:r>
            </a:p>
          </p:txBody>
        </p:sp>
      </p:grpSp>
      <p:sp>
        <p:nvSpPr>
          <p:cNvPr name="TextBox 21" id="21"/>
          <p:cNvSpPr txBox="true"/>
          <p:nvPr/>
        </p:nvSpPr>
        <p:spPr>
          <a:xfrm rot="0">
            <a:off x="1830315" y="663415"/>
            <a:ext cx="3688908"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7303" y="-18737"/>
            <a:ext cx="18856112" cy="10324474"/>
            <a:chOff x="0" y="0"/>
            <a:chExt cx="1484458" cy="812800"/>
          </a:xfrm>
        </p:grpSpPr>
        <p:sp>
          <p:nvSpPr>
            <p:cNvPr name="Freeform 3" id="3"/>
            <p:cNvSpPr/>
            <p:nvPr/>
          </p:nvSpPr>
          <p:spPr>
            <a:xfrm flipH="false" flipV="false" rot="0">
              <a:off x="0" y="0"/>
              <a:ext cx="1484458" cy="812800"/>
            </a:xfrm>
            <a:custGeom>
              <a:avLst/>
              <a:gdLst/>
              <a:ahLst/>
              <a:cxnLst/>
              <a:rect r="r" b="b" t="t" l="l"/>
              <a:pathLst>
                <a:path h="812800" w="1484458">
                  <a:moveTo>
                    <a:pt x="0" y="0"/>
                  </a:moveTo>
                  <a:lnTo>
                    <a:pt x="1484458" y="0"/>
                  </a:lnTo>
                  <a:lnTo>
                    <a:pt x="1484458" y="812800"/>
                  </a:lnTo>
                  <a:lnTo>
                    <a:pt x="0" y="812800"/>
                  </a:lnTo>
                  <a:close/>
                </a:path>
              </a:pathLst>
            </a:custGeom>
            <a:solidFill>
              <a:srgbClr val="D0EAFD">
                <a:alpha val="40000"/>
              </a:srgbClr>
            </a:solidFill>
            <a:ln w="12700">
              <a:solidFill>
                <a:srgbClr val="000000"/>
              </a:solidFill>
            </a:ln>
          </p:spPr>
        </p:sp>
      </p:gr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15" id="15"/>
          <p:cNvGrpSpPr/>
          <p:nvPr/>
        </p:nvGrpSpPr>
        <p:grpSpPr>
          <a:xfrm rot="0">
            <a:off x="1511109" y="2901690"/>
            <a:ext cx="1961179" cy="980590"/>
            <a:chOff x="0" y="0"/>
            <a:chExt cx="812800" cy="406400"/>
          </a:xfrm>
        </p:grpSpPr>
        <p:sp>
          <p:nvSpPr>
            <p:cNvPr name="Freeform 16" id="16"/>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AE7BC"/>
            </a:solidFill>
          </p:spPr>
        </p:sp>
        <p:sp>
          <p:nvSpPr>
            <p:cNvPr name="TextBox 17" id="17"/>
            <p:cNvSpPr txBox="true"/>
            <p:nvPr/>
          </p:nvSpPr>
          <p:spPr>
            <a:xfrm>
              <a:off x="177800" y="-9525"/>
              <a:ext cx="558800" cy="415925"/>
            </a:xfrm>
            <a:prstGeom prst="rect">
              <a:avLst/>
            </a:prstGeom>
          </p:spPr>
          <p:txBody>
            <a:bodyPr anchor="ctr" rtlCol="false" tIns="50800" lIns="50800" bIns="50800" rIns="50800"/>
            <a:lstStyle/>
            <a:p>
              <a:pPr algn="ctr">
                <a:lnSpc>
                  <a:spcPts val="1870"/>
                </a:lnSpc>
              </a:pPr>
            </a:p>
          </p:txBody>
        </p:sp>
      </p:grpSp>
      <p:grpSp>
        <p:nvGrpSpPr>
          <p:cNvPr name="Group 18" id="18"/>
          <p:cNvGrpSpPr/>
          <p:nvPr/>
        </p:nvGrpSpPr>
        <p:grpSpPr>
          <a:xfrm rot="0">
            <a:off x="3345219" y="2918754"/>
            <a:ext cx="1961179" cy="980590"/>
            <a:chOff x="0" y="0"/>
            <a:chExt cx="812800" cy="406400"/>
          </a:xfrm>
        </p:grpSpPr>
        <p:sp>
          <p:nvSpPr>
            <p:cNvPr name="Freeform 19" id="19"/>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AE7BC"/>
            </a:solidFill>
          </p:spPr>
        </p:sp>
        <p:sp>
          <p:nvSpPr>
            <p:cNvPr name="TextBox 20" id="20"/>
            <p:cNvSpPr txBox="true"/>
            <p:nvPr/>
          </p:nvSpPr>
          <p:spPr>
            <a:xfrm>
              <a:off x="177800" y="-9525"/>
              <a:ext cx="558800" cy="415925"/>
            </a:xfrm>
            <a:prstGeom prst="rect">
              <a:avLst/>
            </a:prstGeom>
          </p:spPr>
          <p:txBody>
            <a:bodyPr anchor="ctr" rtlCol="false" tIns="50800" lIns="50800" bIns="50800" rIns="50800"/>
            <a:lstStyle/>
            <a:p>
              <a:pPr algn="ctr">
                <a:lnSpc>
                  <a:spcPts val="1870"/>
                </a:lnSpc>
              </a:pPr>
            </a:p>
          </p:txBody>
        </p:sp>
      </p:grpSp>
      <p:grpSp>
        <p:nvGrpSpPr>
          <p:cNvPr name="Group 21" id="21"/>
          <p:cNvGrpSpPr/>
          <p:nvPr/>
        </p:nvGrpSpPr>
        <p:grpSpPr>
          <a:xfrm rot="0">
            <a:off x="5101240" y="2918754"/>
            <a:ext cx="1961179" cy="980590"/>
            <a:chOff x="0" y="0"/>
            <a:chExt cx="812800" cy="406400"/>
          </a:xfrm>
        </p:grpSpPr>
        <p:sp>
          <p:nvSpPr>
            <p:cNvPr name="Freeform 22" id="22"/>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AE7BC"/>
            </a:solidFill>
          </p:spPr>
        </p:sp>
        <p:sp>
          <p:nvSpPr>
            <p:cNvPr name="TextBox 23" id="23"/>
            <p:cNvSpPr txBox="true"/>
            <p:nvPr/>
          </p:nvSpPr>
          <p:spPr>
            <a:xfrm>
              <a:off x="177800" y="-9525"/>
              <a:ext cx="558800" cy="415925"/>
            </a:xfrm>
            <a:prstGeom prst="rect">
              <a:avLst/>
            </a:prstGeom>
          </p:spPr>
          <p:txBody>
            <a:bodyPr anchor="ctr" rtlCol="false" tIns="50800" lIns="50800" bIns="50800" rIns="50800"/>
            <a:lstStyle/>
            <a:p>
              <a:pPr algn="ctr">
                <a:lnSpc>
                  <a:spcPts val="1870"/>
                </a:lnSpc>
              </a:pPr>
            </a:p>
          </p:txBody>
        </p:sp>
      </p:grpSp>
      <p:grpSp>
        <p:nvGrpSpPr>
          <p:cNvPr name="Group 24" id="24"/>
          <p:cNvGrpSpPr/>
          <p:nvPr/>
        </p:nvGrpSpPr>
        <p:grpSpPr>
          <a:xfrm rot="0">
            <a:off x="7062419" y="2918754"/>
            <a:ext cx="1961179" cy="980590"/>
            <a:chOff x="0" y="0"/>
            <a:chExt cx="812800" cy="406400"/>
          </a:xfrm>
        </p:grpSpPr>
        <p:sp>
          <p:nvSpPr>
            <p:cNvPr name="Freeform 25" id="25"/>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AE7BC"/>
            </a:solidFill>
          </p:spPr>
        </p:sp>
        <p:sp>
          <p:nvSpPr>
            <p:cNvPr name="TextBox 26" id="26"/>
            <p:cNvSpPr txBox="true"/>
            <p:nvPr/>
          </p:nvSpPr>
          <p:spPr>
            <a:xfrm>
              <a:off x="177800" y="-9525"/>
              <a:ext cx="558800" cy="415925"/>
            </a:xfrm>
            <a:prstGeom prst="rect">
              <a:avLst/>
            </a:prstGeom>
          </p:spPr>
          <p:txBody>
            <a:bodyPr anchor="ctr" rtlCol="false" tIns="50800" lIns="50800" bIns="50800" rIns="50800"/>
            <a:lstStyle/>
            <a:p>
              <a:pPr algn="ctr">
                <a:lnSpc>
                  <a:spcPts val="1870"/>
                </a:lnSpc>
              </a:pPr>
            </a:p>
          </p:txBody>
        </p:sp>
      </p:grpSp>
      <p:sp>
        <p:nvSpPr>
          <p:cNvPr name="AutoShape 27" id="27"/>
          <p:cNvSpPr/>
          <p:nvPr/>
        </p:nvSpPr>
        <p:spPr>
          <a:xfrm>
            <a:off x="678981" y="2638587"/>
            <a:ext cx="10305796" cy="19050"/>
          </a:xfrm>
          <a:prstGeom prst="line">
            <a:avLst/>
          </a:prstGeom>
          <a:ln cap="flat" w="38100">
            <a:solidFill>
              <a:srgbClr val="000000"/>
            </a:solidFill>
            <a:prstDash val="sysDash"/>
            <a:headEnd type="none" len="sm" w="sm"/>
            <a:tailEnd type="none" len="sm" w="sm"/>
          </a:ln>
        </p:spPr>
      </p:sp>
      <p:sp>
        <p:nvSpPr>
          <p:cNvPr name="Freeform 28" id="28"/>
          <p:cNvSpPr/>
          <p:nvPr/>
        </p:nvSpPr>
        <p:spPr>
          <a:xfrm flipH="false" flipV="false" rot="0">
            <a:off x="4704" y="2129794"/>
            <a:ext cx="792705" cy="771896"/>
          </a:xfrm>
          <a:custGeom>
            <a:avLst/>
            <a:gdLst/>
            <a:ahLst/>
            <a:cxnLst/>
            <a:rect r="r" b="b" t="t" l="l"/>
            <a:pathLst>
              <a:path h="771896" w="792705">
                <a:moveTo>
                  <a:pt x="0" y="0"/>
                </a:moveTo>
                <a:lnTo>
                  <a:pt x="792705" y="0"/>
                </a:lnTo>
                <a:lnTo>
                  <a:pt x="792705" y="771896"/>
                </a:lnTo>
                <a:lnTo>
                  <a:pt x="0" y="771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9" id="29"/>
          <p:cNvGrpSpPr/>
          <p:nvPr/>
        </p:nvGrpSpPr>
        <p:grpSpPr>
          <a:xfrm rot="0">
            <a:off x="8920247" y="2901690"/>
            <a:ext cx="1961179" cy="980590"/>
            <a:chOff x="0" y="0"/>
            <a:chExt cx="812800" cy="406400"/>
          </a:xfrm>
        </p:grpSpPr>
        <p:sp>
          <p:nvSpPr>
            <p:cNvPr name="Freeform 30" id="30"/>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FAE7BC"/>
            </a:solidFill>
          </p:spPr>
        </p:sp>
        <p:sp>
          <p:nvSpPr>
            <p:cNvPr name="TextBox 31" id="31"/>
            <p:cNvSpPr txBox="true"/>
            <p:nvPr/>
          </p:nvSpPr>
          <p:spPr>
            <a:xfrm>
              <a:off x="177800" y="-9525"/>
              <a:ext cx="558800" cy="415925"/>
            </a:xfrm>
            <a:prstGeom prst="rect">
              <a:avLst/>
            </a:prstGeom>
          </p:spPr>
          <p:txBody>
            <a:bodyPr anchor="ctr" rtlCol="false" tIns="50800" lIns="50800" bIns="50800" rIns="50800"/>
            <a:lstStyle/>
            <a:p>
              <a:pPr algn="ctr">
                <a:lnSpc>
                  <a:spcPts val="1870"/>
                </a:lnSpc>
              </a:pPr>
            </a:p>
          </p:txBody>
        </p:sp>
      </p:grpSp>
      <p:grpSp>
        <p:nvGrpSpPr>
          <p:cNvPr name="Group 32" id="32"/>
          <p:cNvGrpSpPr/>
          <p:nvPr/>
        </p:nvGrpSpPr>
        <p:grpSpPr>
          <a:xfrm rot="0">
            <a:off x="10654251" y="2931772"/>
            <a:ext cx="1961179" cy="980590"/>
            <a:chOff x="0" y="0"/>
            <a:chExt cx="812800" cy="406400"/>
          </a:xfrm>
        </p:grpSpPr>
        <p:sp>
          <p:nvSpPr>
            <p:cNvPr name="Freeform 33" id="33"/>
            <p:cNvSpPr/>
            <p:nvPr/>
          </p:nvSpPr>
          <p:spPr>
            <a:xfrm flipH="false" flipV="false" rot="0">
              <a:off x="0" y="0"/>
              <a:ext cx="812800" cy="406400"/>
            </a:xfrm>
            <a:custGeom>
              <a:avLst/>
              <a:gdLst/>
              <a:ahLst/>
              <a:cxnLst/>
              <a:rect r="r" b="b" t="t" l="l"/>
              <a:pathLst>
                <a:path h="406400" w="812800">
                  <a:moveTo>
                    <a:pt x="0" y="0"/>
                  </a:moveTo>
                  <a:lnTo>
                    <a:pt x="609600" y="0"/>
                  </a:lnTo>
                  <a:lnTo>
                    <a:pt x="812800" y="203200"/>
                  </a:lnTo>
                  <a:lnTo>
                    <a:pt x="609600" y="406400"/>
                  </a:lnTo>
                  <a:lnTo>
                    <a:pt x="0" y="406400"/>
                  </a:lnTo>
                  <a:lnTo>
                    <a:pt x="203200" y="203200"/>
                  </a:lnTo>
                  <a:lnTo>
                    <a:pt x="0" y="0"/>
                  </a:lnTo>
                  <a:close/>
                </a:path>
              </a:pathLst>
            </a:custGeom>
            <a:solidFill>
              <a:srgbClr val="7ED957"/>
            </a:solidFill>
          </p:spPr>
        </p:sp>
        <p:sp>
          <p:nvSpPr>
            <p:cNvPr name="TextBox 34" id="34"/>
            <p:cNvSpPr txBox="true"/>
            <p:nvPr/>
          </p:nvSpPr>
          <p:spPr>
            <a:xfrm>
              <a:off x="177800" y="-9525"/>
              <a:ext cx="558800" cy="415925"/>
            </a:xfrm>
            <a:prstGeom prst="rect">
              <a:avLst/>
            </a:prstGeom>
          </p:spPr>
          <p:txBody>
            <a:bodyPr anchor="ctr" rtlCol="false" tIns="50800" lIns="50800" bIns="50800" rIns="50800"/>
            <a:lstStyle/>
            <a:p>
              <a:pPr algn="ctr">
                <a:lnSpc>
                  <a:spcPts val="1870"/>
                </a:lnSpc>
              </a:pPr>
            </a:p>
          </p:txBody>
        </p:sp>
      </p:grpSp>
      <p:sp>
        <p:nvSpPr>
          <p:cNvPr name="TextBox 35" id="35"/>
          <p:cNvSpPr txBox="true"/>
          <p:nvPr/>
        </p:nvSpPr>
        <p:spPr>
          <a:xfrm rot="0">
            <a:off x="1569057" y="564992"/>
            <a:ext cx="4036755"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DATA CLEANING</a:t>
            </a:r>
          </a:p>
        </p:txBody>
      </p:sp>
      <p:sp>
        <p:nvSpPr>
          <p:cNvPr name="TextBox 36" id="36"/>
          <p:cNvSpPr txBox="true"/>
          <p:nvPr/>
        </p:nvSpPr>
        <p:spPr>
          <a:xfrm rot="0">
            <a:off x="1881159" y="3107505"/>
            <a:ext cx="1221078" cy="540385"/>
          </a:xfrm>
          <a:prstGeom prst="rect">
            <a:avLst/>
          </a:prstGeom>
        </p:spPr>
        <p:txBody>
          <a:bodyPr anchor="t" rtlCol="false" tIns="0" lIns="0" bIns="0" rIns="0">
            <a:spAutoFit/>
          </a:bodyPr>
          <a:lstStyle/>
          <a:p>
            <a:pPr algn="ctr">
              <a:lnSpc>
                <a:spcPts val="2239"/>
              </a:lnSpc>
            </a:pPr>
            <a:r>
              <a:rPr lang="en-US" sz="1599" b="true">
                <a:solidFill>
                  <a:srgbClr val="000000"/>
                </a:solidFill>
                <a:latin typeface="Open Sans Bold"/>
                <a:ea typeface="Open Sans Bold"/>
                <a:cs typeface="Open Sans Bold"/>
                <a:sym typeface="Open Sans Bold"/>
              </a:rPr>
              <a:t>Handle Tipe Data</a:t>
            </a:r>
          </a:p>
        </p:txBody>
      </p:sp>
      <p:sp>
        <p:nvSpPr>
          <p:cNvPr name="TextBox 37" id="37"/>
          <p:cNvSpPr txBox="true"/>
          <p:nvPr/>
        </p:nvSpPr>
        <p:spPr>
          <a:xfrm rot="0">
            <a:off x="3740350" y="3012491"/>
            <a:ext cx="1221078" cy="790575"/>
          </a:xfrm>
          <a:prstGeom prst="rect">
            <a:avLst/>
          </a:prstGeom>
        </p:spPr>
        <p:txBody>
          <a:bodyPr anchor="t" rtlCol="false" tIns="0" lIns="0" bIns="0" rIns="0">
            <a:spAutoFit/>
          </a:bodyPr>
          <a:lstStyle/>
          <a:p>
            <a:pPr algn="ctr">
              <a:lnSpc>
                <a:spcPts val="2100"/>
              </a:lnSpc>
            </a:pPr>
            <a:r>
              <a:rPr lang="en-US" sz="1500" b="true">
                <a:solidFill>
                  <a:srgbClr val="000000"/>
                </a:solidFill>
                <a:latin typeface="Open Sans Bold"/>
                <a:ea typeface="Open Sans Bold"/>
                <a:cs typeface="Open Sans Bold"/>
                <a:sym typeface="Open Sans Bold"/>
              </a:rPr>
              <a:t>Handle Sebaran Data</a:t>
            </a:r>
          </a:p>
        </p:txBody>
      </p:sp>
      <p:sp>
        <p:nvSpPr>
          <p:cNvPr name="TextBox 38" id="38"/>
          <p:cNvSpPr txBox="true"/>
          <p:nvPr/>
        </p:nvSpPr>
        <p:spPr>
          <a:xfrm rot="0">
            <a:off x="5502910" y="2986456"/>
            <a:ext cx="1221078" cy="816610"/>
          </a:xfrm>
          <a:prstGeom prst="rect">
            <a:avLst/>
          </a:prstGeom>
        </p:spPr>
        <p:txBody>
          <a:bodyPr anchor="t" rtlCol="false" tIns="0" lIns="0" bIns="0" rIns="0">
            <a:spAutoFit/>
          </a:bodyPr>
          <a:lstStyle/>
          <a:p>
            <a:pPr algn="ctr">
              <a:lnSpc>
                <a:spcPts val="2239"/>
              </a:lnSpc>
            </a:pPr>
            <a:r>
              <a:rPr lang="en-US" sz="1599" b="true">
                <a:solidFill>
                  <a:srgbClr val="000000"/>
                </a:solidFill>
                <a:latin typeface="Open Sans Bold"/>
                <a:ea typeface="Open Sans Bold"/>
                <a:cs typeface="Open Sans Bold"/>
                <a:sym typeface="Open Sans Bold"/>
              </a:rPr>
              <a:t>Handle Duplikat Data</a:t>
            </a:r>
          </a:p>
        </p:txBody>
      </p:sp>
      <p:sp>
        <p:nvSpPr>
          <p:cNvPr name="TextBox 39" id="39"/>
          <p:cNvSpPr txBox="true"/>
          <p:nvPr/>
        </p:nvSpPr>
        <p:spPr>
          <a:xfrm rot="0">
            <a:off x="7432470" y="2986456"/>
            <a:ext cx="1221078" cy="816610"/>
          </a:xfrm>
          <a:prstGeom prst="rect">
            <a:avLst/>
          </a:prstGeom>
        </p:spPr>
        <p:txBody>
          <a:bodyPr anchor="t" rtlCol="false" tIns="0" lIns="0" bIns="0" rIns="0">
            <a:spAutoFit/>
          </a:bodyPr>
          <a:lstStyle/>
          <a:p>
            <a:pPr algn="ctr">
              <a:lnSpc>
                <a:spcPts val="2239"/>
              </a:lnSpc>
            </a:pPr>
            <a:r>
              <a:rPr lang="en-US" sz="1599" b="true">
                <a:solidFill>
                  <a:srgbClr val="000000"/>
                </a:solidFill>
                <a:latin typeface="Open Sans Bold"/>
                <a:ea typeface="Open Sans Bold"/>
                <a:cs typeface="Open Sans Bold"/>
                <a:sym typeface="Open Sans Bold"/>
              </a:rPr>
              <a:t>Handle Missing Value</a:t>
            </a:r>
          </a:p>
        </p:txBody>
      </p:sp>
      <p:sp>
        <p:nvSpPr>
          <p:cNvPr name="TextBox 40" id="40"/>
          <p:cNvSpPr txBox="true"/>
          <p:nvPr/>
        </p:nvSpPr>
        <p:spPr>
          <a:xfrm rot="0">
            <a:off x="1552968" y="4068796"/>
            <a:ext cx="1582701" cy="257175"/>
          </a:xfrm>
          <a:prstGeom prst="rect">
            <a:avLst/>
          </a:prstGeom>
        </p:spPr>
        <p:txBody>
          <a:bodyPr anchor="t" rtlCol="false" tIns="0" lIns="0" bIns="0" rIns="0">
            <a:spAutoFit/>
          </a:bodyPr>
          <a:lstStyle/>
          <a:p>
            <a:pPr algn="ctr" marL="0" indent="0" lvl="0">
              <a:lnSpc>
                <a:spcPts val="2100"/>
              </a:lnSpc>
              <a:spcBef>
                <a:spcPct val="0"/>
              </a:spcBef>
            </a:pPr>
            <a:r>
              <a:rPr lang="en-US" b="true" sz="1500">
                <a:solidFill>
                  <a:srgbClr val="000000"/>
                </a:solidFill>
                <a:latin typeface="Open Sans Bold"/>
                <a:ea typeface="Open Sans Bold"/>
                <a:cs typeface="Open Sans Bold"/>
                <a:sym typeface="Open Sans Bold"/>
              </a:rPr>
              <a:t>Data Summary</a:t>
            </a:r>
          </a:p>
        </p:txBody>
      </p:sp>
      <p:sp>
        <p:nvSpPr>
          <p:cNvPr name="TextBox 41" id="41"/>
          <p:cNvSpPr txBox="true"/>
          <p:nvPr/>
        </p:nvSpPr>
        <p:spPr>
          <a:xfrm rot="0">
            <a:off x="5217496" y="4086225"/>
            <a:ext cx="1582701" cy="257175"/>
          </a:xfrm>
          <a:prstGeom prst="rect">
            <a:avLst/>
          </a:prstGeom>
        </p:spPr>
        <p:txBody>
          <a:bodyPr anchor="t" rtlCol="false" tIns="0" lIns="0" bIns="0" rIns="0">
            <a:spAutoFit/>
          </a:bodyPr>
          <a:lstStyle/>
          <a:p>
            <a:pPr algn="ctr" marL="0" indent="0" lvl="0">
              <a:lnSpc>
                <a:spcPts val="2100"/>
              </a:lnSpc>
              <a:spcBef>
                <a:spcPct val="0"/>
              </a:spcBef>
            </a:pPr>
            <a:r>
              <a:rPr lang="en-US" b="true" sz="1500">
                <a:solidFill>
                  <a:srgbClr val="000000"/>
                </a:solidFill>
                <a:latin typeface="Open Sans Bold"/>
                <a:ea typeface="Open Sans Bold"/>
                <a:cs typeface="Open Sans Bold"/>
                <a:sym typeface="Open Sans Bold"/>
              </a:rPr>
              <a:t>Duplikasi Data</a:t>
            </a:r>
          </a:p>
        </p:txBody>
      </p:sp>
      <p:sp>
        <p:nvSpPr>
          <p:cNvPr name="TextBox 42" id="42"/>
          <p:cNvSpPr txBox="true"/>
          <p:nvPr/>
        </p:nvSpPr>
        <p:spPr>
          <a:xfrm rot="0">
            <a:off x="3428242" y="4068796"/>
            <a:ext cx="1582701" cy="257175"/>
          </a:xfrm>
          <a:prstGeom prst="rect">
            <a:avLst/>
          </a:prstGeom>
        </p:spPr>
        <p:txBody>
          <a:bodyPr anchor="t" rtlCol="false" tIns="0" lIns="0" bIns="0" rIns="0">
            <a:spAutoFit/>
          </a:bodyPr>
          <a:lstStyle/>
          <a:p>
            <a:pPr algn="ctr">
              <a:lnSpc>
                <a:spcPts val="2100"/>
              </a:lnSpc>
              <a:spcBef>
                <a:spcPct val="0"/>
              </a:spcBef>
            </a:pPr>
            <a:r>
              <a:rPr lang="en-US" b="true" sz="1500">
                <a:solidFill>
                  <a:srgbClr val="000000"/>
                </a:solidFill>
                <a:latin typeface="Open Sans Bold"/>
                <a:ea typeface="Open Sans Bold"/>
                <a:cs typeface="Open Sans Bold"/>
                <a:sym typeface="Open Sans Bold"/>
              </a:rPr>
              <a:t>Shape Column</a:t>
            </a:r>
          </a:p>
        </p:txBody>
      </p:sp>
      <p:sp>
        <p:nvSpPr>
          <p:cNvPr name="TextBox 43" id="43"/>
          <p:cNvSpPr txBox="true"/>
          <p:nvPr/>
        </p:nvSpPr>
        <p:spPr>
          <a:xfrm rot="0">
            <a:off x="1511109" y="4352925"/>
            <a:ext cx="1861465" cy="790575"/>
          </a:xfrm>
          <a:prstGeom prst="rect">
            <a:avLst/>
          </a:prstGeom>
        </p:spPr>
        <p:txBody>
          <a:bodyPr anchor="t" rtlCol="false" tIns="0" lIns="0" bIns="0" rIns="0">
            <a:spAutoFit/>
          </a:bodyPr>
          <a:lstStyle/>
          <a:p>
            <a:pPr algn="l" marL="323850" indent="-161925" lvl="1">
              <a:lnSpc>
                <a:spcPts val="2100"/>
              </a:lnSpc>
              <a:buFont typeface="Arial"/>
              <a:buChar char="•"/>
            </a:pPr>
            <a:r>
              <a:rPr lang="en-US" sz="1500">
                <a:solidFill>
                  <a:srgbClr val="000000"/>
                </a:solidFill>
                <a:latin typeface="Open Sans"/>
                <a:ea typeface="Open Sans"/>
                <a:cs typeface="Open Sans"/>
                <a:sym typeface="Open Sans"/>
              </a:rPr>
              <a:t>4 Kolom Integer</a:t>
            </a:r>
          </a:p>
          <a:p>
            <a:pPr algn="l" marL="323850" indent="-161925" lvl="1">
              <a:lnSpc>
                <a:spcPts val="2100"/>
              </a:lnSpc>
              <a:spcBef>
                <a:spcPct val="0"/>
              </a:spcBef>
              <a:buFont typeface="Arial"/>
              <a:buChar char="•"/>
            </a:pPr>
            <a:r>
              <a:rPr lang="en-US" sz="1500" strike="noStrike" u="none">
                <a:solidFill>
                  <a:srgbClr val="000000"/>
                </a:solidFill>
                <a:latin typeface="Open Sans"/>
                <a:ea typeface="Open Sans"/>
                <a:cs typeface="Open Sans"/>
                <a:sym typeface="Open Sans"/>
              </a:rPr>
              <a:t>6 Kolom String</a:t>
            </a:r>
          </a:p>
          <a:p>
            <a:pPr algn="ctr">
              <a:lnSpc>
                <a:spcPts val="2100"/>
              </a:lnSpc>
              <a:spcBef>
                <a:spcPct val="0"/>
              </a:spcBef>
            </a:pPr>
          </a:p>
        </p:txBody>
      </p:sp>
      <p:sp>
        <p:nvSpPr>
          <p:cNvPr name="TextBox 44" id="44"/>
          <p:cNvSpPr txBox="true"/>
          <p:nvPr/>
        </p:nvSpPr>
        <p:spPr>
          <a:xfrm rot="0">
            <a:off x="7134705" y="4068796"/>
            <a:ext cx="1661717" cy="523875"/>
          </a:xfrm>
          <a:prstGeom prst="rect">
            <a:avLst/>
          </a:prstGeom>
        </p:spPr>
        <p:txBody>
          <a:bodyPr anchor="t" rtlCol="false" tIns="0" lIns="0" bIns="0" rIns="0">
            <a:spAutoFit/>
          </a:bodyPr>
          <a:lstStyle/>
          <a:p>
            <a:pPr algn="ctr" marL="0" indent="0" lvl="0">
              <a:lnSpc>
                <a:spcPts val="2100"/>
              </a:lnSpc>
              <a:spcBef>
                <a:spcPct val="0"/>
              </a:spcBef>
            </a:pPr>
            <a:r>
              <a:rPr lang="en-US" b="true" sz="1500">
                <a:solidFill>
                  <a:srgbClr val="000000"/>
                </a:solidFill>
                <a:latin typeface="Open Sans Bold"/>
                <a:ea typeface="Open Sans Bold"/>
                <a:cs typeface="Open Sans Bold"/>
                <a:sym typeface="Open Sans Bold"/>
              </a:rPr>
              <a:t>Tidak ada Missing Value</a:t>
            </a:r>
          </a:p>
        </p:txBody>
      </p:sp>
      <p:sp>
        <p:nvSpPr>
          <p:cNvPr name="TextBox 45" id="45"/>
          <p:cNvSpPr txBox="true"/>
          <p:nvPr/>
        </p:nvSpPr>
        <p:spPr>
          <a:xfrm rot="0">
            <a:off x="948287" y="1981362"/>
            <a:ext cx="2792063" cy="514350"/>
          </a:xfrm>
          <a:prstGeom prst="rect">
            <a:avLst/>
          </a:prstGeom>
        </p:spPr>
        <p:txBody>
          <a:bodyPr anchor="t" rtlCol="false" tIns="0" lIns="0" bIns="0" rIns="0">
            <a:spAutoFit/>
          </a:bodyPr>
          <a:lstStyle/>
          <a:p>
            <a:pPr algn="ctr" marL="0" indent="0" lvl="0">
              <a:lnSpc>
                <a:spcPts val="4200"/>
              </a:lnSpc>
              <a:spcBef>
                <a:spcPct val="0"/>
              </a:spcBef>
            </a:pPr>
            <a:r>
              <a:rPr lang="en-US" b="true" sz="3000" i="true">
                <a:solidFill>
                  <a:srgbClr val="000000"/>
                </a:solidFill>
                <a:latin typeface="Open Sans Bold Italics"/>
                <a:ea typeface="Open Sans Bold Italics"/>
                <a:cs typeface="Open Sans Bold Italics"/>
                <a:sym typeface="Open Sans Bold Italics"/>
              </a:rPr>
              <a:t>Data Wrangling</a:t>
            </a:r>
          </a:p>
        </p:txBody>
      </p:sp>
      <p:sp>
        <p:nvSpPr>
          <p:cNvPr name="TextBox 46" id="46"/>
          <p:cNvSpPr txBox="true"/>
          <p:nvPr/>
        </p:nvSpPr>
        <p:spPr>
          <a:xfrm rot="0">
            <a:off x="3345219" y="4352925"/>
            <a:ext cx="1861465" cy="1323975"/>
          </a:xfrm>
          <a:prstGeom prst="rect">
            <a:avLst/>
          </a:prstGeom>
        </p:spPr>
        <p:txBody>
          <a:bodyPr anchor="t" rtlCol="false" tIns="0" lIns="0" bIns="0" rIns="0">
            <a:spAutoFit/>
          </a:bodyPr>
          <a:lstStyle/>
          <a:p>
            <a:pPr algn="l" marL="323850" indent="-161925" lvl="1">
              <a:lnSpc>
                <a:spcPts val="2100"/>
              </a:lnSpc>
              <a:buFont typeface="Arial"/>
              <a:buChar char="•"/>
            </a:pPr>
            <a:r>
              <a:rPr lang="en-US" sz="1500">
                <a:solidFill>
                  <a:srgbClr val="000000"/>
                </a:solidFill>
                <a:latin typeface="Open Sans"/>
                <a:ea typeface="Open Sans"/>
                <a:cs typeface="Open Sans"/>
                <a:sym typeface="Open Sans"/>
              </a:rPr>
              <a:t>Jumlah Baris (Data): 6250</a:t>
            </a:r>
          </a:p>
          <a:p>
            <a:pPr algn="l" marL="323850" indent="-161925" lvl="1">
              <a:lnSpc>
                <a:spcPts val="2100"/>
              </a:lnSpc>
              <a:spcBef>
                <a:spcPct val="0"/>
              </a:spcBef>
              <a:buFont typeface="Arial"/>
              <a:buChar char="•"/>
            </a:pPr>
            <a:r>
              <a:rPr lang="en-US" sz="1500" strike="noStrike" u="none">
                <a:solidFill>
                  <a:srgbClr val="000000"/>
                </a:solidFill>
                <a:latin typeface="Open Sans"/>
                <a:ea typeface="Open Sans"/>
                <a:cs typeface="Open Sans"/>
                <a:sym typeface="Open Sans"/>
              </a:rPr>
              <a:t>Jumlah Kolom (Fitur): 11</a:t>
            </a:r>
          </a:p>
          <a:p>
            <a:pPr algn="ctr">
              <a:lnSpc>
                <a:spcPts val="2100"/>
              </a:lnSpc>
              <a:spcBef>
                <a:spcPct val="0"/>
              </a:spcBef>
            </a:pPr>
          </a:p>
        </p:txBody>
      </p:sp>
      <p:sp>
        <p:nvSpPr>
          <p:cNvPr name="TextBox 47" id="47"/>
          <p:cNvSpPr txBox="true"/>
          <p:nvPr/>
        </p:nvSpPr>
        <p:spPr>
          <a:xfrm rot="0">
            <a:off x="5206684" y="4352925"/>
            <a:ext cx="1727996" cy="790575"/>
          </a:xfrm>
          <a:prstGeom prst="rect">
            <a:avLst/>
          </a:prstGeom>
        </p:spPr>
        <p:txBody>
          <a:bodyPr anchor="t" rtlCol="false" tIns="0" lIns="0" bIns="0" rIns="0">
            <a:spAutoFit/>
          </a:bodyPr>
          <a:lstStyle/>
          <a:p>
            <a:pPr algn="l">
              <a:lnSpc>
                <a:spcPts val="2100"/>
              </a:lnSpc>
              <a:spcBef>
                <a:spcPct val="0"/>
              </a:spcBef>
            </a:pPr>
            <a:r>
              <a:rPr lang="en-US" sz="1500">
                <a:solidFill>
                  <a:srgbClr val="000000"/>
                </a:solidFill>
                <a:latin typeface="Open Sans"/>
                <a:ea typeface="Open Sans"/>
                <a:cs typeface="Open Sans"/>
                <a:sym typeface="Open Sans"/>
              </a:rPr>
              <a:t>Terdapat 5 baris duplikat data yang sebaiknya di drop</a:t>
            </a:r>
          </a:p>
        </p:txBody>
      </p:sp>
      <p:sp>
        <p:nvSpPr>
          <p:cNvPr name="TextBox 48" id="48"/>
          <p:cNvSpPr txBox="true"/>
          <p:nvPr/>
        </p:nvSpPr>
        <p:spPr>
          <a:xfrm rot="0">
            <a:off x="9290298" y="3107505"/>
            <a:ext cx="1221078" cy="540385"/>
          </a:xfrm>
          <a:prstGeom prst="rect">
            <a:avLst/>
          </a:prstGeom>
        </p:spPr>
        <p:txBody>
          <a:bodyPr anchor="t" rtlCol="false" tIns="0" lIns="0" bIns="0" rIns="0">
            <a:spAutoFit/>
          </a:bodyPr>
          <a:lstStyle/>
          <a:p>
            <a:pPr algn="ctr">
              <a:lnSpc>
                <a:spcPts val="2239"/>
              </a:lnSpc>
            </a:pPr>
            <a:r>
              <a:rPr lang="en-US" sz="1599" b="true">
                <a:solidFill>
                  <a:srgbClr val="000000"/>
                </a:solidFill>
                <a:latin typeface="Open Sans Bold"/>
                <a:ea typeface="Open Sans Bold"/>
                <a:cs typeface="Open Sans Bold"/>
                <a:sym typeface="Open Sans Bold"/>
              </a:rPr>
              <a:t>Handle Outlier</a:t>
            </a:r>
          </a:p>
        </p:txBody>
      </p:sp>
      <p:sp>
        <p:nvSpPr>
          <p:cNvPr name="TextBox 49" id="49"/>
          <p:cNvSpPr txBox="true"/>
          <p:nvPr/>
        </p:nvSpPr>
        <p:spPr>
          <a:xfrm rot="0">
            <a:off x="9023598" y="4049746"/>
            <a:ext cx="1566932" cy="523875"/>
          </a:xfrm>
          <a:prstGeom prst="rect">
            <a:avLst/>
          </a:prstGeom>
        </p:spPr>
        <p:txBody>
          <a:bodyPr anchor="t" rtlCol="false" tIns="0" lIns="0" bIns="0" rIns="0">
            <a:spAutoFit/>
          </a:bodyPr>
          <a:lstStyle/>
          <a:p>
            <a:pPr algn="ctr">
              <a:lnSpc>
                <a:spcPts val="2100"/>
              </a:lnSpc>
              <a:spcBef>
                <a:spcPct val="0"/>
              </a:spcBef>
            </a:pPr>
            <a:r>
              <a:rPr lang="en-US" sz="1500">
                <a:solidFill>
                  <a:srgbClr val="000000"/>
                </a:solidFill>
                <a:latin typeface="Open Sans"/>
                <a:ea typeface="Open Sans"/>
                <a:cs typeface="Open Sans"/>
                <a:sym typeface="Open Sans"/>
              </a:rPr>
              <a:t>Melakukan impute outlier.</a:t>
            </a:r>
          </a:p>
        </p:txBody>
      </p:sp>
      <p:sp>
        <p:nvSpPr>
          <p:cNvPr name="TextBox 50" id="50"/>
          <p:cNvSpPr txBox="true"/>
          <p:nvPr/>
        </p:nvSpPr>
        <p:spPr>
          <a:xfrm rot="0">
            <a:off x="11024302" y="3137586"/>
            <a:ext cx="1221078" cy="540385"/>
          </a:xfrm>
          <a:prstGeom prst="rect">
            <a:avLst/>
          </a:prstGeom>
        </p:spPr>
        <p:txBody>
          <a:bodyPr anchor="t" rtlCol="false" tIns="0" lIns="0" bIns="0" rIns="0">
            <a:spAutoFit/>
          </a:bodyPr>
          <a:lstStyle/>
          <a:p>
            <a:pPr algn="ctr">
              <a:lnSpc>
                <a:spcPts val="2239"/>
              </a:lnSpc>
            </a:pPr>
            <a:r>
              <a:rPr lang="en-US" sz="1599" b="true">
                <a:solidFill>
                  <a:srgbClr val="000000"/>
                </a:solidFill>
                <a:latin typeface="Open Sans Bold"/>
                <a:ea typeface="Open Sans Bold"/>
                <a:cs typeface="Open Sans Bold"/>
                <a:sym typeface="Open Sans Bold"/>
              </a:rPr>
              <a:t>Data Terolah</a:t>
            </a:r>
          </a:p>
        </p:txBody>
      </p:sp>
      <p:sp>
        <p:nvSpPr>
          <p:cNvPr name="AutoShape 51" id="51"/>
          <p:cNvSpPr/>
          <p:nvPr/>
        </p:nvSpPr>
        <p:spPr>
          <a:xfrm>
            <a:off x="8209400" y="6230740"/>
            <a:ext cx="10305796" cy="19050"/>
          </a:xfrm>
          <a:prstGeom prst="line">
            <a:avLst/>
          </a:prstGeom>
          <a:ln cap="flat" w="38100">
            <a:solidFill>
              <a:srgbClr val="000000"/>
            </a:solidFill>
            <a:prstDash val="sysDash"/>
            <a:headEnd type="none" len="sm" w="sm"/>
            <a:tailEnd type="none" len="sm" w="sm"/>
          </a:ln>
        </p:spPr>
      </p:sp>
      <p:sp>
        <p:nvSpPr>
          <p:cNvPr name="TextBox 52" id="52"/>
          <p:cNvSpPr txBox="true"/>
          <p:nvPr/>
        </p:nvSpPr>
        <p:spPr>
          <a:xfrm rot="0">
            <a:off x="8502926" y="5619750"/>
            <a:ext cx="3369915" cy="514350"/>
          </a:xfrm>
          <a:prstGeom prst="rect">
            <a:avLst/>
          </a:prstGeom>
        </p:spPr>
        <p:txBody>
          <a:bodyPr anchor="t" rtlCol="false" tIns="0" lIns="0" bIns="0" rIns="0">
            <a:spAutoFit/>
          </a:bodyPr>
          <a:lstStyle/>
          <a:p>
            <a:pPr algn="ctr" marL="0" indent="0" lvl="0">
              <a:lnSpc>
                <a:spcPts val="4200"/>
              </a:lnSpc>
              <a:spcBef>
                <a:spcPct val="0"/>
              </a:spcBef>
            </a:pPr>
            <a:r>
              <a:rPr lang="en-US" b="true" sz="3000" i="true">
                <a:solidFill>
                  <a:srgbClr val="000000"/>
                </a:solidFill>
                <a:latin typeface="Open Sans Bold Italics"/>
                <a:ea typeface="Open Sans Bold Italics"/>
                <a:cs typeface="Open Sans Bold Italics"/>
                <a:sym typeface="Open Sans Bold Italics"/>
              </a:rPr>
              <a:t>Data Analyst (EDA)</a:t>
            </a:r>
          </a:p>
        </p:txBody>
      </p:sp>
      <p:sp>
        <p:nvSpPr>
          <p:cNvPr name="Freeform 53" id="53"/>
          <p:cNvSpPr/>
          <p:nvPr/>
        </p:nvSpPr>
        <p:spPr>
          <a:xfrm flipH="false" flipV="false" rot="0">
            <a:off x="7608985" y="5940058"/>
            <a:ext cx="600415" cy="600415"/>
          </a:xfrm>
          <a:custGeom>
            <a:avLst/>
            <a:gdLst/>
            <a:ahLst/>
            <a:cxnLst/>
            <a:rect r="r" b="b" t="t" l="l"/>
            <a:pathLst>
              <a:path h="600415" w="600415">
                <a:moveTo>
                  <a:pt x="0" y="0"/>
                </a:moveTo>
                <a:lnTo>
                  <a:pt x="600415" y="0"/>
                </a:lnTo>
                <a:lnTo>
                  <a:pt x="600415" y="600415"/>
                </a:lnTo>
                <a:lnTo>
                  <a:pt x="0" y="6004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4" id="54"/>
          <p:cNvSpPr/>
          <p:nvPr/>
        </p:nvSpPr>
        <p:spPr>
          <a:xfrm flipH="false" flipV="false" rot="0">
            <a:off x="3472288" y="7060467"/>
            <a:ext cx="4741444" cy="1359810"/>
          </a:xfrm>
          <a:custGeom>
            <a:avLst/>
            <a:gdLst/>
            <a:ahLst/>
            <a:cxnLst/>
            <a:rect r="r" b="b" t="t" l="l"/>
            <a:pathLst>
              <a:path h="1359810" w="4741444">
                <a:moveTo>
                  <a:pt x="0" y="0"/>
                </a:moveTo>
                <a:lnTo>
                  <a:pt x="4741444" y="0"/>
                </a:lnTo>
                <a:lnTo>
                  <a:pt x="4741444" y="1359810"/>
                </a:lnTo>
                <a:lnTo>
                  <a:pt x="0" y="1359810"/>
                </a:lnTo>
                <a:lnTo>
                  <a:pt x="0" y="0"/>
                </a:lnTo>
                <a:close/>
              </a:path>
            </a:pathLst>
          </a:custGeom>
          <a:blipFill>
            <a:blip r:embed="rId8"/>
            <a:stretch>
              <a:fillRect l="0" t="0" r="0" b="0"/>
            </a:stretch>
          </a:blipFill>
        </p:spPr>
      </p:sp>
      <p:sp>
        <p:nvSpPr>
          <p:cNvPr name="Freeform 55" id="55"/>
          <p:cNvSpPr/>
          <p:nvPr/>
        </p:nvSpPr>
        <p:spPr>
          <a:xfrm flipH="false" flipV="false" rot="0">
            <a:off x="8484171" y="7349918"/>
            <a:ext cx="4903050" cy="980610"/>
          </a:xfrm>
          <a:custGeom>
            <a:avLst/>
            <a:gdLst/>
            <a:ahLst/>
            <a:cxnLst/>
            <a:rect r="r" b="b" t="t" l="l"/>
            <a:pathLst>
              <a:path h="980610" w="4903050">
                <a:moveTo>
                  <a:pt x="0" y="0"/>
                </a:moveTo>
                <a:lnTo>
                  <a:pt x="4903050" y="0"/>
                </a:lnTo>
                <a:lnTo>
                  <a:pt x="4903050" y="980610"/>
                </a:lnTo>
                <a:lnTo>
                  <a:pt x="0" y="980610"/>
                </a:lnTo>
                <a:lnTo>
                  <a:pt x="0" y="0"/>
                </a:lnTo>
                <a:close/>
              </a:path>
            </a:pathLst>
          </a:custGeom>
          <a:blipFill>
            <a:blip r:embed="rId9"/>
            <a:stretch>
              <a:fillRect l="0" t="0" r="0" b="0"/>
            </a:stretch>
          </a:blipFill>
        </p:spPr>
      </p:sp>
      <p:sp>
        <p:nvSpPr>
          <p:cNvPr name="Freeform 56" id="56"/>
          <p:cNvSpPr/>
          <p:nvPr/>
        </p:nvSpPr>
        <p:spPr>
          <a:xfrm flipH="false" flipV="false" rot="0">
            <a:off x="15345579" y="7543192"/>
            <a:ext cx="2942421" cy="2743808"/>
          </a:xfrm>
          <a:custGeom>
            <a:avLst/>
            <a:gdLst/>
            <a:ahLst/>
            <a:cxnLst/>
            <a:rect r="r" b="b" t="t" l="l"/>
            <a:pathLst>
              <a:path h="2743808" w="2942421">
                <a:moveTo>
                  <a:pt x="0" y="0"/>
                </a:moveTo>
                <a:lnTo>
                  <a:pt x="2942421" y="0"/>
                </a:lnTo>
                <a:lnTo>
                  <a:pt x="2942421" y="2743808"/>
                </a:lnTo>
                <a:lnTo>
                  <a:pt x="0" y="2743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0EAFD"/>
        </a:solidFill>
      </p:bgPr>
    </p:bg>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408705" y="2889339"/>
            <a:ext cx="10372125" cy="2897242"/>
          </a:xfrm>
          <a:custGeom>
            <a:avLst/>
            <a:gdLst/>
            <a:ahLst/>
            <a:cxnLst/>
            <a:rect r="r" b="b" t="t" l="l"/>
            <a:pathLst>
              <a:path h="2897242" w="10372125">
                <a:moveTo>
                  <a:pt x="0" y="0"/>
                </a:moveTo>
                <a:lnTo>
                  <a:pt x="10372125" y="0"/>
                </a:lnTo>
                <a:lnTo>
                  <a:pt x="10372125" y="2897241"/>
                </a:lnTo>
                <a:lnTo>
                  <a:pt x="0" y="2897241"/>
                </a:lnTo>
                <a:lnTo>
                  <a:pt x="0" y="0"/>
                </a:lnTo>
                <a:close/>
              </a:path>
            </a:pathLst>
          </a:custGeom>
          <a:blipFill>
            <a:blip r:embed="rId4"/>
            <a:stretch>
              <a:fillRect l="0" t="0" r="0" b="0"/>
            </a:stretch>
          </a:blipFill>
        </p:spPr>
      </p:sp>
      <p:sp>
        <p:nvSpPr>
          <p:cNvPr name="TextBox 14" id="14"/>
          <p:cNvSpPr txBox="true"/>
          <p:nvPr/>
        </p:nvSpPr>
        <p:spPr>
          <a:xfrm rot="0">
            <a:off x="1569057" y="564992"/>
            <a:ext cx="5446451"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DATA PREPROCESSING</a:t>
            </a:r>
          </a:p>
        </p:txBody>
      </p:sp>
      <p:grpSp>
        <p:nvGrpSpPr>
          <p:cNvPr name="Group 15" id="15"/>
          <p:cNvGrpSpPr/>
          <p:nvPr/>
        </p:nvGrpSpPr>
        <p:grpSpPr>
          <a:xfrm rot="0">
            <a:off x="1550007" y="6424836"/>
            <a:ext cx="14966808" cy="2998234"/>
            <a:chOff x="0" y="0"/>
            <a:chExt cx="3941875" cy="789658"/>
          </a:xfrm>
        </p:grpSpPr>
        <p:sp>
          <p:nvSpPr>
            <p:cNvPr name="Freeform 16" id="16"/>
            <p:cNvSpPr/>
            <p:nvPr/>
          </p:nvSpPr>
          <p:spPr>
            <a:xfrm flipH="false" flipV="false" rot="0">
              <a:off x="0" y="0"/>
              <a:ext cx="3941875" cy="789658"/>
            </a:xfrm>
            <a:custGeom>
              <a:avLst/>
              <a:gdLst/>
              <a:ahLst/>
              <a:cxnLst/>
              <a:rect r="r" b="b" t="t" l="l"/>
              <a:pathLst>
                <a:path h="789658" w="3941875">
                  <a:moveTo>
                    <a:pt x="26381" y="0"/>
                  </a:moveTo>
                  <a:lnTo>
                    <a:pt x="3915494" y="0"/>
                  </a:lnTo>
                  <a:cubicBezTo>
                    <a:pt x="3922491" y="0"/>
                    <a:pt x="3929201" y="2779"/>
                    <a:pt x="3934149" y="7727"/>
                  </a:cubicBezTo>
                  <a:cubicBezTo>
                    <a:pt x="3939096" y="12674"/>
                    <a:pt x="3941875" y="19384"/>
                    <a:pt x="3941875" y="26381"/>
                  </a:cubicBezTo>
                  <a:lnTo>
                    <a:pt x="3941875" y="763277"/>
                  </a:lnTo>
                  <a:cubicBezTo>
                    <a:pt x="3941875" y="770274"/>
                    <a:pt x="3939096" y="776984"/>
                    <a:pt x="3934149" y="781931"/>
                  </a:cubicBezTo>
                  <a:cubicBezTo>
                    <a:pt x="3929201" y="786879"/>
                    <a:pt x="3922491" y="789658"/>
                    <a:pt x="3915494" y="789658"/>
                  </a:cubicBezTo>
                  <a:lnTo>
                    <a:pt x="26381" y="789658"/>
                  </a:lnTo>
                  <a:cubicBezTo>
                    <a:pt x="11811" y="789658"/>
                    <a:pt x="0" y="777847"/>
                    <a:pt x="0" y="763277"/>
                  </a:cubicBezTo>
                  <a:lnTo>
                    <a:pt x="0" y="26381"/>
                  </a:lnTo>
                  <a:cubicBezTo>
                    <a:pt x="0" y="19384"/>
                    <a:pt x="2779" y="12674"/>
                    <a:pt x="7727" y="7727"/>
                  </a:cubicBezTo>
                  <a:cubicBezTo>
                    <a:pt x="12674" y="2779"/>
                    <a:pt x="19384" y="0"/>
                    <a:pt x="26381" y="0"/>
                  </a:cubicBezTo>
                  <a:close/>
                </a:path>
              </a:pathLst>
            </a:custGeom>
            <a:solidFill>
              <a:srgbClr val="FAE7BC"/>
            </a:solidFill>
            <a:ln w="38100" cap="rnd">
              <a:solidFill>
                <a:srgbClr val="000000"/>
              </a:solidFill>
              <a:prstDash val="solid"/>
              <a:round/>
            </a:ln>
          </p:spPr>
        </p:sp>
        <p:sp>
          <p:nvSpPr>
            <p:cNvPr name="TextBox 17" id="17"/>
            <p:cNvSpPr txBox="true"/>
            <p:nvPr/>
          </p:nvSpPr>
          <p:spPr>
            <a:xfrm>
              <a:off x="0" y="-38100"/>
              <a:ext cx="3941875" cy="827758"/>
            </a:xfrm>
            <a:prstGeom prst="rect">
              <a:avLst/>
            </a:prstGeom>
          </p:spPr>
          <p:txBody>
            <a:bodyPr anchor="ctr" rtlCol="false" tIns="50800" lIns="50800" bIns="50800" rIns="50800"/>
            <a:lstStyle/>
            <a:p>
              <a:pPr algn="just">
                <a:lnSpc>
                  <a:spcPts val="2659"/>
                </a:lnSpc>
              </a:pPr>
            </a:p>
          </p:txBody>
        </p:sp>
      </p:grpSp>
      <p:sp>
        <p:nvSpPr>
          <p:cNvPr name="TextBox 18" id="18"/>
          <p:cNvSpPr txBox="true"/>
          <p:nvPr/>
        </p:nvSpPr>
        <p:spPr>
          <a:xfrm rot="0">
            <a:off x="1751189" y="6767326"/>
            <a:ext cx="14129968" cy="7016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a:ea typeface="Canva Sans"/>
                <a:cs typeface="Canva Sans"/>
                <a:sym typeface="Canva Sans"/>
              </a:rPr>
              <a:t> Scaling: Untuk memastikan</a:t>
            </a:r>
            <a:r>
              <a:rPr lang="en-US" sz="2000" strike="noStrike" u="none">
                <a:solidFill>
                  <a:srgbClr val="000000"/>
                </a:solidFill>
                <a:latin typeface="Canva Sans"/>
                <a:ea typeface="Canva Sans"/>
                <a:cs typeface="Canva Sans"/>
                <a:sym typeface="Canva Sans"/>
              </a:rPr>
              <a:t> </a:t>
            </a:r>
            <a:r>
              <a:rPr lang="en-US" sz="2000" strike="noStrike" u="none">
                <a:solidFill>
                  <a:srgbClr val="000000"/>
                </a:solidFill>
                <a:latin typeface="Canva Sans"/>
                <a:ea typeface="Canva Sans"/>
                <a:cs typeface="Canva Sans"/>
                <a:sym typeface="Canva Sans"/>
              </a:rPr>
              <a:t>bahw</a:t>
            </a:r>
            <a:r>
              <a:rPr lang="en-US" sz="2000" strike="noStrike" u="none">
                <a:solidFill>
                  <a:srgbClr val="000000"/>
                </a:solidFill>
                <a:latin typeface="Canva Sans"/>
                <a:ea typeface="Canva Sans"/>
                <a:cs typeface="Canva Sans"/>
                <a:sym typeface="Canva Sans"/>
              </a:rPr>
              <a:t>a </a:t>
            </a:r>
            <a:r>
              <a:rPr lang="en-US" sz="2000" strike="noStrike" u="none">
                <a:solidFill>
                  <a:srgbClr val="000000"/>
                </a:solidFill>
                <a:latin typeface="Canva Sans"/>
                <a:ea typeface="Canva Sans"/>
                <a:cs typeface="Canva Sans"/>
                <a:sym typeface="Canva Sans"/>
              </a:rPr>
              <a:t>a</a:t>
            </a:r>
            <a:r>
              <a:rPr lang="en-US" sz="2000" strike="noStrike" u="none">
                <a:solidFill>
                  <a:srgbClr val="000000"/>
                </a:solidFill>
                <a:latin typeface="Canva Sans"/>
                <a:ea typeface="Canva Sans"/>
                <a:cs typeface="Canva Sans"/>
                <a:sym typeface="Canva Sans"/>
              </a:rPr>
              <a:t>l</a:t>
            </a:r>
            <a:r>
              <a:rPr lang="en-US" sz="2000" strike="noStrike" u="none">
                <a:solidFill>
                  <a:srgbClr val="000000"/>
                </a:solidFill>
                <a:latin typeface="Canva Sans"/>
                <a:ea typeface="Canva Sans"/>
                <a:cs typeface="Canva Sans"/>
                <a:sym typeface="Canva Sans"/>
              </a:rPr>
              <a:t>gor</a:t>
            </a:r>
            <a:r>
              <a:rPr lang="en-US" sz="2000" strike="noStrike" u="none">
                <a:solidFill>
                  <a:srgbClr val="000000"/>
                </a:solidFill>
                <a:latin typeface="Canva Sans"/>
                <a:ea typeface="Canva Sans"/>
                <a:cs typeface="Canva Sans"/>
                <a:sym typeface="Canva Sans"/>
              </a:rPr>
              <a:t>it</a:t>
            </a:r>
            <a:r>
              <a:rPr lang="en-US" sz="2000" strike="noStrike" u="none">
                <a:solidFill>
                  <a:srgbClr val="000000"/>
                </a:solidFill>
                <a:latin typeface="Canva Sans"/>
                <a:ea typeface="Canva Sans"/>
                <a:cs typeface="Canva Sans"/>
                <a:sym typeface="Canva Sans"/>
              </a:rPr>
              <a:t>ma machine </a:t>
            </a:r>
            <a:r>
              <a:rPr lang="en-US" sz="2000" strike="noStrike" u="none">
                <a:solidFill>
                  <a:srgbClr val="000000"/>
                </a:solidFill>
                <a:latin typeface="Canva Sans"/>
                <a:ea typeface="Canva Sans"/>
                <a:cs typeface="Canva Sans"/>
                <a:sym typeface="Canva Sans"/>
              </a:rPr>
              <a:t>le</a:t>
            </a:r>
            <a:r>
              <a:rPr lang="en-US" sz="2000" strike="noStrike" u="none">
                <a:solidFill>
                  <a:srgbClr val="000000"/>
                </a:solidFill>
                <a:latin typeface="Canva Sans"/>
                <a:ea typeface="Canva Sans"/>
                <a:cs typeface="Canva Sans"/>
                <a:sym typeface="Canva Sans"/>
              </a:rPr>
              <a:t>arning tidak</a:t>
            </a:r>
            <a:r>
              <a:rPr lang="en-US" sz="2000" strike="noStrike" u="none">
                <a:solidFill>
                  <a:srgbClr val="000000"/>
                </a:solidFill>
                <a:latin typeface="Canva Sans"/>
                <a:ea typeface="Canva Sans"/>
                <a:cs typeface="Canva Sans"/>
                <a:sym typeface="Canva Sans"/>
              </a:rPr>
              <a:t> bi</a:t>
            </a:r>
            <a:r>
              <a:rPr lang="en-US" sz="2000" strike="noStrike" u="none">
                <a:solidFill>
                  <a:srgbClr val="000000"/>
                </a:solidFill>
                <a:latin typeface="Canva Sans"/>
                <a:ea typeface="Canva Sans"/>
                <a:cs typeface="Canva Sans"/>
                <a:sym typeface="Canva Sans"/>
              </a:rPr>
              <a:t>as </a:t>
            </a:r>
            <a:r>
              <a:rPr lang="en-US" sz="2000" strike="noStrike" u="none">
                <a:solidFill>
                  <a:srgbClr val="000000"/>
                </a:solidFill>
                <a:latin typeface="Canva Sans"/>
                <a:ea typeface="Canva Sans"/>
                <a:cs typeface="Canva Sans"/>
                <a:sym typeface="Canva Sans"/>
              </a:rPr>
              <a:t>t</a:t>
            </a:r>
            <a:r>
              <a:rPr lang="en-US" sz="2000" strike="noStrike" u="none">
                <a:solidFill>
                  <a:srgbClr val="000000"/>
                </a:solidFill>
                <a:latin typeface="Canva Sans"/>
                <a:ea typeface="Canva Sans"/>
                <a:cs typeface="Canva Sans"/>
                <a:sym typeface="Canva Sans"/>
              </a:rPr>
              <a:t>erhadap</a:t>
            </a:r>
            <a:r>
              <a:rPr lang="en-US" sz="2000" strike="noStrike" u="none">
                <a:solidFill>
                  <a:srgbClr val="000000"/>
                </a:solidFill>
                <a:latin typeface="Canva Sans"/>
                <a:ea typeface="Canva Sans"/>
                <a:cs typeface="Canva Sans"/>
                <a:sym typeface="Canva Sans"/>
              </a:rPr>
              <a:t> </a:t>
            </a:r>
            <a:r>
              <a:rPr lang="en-US" sz="2000" strike="noStrike" u="none">
                <a:solidFill>
                  <a:srgbClr val="000000"/>
                </a:solidFill>
                <a:latin typeface="Canva Sans"/>
                <a:ea typeface="Canva Sans"/>
                <a:cs typeface="Canva Sans"/>
                <a:sym typeface="Canva Sans"/>
              </a:rPr>
              <a:t>k</a:t>
            </a:r>
            <a:r>
              <a:rPr lang="en-US" sz="2000" strike="noStrike" u="none">
                <a:solidFill>
                  <a:srgbClr val="000000"/>
                </a:solidFill>
                <a:latin typeface="Canva Sans"/>
                <a:ea typeface="Canva Sans"/>
                <a:cs typeface="Canva Sans"/>
                <a:sym typeface="Canva Sans"/>
              </a:rPr>
              <a:t>o</a:t>
            </a:r>
            <a:r>
              <a:rPr lang="en-US" sz="2000" strike="noStrike" u="none">
                <a:solidFill>
                  <a:srgbClr val="000000"/>
                </a:solidFill>
                <a:latin typeface="Canva Sans"/>
                <a:ea typeface="Canva Sans"/>
                <a:cs typeface="Canva Sans"/>
                <a:sym typeface="Canva Sans"/>
              </a:rPr>
              <a:t>lom</a:t>
            </a:r>
            <a:r>
              <a:rPr lang="en-US" sz="2000" strike="noStrike" u="none">
                <a:solidFill>
                  <a:srgbClr val="000000"/>
                </a:solidFill>
                <a:latin typeface="Canva Sans"/>
                <a:ea typeface="Canva Sans"/>
                <a:cs typeface="Canva Sans"/>
                <a:sym typeface="Canva Sans"/>
              </a:rPr>
              <a:t> d</a:t>
            </a:r>
            <a:r>
              <a:rPr lang="en-US" sz="2000" strike="noStrike" u="none">
                <a:solidFill>
                  <a:srgbClr val="000000"/>
                </a:solidFill>
                <a:latin typeface="Canva Sans"/>
                <a:ea typeface="Canva Sans"/>
                <a:cs typeface="Canva Sans"/>
                <a:sym typeface="Canva Sans"/>
              </a:rPr>
              <a:t>engan</a:t>
            </a:r>
            <a:r>
              <a:rPr lang="en-US" sz="2000" strike="noStrike" u="none">
                <a:solidFill>
                  <a:srgbClr val="000000"/>
                </a:solidFill>
                <a:latin typeface="Canva Sans"/>
                <a:ea typeface="Canva Sans"/>
                <a:cs typeface="Canva Sans"/>
                <a:sym typeface="Canva Sans"/>
              </a:rPr>
              <a:t> </a:t>
            </a:r>
            <a:r>
              <a:rPr lang="en-US" sz="2000" strike="noStrike" u="none">
                <a:solidFill>
                  <a:srgbClr val="000000"/>
                </a:solidFill>
                <a:latin typeface="Canva Sans"/>
                <a:ea typeface="Canva Sans"/>
                <a:cs typeface="Canva Sans"/>
                <a:sym typeface="Canva Sans"/>
              </a:rPr>
              <a:t>ren</a:t>
            </a:r>
            <a:r>
              <a:rPr lang="en-US" sz="2000" strike="noStrike" u="none">
                <a:solidFill>
                  <a:srgbClr val="000000"/>
                </a:solidFill>
                <a:latin typeface="Canva Sans"/>
                <a:ea typeface="Canva Sans"/>
                <a:cs typeface="Canva Sans"/>
                <a:sym typeface="Canva Sans"/>
              </a:rPr>
              <a:t>t</a:t>
            </a:r>
            <a:r>
              <a:rPr lang="en-US" sz="2000" strike="noStrike" u="none">
                <a:solidFill>
                  <a:srgbClr val="000000"/>
                </a:solidFill>
                <a:latin typeface="Canva Sans"/>
                <a:ea typeface="Canva Sans"/>
                <a:cs typeface="Canva Sans"/>
                <a:sym typeface="Canva Sans"/>
              </a:rPr>
              <a:t>ang nilai yang b</a:t>
            </a:r>
            <a:r>
              <a:rPr lang="en-US" sz="2000" strike="noStrike" u="none">
                <a:solidFill>
                  <a:srgbClr val="000000"/>
                </a:solidFill>
                <a:latin typeface="Canva Sans"/>
                <a:ea typeface="Canva Sans"/>
                <a:cs typeface="Canva Sans"/>
                <a:sym typeface="Canva Sans"/>
              </a:rPr>
              <a:t>e</a:t>
            </a:r>
            <a:r>
              <a:rPr lang="en-US" sz="2000" strike="noStrike" u="none">
                <a:solidFill>
                  <a:srgbClr val="000000"/>
                </a:solidFill>
                <a:latin typeface="Canva Sans"/>
                <a:ea typeface="Canva Sans"/>
                <a:cs typeface="Canva Sans"/>
                <a:sym typeface="Canva Sans"/>
              </a:rPr>
              <a:t>sar.</a:t>
            </a:r>
          </a:p>
        </p:txBody>
      </p:sp>
      <p:sp>
        <p:nvSpPr>
          <p:cNvPr name="TextBox 19" id="19"/>
          <p:cNvSpPr txBox="true"/>
          <p:nvPr/>
        </p:nvSpPr>
        <p:spPr>
          <a:xfrm rot="0">
            <a:off x="1751189" y="7618183"/>
            <a:ext cx="14129968" cy="7016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a:ea typeface="Canva Sans"/>
                <a:cs typeface="Canva Sans"/>
                <a:sym typeface="Canva Sans"/>
              </a:rPr>
              <a:t> Encoding: Untuk mengu</a:t>
            </a:r>
            <a:r>
              <a:rPr lang="en-US" sz="2000" strike="noStrike" u="none">
                <a:solidFill>
                  <a:srgbClr val="000000"/>
                </a:solidFill>
                <a:latin typeface="Canva Sans"/>
                <a:ea typeface="Canva Sans"/>
                <a:cs typeface="Canva Sans"/>
                <a:sym typeface="Canva Sans"/>
              </a:rPr>
              <a:t>bah dat</a:t>
            </a:r>
            <a:r>
              <a:rPr lang="en-US" sz="2000" strike="noStrike" u="none">
                <a:solidFill>
                  <a:srgbClr val="000000"/>
                </a:solidFill>
                <a:latin typeface="Canva Sans"/>
                <a:ea typeface="Canva Sans"/>
                <a:cs typeface="Canva Sans"/>
                <a:sym typeface="Canva Sans"/>
              </a:rPr>
              <a:t>a k</a:t>
            </a:r>
            <a:r>
              <a:rPr lang="en-US" sz="2000" strike="noStrike" u="none">
                <a:solidFill>
                  <a:srgbClr val="000000"/>
                </a:solidFill>
                <a:latin typeface="Canva Sans"/>
                <a:ea typeface="Canva Sans"/>
                <a:cs typeface="Canva Sans"/>
                <a:sym typeface="Canva Sans"/>
              </a:rPr>
              <a:t>ategor</a:t>
            </a:r>
            <a:r>
              <a:rPr lang="en-US" sz="2000" strike="noStrike" u="none">
                <a:solidFill>
                  <a:srgbClr val="000000"/>
                </a:solidFill>
                <a:latin typeface="Canva Sans"/>
                <a:ea typeface="Canva Sans"/>
                <a:cs typeface="Canva Sans"/>
                <a:sym typeface="Canva Sans"/>
              </a:rPr>
              <a:t>ikal </a:t>
            </a:r>
            <a:r>
              <a:rPr lang="en-US" sz="2000" strike="noStrike" u="none">
                <a:solidFill>
                  <a:srgbClr val="000000"/>
                </a:solidFill>
                <a:latin typeface="Canva Sans"/>
                <a:ea typeface="Canva Sans"/>
                <a:cs typeface="Canva Sans"/>
                <a:sym typeface="Canva Sans"/>
              </a:rPr>
              <a:t>menjadi format num</a:t>
            </a:r>
            <a:r>
              <a:rPr lang="en-US" sz="2000" strike="noStrike" u="none">
                <a:solidFill>
                  <a:srgbClr val="000000"/>
                </a:solidFill>
                <a:latin typeface="Canva Sans"/>
                <a:ea typeface="Canva Sans"/>
                <a:cs typeface="Canva Sans"/>
                <a:sym typeface="Canva Sans"/>
              </a:rPr>
              <a:t>e</a:t>
            </a:r>
            <a:r>
              <a:rPr lang="en-US" sz="2000" strike="noStrike" u="none">
                <a:solidFill>
                  <a:srgbClr val="000000"/>
                </a:solidFill>
                <a:latin typeface="Canva Sans"/>
                <a:ea typeface="Canva Sans"/>
                <a:cs typeface="Canva Sans"/>
                <a:sym typeface="Canva Sans"/>
              </a:rPr>
              <a:t>rik yang bisa</a:t>
            </a:r>
            <a:r>
              <a:rPr lang="en-US" sz="2000" strike="noStrike" u="none">
                <a:solidFill>
                  <a:srgbClr val="000000"/>
                </a:solidFill>
                <a:latin typeface="Canva Sans"/>
                <a:ea typeface="Canva Sans"/>
                <a:cs typeface="Canva Sans"/>
                <a:sym typeface="Canva Sans"/>
              </a:rPr>
              <a:t> dip</a:t>
            </a:r>
            <a:r>
              <a:rPr lang="en-US" sz="2000" strike="noStrike" u="none">
                <a:solidFill>
                  <a:srgbClr val="000000"/>
                </a:solidFill>
                <a:latin typeface="Canva Sans"/>
                <a:ea typeface="Canva Sans"/>
                <a:cs typeface="Canva Sans"/>
                <a:sym typeface="Canva Sans"/>
              </a:rPr>
              <a:t>ahami</a:t>
            </a:r>
            <a:r>
              <a:rPr lang="en-US" sz="2000" strike="noStrike" u="none">
                <a:solidFill>
                  <a:srgbClr val="000000"/>
                </a:solidFill>
                <a:latin typeface="Canva Sans"/>
                <a:ea typeface="Canva Sans"/>
                <a:cs typeface="Canva Sans"/>
                <a:sym typeface="Canva Sans"/>
              </a:rPr>
              <a:t> o</a:t>
            </a:r>
            <a:r>
              <a:rPr lang="en-US" sz="2000" strike="noStrike" u="none">
                <a:solidFill>
                  <a:srgbClr val="000000"/>
                </a:solidFill>
                <a:latin typeface="Canva Sans"/>
                <a:ea typeface="Canva Sans"/>
                <a:cs typeface="Canva Sans"/>
                <a:sym typeface="Canva Sans"/>
              </a:rPr>
              <a:t>leh</a:t>
            </a:r>
            <a:r>
              <a:rPr lang="en-US" sz="2000" strike="noStrike" u="none">
                <a:solidFill>
                  <a:srgbClr val="000000"/>
                </a:solidFill>
                <a:latin typeface="Canva Sans"/>
                <a:ea typeface="Canva Sans"/>
                <a:cs typeface="Canva Sans"/>
                <a:sym typeface="Canva Sans"/>
              </a:rPr>
              <a:t> </a:t>
            </a:r>
            <a:r>
              <a:rPr lang="en-US" sz="2000" strike="noStrike" u="none">
                <a:solidFill>
                  <a:srgbClr val="000000"/>
                </a:solidFill>
                <a:latin typeface="Canva Sans"/>
                <a:ea typeface="Canva Sans"/>
                <a:cs typeface="Canva Sans"/>
                <a:sym typeface="Canva Sans"/>
              </a:rPr>
              <a:t>algoritma machine l</a:t>
            </a:r>
            <a:r>
              <a:rPr lang="en-US" sz="2000" strike="noStrike" u="none">
                <a:solidFill>
                  <a:srgbClr val="000000"/>
                </a:solidFill>
                <a:latin typeface="Canva Sans"/>
                <a:ea typeface="Canva Sans"/>
                <a:cs typeface="Canva Sans"/>
                <a:sym typeface="Canva Sans"/>
              </a:rPr>
              <a:t>e</a:t>
            </a:r>
            <a:r>
              <a:rPr lang="en-US" sz="2000" strike="noStrike" u="none">
                <a:solidFill>
                  <a:srgbClr val="000000"/>
                </a:solidFill>
                <a:latin typeface="Canva Sans"/>
                <a:ea typeface="Canva Sans"/>
                <a:cs typeface="Canva Sans"/>
                <a:sym typeface="Canva Sans"/>
              </a:rPr>
              <a:t>arning</a:t>
            </a:r>
          </a:p>
        </p:txBody>
      </p:sp>
      <p:sp>
        <p:nvSpPr>
          <p:cNvPr name="TextBox 20" id="20"/>
          <p:cNvSpPr txBox="true"/>
          <p:nvPr/>
        </p:nvSpPr>
        <p:spPr>
          <a:xfrm rot="0">
            <a:off x="1751189" y="8472258"/>
            <a:ext cx="14129968" cy="3492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Canva Sans"/>
                <a:ea typeface="Canva Sans"/>
                <a:cs typeface="Canva Sans"/>
                <a:sym typeface="Canva Sans"/>
              </a:rPr>
              <a:t> Passthrough:  Untuk mem</a:t>
            </a:r>
            <a:r>
              <a:rPr lang="en-US" sz="2000" strike="noStrike" u="none">
                <a:solidFill>
                  <a:srgbClr val="000000"/>
                </a:solidFill>
                <a:latin typeface="Canva Sans"/>
                <a:ea typeface="Canva Sans"/>
                <a:cs typeface="Canva Sans"/>
                <a:sym typeface="Canva Sans"/>
              </a:rPr>
              <a:t>astik</a:t>
            </a:r>
            <a:r>
              <a:rPr lang="en-US" sz="2000" strike="noStrike" u="none">
                <a:solidFill>
                  <a:srgbClr val="000000"/>
                </a:solidFill>
                <a:latin typeface="Canva Sans"/>
                <a:ea typeface="Canva Sans"/>
                <a:cs typeface="Canva Sans"/>
                <a:sym typeface="Canva Sans"/>
              </a:rPr>
              <a:t>an kol</a:t>
            </a:r>
            <a:r>
              <a:rPr lang="en-US" sz="2000" strike="noStrike" u="none">
                <a:solidFill>
                  <a:srgbClr val="000000"/>
                </a:solidFill>
                <a:latin typeface="Canva Sans"/>
                <a:ea typeface="Canva Sans"/>
                <a:cs typeface="Canva Sans"/>
                <a:sym typeface="Canva Sans"/>
              </a:rPr>
              <a:t>om-</a:t>
            </a:r>
            <a:r>
              <a:rPr lang="en-US" sz="2000" strike="noStrike" u="none">
                <a:solidFill>
                  <a:srgbClr val="000000"/>
                </a:solidFill>
                <a:latin typeface="Canva Sans"/>
                <a:ea typeface="Canva Sans"/>
                <a:cs typeface="Canva Sans"/>
                <a:sym typeface="Canva Sans"/>
              </a:rPr>
              <a:t>kolo</a:t>
            </a:r>
            <a:r>
              <a:rPr lang="en-US" sz="2000" strike="noStrike" u="none">
                <a:solidFill>
                  <a:srgbClr val="000000"/>
                </a:solidFill>
                <a:latin typeface="Canva Sans"/>
                <a:ea typeface="Canva Sans"/>
                <a:cs typeface="Canva Sans"/>
                <a:sym typeface="Canva Sans"/>
              </a:rPr>
              <a:t>m lain yang mungkin relevan tetap disertakan</a:t>
            </a:r>
            <a:r>
              <a:rPr lang="en-US" sz="2000" strike="noStrike" u="none">
                <a:solidFill>
                  <a:srgbClr val="000000"/>
                </a:solidFill>
                <a:latin typeface="Canva Sans"/>
                <a:ea typeface="Canva Sans"/>
                <a:cs typeface="Canva Sans"/>
                <a:sym typeface="Canva Sans"/>
              </a:rPr>
              <a:t> d</a:t>
            </a:r>
            <a:r>
              <a:rPr lang="en-US" sz="2000" strike="noStrike" u="none">
                <a:solidFill>
                  <a:srgbClr val="000000"/>
                </a:solidFill>
                <a:latin typeface="Canva Sans"/>
                <a:ea typeface="Canva Sans"/>
                <a:cs typeface="Canva Sans"/>
                <a:sym typeface="Canva Sans"/>
              </a:rPr>
              <a:t>alam</a:t>
            </a:r>
            <a:r>
              <a:rPr lang="en-US" sz="2000" strike="noStrike" u="none">
                <a:solidFill>
                  <a:srgbClr val="000000"/>
                </a:solidFill>
                <a:latin typeface="Canva Sans"/>
                <a:ea typeface="Canva Sans"/>
                <a:cs typeface="Canva Sans"/>
                <a:sym typeface="Canva Sans"/>
              </a:rPr>
              <a:t> d</a:t>
            </a:r>
            <a:r>
              <a:rPr lang="en-US" sz="2000" strike="noStrike" u="none">
                <a:solidFill>
                  <a:srgbClr val="000000"/>
                </a:solidFill>
                <a:latin typeface="Canva Sans"/>
                <a:ea typeface="Canva Sans"/>
                <a:cs typeface="Canva Sans"/>
                <a:sym typeface="Canva Sans"/>
              </a:rPr>
              <a:t>ata akhir.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2000"/>
            </a:blip>
            <a:stretch>
              <a:fillRect l="0" t="-2032" r="0" b="-2032"/>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879911" y="1804297"/>
            <a:ext cx="4381043" cy="7454003"/>
          </a:xfrm>
          <a:custGeom>
            <a:avLst/>
            <a:gdLst/>
            <a:ahLst/>
            <a:cxnLst/>
            <a:rect r="r" b="b" t="t" l="l"/>
            <a:pathLst>
              <a:path h="7454003" w="4381043">
                <a:moveTo>
                  <a:pt x="0" y="0"/>
                </a:moveTo>
                <a:lnTo>
                  <a:pt x="4381043" y="0"/>
                </a:lnTo>
                <a:lnTo>
                  <a:pt x="4381043" y="7454003"/>
                </a:lnTo>
                <a:lnTo>
                  <a:pt x="0" y="7454003"/>
                </a:lnTo>
                <a:lnTo>
                  <a:pt x="0" y="0"/>
                </a:lnTo>
                <a:close/>
              </a:path>
            </a:pathLst>
          </a:custGeom>
          <a:blipFill>
            <a:blip r:embed="rId5"/>
            <a:stretch>
              <a:fillRect l="0" t="0" r="0" b="0"/>
            </a:stretch>
          </a:blipFill>
          <a:ln w="38100" cap="sq">
            <a:solidFill>
              <a:srgbClr val="000000"/>
            </a:solidFill>
            <a:prstDash val="solid"/>
            <a:miter/>
          </a:ln>
        </p:spPr>
      </p:sp>
      <p:grpSp>
        <p:nvGrpSpPr>
          <p:cNvPr name="Group 15" id="15"/>
          <p:cNvGrpSpPr/>
          <p:nvPr/>
        </p:nvGrpSpPr>
        <p:grpSpPr>
          <a:xfrm rot="0">
            <a:off x="7107047" y="1804297"/>
            <a:ext cx="9785718" cy="7454003"/>
            <a:chOff x="0" y="0"/>
            <a:chExt cx="2577308" cy="1963194"/>
          </a:xfrm>
        </p:grpSpPr>
        <p:sp>
          <p:nvSpPr>
            <p:cNvPr name="Freeform 16" id="16"/>
            <p:cNvSpPr/>
            <p:nvPr/>
          </p:nvSpPr>
          <p:spPr>
            <a:xfrm flipH="false" flipV="false" rot="0">
              <a:off x="0" y="0"/>
              <a:ext cx="2577308" cy="1963194"/>
            </a:xfrm>
            <a:custGeom>
              <a:avLst/>
              <a:gdLst/>
              <a:ahLst/>
              <a:cxnLst/>
              <a:rect r="r" b="b" t="t" l="l"/>
              <a:pathLst>
                <a:path h="1963194" w="2577308">
                  <a:moveTo>
                    <a:pt x="40348" y="0"/>
                  </a:moveTo>
                  <a:lnTo>
                    <a:pt x="2536960" y="0"/>
                  </a:lnTo>
                  <a:cubicBezTo>
                    <a:pt x="2547661" y="0"/>
                    <a:pt x="2557924" y="4251"/>
                    <a:pt x="2565491" y="11818"/>
                  </a:cubicBezTo>
                  <a:cubicBezTo>
                    <a:pt x="2573057" y="19385"/>
                    <a:pt x="2577308" y="29647"/>
                    <a:pt x="2577308" y="40348"/>
                  </a:cubicBezTo>
                  <a:lnTo>
                    <a:pt x="2577308" y="1922846"/>
                  </a:lnTo>
                  <a:cubicBezTo>
                    <a:pt x="2577308" y="1933547"/>
                    <a:pt x="2573057" y="1943810"/>
                    <a:pt x="2565491" y="1951376"/>
                  </a:cubicBezTo>
                  <a:cubicBezTo>
                    <a:pt x="2557924" y="1958943"/>
                    <a:pt x="2547661" y="1963194"/>
                    <a:pt x="2536960" y="1963194"/>
                  </a:cubicBezTo>
                  <a:lnTo>
                    <a:pt x="40348" y="1963194"/>
                  </a:lnTo>
                  <a:cubicBezTo>
                    <a:pt x="29647" y="1963194"/>
                    <a:pt x="19385" y="1958943"/>
                    <a:pt x="11818" y="1951376"/>
                  </a:cubicBezTo>
                  <a:cubicBezTo>
                    <a:pt x="4251" y="1943810"/>
                    <a:pt x="0" y="1933547"/>
                    <a:pt x="0" y="1922846"/>
                  </a:cubicBezTo>
                  <a:lnTo>
                    <a:pt x="0" y="40348"/>
                  </a:lnTo>
                  <a:cubicBezTo>
                    <a:pt x="0" y="29647"/>
                    <a:pt x="4251" y="19385"/>
                    <a:pt x="11818" y="11818"/>
                  </a:cubicBezTo>
                  <a:cubicBezTo>
                    <a:pt x="19385" y="4251"/>
                    <a:pt x="29647" y="0"/>
                    <a:pt x="40348" y="0"/>
                  </a:cubicBezTo>
                  <a:close/>
                </a:path>
              </a:pathLst>
            </a:custGeom>
            <a:solidFill>
              <a:srgbClr val="FAE7BC"/>
            </a:solidFill>
            <a:ln w="38100" cap="rnd">
              <a:solidFill>
                <a:srgbClr val="000000"/>
              </a:solidFill>
              <a:prstDash val="solid"/>
              <a:round/>
            </a:ln>
          </p:spPr>
        </p:sp>
        <p:sp>
          <p:nvSpPr>
            <p:cNvPr name="TextBox 17" id="17"/>
            <p:cNvSpPr txBox="true"/>
            <p:nvPr/>
          </p:nvSpPr>
          <p:spPr>
            <a:xfrm>
              <a:off x="0" y="-38100"/>
              <a:ext cx="2577308" cy="2001294"/>
            </a:xfrm>
            <a:prstGeom prst="rect">
              <a:avLst/>
            </a:prstGeom>
          </p:spPr>
          <p:txBody>
            <a:bodyPr anchor="ctr" rtlCol="false" tIns="50800" lIns="50800" bIns="50800" rIns="50800"/>
            <a:lstStyle/>
            <a:p>
              <a:pPr algn="just">
                <a:lnSpc>
                  <a:spcPts val="2659"/>
                </a:lnSpc>
              </a:pPr>
              <a:r>
                <a:rPr lang="en-US" sz="1899" b="true">
                  <a:solidFill>
                    <a:srgbClr val="000000"/>
                  </a:solidFill>
                  <a:latin typeface="Open Sans Bold"/>
                  <a:ea typeface="Open Sans Bold"/>
                  <a:cs typeface="Open Sans Bold"/>
                  <a:sym typeface="Open Sans Bold"/>
                </a:rPr>
                <a:t>1. Gradient Boosting dengan Resampling SMOTE:</a:t>
              </a:r>
            </a:p>
            <a:p>
              <a:pPr algn="just">
                <a:lnSpc>
                  <a:spcPts val="2659"/>
                </a:lnSpc>
              </a:pPr>
            </a:p>
            <a:p>
              <a:pPr algn="just">
                <a:lnSpc>
                  <a:spcPts val="2659"/>
                </a:lnSpc>
              </a:pPr>
              <a:r>
                <a:rPr lang="en-US" sz="1899">
                  <a:solidFill>
                    <a:srgbClr val="000000"/>
                  </a:solidFill>
                  <a:latin typeface="Open Sans"/>
                  <a:ea typeface="Open Sans"/>
                  <a:cs typeface="Open Sans"/>
                  <a:sym typeface="Open Sans"/>
                </a:rPr>
                <a:t>Secara umum, metode Gradient Boosting dengan teknik resampling SMOTE memberikan performa terbaik dengan nilai F1 mencapai 68.3462.</a:t>
              </a:r>
            </a:p>
            <a:p>
              <a:pPr algn="just">
                <a:lnSpc>
                  <a:spcPts val="2659"/>
                </a:lnSpc>
              </a:pPr>
              <a:r>
                <a:rPr lang="en-US" sz="1899">
                  <a:solidFill>
                    <a:srgbClr val="000000"/>
                  </a:solidFill>
                  <a:latin typeface="Open Sans"/>
                  <a:ea typeface="Open Sans"/>
                  <a:cs typeface="Open Sans"/>
                  <a:sym typeface="Open Sans"/>
                </a:rPr>
                <a:t>Hal ini menunjukkan bahwa teknik SMOTE efektif dalam menangani ketidakseimbangan data untuk model ini.</a:t>
              </a:r>
            </a:p>
            <a:p>
              <a:pPr algn="just">
                <a:lnSpc>
                  <a:spcPts val="2659"/>
                </a:lnSpc>
              </a:pPr>
            </a:p>
            <a:p>
              <a:pPr algn="just">
                <a:lnSpc>
                  <a:spcPts val="2659"/>
                </a:lnSpc>
              </a:pPr>
              <a:r>
                <a:rPr lang="en-US" sz="1899" b="true">
                  <a:solidFill>
                    <a:srgbClr val="000000"/>
                  </a:solidFill>
                  <a:latin typeface="Open Sans Bold"/>
                  <a:ea typeface="Open Sans Bold"/>
                  <a:cs typeface="Open Sans Bold"/>
                  <a:sym typeface="Open Sans Bold"/>
                </a:rPr>
                <a:t>2. Resampling Techniques:</a:t>
              </a:r>
            </a:p>
            <a:p>
              <a:pPr algn="just">
                <a:lnSpc>
                  <a:spcPts val="2659"/>
                </a:lnSpc>
              </a:pPr>
              <a:r>
                <a:rPr lang="en-US" sz="1899">
                  <a:solidFill>
                    <a:srgbClr val="000000"/>
                  </a:solidFill>
                  <a:latin typeface="Open Sans"/>
                  <a:ea typeface="Open Sans"/>
                  <a:cs typeface="Open Sans"/>
                  <a:sym typeface="Open Sans"/>
                </a:rPr>
                <a:t>Teknik resampling seperti SMOTE dan Near Miss secara konsisten meningkatkan F1-score dibandingkan model yang tidak menggunakan resampling.</a:t>
              </a:r>
            </a:p>
            <a:p>
              <a:pPr algn="just">
                <a:lnSpc>
                  <a:spcPts val="2659"/>
                </a:lnSpc>
              </a:pPr>
              <a:r>
                <a:rPr lang="en-US" sz="1899">
                  <a:solidFill>
                    <a:srgbClr val="000000"/>
                  </a:solidFill>
                  <a:latin typeface="Open Sans"/>
                  <a:ea typeface="Open Sans"/>
                  <a:cs typeface="Open Sans"/>
                  <a:sym typeface="Open Sans"/>
                </a:rPr>
                <a:t>Misalnya, model Random Forest:</a:t>
              </a:r>
            </a:p>
            <a:p>
              <a:pPr algn="just">
                <a:lnSpc>
                  <a:spcPts val="2659"/>
                </a:lnSpc>
              </a:pPr>
              <a:r>
                <a:rPr lang="en-US" sz="1899">
                  <a:solidFill>
                    <a:srgbClr val="000000"/>
                  </a:solidFill>
                  <a:latin typeface="Open Sans"/>
                  <a:ea typeface="Open Sans"/>
                  <a:cs typeface="Open Sans"/>
                  <a:sym typeface="Open Sans"/>
                </a:rPr>
                <a:t>Tanpa resampling: F1 = 63.3967.</a:t>
              </a:r>
            </a:p>
            <a:p>
              <a:pPr algn="just">
                <a:lnSpc>
                  <a:spcPts val="2659"/>
                </a:lnSpc>
              </a:pPr>
              <a:r>
                <a:rPr lang="en-US" sz="1899">
                  <a:solidFill>
                    <a:srgbClr val="000000"/>
                  </a:solidFill>
                  <a:latin typeface="Open Sans"/>
                  <a:ea typeface="Open Sans"/>
                  <a:cs typeface="Open Sans"/>
                  <a:sym typeface="Open Sans"/>
                </a:rPr>
                <a:t>Dengan SMOTE: F1 = 66.5487.</a:t>
              </a:r>
            </a:p>
            <a:p>
              <a:pPr algn="just">
                <a:lnSpc>
                  <a:spcPts val="2659"/>
                </a:lnSpc>
              </a:pPr>
            </a:p>
            <a:p>
              <a:pPr algn="just">
                <a:lnSpc>
                  <a:spcPts val="2659"/>
                </a:lnSpc>
              </a:pPr>
              <a:r>
                <a:rPr lang="en-US" sz="1899" b="true">
                  <a:solidFill>
                    <a:srgbClr val="000000"/>
                  </a:solidFill>
                  <a:latin typeface="Open Sans Bold"/>
                  <a:ea typeface="Open Sans Bold"/>
                  <a:cs typeface="Open Sans Bold"/>
                  <a:sym typeface="Open Sans Bold"/>
                </a:rPr>
                <a:t>3. Model Comparison:</a:t>
              </a:r>
            </a:p>
            <a:p>
              <a:pPr algn="just">
                <a:lnSpc>
                  <a:spcPts val="2659"/>
                </a:lnSpc>
              </a:pPr>
            </a:p>
            <a:p>
              <a:pPr algn="just">
                <a:lnSpc>
                  <a:spcPts val="2659"/>
                </a:lnSpc>
              </a:pPr>
              <a:r>
                <a:rPr lang="en-US" sz="1899">
                  <a:solidFill>
                    <a:srgbClr val="000000"/>
                  </a:solidFill>
                  <a:latin typeface="Open Sans"/>
                  <a:ea typeface="Open Sans"/>
                  <a:cs typeface="Open Sans"/>
                  <a:sym typeface="Open Sans"/>
                </a:rPr>
                <a:t>Gradient Boosting memiliki performa terbaik dibandingkan model lain di hampir semua teknik resampling.</a:t>
              </a:r>
            </a:p>
            <a:p>
              <a:pPr algn="just">
                <a:lnSpc>
                  <a:spcPts val="2659"/>
                </a:lnSpc>
              </a:pPr>
              <a:r>
                <a:rPr lang="en-US" sz="1899">
                  <a:solidFill>
                    <a:srgbClr val="000000"/>
                  </a:solidFill>
                  <a:latin typeface="Open Sans"/>
                  <a:ea typeface="Open Sans"/>
                  <a:cs typeface="Open Sans"/>
                  <a:sym typeface="Open Sans"/>
                </a:rPr>
                <a:t>Logistic Regression sering kali memberikan hasil yang lebih rendah dalam F1 dibandingkan metode seperti Gradient Boosting atau Random Forest.</a:t>
              </a:r>
            </a:p>
            <a:p>
              <a:pPr algn="just">
                <a:lnSpc>
                  <a:spcPts val="2659"/>
                </a:lnSpc>
              </a:pPr>
            </a:p>
          </p:txBody>
        </p:sp>
      </p:grpSp>
      <p:sp>
        <p:nvSpPr>
          <p:cNvPr name="TextBox 18" id="18"/>
          <p:cNvSpPr txBox="true"/>
          <p:nvPr/>
        </p:nvSpPr>
        <p:spPr>
          <a:xfrm rot="0">
            <a:off x="1404288" y="952500"/>
            <a:ext cx="5702759"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MODEL BENCHMARKING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1000"/>
            </a:blip>
            <a:stretch>
              <a:fillRect l="0" t="-2032" r="0" b="-2032"/>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383251" y="1838861"/>
            <a:ext cx="12091422" cy="4911561"/>
          </a:xfrm>
          <a:custGeom>
            <a:avLst/>
            <a:gdLst/>
            <a:ahLst/>
            <a:cxnLst/>
            <a:rect r="r" b="b" t="t" l="l"/>
            <a:pathLst>
              <a:path h="4911561" w="12091422">
                <a:moveTo>
                  <a:pt x="0" y="0"/>
                </a:moveTo>
                <a:lnTo>
                  <a:pt x="12091422" y="0"/>
                </a:lnTo>
                <a:lnTo>
                  <a:pt x="12091422" y="4911560"/>
                </a:lnTo>
                <a:lnTo>
                  <a:pt x="0" y="4911560"/>
                </a:lnTo>
                <a:lnTo>
                  <a:pt x="0" y="0"/>
                </a:lnTo>
                <a:close/>
              </a:path>
            </a:pathLst>
          </a:custGeom>
          <a:blipFill>
            <a:blip r:embed="rId5"/>
            <a:stretch>
              <a:fillRect l="0" t="0" r="-23566" b="0"/>
            </a:stretch>
          </a:blipFill>
        </p:spPr>
      </p:sp>
      <p:grpSp>
        <p:nvGrpSpPr>
          <p:cNvPr name="Group 15" id="15"/>
          <p:cNvGrpSpPr/>
          <p:nvPr/>
        </p:nvGrpSpPr>
        <p:grpSpPr>
          <a:xfrm rot="0">
            <a:off x="2026751" y="6919145"/>
            <a:ext cx="13465573" cy="2339155"/>
            <a:chOff x="0" y="0"/>
            <a:chExt cx="3546488" cy="616074"/>
          </a:xfrm>
        </p:grpSpPr>
        <p:sp>
          <p:nvSpPr>
            <p:cNvPr name="Freeform 16" id="16"/>
            <p:cNvSpPr/>
            <p:nvPr/>
          </p:nvSpPr>
          <p:spPr>
            <a:xfrm flipH="false" flipV="false" rot="0">
              <a:off x="0" y="0"/>
              <a:ext cx="3546489" cy="616074"/>
            </a:xfrm>
            <a:custGeom>
              <a:avLst/>
              <a:gdLst/>
              <a:ahLst/>
              <a:cxnLst/>
              <a:rect r="r" b="b" t="t" l="l"/>
              <a:pathLst>
                <a:path h="616074" w="3546489">
                  <a:moveTo>
                    <a:pt x="29322" y="0"/>
                  </a:moveTo>
                  <a:lnTo>
                    <a:pt x="3517167" y="0"/>
                  </a:lnTo>
                  <a:cubicBezTo>
                    <a:pt x="3524943" y="0"/>
                    <a:pt x="3532401" y="3089"/>
                    <a:pt x="3537900" y="8588"/>
                  </a:cubicBezTo>
                  <a:cubicBezTo>
                    <a:pt x="3543399" y="14087"/>
                    <a:pt x="3546489" y="21545"/>
                    <a:pt x="3546489" y="29322"/>
                  </a:cubicBezTo>
                  <a:lnTo>
                    <a:pt x="3546489" y="586752"/>
                  </a:lnTo>
                  <a:cubicBezTo>
                    <a:pt x="3546489" y="602946"/>
                    <a:pt x="3533361" y="616074"/>
                    <a:pt x="3517167" y="616074"/>
                  </a:cubicBezTo>
                  <a:lnTo>
                    <a:pt x="29322" y="616074"/>
                  </a:lnTo>
                  <a:cubicBezTo>
                    <a:pt x="13128" y="616074"/>
                    <a:pt x="0" y="602946"/>
                    <a:pt x="0" y="586752"/>
                  </a:cubicBezTo>
                  <a:lnTo>
                    <a:pt x="0" y="29322"/>
                  </a:lnTo>
                  <a:cubicBezTo>
                    <a:pt x="0" y="13128"/>
                    <a:pt x="13128" y="0"/>
                    <a:pt x="29322" y="0"/>
                  </a:cubicBezTo>
                  <a:close/>
                </a:path>
              </a:pathLst>
            </a:custGeom>
            <a:solidFill>
              <a:srgbClr val="FAE7BC"/>
            </a:solidFill>
            <a:ln w="38100" cap="rnd">
              <a:solidFill>
                <a:srgbClr val="000000"/>
              </a:solidFill>
              <a:prstDash val="solid"/>
              <a:round/>
            </a:ln>
          </p:spPr>
        </p:sp>
        <p:sp>
          <p:nvSpPr>
            <p:cNvPr name="TextBox 17" id="17"/>
            <p:cNvSpPr txBox="true"/>
            <p:nvPr/>
          </p:nvSpPr>
          <p:spPr>
            <a:xfrm>
              <a:off x="0" y="-38100"/>
              <a:ext cx="3546488" cy="654174"/>
            </a:xfrm>
            <a:prstGeom prst="rect">
              <a:avLst/>
            </a:prstGeom>
          </p:spPr>
          <p:txBody>
            <a:bodyPr anchor="ctr" rtlCol="false" tIns="50800" lIns="50800" bIns="50800" rIns="50800"/>
            <a:lstStyle/>
            <a:p>
              <a:pPr algn="just">
                <a:lnSpc>
                  <a:spcPts val="2659"/>
                </a:lnSpc>
              </a:pPr>
            </a:p>
          </p:txBody>
        </p:sp>
      </p:grpSp>
      <p:sp>
        <p:nvSpPr>
          <p:cNvPr name="TextBox 18" id="18"/>
          <p:cNvSpPr txBox="true"/>
          <p:nvPr/>
        </p:nvSpPr>
        <p:spPr>
          <a:xfrm rot="0">
            <a:off x="1349365" y="842654"/>
            <a:ext cx="6142145"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HYPERPARAMETER TUNING</a:t>
            </a:r>
          </a:p>
        </p:txBody>
      </p:sp>
      <p:sp>
        <p:nvSpPr>
          <p:cNvPr name="TextBox 19" id="19"/>
          <p:cNvSpPr txBox="true"/>
          <p:nvPr/>
        </p:nvSpPr>
        <p:spPr>
          <a:xfrm rot="0">
            <a:off x="2191521" y="7391612"/>
            <a:ext cx="13465573" cy="989965"/>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000000"/>
                </a:solidFill>
                <a:latin typeface="Open Sans"/>
                <a:ea typeface="Open Sans"/>
                <a:cs typeface="Open Sans"/>
                <a:sym typeface="Open Sans"/>
              </a:rPr>
              <a:t>Dari hasil ini, model Gradient Boosting dengan parameter yang disetel menghasilkan performa yang cukup baik dengan akurasi sebesar 71.52% dan F1 Score 71.33%. Meskipun recall untuk kelas 1 sedikit lebih rendah (60%), model ini mampu memberikan presisi yang cukup baik untuk kedua kelas.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4000"/>
            </a:blip>
            <a:stretch>
              <a:fillRect l="0" t="-2032" r="0" b="-2032"/>
            </a:stretch>
          </a:blipFill>
        </p:spPr>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3811308" y="1142320"/>
            <a:ext cx="9603535" cy="5690094"/>
          </a:xfrm>
          <a:custGeom>
            <a:avLst/>
            <a:gdLst/>
            <a:ahLst/>
            <a:cxnLst/>
            <a:rect r="r" b="b" t="t" l="l"/>
            <a:pathLst>
              <a:path h="5690094" w="9603535">
                <a:moveTo>
                  <a:pt x="0" y="0"/>
                </a:moveTo>
                <a:lnTo>
                  <a:pt x="9603535" y="0"/>
                </a:lnTo>
                <a:lnTo>
                  <a:pt x="9603535" y="5690094"/>
                </a:lnTo>
                <a:lnTo>
                  <a:pt x="0" y="5690094"/>
                </a:lnTo>
                <a:lnTo>
                  <a:pt x="0" y="0"/>
                </a:lnTo>
                <a:close/>
              </a:path>
            </a:pathLst>
          </a:custGeom>
          <a:blipFill>
            <a:blip r:embed="rId5"/>
            <a:stretch>
              <a:fillRect l="0" t="0" r="0" b="0"/>
            </a:stretch>
          </a:blipFill>
          <a:ln w="38100" cap="sq">
            <a:solidFill>
              <a:srgbClr val="000000"/>
            </a:solidFill>
            <a:prstDash val="lgDash"/>
            <a:miter/>
          </a:ln>
        </p:spPr>
      </p:sp>
      <p:grpSp>
        <p:nvGrpSpPr>
          <p:cNvPr name="Group 15" id="15"/>
          <p:cNvGrpSpPr/>
          <p:nvPr/>
        </p:nvGrpSpPr>
        <p:grpSpPr>
          <a:xfrm rot="0">
            <a:off x="1569057" y="6886754"/>
            <a:ext cx="14472499" cy="2750847"/>
            <a:chOff x="0" y="0"/>
            <a:chExt cx="3811687" cy="724503"/>
          </a:xfrm>
        </p:grpSpPr>
        <p:sp>
          <p:nvSpPr>
            <p:cNvPr name="Freeform 16" id="16"/>
            <p:cNvSpPr/>
            <p:nvPr/>
          </p:nvSpPr>
          <p:spPr>
            <a:xfrm flipH="false" flipV="false" rot="0">
              <a:off x="0" y="0"/>
              <a:ext cx="3811687" cy="724503"/>
            </a:xfrm>
            <a:custGeom>
              <a:avLst/>
              <a:gdLst/>
              <a:ahLst/>
              <a:cxnLst/>
              <a:rect r="r" b="b" t="t" l="l"/>
              <a:pathLst>
                <a:path h="724503" w="3811687">
                  <a:moveTo>
                    <a:pt x="27282" y="0"/>
                  </a:moveTo>
                  <a:lnTo>
                    <a:pt x="3784405" y="0"/>
                  </a:lnTo>
                  <a:cubicBezTo>
                    <a:pt x="3791641" y="0"/>
                    <a:pt x="3798580" y="2874"/>
                    <a:pt x="3803697" y="7991"/>
                  </a:cubicBezTo>
                  <a:cubicBezTo>
                    <a:pt x="3808813" y="13107"/>
                    <a:pt x="3811687" y="20046"/>
                    <a:pt x="3811687" y="27282"/>
                  </a:cubicBezTo>
                  <a:lnTo>
                    <a:pt x="3811687" y="697221"/>
                  </a:lnTo>
                  <a:cubicBezTo>
                    <a:pt x="3811687" y="712288"/>
                    <a:pt x="3799473" y="724503"/>
                    <a:pt x="3784405" y="724503"/>
                  </a:cubicBezTo>
                  <a:lnTo>
                    <a:pt x="27282" y="724503"/>
                  </a:lnTo>
                  <a:cubicBezTo>
                    <a:pt x="20046" y="724503"/>
                    <a:pt x="13107" y="721629"/>
                    <a:pt x="7991" y="716512"/>
                  </a:cubicBezTo>
                  <a:cubicBezTo>
                    <a:pt x="2874" y="711396"/>
                    <a:pt x="0" y="704457"/>
                    <a:pt x="0" y="697221"/>
                  </a:cubicBezTo>
                  <a:lnTo>
                    <a:pt x="0" y="27282"/>
                  </a:lnTo>
                  <a:cubicBezTo>
                    <a:pt x="0" y="20046"/>
                    <a:pt x="2874" y="13107"/>
                    <a:pt x="7991" y="7991"/>
                  </a:cubicBezTo>
                  <a:cubicBezTo>
                    <a:pt x="13107" y="2874"/>
                    <a:pt x="20046" y="0"/>
                    <a:pt x="27282" y="0"/>
                  </a:cubicBezTo>
                  <a:close/>
                </a:path>
              </a:pathLst>
            </a:custGeom>
            <a:solidFill>
              <a:srgbClr val="FAE7BC"/>
            </a:solidFill>
            <a:ln w="38100" cap="rnd">
              <a:solidFill>
                <a:srgbClr val="000000"/>
              </a:solidFill>
              <a:prstDash val="solid"/>
              <a:round/>
            </a:ln>
          </p:spPr>
        </p:sp>
        <p:sp>
          <p:nvSpPr>
            <p:cNvPr name="TextBox 17" id="17"/>
            <p:cNvSpPr txBox="true"/>
            <p:nvPr/>
          </p:nvSpPr>
          <p:spPr>
            <a:xfrm>
              <a:off x="0" y="-38100"/>
              <a:ext cx="3811687" cy="762603"/>
            </a:xfrm>
            <a:prstGeom prst="rect">
              <a:avLst/>
            </a:prstGeom>
          </p:spPr>
          <p:txBody>
            <a:bodyPr anchor="ctr" rtlCol="false" tIns="50800" lIns="50800" bIns="50800" rIns="50800"/>
            <a:lstStyle/>
            <a:p>
              <a:pPr algn="just">
                <a:lnSpc>
                  <a:spcPts val="2659"/>
                </a:lnSpc>
              </a:pPr>
              <a:r>
                <a:rPr lang="en-US" sz="1899">
                  <a:solidFill>
                    <a:srgbClr val="000000"/>
                  </a:solidFill>
                  <a:latin typeface="Open Sans"/>
                  <a:ea typeface="Open Sans"/>
                  <a:cs typeface="Open Sans"/>
                  <a:sym typeface="Open Sans"/>
                </a:rPr>
                <a:t>Dari hasil feature importance, terlihat bahwa faktor yang paling memengaruhi keputusan nasabah untuk melakukan deposit adalah poutcome, khususnya jika hasil kampanye sebelumnya sukses.</a:t>
              </a:r>
            </a:p>
            <a:p>
              <a:pPr algn="just">
                <a:lnSpc>
                  <a:spcPts val="2659"/>
                </a:lnSpc>
              </a:pPr>
              <a:r>
                <a:rPr lang="en-US" sz="1899">
                  <a:solidFill>
                    <a:srgbClr val="000000"/>
                  </a:solidFill>
                  <a:latin typeface="Open Sans"/>
                  <a:ea typeface="Open Sans"/>
                  <a:cs typeface="Open Sans"/>
                  <a:sym typeface="Open Sans"/>
                </a:rPr>
                <a:t>Mengetahui fitur-fitur yang paling berpengaruh ini sangat bermanfaat, terutama ketika proses training model menjadi terlalu berat. Dalam situasi seperti itu, kita bisa mempertimbangkan untuk menghapus fitur-fitur yang kontribusinya rendah, karena tidak memberikan pengaruh signifikan terhadap prediksi, sehingga bisa mengurangi kompleksitas model tanpa mengorbankan performa secara signifikan.</a:t>
              </a:r>
            </a:p>
            <a:p>
              <a:pPr algn="just">
                <a:lnSpc>
                  <a:spcPts val="2659"/>
                </a:lnSpc>
              </a:pPr>
            </a:p>
          </p:txBody>
        </p:sp>
      </p:grpSp>
      <p:sp>
        <p:nvSpPr>
          <p:cNvPr name="TextBox 18" id="18"/>
          <p:cNvSpPr txBox="true"/>
          <p:nvPr/>
        </p:nvSpPr>
        <p:spPr>
          <a:xfrm rot="0">
            <a:off x="5308630" y="260645"/>
            <a:ext cx="5702759" cy="654370"/>
          </a:xfrm>
          <a:prstGeom prst="rect">
            <a:avLst/>
          </a:prstGeom>
        </p:spPr>
        <p:txBody>
          <a:bodyPr anchor="t" rtlCol="false" tIns="0" lIns="0" bIns="0" rIns="0">
            <a:spAutoFit/>
          </a:bodyPr>
          <a:lstStyle/>
          <a:p>
            <a:pPr algn="ctr">
              <a:lnSpc>
                <a:spcPts val="5336"/>
              </a:lnSpc>
            </a:pPr>
            <a:r>
              <a:rPr lang="en-US" b="true" sz="3811">
                <a:solidFill>
                  <a:srgbClr val="000000"/>
                </a:solidFill>
                <a:latin typeface="Century Gothic Paneuropean Bold"/>
                <a:ea typeface="Century Gothic Paneuropean Bold"/>
                <a:cs typeface="Century Gothic Paneuropean Bold"/>
                <a:sym typeface="Century Gothic Paneuropean Bold"/>
              </a:rPr>
              <a:t>FEATURE IMPORTANCE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DAGqIlnm2Is</dc:identifier>
  <dcterms:modified xsi:type="dcterms:W3CDTF">2011-08-01T06:04:30Z</dcterms:modified>
  <cp:revision>1</cp:revision>
  <dc:title>Henrikus Eric Setiawan</dc:title>
</cp:coreProperties>
</file>