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FD268-8008-4B8C-8F2E-7E05EB08C13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714D53-6250-46EB-B3FF-5AEF91537208}">
      <dgm:prSet/>
      <dgm:spPr/>
      <dgm:t>
        <a:bodyPr/>
        <a:lstStyle/>
        <a:p>
          <a:r>
            <a:rPr lang="fr-FR" dirty="0"/>
            <a:t>1. Contexte et objectifs de la mission</a:t>
          </a:r>
          <a:endParaRPr lang="en-US" dirty="0"/>
        </a:p>
      </dgm:t>
    </dgm:pt>
    <dgm:pt modelId="{FCB9A3E9-C125-413F-B1F4-DF8A5346A737}" type="parTrans" cxnId="{8288307D-6541-4A8C-861B-CD54E0D5461D}">
      <dgm:prSet/>
      <dgm:spPr/>
      <dgm:t>
        <a:bodyPr/>
        <a:lstStyle/>
        <a:p>
          <a:endParaRPr lang="en-US"/>
        </a:p>
      </dgm:t>
    </dgm:pt>
    <dgm:pt modelId="{CD5C6493-111D-4E1F-A002-F074BB7BAB71}" type="sibTrans" cxnId="{8288307D-6541-4A8C-861B-CD54E0D5461D}">
      <dgm:prSet/>
      <dgm:spPr/>
      <dgm:t>
        <a:bodyPr/>
        <a:lstStyle/>
        <a:p>
          <a:endParaRPr lang="en-US"/>
        </a:p>
      </dgm:t>
    </dgm:pt>
    <dgm:pt modelId="{924AC6C3-AD65-451A-9F93-A8FC0138E953}">
      <dgm:prSet/>
      <dgm:spPr/>
      <dgm:t>
        <a:bodyPr/>
        <a:lstStyle/>
        <a:p>
          <a:r>
            <a:rPr lang="fr-FR" dirty="0"/>
            <a:t>2. Plan général de l’intervention et méthodologie déployée</a:t>
          </a:r>
          <a:endParaRPr lang="en-US" dirty="0"/>
        </a:p>
      </dgm:t>
    </dgm:pt>
    <dgm:pt modelId="{578C02C0-6254-4050-A976-942A01197524}" type="parTrans" cxnId="{7722BFBB-4E18-4833-8892-71B787B7AF58}">
      <dgm:prSet/>
      <dgm:spPr/>
      <dgm:t>
        <a:bodyPr/>
        <a:lstStyle/>
        <a:p>
          <a:endParaRPr lang="en-US"/>
        </a:p>
      </dgm:t>
    </dgm:pt>
    <dgm:pt modelId="{243E6419-467C-473A-81A3-999D534AED39}" type="sibTrans" cxnId="{7722BFBB-4E18-4833-8892-71B787B7AF58}">
      <dgm:prSet/>
      <dgm:spPr/>
      <dgm:t>
        <a:bodyPr/>
        <a:lstStyle/>
        <a:p>
          <a:endParaRPr lang="en-US"/>
        </a:p>
      </dgm:t>
    </dgm:pt>
    <dgm:pt modelId="{BC68426A-23D6-4073-AFB5-67E0A11E1FB2}">
      <dgm:prSet/>
      <dgm:spPr/>
      <dgm:t>
        <a:bodyPr/>
        <a:lstStyle/>
        <a:p>
          <a:r>
            <a:rPr lang="fr-FR" dirty="0"/>
            <a:t>3. Analyse et traitement des données textuelles</a:t>
          </a:r>
          <a:endParaRPr lang="en-US" dirty="0"/>
        </a:p>
      </dgm:t>
    </dgm:pt>
    <dgm:pt modelId="{1EA85510-8EF4-40D9-929E-8CD1ABBB1F98}" type="parTrans" cxnId="{F63AA667-4860-41E0-A2A4-2E59C873284C}">
      <dgm:prSet/>
      <dgm:spPr/>
      <dgm:t>
        <a:bodyPr/>
        <a:lstStyle/>
        <a:p>
          <a:endParaRPr lang="en-US"/>
        </a:p>
      </dgm:t>
    </dgm:pt>
    <dgm:pt modelId="{888E6F92-CA61-48AB-8DE3-6A37AD12F5CC}" type="sibTrans" cxnId="{F63AA667-4860-41E0-A2A4-2E59C873284C}">
      <dgm:prSet/>
      <dgm:spPr/>
      <dgm:t>
        <a:bodyPr/>
        <a:lstStyle/>
        <a:p>
          <a:endParaRPr lang="en-US"/>
        </a:p>
      </dgm:t>
    </dgm:pt>
    <dgm:pt modelId="{B7E14609-6E12-4060-8D7E-5AEEA1206F59}">
      <dgm:prSet/>
      <dgm:spPr/>
      <dgm:t>
        <a:bodyPr/>
        <a:lstStyle/>
        <a:p>
          <a:r>
            <a:rPr lang="fr-FR" dirty="0"/>
            <a:t>4. Utilisation des modules NLP et classification de la librairie </a:t>
          </a:r>
          <a:r>
            <a:rPr lang="fr-FR" dirty="0" err="1"/>
            <a:t>Pycaret</a:t>
          </a:r>
          <a:r>
            <a:rPr lang="fr-FR" dirty="0"/>
            <a:t> – Données textuelles</a:t>
          </a:r>
          <a:endParaRPr lang="en-US" dirty="0"/>
        </a:p>
      </dgm:t>
    </dgm:pt>
    <dgm:pt modelId="{B6A3F109-38E8-4053-B112-E89226BB5D51}" type="parTrans" cxnId="{9D130C1C-B0E1-430F-ABD5-433CD3BEED57}">
      <dgm:prSet/>
      <dgm:spPr/>
      <dgm:t>
        <a:bodyPr/>
        <a:lstStyle/>
        <a:p>
          <a:endParaRPr lang="en-US"/>
        </a:p>
      </dgm:t>
    </dgm:pt>
    <dgm:pt modelId="{CE393B14-0976-4B2F-A90D-F62A32F7FB62}" type="sibTrans" cxnId="{9D130C1C-B0E1-430F-ABD5-433CD3BEED57}">
      <dgm:prSet/>
      <dgm:spPr/>
      <dgm:t>
        <a:bodyPr/>
        <a:lstStyle/>
        <a:p>
          <a:endParaRPr lang="en-US"/>
        </a:p>
      </dgm:t>
    </dgm:pt>
    <dgm:pt modelId="{1825C6CC-785A-4D3C-8497-83A852EDBC09}">
      <dgm:prSet/>
      <dgm:spPr/>
      <dgm:t>
        <a:bodyPr/>
        <a:lstStyle/>
        <a:p>
          <a:r>
            <a:rPr lang="fr-FR" dirty="0"/>
            <a:t>5.  Analyse et traitement des images</a:t>
          </a:r>
          <a:endParaRPr lang="en-US" dirty="0"/>
        </a:p>
      </dgm:t>
    </dgm:pt>
    <dgm:pt modelId="{E727DBB7-E00B-483B-ABC9-6535CDFB7447}" type="parTrans" cxnId="{B5EB7F8D-1011-41D3-9C2F-0BDCB2051CA1}">
      <dgm:prSet/>
      <dgm:spPr/>
      <dgm:t>
        <a:bodyPr/>
        <a:lstStyle/>
        <a:p>
          <a:endParaRPr lang="en-US"/>
        </a:p>
      </dgm:t>
    </dgm:pt>
    <dgm:pt modelId="{8D357E1A-AF12-4005-8FF2-A5F7DC8B22C1}" type="sibTrans" cxnId="{B5EB7F8D-1011-41D3-9C2F-0BDCB2051CA1}">
      <dgm:prSet/>
      <dgm:spPr/>
      <dgm:t>
        <a:bodyPr/>
        <a:lstStyle/>
        <a:p>
          <a:endParaRPr lang="en-US"/>
        </a:p>
      </dgm:t>
    </dgm:pt>
    <dgm:pt modelId="{78D80F99-3CA8-495B-BF52-B63B81A3A965}">
      <dgm:prSet/>
      <dgm:spPr/>
      <dgm:t>
        <a:bodyPr/>
        <a:lstStyle/>
        <a:p>
          <a:r>
            <a:rPr lang="fr-FR" dirty="0"/>
            <a:t>6. Transfer </a:t>
          </a:r>
          <a:r>
            <a:rPr lang="fr-FR" dirty="0" err="1"/>
            <a:t>learning</a:t>
          </a:r>
          <a:r>
            <a:rPr lang="fr-FR" dirty="0"/>
            <a:t> appliqué aux images </a:t>
          </a:r>
          <a:endParaRPr lang="en-US" dirty="0"/>
        </a:p>
      </dgm:t>
    </dgm:pt>
    <dgm:pt modelId="{C32C4182-3FF4-460E-BA4C-80F8A1782321}" type="parTrans" cxnId="{547E44BD-2BD1-46C3-8C57-BE26BBA96702}">
      <dgm:prSet/>
      <dgm:spPr/>
      <dgm:t>
        <a:bodyPr/>
        <a:lstStyle/>
        <a:p>
          <a:endParaRPr lang="en-US"/>
        </a:p>
      </dgm:t>
    </dgm:pt>
    <dgm:pt modelId="{444E46CA-7324-4093-9E68-6826482F55D2}" type="sibTrans" cxnId="{547E44BD-2BD1-46C3-8C57-BE26BBA96702}">
      <dgm:prSet/>
      <dgm:spPr/>
      <dgm:t>
        <a:bodyPr/>
        <a:lstStyle/>
        <a:p>
          <a:endParaRPr lang="en-US"/>
        </a:p>
      </dgm:t>
    </dgm:pt>
    <dgm:pt modelId="{48719F36-2973-4713-9E61-71F214ECA41F}">
      <dgm:prSet/>
      <dgm:spPr/>
      <dgm:t>
        <a:bodyPr/>
        <a:lstStyle/>
        <a:p>
          <a:r>
            <a:rPr lang="fr-FR" dirty="0"/>
            <a:t>7. Analyse et traitement de l’ensemble des données textuelles et visuelles</a:t>
          </a:r>
          <a:endParaRPr lang="en-US" dirty="0"/>
        </a:p>
      </dgm:t>
    </dgm:pt>
    <dgm:pt modelId="{F4FD9F79-3190-4F9F-AA0D-D44A4FE3D571}" type="parTrans" cxnId="{A0C83465-6F01-40C7-96A1-5F1340AE9CBE}">
      <dgm:prSet/>
      <dgm:spPr/>
      <dgm:t>
        <a:bodyPr/>
        <a:lstStyle/>
        <a:p>
          <a:endParaRPr lang="en-US"/>
        </a:p>
      </dgm:t>
    </dgm:pt>
    <dgm:pt modelId="{E6993F3D-2D38-42AE-9657-F0166F7F061E}" type="sibTrans" cxnId="{A0C83465-6F01-40C7-96A1-5F1340AE9CBE}">
      <dgm:prSet/>
      <dgm:spPr/>
      <dgm:t>
        <a:bodyPr/>
        <a:lstStyle/>
        <a:p>
          <a:endParaRPr lang="en-US"/>
        </a:p>
      </dgm:t>
    </dgm:pt>
    <dgm:pt modelId="{5E8B04ED-C9BD-4336-9F3F-20F541697282}">
      <dgm:prSet/>
      <dgm:spPr/>
      <dgm:t>
        <a:bodyPr/>
        <a:lstStyle/>
        <a:p>
          <a:r>
            <a:rPr lang="fr-FR" dirty="0"/>
            <a:t>8. Conclusion de l’analyse et du traitement de l’ensemble des données</a:t>
          </a:r>
          <a:endParaRPr lang="en-US" dirty="0"/>
        </a:p>
      </dgm:t>
    </dgm:pt>
    <dgm:pt modelId="{86C7004C-7D49-4A29-9246-503B57339C98}" type="parTrans" cxnId="{9848B284-90E5-4DE8-BA30-0E7CB2DC6AF9}">
      <dgm:prSet/>
      <dgm:spPr/>
      <dgm:t>
        <a:bodyPr/>
        <a:lstStyle/>
        <a:p>
          <a:endParaRPr lang="fr-FR"/>
        </a:p>
      </dgm:t>
    </dgm:pt>
    <dgm:pt modelId="{382179D3-84A9-47A0-B544-BF69C46E2B53}" type="sibTrans" cxnId="{9848B284-90E5-4DE8-BA30-0E7CB2DC6AF9}">
      <dgm:prSet/>
      <dgm:spPr/>
      <dgm:t>
        <a:bodyPr/>
        <a:lstStyle/>
        <a:p>
          <a:endParaRPr lang="fr-FR"/>
        </a:p>
      </dgm:t>
    </dgm:pt>
    <dgm:pt modelId="{ACE15FDF-EDFE-49A2-8893-57FBB621AAA8}" type="pres">
      <dgm:prSet presAssocID="{29BFD268-8008-4B8C-8F2E-7E05EB08C131}" presName="linear" presStyleCnt="0">
        <dgm:presLayoutVars>
          <dgm:animLvl val="lvl"/>
          <dgm:resizeHandles val="exact"/>
        </dgm:presLayoutVars>
      </dgm:prSet>
      <dgm:spPr/>
    </dgm:pt>
    <dgm:pt modelId="{9E5839D6-DD19-4DF4-A890-70BBEEBA4C7E}" type="pres">
      <dgm:prSet presAssocID="{BE714D53-6250-46EB-B3FF-5AEF9153720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EB96924-6CDD-4808-8D99-9D1787712199}" type="pres">
      <dgm:prSet presAssocID="{CD5C6493-111D-4E1F-A002-F074BB7BAB71}" presName="spacer" presStyleCnt="0"/>
      <dgm:spPr/>
    </dgm:pt>
    <dgm:pt modelId="{77CFD056-FA29-4708-A088-1439C64134DF}" type="pres">
      <dgm:prSet presAssocID="{924AC6C3-AD65-451A-9F93-A8FC0138E9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E5307AC-D68D-4E21-B256-F9558CA6748A}" type="pres">
      <dgm:prSet presAssocID="{243E6419-467C-473A-81A3-999D534AED39}" presName="spacer" presStyleCnt="0"/>
      <dgm:spPr/>
    </dgm:pt>
    <dgm:pt modelId="{13100649-E422-458B-B575-8943FB5B8116}" type="pres">
      <dgm:prSet presAssocID="{BC68426A-23D6-4073-AFB5-67E0A11E1FB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50D8874-D595-44A4-8E88-76E927926F02}" type="pres">
      <dgm:prSet presAssocID="{888E6F92-CA61-48AB-8DE3-6A37AD12F5CC}" presName="spacer" presStyleCnt="0"/>
      <dgm:spPr/>
    </dgm:pt>
    <dgm:pt modelId="{E6FFD428-35C7-4EFE-96B7-58EE03EE7AEE}" type="pres">
      <dgm:prSet presAssocID="{B7E14609-6E12-4060-8D7E-5AEEA1206F5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05F6A48-D0D8-451A-AACA-DC28914F08F1}" type="pres">
      <dgm:prSet presAssocID="{CE393B14-0976-4B2F-A90D-F62A32F7FB62}" presName="spacer" presStyleCnt="0"/>
      <dgm:spPr/>
    </dgm:pt>
    <dgm:pt modelId="{4662879F-EFA5-4DD3-A1F8-2E848B5E8897}" type="pres">
      <dgm:prSet presAssocID="{1825C6CC-785A-4D3C-8497-83A852EDBC0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90B758C-1DA2-4E21-82CB-43960D561B4A}" type="pres">
      <dgm:prSet presAssocID="{8D357E1A-AF12-4005-8FF2-A5F7DC8B22C1}" presName="spacer" presStyleCnt="0"/>
      <dgm:spPr/>
    </dgm:pt>
    <dgm:pt modelId="{C3D777BE-3ECA-46BC-99C7-8C065D343AF7}" type="pres">
      <dgm:prSet presAssocID="{78D80F99-3CA8-495B-BF52-B63B81A3A9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E6A135-3E74-4D44-8241-AD19F56A5004}" type="pres">
      <dgm:prSet presAssocID="{444E46CA-7324-4093-9E68-6826482F55D2}" presName="spacer" presStyleCnt="0"/>
      <dgm:spPr/>
    </dgm:pt>
    <dgm:pt modelId="{250F9B48-7490-472C-B809-3A1D24937FBE}" type="pres">
      <dgm:prSet presAssocID="{48719F36-2973-4713-9E61-71F214ECA41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3918B16-9552-44EF-9C0F-3DA097FA5E1D}" type="pres">
      <dgm:prSet presAssocID="{E6993F3D-2D38-42AE-9657-F0166F7F061E}" presName="spacer" presStyleCnt="0"/>
      <dgm:spPr/>
    </dgm:pt>
    <dgm:pt modelId="{60542DD0-3103-486F-B133-99621B4378E1}" type="pres">
      <dgm:prSet presAssocID="{5E8B04ED-C9BD-4336-9F3F-20F54169728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6BE9516-EC33-43E8-ABC4-23E3BF23DE4B}" type="presOf" srcId="{29BFD268-8008-4B8C-8F2E-7E05EB08C131}" destId="{ACE15FDF-EDFE-49A2-8893-57FBB621AAA8}" srcOrd="0" destOrd="0" presId="urn:microsoft.com/office/officeart/2005/8/layout/vList2"/>
    <dgm:cxn modelId="{9D130C1C-B0E1-430F-ABD5-433CD3BEED57}" srcId="{29BFD268-8008-4B8C-8F2E-7E05EB08C131}" destId="{B7E14609-6E12-4060-8D7E-5AEEA1206F59}" srcOrd="3" destOrd="0" parTransId="{B6A3F109-38E8-4053-B112-E89226BB5D51}" sibTransId="{CE393B14-0976-4B2F-A90D-F62A32F7FB62}"/>
    <dgm:cxn modelId="{45B81921-641F-4F91-A9DE-86A9AC9EF60A}" type="presOf" srcId="{BC68426A-23D6-4073-AFB5-67E0A11E1FB2}" destId="{13100649-E422-458B-B575-8943FB5B8116}" srcOrd="0" destOrd="0" presId="urn:microsoft.com/office/officeart/2005/8/layout/vList2"/>
    <dgm:cxn modelId="{A0C83465-6F01-40C7-96A1-5F1340AE9CBE}" srcId="{29BFD268-8008-4B8C-8F2E-7E05EB08C131}" destId="{48719F36-2973-4713-9E61-71F214ECA41F}" srcOrd="6" destOrd="0" parTransId="{F4FD9F79-3190-4F9F-AA0D-D44A4FE3D571}" sibTransId="{E6993F3D-2D38-42AE-9657-F0166F7F061E}"/>
    <dgm:cxn modelId="{9746F265-070C-4ADF-BE7F-36B3A38F7832}" type="presOf" srcId="{5E8B04ED-C9BD-4336-9F3F-20F541697282}" destId="{60542DD0-3103-486F-B133-99621B4378E1}" srcOrd="0" destOrd="0" presId="urn:microsoft.com/office/officeart/2005/8/layout/vList2"/>
    <dgm:cxn modelId="{F63AA667-4860-41E0-A2A4-2E59C873284C}" srcId="{29BFD268-8008-4B8C-8F2E-7E05EB08C131}" destId="{BC68426A-23D6-4073-AFB5-67E0A11E1FB2}" srcOrd="2" destOrd="0" parTransId="{1EA85510-8EF4-40D9-929E-8CD1ABBB1F98}" sibTransId="{888E6F92-CA61-48AB-8DE3-6A37AD12F5CC}"/>
    <dgm:cxn modelId="{E29FD669-B5BB-4ED1-B7EF-DA705415A657}" type="presOf" srcId="{1825C6CC-785A-4D3C-8497-83A852EDBC09}" destId="{4662879F-EFA5-4DD3-A1F8-2E848B5E8897}" srcOrd="0" destOrd="0" presId="urn:microsoft.com/office/officeart/2005/8/layout/vList2"/>
    <dgm:cxn modelId="{AAB87F51-D9C0-474B-8A8F-E91C7D71111C}" type="presOf" srcId="{B7E14609-6E12-4060-8D7E-5AEEA1206F59}" destId="{E6FFD428-35C7-4EFE-96B7-58EE03EE7AEE}" srcOrd="0" destOrd="0" presId="urn:microsoft.com/office/officeart/2005/8/layout/vList2"/>
    <dgm:cxn modelId="{8288307D-6541-4A8C-861B-CD54E0D5461D}" srcId="{29BFD268-8008-4B8C-8F2E-7E05EB08C131}" destId="{BE714D53-6250-46EB-B3FF-5AEF91537208}" srcOrd="0" destOrd="0" parTransId="{FCB9A3E9-C125-413F-B1F4-DF8A5346A737}" sibTransId="{CD5C6493-111D-4E1F-A002-F074BB7BAB71}"/>
    <dgm:cxn modelId="{9848B284-90E5-4DE8-BA30-0E7CB2DC6AF9}" srcId="{29BFD268-8008-4B8C-8F2E-7E05EB08C131}" destId="{5E8B04ED-C9BD-4336-9F3F-20F541697282}" srcOrd="7" destOrd="0" parTransId="{86C7004C-7D49-4A29-9246-503B57339C98}" sibTransId="{382179D3-84A9-47A0-B544-BF69C46E2B53}"/>
    <dgm:cxn modelId="{B5EB7F8D-1011-41D3-9C2F-0BDCB2051CA1}" srcId="{29BFD268-8008-4B8C-8F2E-7E05EB08C131}" destId="{1825C6CC-785A-4D3C-8497-83A852EDBC09}" srcOrd="4" destOrd="0" parTransId="{E727DBB7-E00B-483B-ABC9-6535CDFB7447}" sibTransId="{8D357E1A-AF12-4005-8FF2-A5F7DC8B22C1}"/>
    <dgm:cxn modelId="{3B08958D-DB9D-4819-A885-4EE33F012329}" type="presOf" srcId="{BE714D53-6250-46EB-B3FF-5AEF91537208}" destId="{9E5839D6-DD19-4DF4-A890-70BBEEBA4C7E}" srcOrd="0" destOrd="0" presId="urn:microsoft.com/office/officeart/2005/8/layout/vList2"/>
    <dgm:cxn modelId="{E3C87DA1-661D-4488-9742-0D6C3CF58A02}" type="presOf" srcId="{78D80F99-3CA8-495B-BF52-B63B81A3A965}" destId="{C3D777BE-3ECA-46BC-99C7-8C065D343AF7}" srcOrd="0" destOrd="0" presId="urn:microsoft.com/office/officeart/2005/8/layout/vList2"/>
    <dgm:cxn modelId="{7722BFBB-4E18-4833-8892-71B787B7AF58}" srcId="{29BFD268-8008-4B8C-8F2E-7E05EB08C131}" destId="{924AC6C3-AD65-451A-9F93-A8FC0138E953}" srcOrd="1" destOrd="0" parTransId="{578C02C0-6254-4050-A976-942A01197524}" sibTransId="{243E6419-467C-473A-81A3-999D534AED39}"/>
    <dgm:cxn modelId="{547E44BD-2BD1-46C3-8C57-BE26BBA96702}" srcId="{29BFD268-8008-4B8C-8F2E-7E05EB08C131}" destId="{78D80F99-3CA8-495B-BF52-B63B81A3A965}" srcOrd="5" destOrd="0" parTransId="{C32C4182-3FF4-460E-BA4C-80F8A1782321}" sibTransId="{444E46CA-7324-4093-9E68-6826482F55D2}"/>
    <dgm:cxn modelId="{EF01B0BE-A975-49E5-8B2A-27984D88BDB3}" type="presOf" srcId="{48719F36-2973-4713-9E61-71F214ECA41F}" destId="{250F9B48-7490-472C-B809-3A1D24937FBE}" srcOrd="0" destOrd="0" presId="urn:microsoft.com/office/officeart/2005/8/layout/vList2"/>
    <dgm:cxn modelId="{C8C84DF8-EBE1-415E-A4E8-1C6629EAE219}" type="presOf" srcId="{924AC6C3-AD65-451A-9F93-A8FC0138E953}" destId="{77CFD056-FA29-4708-A088-1439C64134DF}" srcOrd="0" destOrd="0" presId="urn:microsoft.com/office/officeart/2005/8/layout/vList2"/>
    <dgm:cxn modelId="{503AC0A9-4087-483D-8F9E-9C1A016333A3}" type="presParOf" srcId="{ACE15FDF-EDFE-49A2-8893-57FBB621AAA8}" destId="{9E5839D6-DD19-4DF4-A890-70BBEEBA4C7E}" srcOrd="0" destOrd="0" presId="urn:microsoft.com/office/officeart/2005/8/layout/vList2"/>
    <dgm:cxn modelId="{12651880-818E-462B-86AF-DF80DCA94B21}" type="presParOf" srcId="{ACE15FDF-EDFE-49A2-8893-57FBB621AAA8}" destId="{EEB96924-6CDD-4808-8D99-9D1787712199}" srcOrd="1" destOrd="0" presId="urn:microsoft.com/office/officeart/2005/8/layout/vList2"/>
    <dgm:cxn modelId="{985FD227-6AF4-42B7-8455-446D14839197}" type="presParOf" srcId="{ACE15FDF-EDFE-49A2-8893-57FBB621AAA8}" destId="{77CFD056-FA29-4708-A088-1439C64134DF}" srcOrd="2" destOrd="0" presId="urn:microsoft.com/office/officeart/2005/8/layout/vList2"/>
    <dgm:cxn modelId="{31AD2386-C369-480B-BF9C-2330F177A7BF}" type="presParOf" srcId="{ACE15FDF-EDFE-49A2-8893-57FBB621AAA8}" destId="{CE5307AC-D68D-4E21-B256-F9558CA6748A}" srcOrd="3" destOrd="0" presId="urn:microsoft.com/office/officeart/2005/8/layout/vList2"/>
    <dgm:cxn modelId="{8D7B49B4-6B6E-4204-8684-6A1368EB96DA}" type="presParOf" srcId="{ACE15FDF-EDFE-49A2-8893-57FBB621AAA8}" destId="{13100649-E422-458B-B575-8943FB5B8116}" srcOrd="4" destOrd="0" presId="urn:microsoft.com/office/officeart/2005/8/layout/vList2"/>
    <dgm:cxn modelId="{B19E0250-11FB-40C8-A135-2610F0FF0443}" type="presParOf" srcId="{ACE15FDF-EDFE-49A2-8893-57FBB621AAA8}" destId="{950D8874-D595-44A4-8E88-76E927926F02}" srcOrd="5" destOrd="0" presId="urn:microsoft.com/office/officeart/2005/8/layout/vList2"/>
    <dgm:cxn modelId="{A698D0F7-021C-4559-A787-8426697A4B56}" type="presParOf" srcId="{ACE15FDF-EDFE-49A2-8893-57FBB621AAA8}" destId="{E6FFD428-35C7-4EFE-96B7-58EE03EE7AEE}" srcOrd="6" destOrd="0" presId="urn:microsoft.com/office/officeart/2005/8/layout/vList2"/>
    <dgm:cxn modelId="{A7BB61B1-65DE-4F8A-BFB2-3B48A7625130}" type="presParOf" srcId="{ACE15FDF-EDFE-49A2-8893-57FBB621AAA8}" destId="{B05F6A48-D0D8-451A-AACA-DC28914F08F1}" srcOrd="7" destOrd="0" presId="urn:microsoft.com/office/officeart/2005/8/layout/vList2"/>
    <dgm:cxn modelId="{5844A4A0-B96A-48ED-8691-EF78BD4F5B39}" type="presParOf" srcId="{ACE15FDF-EDFE-49A2-8893-57FBB621AAA8}" destId="{4662879F-EFA5-4DD3-A1F8-2E848B5E8897}" srcOrd="8" destOrd="0" presId="urn:microsoft.com/office/officeart/2005/8/layout/vList2"/>
    <dgm:cxn modelId="{193ABE34-69CC-4859-9783-39894C54319E}" type="presParOf" srcId="{ACE15FDF-EDFE-49A2-8893-57FBB621AAA8}" destId="{C90B758C-1DA2-4E21-82CB-43960D561B4A}" srcOrd="9" destOrd="0" presId="urn:microsoft.com/office/officeart/2005/8/layout/vList2"/>
    <dgm:cxn modelId="{1A4B144D-F2AD-4A16-8E58-BF33ADC813D2}" type="presParOf" srcId="{ACE15FDF-EDFE-49A2-8893-57FBB621AAA8}" destId="{C3D777BE-3ECA-46BC-99C7-8C065D343AF7}" srcOrd="10" destOrd="0" presId="urn:microsoft.com/office/officeart/2005/8/layout/vList2"/>
    <dgm:cxn modelId="{03D20639-D9C3-482D-A9F1-8EF6D8903223}" type="presParOf" srcId="{ACE15FDF-EDFE-49A2-8893-57FBB621AAA8}" destId="{7DE6A135-3E74-4D44-8241-AD19F56A5004}" srcOrd="11" destOrd="0" presId="urn:microsoft.com/office/officeart/2005/8/layout/vList2"/>
    <dgm:cxn modelId="{523D3347-8838-489F-87B0-3A5EEFF1594F}" type="presParOf" srcId="{ACE15FDF-EDFE-49A2-8893-57FBB621AAA8}" destId="{250F9B48-7490-472C-B809-3A1D24937FBE}" srcOrd="12" destOrd="0" presId="urn:microsoft.com/office/officeart/2005/8/layout/vList2"/>
    <dgm:cxn modelId="{3613D055-7C9E-4C06-A054-3FBFF63F1B76}" type="presParOf" srcId="{ACE15FDF-EDFE-49A2-8893-57FBB621AAA8}" destId="{A3918B16-9552-44EF-9C0F-3DA097FA5E1D}" srcOrd="13" destOrd="0" presId="urn:microsoft.com/office/officeart/2005/8/layout/vList2"/>
    <dgm:cxn modelId="{94098CBE-72CB-45AD-8459-57D3B1BE7B0B}" type="presParOf" srcId="{ACE15FDF-EDFE-49A2-8893-57FBB621AAA8}" destId="{60542DD0-3103-486F-B133-99621B4378E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839D6-DD19-4DF4-A890-70BBEEBA4C7E}">
      <dsp:nvSpPr>
        <dsp:cNvPr id="0" name=""/>
        <dsp:cNvSpPr/>
      </dsp:nvSpPr>
      <dsp:spPr>
        <a:xfrm>
          <a:off x="0" y="27365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1. Contexte et objectifs de la mission</a:t>
          </a:r>
          <a:endParaRPr lang="en-US" sz="1900" kern="1200" dirty="0"/>
        </a:p>
      </dsp:txBody>
      <dsp:txXfrm>
        <a:off x="21704" y="295363"/>
        <a:ext cx="10278943" cy="401192"/>
      </dsp:txXfrm>
    </dsp:sp>
    <dsp:sp modelId="{77CFD056-FA29-4708-A088-1439C64134DF}">
      <dsp:nvSpPr>
        <dsp:cNvPr id="0" name=""/>
        <dsp:cNvSpPr/>
      </dsp:nvSpPr>
      <dsp:spPr>
        <a:xfrm>
          <a:off x="0" y="77297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2. Plan général de l’intervention et méthodologie déployée</a:t>
          </a:r>
          <a:endParaRPr lang="en-US" sz="1900" kern="1200" dirty="0"/>
        </a:p>
      </dsp:txBody>
      <dsp:txXfrm>
        <a:off x="21704" y="794683"/>
        <a:ext cx="10278943" cy="401192"/>
      </dsp:txXfrm>
    </dsp:sp>
    <dsp:sp modelId="{13100649-E422-458B-B575-8943FB5B8116}">
      <dsp:nvSpPr>
        <dsp:cNvPr id="0" name=""/>
        <dsp:cNvSpPr/>
      </dsp:nvSpPr>
      <dsp:spPr>
        <a:xfrm>
          <a:off x="0" y="127229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3. Analyse et traitement des données textuelles</a:t>
          </a:r>
          <a:endParaRPr lang="en-US" sz="1900" kern="1200" dirty="0"/>
        </a:p>
      </dsp:txBody>
      <dsp:txXfrm>
        <a:off x="21704" y="1294003"/>
        <a:ext cx="10278943" cy="401192"/>
      </dsp:txXfrm>
    </dsp:sp>
    <dsp:sp modelId="{E6FFD428-35C7-4EFE-96B7-58EE03EE7AEE}">
      <dsp:nvSpPr>
        <dsp:cNvPr id="0" name=""/>
        <dsp:cNvSpPr/>
      </dsp:nvSpPr>
      <dsp:spPr>
        <a:xfrm>
          <a:off x="0" y="177161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4. Utilisation des modules NLP et classification de la librairie </a:t>
          </a:r>
          <a:r>
            <a:rPr lang="fr-FR" sz="1900" kern="1200" dirty="0" err="1"/>
            <a:t>Pycaret</a:t>
          </a:r>
          <a:r>
            <a:rPr lang="fr-FR" sz="1900" kern="1200" dirty="0"/>
            <a:t> – Données textuelles</a:t>
          </a:r>
          <a:endParaRPr lang="en-US" sz="1900" kern="1200" dirty="0"/>
        </a:p>
      </dsp:txBody>
      <dsp:txXfrm>
        <a:off x="21704" y="1793323"/>
        <a:ext cx="10278943" cy="401192"/>
      </dsp:txXfrm>
    </dsp:sp>
    <dsp:sp modelId="{4662879F-EFA5-4DD3-A1F8-2E848B5E8897}">
      <dsp:nvSpPr>
        <dsp:cNvPr id="0" name=""/>
        <dsp:cNvSpPr/>
      </dsp:nvSpPr>
      <dsp:spPr>
        <a:xfrm>
          <a:off x="0" y="227093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5.  Analyse et traitement des images</a:t>
          </a:r>
          <a:endParaRPr lang="en-US" sz="1900" kern="1200" dirty="0"/>
        </a:p>
      </dsp:txBody>
      <dsp:txXfrm>
        <a:off x="21704" y="2292643"/>
        <a:ext cx="10278943" cy="401192"/>
      </dsp:txXfrm>
    </dsp:sp>
    <dsp:sp modelId="{C3D777BE-3ECA-46BC-99C7-8C065D343AF7}">
      <dsp:nvSpPr>
        <dsp:cNvPr id="0" name=""/>
        <dsp:cNvSpPr/>
      </dsp:nvSpPr>
      <dsp:spPr>
        <a:xfrm>
          <a:off x="0" y="277025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6. Transfer </a:t>
          </a:r>
          <a:r>
            <a:rPr lang="fr-FR" sz="1900" kern="1200" dirty="0" err="1"/>
            <a:t>learning</a:t>
          </a:r>
          <a:r>
            <a:rPr lang="fr-FR" sz="1900" kern="1200" dirty="0"/>
            <a:t> appliqué aux images </a:t>
          </a:r>
          <a:endParaRPr lang="en-US" sz="1900" kern="1200" dirty="0"/>
        </a:p>
      </dsp:txBody>
      <dsp:txXfrm>
        <a:off x="21704" y="2791963"/>
        <a:ext cx="10278943" cy="401192"/>
      </dsp:txXfrm>
    </dsp:sp>
    <dsp:sp modelId="{250F9B48-7490-472C-B809-3A1D24937FBE}">
      <dsp:nvSpPr>
        <dsp:cNvPr id="0" name=""/>
        <dsp:cNvSpPr/>
      </dsp:nvSpPr>
      <dsp:spPr>
        <a:xfrm>
          <a:off x="0" y="326957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7. Analyse et traitement de l’ensemble des données textuelles et visuelles</a:t>
          </a:r>
          <a:endParaRPr lang="en-US" sz="1900" kern="1200" dirty="0"/>
        </a:p>
      </dsp:txBody>
      <dsp:txXfrm>
        <a:off x="21704" y="3291283"/>
        <a:ext cx="10278943" cy="401192"/>
      </dsp:txXfrm>
    </dsp:sp>
    <dsp:sp modelId="{60542DD0-3103-486F-B133-99621B4378E1}">
      <dsp:nvSpPr>
        <dsp:cNvPr id="0" name=""/>
        <dsp:cNvSpPr/>
      </dsp:nvSpPr>
      <dsp:spPr>
        <a:xfrm>
          <a:off x="0" y="3768899"/>
          <a:ext cx="10322351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8. Conclusion de l’analyse et du traitement de l’ensemble des données</a:t>
          </a:r>
          <a:endParaRPr lang="en-US" sz="1900" kern="1200" dirty="0"/>
        </a:p>
      </dsp:txBody>
      <dsp:txXfrm>
        <a:off x="21704" y="3790603"/>
        <a:ext cx="10278943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061D5-7979-4B97-BA2E-4E35D84EED2D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CE1C1-99BE-4C0C-8573-28EBD3DE3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4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7BC8-E400-4B1F-9191-04C50CDA3002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1971-F721-497B-9043-20994AEC1D4C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6659-9738-4524-980B-96C4131E633C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FB3-96EA-40B6-974C-DC12EF7A1E21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E97449-E36B-4CF3-B79B-93EF76C82FEE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5376-7263-4E83-8F09-3EBDA1547436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2495-652B-4613-9BB8-0B591CB3F078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3E2F-A97D-437C-B207-AF98D03DA2CD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A705-C91F-49B5-AFDA-6C812ACE8213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B70-54C1-46A9-A75B-6175685A2BD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3E56-4850-4F60-8D4A-A1B79F1450E1}" type="datetime1">
              <a:rPr lang="en-US" smtClean="0"/>
              <a:t>10/13/2021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0DABB5-0829-4017-91F3-37CEA1502A99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plication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www.image-net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2E9B7-F2FD-4464-9520-13425284F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866" y="1405590"/>
            <a:ext cx="9966960" cy="303580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  <a:buClrTx/>
              <a:buSzTx/>
              <a:defRPr/>
            </a:pPr>
            <a:b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b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b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SOUTENANCE DU PROJET  6 – DATA SCIENTIST</a:t>
            </a:r>
            <a:b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b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r>
              <a:rPr lang="fr-FR" sz="2800" b="1" i="0" dirty="0">
                <a:effectLst/>
                <a:latin typeface="Montserrat"/>
              </a:rPr>
              <a:t>Classifier automatiquement des biens de consommation</a:t>
            </a:r>
            <a:br>
              <a:rPr lang="fr-FR" sz="2800" b="1" i="0" dirty="0">
                <a:effectLst/>
                <a:latin typeface="Montserrat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Henrique DA COSTA  -  </a:t>
            </a:r>
            <a:r>
              <a:rPr kumimoji="0" lang="en-US" sz="140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Openclassrooms</a:t>
            </a:r>
            <a:r>
              <a:rPr kumimoji="0" lang="en-US" sz="1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  –   </a:t>
            </a:r>
            <a:r>
              <a:rPr kumimoji="0" lang="en-US" sz="140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Août</a:t>
            </a:r>
            <a:r>
              <a:rPr kumimoji="0" lang="en-US" sz="1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 2021</a:t>
            </a:r>
            <a:br>
              <a:rPr kumimoji="0" lang="en-US" sz="280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055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59DA3F-C96D-46D1-8E09-D8632EE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BAADFCE-36AF-4748-B421-5DFCAAEE98C9}"/>
              </a:ext>
            </a:extLst>
          </p:cNvPr>
          <p:cNvSpPr txBox="1">
            <a:spLocks/>
          </p:cNvSpPr>
          <p:nvPr/>
        </p:nvSpPr>
        <p:spPr>
          <a:xfrm>
            <a:off x="622173" y="169741"/>
            <a:ext cx="10058400" cy="810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3. Analyse et traitement des données textuelles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960F82F-DE68-4875-9F61-22064FC95F3F}"/>
              </a:ext>
            </a:extLst>
          </p:cNvPr>
          <p:cNvCxnSpPr/>
          <p:nvPr/>
        </p:nvCxnSpPr>
        <p:spPr>
          <a:xfrm>
            <a:off x="704850" y="762000"/>
            <a:ext cx="9353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4900D62-88C1-4F18-AAFE-B8AEA17E6B39}"/>
              </a:ext>
            </a:extLst>
          </p:cNvPr>
          <p:cNvSpPr txBox="1"/>
          <p:nvPr/>
        </p:nvSpPr>
        <p:spPr>
          <a:xfrm>
            <a:off x="304800" y="1076325"/>
            <a:ext cx="1092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Construction des vecteurs TF – IDF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0E996E-C339-4605-ABCF-6A43FD00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" y="1604501"/>
            <a:ext cx="5249008" cy="23434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203FC1-5852-4611-A5F9-2C841335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82" y="4029075"/>
            <a:ext cx="11630026" cy="2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819955-9EB3-44E2-B9EA-7F8435C2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8ADE1AF-8BA8-4FAC-B55A-85E2BDB9C5F0}"/>
              </a:ext>
            </a:extLst>
          </p:cNvPr>
          <p:cNvSpPr txBox="1">
            <a:spLocks/>
          </p:cNvSpPr>
          <p:nvPr/>
        </p:nvSpPr>
        <p:spPr>
          <a:xfrm>
            <a:off x="660273" y="280422"/>
            <a:ext cx="10058400" cy="810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3. Analyse et traitement des données textuelles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23E12CE-2F8C-48D7-8B02-A067B18D73FF}"/>
              </a:ext>
            </a:extLst>
          </p:cNvPr>
          <p:cNvCxnSpPr/>
          <p:nvPr/>
        </p:nvCxnSpPr>
        <p:spPr>
          <a:xfrm>
            <a:off x="733425" y="990600"/>
            <a:ext cx="890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DEC1E9F-6242-4DF0-9AD6-2EC995326A24}"/>
              </a:ext>
            </a:extLst>
          </p:cNvPr>
          <p:cNvSpPr txBox="1"/>
          <p:nvPr/>
        </p:nvSpPr>
        <p:spPr>
          <a:xfrm>
            <a:off x="395478" y="1344374"/>
            <a:ext cx="1091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Représentation visuelle t-SNE et </a:t>
            </a:r>
            <a:r>
              <a:rPr lang="fr-FR" dirty="0" err="1"/>
              <a:t>Isomap</a:t>
            </a:r>
            <a:r>
              <a:rPr lang="fr-FR" dirty="0"/>
              <a:t> des clusters à partir de la matrice TF – IDF et Indice de similarité avec les 7 catégories principales de produits décrites manuellement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Encodage de la variable Sous catégorie de produits :</a:t>
            </a:r>
          </a:p>
          <a:p>
            <a:pPr lvl="2"/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58743-9254-45CD-BEF3-AD87ADF0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9" y="3074886"/>
            <a:ext cx="417253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8F2EAF-3A4D-40B9-A0DB-D659A2D2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3F97897-3B1F-4DFA-BDA0-8D711AF19322}"/>
              </a:ext>
            </a:extLst>
          </p:cNvPr>
          <p:cNvSpPr txBox="1">
            <a:spLocks/>
          </p:cNvSpPr>
          <p:nvPr/>
        </p:nvSpPr>
        <p:spPr>
          <a:xfrm>
            <a:off x="660273" y="280422"/>
            <a:ext cx="10058400" cy="810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3. Analyse et traitement des données textuelles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B1A359A-FA20-45CE-AAD8-A63EECCC2BFA}"/>
              </a:ext>
            </a:extLst>
          </p:cNvPr>
          <p:cNvCxnSpPr/>
          <p:nvPr/>
        </p:nvCxnSpPr>
        <p:spPr>
          <a:xfrm>
            <a:off x="771525" y="895350"/>
            <a:ext cx="884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F761984-9A7F-4741-92C7-73D3CEBA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" y="986415"/>
            <a:ext cx="9605804" cy="576681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C21207-5969-411D-B05F-21492804B38E}"/>
              </a:ext>
            </a:extLst>
          </p:cNvPr>
          <p:cNvSpPr txBox="1"/>
          <p:nvPr/>
        </p:nvSpPr>
        <p:spPr>
          <a:xfrm>
            <a:off x="10103358" y="986415"/>
            <a:ext cx="206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Réduction t-SNE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F116DF-BC5A-45AE-9D56-6BB02F37C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3424177"/>
            <a:ext cx="543000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D01B53-B343-4A5E-A1C4-32942D7B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2F53E2-D981-452B-8194-B24DA7A89F4C}"/>
              </a:ext>
            </a:extLst>
          </p:cNvPr>
          <p:cNvSpPr txBox="1">
            <a:spLocks/>
          </p:cNvSpPr>
          <p:nvPr/>
        </p:nvSpPr>
        <p:spPr>
          <a:xfrm>
            <a:off x="660273" y="280422"/>
            <a:ext cx="10058400" cy="810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3. Analyse et traitement des données textuelles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AD14EF6-773B-43C3-8474-F98E9A751913}"/>
              </a:ext>
            </a:extLst>
          </p:cNvPr>
          <p:cNvCxnSpPr/>
          <p:nvPr/>
        </p:nvCxnSpPr>
        <p:spPr>
          <a:xfrm>
            <a:off x="733425" y="857250"/>
            <a:ext cx="900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04E3F29-08B7-4FC6-817E-FC87829D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942975"/>
            <a:ext cx="9001125" cy="56949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189834-EAD3-497A-8C13-E4880B5FECA6}"/>
              </a:ext>
            </a:extLst>
          </p:cNvPr>
          <p:cNvSpPr txBox="1"/>
          <p:nvPr/>
        </p:nvSpPr>
        <p:spPr>
          <a:xfrm>
            <a:off x="9353550" y="85725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Réduction </a:t>
            </a:r>
            <a:r>
              <a:rPr lang="fr-FR" dirty="0" err="1"/>
              <a:t>Isomap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9BBEAE-AB5B-4390-974C-252C8E09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674" y="3429000"/>
            <a:ext cx="5210902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08119B-D828-4BC3-B405-E41064E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0B21FF4-15C8-49EA-93C1-BA4FC72D6899}"/>
              </a:ext>
            </a:extLst>
          </p:cNvPr>
          <p:cNvSpPr txBox="1">
            <a:spLocks/>
          </p:cNvSpPr>
          <p:nvPr/>
        </p:nvSpPr>
        <p:spPr>
          <a:xfrm>
            <a:off x="660273" y="280422"/>
            <a:ext cx="10058400" cy="624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3. Analyse et traitement des données textuelles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D27BAB2-BA7F-4BA9-BCC5-7CE59BCC5D08}"/>
              </a:ext>
            </a:extLst>
          </p:cNvPr>
          <p:cNvCxnSpPr/>
          <p:nvPr/>
        </p:nvCxnSpPr>
        <p:spPr>
          <a:xfrm>
            <a:off x="800100" y="819150"/>
            <a:ext cx="860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2E0A3A5-C6AC-40FE-8BBC-A47B033E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3" y="1337696"/>
            <a:ext cx="10650855" cy="523988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AA9683A-9A9F-4B3E-9C85-F128C4992DEE}"/>
              </a:ext>
            </a:extLst>
          </p:cNvPr>
          <p:cNvSpPr txBox="1"/>
          <p:nvPr/>
        </p:nvSpPr>
        <p:spPr>
          <a:xfrm>
            <a:off x="660273" y="904875"/>
            <a:ext cx="105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présentation visuelle PCA à 2 dimensions représente peu d’intérêt dans le cas présent.</a:t>
            </a:r>
          </a:p>
        </p:txBody>
      </p:sp>
    </p:spTree>
    <p:extLst>
      <p:ext uri="{BB962C8B-B14F-4D97-AF65-F5344CB8AC3E}">
        <p14:creationId xmlns:p14="http://schemas.microsoft.com/office/powerpoint/2010/main" val="133293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7801E-EBAE-4B02-94B6-14BD4D21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314575"/>
            <a:ext cx="9662922" cy="123825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fr-FR" sz="4000" dirty="0"/>
              <a:t>4. Utilisation des modules NLP et classification de la librairie </a:t>
            </a:r>
            <a:r>
              <a:rPr lang="fr-FR" sz="4000" dirty="0" err="1"/>
              <a:t>Pycaret</a:t>
            </a:r>
            <a:r>
              <a:rPr lang="fr-FR" sz="4000" dirty="0"/>
              <a:t> – Données textuelles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A1AC6E-47CE-43B8-A4BB-EAA550D0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3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E78F9-AD9D-4033-BE2C-8AAF69D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3" y="256032"/>
            <a:ext cx="10058400" cy="591693"/>
          </a:xfrm>
        </p:spPr>
        <p:txBody>
          <a:bodyPr>
            <a:normAutofit/>
          </a:bodyPr>
          <a:lstStyle/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C238D9-88A9-41B8-A7B4-30AF4373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6E1D735-FD6B-400E-83F9-C3B52A4DBE67}"/>
              </a:ext>
            </a:extLst>
          </p:cNvPr>
          <p:cNvCxnSpPr/>
          <p:nvPr/>
        </p:nvCxnSpPr>
        <p:spPr>
          <a:xfrm>
            <a:off x="561975" y="790575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B65AD89-5808-4367-BF4E-A6D81F73856F}"/>
              </a:ext>
            </a:extLst>
          </p:cNvPr>
          <p:cNvSpPr txBox="1"/>
          <p:nvPr/>
        </p:nvSpPr>
        <p:spPr>
          <a:xfrm>
            <a:off x="469773" y="1325119"/>
            <a:ext cx="10674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-apple-system"/>
              </a:rPr>
              <a:t>Nous utiliserons la bibliothèque </a:t>
            </a:r>
            <a:r>
              <a:rPr lang="fr-FR" b="1" i="0" dirty="0" err="1">
                <a:effectLst/>
                <a:latin typeface="-apple-system"/>
              </a:rPr>
              <a:t>Pycaret</a:t>
            </a:r>
            <a:r>
              <a:rPr lang="fr-FR" b="1" dirty="0">
                <a:latin typeface="-apple-system"/>
              </a:rPr>
              <a:t>.</a:t>
            </a:r>
            <a:endParaRPr lang="fr-FR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1" dirty="0"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 err="1">
                <a:effectLst/>
                <a:latin typeface="-apple-system"/>
              </a:rPr>
              <a:t>PyCaret</a:t>
            </a:r>
            <a:r>
              <a:rPr lang="fr-FR" b="0" i="0" dirty="0">
                <a:effectLst/>
                <a:latin typeface="-apple-system"/>
              </a:rPr>
              <a:t> est une bibliothèque d'apprentissage automatique open source en Python qui automatise les flux de travail d'apprentissage automatique. Il s'agit d'un </a:t>
            </a:r>
            <a:r>
              <a:rPr lang="fr-FR" b="1" i="0" dirty="0">
                <a:effectLst/>
                <a:latin typeface="-apple-system"/>
              </a:rPr>
              <a:t>outil d'apprentissage automatique et de gestion de modèles</a:t>
            </a:r>
            <a:r>
              <a:rPr lang="fr-FR" b="0" i="0" dirty="0">
                <a:effectLst/>
                <a:latin typeface="-apple-system"/>
              </a:rPr>
              <a:t> de bout en bout qui accélère le cycle d'expérimentation de manière exponentielle et le rend plus productif.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En comparaison avec les autres bibliothèques d'apprentissage automatique open source, </a:t>
            </a:r>
            <a:r>
              <a:rPr lang="fr-FR" b="0" i="0" dirty="0" err="1">
                <a:effectLst/>
                <a:latin typeface="-apple-system"/>
              </a:rPr>
              <a:t>PyCaret</a:t>
            </a:r>
            <a:r>
              <a:rPr lang="fr-FR" b="0" i="0" dirty="0">
                <a:effectLst/>
                <a:latin typeface="-apple-system"/>
              </a:rPr>
              <a:t> est une bibliothèque alternative qui peut être utilisée pour remplacer des centaines de lignes de code par quelques mots seulement. </a:t>
            </a:r>
            <a:r>
              <a:rPr lang="fr-FR" b="1" i="0" dirty="0">
                <a:effectLst/>
                <a:latin typeface="-apple-system"/>
              </a:rPr>
              <a:t>Cela rend les expériences exponentiellement rapides et efficaces</a:t>
            </a:r>
            <a:r>
              <a:rPr lang="fr-FR" b="0" i="0" dirty="0">
                <a:effectLst/>
                <a:latin typeface="-apple-system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-apple-system"/>
              </a:rPr>
              <a:t>PyCaret</a:t>
            </a:r>
            <a:r>
              <a:rPr lang="fr-FR" b="0" i="0" dirty="0">
                <a:effectLst/>
                <a:latin typeface="-apple-system"/>
              </a:rPr>
              <a:t> est essentiellement un </a:t>
            </a:r>
            <a:r>
              <a:rPr lang="fr-FR" b="1" i="0" dirty="0" err="1">
                <a:effectLst/>
                <a:latin typeface="-apple-system"/>
              </a:rPr>
              <a:t>wrapper</a:t>
            </a:r>
            <a:r>
              <a:rPr lang="fr-FR" b="1" i="0" dirty="0">
                <a:effectLst/>
                <a:latin typeface="-apple-system"/>
              </a:rPr>
              <a:t> Python autour de plusieurs bibliothèques et </a:t>
            </a:r>
            <a:r>
              <a:rPr lang="fr-FR" b="1" i="0" dirty="0" err="1">
                <a:effectLst/>
                <a:latin typeface="-apple-system"/>
              </a:rPr>
              <a:t>frameworks</a:t>
            </a:r>
            <a:r>
              <a:rPr lang="fr-FR" b="1" i="0" dirty="0">
                <a:effectLst/>
                <a:latin typeface="-apple-system"/>
              </a:rPr>
              <a:t> d'apprentissage automatique tels que </a:t>
            </a:r>
            <a:r>
              <a:rPr lang="fr-FR" b="1" i="0" dirty="0" err="1">
                <a:effectLst/>
                <a:latin typeface="-apple-system"/>
              </a:rPr>
              <a:t>scikit-learn</a:t>
            </a:r>
            <a:r>
              <a:rPr lang="fr-FR" b="1" i="0" dirty="0">
                <a:effectLst/>
                <a:latin typeface="-apple-system"/>
              </a:rPr>
              <a:t>,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b="0" i="0" dirty="0" err="1">
                <a:effectLst/>
                <a:latin typeface="-apple-system"/>
              </a:rPr>
              <a:t>XGBoost</a:t>
            </a:r>
            <a:r>
              <a:rPr lang="fr-FR" b="0" i="0" dirty="0">
                <a:effectLst/>
                <a:latin typeface="-apple-system"/>
              </a:rPr>
              <a:t>, </a:t>
            </a:r>
            <a:r>
              <a:rPr lang="fr-FR" b="0" i="0" dirty="0" err="1">
                <a:effectLst/>
                <a:latin typeface="-apple-system"/>
              </a:rPr>
              <a:t>LightGBM</a:t>
            </a:r>
            <a:r>
              <a:rPr lang="fr-FR" b="0" i="0" dirty="0">
                <a:effectLst/>
                <a:latin typeface="-apple-system"/>
              </a:rPr>
              <a:t>, </a:t>
            </a:r>
            <a:r>
              <a:rPr lang="fr-FR" b="0" i="0" dirty="0" err="1">
                <a:effectLst/>
                <a:latin typeface="-apple-system"/>
              </a:rPr>
              <a:t>CatBoost</a:t>
            </a:r>
            <a:r>
              <a:rPr lang="fr-FR" b="0" i="0" dirty="0">
                <a:effectLst/>
                <a:latin typeface="-apple-system"/>
              </a:rPr>
              <a:t>, </a:t>
            </a:r>
            <a:r>
              <a:rPr lang="fr-FR" b="0" i="0" dirty="0" err="1">
                <a:effectLst/>
                <a:latin typeface="-apple-system"/>
              </a:rPr>
              <a:t>spaCy</a:t>
            </a:r>
            <a:r>
              <a:rPr lang="fr-FR" b="0" i="0" dirty="0">
                <a:effectLst/>
                <a:latin typeface="-apple-system"/>
              </a:rPr>
              <a:t>, </a:t>
            </a:r>
            <a:r>
              <a:rPr lang="fr-FR" b="0" i="0" dirty="0" err="1">
                <a:effectLst/>
                <a:latin typeface="-apple-system"/>
              </a:rPr>
              <a:t>Optuna</a:t>
            </a:r>
            <a:r>
              <a:rPr lang="fr-FR" b="0" i="0" dirty="0">
                <a:effectLst/>
                <a:latin typeface="-apple-system"/>
              </a:rPr>
              <a:t>, </a:t>
            </a:r>
            <a:r>
              <a:rPr lang="fr-FR" b="0" i="0" dirty="0" err="1">
                <a:effectLst/>
                <a:latin typeface="-apple-system"/>
              </a:rPr>
              <a:t>Hyperopt</a:t>
            </a:r>
            <a:r>
              <a:rPr lang="fr-FR" b="0" i="0" dirty="0">
                <a:effectLst/>
                <a:latin typeface="-apple-system"/>
              </a:rPr>
              <a:t>, Ray et bien d'autres.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61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725211-9377-48D1-8F64-12299499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90863E3-347D-4F58-A9D2-B1FAFBBA49A1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E6096A-DC35-48A7-8C62-A57887A87CA5}"/>
              </a:ext>
            </a:extLst>
          </p:cNvPr>
          <p:cNvCxnSpPr/>
          <p:nvPr/>
        </p:nvCxnSpPr>
        <p:spPr>
          <a:xfrm>
            <a:off x="542925" y="771525"/>
            <a:ext cx="6257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5F58D21-A813-4C0A-8897-7C39B57E2115}"/>
              </a:ext>
            </a:extLst>
          </p:cNvPr>
          <p:cNvSpPr txBox="1"/>
          <p:nvPr/>
        </p:nvSpPr>
        <p:spPr>
          <a:xfrm>
            <a:off x="469773" y="1143000"/>
            <a:ext cx="10841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module NLP de </a:t>
            </a:r>
            <a:r>
              <a:rPr lang="fr-FR" dirty="0" err="1"/>
              <a:t>Pycaret</a:t>
            </a:r>
            <a:r>
              <a:rPr lang="fr-FR" dirty="0"/>
              <a:t> effectue automatiquement toutes les opérations de pré-traitement NLP (Suppression des </a:t>
            </a:r>
            <a:r>
              <a:rPr lang="fr-FR" dirty="0" err="1"/>
              <a:t>stopwords</a:t>
            </a:r>
            <a:r>
              <a:rPr lang="fr-FR" dirty="0"/>
              <a:t>, ponctuations, majuscules. Lemmatisation du texte, ,,,).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Nous avons modélisé des sujets avec les méthodes non supervisées intégrées dans le module NLP de </a:t>
            </a:r>
            <a:r>
              <a:rPr lang="fr-FR" dirty="0" err="1"/>
              <a:t>Pycaret</a:t>
            </a:r>
            <a:r>
              <a:rPr lang="fr-FR" dirty="0"/>
              <a:t>, LDA (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Latent Dirichlet Allocation) et NMF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Negative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Matrix Factorisation).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Modélisation LDA effectuée sur 4 et 7 sujets,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Modélisation NMF effectuée sur 5 et 7 sujets,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Meilleur résultat obtenu avec la modélisation NMF sur 7 sujets (topics).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Nous avons ensuite mesuré les performances du modèle avec le module Classification de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Pycaret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en utilisant les métriques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Accuracy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et AUC.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58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ED70CE-53BC-4F5E-BF53-73B4EE0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F5543E-51E7-48A1-B7D6-24DFC45318FD}"/>
              </a:ext>
            </a:extLst>
          </p:cNvPr>
          <p:cNvSpPr txBox="1"/>
          <p:nvPr/>
        </p:nvSpPr>
        <p:spPr>
          <a:xfrm>
            <a:off x="296418" y="949953"/>
            <a:ext cx="113347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Mesure de cohérence intrinsèque du modèle NMF et évaluation du nombre de sujets optimal 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Les mesures de cohérence de sujet évaluent un seul sujet en mesurant le degré de similitude sémantique entre les mots à score élevé dans le sujet. Ces mesures permettent de distinguer les sujets qui sont des sujets sémantiquement interprétables et les sujets qui sont des artefacts d'inférence statistique.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Utilisation de la bibliothèque  </a:t>
            </a:r>
            <a:r>
              <a:rPr lang="fr-FR" sz="1400" dirty="0" err="1"/>
              <a:t>Gensim</a:t>
            </a:r>
            <a:r>
              <a:rPr lang="fr-FR" sz="1400" dirty="0"/>
              <a:t> NMF pour obtenir le meilleur nombre de sujets via le score de cohérence.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472F671-A16D-4B02-AF3C-6B7C7FE95B7F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36E80C1-7EA3-465D-B661-A4C38A8DD8F8}"/>
              </a:ext>
            </a:extLst>
          </p:cNvPr>
          <p:cNvCxnSpPr/>
          <p:nvPr/>
        </p:nvCxnSpPr>
        <p:spPr>
          <a:xfrm>
            <a:off x="590550" y="781050"/>
            <a:ext cx="677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93E5ACA-4CCF-47CA-BE60-3BFDF2AC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8" y="2752726"/>
            <a:ext cx="11014710" cy="39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9EC87D-82C5-4567-AA0C-CA2EF5B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781200B-F933-4F43-BEBD-154C7CD4BB27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7F3CE-0627-4426-9D58-666A220C7314}"/>
              </a:ext>
            </a:extLst>
          </p:cNvPr>
          <p:cNvCxnSpPr/>
          <p:nvPr/>
        </p:nvCxnSpPr>
        <p:spPr>
          <a:xfrm>
            <a:off x="542925" y="781050"/>
            <a:ext cx="616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5E19F6F-5B83-4146-BB0A-4619A52185F5}"/>
              </a:ext>
            </a:extLst>
          </p:cNvPr>
          <p:cNvSpPr txBox="1"/>
          <p:nvPr/>
        </p:nvSpPr>
        <p:spPr>
          <a:xfrm>
            <a:off x="469773" y="1038225"/>
            <a:ext cx="108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 final, la modélisation NMF avec 7 topics s’avère plus pertinente qu’avec 5 topics.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CD8585-FA67-4A8B-A419-53765EE2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07557"/>
            <a:ext cx="10998328" cy="21071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ADDB66-9BF2-40BC-88D6-5AB42C334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9" y="3710201"/>
            <a:ext cx="5267842" cy="289176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88B173E-24A4-41DF-BD37-2CD50447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3710201"/>
            <a:ext cx="5939027" cy="30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1498A-2DC1-41FF-A201-F40DC5CA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18" y="352068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sOMMAIRE</a:t>
            </a:r>
            <a:endParaRPr lang="fr-FR" dirty="0"/>
          </a:p>
        </p:txBody>
      </p:sp>
      <p:graphicFrame>
        <p:nvGraphicFramePr>
          <p:cNvPr id="5" name="ZoneTexte 6">
            <a:extLst>
              <a:ext uri="{FF2B5EF4-FFF2-40B4-BE49-F238E27FC236}">
                <a16:creationId xmlns:a16="http://schemas.microsoft.com/office/drawing/2014/main" id="{6AB44BB6-FDD0-4C56-B1F7-795B2F0FB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334328"/>
              </p:ext>
            </p:extLst>
          </p:nvPr>
        </p:nvGraphicFramePr>
        <p:xfrm>
          <a:off x="931719" y="1284206"/>
          <a:ext cx="10322351" cy="448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816D999-EF33-414F-95CE-00B71994C338}"/>
              </a:ext>
            </a:extLst>
          </p:cNvPr>
          <p:cNvCxnSpPr/>
          <p:nvPr/>
        </p:nvCxnSpPr>
        <p:spPr>
          <a:xfrm>
            <a:off x="949995" y="990600"/>
            <a:ext cx="10285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AEADA2D-5626-4B89-BB35-D8F7832C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E38FBB-545F-4ED2-AB8F-45258729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0A95BB8-2D0D-4A60-A36E-255672E1C23A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4E03BF8-46E1-4B56-9E9B-82378A6855BF}"/>
              </a:ext>
            </a:extLst>
          </p:cNvPr>
          <p:cNvCxnSpPr/>
          <p:nvPr/>
        </p:nvCxnSpPr>
        <p:spPr>
          <a:xfrm>
            <a:off x="581025" y="771525"/>
            <a:ext cx="599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C9E5C7FC-FA34-40CF-B0BA-1A61984F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971550"/>
            <a:ext cx="102965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86E31A-6076-4057-A439-F691F4AA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8FE8A86-7CF9-4D45-8BF0-9928F484F632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4. </a:t>
            </a:r>
            <a:r>
              <a:rPr lang="fr-FR" sz="3600" dirty="0" err="1"/>
              <a:t>Pycaret</a:t>
            </a:r>
            <a:r>
              <a:rPr lang="fr-FR" sz="3600" dirty="0"/>
              <a:t> – </a:t>
            </a:r>
            <a:r>
              <a:rPr lang="fr-FR" sz="3600" dirty="0" err="1"/>
              <a:t>nlp</a:t>
            </a:r>
            <a:r>
              <a:rPr lang="fr-FR" sz="3600" dirty="0"/>
              <a:t> et classification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807B58E-ADAD-4507-B5D5-00620CFE9DC2}"/>
              </a:ext>
            </a:extLst>
          </p:cNvPr>
          <p:cNvCxnSpPr>
            <a:cxnSpLocks/>
          </p:cNvCxnSpPr>
          <p:nvPr/>
        </p:nvCxnSpPr>
        <p:spPr>
          <a:xfrm>
            <a:off x="469773" y="762000"/>
            <a:ext cx="662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9CDBF93-F981-4734-8C85-AE248A87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8" y="1865438"/>
            <a:ext cx="4401164" cy="47365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94C67BA-9BAD-4CF1-8155-BF45C4A87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65" y="1865438"/>
            <a:ext cx="6144035" cy="47724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D8A25F8-6AEF-4669-AEB5-F5B57564AA64}"/>
              </a:ext>
            </a:extLst>
          </p:cNvPr>
          <p:cNvSpPr txBox="1"/>
          <p:nvPr/>
        </p:nvSpPr>
        <p:spPr>
          <a:xfrm>
            <a:off x="542618" y="1085850"/>
            <a:ext cx="105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Performances du modèle NMF avec 7 classes correspondant aux 7 catégories de produits</a:t>
            </a:r>
          </a:p>
        </p:txBody>
      </p:sp>
    </p:spTree>
    <p:extLst>
      <p:ext uri="{BB962C8B-B14F-4D97-AF65-F5344CB8AC3E}">
        <p14:creationId xmlns:p14="http://schemas.microsoft.com/office/powerpoint/2010/main" val="254635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3671B-1EB4-4E42-BD26-D089C8EC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2381250"/>
            <a:ext cx="9424798" cy="1171575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fr-FR" sz="5500" dirty="0"/>
              <a:t>5. Analyse et traitement des 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EFB09E-7783-4EB8-8880-4ED96CE4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0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094968-868F-454D-9400-CDEBD1F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33BC991-C945-4BF8-8B33-9F0BD3959F01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5. </a:t>
            </a:r>
            <a:r>
              <a:rPr lang="fr-FR" sz="3600" dirty="0" err="1"/>
              <a:t>Pretraitements</a:t>
            </a:r>
            <a:r>
              <a:rPr lang="fr-FR" sz="3600" dirty="0"/>
              <a:t> des images </a:t>
            </a:r>
            <a:r>
              <a:rPr lang="fr-FR" sz="3600" dirty="0" err="1"/>
              <a:t>basees</a:t>
            </a:r>
            <a:r>
              <a:rPr lang="fr-FR" sz="3600" dirty="0"/>
              <a:t> sur la modification d’histogrammes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0210EB6-F9A8-4BF1-B493-789768147EE8}"/>
              </a:ext>
            </a:extLst>
          </p:cNvPr>
          <p:cNvCxnSpPr>
            <a:cxnSpLocks/>
          </p:cNvCxnSpPr>
          <p:nvPr/>
        </p:nvCxnSpPr>
        <p:spPr>
          <a:xfrm>
            <a:off x="561975" y="771525"/>
            <a:ext cx="1029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F526B20-AD6B-4C96-8435-098EDC9F7CB8}"/>
              </a:ext>
            </a:extLst>
          </p:cNvPr>
          <p:cNvSpPr txBox="1"/>
          <p:nvPr/>
        </p:nvSpPr>
        <p:spPr>
          <a:xfrm>
            <a:off x="561975" y="933451"/>
            <a:ext cx="10841355" cy="227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mémoire, l’histogramme d'une image numérique est une courbe statistique représentant la répartition de ses pixels selon leur intensité.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Conversion de l’image en nuances de gris 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la luminosité d'un point fournit l'essentiel de l'information utile à propos de l'image, et la couleur n'apporte pas grand chose de plus.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Égalisation d’histogrammes 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réajuster le contraste d'une image.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sz="1600" b="1" u="sng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Élimination du bruit 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application d’un </a:t>
            </a:r>
            <a:r>
              <a:rPr lang="fr-FR" sz="16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filtre médian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 dont le principe est proche du filtre moyenneur : la valeur de chaque pixel est remplacée par la médiane (et non la moyenne) de son voisinage. 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90E6C7-E250-4E81-861A-AB41CACE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855021"/>
            <a:ext cx="2867025" cy="2600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45722C-BF6B-427E-A3FF-5FCC9AD3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43" y="3855021"/>
            <a:ext cx="3048425" cy="26003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7FD4392-17CB-499C-ABA3-A755B1F2502C}"/>
              </a:ext>
            </a:extLst>
          </p:cNvPr>
          <p:cNvSpPr txBox="1"/>
          <p:nvPr/>
        </p:nvSpPr>
        <p:spPr>
          <a:xfrm>
            <a:off x="2047875" y="342900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Avant traitement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4ADF6C-6D88-49C4-BB95-F02D11B456B5}"/>
              </a:ext>
            </a:extLst>
          </p:cNvPr>
          <p:cNvSpPr txBox="1"/>
          <p:nvPr/>
        </p:nvSpPr>
        <p:spPr>
          <a:xfrm>
            <a:off x="6619875" y="34290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traitement</a:t>
            </a:r>
          </a:p>
        </p:txBody>
      </p:sp>
    </p:spTree>
    <p:extLst>
      <p:ext uri="{BB962C8B-B14F-4D97-AF65-F5344CB8AC3E}">
        <p14:creationId xmlns:p14="http://schemas.microsoft.com/office/powerpoint/2010/main" val="144218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FAB883-D00A-4D09-94F9-9CFC61C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120643F8-69E9-4124-A7F7-FAA46001F47C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5. Création des descripteurs de chaque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90B65-D6DF-4CC9-9EE5-58F51F2CF72E}"/>
              </a:ext>
            </a:extLst>
          </p:cNvPr>
          <p:cNvCxnSpPr/>
          <p:nvPr/>
        </p:nvCxnSpPr>
        <p:spPr>
          <a:xfrm>
            <a:off x="561975" y="762000"/>
            <a:ext cx="809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399EDDC-376D-4411-A5D6-186BECBECD0B}"/>
              </a:ext>
            </a:extLst>
          </p:cNvPr>
          <p:cNvSpPr txBox="1"/>
          <p:nvPr/>
        </p:nvSpPr>
        <p:spPr>
          <a:xfrm>
            <a:off x="240792" y="1025636"/>
            <a:ext cx="110985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Utilisation de l’algorithme SIFT </a:t>
            </a:r>
            <a:r>
              <a:rPr lang="fr-FR" dirty="0">
                <a:latin typeface="-apple-system"/>
              </a:rPr>
              <a:t>(</a:t>
            </a:r>
            <a:r>
              <a:rPr lang="fr-FR" dirty="0" err="1">
                <a:latin typeface="-apple-system"/>
              </a:rPr>
              <a:t>Scale</a:t>
            </a:r>
            <a:r>
              <a:rPr lang="fr-FR" dirty="0">
                <a:latin typeface="-apple-system"/>
              </a:rPr>
              <a:t>-invariant </a:t>
            </a:r>
            <a:r>
              <a:rPr lang="fr-FR" dirty="0" err="1">
                <a:latin typeface="-apple-system"/>
              </a:rPr>
              <a:t>feature</a:t>
            </a:r>
            <a:r>
              <a:rPr lang="fr-FR" dirty="0">
                <a:latin typeface="-apple-system"/>
              </a:rPr>
              <a:t> </a:t>
            </a:r>
            <a:r>
              <a:rPr lang="fr-FR" dirty="0" err="1">
                <a:latin typeface="-apple-system"/>
              </a:rPr>
              <a:t>transform</a:t>
            </a:r>
            <a:r>
              <a:rPr lang="fr-FR" dirty="0">
                <a:latin typeface="-apple-system"/>
              </a:rPr>
              <a:t>). =&gt; Cette méthode  permet </a:t>
            </a:r>
            <a:r>
              <a:rPr lang="fr-FR" b="1" i="1" dirty="0">
                <a:latin typeface="-apple-system"/>
              </a:rPr>
              <a:t>d'extraire des </a:t>
            </a:r>
            <a:r>
              <a:rPr lang="fr-FR" b="1" i="1" dirty="0" err="1">
                <a:latin typeface="-apple-system"/>
              </a:rPr>
              <a:t>features</a:t>
            </a:r>
            <a:r>
              <a:rPr lang="fr-FR" b="1" i="1" dirty="0">
                <a:latin typeface="-apple-system"/>
              </a:rPr>
              <a:t> </a:t>
            </a:r>
            <a:r>
              <a:rPr lang="fr-FR" dirty="0">
                <a:latin typeface="-apple-system"/>
              </a:rPr>
              <a:t>(ou points d'intérêt) de l'image </a:t>
            </a:r>
            <a:r>
              <a:rPr lang="fr-FR" b="1" i="1" dirty="0">
                <a:latin typeface="-apple-system"/>
              </a:rPr>
              <a:t>et</a:t>
            </a:r>
            <a:r>
              <a:rPr lang="fr-FR" dirty="0">
                <a:latin typeface="-apple-system"/>
              </a:rPr>
              <a:t> de </a:t>
            </a:r>
            <a:r>
              <a:rPr lang="fr-FR" b="1" i="1" dirty="0">
                <a:latin typeface="-apple-system"/>
              </a:rPr>
              <a:t>calculer leurs descripteurs</a:t>
            </a:r>
            <a:r>
              <a:rPr lang="fr-FR" dirty="0">
                <a:latin typeface="-apple-system"/>
              </a:rPr>
              <a:t>. Un descripteur est un vecteur qui décrit le voisinage de la </a:t>
            </a:r>
            <a:r>
              <a:rPr lang="fr-FR" dirty="0" err="1">
                <a:latin typeface="-apple-system"/>
              </a:rPr>
              <a:t>feature</a:t>
            </a:r>
            <a:r>
              <a:rPr lang="fr-FR" dirty="0">
                <a:latin typeface="-apple-system"/>
              </a:rPr>
              <a:t> à laquelle il est associé. Il est utilisé pour repérer les paires de </a:t>
            </a:r>
            <a:r>
              <a:rPr lang="fr-FR" dirty="0" err="1">
                <a:latin typeface="-apple-system"/>
              </a:rPr>
              <a:t>features</a:t>
            </a:r>
            <a:r>
              <a:rPr lang="fr-FR" dirty="0">
                <a:latin typeface="-apple-system"/>
              </a:rPr>
              <a:t> qui se ressemblent le plus dans deux images.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Création des clusters de descripteurs SIFT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(utilisation de </a:t>
            </a:r>
            <a:r>
              <a:rPr lang="fr-FR" b="0" i="0" dirty="0" err="1">
                <a:effectLst/>
                <a:latin typeface="-apple-system"/>
              </a:rPr>
              <a:t>MiniBatchKMeans</a:t>
            </a:r>
            <a:r>
              <a:rPr lang="fr-FR" b="0" i="0" dirty="0">
                <a:effectLst/>
                <a:latin typeface="-apple-system"/>
              </a:rPr>
              <a:t>) : A titre de règle pratique, le </a:t>
            </a:r>
            <a:r>
              <a:rPr lang="fr-FR" b="1" i="1" dirty="0">
                <a:effectLst/>
                <a:latin typeface="-apple-system"/>
              </a:rPr>
              <a:t>nombre de clusters de descripteurs est fixé à la racine carré du nombre de descripteurs</a:t>
            </a:r>
            <a:r>
              <a:rPr lang="fr-FR" b="0" i="0" dirty="0"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IL sera ici fait essais, avec 528 438 descripteurs (727 clusters de descripteurs) et 900 118 descripteurs (949 clusters de descripteurs).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>
                <a:latin typeface="-apple-system"/>
              </a:rPr>
              <a:t>Les meilleurs résultats seront obtenus avec 949 clusters de descripteurs</a:t>
            </a:r>
            <a:r>
              <a:rPr lang="fr-FR" dirty="0"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latin typeface="-apple-system"/>
              </a:rPr>
              <a:t>Création des </a:t>
            </a:r>
            <a:r>
              <a:rPr lang="fr-FR" b="1" u="sng" dirty="0" err="1">
                <a:latin typeface="-apple-system"/>
              </a:rPr>
              <a:t>features</a:t>
            </a:r>
            <a:r>
              <a:rPr lang="fr-FR" b="1" u="sng" dirty="0">
                <a:latin typeface="-apple-system"/>
              </a:rPr>
              <a:t> des images </a:t>
            </a:r>
            <a:r>
              <a:rPr lang="fr-FR" dirty="0">
                <a:latin typeface="-apple-system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-apple-system"/>
              </a:rPr>
              <a:t>Création d’un histogramme : Pour chaque image, on crée un histogramme qui indique la fréquence d'apparition de chaque </a:t>
            </a:r>
            <a:r>
              <a:rPr lang="fr-FR" dirty="0" err="1">
                <a:latin typeface="-apple-system"/>
              </a:rPr>
              <a:t>visual</a:t>
            </a:r>
            <a:r>
              <a:rPr lang="fr-FR" dirty="0">
                <a:latin typeface="-apple-system"/>
              </a:rPr>
              <a:t> </a:t>
            </a:r>
            <a:r>
              <a:rPr lang="fr-FR" dirty="0" err="1">
                <a:latin typeface="-apple-system"/>
              </a:rPr>
              <a:t>word</a:t>
            </a:r>
            <a:r>
              <a:rPr lang="fr-FR" dirty="0">
                <a:latin typeface="-apple-system"/>
              </a:rPr>
              <a:t> (centre des clusters) dans l'image. =&gt; C</a:t>
            </a:r>
            <a:r>
              <a:rPr lang="fr-FR" b="0" i="0" dirty="0">
                <a:effectLst/>
                <a:latin typeface="-apple-system"/>
              </a:rPr>
              <a:t>omptage pour chaque numéro de cluster du nombre de descripteurs de l'image.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-apple-system"/>
              </a:rPr>
              <a:t>On obtient un </a:t>
            </a:r>
            <a:r>
              <a:rPr lang="fr-FR" b="1" i="1" dirty="0" err="1">
                <a:latin typeface="-apple-system"/>
              </a:rPr>
              <a:t>dataframe</a:t>
            </a:r>
            <a:r>
              <a:rPr lang="fr-FR" b="1" i="1" dirty="0">
                <a:latin typeface="-apple-system"/>
              </a:rPr>
              <a:t> : 1050 lignes (images) et 949 colonnes (</a:t>
            </a:r>
            <a:r>
              <a:rPr lang="fr-FR" b="1" i="1" dirty="0" err="1">
                <a:latin typeface="-apple-system"/>
              </a:rPr>
              <a:t>features</a:t>
            </a:r>
            <a:r>
              <a:rPr lang="fr-FR" b="1" i="1" dirty="0">
                <a:latin typeface="-apple-system"/>
              </a:rPr>
              <a:t>) que l’on convertit ensuite en </a:t>
            </a:r>
            <a:r>
              <a:rPr lang="fr-FR" b="1" i="1" dirty="0" err="1">
                <a:latin typeface="-apple-system"/>
              </a:rPr>
              <a:t>Array</a:t>
            </a:r>
            <a:r>
              <a:rPr lang="fr-FR" b="1" i="1" dirty="0">
                <a:latin typeface="-apple-system"/>
              </a:rPr>
              <a:t> </a:t>
            </a:r>
            <a:r>
              <a:rPr lang="fr-FR" b="1" i="1" dirty="0" err="1">
                <a:latin typeface="-apple-system"/>
              </a:rPr>
              <a:t>numpy</a:t>
            </a:r>
            <a:r>
              <a:rPr lang="fr-FR" b="1" i="1" dirty="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92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4B032A-BEB1-4E87-89E8-5C6B7DA8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6087CD2-E662-4884-B199-AA6124F18189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5. Nombre optimal de classes (</a:t>
            </a:r>
            <a:r>
              <a:rPr lang="fr-FR" sz="3600" dirty="0" err="1"/>
              <a:t>categories</a:t>
            </a:r>
            <a:r>
              <a:rPr lang="fr-FR" sz="3600" dirty="0"/>
              <a:t> de produits)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BE88E8E-8AD1-4CA1-A71C-BC0FE9D398E1}"/>
              </a:ext>
            </a:extLst>
          </p:cNvPr>
          <p:cNvCxnSpPr/>
          <p:nvPr/>
        </p:nvCxnSpPr>
        <p:spPr>
          <a:xfrm>
            <a:off x="600075" y="847725"/>
            <a:ext cx="927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6ED5C4A-F2E1-4226-8849-8854BFCA62AA}"/>
              </a:ext>
            </a:extLst>
          </p:cNvPr>
          <p:cNvSpPr txBox="1"/>
          <p:nvPr/>
        </p:nvSpPr>
        <p:spPr>
          <a:xfrm>
            <a:off x="600075" y="1028700"/>
            <a:ext cx="942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Déterminé à partir des 949 descripteurs.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9D4857-60A0-4998-86C6-7DD290D8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1439418"/>
            <a:ext cx="11058525" cy="457085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4CB5203-8309-40BC-BEC4-FC4C1118DEE9}"/>
              </a:ext>
            </a:extLst>
          </p:cNvPr>
          <p:cNvSpPr txBox="1"/>
          <p:nvPr/>
        </p:nvSpPr>
        <p:spPr>
          <a:xfrm>
            <a:off x="600075" y="6232636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résultat étant obtenu pour 6 classes (Silhouette k-</a:t>
            </a:r>
            <a:r>
              <a:rPr lang="fr-FR" dirty="0" err="1"/>
              <a:t>means</a:t>
            </a:r>
            <a:r>
              <a:rPr lang="fr-FR" dirty="0"/>
              <a:t> de 0,32).</a:t>
            </a:r>
          </a:p>
        </p:txBody>
      </p:sp>
    </p:spTree>
    <p:extLst>
      <p:ext uri="{BB962C8B-B14F-4D97-AF65-F5344CB8AC3E}">
        <p14:creationId xmlns:p14="http://schemas.microsoft.com/office/powerpoint/2010/main" val="140785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A226E1-F048-4995-8069-33F3688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4EF9EFF-CEE4-4D39-A0F4-6456D48463ED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5. Utilisation du module classification de </a:t>
            </a:r>
            <a:r>
              <a:rPr lang="fr-FR" sz="3600" dirty="0" err="1"/>
              <a:t>pycaret</a:t>
            </a:r>
            <a:endParaRPr lang="fr-FR" sz="36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0DA4865-F681-4A3A-AF51-CAB6846DF89D}"/>
              </a:ext>
            </a:extLst>
          </p:cNvPr>
          <p:cNvCxnSpPr/>
          <p:nvPr/>
        </p:nvCxnSpPr>
        <p:spPr>
          <a:xfrm>
            <a:off x="590550" y="800100"/>
            <a:ext cx="869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C4E969E-DF8C-4132-BEBC-B40716837650}"/>
              </a:ext>
            </a:extLst>
          </p:cNvPr>
          <p:cNvSpPr txBox="1"/>
          <p:nvPr/>
        </p:nvSpPr>
        <p:spPr>
          <a:xfrm>
            <a:off x="469773" y="974837"/>
            <a:ext cx="107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 du module = </a:t>
            </a:r>
            <a:r>
              <a:rPr lang="fr-FR" dirty="0" err="1"/>
              <a:t>Dataframe</a:t>
            </a:r>
            <a:r>
              <a:rPr lang="fr-FR" dirty="0"/>
              <a:t> des 949 descripteurs – Cible = 7 catégories de produits encodés.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A1D3D5-8557-4C79-B427-ACC00BEA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0" y="1704975"/>
            <a:ext cx="4934639" cy="45963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EBE194-8D5B-4279-BE07-7FAB1D02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29" y="1704975"/>
            <a:ext cx="6086921" cy="47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3BF20C-6BDC-4552-8E75-30955A1E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CBA3C48-1552-494F-977B-78412C6CCAAD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5. Représentation t-</a:t>
            </a:r>
            <a:r>
              <a:rPr lang="fr-FR" sz="3600" dirty="0" err="1"/>
              <a:t>sne</a:t>
            </a:r>
            <a:r>
              <a:rPr lang="fr-FR" sz="3600" dirty="0"/>
              <a:t> des 7 clusters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D3747F-CBE4-4641-9459-83DD51E68D2C}"/>
              </a:ext>
            </a:extLst>
          </p:cNvPr>
          <p:cNvCxnSpPr/>
          <p:nvPr/>
        </p:nvCxnSpPr>
        <p:spPr>
          <a:xfrm>
            <a:off x="571500" y="752475"/>
            <a:ext cx="7181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69B228B-55D7-433B-93D1-4D00C6B2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" y="1104696"/>
            <a:ext cx="8735644" cy="29150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F4282D-1347-476C-B3DC-44B38BAC7CE4}"/>
              </a:ext>
            </a:extLst>
          </p:cNvPr>
          <p:cNvSpPr txBox="1"/>
          <p:nvPr/>
        </p:nvSpPr>
        <p:spPr>
          <a:xfrm>
            <a:off x="370256" y="4381500"/>
            <a:ext cx="1094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L’indice ARI comparant les similarités entre les clusters </a:t>
            </a:r>
            <a:r>
              <a:rPr lang="fr-FR" dirty="0" err="1"/>
              <a:t>kmeans</a:t>
            </a:r>
            <a:r>
              <a:rPr lang="fr-FR" dirty="0"/>
              <a:t> et les vrais classes correspondant aux 7 catégories de produits demeure cependant très faible (0,06). </a:t>
            </a:r>
          </a:p>
        </p:txBody>
      </p:sp>
    </p:spTree>
    <p:extLst>
      <p:ext uri="{BB962C8B-B14F-4D97-AF65-F5344CB8AC3E}">
        <p14:creationId xmlns:p14="http://schemas.microsoft.com/office/powerpoint/2010/main" val="291410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67369-5EE1-4436-8C17-D4F94671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247900"/>
            <a:ext cx="9778576" cy="13803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fr-FR" sz="4700" dirty="0"/>
              <a:t>6. Transfer </a:t>
            </a:r>
            <a:r>
              <a:rPr lang="fr-FR" sz="4700" dirty="0" err="1"/>
              <a:t>learning</a:t>
            </a:r>
            <a:r>
              <a:rPr lang="fr-FR" sz="4700" dirty="0"/>
              <a:t> appliqué aux 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09613-12E1-46E6-AE70-23BE8407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53DAF9-E6A5-424F-943B-EC577CDE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5E4FDA9-0E26-48F7-A47C-B82B0EEB79EB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6. Transfer </a:t>
            </a:r>
            <a:r>
              <a:rPr lang="fr-FR" sz="3600" dirty="0" err="1"/>
              <a:t>learning</a:t>
            </a:r>
            <a:r>
              <a:rPr lang="fr-FR" sz="3600" dirty="0"/>
              <a:t> appliqué aux images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83A54-962F-4026-92DF-92AA251CB1F9}"/>
              </a:ext>
            </a:extLst>
          </p:cNvPr>
          <p:cNvSpPr txBox="1"/>
          <p:nvPr/>
        </p:nvSpPr>
        <p:spPr>
          <a:xfrm>
            <a:off x="352424" y="1495425"/>
            <a:ext cx="113442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Le </a:t>
            </a:r>
            <a:r>
              <a:rPr lang="fr-FR" b="1" i="1" dirty="0">
                <a:latin typeface="Calibri" panose="020F0502020204030204" pitchFamily="34" charset="0"/>
                <a:cs typeface="Arial" panose="020B0604020202020204" pitchFamily="34" charset="0"/>
              </a:rPr>
              <a:t>Transfer Learning 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permet de faire du 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 Learning en </a:t>
            </a:r>
            <a:r>
              <a:rPr lang="fr-FR" b="1" i="1" dirty="0">
                <a:latin typeface="Calibri" panose="020F0502020204030204" pitchFamily="34" charset="0"/>
                <a:cs typeface="Arial" panose="020B0604020202020204" pitchFamily="34" charset="0"/>
              </a:rPr>
              <a:t>utilisant les connaissances acquises par un réseau de neurones convolutif 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lors de la résolution d'un problème afin d'en résoudre un autre plus ou moins similaire. On réalise ainsi un </a:t>
            </a:r>
            <a:r>
              <a:rPr lang="fr-FR" b="1" i="1" dirty="0">
                <a:latin typeface="Calibri" panose="020F0502020204030204" pitchFamily="34" charset="0"/>
                <a:cs typeface="Arial" panose="020B0604020202020204" pitchFamily="34" charset="0"/>
              </a:rPr>
              <a:t>transfert de connaissances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, d'où le nom.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s’appuiera ici sur </a:t>
            </a:r>
            <a:r>
              <a:rPr lang="fr-FR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l’a</a:t>
            </a:r>
            <a:r>
              <a:rPr lang="fr-FR" b="1" i="1" dirty="0">
                <a:latin typeface="Calibri" panose="020F0502020204030204" pitchFamily="34" charset="0"/>
                <a:cs typeface="Arial" panose="020B0604020202020204" pitchFamily="34" charset="0"/>
              </a:rPr>
              <a:t>rchitecture de VGG-16 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=&gt; version du réseau de neurones convolutif appelé VGG-Net.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VGG-16 est constitué de plusieurs couches, dont 13 couches de convolution et 3 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fully-connected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. Il doit donc apprendre les poids de 16 couches.</a:t>
            </a:r>
          </a:p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fr-FR" sz="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En sortie des couches de convolution et 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pooling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, nous avons 3 couches de neurones 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Fully-Connected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. Les deux premières sont composées de 4096 neurones et la dernière de 1000 neurones avec une fonction d’activation 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softmax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 pour déterminer la classe de l’image.</a:t>
            </a:r>
          </a:p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fr-FR" sz="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VGG a été entraîné sur </a:t>
            </a:r>
            <a:r>
              <a:rPr lang="fr-FR" dirty="0" err="1">
                <a:latin typeface="Calibri" panose="020F0502020204030204" pitchFamily="34" charset="0"/>
                <a:cs typeface="Arial" panose="020B0604020202020204" pitchFamily="34" charset="0"/>
              </a:rPr>
              <a:t>ImageNet</a:t>
            </a: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 (base de données de plus de 14 millions d’images labellisées réparties dans plus de 1000 classes.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0AE951B-4B90-4D19-8C2B-3B729DD625F2}"/>
              </a:ext>
            </a:extLst>
          </p:cNvPr>
          <p:cNvCxnSpPr/>
          <p:nvPr/>
        </p:nvCxnSpPr>
        <p:spPr>
          <a:xfrm>
            <a:off x="590550" y="847725"/>
            <a:ext cx="767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4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70234-A59E-4A1E-818E-D6EDE12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918561"/>
            <a:ext cx="9281160" cy="1895475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US" sz="4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8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8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4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la mission</a:t>
            </a:r>
            <a:br>
              <a:rPr lang="en-US" sz="8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8ACD2-5D59-41D0-984C-B9E3CDCC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25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B5B4F3-F8A6-4406-9D03-5B25F5D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8FDE9AF-4EDD-4AF8-AB42-B7C6747990A9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6. Transfer </a:t>
            </a:r>
            <a:r>
              <a:rPr lang="fr-FR" sz="3600" dirty="0" err="1"/>
              <a:t>learning</a:t>
            </a:r>
            <a:r>
              <a:rPr lang="fr-FR" sz="3600" dirty="0"/>
              <a:t> appliqué aux images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641E25-3910-4FA2-9FCA-6E540AE20A66}"/>
              </a:ext>
            </a:extLst>
          </p:cNvPr>
          <p:cNvCxnSpPr/>
          <p:nvPr/>
        </p:nvCxnSpPr>
        <p:spPr>
          <a:xfrm>
            <a:off x="581025" y="800100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A2ADE5C-DD2F-4DE0-B154-CCE720E2287F}"/>
              </a:ext>
            </a:extLst>
          </p:cNvPr>
          <p:cNvSpPr txBox="1"/>
          <p:nvPr/>
        </p:nvSpPr>
        <p:spPr>
          <a:xfrm>
            <a:off x="561975" y="1209675"/>
            <a:ext cx="10749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Préparation des données : création de 2 dossiers d’entraînement et de test contenant chacun 7 répertoires d’images correspondant aux 7 catégories de produits identifiés manuellement.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augmentation avec </a:t>
            </a:r>
            <a:r>
              <a:rPr lang="fr-FR" dirty="0" err="1"/>
              <a:t>Tensorflor</a:t>
            </a:r>
            <a:r>
              <a:rPr lang="fr-FR" dirty="0"/>
              <a:t> =&gt; décliner une image en faisant des décalages, rotations, zooms afin de la dupliquer en plusieurs exemplaires.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modèle à partir de  VGG16 en utilisant les poids </a:t>
            </a:r>
            <a:r>
              <a:rPr lang="fr-FR" dirty="0" err="1"/>
              <a:t>Imagenet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d’une nouvelle couche Dense à la fin (on pourrait en ajouter d’autres d’ailleurs), c’est cette couche qui fera le choix de tel ou tel objet. =&gt; Fixation du nombre de classes en sortie = 7. Activation </a:t>
            </a:r>
            <a:r>
              <a:rPr lang="fr-FR" dirty="0" err="1"/>
              <a:t>Softmax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Entraînement du modèle en fixant 30 </a:t>
            </a:r>
            <a:r>
              <a:rPr lang="fr-FR" dirty="0" err="1"/>
              <a:t>epochs</a:t>
            </a:r>
            <a:r>
              <a:rPr lang="fr-FR" dirty="0"/>
              <a:t> (itérations).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097C39-2172-4BB3-BC1E-19D821AA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96" y="5005959"/>
            <a:ext cx="5301004" cy="18097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8D8F26-C753-4873-AA72-C8567C632601}"/>
              </a:ext>
            </a:extLst>
          </p:cNvPr>
          <p:cNvSpPr txBox="1"/>
          <p:nvPr/>
        </p:nvSpPr>
        <p:spPr>
          <a:xfrm>
            <a:off x="6501003" y="5160581"/>
            <a:ext cx="481012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Pour mémoire, </a:t>
            </a:r>
            <a:r>
              <a:rPr lang="fr-FR" b="1" i="1" dirty="0"/>
              <a:t>l’</a:t>
            </a:r>
            <a:r>
              <a:rPr lang="fr-FR" b="1" i="1" dirty="0" err="1"/>
              <a:t>Accuracy</a:t>
            </a:r>
            <a:r>
              <a:rPr lang="fr-FR" b="1" i="1" dirty="0"/>
              <a:t> avec </a:t>
            </a:r>
            <a:r>
              <a:rPr lang="fr-FR" b="1" i="1" dirty="0" err="1"/>
              <a:t>Pycaret</a:t>
            </a:r>
            <a:r>
              <a:rPr lang="fr-FR" b="1" i="1" dirty="0"/>
              <a:t> </a:t>
            </a:r>
            <a:r>
              <a:rPr lang="fr-FR" dirty="0"/>
              <a:t>entraîné sur le jeu des 949 descripteurs </a:t>
            </a:r>
            <a:r>
              <a:rPr lang="fr-FR" b="1" i="1" dirty="0"/>
              <a:t>SIFT </a:t>
            </a:r>
            <a:r>
              <a:rPr lang="fr-FR" dirty="0"/>
              <a:t>ressortait à </a:t>
            </a:r>
            <a:r>
              <a:rPr lang="fr-FR" b="1" i="1" dirty="0"/>
              <a:t>0,51</a:t>
            </a:r>
            <a:r>
              <a:rPr lang="fr-FR" dirty="0"/>
              <a:t>. =&gt; On obtient donc, selon cette métrique un </a:t>
            </a:r>
            <a:r>
              <a:rPr lang="fr-FR" b="1" i="1" dirty="0"/>
              <a:t>gain de performance significatif.</a:t>
            </a:r>
          </a:p>
        </p:txBody>
      </p:sp>
    </p:spTree>
    <p:extLst>
      <p:ext uri="{BB962C8B-B14F-4D97-AF65-F5344CB8AC3E}">
        <p14:creationId xmlns:p14="http://schemas.microsoft.com/office/powerpoint/2010/main" val="97315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0651FF-8BE2-4E3B-BB5E-8591923F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335804C-2ACE-4001-B323-90D2207E5D3D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6. Transfer </a:t>
            </a:r>
            <a:r>
              <a:rPr lang="fr-FR" sz="3600" dirty="0" err="1"/>
              <a:t>learning</a:t>
            </a:r>
            <a:r>
              <a:rPr lang="fr-FR" sz="3600" dirty="0"/>
              <a:t> appliqué aux images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69F8DFD-87D7-4F5B-802D-21797FF23E52}"/>
              </a:ext>
            </a:extLst>
          </p:cNvPr>
          <p:cNvCxnSpPr/>
          <p:nvPr/>
        </p:nvCxnSpPr>
        <p:spPr>
          <a:xfrm>
            <a:off x="590550" y="790575"/>
            <a:ext cx="733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A5867EB-B7CC-4A10-AE79-9A50714D861A}"/>
              </a:ext>
            </a:extLst>
          </p:cNvPr>
          <p:cNvSpPr txBox="1"/>
          <p:nvPr/>
        </p:nvSpPr>
        <p:spPr>
          <a:xfrm>
            <a:off x="590550" y="920603"/>
            <a:ext cx="1046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améliorant notre modèle, notamment en augmentant le nombre de couches et en scindant notre jeu d’images en 3 parties : entraînement, validation et test, nous sommes en mesure d’améliorer encore le niveau de performance. =&gt; </a:t>
            </a:r>
            <a:r>
              <a:rPr lang="fr-FR" dirty="0" err="1"/>
              <a:t>Accuracy</a:t>
            </a:r>
            <a:r>
              <a:rPr lang="fr-FR" dirty="0"/>
              <a:t> s’établissant à 0,87.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A3C2DB-023E-4BE8-A4E3-E4826541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026208"/>
            <a:ext cx="11598783" cy="24124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125B27-181A-4390-8575-9A8EBB1F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" y="4448558"/>
            <a:ext cx="11680317" cy="23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F8A3F-999C-4941-A24D-B79DFBB4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261461"/>
            <a:ext cx="9182524" cy="120967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fr-FR" sz="4000" dirty="0"/>
              <a:t>7. Analyse et traitement de l’ensemble des données textuelles et visuelles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33FD3-FC61-4440-A76D-89E56FB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803778-3855-4BEF-A074-C9FE97A0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3D0FF1D-6E6F-4B74-A1DD-93023DEEF800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7. Préparation des données de travail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7D5D7-92A4-40E1-8EDE-91DDFBD70256}"/>
              </a:ext>
            </a:extLst>
          </p:cNvPr>
          <p:cNvSpPr txBox="1"/>
          <p:nvPr/>
        </p:nvSpPr>
        <p:spPr>
          <a:xfrm>
            <a:off x="541538" y="923277"/>
            <a:ext cx="1022707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Nous avons constitué 2 jeux de données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Le premier : concaténation des </a:t>
            </a:r>
            <a:r>
              <a:rPr lang="fr-FR" sz="1500" dirty="0" err="1"/>
              <a:t>features</a:t>
            </a:r>
            <a:r>
              <a:rPr lang="fr-FR" sz="1500" dirty="0"/>
              <a:t> TF-IDF (texte) et des </a:t>
            </a:r>
            <a:r>
              <a:rPr lang="fr-FR" sz="1500" dirty="0" err="1"/>
              <a:t>features</a:t>
            </a:r>
            <a:r>
              <a:rPr lang="fr-FR" sz="1500" dirty="0"/>
              <a:t> SIFT (images).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Le second : concaténation des </a:t>
            </a:r>
            <a:r>
              <a:rPr lang="fr-FR" sz="1500" dirty="0" err="1"/>
              <a:t>features</a:t>
            </a:r>
            <a:r>
              <a:rPr lang="fr-FR" sz="1500" dirty="0"/>
              <a:t> TF-IDF (texte) et des </a:t>
            </a:r>
            <a:r>
              <a:rPr lang="fr-FR" sz="1500" dirty="0" err="1"/>
              <a:t>feautures</a:t>
            </a:r>
            <a:r>
              <a:rPr lang="fr-FR" sz="1500" dirty="0"/>
              <a:t> VGG-16 (images).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Extraction des </a:t>
            </a:r>
            <a:r>
              <a:rPr lang="fr-FR" dirty="0" err="1"/>
              <a:t>features</a:t>
            </a:r>
            <a:r>
              <a:rPr lang="fr-FR" dirty="0"/>
              <a:t> VGG-16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err="1">
                <a:solidFill>
                  <a:srgbClr val="292929"/>
                </a:solidFill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fr-FR" sz="1500" dirty="0">
                <a:solidFill>
                  <a:srgbClr val="292929"/>
                </a:solidFill>
                <a:latin typeface="charter"/>
              </a:rPr>
              <a:t> fournit un ensemble de modèles d'apprentissage en profondeur qui sont disponibles avec des poids pré-entraînés sur l'</a:t>
            </a:r>
            <a:r>
              <a:rPr lang="fr-FR" sz="1500" dirty="0">
                <a:solidFill>
                  <a:srgbClr val="292929"/>
                </a:solidFill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ensemble de</a:t>
            </a:r>
            <a:r>
              <a:rPr lang="fr-FR" sz="1500" dirty="0">
                <a:solidFill>
                  <a:srgbClr val="292929"/>
                </a:solidFill>
                <a:latin typeface="charter"/>
              </a:rPr>
              <a:t> données</a:t>
            </a:r>
            <a:r>
              <a:rPr lang="fr-FR" sz="1500" dirty="0">
                <a:solidFill>
                  <a:srgbClr val="292929"/>
                </a:solidFill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fr-FR" sz="1500" dirty="0" err="1">
                <a:solidFill>
                  <a:srgbClr val="292929"/>
                </a:solidFill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ImageNet</a:t>
            </a:r>
            <a:r>
              <a:rPr lang="fr-FR" sz="1500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292929"/>
                </a:solidFill>
                <a:latin typeface="charter"/>
              </a:rPr>
              <a:t>I</a:t>
            </a:r>
            <a:r>
              <a:rPr lang="fr-FR" sz="1500" b="0" i="0" dirty="0">
                <a:solidFill>
                  <a:srgbClr val="292929"/>
                </a:solidFill>
                <a:effectLst/>
                <a:latin typeface="charter"/>
              </a:rPr>
              <a:t>mport du modèle  VGG16 et du module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292929"/>
                </a:solidFill>
                <a:latin typeface="charter"/>
              </a:rPr>
              <a:t>M</a:t>
            </a:r>
            <a:r>
              <a:rPr lang="fr-FR" sz="1500" b="0" i="0" dirty="0">
                <a:solidFill>
                  <a:srgbClr val="292929"/>
                </a:solidFill>
                <a:effectLst/>
                <a:latin typeface="charter"/>
              </a:rPr>
              <a:t>odèle VGG16 chargé avec les poids pré-entraînés pour l'ensemble de données </a:t>
            </a:r>
            <a:r>
              <a:rPr lang="fr-FR" sz="1500" b="0" i="0" dirty="0" err="1">
                <a:solidFill>
                  <a:srgbClr val="292929"/>
                </a:solidFill>
                <a:effectLst/>
                <a:latin typeface="charter"/>
              </a:rPr>
              <a:t>imagenet</a:t>
            </a:r>
            <a:r>
              <a:rPr lang="fr-FR" sz="15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b="1" i="1" dirty="0" err="1">
                <a:solidFill>
                  <a:srgbClr val="292929"/>
                </a:solidFill>
                <a:effectLst/>
                <a:latin typeface="charter"/>
              </a:rPr>
              <a:t>Include_top</a:t>
            </a:r>
            <a:r>
              <a:rPr lang="fr-FR" sz="1500" b="1" i="1" dirty="0">
                <a:solidFill>
                  <a:srgbClr val="292929"/>
                </a:solidFill>
                <a:effectLst/>
                <a:latin typeface="charter"/>
              </a:rPr>
              <a:t> : False </a:t>
            </a:r>
            <a:r>
              <a:rPr lang="fr-FR" sz="1500" b="0" i="0" dirty="0">
                <a:solidFill>
                  <a:srgbClr val="292929"/>
                </a:solidFill>
                <a:effectLst/>
                <a:latin typeface="charter"/>
              </a:rPr>
              <a:t>=&gt; les </a:t>
            </a:r>
            <a:r>
              <a:rPr lang="fr-FR" sz="1500" b="1" i="1" dirty="0">
                <a:solidFill>
                  <a:srgbClr val="292929"/>
                </a:solidFill>
                <a:effectLst/>
                <a:latin typeface="charter"/>
              </a:rPr>
              <a:t>couches denses finales sont exclues </a:t>
            </a:r>
            <a:r>
              <a:rPr lang="fr-FR" sz="1500" b="0" i="0" dirty="0">
                <a:solidFill>
                  <a:srgbClr val="292929"/>
                </a:solidFill>
                <a:effectLst/>
                <a:latin typeface="charter"/>
              </a:rPr>
              <a:t>lors du chargement du modèle car considérées comme constituant la partie Classification du modèle alors que </a:t>
            </a:r>
            <a:r>
              <a:rPr lang="fr-FR" sz="1500" b="1" i="1" dirty="0">
                <a:solidFill>
                  <a:srgbClr val="292929"/>
                </a:solidFill>
                <a:effectLst/>
                <a:latin typeface="charter"/>
              </a:rPr>
              <a:t>les couches en amont constituent la partie Extraction des </a:t>
            </a:r>
            <a:r>
              <a:rPr lang="fr-FR" sz="1500" b="1" i="1" dirty="0" err="1">
                <a:solidFill>
                  <a:srgbClr val="292929"/>
                </a:solidFill>
                <a:effectLst/>
                <a:latin typeface="charter"/>
              </a:rPr>
              <a:t>features</a:t>
            </a:r>
            <a:r>
              <a:rPr lang="fr-FR" sz="1500" b="1" i="1" dirty="0">
                <a:solidFill>
                  <a:srgbClr val="292929"/>
                </a:solidFill>
                <a:effectLst/>
                <a:latin typeface="charter"/>
              </a:rPr>
              <a:t> du modèle.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7EB961-96DA-4B5E-94AE-7AC4863E8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361" y="4108764"/>
            <a:ext cx="4572638" cy="409632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987D97-AD00-44BC-86E3-C589BBE12347}"/>
              </a:ext>
            </a:extLst>
          </p:cNvPr>
          <p:cNvCxnSpPr/>
          <p:nvPr/>
        </p:nvCxnSpPr>
        <p:spPr>
          <a:xfrm>
            <a:off x="541538" y="847725"/>
            <a:ext cx="7688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24ECAADE-25A4-463A-9E65-C2B828ECD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8764"/>
            <a:ext cx="7201905" cy="23847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7278ECC-4A3C-499C-977B-3C7185D3C2D6}"/>
              </a:ext>
            </a:extLst>
          </p:cNvPr>
          <p:cNvSpPr txBox="1"/>
          <p:nvPr/>
        </p:nvSpPr>
        <p:spPr>
          <a:xfrm>
            <a:off x="7474998" y="4955180"/>
            <a:ext cx="411036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Les meilleures performances seront obtenues avec le premier jeu de données (TF-IDF + SFIT).</a:t>
            </a:r>
          </a:p>
        </p:txBody>
      </p:sp>
    </p:spTree>
    <p:extLst>
      <p:ext uri="{BB962C8B-B14F-4D97-AF65-F5344CB8AC3E}">
        <p14:creationId xmlns:p14="http://schemas.microsoft.com/office/powerpoint/2010/main" val="361012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0BAA80-08F4-46BB-8D5F-1D7E671F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452EB79-B6C9-4B3F-9536-E72A3881DD18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7. Entraînement du jeu </a:t>
            </a:r>
            <a:r>
              <a:rPr lang="fr-FR" sz="3600" dirty="0" err="1"/>
              <a:t>tf-idf</a:t>
            </a:r>
            <a:r>
              <a:rPr lang="fr-FR" sz="3600" dirty="0"/>
              <a:t> + </a:t>
            </a:r>
            <a:r>
              <a:rPr lang="fr-FR" sz="3600" dirty="0" err="1"/>
              <a:t>sift</a:t>
            </a:r>
            <a:r>
              <a:rPr lang="fr-FR" sz="3600" dirty="0"/>
              <a:t> sur </a:t>
            </a:r>
            <a:r>
              <a:rPr lang="fr-FR" sz="3600" dirty="0" err="1"/>
              <a:t>pycaret</a:t>
            </a:r>
            <a:r>
              <a:rPr lang="fr-FR" sz="3600" dirty="0"/>
              <a:t> classification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0F8DEBE-5922-46B4-B0FC-0AC20B592855}"/>
              </a:ext>
            </a:extLst>
          </p:cNvPr>
          <p:cNvCxnSpPr/>
          <p:nvPr/>
        </p:nvCxnSpPr>
        <p:spPr>
          <a:xfrm>
            <a:off x="469773" y="754602"/>
            <a:ext cx="989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88FF8E5-14FF-4763-93A7-AB0CAF2B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4" y="1021413"/>
            <a:ext cx="5001323" cy="44011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BC7FAEA-16BC-45C6-A908-FD29F26B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007" y="1012535"/>
            <a:ext cx="6449325" cy="440116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0CB01EF-473F-499A-B95A-7415587FAC3E}"/>
              </a:ext>
            </a:extLst>
          </p:cNvPr>
          <p:cNvSpPr txBox="1"/>
          <p:nvPr/>
        </p:nvSpPr>
        <p:spPr>
          <a:xfrm>
            <a:off x="469773" y="5681709"/>
            <a:ext cx="1067170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Les résultats appréhendés selon les métriques de l’</a:t>
            </a:r>
            <a:r>
              <a:rPr lang="fr-FR" dirty="0" err="1">
                <a:solidFill>
                  <a:srgbClr val="FF0000"/>
                </a:solidFill>
              </a:rPr>
              <a:t>Accuracy</a:t>
            </a:r>
            <a:r>
              <a:rPr lang="fr-FR" dirty="0">
                <a:solidFill>
                  <a:srgbClr val="FF0000"/>
                </a:solidFill>
              </a:rPr>
              <a:t> et de l’AUC sont très satisfaisants et meilleurs que ceux obtenus sur chacun des jeux ‘Texte’ et ‘Image’ analysés séparément. </a:t>
            </a:r>
          </a:p>
        </p:txBody>
      </p:sp>
    </p:spTree>
    <p:extLst>
      <p:ext uri="{BB962C8B-B14F-4D97-AF65-F5344CB8AC3E}">
        <p14:creationId xmlns:p14="http://schemas.microsoft.com/office/powerpoint/2010/main" val="419609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EA4A65-3B4B-4B1B-B283-B0E972AF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DCE8740-B700-4C94-8F7B-720A90094E02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7. Réduction t-</a:t>
            </a:r>
            <a:r>
              <a:rPr lang="fr-FR" sz="3600" dirty="0" err="1"/>
              <a:t>sne</a:t>
            </a:r>
            <a:r>
              <a:rPr lang="fr-FR" sz="3600" dirty="0"/>
              <a:t> avec 7 clusters </a:t>
            </a:r>
            <a:r>
              <a:rPr lang="fr-FR" sz="3600" dirty="0" err="1"/>
              <a:t>kmeans</a:t>
            </a:r>
            <a:r>
              <a:rPr lang="fr-FR" sz="3600" dirty="0"/>
              <a:t> versus 7 classes de produits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2B349B-F5BB-4824-AF9C-64B3D3770F78}"/>
              </a:ext>
            </a:extLst>
          </p:cNvPr>
          <p:cNvCxnSpPr/>
          <p:nvPr/>
        </p:nvCxnSpPr>
        <p:spPr>
          <a:xfrm>
            <a:off x="550416" y="648070"/>
            <a:ext cx="9800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F00E8F9-7929-4CDB-8FA9-2D9EA189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7" y="914400"/>
            <a:ext cx="10457894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76A7CE-1D70-41AE-8AD9-E29C11C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5D5BC5E-3E28-40DF-9407-0D960F516587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7. Réduction t-</a:t>
            </a:r>
            <a:r>
              <a:rPr lang="fr-FR" sz="3600" dirty="0" err="1"/>
              <a:t>sne</a:t>
            </a:r>
            <a:r>
              <a:rPr lang="fr-FR" sz="3600" dirty="0"/>
              <a:t> avec 7 clusters </a:t>
            </a:r>
            <a:r>
              <a:rPr lang="fr-FR" sz="3600" dirty="0" err="1"/>
              <a:t>kmeans</a:t>
            </a:r>
            <a:r>
              <a:rPr lang="fr-FR" sz="3600" dirty="0"/>
              <a:t> versus 7 classes de produits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555DED-65FC-43C7-AD5A-1FAA196BA2EA}"/>
              </a:ext>
            </a:extLst>
          </p:cNvPr>
          <p:cNvCxnSpPr/>
          <p:nvPr/>
        </p:nvCxnSpPr>
        <p:spPr>
          <a:xfrm>
            <a:off x="585926" y="665825"/>
            <a:ext cx="9738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56E82403-18DE-4BA0-933C-4F05E52A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1" y="633023"/>
            <a:ext cx="10306975" cy="52706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B633DE-C3C6-4606-8FD2-FFF7110529E0}"/>
              </a:ext>
            </a:extLst>
          </p:cNvPr>
          <p:cNvSpPr txBox="1"/>
          <p:nvPr/>
        </p:nvSpPr>
        <p:spPr>
          <a:xfrm>
            <a:off x="2246050" y="5991578"/>
            <a:ext cx="743061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L’indice ARI, sans être exceptionnel, est le meilleur obtenu parmi les différentes configurations entraînées.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DC7376-74B9-4915-9426-5381F95FD91F}"/>
              </a:ext>
            </a:extLst>
          </p:cNvPr>
          <p:cNvCxnSpPr/>
          <p:nvPr/>
        </p:nvCxnSpPr>
        <p:spPr>
          <a:xfrm>
            <a:off x="585926" y="633023"/>
            <a:ext cx="10120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0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A2CCC-787B-4858-9339-16773C11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2210994"/>
            <a:ext cx="8734425" cy="1609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fr-FR" sz="4000" dirty="0"/>
              <a:t>  </a:t>
            </a:r>
            <a:br>
              <a:rPr lang="fr-FR" sz="4000" dirty="0"/>
            </a:br>
            <a:br>
              <a:rPr lang="fr-FR" sz="4000" dirty="0"/>
            </a:br>
            <a:r>
              <a:rPr lang="fr-FR" sz="1000" dirty="0"/>
              <a:t>   </a:t>
            </a:r>
            <a:r>
              <a:rPr lang="fr-FR" sz="4000" dirty="0"/>
              <a:t> </a:t>
            </a:r>
            <a:br>
              <a:rPr lang="fr-FR" sz="4000" dirty="0"/>
            </a:br>
            <a:r>
              <a:rPr lang="fr-FR" sz="4000" dirty="0"/>
              <a:t>8. Conclusion de l’analyse et du traitement de l’ensemble des données</a:t>
            </a:r>
            <a:br>
              <a:rPr lang="fr-FR" sz="4000" dirty="0"/>
            </a:br>
            <a:br>
              <a:rPr lang="fr-FR" sz="4000" dirty="0"/>
            </a:br>
            <a:br>
              <a:rPr lang="en-US" sz="4000" dirty="0"/>
            </a:b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01890-B73B-4957-9A7A-E999C61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46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A96CD6-1CA6-43F2-B70C-2BDA8DCA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837CFB3-2B98-46FD-928C-867FAF0C8B92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8. Corrélation clusters </a:t>
            </a:r>
            <a:r>
              <a:rPr lang="fr-FR" sz="3600" dirty="0" err="1"/>
              <a:t>kmeans</a:t>
            </a:r>
            <a:r>
              <a:rPr lang="fr-FR" sz="3600" dirty="0"/>
              <a:t> / vraies classes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0D61C62-FB24-44A9-88F0-614B5032B5A1}"/>
              </a:ext>
            </a:extLst>
          </p:cNvPr>
          <p:cNvCxnSpPr/>
          <p:nvPr/>
        </p:nvCxnSpPr>
        <p:spPr>
          <a:xfrm>
            <a:off x="585926" y="781235"/>
            <a:ext cx="882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D080D36-7E2B-4C75-B0EB-1B94834D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9" y="1042858"/>
            <a:ext cx="2686425" cy="45059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0DA913-7A58-4B84-9AA9-8A9E9B49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06" y="953200"/>
            <a:ext cx="2629267" cy="53728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BA60DBC-3478-4BF8-AAA8-82D2ACE15806}"/>
              </a:ext>
            </a:extLst>
          </p:cNvPr>
          <p:cNvSpPr txBox="1"/>
          <p:nvPr/>
        </p:nvSpPr>
        <p:spPr>
          <a:xfrm>
            <a:off x="5784357" y="2838635"/>
            <a:ext cx="5655076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Nous constatons que les clusters 0, 2, 3, 5 et 6 discriminent relativement bien les classes de produits identifiées manuellement.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clusters 1 et 4 sont quant à eux insuffisamment discriminants.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Nous pouvons néanmoins conclure positivement quant à la faisabilité d’une classification en poursuivant une analyse plus fine.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A98E47-F832-4702-AC9E-C933A4E9EAE5}"/>
              </a:ext>
            </a:extLst>
          </p:cNvPr>
          <p:cNvSpPr txBox="1"/>
          <p:nvPr/>
        </p:nvSpPr>
        <p:spPr>
          <a:xfrm>
            <a:off x="5784357" y="1042858"/>
            <a:ext cx="5617068" cy="1354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Pour mémoire 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Accuracy</a:t>
            </a:r>
            <a:r>
              <a:rPr lang="fr-FR" dirty="0"/>
              <a:t> = 0,9192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AUC =  0,98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ARI = 0,4912</a:t>
            </a:r>
          </a:p>
        </p:txBody>
      </p:sp>
    </p:spTree>
    <p:extLst>
      <p:ext uri="{BB962C8B-B14F-4D97-AF65-F5344CB8AC3E}">
        <p14:creationId xmlns:p14="http://schemas.microsoft.com/office/powerpoint/2010/main" val="131843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C9EDAD-B567-464E-9E86-C934F355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E3C63AA-66F3-4BCB-B2E3-7D2F65957670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8. Nombre optimal de classes de produits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647EBF-99C3-49E1-A0D0-3A62A9B2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" y="923215"/>
            <a:ext cx="10591060" cy="50870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040F38-8FEA-452E-BF13-1440BDE2CE86}"/>
              </a:ext>
            </a:extLst>
          </p:cNvPr>
          <p:cNvCxnSpPr/>
          <p:nvPr/>
        </p:nvCxnSpPr>
        <p:spPr>
          <a:xfrm>
            <a:off x="603682" y="847725"/>
            <a:ext cx="7590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AD44C4F-26F9-495B-8B2B-80174DAD526C}"/>
              </a:ext>
            </a:extLst>
          </p:cNvPr>
          <p:cNvSpPr txBox="1"/>
          <p:nvPr/>
        </p:nvSpPr>
        <p:spPr>
          <a:xfrm>
            <a:off x="1943466" y="6010275"/>
            <a:ext cx="776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8, 10, 13, 14 selon le score Silhouette – 3 et 6 selon le DB Index.</a:t>
            </a:r>
          </a:p>
        </p:txBody>
      </p:sp>
    </p:spTree>
    <p:extLst>
      <p:ext uri="{BB962C8B-B14F-4D97-AF65-F5344CB8AC3E}">
        <p14:creationId xmlns:p14="http://schemas.microsoft.com/office/powerpoint/2010/main" val="6805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7BCED-3FEA-464A-8DF1-A19C0C61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732853"/>
            <a:ext cx="10058400" cy="70599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5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</a:t>
            </a:r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la mission</a:t>
            </a:r>
            <a:b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3BE412-9551-44A7-916B-B5418B3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5C79774-0276-402D-A2A6-DE0811A42826}"/>
              </a:ext>
            </a:extLst>
          </p:cNvPr>
          <p:cNvCxnSpPr/>
          <p:nvPr/>
        </p:nvCxnSpPr>
        <p:spPr>
          <a:xfrm>
            <a:off x="1238250" y="1085850"/>
            <a:ext cx="8772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FF221CB-7475-4B73-B496-907C4758CC7A}"/>
              </a:ext>
            </a:extLst>
          </p:cNvPr>
          <p:cNvSpPr txBox="1"/>
          <p:nvPr/>
        </p:nvSpPr>
        <p:spPr>
          <a:xfrm>
            <a:off x="333375" y="1498040"/>
            <a:ext cx="115252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CONTEXTE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L’entreprise "Place de marché” souhaite lancer une marketplace e-commerce.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vendeurs proposent des articles à des acheteurs en postant une photo et une description.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de la catégorie d'un article effectuée manuellement par les vendeurs =&gt; peu fiable. De plus, le volume des articles est pour l’instant très petit.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Rendre l’expérience utilisateur des vendeurs et des acheteurs la plus fluide possible =&gt; nécessaire d'automatiser cette tâche.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MISSION</a:t>
            </a:r>
          </a:p>
          <a:p>
            <a:endParaRPr lang="fr-F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 étude de faisabilité d'un moteur de classification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d'articles basé sur une image et une description pour l'automatisation de l'attribution de la catégorie de l'article.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Analysez le jeu de données en réalisant un prétraitement des images et des descriptions des produits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puis un clustering (présentés sous la forme d’une représentation en deux dimensions qui illustrera le fait que les caractéristiques extraites permettent de regrouper des produits de même catégorie.)</a:t>
            </a:r>
          </a:p>
        </p:txBody>
      </p:sp>
    </p:spTree>
    <p:extLst>
      <p:ext uri="{BB962C8B-B14F-4D97-AF65-F5344CB8AC3E}">
        <p14:creationId xmlns:p14="http://schemas.microsoft.com/office/powerpoint/2010/main" val="3593185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46B4D3-A285-4D50-A55E-2653FB7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8036B2B-215F-45ED-B164-A0403588DAE8}"/>
              </a:ext>
            </a:extLst>
          </p:cNvPr>
          <p:cNvSpPr txBox="1">
            <a:spLocks/>
          </p:cNvSpPr>
          <p:nvPr/>
        </p:nvSpPr>
        <p:spPr>
          <a:xfrm>
            <a:off x="469773" y="256032"/>
            <a:ext cx="10058400" cy="5916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8. Nombre optimal de classes de produits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9691860-8FE6-4F20-A591-C7E264D0A53B}"/>
              </a:ext>
            </a:extLst>
          </p:cNvPr>
          <p:cNvCxnSpPr/>
          <p:nvPr/>
        </p:nvCxnSpPr>
        <p:spPr>
          <a:xfrm>
            <a:off x="585926" y="772357"/>
            <a:ext cx="7750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5A8AE47-5EF8-4B8E-B2C5-C195108E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3" y="796286"/>
            <a:ext cx="11275384" cy="49632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2755FD-6746-4E68-8E6B-620DC6BE0939}"/>
              </a:ext>
            </a:extLst>
          </p:cNvPr>
          <p:cNvSpPr txBox="1"/>
          <p:nvPr/>
        </p:nvSpPr>
        <p:spPr>
          <a:xfrm>
            <a:off x="349189" y="5853079"/>
            <a:ext cx="10751602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Le score Silhouette croît avec le nombre de classes avec des creux et des pics =&gt; Pour 63 classes correspondant au nombre de sous catégories de produits identifiés manuellement =&gt; 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Inversement, le DB Index diminue avec le nombre de classes, le nombre optimal se situant à 3 et 6.</a:t>
            </a:r>
          </a:p>
        </p:txBody>
      </p:sp>
    </p:spTree>
    <p:extLst>
      <p:ext uri="{BB962C8B-B14F-4D97-AF65-F5344CB8AC3E}">
        <p14:creationId xmlns:p14="http://schemas.microsoft.com/office/powerpoint/2010/main" val="1380598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5CC12A-E138-4F7C-914B-224F4C1C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20D68E8-A555-4176-AEE0-55CBDBB5CF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6736" y="1394227"/>
            <a:ext cx="9282112" cy="35194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rgbClr val="0070C0"/>
                </a:solidFill>
              </a:rPr>
              <a:t>MERCI</a:t>
            </a:r>
          </a:p>
          <a:p>
            <a:pPr algn="ctr"/>
            <a:br>
              <a:rPr lang="fr-FR" sz="4800" dirty="0">
                <a:solidFill>
                  <a:srgbClr val="0070C0"/>
                </a:solidFill>
              </a:rPr>
            </a:br>
            <a:r>
              <a:rPr lang="fr-FR" sz="4800" dirty="0">
                <a:solidFill>
                  <a:srgbClr val="0070C0"/>
                </a:solidFill>
              </a:rPr>
              <a:t>Avez-vous des questions ?</a:t>
            </a:r>
            <a:br>
              <a:rPr lang="fr-FR" sz="4800" dirty="0"/>
            </a:b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1994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A8731-4B85-4666-97D0-032775E0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924050"/>
            <a:ext cx="9281160" cy="2076450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fr-FR" sz="6000" dirty="0"/>
              <a:t>2. Plan général de l’intervention et méthodologie déployée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45756E-1F55-4968-B8BE-0D937CC7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4186C-1CA4-4601-A32F-B9048BFA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22" y="75057"/>
            <a:ext cx="10058400" cy="820293"/>
          </a:xfrm>
        </p:spPr>
        <p:txBody>
          <a:bodyPr>
            <a:normAutofit/>
          </a:bodyPr>
          <a:lstStyle/>
          <a:p>
            <a:r>
              <a:rPr lang="fr-FR" sz="3600" dirty="0"/>
              <a:t>2. Plan général - méthodologie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DC4AF9-CB6E-4E2E-BDF0-2F273FD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61F784A-0A3E-46B4-98A7-D78BEF9AD9D7}"/>
              </a:ext>
            </a:extLst>
          </p:cNvPr>
          <p:cNvCxnSpPr/>
          <p:nvPr/>
        </p:nvCxnSpPr>
        <p:spPr>
          <a:xfrm>
            <a:off x="866775" y="762000"/>
            <a:ext cx="5972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73A559D-66C7-4C2F-8920-C9B0F5DC39D6}"/>
              </a:ext>
            </a:extLst>
          </p:cNvPr>
          <p:cNvSpPr txBox="1"/>
          <p:nvPr/>
        </p:nvSpPr>
        <p:spPr>
          <a:xfrm>
            <a:off x="391095" y="895350"/>
            <a:ext cx="108634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Jeu de données </a:t>
            </a:r>
            <a:r>
              <a:rPr lang="fr-FR" dirty="0"/>
              <a:t>: 1 dossier contenant 1050 images non annotées et un </a:t>
            </a:r>
            <a:r>
              <a:rPr lang="fr-FR" dirty="0" err="1"/>
              <a:t>dataframe</a:t>
            </a:r>
            <a:r>
              <a:rPr lang="fr-FR" dirty="0"/>
              <a:t> contenant différentes informations dont : la référence de l’image dans le dossier Images, la catégorie d’appartenance du produit ainsi qu’une description détaillée.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3 grandes étapes 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Analyse et traitement des données textuelles.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Analyse et traitement des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des travaux issues des 2 premières étapes, consolidation des données et jugement porté sur la faisabilité d’une classification portant à la fois sur la description du produit et de son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b="1" u="sng" dirty="0"/>
              <a:t>Principaux outils et algorithmes déployés </a:t>
            </a:r>
            <a:r>
              <a:rPr lang="fr-FR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/>
              <a:t>TF-IDF =&gt;  </a:t>
            </a:r>
            <a:r>
              <a:rPr lang="fr-FR" dirty="0" err="1"/>
              <a:t>Term</a:t>
            </a:r>
            <a:r>
              <a:rPr lang="fr-FR" dirty="0"/>
              <a:t> Frequency – Inverse Document Frequency.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/>
              <a:t>Modélisation de sujets  avec des méthodes non supervisées : </a:t>
            </a:r>
            <a:r>
              <a:rPr lang="fr-F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LDA 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(Latent Dirichlet Allocation) et </a:t>
            </a:r>
            <a:r>
              <a:rPr lang="fr-F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NMF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Negative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Matrix Factorisation).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Module NLP et classification de la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librairie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Pycaret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Algorithme SIFT (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-invariant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détection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Transfer Learning basé sur l’architecture VGG-16 entraîné sur </a:t>
            </a:r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Imagenet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Réductions de dimension PCA et t-SNE.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5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BAEA4-22F3-4B7A-AE1E-6618E85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2171699"/>
            <a:ext cx="9281160" cy="153352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5400" dirty="0"/>
              <a:t>3. Analyse et traitement des données textuelles</a:t>
            </a:r>
            <a:endParaRPr lang="en-US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651C8-6A04-4412-913C-384D2EC3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66E54-4E91-46EE-8D23-22D57F3D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73" y="179832"/>
            <a:ext cx="10058400" cy="820293"/>
          </a:xfrm>
        </p:spPr>
        <p:txBody>
          <a:bodyPr>
            <a:normAutofit/>
          </a:bodyPr>
          <a:lstStyle/>
          <a:p>
            <a:r>
              <a:rPr lang="fr-FR" sz="3600" dirty="0"/>
              <a:t>3. Analyse et traitement des données textuelles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128650-E829-456F-B896-4BDD7D3A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CE52B09-D5D2-479B-B640-CC49BFDBE160}"/>
              </a:ext>
            </a:extLst>
          </p:cNvPr>
          <p:cNvCxnSpPr/>
          <p:nvPr/>
        </p:nvCxnSpPr>
        <p:spPr>
          <a:xfrm>
            <a:off x="876300" y="866775"/>
            <a:ext cx="907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594F98C-FED8-4402-9D3C-9D2B5C805E58}"/>
              </a:ext>
            </a:extLst>
          </p:cNvPr>
          <p:cNvSpPr txBox="1"/>
          <p:nvPr/>
        </p:nvSpPr>
        <p:spPr>
          <a:xfrm>
            <a:off x="266700" y="1000780"/>
            <a:ext cx="1091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Extraction des catégories principales de produits (7) et des sous-familles de produits (63) =&gt; colonne ‘</a:t>
            </a:r>
            <a:r>
              <a:rPr lang="fr-FR" dirty="0" err="1"/>
              <a:t>product_category_tree</a:t>
            </a:r>
            <a:r>
              <a:rPr lang="fr-FR" dirty="0"/>
              <a:t>’ du </a:t>
            </a:r>
            <a:r>
              <a:rPr lang="fr-FR" dirty="0" err="1"/>
              <a:t>dataframe</a:t>
            </a:r>
            <a:r>
              <a:rPr lang="fr-FR" dirty="0"/>
              <a:t>. =&gt; Travail en première analyse sur les 7 catégories principales de produits pour notre étude de faisabilité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4F5F792-1034-43FE-87D8-14DED018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21325" y="22011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391CBE1-A7F2-4D7F-A269-E15CBED9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8" y="2280403"/>
            <a:ext cx="7072531" cy="43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B8099-7E45-45DD-9E83-1DDD36FF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23" y="7816"/>
            <a:ext cx="10058400" cy="810768"/>
          </a:xfrm>
        </p:spPr>
        <p:txBody>
          <a:bodyPr>
            <a:normAutofit/>
          </a:bodyPr>
          <a:lstStyle/>
          <a:p>
            <a:r>
              <a:rPr lang="fr-FR" sz="3600" dirty="0"/>
              <a:t>3. Analyse et traitement des données textuelles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C21700-4402-420B-A569-5431819D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8DAE150-8F77-4269-9038-0383141AF0BC}"/>
              </a:ext>
            </a:extLst>
          </p:cNvPr>
          <p:cNvCxnSpPr/>
          <p:nvPr/>
        </p:nvCxnSpPr>
        <p:spPr>
          <a:xfrm>
            <a:off x="771525" y="714375"/>
            <a:ext cx="8810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21F3B23-16CA-48B2-9FBC-75A24575A7C8}"/>
              </a:ext>
            </a:extLst>
          </p:cNvPr>
          <p:cNvSpPr txBox="1"/>
          <p:nvPr/>
        </p:nvSpPr>
        <p:spPr>
          <a:xfrm>
            <a:off x="381000" y="792257"/>
            <a:ext cx="1093012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Traitements apportés à la colonne ‘description’ du jeu de données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Avant nettoyage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Nettoyage du texte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Suppression des </a:t>
            </a:r>
            <a:r>
              <a:rPr lang="fr-FR" dirty="0" err="1"/>
              <a:t>stopwords</a:t>
            </a:r>
            <a:r>
              <a:rPr lang="fr-FR" dirty="0"/>
              <a:t>, ponctuations, majuscules, chiffres,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Lemmatisation du texte.</a:t>
            </a:r>
          </a:p>
          <a:p>
            <a:pPr lvl="2"/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Après nettoyage :</a:t>
            </a:r>
          </a:p>
          <a:p>
            <a:pPr lvl="1"/>
            <a:endParaRPr lang="fr-FR" dirty="0"/>
          </a:p>
          <a:p>
            <a:pPr lvl="1"/>
            <a:endParaRPr lang="fr-FR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20 mots les + courants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20 mots les – courants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8A805D-C0A8-499B-8B8F-160534AD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40" y="1371693"/>
            <a:ext cx="3191320" cy="6858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27547D-F35A-40E7-A991-64C531E7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13" y="3165301"/>
            <a:ext cx="3200847" cy="6382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76198D-F324-4747-9A3B-32422324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9" y="4279317"/>
            <a:ext cx="11346561" cy="100183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C6ED19B-EC4F-4852-91A1-99790B393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78" y="5544650"/>
            <a:ext cx="11029950" cy="13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842</TotalTime>
  <Words>2399</Words>
  <Application>Microsoft Office PowerPoint</Application>
  <PresentationFormat>Grand écran</PresentationFormat>
  <Paragraphs>246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2" baseType="lpstr">
      <vt:lpstr>-apple-system</vt:lpstr>
      <vt:lpstr>Arial</vt:lpstr>
      <vt:lpstr>Avenir Next LT Pro</vt:lpstr>
      <vt:lpstr>Calibri</vt:lpstr>
      <vt:lpstr>charter</vt:lpstr>
      <vt:lpstr>Montserrat</vt:lpstr>
      <vt:lpstr>Rockwell</vt:lpstr>
      <vt:lpstr>Rockwell Condensed</vt:lpstr>
      <vt:lpstr>Times New Roman</vt:lpstr>
      <vt:lpstr>Wingdings</vt:lpstr>
      <vt:lpstr>Type de bois</vt:lpstr>
      <vt:lpstr>   SOUTENANCE DU PROJET  6 – DATA SCIENTIST  Classifier automatiquement des biens de consommation  Henrique DA COSTA  -  Openclassrooms  –   Août 2021   </vt:lpstr>
      <vt:lpstr>sOMMAIRE</vt:lpstr>
      <vt:lpstr>  1. Contexte et objectifs de la mission </vt:lpstr>
      <vt:lpstr>1. Contexte et objectifs de la mission </vt:lpstr>
      <vt:lpstr>2. Plan général de l’intervention et méthodologie déployée</vt:lpstr>
      <vt:lpstr>2. Plan général - méthodologie</vt:lpstr>
      <vt:lpstr>3. Analyse et traitement des données textuelles</vt:lpstr>
      <vt:lpstr>3. Analyse et traitement des données textuelles</vt:lpstr>
      <vt:lpstr>3. Analyse et traitement des données textuelles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Utilisation des modules NLP et classification de la librairie Pycaret – Données textuelles</vt:lpstr>
      <vt:lpstr>4. Pycaret – nlp et classification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Analyse et traitement des images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6. Transfer learning appliqué aux images</vt:lpstr>
      <vt:lpstr>Présentation PowerPoint</vt:lpstr>
      <vt:lpstr>Présentation PowerPoint</vt:lpstr>
      <vt:lpstr>Présentation PowerPoint</vt:lpstr>
      <vt:lpstr>7. Analyse et traitement de l’ensemble des données textuelles et visuelles</vt:lpstr>
      <vt:lpstr>Présentation PowerPoint</vt:lpstr>
      <vt:lpstr>Présentation PowerPoint</vt:lpstr>
      <vt:lpstr>Présentation PowerPoint</vt:lpstr>
      <vt:lpstr>Présentation PowerPoint</vt:lpstr>
      <vt:lpstr>         8. Conclusion de l’analyse et du traitement de l’ensemble des données   </vt:lpstr>
      <vt:lpstr>Présentation PowerPoint</vt:lpstr>
      <vt:lpstr>Présentation PowerPoint</vt:lpstr>
      <vt:lpstr>Présentation PowerPoint</vt:lpstr>
      <vt:lpstr>MERCI  Avez-vous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 6 – DATA SCIENTIST  Classifiez automatiquement des biens de consommation  Henrique DA COSTA  -  Openclassrooms  –   Août 2021</dc:title>
  <dc:creator>Henrique</dc:creator>
  <cp:lastModifiedBy>Henrique</cp:lastModifiedBy>
  <cp:revision>4</cp:revision>
  <dcterms:created xsi:type="dcterms:W3CDTF">2021-08-26T14:07:21Z</dcterms:created>
  <dcterms:modified xsi:type="dcterms:W3CDTF">2021-10-13T08:56:02Z</dcterms:modified>
</cp:coreProperties>
</file>