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" charset="1" panose="00000500000000000000"/>
      <p:regular r:id="rId10"/>
    </p:embeddedFont>
    <p:embeddedFont>
      <p:font typeface="Poppins Bold" charset="1" panose="00000800000000000000"/>
      <p:regular r:id="rId11"/>
    </p:embeddedFont>
    <p:embeddedFont>
      <p:font typeface="Poppins Italics" charset="1" panose="00000500000000000000"/>
      <p:regular r:id="rId12"/>
    </p:embeddedFont>
    <p:embeddedFont>
      <p:font typeface="Poppins Bold Italics" charset="1" panose="00000800000000000000"/>
      <p:regular r:id="rId13"/>
    </p:embeddedFont>
    <p:embeddedFont>
      <p:font typeface="Poppins Thin" charset="1" panose="00000300000000000000"/>
      <p:regular r:id="rId14"/>
    </p:embeddedFont>
    <p:embeddedFont>
      <p:font typeface="Poppins Thin Italics" charset="1" panose="00000300000000000000"/>
      <p:regular r:id="rId15"/>
    </p:embeddedFont>
    <p:embeddedFont>
      <p:font typeface="Poppins Extra-Light" charset="1" panose="00000300000000000000"/>
      <p:regular r:id="rId16"/>
    </p:embeddedFont>
    <p:embeddedFont>
      <p:font typeface="Poppins Extra-Light Italics" charset="1" panose="00000300000000000000"/>
      <p:regular r:id="rId17"/>
    </p:embeddedFont>
    <p:embeddedFont>
      <p:font typeface="Poppins Light" charset="1" panose="00000400000000000000"/>
      <p:regular r:id="rId18"/>
    </p:embeddedFont>
    <p:embeddedFont>
      <p:font typeface="Poppins Light Italics" charset="1" panose="00000400000000000000"/>
      <p:regular r:id="rId19"/>
    </p:embeddedFont>
    <p:embeddedFont>
      <p:font typeface="Poppins Medium" charset="1" panose="00000600000000000000"/>
      <p:regular r:id="rId20"/>
    </p:embeddedFont>
    <p:embeddedFont>
      <p:font typeface="Poppins Medium Italics" charset="1" panose="00000600000000000000"/>
      <p:regular r:id="rId21"/>
    </p:embeddedFont>
    <p:embeddedFont>
      <p:font typeface="Poppins Semi-Bold" charset="1" panose="00000700000000000000"/>
      <p:regular r:id="rId22"/>
    </p:embeddedFont>
    <p:embeddedFont>
      <p:font typeface="Poppins Semi-Bold Italics" charset="1" panose="00000700000000000000"/>
      <p:regular r:id="rId23"/>
    </p:embeddedFont>
    <p:embeddedFont>
      <p:font typeface="Poppins Ultra-Bold" charset="1" panose="00000900000000000000"/>
      <p:regular r:id="rId24"/>
    </p:embeddedFont>
    <p:embeddedFont>
      <p:font typeface="Poppins Ultra-Bold Italics" charset="1" panose="00000900000000000000"/>
      <p:regular r:id="rId25"/>
    </p:embeddedFont>
    <p:embeddedFont>
      <p:font typeface="Poppins Heavy" charset="1" panose="00000A00000000000000"/>
      <p:regular r:id="rId26"/>
    </p:embeddedFont>
    <p:embeddedFont>
      <p:font typeface="Poppins Heavy Italics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38" Target="slides/slide11.xml" Type="http://schemas.openxmlformats.org/officeDocument/2006/relationships/slide"/><Relationship Id="rId39" Target="slides/slide12.xml" Type="http://schemas.openxmlformats.org/officeDocument/2006/relationships/slide"/><Relationship Id="rId4" Target="theme/theme1.xml" Type="http://schemas.openxmlformats.org/officeDocument/2006/relationships/theme"/><Relationship Id="rId40" Target="slides/slide13.xml" Type="http://schemas.openxmlformats.org/officeDocument/2006/relationships/slide"/><Relationship Id="rId41" Target="slides/slide14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3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6900" cy="5708159"/>
            </a:xfrm>
            <a:custGeom>
              <a:avLst/>
              <a:gdLst/>
              <a:ahLst/>
              <a:cxnLst/>
              <a:rect r="r" b="b" t="t" l="l"/>
              <a:pathLst>
                <a:path h="5708159" w="626900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4949833"/>
            <a:ext cx="7311905" cy="5489567"/>
            <a:chOff x="0" y="0"/>
            <a:chExt cx="9749207" cy="73194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319422" cy="7319422"/>
            </a:xfrm>
            <a:custGeom>
              <a:avLst/>
              <a:gdLst/>
              <a:ahLst/>
              <a:cxnLst/>
              <a:rect r="r" b="b" t="t" l="l"/>
              <a:pathLst>
                <a:path h="7319422" w="7319422">
                  <a:moveTo>
                    <a:pt x="0" y="0"/>
                  </a:moveTo>
                  <a:lnTo>
                    <a:pt x="7319422" y="0"/>
                  </a:lnTo>
                  <a:lnTo>
                    <a:pt x="7319422" y="7319422"/>
                  </a:lnTo>
                  <a:lnTo>
                    <a:pt x="0" y="73194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12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5526960" y="3097175"/>
              <a:ext cx="4222247" cy="4222247"/>
            </a:xfrm>
            <a:custGeom>
              <a:avLst/>
              <a:gdLst/>
              <a:ahLst/>
              <a:cxnLst/>
              <a:rect r="r" b="b" t="t" l="l"/>
              <a:pathLst>
                <a:path h="4222247" w="4222247">
                  <a:moveTo>
                    <a:pt x="0" y="0"/>
                  </a:moveTo>
                  <a:lnTo>
                    <a:pt x="4222247" y="0"/>
                  </a:lnTo>
                  <a:lnTo>
                    <a:pt x="4222247" y="4222247"/>
                  </a:lnTo>
                  <a:lnTo>
                    <a:pt x="0" y="4222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85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5501448" y="5427390"/>
            <a:ext cx="7285104" cy="1888807"/>
            <a:chOff x="0" y="0"/>
            <a:chExt cx="9713473" cy="2518409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2443172" y="1520884"/>
              <a:ext cx="4827128" cy="997524"/>
              <a:chOff x="0" y="0"/>
              <a:chExt cx="965054" cy="19942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965054" cy="199428"/>
              </a:xfrm>
              <a:custGeom>
                <a:avLst/>
                <a:gdLst/>
                <a:ahLst/>
                <a:cxnLst/>
                <a:rect r="r" b="b" t="t" l="l"/>
                <a:pathLst>
                  <a:path h="199428" w="965054">
                    <a:moveTo>
                      <a:pt x="99714" y="0"/>
                    </a:moveTo>
                    <a:lnTo>
                      <a:pt x="865340" y="0"/>
                    </a:lnTo>
                    <a:cubicBezTo>
                      <a:pt x="920411" y="0"/>
                      <a:pt x="965054" y="44644"/>
                      <a:pt x="965054" y="99714"/>
                    </a:cubicBezTo>
                    <a:lnTo>
                      <a:pt x="965054" y="99714"/>
                    </a:lnTo>
                    <a:cubicBezTo>
                      <a:pt x="965054" y="126160"/>
                      <a:pt x="954549" y="151523"/>
                      <a:pt x="935849" y="170223"/>
                    </a:cubicBezTo>
                    <a:cubicBezTo>
                      <a:pt x="917149" y="188923"/>
                      <a:pt x="891786" y="199428"/>
                      <a:pt x="865340" y="199428"/>
                    </a:cubicBezTo>
                    <a:lnTo>
                      <a:pt x="99714" y="199428"/>
                    </a:lnTo>
                    <a:cubicBezTo>
                      <a:pt x="73268" y="199428"/>
                      <a:pt x="47906" y="188923"/>
                      <a:pt x="29206" y="170223"/>
                    </a:cubicBezTo>
                    <a:cubicBezTo>
                      <a:pt x="10506" y="151523"/>
                      <a:pt x="0" y="126160"/>
                      <a:pt x="0" y="99714"/>
                    </a:cubicBezTo>
                    <a:lnTo>
                      <a:pt x="0" y="99714"/>
                    </a:lnTo>
                    <a:cubicBezTo>
                      <a:pt x="0" y="73268"/>
                      <a:pt x="10506" y="47906"/>
                      <a:pt x="29206" y="29206"/>
                    </a:cubicBezTo>
                    <a:cubicBezTo>
                      <a:pt x="47906" y="10506"/>
                      <a:pt x="73268" y="0"/>
                      <a:pt x="99714" y="0"/>
                    </a:cubicBezTo>
                    <a:close/>
                  </a:path>
                </a:pathLst>
              </a:custGeom>
              <a:solidFill>
                <a:srgbClr val="4ADEDD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965054" cy="24705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2735505" y="1752806"/>
              <a:ext cx="4242462" cy="4765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93"/>
                </a:lnSpc>
                <a:spcBef>
                  <a:spcPct val="0"/>
                </a:spcBef>
              </a:pPr>
              <a:r>
                <a:rPr lang="en-US" sz="2066" spc="541">
                  <a:solidFill>
                    <a:srgbClr val="120052"/>
                  </a:solidFill>
                  <a:latin typeface="Poppins"/>
                </a:rPr>
                <a:t>MÓDULO 5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161925"/>
              <a:ext cx="9713473" cy="13042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01"/>
                </a:lnSpc>
                <a:spcBef>
                  <a:spcPct val="0"/>
                </a:spcBef>
              </a:pPr>
              <a:r>
                <a:rPr lang="en-US" sz="5643">
                  <a:solidFill>
                    <a:srgbClr val="FFFFFF"/>
                  </a:solidFill>
                  <a:latin typeface="Poppins"/>
                </a:rPr>
                <a:t>PROJETO EM GRUPO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1477666">
            <a:off x="8767379" y="5774757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7941020">
            <a:off x="-3526188" y="-6405116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26900" cy="5708159"/>
            </a:xfrm>
            <a:custGeom>
              <a:avLst/>
              <a:gdLst/>
              <a:ahLst/>
              <a:cxnLst/>
              <a:rect r="r" b="b" t="t" l="l"/>
              <a:pathLst>
                <a:path h="5708159" w="626900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944420" y="3244677"/>
            <a:ext cx="14399160" cy="2182713"/>
            <a:chOff x="0" y="0"/>
            <a:chExt cx="19198880" cy="2910283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314325"/>
              <a:ext cx="19198880" cy="2578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617"/>
                </a:lnSpc>
                <a:spcBef>
                  <a:spcPct val="0"/>
                </a:spcBef>
              </a:pPr>
              <a:r>
                <a:rPr lang="en-US" sz="11155">
                  <a:solidFill>
                    <a:srgbClr val="545454">
                      <a:alpha val="55686"/>
                    </a:srgbClr>
                  </a:solidFill>
                  <a:latin typeface="Poppins Bold"/>
                </a:rPr>
                <a:t>CRIPTOMOEDAS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-51358"/>
              <a:ext cx="19198880" cy="2578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617"/>
                </a:lnSpc>
                <a:spcBef>
                  <a:spcPct val="0"/>
                </a:spcBef>
              </a:pPr>
              <a:r>
                <a:rPr lang="en-US" sz="11155">
                  <a:solidFill>
                    <a:srgbClr val="4ADEDD">
                      <a:alpha val="55686"/>
                    </a:srgbClr>
                  </a:solidFill>
                  <a:latin typeface="Poppins Bold"/>
                </a:rPr>
                <a:t>CRIPTOMOEDAS 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335337"/>
              <a:ext cx="19198880" cy="25749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617"/>
                </a:lnSpc>
                <a:spcBef>
                  <a:spcPct val="0"/>
                </a:spcBef>
              </a:pPr>
              <a:r>
                <a:rPr lang="en-US" sz="11155">
                  <a:solidFill>
                    <a:srgbClr val="FFFFFF"/>
                  </a:solidFill>
                  <a:latin typeface="Poppins Bold"/>
                </a:rPr>
                <a:t>CRIPTOMOEDAS 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3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77666">
            <a:off x="8443658" y="5370633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941020">
            <a:off x="-3526188" y="-6405116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6900" cy="5708159"/>
            </a:xfrm>
            <a:custGeom>
              <a:avLst/>
              <a:gdLst/>
              <a:ahLst/>
              <a:cxnLst/>
              <a:rect r="r" b="b" t="t" l="l"/>
              <a:pathLst>
                <a:path h="5708159" w="626900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04800" y="5102233"/>
            <a:ext cx="5489567" cy="5489567"/>
          </a:xfrm>
          <a:custGeom>
            <a:avLst/>
            <a:gdLst/>
            <a:ahLst/>
            <a:cxnLst/>
            <a:rect r="r" b="b" t="t" l="l"/>
            <a:pathLst>
              <a:path h="5489567" w="5489567">
                <a:moveTo>
                  <a:pt x="0" y="0"/>
                </a:moveTo>
                <a:lnTo>
                  <a:pt x="5489567" y="0"/>
                </a:lnTo>
                <a:lnTo>
                  <a:pt x="5489567" y="5489567"/>
                </a:lnTo>
                <a:lnTo>
                  <a:pt x="0" y="54895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483848" y="7496521"/>
            <a:ext cx="3166685" cy="3166685"/>
          </a:xfrm>
          <a:custGeom>
            <a:avLst/>
            <a:gdLst/>
            <a:ahLst/>
            <a:cxnLst/>
            <a:rect r="r" b="b" t="t" l="l"/>
            <a:pathLst>
              <a:path h="3166685" w="3166685">
                <a:moveTo>
                  <a:pt x="0" y="0"/>
                </a:moveTo>
                <a:lnTo>
                  <a:pt x="3166685" y="0"/>
                </a:lnTo>
                <a:lnTo>
                  <a:pt x="3166685" y="3166685"/>
                </a:lnTo>
                <a:lnTo>
                  <a:pt x="0" y="31666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794367" y="923925"/>
            <a:ext cx="11153400" cy="1278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3"/>
              </a:lnSpc>
              <a:spcBef>
                <a:spcPct val="0"/>
              </a:spcBef>
            </a:pPr>
            <a:r>
              <a:rPr lang="en-US" sz="3602">
                <a:solidFill>
                  <a:srgbClr val="FFFFFF"/>
                </a:solidFill>
                <a:latin typeface="Poppins Ultra-Bold"/>
              </a:rPr>
              <a:t>Valorização das criptomoedas desde sua existência até a data final do banco de dados: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94902" y="3232706"/>
            <a:ext cx="10451873" cy="451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82"/>
              </a:lnSpc>
              <a:spcBef>
                <a:spcPct val="0"/>
              </a:spcBef>
            </a:pPr>
            <a:r>
              <a:rPr lang="en-US" sz="4344">
                <a:solidFill>
                  <a:srgbClr val="FFFFFF"/>
                </a:solidFill>
                <a:latin typeface="Poppins"/>
              </a:rPr>
              <a:t>Bitcoin (BTC):</a:t>
            </a:r>
          </a:p>
          <a:p>
            <a:pPr algn="ctr">
              <a:lnSpc>
                <a:spcPts val="6082"/>
              </a:lnSpc>
              <a:spcBef>
                <a:spcPct val="0"/>
              </a:spcBef>
            </a:pPr>
          </a:p>
          <a:p>
            <a:pPr algn="ctr">
              <a:lnSpc>
                <a:spcPts val="6082"/>
              </a:lnSpc>
              <a:spcBef>
                <a:spcPct val="0"/>
              </a:spcBef>
            </a:pPr>
            <a:r>
              <a:rPr lang="en-US" sz="4344">
                <a:solidFill>
                  <a:srgbClr val="FFFFFF"/>
                </a:solidFill>
                <a:latin typeface="Poppins"/>
              </a:rPr>
              <a:t>Lançamento: Janeiro de 2009.</a:t>
            </a:r>
          </a:p>
          <a:p>
            <a:pPr algn="ctr">
              <a:lnSpc>
                <a:spcPts val="6082"/>
              </a:lnSpc>
              <a:spcBef>
                <a:spcPct val="0"/>
              </a:spcBef>
            </a:pPr>
            <a:r>
              <a:rPr lang="en-US" sz="4344">
                <a:solidFill>
                  <a:srgbClr val="FFFFFF"/>
                </a:solidFill>
                <a:latin typeface="Poppins"/>
              </a:rPr>
              <a:t>Preço inicial: US$ 0,0008.</a:t>
            </a:r>
          </a:p>
          <a:p>
            <a:pPr algn="ctr">
              <a:lnSpc>
                <a:spcPts val="6082"/>
              </a:lnSpc>
              <a:spcBef>
                <a:spcPct val="0"/>
              </a:spcBef>
            </a:pPr>
            <a:r>
              <a:rPr lang="en-US" sz="4344">
                <a:solidFill>
                  <a:srgbClr val="FFFFFF"/>
                </a:solidFill>
                <a:latin typeface="Poppins"/>
              </a:rPr>
              <a:t>Valorização em 31/12/2021: US$ 47.736.</a:t>
            </a:r>
          </a:p>
          <a:p>
            <a:pPr algn="ctr">
              <a:lnSpc>
                <a:spcPts val="6082"/>
              </a:lnSpc>
              <a:spcBef>
                <a:spcPct val="0"/>
              </a:spcBef>
            </a:pPr>
            <a:r>
              <a:rPr lang="en-US" sz="4344">
                <a:solidFill>
                  <a:srgbClr val="FFFFFF"/>
                </a:solidFill>
                <a:latin typeface="Poppins"/>
              </a:rPr>
              <a:t>Crescimento: 5.966.899%.</a:t>
            </a:r>
          </a:p>
        </p:txBody>
      </p:sp>
    </p:spTree>
  </p:cSld>
  <p:clrMapOvr>
    <a:masterClrMapping/>
  </p:clrMapOvr>
  <p:transition spd="slow">
    <p:cover dir="rd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3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77666">
            <a:off x="8443658" y="5370633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941020">
            <a:off x="-3526188" y="-6405116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6900" cy="5708159"/>
            </a:xfrm>
            <a:custGeom>
              <a:avLst/>
              <a:gdLst/>
              <a:ahLst/>
              <a:cxnLst/>
              <a:rect r="r" b="b" t="t" l="l"/>
              <a:pathLst>
                <a:path h="5708159" w="626900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04800" y="5102233"/>
            <a:ext cx="5489567" cy="5489567"/>
          </a:xfrm>
          <a:custGeom>
            <a:avLst/>
            <a:gdLst/>
            <a:ahLst/>
            <a:cxnLst/>
            <a:rect r="r" b="b" t="t" l="l"/>
            <a:pathLst>
              <a:path h="5489567" w="5489567">
                <a:moveTo>
                  <a:pt x="0" y="0"/>
                </a:moveTo>
                <a:lnTo>
                  <a:pt x="5489567" y="0"/>
                </a:lnTo>
                <a:lnTo>
                  <a:pt x="5489567" y="5489567"/>
                </a:lnTo>
                <a:lnTo>
                  <a:pt x="0" y="54895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483848" y="7496521"/>
            <a:ext cx="3166685" cy="3166685"/>
          </a:xfrm>
          <a:custGeom>
            <a:avLst/>
            <a:gdLst/>
            <a:ahLst/>
            <a:cxnLst/>
            <a:rect r="r" b="b" t="t" l="l"/>
            <a:pathLst>
              <a:path h="3166685" w="3166685">
                <a:moveTo>
                  <a:pt x="0" y="0"/>
                </a:moveTo>
                <a:lnTo>
                  <a:pt x="3166685" y="0"/>
                </a:lnTo>
                <a:lnTo>
                  <a:pt x="3166685" y="3166685"/>
                </a:lnTo>
                <a:lnTo>
                  <a:pt x="0" y="31666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794367" y="923925"/>
            <a:ext cx="11153400" cy="1278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3"/>
              </a:lnSpc>
              <a:spcBef>
                <a:spcPct val="0"/>
              </a:spcBef>
            </a:pPr>
            <a:r>
              <a:rPr lang="en-US" sz="3602">
                <a:solidFill>
                  <a:srgbClr val="FFFFFF"/>
                </a:solidFill>
                <a:latin typeface="Poppins Ultra-Bold"/>
              </a:rPr>
              <a:t>Valorização das criptomoedas desde sua existência até a data final do banco de dados: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54661" y="2402856"/>
            <a:ext cx="7782908" cy="3158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3"/>
              </a:lnSpc>
              <a:spcBef>
                <a:spcPct val="0"/>
              </a:spcBef>
            </a:pPr>
            <a:r>
              <a:rPr lang="en-US" sz="3031">
                <a:solidFill>
                  <a:srgbClr val="FFFFFF"/>
                </a:solidFill>
                <a:latin typeface="Poppins"/>
              </a:rPr>
              <a:t>Ethereum (ETH):</a:t>
            </a:r>
          </a:p>
          <a:p>
            <a:pPr algn="ctr">
              <a:lnSpc>
                <a:spcPts val="4243"/>
              </a:lnSpc>
              <a:spcBef>
                <a:spcPct val="0"/>
              </a:spcBef>
            </a:pPr>
          </a:p>
          <a:p>
            <a:pPr algn="ctr">
              <a:lnSpc>
                <a:spcPts val="4243"/>
              </a:lnSpc>
              <a:spcBef>
                <a:spcPct val="0"/>
              </a:spcBef>
            </a:pPr>
            <a:r>
              <a:rPr lang="en-US" sz="3031">
                <a:solidFill>
                  <a:srgbClr val="FFFFFF"/>
                </a:solidFill>
                <a:latin typeface="Poppins"/>
              </a:rPr>
              <a:t>Lançamento: Julho de 2015.</a:t>
            </a:r>
          </a:p>
          <a:p>
            <a:pPr algn="ctr">
              <a:lnSpc>
                <a:spcPts val="4243"/>
              </a:lnSpc>
              <a:spcBef>
                <a:spcPct val="0"/>
              </a:spcBef>
            </a:pPr>
            <a:r>
              <a:rPr lang="en-US" sz="3031">
                <a:solidFill>
                  <a:srgbClr val="FFFFFF"/>
                </a:solidFill>
                <a:latin typeface="Poppins"/>
              </a:rPr>
              <a:t>Preço inicial: US$ 2,77.</a:t>
            </a:r>
          </a:p>
          <a:p>
            <a:pPr algn="ctr">
              <a:lnSpc>
                <a:spcPts val="4243"/>
              </a:lnSpc>
              <a:spcBef>
                <a:spcPct val="0"/>
              </a:spcBef>
            </a:pPr>
            <a:r>
              <a:rPr lang="en-US" sz="3031">
                <a:solidFill>
                  <a:srgbClr val="FFFFFF"/>
                </a:solidFill>
                <a:latin typeface="Poppins"/>
              </a:rPr>
              <a:t>Valorização em 31/12/2021: US$ 4.083.</a:t>
            </a:r>
          </a:p>
          <a:p>
            <a:pPr algn="ctr">
              <a:lnSpc>
                <a:spcPts val="4243"/>
              </a:lnSpc>
              <a:spcBef>
                <a:spcPct val="0"/>
              </a:spcBef>
            </a:pPr>
            <a:r>
              <a:rPr lang="en-US" sz="3031">
                <a:solidFill>
                  <a:srgbClr val="FFFFFF"/>
                </a:solidFill>
                <a:latin typeface="Poppins"/>
              </a:rPr>
              <a:t>Crescimento: 148.030%.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10112" y="5248950"/>
            <a:ext cx="7420039" cy="3923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1"/>
              </a:lnSpc>
              <a:spcBef>
                <a:spcPct val="0"/>
              </a:spcBef>
            </a:pPr>
            <a:r>
              <a:rPr lang="en-US" sz="3243">
                <a:solidFill>
                  <a:srgbClr val="FFFFFF"/>
                </a:solidFill>
                <a:latin typeface="Poppins"/>
              </a:rPr>
              <a:t>Solana (SOL):</a:t>
            </a:r>
          </a:p>
          <a:p>
            <a:pPr algn="ctr">
              <a:lnSpc>
                <a:spcPts val="4541"/>
              </a:lnSpc>
              <a:spcBef>
                <a:spcPct val="0"/>
              </a:spcBef>
            </a:pPr>
          </a:p>
          <a:p>
            <a:pPr algn="ctr">
              <a:lnSpc>
                <a:spcPts val="4541"/>
              </a:lnSpc>
              <a:spcBef>
                <a:spcPct val="0"/>
              </a:spcBef>
            </a:pPr>
            <a:r>
              <a:rPr lang="en-US" sz="3243">
                <a:solidFill>
                  <a:srgbClr val="FFFFFF"/>
                </a:solidFill>
                <a:latin typeface="Poppins"/>
              </a:rPr>
              <a:t>Lançamento: Março de 2020.</a:t>
            </a:r>
          </a:p>
          <a:p>
            <a:pPr algn="ctr">
              <a:lnSpc>
                <a:spcPts val="4541"/>
              </a:lnSpc>
              <a:spcBef>
                <a:spcPct val="0"/>
              </a:spcBef>
            </a:pPr>
            <a:r>
              <a:rPr lang="en-US" sz="3243">
                <a:solidFill>
                  <a:srgbClr val="FFFFFF"/>
                </a:solidFill>
                <a:latin typeface="Poppins"/>
              </a:rPr>
              <a:t>Preço inicial: US$ 0,05.</a:t>
            </a:r>
          </a:p>
          <a:p>
            <a:pPr algn="ctr">
              <a:lnSpc>
                <a:spcPts val="4541"/>
              </a:lnSpc>
              <a:spcBef>
                <a:spcPct val="0"/>
              </a:spcBef>
            </a:pPr>
            <a:r>
              <a:rPr lang="en-US" sz="3243">
                <a:solidFill>
                  <a:srgbClr val="FFFFFF"/>
                </a:solidFill>
                <a:latin typeface="Poppins"/>
              </a:rPr>
              <a:t>Valorização em 31/12/2021: US$ 176,64.</a:t>
            </a:r>
          </a:p>
          <a:p>
            <a:pPr algn="ctr">
              <a:lnSpc>
                <a:spcPts val="4541"/>
              </a:lnSpc>
              <a:spcBef>
                <a:spcPct val="0"/>
              </a:spcBef>
            </a:pPr>
            <a:r>
              <a:rPr lang="en-US" sz="3243">
                <a:solidFill>
                  <a:srgbClr val="FFFFFF"/>
                </a:solidFill>
                <a:latin typeface="Poppins"/>
              </a:rPr>
              <a:t>Crescimento: 353.280%.</a:t>
            </a:r>
          </a:p>
        </p:txBody>
      </p:sp>
    </p:spTree>
  </p:cSld>
  <p:clrMapOvr>
    <a:masterClrMapping/>
  </p:clrMapOvr>
  <p:transition spd="slow">
    <p:cover dir="rd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3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77666">
            <a:off x="8443658" y="5370633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941020">
            <a:off x="-3526188" y="-6405116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6900" cy="5708159"/>
            </a:xfrm>
            <a:custGeom>
              <a:avLst/>
              <a:gdLst/>
              <a:ahLst/>
              <a:cxnLst/>
              <a:rect r="r" b="b" t="t" l="l"/>
              <a:pathLst>
                <a:path h="5708159" w="626900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04800" y="5102233"/>
            <a:ext cx="5489567" cy="5489567"/>
          </a:xfrm>
          <a:custGeom>
            <a:avLst/>
            <a:gdLst/>
            <a:ahLst/>
            <a:cxnLst/>
            <a:rect r="r" b="b" t="t" l="l"/>
            <a:pathLst>
              <a:path h="5489567" w="5489567">
                <a:moveTo>
                  <a:pt x="0" y="0"/>
                </a:moveTo>
                <a:lnTo>
                  <a:pt x="5489567" y="0"/>
                </a:lnTo>
                <a:lnTo>
                  <a:pt x="5489567" y="5489567"/>
                </a:lnTo>
                <a:lnTo>
                  <a:pt x="0" y="54895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483848" y="7496521"/>
            <a:ext cx="3166685" cy="3166685"/>
          </a:xfrm>
          <a:custGeom>
            <a:avLst/>
            <a:gdLst/>
            <a:ahLst/>
            <a:cxnLst/>
            <a:rect r="r" b="b" t="t" l="l"/>
            <a:pathLst>
              <a:path h="3166685" w="3166685">
                <a:moveTo>
                  <a:pt x="0" y="0"/>
                </a:moveTo>
                <a:lnTo>
                  <a:pt x="3166685" y="0"/>
                </a:lnTo>
                <a:lnTo>
                  <a:pt x="3166685" y="3166685"/>
                </a:lnTo>
                <a:lnTo>
                  <a:pt x="0" y="31666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794367" y="923925"/>
            <a:ext cx="11153400" cy="1910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3"/>
              </a:lnSpc>
              <a:spcBef>
                <a:spcPct val="0"/>
              </a:spcBef>
            </a:pPr>
            <a:r>
              <a:rPr lang="en-US" sz="3602">
                <a:solidFill>
                  <a:srgbClr val="FFFFFF"/>
                </a:solidFill>
                <a:latin typeface="Poppins Ultra-Bold"/>
              </a:rPr>
              <a:t>Se um investimento de 10 reais tivesse sido feito em 03/01/2009, qual seria o retorno desse investimento até hoje?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60836" y="3270806"/>
            <a:ext cx="6213415" cy="4406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61"/>
              </a:lnSpc>
              <a:spcBef>
                <a:spcPct val="0"/>
              </a:spcBef>
            </a:pPr>
            <a:r>
              <a:rPr lang="en-US" sz="3186">
                <a:solidFill>
                  <a:srgbClr val="FFFFFF"/>
                </a:solidFill>
                <a:latin typeface="Poppins"/>
              </a:rPr>
              <a:t>Investimento em USD:4.78</a:t>
            </a:r>
          </a:p>
          <a:p>
            <a:pPr algn="ctr">
              <a:lnSpc>
                <a:spcPts val="4461"/>
              </a:lnSpc>
              <a:spcBef>
                <a:spcPct val="0"/>
              </a:spcBef>
            </a:pPr>
            <a:r>
              <a:rPr lang="en-US" sz="3186">
                <a:solidFill>
                  <a:srgbClr val="FFFFFF"/>
                </a:solidFill>
                <a:latin typeface="Poppins"/>
              </a:rPr>
              <a:t>Capital em BTC: 5980.86</a:t>
            </a:r>
          </a:p>
          <a:p>
            <a:pPr algn="ctr">
              <a:lnSpc>
                <a:spcPts val="4461"/>
              </a:lnSpc>
              <a:spcBef>
                <a:spcPct val="0"/>
              </a:spcBef>
            </a:pPr>
            <a:r>
              <a:rPr lang="en-US" sz="3186">
                <a:solidFill>
                  <a:srgbClr val="FFFFFF"/>
                </a:solidFill>
                <a:latin typeface="Poppins"/>
              </a:rPr>
              <a:t>Valor atual do investimento em USD: 443385.17</a:t>
            </a:r>
          </a:p>
          <a:p>
            <a:pPr algn="ctr">
              <a:lnSpc>
                <a:spcPts val="4461"/>
              </a:lnSpc>
              <a:spcBef>
                <a:spcPct val="0"/>
              </a:spcBef>
            </a:pPr>
          </a:p>
          <a:p>
            <a:pPr algn="ctr">
              <a:lnSpc>
                <a:spcPts val="4461"/>
              </a:lnSpc>
              <a:spcBef>
                <a:spcPct val="0"/>
              </a:spcBef>
            </a:pPr>
            <a:r>
              <a:rPr lang="en-US" sz="3186">
                <a:solidFill>
                  <a:srgbClr val="FFFFFF"/>
                </a:solidFill>
                <a:latin typeface="Poppins"/>
              </a:rPr>
              <a:t>Hoje o investidor teria a quantia de R$2212491.99 </a:t>
            </a:r>
          </a:p>
          <a:p>
            <a:pPr algn="ctr">
              <a:lnSpc>
                <a:spcPts val="4461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cover dir="rd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3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77666">
            <a:off x="8443658" y="5370633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941020">
            <a:off x="-3526188" y="-6405116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6900" cy="5708159"/>
            </a:xfrm>
            <a:custGeom>
              <a:avLst/>
              <a:gdLst/>
              <a:ahLst/>
              <a:cxnLst/>
              <a:rect r="r" b="b" t="t" l="l"/>
              <a:pathLst>
                <a:path h="5708159" w="626900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04800" y="5102233"/>
            <a:ext cx="5489567" cy="5489567"/>
          </a:xfrm>
          <a:custGeom>
            <a:avLst/>
            <a:gdLst/>
            <a:ahLst/>
            <a:cxnLst/>
            <a:rect r="r" b="b" t="t" l="l"/>
            <a:pathLst>
              <a:path h="5489567" w="5489567">
                <a:moveTo>
                  <a:pt x="0" y="0"/>
                </a:moveTo>
                <a:lnTo>
                  <a:pt x="5489567" y="0"/>
                </a:lnTo>
                <a:lnTo>
                  <a:pt x="5489567" y="5489567"/>
                </a:lnTo>
                <a:lnTo>
                  <a:pt x="0" y="54895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483848" y="7496521"/>
            <a:ext cx="3166685" cy="3166685"/>
          </a:xfrm>
          <a:custGeom>
            <a:avLst/>
            <a:gdLst/>
            <a:ahLst/>
            <a:cxnLst/>
            <a:rect r="r" b="b" t="t" l="l"/>
            <a:pathLst>
              <a:path h="3166685" w="3166685">
                <a:moveTo>
                  <a:pt x="0" y="0"/>
                </a:moveTo>
                <a:lnTo>
                  <a:pt x="3166685" y="0"/>
                </a:lnTo>
                <a:lnTo>
                  <a:pt x="3166685" y="3166685"/>
                </a:lnTo>
                <a:lnTo>
                  <a:pt x="0" y="31666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344968" y="344468"/>
            <a:ext cx="9598064" cy="9598064"/>
          </a:xfrm>
          <a:custGeom>
            <a:avLst/>
            <a:gdLst/>
            <a:ahLst/>
            <a:cxnLst/>
            <a:rect r="r" b="b" t="t" l="l"/>
            <a:pathLst>
              <a:path h="9598064" w="9598064">
                <a:moveTo>
                  <a:pt x="0" y="0"/>
                </a:moveTo>
                <a:lnTo>
                  <a:pt x="9598064" y="0"/>
                </a:lnTo>
                <a:lnTo>
                  <a:pt x="9598064" y="9598064"/>
                </a:lnTo>
                <a:lnTo>
                  <a:pt x="0" y="95980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449597" y="2734255"/>
            <a:ext cx="11388807" cy="4554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47"/>
              </a:lnSpc>
              <a:spcBef>
                <a:spcPct val="0"/>
              </a:spcBef>
            </a:pPr>
            <a:r>
              <a:rPr lang="en-US" sz="6391">
                <a:solidFill>
                  <a:srgbClr val="FFFFFF"/>
                </a:solidFill>
                <a:latin typeface="Poppins Bold"/>
              </a:rPr>
              <a:t>ESSAS FORAM AS RESPOSTAS OBTIDAS COM A NOSSA ANÁLISE EXPLORATÓRIA.</a:t>
            </a:r>
          </a:p>
        </p:txBody>
      </p:sp>
    </p:spTree>
  </p:cSld>
  <p:clrMapOvr>
    <a:masterClrMapping/>
  </p:clrMapOvr>
  <p:transition spd="slow">
    <p:cover dir="rd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3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44968" y="344468"/>
            <a:ext cx="9598064" cy="9598064"/>
          </a:xfrm>
          <a:custGeom>
            <a:avLst/>
            <a:gdLst/>
            <a:ahLst/>
            <a:cxnLst/>
            <a:rect r="r" b="b" t="t" l="l"/>
            <a:pathLst>
              <a:path h="9598064" w="9598064">
                <a:moveTo>
                  <a:pt x="0" y="0"/>
                </a:moveTo>
                <a:lnTo>
                  <a:pt x="9598064" y="0"/>
                </a:lnTo>
                <a:lnTo>
                  <a:pt x="9598064" y="9598064"/>
                </a:lnTo>
                <a:lnTo>
                  <a:pt x="0" y="9598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477666">
            <a:off x="8443658" y="5370633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941020">
            <a:off x="-3526188" y="-6405116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26900" cy="5708159"/>
            </a:xfrm>
            <a:custGeom>
              <a:avLst/>
              <a:gdLst/>
              <a:ahLst/>
              <a:cxnLst/>
              <a:rect r="r" b="b" t="t" l="l"/>
              <a:pathLst>
                <a:path h="5708159" w="626900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04800" y="5102233"/>
            <a:ext cx="5489567" cy="5489567"/>
          </a:xfrm>
          <a:custGeom>
            <a:avLst/>
            <a:gdLst/>
            <a:ahLst/>
            <a:cxnLst/>
            <a:rect r="r" b="b" t="t" l="l"/>
            <a:pathLst>
              <a:path h="5489567" w="5489567">
                <a:moveTo>
                  <a:pt x="0" y="0"/>
                </a:moveTo>
                <a:lnTo>
                  <a:pt x="5489567" y="0"/>
                </a:lnTo>
                <a:lnTo>
                  <a:pt x="5489567" y="5489567"/>
                </a:lnTo>
                <a:lnTo>
                  <a:pt x="0" y="54895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2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83848" y="7496521"/>
            <a:ext cx="3166685" cy="3166685"/>
          </a:xfrm>
          <a:custGeom>
            <a:avLst/>
            <a:gdLst/>
            <a:ahLst/>
            <a:cxnLst/>
            <a:rect r="r" b="b" t="t" l="l"/>
            <a:pathLst>
              <a:path h="3166685" w="3166685">
                <a:moveTo>
                  <a:pt x="0" y="0"/>
                </a:moveTo>
                <a:lnTo>
                  <a:pt x="3166685" y="0"/>
                </a:lnTo>
                <a:lnTo>
                  <a:pt x="3166685" y="3166685"/>
                </a:lnTo>
                <a:lnTo>
                  <a:pt x="0" y="31666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45193" y="2997943"/>
            <a:ext cx="10797613" cy="2104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06"/>
              </a:lnSpc>
              <a:spcBef>
                <a:spcPct val="0"/>
              </a:spcBef>
            </a:pPr>
            <a:r>
              <a:rPr lang="en-US" sz="11647">
                <a:solidFill>
                  <a:srgbClr val="FFFFFF"/>
                </a:solidFill>
                <a:latin typeface="Poppins Bold"/>
              </a:rPr>
              <a:t>OBRIGADA!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267282" y="5143500"/>
            <a:ext cx="5753436" cy="1491691"/>
            <a:chOff x="0" y="0"/>
            <a:chExt cx="7671248" cy="1988922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1929504" y="1201124"/>
              <a:ext cx="3812241" cy="787798"/>
              <a:chOff x="0" y="0"/>
              <a:chExt cx="965054" cy="19942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965054" cy="199428"/>
              </a:xfrm>
              <a:custGeom>
                <a:avLst/>
                <a:gdLst/>
                <a:ahLst/>
                <a:cxnLst/>
                <a:rect r="r" b="b" t="t" l="l"/>
                <a:pathLst>
                  <a:path h="199428" w="965054">
                    <a:moveTo>
                      <a:pt x="99714" y="0"/>
                    </a:moveTo>
                    <a:lnTo>
                      <a:pt x="865340" y="0"/>
                    </a:lnTo>
                    <a:cubicBezTo>
                      <a:pt x="920411" y="0"/>
                      <a:pt x="965054" y="44644"/>
                      <a:pt x="965054" y="99714"/>
                    </a:cubicBezTo>
                    <a:lnTo>
                      <a:pt x="965054" y="99714"/>
                    </a:lnTo>
                    <a:cubicBezTo>
                      <a:pt x="965054" y="126160"/>
                      <a:pt x="954549" y="151523"/>
                      <a:pt x="935849" y="170223"/>
                    </a:cubicBezTo>
                    <a:cubicBezTo>
                      <a:pt x="917149" y="188923"/>
                      <a:pt x="891786" y="199428"/>
                      <a:pt x="865340" y="199428"/>
                    </a:cubicBezTo>
                    <a:lnTo>
                      <a:pt x="99714" y="199428"/>
                    </a:lnTo>
                    <a:cubicBezTo>
                      <a:pt x="73268" y="199428"/>
                      <a:pt x="47906" y="188923"/>
                      <a:pt x="29206" y="170223"/>
                    </a:cubicBezTo>
                    <a:cubicBezTo>
                      <a:pt x="10506" y="151523"/>
                      <a:pt x="0" y="126160"/>
                      <a:pt x="0" y="99714"/>
                    </a:cubicBezTo>
                    <a:lnTo>
                      <a:pt x="0" y="99714"/>
                    </a:lnTo>
                    <a:cubicBezTo>
                      <a:pt x="0" y="73268"/>
                      <a:pt x="10506" y="47906"/>
                      <a:pt x="29206" y="29206"/>
                    </a:cubicBezTo>
                    <a:cubicBezTo>
                      <a:pt x="47906" y="10506"/>
                      <a:pt x="73268" y="0"/>
                      <a:pt x="99714" y="0"/>
                    </a:cubicBezTo>
                    <a:close/>
                  </a:path>
                </a:pathLst>
              </a:custGeom>
              <a:solidFill>
                <a:srgbClr val="4ADEDD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965054" cy="24705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2160375" y="1391319"/>
              <a:ext cx="3350499" cy="369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85"/>
                </a:lnSpc>
                <a:spcBef>
                  <a:spcPct val="0"/>
                </a:spcBef>
              </a:pPr>
              <a:r>
                <a:rPr lang="en-US" sz="1632" spc="427">
                  <a:solidFill>
                    <a:srgbClr val="120052"/>
                  </a:solidFill>
                  <a:latin typeface="Poppins"/>
                </a:rPr>
                <a:t>MÓDULO 5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133350"/>
              <a:ext cx="7671248" cy="10355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40"/>
                </a:lnSpc>
                <a:spcBef>
                  <a:spcPct val="0"/>
                </a:spcBef>
              </a:pPr>
              <a:r>
                <a:rPr lang="en-US" sz="4457">
                  <a:solidFill>
                    <a:srgbClr val="FFFFFF"/>
                  </a:solidFill>
                  <a:latin typeface="Poppins"/>
                </a:rPr>
                <a:t>PROJETO EM GRUPO</a:t>
              </a:r>
            </a:p>
          </p:txBody>
        </p:sp>
      </p:grpSp>
    </p:spTree>
  </p:cSld>
  <p:clrMapOvr>
    <a:masterClrMapping/>
  </p:clrMapOvr>
  <p:transition spd="slow">
    <p:cover dir="u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3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44968" y="344468"/>
            <a:ext cx="9598064" cy="9598064"/>
          </a:xfrm>
          <a:custGeom>
            <a:avLst/>
            <a:gdLst/>
            <a:ahLst/>
            <a:cxnLst/>
            <a:rect r="r" b="b" t="t" l="l"/>
            <a:pathLst>
              <a:path h="9598064" w="9598064">
                <a:moveTo>
                  <a:pt x="0" y="0"/>
                </a:moveTo>
                <a:lnTo>
                  <a:pt x="9598064" y="0"/>
                </a:lnTo>
                <a:lnTo>
                  <a:pt x="9598064" y="9598064"/>
                </a:lnTo>
                <a:lnTo>
                  <a:pt x="0" y="9598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477666">
            <a:off x="8443658" y="5370633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941020">
            <a:off x="-3526188" y="-6405116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26900" cy="5708159"/>
            </a:xfrm>
            <a:custGeom>
              <a:avLst/>
              <a:gdLst/>
              <a:ahLst/>
              <a:cxnLst/>
              <a:rect r="r" b="b" t="t" l="l"/>
              <a:pathLst>
                <a:path h="5708159" w="626900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0" y="4797433"/>
            <a:ext cx="5489567" cy="5489567"/>
          </a:xfrm>
          <a:custGeom>
            <a:avLst/>
            <a:gdLst/>
            <a:ahLst/>
            <a:cxnLst/>
            <a:rect r="r" b="b" t="t" l="l"/>
            <a:pathLst>
              <a:path h="5489567" w="5489567">
                <a:moveTo>
                  <a:pt x="0" y="0"/>
                </a:moveTo>
                <a:lnTo>
                  <a:pt x="5489567" y="0"/>
                </a:lnTo>
                <a:lnTo>
                  <a:pt x="5489567" y="5489567"/>
                </a:lnTo>
                <a:lnTo>
                  <a:pt x="0" y="54895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2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179048" y="7191721"/>
            <a:ext cx="3166685" cy="3166685"/>
          </a:xfrm>
          <a:custGeom>
            <a:avLst/>
            <a:gdLst/>
            <a:ahLst/>
            <a:cxnLst/>
            <a:rect r="r" b="b" t="t" l="l"/>
            <a:pathLst>
              <a:path h="3166685" w="3166685">
                <a:moveTo>
                  <a:pt x="0" y="0"/>
                </a:moveTo>
                <a:lnTo>
                  <a:pt x="3166685" y="0"/>
                </a:lnTo>
                <a:lnTo>
                  <a:pt x="3166685" y="3166685"/>
                </a:lnTo>
                <a:lnTo>
                  <a:pt x="0" y="31666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101138" y="2817824"/>
            <a:ext cx="12085724" cy="4479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3"/>
              </a:lnSpc>
              <a:spcBef>
                <a:spcPct val="0"/>
              </a:spcBef>
            </a:pPr>
            <a:r>
              <a:rPr lang="en-US" sz="6295">
                <a:solidFill>
                  <a:srgbClr val="FFFFFF"/>
                </a:solidFill>
                <a:latin typeface="Poppins Bold"/>
              </a:rPr>
              <a:t>AGORA, DE ACORDO COM A NOSSA ANÁLISE, VAMOS RESPONDER ÀS PERGUNTAS FEITAS.</a:t>
            </a:r>
          </a:p>
        </p:txBody>
      </p:sp>
    </p:spTree>
  </p:cSld>
  <p:clrMapOvr>
    <a:masterClrMapping/>
  </p:clrMapOvr>
  <p:transition spd="fast">
    <p:cover dir="r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3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77666">
            <a:off x="8443658" y="5370633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941020">
            <a:off x="-3526188" y="-6405116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6900" cy="5708159"/>
            </a:xfrm>
            <a:custGeom>
              <a:avLst/>
              <a:gdLst/>
              <a:ahLst/>
              <a:cxnLst/>
              <a:rect r="r" b="b" t="t" l="l"/>
              <a:pathLst>
                <a:path h="5708159" w="626900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52400" y="4949833"/>
            <a:ext cx="5489567" cy="5489567"/>
          </a:xfrm>
          <a:custGeom>
            <a:avLst/>
            <a:gdLst/>
            <a:ahLst/>
            <a:cxnLst/>
            <a:rect r="r" b="b" t="t" l="l"/>
            <a:pathLst>
              <a:path h="5489567" w="5489567">
                <a:moveTo>
                  <a:pt x="0" y="0"/>
                </a:moveTo>
                <a:lnTo>
                  <a:pt x="5489567" y="0"/>
                </a:lnTo>
                <a:lnTo>
                  <a:pt x="5489567" y="5489567"/>
                </a:lnTo>
                <a:lnTo>
                  <a:pt x="0" y="54895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331448" y="7344121"/>
            <a:ext cx="3166685" cy="3166685"/>
          </a:xfrm>
          <a:custGeom>
            <a:avLst/>
            <a:gdLst/>
            <a:ahLst/>
            <a:cxnLst/>
            <a:rect r="r" b="b" t="t" l="l"/>
            <a:pathLst>
              <a:path h="3166685" w="3166685">
                <a:moveTo>
                  <a:pt x="0" y="0"/>
                </a:moveTo>
                <a:lnTo>
                  <a:pt x="3166685" y="0"/>
                </a:lnTo>
                <a:lnTo>
                  <a:pt x="3166685" y="3166685"/>
                </a:lnTo>
                <a:lnTo>
                  <a:pt x="0" y="31666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07613" y="2898636"/>
            <a:ext cx="11102740" cy="7247254"/>
          </a:xfrm>
          <a:custGeom>
            <a:avLst/>
            <a:gdLst/>
            <a:ahLst/>
            <a:cxnLst/>
            <a:rect r="r" b="b" t="t" l="l"/>
            <a:pathLst>
              <a:path h="7247254" w="11102740">
                <a:moveTo>
                  <a:pt x="0" y="0"/>
                </a:moveTo>
                <a:lnTo>
                  <a:pt x="11102740" y="0"/>
                </a:lnTo>
                <a:lnTo>
                  <a:pt x="11102740" y="7247254"/>
                </a:lnTo>
                <a:lnTo>
                  <a:pt x="0" y="72472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002253" y="933450"/>
            <a:ext cx="12257047" cy="2494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1"/>
              </a:lnSpc>
            </a:pPr>
            <a:r>
              <a:rPr lang="en-US" sz="3544">
                <a:solidFill>
                  <a:srgbClr val="FFFFFF"/>
                </a:solidFill>
                <a:latin typeface="Poppins Ultra-Bold"/>
              </a:rPr>
              <a:t>COMO SE COMPORTARAM OS VALORES PARA TODAS AS CRIPTOMOEDAS? OS VALORES TIVERAM UMA TENDÊNCIA DE QUEDA OU DE AUMENTO?</a:t>
            </a:r>
          </a:p>
          <a:p>
            <a:pPr algn="ctr">
              <a:lnSpc>
                <a:spcPts val="4961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cover dir="d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3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77666">
            <a:off x="8443658" y="5370633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941020">
            <a:off x="-3526188" y="-6405116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6900" cy="5708159"/>
            </a:xfrm>
            <a:custGeom>
              <a:avLst/>
              <a:gdLst/>
              <a:ahLst/>
              <a:cxnLst/>
              <a:rect r="r" b="b" t="t" l="l"/>
              <a:pathLst>
                <a:path h="5708159" w="626900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52400" y="4949833"/>
            <a:ext cx="5489567" cy="5489567"/>
          </a:xfrm>
          <a:custGeom>
            <a:avLst/>
            <a:gdLst/>
            <a:ahLst/>
            <a:cxnLst/>
            <a:rect r="r" b="b" t="t" l="l"/>
            <a:pathLst>
              <a:path h="5489567" w="5489567">
                <a:moveTo>
                  <a:pt x="0" y="0"/>
                </a:moveTo>
                <a:lnTo>
                  <a:pt x="5489567" y="0"/>
                </a:lnTo>
                <a:lnTo>
                  <a:pt x="5489567" y="5489567"/>
                </a:lnTo>
                <a:lnTo>
                  <a:pt x="0" y="54895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331448" y="7344121"/>
            <a:ext cx="3166685" cy="3166685"/>
          </a:xfrm>
          <a:custGeom>
            <a:avLst/>
            <a:gdLst/>
            <a:ahLst/>
            <a:cxnLst/>
            <a:rect r="r" b="b" t="t" l="l"/>
            <a:pathLst>
              <a:path h="3166685" w="3166685">
                <a:moveTo>
                  <a:pt x="0" y="0"/>
                </a:moveTo>
                <a:lnTo>
                  <a:pt x="3166685" y="0"/>
                </a:lnTo>
                <a:lnTo>
                  <a:pt x="3166685" y="3166685"/>
                </a:lnTo>
                <a:lnTo>
                  <a:pt x="0" y="31666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504022" y="2202130"/>
            <a:ext cx="6815780" cy="8079761"/>
          </a:xfrm>
          <a:custGeom>
            <a:avLst/>
            <a:gdLst/>
            <a:ahLst/>
            <a:cxnLst/>
            <a:rect r="r" b="b" t="t" l="l"/>
            <a:pathLst>
              <a:path h="8079761" w="6815780">
                <a:moveTo>
                  <a:pt x="0" y="0"/>
                </a:moveTo>
                <a:lnTo>
                  <a:pt x="6815779" y="0"/>
                </a:lnTo>
                <a:lnTo>
                  <a:pt x="6815779" y="8079762"/>
                </a:lnTo>
                <a:lnTo>
                  <a:pt x="0" y="80797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598246" y="923925"/>
            <a:ext cx="9936652" cy="1278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3"/>
              </a:lnSpc>
              <a:spcBef>
                <a:spcPct val="0"/>
              </a:spcBef>
            </a:pPr>
            <a:r>
              <a:rPr lang="en-US" sz="3602">
                <a:solidFill>
                  <a:srgbClr val="FFFFFF"/>
                </a:solidFill>
                <a:latin typeface="Poppins Ultra-Bold"/>
              </a:rPr>
              <a:t>QUAIS OS VALORES MÉDIOS PARA TODAS AS CRIPTOMOEDAS?</a:t>
            </a:r>
          </a:p>
        </p:txBody>
      </p:sp>
    </p:spTree>
  </p:cSld>
  <p:clrMapOvr>
    <a:masterClrMapping/>
  </p:clrMapOvr>
  <p:transition spd="slow">
    <p:cover dir="rd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3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77666">
            <a:off x="8443658" y="5370633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941020">
            <a:off x="-3526188" y="-6405116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6900" cy="5708159"/>
            </a:xfrm>
            <a:custGeom>
              <a:avLst/>
              <a:gdLst/>
              <a:ahLst/>
              <a:cxnLst/>
              <a:rect r="r" b="b" t="t" l="l"/>
              <a:pathLst>
                <a:path h="5708159" w="626900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52400" y="4949833"/>
            <a:ext cx="5489567" cy="5489567"/>
          </a:xfrm>
          <a:custGeom>
            <a:avLst/>
            <a:gdLst/>
            <a:ahLst/>
            <a:cxnLst/>
            <a:rect r="r" b="b" t="t" l="l"/>
            <a:pathLst>
              <a:path h="5489567" w="5489567">
                <a:moveTo>
                  <a:pt x="0" y="0"/>
                </a:moveTo>
                <a:lnTo>
                  <a:pt x="5489567" y="0"/>
                </a:lnTo>
                <a:lnTo>
                  <a:pt x="5489567" y="5489567"/>
                </a:lnTo>
                <a:lnTo>
                  <a:pt x="0" y="54895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331448" y="7344121"/>
            <a:ext cx="3166685" cy="3166685"/>
          </a:xfrm>
          <a:custGeom>
            <a:avLst/>
            <a:gdLst/>
            <a:ahLst/>
            <a:cxnLst/>
            <a:rect r="r" b="b" t="t" l="l"/>
            <a:pathLst>
              <a:path h="3166685" w="3166685">
                <a:moveTo>
                  <a:pt x="0" y="0"/>
                </a:moveTo>
                <a:lnTo>
                  <a:pt x="3166685" y="0"/>
                </a:lnTo>
                <a:lnTo>
                  <a:pt x="3166685" y="3166685"/>
                </a:lnTo>
                <a:lnTo>
                  <a:pt x="0" y="31666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703615" y="4031874"/>
            <a:ext cx="12831284" cy="4544413"/>
          </a:xfrm>
          <a:custGeom>
            <a:avLst/>
            <a:gdLst/>
            <a:ahLst/>
            <a:cxnLst/>
            <a:rect r="r" b="b" t="t" l="l"/>
            <a:pathLst>
              <a:path h="4544413" w="12831284">
                <a:moveTo>
                  <a:pt x="0" y="0"/>
                </a:moveTo>
                <a:lnTo>
                  <a:pt x="12831283" y="0"/>
                </a:lnTo>
                <a:lnTo>
                  <a:pt x="12831283" y="4544413"/>
                </a:lnTo>
                <a:lnTo>
                  <a:pt x="0" y="45444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598246" y="923925"/>
            <a:ext cx="9936652" cy="1278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3"/>
              </a:lnSpc>
              <a:spcBef>
                <a:spcPct val="0"/>
              </a:spcBef>
            </a:pPr>
            <a:r>
              <a:rPr lang="en-US" sz="3602">
                <a:solidFill>
                  <a:srgbClr val="FFFFFF"/>
                </a:solidFill>
                <a:latin typeface="Poppins Ultra-Bold"/>
              </a:rPr>
              <a:t>EM QUAIS ANOS HOUVE MAIORES QUEDAS E VALORIZAÇÕES?</a:t>
            </a:r>
          </a:p>
        </p:txBody>
      </p:sp>
    </p:spTree>
  </p:cSld>
  <p:clrMapOvr>
    <a:masterClrMapping/>
  </p:clrMapOvr>
  <p:transition spd="slow">
    <p:cover dir="rd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3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77666">
            <a:off x="8443658" y="5370633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941020">
            <a:off x="-3526188" y="-6405116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6900" cy="5708159"/>
            </a:xfrm>
            <a:custGeom>
              <a:avLst/>
              <a:gdLst/>
              <a:ahLst/>
              <a:cxnLst/>
              <a:rect r="r" b="b" t="t" l="l"/>
              <a:pathLst>
                <a:path h="5708159" w="626900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04800" y="5102233"/>
            <a:ext cx="5489567" cy="5489567"/>
          </a:xfrm>
          <a:custGeom>
            <a:avLst/>
            <a:gdLst/>
            <a:ahLst/>
            <a:cxnLst/>
            <a:rect r="r" b="b" t="t" l="l"/>
            <a:pathLst>
              <a:path h="5489567" w="5489567">
                <a:moveTo>
                  <a:pt x="0" y="0"/>
                </a:moveTo>
                <a:lnTo>
                  <a:pt x="5489567" y="0"/>
                </a:lnTo>
                <a:lnTo>
                  <a:pt x="5489567" y="5489567"/>
                </a:lnTo>
                <a:lnTo>
                  <a:pt x="0" y="54895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483848" y="7496521"/>
            <a:ext cx="3166685" cy="3166685"/>
          </a:xfrm>
          <a:custGeom>
            <a:avLst/>
            <a:gdLst/>
            <a:ahLst/>
            <a:cxnLst/>
            <a:rect r="r" b="b" t="t" l="l"/>
            <a:pathLst>
              <a:path h="3166685" w="3166685">
                <a:moveTo>
                  <a:pt x="0" y="0"/>
                </a:moveTo>
                <a:lnTo>
                  <a:pt x="3166685" y="0"/>
                </a:lnTo>
                <a:lnTo>
                  <a:pt x="3166685" y="3166685"/>
                </a:lnTo>
                <a:lnTo>
                  <a:pt x="0" y="31666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962132" y="4005913"/>
            <a:ext cx="12925088" cy="4769150"/>
          </a:xfrm>
          <a:custGeom>
            <a:avLst/>
            <a:gdLst/>
            <a:ahLst/>
            <a:cxnLst/>
            <a:rect r="r" b="b" t="t" l="l"/>
            <a:pathLst>
              <a:path h="4769150" w="12925088">
                <a:moveTo>
                  <a:pt x="0" y="0"/>
                </a:moveTo>
                <a:lnTo>
                  <a:pt x="12925088" y="0"/>
                </a:lnTo>
                <a:lnTo>
                  <a:pt x="12925088" y="4769150"/>
                </a:lnTo>
                <a:lnTo>
                  <a:pt x="0" y="47691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598246" y="923925"/>
            <a:ext cx="9936652" cy="1910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3"/>
              </a:lnSpc>
              <a:spcBef>
                <a:spcPct val="0"/>
              </a:spcBef>
            </a:pPr>
            <a:r>
              <a:rPr lang="en-US" sz="3602">
                <a:solidFill>
                  <a:srgbClr val="FFFFFF"/>
                </a:solidFill>
                <a:latin typeface="Poppins Ultra-Bold"/>
              </a:rPr>
              <a:t>EXISTE ALGUMA TENDÊNCIA DE AUMENTO OU QUEDA DOS VALORES PELO DIA DA SEMANA?</a:t>
            </a:r>
          </a:p>
        </p:txBody>
      </p:sp>
    </p:spTree>
  </p:cSld>
  <p:clrMapOvr>
    <a:masterClrMapping/>
  </p:clrMapOvr>
  <p:transition spd="slow">
    <p:cover dir="ru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3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77666">
            <a:off x="8443658" y="5370633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941020">
            <a:off x="-3526188" y="-6405116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6900" cy="5708159"/>
            </a:xfrm>
            <a:custGeom>
              <a:avLst/>
              <a:gdLst/>
              <a:ahLst/>
              <a:cxnLst/>
              <a:rect r="r" b="b" t="t" l="l"/>
              <a:pathLst>
                <a:path h="5708159" w="626900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04800" y="5102233"/>
            <a:ext cx="5489567" cy="5489567"/>
          </a:xfrm>
          <a:custGeom>
            <a:avLst/>
            <a:gdLst/>
            <a:ahLst/>
            <a:cxnLst/>
            <a:rect r="r" b="b" t="t" l="l"/>
            <a:pathLst>
              <a:path h="5489567" w="5489567">
                <a:moveTo>
                  <a:pt x="0" y="0"/>
                </a:moveTo>
                <a:lnTo>
                  <a:pt x="5489567" y="0"/>
                </a:lnTo>
                <a:lnTo>
                  <a:pt x="5489567" y="5489567"/>
                </a:lnTo>
                <a:lnTo>
                  <a:pt x="0" y="54895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483848" y="7496521"/>
            <a:ext cx="3166685" cy="3166685"/>
          </a:xfrm>
          <a:custGeom>
            <a:avLst/>
            <a:gdLst/>
            <a:ahLst/>
            <a:cxnLst/>
            <a:rect r="r" b="b" t="t" l="l"/>
            <a:pathLst>
              <a:path h="3166685" w="3166685">
                <a:moveTo>
                  <a:pt x="0" y="0"/>
                </a:moveTo>
                <a:lnTo>
                  <a:pt x="3166685" y="0"/>
                </a:lnTo>
                <a:lnTo>
                  <a:pt x="3166685" y="3166685"/>
                </a:lnTo>
                <a:lnTo>
                  <a:pt x="0" y="31666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105900" y="923925"/>
            <a:ext cx="11153400" cy="1910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3"/>
              </a:lnSpc>
              <a:spcBef>
                <a:spcPct val="0"/>
              </a:spcBef>
            </a:pPr>
            <a:r>
              <a:rPr lang="en-US" sz="3602">
                <a:solidFill>
                  <a:srgbClr val="FFFFFF"/>
                </a:solidFill>
                <a:latin typeface="Poppins Ultra-Bold"/>
              </a:rPr>
              <a:t>QUAL MOEDA SE MOSTRA MAIS INTERESSANTE EM RELAÇÃO À VALORIZAÇÃO PELA ANÁLISE DA SÉRIE HISTÓRICA?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83447" y="3445340"/>
            <a:ext cx="7864121" cy="5325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6"/>
              </a:lnSpc>
              <a:spcBef>
                <a:spcPct val="0"/>
              </a:spcBef>
            </a:pPr>
            <a:r>
              <a:rPr lang="en-US" sz="3333">
                <a:solidFill>
                  <a:srgbClr val="FFFFFF"/>
                </a:solidFill>
                <a:latin typeface="Poppins"/>
              </a:rPr>
              <a:t>O BitCoin teve a maior valorização dentre todos os criptoativos analisados, mesmo considerando o período dos 320 primeiros dias de cada criptoativo.</a:t>
            </a:r>
          </a:p>
          <a:p>
            <a:pPr algn="ctr">
              <a:lnSpc>
                <a:spcPts val="4666"/>
              </a:lnSpc>
              <a:spcBef>
                <a:spcPct val="0"/>
              </a:spcBef>
            </a:pPr>
          </a:p>
          <a:p>
            <a:pPr algn="ctr">
              <a:lnSpc>
                <a:spcPts val="4666"/>
              </a:lnSpc>
              <a:spcBef>
                <a:spcPct val="0"/>
              </a:spcBef>
            </a:pPr>
            <a:r>
              <a:rPr lang="en-US" sz="3333">
                <a:solidFill>
                  <a:srgbClr val="FFFFFF"/>
                </a:solidFill>
                <a:latin typeface="Poppins"/>
              </a:rPr>
              <a:t>Além de ser a primeira criptomoeda da história, é também a principal e tem o maior valor de mercado.</a:t>
            </a:r>
          </a:p>
        </p:txBody>
      </p:sp>
    </p:spTree>
  </p:cSld>
  <p:clrMapOvr>
    <a:masterClrMapping/>
  </p:clrMapOvr>
  <p:transition spd="slow">
    <p:cover dir="ru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3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77666">
            <a:off x="8443658" y="5370633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941020">
            <a:off x="-3526188" y="-6405116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6900" cy="5708159"/>
            </a:xfrm>
            <a:custGeom>
              <a:avLst/>
              <a:gdLst/>
              <a:ahLst/>
              <a:cxnLst/>
              <a:rect r="r" b="b" t="t" l="l"/>
              <a:pathLst>
                <a:path h="5708159" w="626900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04800" y="5102233"/>
            <a:ext cx="5489567" cy="5489567"/>
          </a:xfrm>
          <a:custGeom>
            <a:avLst/>
            <a:gdLst/>
            <a:ahLst/>
            <a:cxnLst/>
            <a:rect r="r" b="b" t="t" l="l"/>
            <a:pathLst>
              <a:path h="5489567" w="5489567">
                <a:moveTo>
                  <a:pt x="0" y="0"/>
                </a:moveTo>
                <a:lnTo>
                  <a:pt x="5489567" y="0"/>
                </a:lnTo>
                <a:lnTo>
                  <a:pt x="5489567" y="5489567"/>
                </a:lnTo>
                <a:lnTo>
                  <a:pt x="0" y="54895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483848" y="7496521"/>
            <a:ext cx="3166685" cy="3166685"/>
          </a:xfrm>
          <a:custGeom>
            <a:avLst/>
            <a:gdLst/>
            <a:ahLst/>
            <a:cxnLst/>
            <a:rect r="r" b="b" t="t" l="l"/>
            <a:pathLst>
              <a:path h="3166685" w="3166685">
                <a:moveTo>
                  <a:pt x="0" y="0"/>
                </a:moveTo>
                <a:lnTo>
                  <a:pt x="3166685" y="0"/>
                </a:lnTo>
                <a:lnTo>
                  <a:pt x="3166685" y="3166685"/>
                </a:lnTo>
                <a:lnTo>
                  <a:pt x="0" y="31666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2913594"/>
            <a:ext cx="6114649" cy="7232296"/>
          </a:xfrm>
          <a:custGeom>
            <a:avLst/>
            <a:gdLst/>
            <a:ahLst/>
            <a:cxnLst/>
            <a:rect r="r" b="b" t="t" l="l"/>
            <a:pathLst>
              <a:path h="7232296" w="6114649">
                <a:moveTo>
                  <a:pt x="0" y="0"/>
                </a:moveTo>
                <a:lnTo>
                  <a:pt x="6114649" y="0"/>
                </a:lnTo>
                <a:lnTo>
                  <a:pt x="6114649" y="7232296"/>
                </a:lnTo>
                <a:lnTo>
                  <a:pt x="0" y="723229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43932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105900" y="923925"/>
            <a:ext cx="11153400" cy="1910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3"/>
              </a:lnSpc>
              <a:spcBef>
                <a:spcPct val="0"/>
              </a:spcBef>
            </a:pPr>
            <a:r>
              <a:rPr lang="en-US" sz="3602">
                <a:solidFill>
                  <a:srgbClr val="FFFFFF"/>
                </a:solidFill>
                <a:latin typeface="Poppins Ultra-Bold"/>
              </a:rPr>
              <a:t>QUAL MOEDA SE MOSTRA MENOS INTERESSANTE EM RELAÇÃO À VALORIZAÇÃO PELA ANÁLISE DA SÉRIE HISTÓRICA?</a:t>
            </a:r>
          </a:p>
        </p:txBody>
      </p:sp>
    </p:spTree>
  </p:cSld>
  <p:clrMapOvr>
    <a:masterClrMapping/>
  </p:clrMapOvr>
  <p:transition spd="slow">
    <p:cover dir="r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3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77666">
            <a:off x="8443658" y="5370633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941020">
            <a:off x="-3526188" y="-6405116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6900" cy="5708159"/>
            </a:xfrm>
            <a:custGeom>
              <a:avLst/>
              <a:gdLst/>
              <a:ahLst/>
              <a:cxnLst/>
              <a:rect r="r" b="b" t="t" l="l"/>
              <a:pathLst>
                <a:path h="5708159" w="626900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04800" y="5102233"/>
            <a:ext cx="5489567" cy="5489567"/>
          </a:xfrm>
          <a:custGeom>
            <a:avLst/>
            <a:gdLst/>
            <a:ahLst/>
            <a:cxnLst/>
            <a:rect r="r" b="b" t="t" l="l"/>
            <a:pathLst>
              <a:path h="5489567" w="5489567">
                <a:moveTo>
                  <a:pt x="0" y="0"/>
                </a:moveTo>
                <a:lnTo>
                  <a:pt x="5489567" y="0"/>
                </a:lnTo>
                <a:lnTo>
                  <a:pt x="5489567" y="5489567"/>
                </a:lnTo>
                <a:lnTo>
                  <a:pt x="0" y="54895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483848" y="7496521"/>
            <a:ext cx="3166685" cy="3166685"/>
          </a:xfrm>
          <a:custGeom>
            <a:avLst/>
            <a:gdLst/>
            <a:ahLst/>
            <a:cxnLst/>
            <a:rect r="r" b="b" t="t" l="l"/>
            <a:pathLst>
              <a:path h="3166685" w="3166685">
                <a:moveTo>
                  <a:pt x="0" y="0"/>
                </a:moveTo>
                <a:lnTo>
                  <a:pt x="3166685" y="0"/>
                </a:lnTo>
                <a:lnTo>
                  <a:pt x="3166685" y="3166685"/>
                </a:lnTo>
                <a:lnTo>
                  <a:pt x="0" y="31666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709130" y="2351411"/>
            <a:ext cx="8907975" cy="7794478"/>
          </a:xfrm>
          <a:custGeom>
            <a:avLst/>
            <a:gdLst/>
            <a:ahLst/>
            <a:cxnLst/>
            <a:rect r="r" b="b" t="t" l="l"/>
            <a:pathLst>
              <a:path h="7794478" w="8907975">
                <a:moveTo>
                  <a:pt x="0" y="0"/>
                </a:moveTo>
                <a:lnTo>
                  <a:pt x="8907975" y="0"/>
                </a:lnTo>
                <a:lnTo>
                  <a:pt x="8907975" y="7794479"/>
                </a:lnTo>
                <a:lnTo>
                  <a:pt x="0" y="77944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794367" y="923925"/>
            <a:ext cx="11153400" cy="1278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3"/>
              </a:lnSpc>
              <a:spcBef>
                <a:spcPct val="0"/>
              </a:spcBef>
            </a:pPr>
            <a:r>
              <a:rPr lang="en-US" sz="3602">
                <a:solidFill>
                  <a:srgbClr val="FFFFFF"/>
                </a:solidFill>
                <a:latin typeface="Poppins Ultra-Bold"/>
              </a:rPr>
              <a:t>EXISTE CORRELAÇÃO ENTRE OS VALORES PARA TODAS AS CRIPTOMOEDAS?</a:t>
            </a:r>
          </a:p>
        </p:txBody>
      </p:sp>
    </p:spTree>
  </p:cSld>
  <p:clrMapOvr>
    <a:masterClrMapping/>
  </p:clrMapOvr>
  <p:transition spd="slow">
    <p:cover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DAF_U2l3DM0</dc:identifier>
  <dcterms:modified xsi:type="dcterms:W3CDTF">2011-08-01T06:04:30Z</dcterms:modified>
  <cp:revision>1</cp:revision>
  <dc:title>TRABALHO EM GRUPO - MÓDULO 5</dc:title>
</cp:coreProperties>
</file>