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62" r:id="rId3"/>
    <p:sldId id="263" r:id="rId4"/>
    <p:sldId id="276" r:id="rId5"/>
    <p:sldId id="277" r:id="rId6"/>
    <p:sldId id="313" r:id="rId7"/>
    <p:sldId id="314" r:id="rId8"/>
    <p:sldId id="258" r:id="rId9"/>
    <p:sldId id="264" r:id="rId10"/>
    <p:sldId id="279" r:id="rId11"/>
    <p:sldId id="280" r:id="rId12"/>
    <p:sldId id="281" r:id="rId13"/>
    <p:sldId id="265" r:id="rId14"/>
    <p:sldId id="274" r:id="rId15"/>
    <p:sldId id="267" r:id="rId16"/>
    <p:sldId id="282" r:id="rId17"/>
    <p:sldId id="266" r:id="rId18"/>
    <p:sldId id="268" r:id="rId19"/>
    <p:sldId id="269" r:id="rId20"/>
    <p:sldId id="270" r:id="rId21"/>
    <p:sldId id="284" r:id="rId22"/>
    <p:sldId id="285" r:id="rId23"/>
    <p:sldId id="273" r:id="rId24"/>
    <p:sldId id="286" r:id="rId25"/>
    <p:sldId id="296" r:id="rId26"/>
    <p:sldId id="287" r:id="rId27"/>
    <p:sldId id="295" r:id="rId28"/>
    <p:sldId id="297" r:id="rId29"/>
    <p:sldId id="298" r:id="rId30"/>
    <p:sldId id="288" r:id="rId31"/>
    <p:sldId id="299" r:id="rId32"/>
    <p:sldId id="300" r:id="rId33"/>
    <p:sldId id="289" r:id="rId34"/>
    <p:sldId id="290" r:id="rId35"/>
    <p:sldId id="315" r:id="rId36"/>
    <p:sldId id="316" r:id="rId37"/>
    <p:sldId id="301" r:id="rId38"/>
    <p:sldId id="302" r:id="rId39"/>
    <p:sldId id="291" r:id="rId40"/>
    <p:sldId id="307" r:id="rId41"/>
    <p:sldId id="306" r:id="rId42"/>
    <p:sldId id="308" r:id="rId43"/>
    <p:sldId id="309" r:id="rId44"/>
    <p:sldId id="310" r:id="rId45"/>
    <p:sldId id="311" r:id="rId46"/>
    <p:sldId id="312" r:id="rId47"/>
    <p:sldId id="317" r:id="rId48"/>
    <p:sldId id="271" r:id="rId49"/>
    <p:sldId id="272" r:id="rId50"/>
    <p:sldId id="292" r:id="rId51"/>
    <p:sldId id="318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5B0"/>
    <a:srgbClr val="202020"/>
    <a:srgbClr val="0C60CD"/>
    <a:srgbClr val="59C5DF"/>
    <a:srgbClr val="FFFFFF"/>
    <a:srgbClr val="11090C"/>
    <a:srgbClr val="9932CC"/>
    <a:srgbClr val="FFD700"/>
    <a:srgbClr val="E0FBE2"/>
    <a:srgbClr val="114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1" autoAdjust="0"/>
  </p:normalViewPr>
  <p:slideViewPr>
    <p:cSldViewPr snapToGrid="0">
      <p:cViewPr varScale="1">
        <p:scale>
          <a:sx n="61" d="100"/>
          <a:sy n="61" d="100"/>
        </p:scale>
        <p:origin x="7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CB5A8-E97B-42CD-BFB7-4F6D578D26DD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DECCA-E159-484E-8D35-B09BE983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17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Empresa alemã, que começou vendendo ERP para empresas. Atualmente ela vende ERP para as maiores empresas do mercado.</a:t>
            </a:r>
          </a:p>
          <a:p>
            <a:r>
              <a:rPr lang="pt-BR" dirty="0"/>
              <a:t>Ela é uma empresa global, tem sede em praticamente todos os países do mundo.</a:t>
            </a:r>
          </a:p>
          <a:p>
            <a:r>
              <a:rPr lang="pt-BR" dirty="0"/>
              <a:t>Aqui em São Leopoldo tem um </a:t>
            </a:r>
            <a:r>
              <a:rPr lang="pt-BR" dirty="0" err="1"/>
              <a:t>LaB’s</a:t>
            </a:r>
            <a:r>
              <a:rPr lang="pt-BR" dirty="0"/>
              <a:t>, em que o ambiente é voltado para criatividade.</a:t>
            </a:r>
          </a:p>
          <a:p>
            <a:r>
              <a:rPr lang="pt-BR" dirty="0"/>
              <a:t>Hoje os produtos da SAP vão muito além de ERP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DECCA-E159-484E-8D35-B09BE983A33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94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D91F-E828-4D4A-A6FE-BDEF75F5D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33E41-2F68-4A2B-BD82-42B4C4249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EF281-E6D9-4F35-80F1-55E5BB2D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030B-0BDE-4ABC-995D-1B7DCD32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FA5D-1D61-4ADE-9E3B-2F7841BC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32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B3E1-16C4-4182-8163-D75DB20A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0E7DF-8B77-4EC5-9290-556A16899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C4724-6735-4A68-8760-C9A465E6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D908-E1AB-48FD-B1CB-3410878A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28BA-00CB-4093-908E-A1914949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14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ACFDD-2596-4FC6-8BD4-4CC2FBDB8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9E673-4C9D-4674-B0B6-5D232FDBD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3FB6-D07D-4272-9116-F12AB5C0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BBB7-532C-4753-A1EB-6BAA9402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4B47-E7FF-46BB-B1B6-6289F3B4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9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31FE-4DC8-4D78-8FDB-3DAF7889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9F07-B21A-45D2-9FAA-7F6E69948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25533-C83A-467D-AFC6-4427A68B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BD17-95BB-4BA6-98C0-B284402C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DABB-E1F5-442E-9BAC-4C6A7C67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7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23E1-2869-4156-8892-F5B0F12E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4B7A6-2EFE-4B70-ABD2-9D5D3AEC5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52F87-17FB-4ADD-880F-97266ADB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6F34-4E6D-4442-B8EC-0438F580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04ED-9A73-4053-A257-6BC7053C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03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2598-F448-436B-8468-04AA1D8B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AF0A-0AC6-4B7D-8AA0-C6F643E6D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1EE0D-C183-4E91-AADE-1289A221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93BAE-E7B9-4096-B691-8941EE77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A166-6CB1-4E44-A7DE-2D1F6C17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22476-FBA3-475E-8D36-1FC7C51F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18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5797-29F1-435E-9DC2-5FC5D34C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D5C1-0FF4-4020-AC88-D581B2B2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E436-1900-48CF-B77D-F417AEBD9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55946-034C-47B6-98FE-D80F735E3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886E8-6723-45C3-8F94-BDAC468C6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86145-3CCE-42FF-80F9-E757DB9C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944EF-3C71-44FA-A513-A360A589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272C8-7638-4587-8BFD-970D0666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31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E46D-EF39-479A-BDD7-1BD773F0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F7E5-8CD1-473A-9947-32B64ED9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8FE40-A5EB-4547-A650-497FB807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EC289-62DA-456B-B691-CCF973E4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86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24B6A-D804-4876-B7B6-926330F5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C0050-8E4D-4BAC-BE7F-E9870395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37BBC-5E8A-413A-844E-697816AB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06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0F58-3F49-456A-A153-BEE9E07E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7A2C-8F07-4CF1-A146-EF8D72F4D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36D0F-6D58-4E6D-A259-D8A6EC31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01644-C36B-4AA2-A23F-963A4429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652F5-5910-4741-A774-D65B0671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7AFE7-922A-49DE-B783-F95DFA98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68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AB5A-D5C8-43BA-A38A-89B88DDC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F6A26-705B-4AC6-A394-21347840C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DEC40-3CAC-424B-A1BD-46C030BEE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177E9-8D61-452E-8461-DAF5AFFD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6B4B-6C2A-4EE6-8534-3A42AEE5359C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3A424-C7B1-4276-BB73-FCEEEDDE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55C1C-9C8E-4F75-B9E1-820510B3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40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947D1-3593-4CDE-A352-60D6008A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F021F-CEE6-4C18-B120-BC7EAFA3B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1FC6-A788-455E-B2FB-542D87D74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76B4B-6C2A-4EE6-8534-3A42AEE5359C}" type="datetimeFigureOut">
              <a:rPr lang="pt-BR" smtClean="0"/>
              <a:t>23/10/2019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40FE2-6B05-4093-B9FD-12A8FD482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CF5B-07BB-4C79-9C6E-49D8DB544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AEE20-F126-464F-AEBB-F9E9DCD2CEE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85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artificial intelligence">
            <a:extLst>
              <a:ext uri="{FF2B5EF4-FFF2-40B4-BE49-F238E27FC236}">
                <a16:creationId xmlns:a16="http://schemas.microsoft.com/office/drawing/2014/main" id="{B6D67E2D-37AD-4131-B665-C126A59DF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83380D-1CE9-48FE-A082-1309BD7C90B7}"/>
              </a:ext>
            </a:extLst>
          </p:cNvPr>
          <p:cNvSpPr txBox="1"/>
          <p:nvPr/>
        </p:nvSpPr>
        <p:spPr>
          <a:xfrm>
            <a:off x="7031420" y="693681"/>
            <a:ext cx="51605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1142A2"/>
                </a:solidFill>
                <a:latin typeface="Abadi" panose="020B0604020104020204" pitchFamily="34" charset="0"/>
              </a:rPr>
              <a:t>Machine</a:t>
            </a:r>
          </a:p>
          <a:p>
            <a:pPr algn="ctr"/>
            <a:r>
              <a:rPr lang="pt-BR" sz="6000" b="1" dirty="0">
                <a:solidFill>
                  <a:srgbClr val="1142A2"/>
                </a:solidFill>
                <a:latin typeface="Abadi" panose="020B0604020104020204" pitchFamily="34" charset="0"/>
              </a:rPr>
              <a:t>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C7DFF-A0B1-47F2-9118-FF3933212EBE}"/>
              </a:ext>
            </a:extLst>
          </p:cNvPr>
          <p:cNvSpPr txBox="1"/>
          <p:nvPr/>
        </p:nvSpPr>
        <p:spPr>
          <a:xfrm>
            <a:off x="7863464" y="5579544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59C5DF"/>
                </a:solidFill>
                <a:latin typeface="Abadi" panose="020B0604020104020204" pitchFamily="34" charset="0"/>
              </a:rPr>
              <a:t>Henrique Padovani</a:t>
            </a:r>
          </a:p>
        </p:txBody>
      </p:sp>
    </p:spTree>
    <p:extLst>
      <p:ext uri="{BB962C8B-B14F-4D97-AF65-F5344CB8AC3E}">
        <p14:creationId xmlns:p14="http://schemas.microsoft.com/office/powerpoint/2010/main" val="1637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sap intelligent enterprise">
            <a:extLst>
              <a:ext uri="{FF2B5EF4-FFF2-40B4-BE49-F238E27FC236}">
                <a16:creationId xmlns:a16="http://schemas.microsoft.com/office/drawing/2014/main" id="{4E29B73C-922A-4364-ADE4-9DC1E47A5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0"/>
            <a:ext cx="6462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1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EBF96-6D71-4F7B-9A79-D8CE4656D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148"/>
            <a:ext cx="12192000" cy="4076611"/>
          </a:xfrm>
          <a:prstGeom prst="rect">
            <a:avLst/>
          </a:prstGeom>
        </p:spPr>
      </p:pic>
      <p:pic>
        <p:nvPicPr>
          <p:cNvPr id="4098" name="Picture 2" descr="Resultado de imagem para sap logo">
            <a:extLst>
              <a:ext uri="{FF2B5EF4-FFF2-40B4-BE49-F238E27FC236}">
                <a16:creationId xmlns:a16="http://schemas.microsoft.com/office/drawing/2014/main" id="{B993CEB8-A4C8-43CF-8FCC-B32401CC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36" y="128020"/>
            <a:ext cx="3484727" cy="177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19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10510" y="14219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SAP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10510" y="231004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ROTATION PROGRAM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9906F-781B-4B07-B0EF-27A91B9E3C54}"/>
              </a:ext>
            </a:extLst>
          </p:cNvPr>
          <p:cNvSpPr txBox="1"/>
          <p:nvPr/>
        </p:nvSpPr>
        <p:spPr>
          <a:xfrm>
            <a:off x="10511" y="319816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INTERVIEW TIPS &amp; TRICKS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E899A-D854-4DA7-B2F3-36DA390E56F3}"/>
              </a:ext>
            </a:extLst>
          </p:cNvPr>
          <p:cNvSpPr txBox="1"/>
          <p:nvPr/>
        </p:nvSpPr>
        <p:spPr>
          <a:xfrm>
            <a:off x="10510" y="408629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MACHINE LEARNING &gt;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9F45BD0A-36EC-4E25-BDBD-F6DE317C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9928" y="1288778"/>
            <a:ext cx="666466" cy="6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5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5E08B5-04E8-46DE-BB44-75788DB0053D}"/>
              </a:ext>
            </a:extLst>
          </p:cNvPr>
          <p:cNvSpPr txBox="1"/>
          <p:nvPr/>
        </p:nvSpPr>
        <p:spPr>
          <a:xfrm>
            <a:off x="-1" y="88710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59C5DF"/>
                </a:solidFill>
                <a:latin typeface="Abadi" panose="020B0604020104020204" pitchFamily="34" charset="0"/>
              </a:rPr>
              <a:t>ROTATION PROGRAM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EB2AD-2CE5-4698-B513-50570A561847}"/>
              </a:ext>
            </a:extLst>
          </p:cNvPr>
          <p:cNvSpPr txBox="1"/>
          <p:nvPr/>
        </p:nvSpPr>
        <p:spPr>
          <a:xfrm>
            <a:off x="1" y="2036338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2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years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309ED-3626-48A8-9644-39FA2B2A8F6F}"/>
              </a:ext>
            </a:extLst>
          </p:cNvPr>
          <p:cNvSpPr txBox="1"/>
          <p:nvPr/>
        </p:nvSpPr>
        <p:spPr>
          <a:xfrm>
            <a:off x="1" y="277007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</a:t>
            </a:r>
            <a:r>
              <a:rPr lang="en-AU" sz="2400" b="1" dirty="0">
                <a:solidFill>
                  <a:srgbClr val="59C5DF"/>
                </a:solidFill>
                <a:latin typeface="Abadi" panose="020B0604020104020204" pitchFamily="34" charset="0"/>
              </a:rPr>
              <a:t>Three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en-AU" sz="2400" b="1" dirty="0">
                <a:solidFill>
                  <a:srgbClr val="59C5DF"/>
                </a:solidFill>
                <a:latin typeface="Abadi" panose="020B0604020104020204" pitchFamily="34" charset="0"/>
              </a:rPr>
              <a:t>different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areas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– 8 </a:t>
            </a:r>
            <a:r>
              <a:rPr lang="en-AU" sz="2400" b="1" dirty="0">
                <a:solidFill>
                  <a:srgbClr val="59C5DF"/>
                </a:solidFill>
                <a:latin typeface="Abadi" panose="020B0604020104020204" pitchFamily="34" charset="0"/>
              </a:rPr>
              <a:t>month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en-AU" sz="2400" b="1" dirty="0">
                <a:solidFill>
                  <a:srgbClr val="59C5DF"/>
                </a:solidFill>
                <a:latin typeface="Abadi" panose="020B0604020104020204" pitchFamily="34" charset="0"/>
              </a:rPr>
              <a:t>each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C78AB-F096-4316-85CB-8490538D9804}"/>
              </a:ext>
            </a:extLst>
          </p:cNvPr>
          <p:cNvSpPr txBox="1"/>
          <p:nvPr/>
        </p:nvSpPr>
        <p:spPr>
          <a:xfrm>
            <a:off x="2" y="3503806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32 </a:t>
            </a:r>
            <a:r>
              <a:rPr lang="en-AU" sz="2400" b="1" dirty="0">
                <a:solidFill>
                  <a:srgbClr val="59C5DF"/>
                </a:solidFill>
                <a:latin typeface="Abadi" panose="020B0604020104020204" pitchFamily="34" charset="0"/>
              </a:rPr>
              <a:t>Interns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97121-F5C4-4F85-BDDD-A77767D859FC}"/>
              </a:ext>
            </a:extLst>
          </p:cNvPr>
          <p:cNvSpPr txBox="1"/>
          <p:nvPr/>
        </p:nvSpPr>
        <p:spPr>
          <a:xfrm>
            <a:off x="2" y="423754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</a:t>
            </a:r>
            <a:r>
              <a:rPr lang="en-US" sz="2400" b="1" dirty="0">
                <a:solidFill>
                  <a:srgbClr val="59C5DF"/>
                </a:solidFill>
                <a:latin typeface="Abadi" panose="020B0604020104020204" pitchFamily="34" charset="0"/>
              </a:rPr>
              <a:t>Software Development - Technical Support - Business Support - Consulting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6FF019-A3E6-44DF-A2B7-4D58FD63D49A}"/>
              </a:ext>
            </a:extLst>
          </p:cNvPr>
          <p:cNvSpPr txBox="1"/>
          <p:nvPr/>
        </p:nvSpPr>
        <p:spPr>
          <a:xfrm>
            <a:off x="1" y="493542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March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2020 &gt;</a:t>
            </a:r>
          </a:p>
        </p:txBody>
      </p:sp>
    </p:spTree>
    <p:extLst>
      <p:ext uri="{BB962C8B-B14F-4D97-AF65-F5344CB8AC3E}">
        <p14:creationId xmlns:p14="http://schemas.microsoft.com/office/powerpoint/2010/main" val="137994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0" y="6831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DEVELOPMENT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0" y="157129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SUPPORT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9906F-781B-4B07-B0EF-27A91B9E3C54}"/>
              </a:ext>
            </a:extLst>
          </p:cNvPr>
          <p:cNvSpPr txBox="1"/>
          <p:nvPr/>
        </p:nvSpPr>
        <p:spPr>
          <a:xfrm>
            <a:off x="1" y="2459419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MARKETING 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470E0-1BED-4875-8367-27B4CCF80171}"/>
              </a:ext>
            </a:extLst>
          </p:cNvPr>
          <p:cNvSpPr txBox="1"/>
          <p:nvPr/>
        </p:nvSpPr>
        <p:spPr>
          <a:xfrm>
            <a:off x="-1" y="334754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</a:t>
            </a:r>
            <a:r>
              <a:rPr lang="en-US" sz="2400" b="1" cap="all" dirty="0">
                <a:solidFill>
                  <a:srgbClr val="59C5DF"/>
                </a:solidFill>
                <a:latin typeface="Abadi" panose="020B0604020104020204" pitchFamily="34" charset="0"/>
              </a:rPr>
              <a:t>human</a:t>
            </a:r>
            <a:r>
              <a:rPr lang="pt-BR" sz="2400" b="1" cap="all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en-AU" sz="2400" b="1" cap="all" dirty="0">
                <a:solidFill>
                  <a:srgbClr val="59C5DF"/>
                </a:solidFill>
                <a:latin typeface="Abadi" panose="020B0604020104020204" pitchFamily="34" charset="0"/>
              </a:rPr>
              <a:t>resources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6C397-0F25-423B-A614-50AC690505BC}"/>
              </a:ext>
            </a:extLst>
          </p:cNvPr>
          <p:cNvSpPr txBox="1"/>
          <p:nvPr/>
        </p:nvSpPr>
        <p:spPr>
          <a:xfrm>
            <a:off x="1" y="423566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EVENTS 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B6C2B-8EB4-44DE-818D-10C446314A80}"/>
              </a:ext>
            </a:extLst>
          </p:cNvPr>
          <p:cNvSpPr txBox="1"/>
          <p:nvPr/>
        </p:nvSpPr>
        <p:spPr>
          <a:xfrm>
            <a:off x="1" y="512379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CLIENTS 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D65FC-980A-4A73-8F25-C3B1FC85BA6D}"/>
              </a:ext>
            </a:extLst>
          </p:cNvPr>
          <p:cNvSpPr txBox="1"/>
          <p:nvPr/>
        </p:nvSpPr>
        <p:spPr>
          <a:xfrm>
            <a:off x="-2" y="601191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P.O.C. &amp; PROTOTYPES &gt;</a:t>
            </a:r>
          </a:p>
        </p:txBody>
      </p:sp>
    </p:spTree>
    <p:extLst>
      <p:ext uri="{BB962C8B-B14F-4D97-AF65-F5344CB8AC3E}">
        <p14:creationId xmlns:p14="http://schemas.microsoft.com/office/powerpoint/2010/main" val="167212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in front of a window&#10;&#10;Description automatically generated">
            <a:extLst>
              <a:ext uri="{FF2B5EF4-FFF2-40B4-BE49-F238E27FC236}">
                <a16:creationId xmlns:a16="http://schemas.microsoft.com/office/drawing/2014/main" id="{A4363876-C8B1-47B0-BF7A-775B63859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1" b="310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36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10510" y="14219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SAP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10510" y="231004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ROTATION PROGRAM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9906F-781B-4B07-B0EF-27A91B9E3C54}"/>
              </a:ext>
            </a:extLst>
          </p:cNvPr>
          <p:cNvSpPr txBox="1"/>
          <p:nvPr/>
        </p:nvSpPr>
        <p:spPr>
          <a:xfrm>
            <a:off x="10511" y="319816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INTERVIEW TIPS &amp; TRICKS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E899A-D854-4DA7-B2F3-36DA390E56F3}"/>
              </a:ext>
            </a:extLst>
          </p:cNvPr>
          <p:cNvSpPr txBox="1"/>
          <p:nvPr/>
        </p:nvSpPr>
        <p:spPr>
          <a:xfrm>
            <a:off x="10510" y="408629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MACHINE LEARNING &gt;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9F45BD0A-36EC-4E25-BDBD-F6DE317C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9928" y="1288778"/>
            <a:ext cx="666466" cy="666466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DED3D440-BD5A-4D68-AC51-C5D4C605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6728" y="2207642"/>
            <a:ext cx="666466" cy="6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9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ree women sitting beside table">
            <a:extLst>
              <a:ext uri="{FF2B5EF4-FFF2-40B4-BE49-F238E27FC236}">
                <a16:creationId xmlns:a16="http://schemas.microsoft.com/office/drawing/2014/main" id="{2B37950A-DBBB-4FF5-92A6-05DCE36EA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67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7C1B9B-E174-496C-B40E-72B8BF78E62D}"/>
              </a:ext>
            </a:extLst>
          </p:cNvPr>
          <p:cNvSpPr/>
          <p:nvPr/>
        </p:nvSpPr>
        <p:spPr>
          <a:xfrm>
            <a:off x="1774209" y="1490438"/>
            <a:ext cx="8748215" cy="3762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ctr">
              <a:lnSpc>
                <a:spcPct val="107000"/>
              </a:lnSpc>
              <a:spcAft>
                <a:spcPts val="0"/>
              </a:spcAft>
            </a:pPr>
            <a:r>
              <a:rPr lang="pt-BR" sz="32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DICAS DE ENTREVISTA DE PROGRAMAÇÃO</a:t>
            </a:r>
            <a:endParaRPr lang="pt-BR" sz="32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07000"/>
              </a:lnSpc>
              <a:spcAft>
                <a:spcPts val="0"/>
              </a:spcAft>
            </a:pP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4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Lógica de programação</a:t>
            </a:r>
            <a:endParaRPr lang="pt-BR" sz="24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Orientação a objetos: </a:t>
            </a:r>
            <a:r>
              <a:rPr lang="pt-BR" sz="2400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Encapsulamento, herança, polimorfismo, interface. (Java)</a:t>
            </a:r>
            <a:endParaRPr lang="pt-BR" sz="24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Estrutura de dados: </a:t>
            </a:r>
            <a:r>
              <a:rPr lang="pt-BR" sz="2400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 Encadeada, Fila, Pilha, Árvore, Grafo.</a:t>
            </a:r>
            <a:endParaRPr lang="pt-BR" sz="24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Complexidade de tempo e de espaço. </a:t>
            </a:r>
            <a:endParaRPr lang="pt-BR" sz="24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Desafios de programação. (Python)</a:t>
            </a:r>
            <a:endParaRPr lang="pt-BR" sz="24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Banco de dados</a:t>
            </a:r>
            <a:endParaRPr lang="pt-BR" sz="24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6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3CAF38-2F57-4D97-867D-E8276C3F844D}"/>
              </a:ext>
            </a:extLst>
          </p:cNvPr>
          <p:cNvSpPr/>
          <p:nvPr/>
        </p:nvSpPr>
        <p:spPr>
          <a:xfrm>
            <a:off x="759725" y="964371"/>
            <a:ext cx="10672549" cy="2047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ctr">
              <a:lnSpc>
                <a:spcPct val="107000"/>
              </a:lnSpc>
              <a:spcAft>
                <a:spcPts val="0"/>
              </a:spcAft>
            </a:pPr>
            <a:r>
              <a:rPr lang="en-US" sz="36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LIVROS</a:t>
            </a:r>
            <a:endParaRPr lang="en-US" sz="2800" b="1" dirty="0">
              <a:solidFill>
                <a:srgbClr val="59C5DF"/>
              </a:solidFill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algn="ctr">
              <a:lnSpc>
                <a:spcPct val="107000"/>
              </a:lnSpc>
              <a:spcAft>
                <a:spcPts val="0"/>
              </a:spcAft>
            </a:pPr>
            <a:endParaRPr lang="pt-BR" sz="28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 code</a:t>
            </a:r>
          </a:p>
          <a:p>
            <a:pPr marL="342900" lvl="0" indent="-342900" algn="ctr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b="1" dirty="0">
                <a:solidFill>
                  <a:srgbClr val="59C5DF"/>
                </a:solidFill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Cracking the Coding Interview</a:t>
            </a:r>
            <a:endParaRPr lang="pt-BR" sz="2800" dirty="0">
              <a:solidFill>
                <a:srgbClr val="59C5D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Resultado de imagem para clean code">
            <a:extLst>
              <a:ext uri="{FF2B5EF4-FFF2-40B4-BE49-F238E27FC236}">
                <a16:creationId xmlns:a16="http://schemas.microsoft.com/office/drawing/2014/main" id="{73A75236-228D-4B1F-BC00-8B836DE89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074" y="3366261"/>
            <a:ext cx="2392410" cy="318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sultado de imagem para Cracking The code interview">
            <a:extLst>
              <a:ext uri="{FF2B5EF4-FFF2-40B4-BE49-F238E27FC236}">
                <a16:creationId xmlns:a16="http://schemas.microsoft.com/office/drawing/2014/main" id="{A36CC02F-FF5F-4809-949C-B1BB810C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15" y="3255754"/>
            <a:ext cx="2392411" cy="34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52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itting on a wooden table&#10;&#10;Description generated with high confidence">
            <a:extLst>
              <a:ext uri="{FF2B5EF4-FFF2-40B4-BE49-F238E27FC236}">
                <a16:creationId xmlns:a16="http://schemas.microsoft.com/office/drawing/2014/main" id="{0F06B031-2012-4FB2-BCF2-52A5E6727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CA3D0-EDCE-480A-9D77-E875A51E0CC4}"/>
              </a:ext>
            </a:extLst>
          </p:cNvPr>
          <p:cNvSpPr txBox="1"/>
          <p:nvPr/>
        </p:nvSpPr>
        <p:spPr>
          <a:xfrm>
            <a:off x="1640772" y="936234"/>
            <a:ext cx="476000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b="1" kern="800" dirty="0">
                <a:solidFill>
                  <a:srgbClr val="1142A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Who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FE42A-B40F-448C-B958-0B0A021FB304}"/>
              </a:ext>
            </a:extLst>
          </p:cNvPr>
          <p:cNvSpPr txBox="1"/>
          <p:nvPr/>
        </p:nvSpPr>
        <p:spPr>
          <a:xfrm>
            <a:off x="1640772" y="2342509"/>
            <a:ext cx="47600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b="1" kern="800" dirty="0" err="1">
                <a:solidFill>
                  <a:srgbClr val="1142A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am</a:t>
            </a:r>
            <a:r>
              <a:rPr lang="pt-BR" sz="13800" b="1" kern="800" dirty="0">
                <a:solidFill>
                  <a:srgbClr val="1142A2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I?</a:t>
            </a:r>
            <a:endParaRPr lang="pt-BR" sz="9600" b="1" kern="800" dirty="0">
              <a:solidFill>
                <a:srgbClr val="1142A2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10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Nenhuma descrição de foto disponível.">
            <a:extLst>
              <a:ext uri="{FF2B5EF4-FFF2-40B4-BE49-F238E27FC236}">
                <a16:creationId xmlns:a16="http://schemas.microsoft.com/office/drawing/2014/main" id="{D77448BD-C79E-4E3E-B792-58577FC64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0"/>
            <a:ext cx="6915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075481-85B9-4072-B914-15F99667B59A}"/>
              </a:ext>
            </a:extLst>
          </p:cNvPr>
          <p:cNvSpPr/>
          <p:nvPr/>
        </p:nvSpPr>
        <p:spPr>
          <a:xfrm>
            <a:off x="5033554" y="1175657"/>
            <a:ext cx="2090057" cy="252549"/>
          </a:xfrm>
          <a:prstGeom prst="rect">
            <a:avLst/>
          </a:prstGeom>
          <a:solidFill>
            <a:srgbClr val="06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6341E2-2783-4168-B79B-EECEA7B694DC}"/>
              </a:ext>
            </a:extLst>
          </p:cNvPr>
          <p:cNvSpPr/>
          <p:nvPr/>
        </p:nvSpPr>
        <p:spPr>
          <a:xfrm>
            <a:off x="2786743" y="5991497"/>
            <a:ext cx="696686" cy="757646"/>
          </a:xfrm>
          <a:prstGeom prst="rect">
            <a:avLst/>
          </a:prstGeom>
          <a:solidFill>
            <a:srgbClr val="110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02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10510" y="14219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SAP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10510" y="231004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ROTATION PROGRAM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9906F-781B-4B07-B0EF-27A91B9E3C54}"/>
              </a:ext>
            </a:extLst>
          </p:cNvPr>
          <p:cNvSpPr txBox="1"/>
          <p:nvPr/>
        </p:nvSpPr>
        <p:spPr>
          <a:xfrm>
            <a:off x="10511" y="3198167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INTERVIEW TIPS &amp; TRICKS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E899A-D854-4DA7-B2F3-36DA390E56F3}"/>
              </a:ext>
            </a:extLst>
          </p:cNvPr>
          <p:cNvSpPr txBox="1"/>
          <p:nvPr/>
        </p:nvSpPr>
        <p:spPr>
          <a:xfrm>
            <a:off x="10510" y="408629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MACHINE LEARNING &gt;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9F45BD0A-36EC-4E25-BDBD-F6DE317C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9928" y="1288778"/>
            <a:ext cx="666466" cy="666466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DED3D440-BD5A-4D68-AC51-C5D4C605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6728" y="2207642"/>
            <a:ext cx="666466" cy="666466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5081E140-6324-4143-86CE-F9C27C8C8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0088" y="3095766"/>
            <a:ext cx="666466" cy="6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8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m para machine learning">
            <a:extLst>
              <a:ext uri="{FF2B5EF4-FFF2-40B4-BE49-F238E27FC236}">
                <a16:creationId xmlns:a16="http://schemas.microsoft.com/office/drawing/2014/main" id="{41EB1A1E-D40E-4201-87E7-D2DFEE76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0"/>
            <a:ext cx="9586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1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machine learning classification">
            <a:extLst>
              <a:ext uri="{FF2B5EF4-FFF2-40B4-BE49-F238E27FC236}">
                <a16:creationId xmlns:a16="http://schemas.microsoft.com/office/drawing/2014/main" id="{FC83725C-45B3-4F6C-89F3-B0159B745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D6053-4684-4026-B467-14B3FF9C7279}"/>
              </a:ext>
            </a:extLst>
          </p:cNvPr>
          <p:cNvSpPr txBox="1"/>
          <p:nvPr/>
        </p:nvSpPr>
        <p:spPr>
          <a:xfrm>
            <a:off x="3883572" y="3075057"/>
            <a:ext cx="4424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Classification</a:t>
            </a:r>
            <a:endParaRPr lang="pt-BR" sz="4000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4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logistic regression">
            <a:extLst>
              <a:ext uri="{FF2B5EF4-FFF2-40B4-BE49-F238E27FC236}">
                <a16:creationId xmlns:a16="http://schemas.microsoft.com/office/drawing/2014/main" id="{9551FA00-EFE2-4DC8-8DF9-E2D6D360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618" y="2521059"/>
            <a:ext cx="6136854" cy="328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1C5FDB-475C-479B-B9A6-62A7FB63ACD2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LOGISTIC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CEA9D-48A0-40E6-85F3-80D182D62DB9}"/>
              </a:ext>
            </a:extLst>
          </p:cNvPr>
          <p:cNvSpPr txBox="1"/>
          <p:nvPr/>
        </p:nvSpPr>
        <p:spPr>
          <a:xfrm>
            <a:off x="483476" y="3257494"/>
            <a:ext cx="45509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badi" panose="020B0604020104020204" pitchFamily="34" charset="0"/>
              </a:rPr>
              <a:t>0 </a:t>
            </a:r>
            <a:r>
              <a:rPr lang="pt-BR" sz="2800" dirty="0" err="1">
                <a:latin typeface="Abadi" panose="020B0604020104020204" pitchFamily="34" charset="0"/>
              </a:rPr>
              <a:t>or</a:t>
            </a:r>
            <a:r>
              <a:rPr lang="pt-BR" sz="2800" dirty="0">
                <a:latin typeface="Abadi" panose="020B0604020104020204" pitchFamily="34" charset="0"/>
              </a:rPr>
              <a:t>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badi" panose="020B0604020104020204" pitchFamily="34" charset="0"/>
              </a:rPr>
              <a:t>Yes </a:t>
            </a:r>
            <a:r>
              <a:rPr lang="pt-BR" sz="2800" dirty="0" err="1">
                <a:latin typeface="Abadi" panose="020B0604020104020204" pitchFamily="34" charset="0"/>
              </a:rPr>
              <a:t>or</a:t>
            </a:r>
            <a:r>
              <a:rPr lang="pt-BR" sz="2800" dirty="0">
                <a:latin typeface="Abadi" panose="020B0604020104020204" pitchFamily="34" charset="0"/>
              </a:rPr>
              <a:t> 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badi" panose="020B0604020104020204" pitchFamily="34" charset="0"/>
              </a:rPr>
              <a:t>Spam e-mail </a:t>
            </a:r>
            <a:r>
              <a:rPr lang="pt-BR" sz="2800" dirty="0" err="1">
                <a:latin typeface="Abadi" panose="020B0604020104020204" pitchFamily="34" charset="0"/>
              </a:rPr>
              <a:t>or</a:t>
            </a:r>
            <a:r>
              <a:rPr lang="pt-BR" sz="2800" dirty="0">
                <a:latin typeface="Abadi" panose="020B0604020104020204" pitchFamily="34" charset="0"/>
              </a:rPr>
              <a:t> </a:t>
            </a:r>
            <a:r>
              <a:rPr lang="pt-BR" sz="2800" dirty="0" err="1">
                <a:latin typeface="Abadi" panose="020B0604020104020204" pitchFamily="34" charset="0"/>
              </a:rPr>
              <a:t>not</a:t>
            </a:r>
            <a:endParaRPr lang="pt-BR" sz="2800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>
                <a:latin typeface="Abadi" panose="020B0604020104020204" pitchFamily="34" charset="0"/>
              </a:rPr>
              <a:t>Disease</a:t>
            </a:r>
            <a:r>
              <a:rPr lang="pt-BR" sz="2800" dirty="0">
                <a:latin typeface="Abadi" panose="020B0604020104020204" pitchFamily="34" charset="0"/>
              </a:rPr>
              <a:t> </a:t>
            </a:r>
            <a:r>
              <a:rPr lang="pt-BR" sz="2800" dirty="0" err="1">
                <a:latin typeface="Abadi" panose="020B0604020104020204" pitchFamily="34" charset="0"/>
              </a:rPr>
              <a:t>Diagnosis</a:t>
            </a:r>
            <a:endParaRPr lang="pt-BR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B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6B6CD3-C885-4510-8D2A-7601A0722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015" y="1751502"/>
            <a:ext cx="6041970" cy="44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21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confusion matrix">
            <a:extLst>
              <a:ext uri="{FF2B5EF4-FFF2-40B4-BE49-F238E27FC236}">
                <a16:creationId xmlns:a16="http://schemas.microsoft.com/office/drawing/2014/main" id="{63C07B8D-CC74-42A0-997F-35A7385D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959" y="2364056"/>
            <a:ext cx="4030082" cy="21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935E97-B83C-42C0-BD0E-80F579BBB2CE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CONFUSION MATRIX</a:t>
            </a:r>
          </a:p>
        </p:txBody>
      </p:sp>
      <p:pic>
        <p:nvPicPr>
          <p:cNvPr id="4" name="Picture 2" descr="Resultado de imagem para confusion matrix">
            <a:extLst>
              <a:ext uri="{FF2B5EF4-FFF2-40B4-BE49-F238E27FC236}">
                <a16:creationId xmlns:a16="http://schemas.microsoft.com/office/drawing/2014/main" id="{F257E9BD-364D-453B-AEAE-50E52636F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78" y="2442885"/>
            <a:ext cx="4030082" cy="21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708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confusion matrix">
            <a:extLst>
              <a:ext uri="{FF2B5EF4-FFF2-40B4-BE49-F238E27FC236}">
                <a16:creationId xmlns:a16="http://schemas.microsoft.com/office/drawing/2014/main" id="{63C07B8D-CC74-42A0-997F-35A7385DD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41" y="2364056"/>
            <a:ext cx="4030082" cy="21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935E97-B83C-42C0-BD0E-80F579BBB2CE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CONFUSION MATRIX</a:t>
            </a:r>
          </a:p>
        </p:txBody>
      </p:sp>
      <p:pic>
        <p:nvPicPr>
          <p:cNvPr id="4" name="Picture 2" descr="Resultado de imagem para confusion matrix">
            <a:extLst>
              <a:ext uri="{FF2B5EF4-FFF2-40B4-BE49-F238E27FC236}">
                <a16:creationId xmlns:a16="http://schemas.microsoft.com/office/drawing/2014/main" id="{F257E9BD-364D-453B-AEAE-50E52636F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51" y="2364056"/>
            <a:ext cx="4030082" cy="21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m relacionada">
            <a:extLst>
              <a:ext uri="{FF2B5EF4-FFF2-40B4-BE49-F238E27FC236}">
                <a16:creationId xmlns:a16="http://schemas.microsoft.com/office/drawing/2014/main" id="{E7922925-A1AB-4FA7-91E1-0227CCCE0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872" y="2311506"/>
            <a:ext cx="5071877" cy="289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637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1C5FDB-475C-479B-B9A6-62A7FB63ACD2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KNN - 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nearest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neighbor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5122" name="Picture 2" descr="Resultado de imagem para knn machine learning">
            <a:extLst>
              <a:ext uri="{FF2B5EF4-FFF2-40B4-BE49-F238E27FC236}">
                <a16:creationId xmlns:a16="http://schemas.microsoft.com/office/drawing/2014/main" id="{869A8391-0DAB-4AD3-AFD0-DA8F7D3F0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07" y="2083018"/>
            <a:ext cx="5700985" cy="427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4D5909-7204-43AF-9616-A9AA9FBE871D}"/>
              </a:ext>
            </a:extLst>
          </p:cNvPr>
          <p:cNvSpPr/>
          <p:nvPr/>
        </p:nvSpPr>
        <p:spPr>
          <a:xfrm>
            <a:off x="7210097" y="1860331"/>
            <a:ext cx="2448910" cy="1471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2BBB-5082-43CE-AFF2-1FB8CA9B9A33}"/>
              </a:ext>
            </a:extLst>
          </p:cNvPr>
          <p:cNvSpPr txBox="1"/>
          <p:nvPr/>
        </p:nvSpPr>
        <p:spPr>
          <a:xfrm>
            <a:off x="7420304" y="1946784"/>
            <a:ext cx="2028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D700"/>
                </a:solidFill>
                <a:latin typeface="Abadi" panose="020B0604020104020204" pitchFamily="34" charset="0"/>
              </a:rPr>
              <a:t>DOG</a:t>
            </a:r>
          </a:p>
          <a:p>
            <a:pPr algn="ctr"/>
            <a:r>
              <a:rPr lang="pt-BR" sz="2800" b="1" dirty="0">
                <a:solidFill>
                  <a:srgbClr val="9932CC"/>
                </a:solidFill>
                <a:latin typeface="Abadi" panose="020B0604020104020204" pitchFamily="34" charset="0"/>
              </a:rPr>
              <a:t>HORSE</a:t>
            </a:r>
          </a:p>
          <a:p>
            <a:pPr algn="ctr"/>
            <a:r>
              <a:rPr lang="pt-BR" sz="2800" b="1" dirty="0">
                <a:solidFill>
                  <a:srgbClr val="FF0000"/>
                </a:solidFill>
                <a:latin typeface="Abadi" panose="020B0604020104020204" pitchFamily="34" charset="0"/>
              </a:rPr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2833278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1C5FDB-475C-479B-B9A6-62A7FB63ACD2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>
                <a:solidFill>
                  <a:srgbClr val="1142A2"/>
                </a:solidFill>
                <a:latin typeface="Abadi" panose="020B0604020104020204" pitchFamily="34" charset="0"/>
              </a:rPr>
              <a:t>KNN - k nearest neighbor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9218" name="Picture 2" descr="Imagem relacionada">
            <a:extLst>
              <a:ext uri="{FF2B5EF4-FFF2-40B4-BE49-F238E27FC236}">
                <a16:creationId xmlns:a16="http://schemas.microsoft.com/office/drawing/2014/main" id="{9E987CF7-20AA-4961-B905-BDAD2C94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11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10511" y="236361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ENG. PHYSICS @ UFRGS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10511" y="389318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ROTATION INTERN @ SAP &gt;</a:t>
            </a:r>
          </a:p>
        </p:txBody>
      </p:sp>
    </p:spTree>
    <p:extLst>
      <p:ext uri="{BB962C8B-B14F-4D97-AF65-F5344CB8AC3E}">
        <p14:creationId xmlns:p14="http://schemas.microsoft.com/office/powerpoint/2010/main" val="3194284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53AD9-DDB6-414C-B3DF-4E92065D591B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Decision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trees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&amp;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Random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forest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1051B-B488-4C81-A6D1-AEA83B2A6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014412"/>
            <a:ext cx="78867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88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0BFECF-4D26-45FB-8E73-68504C1E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44" y="1156138"/>
            <a:ext cx="4967001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D66645-EF83-412E-A4E6-472E7A8AA10D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Decision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trees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&amp;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Random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forest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40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0BFECF-4D26-45FB-8E73-68504C1E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44" y="1156138"/>
            <a:ext cx="4967001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D66645-EF83-412E-A4E6-472E7A8AA10D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Decision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trees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&amp;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Random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forest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F5DAE-C366-4605-9CA0-EF88FD8C1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680" y="2016998"/>
            <a:ext cx="4557275" cy="349321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FEEBAA7-2C29-4315-A90E-CAD7D0AD8F29}"/>
              </a:ext>
            </a:extLst>
          </p:cNvPr>
          <p:cNvSpPr/>
          <p:nvPr/>
        </p:nvSpPr>
        <p:spPr>
          <a:xfrm>
            <a:off x="5917235" y="3511356"/>
            <a:ext cx="767255" cy="504497"/>
          </a:xfrm>
          <a:prstGeom prst="rightArrow">
            <a:avLst/>
          </a:prstGeom>
          <a:solidFill>
            <a:srgbClr val="110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167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magem relacionada">
            <a:extLst>
              <a:ext uri="{FF2B5EF4-FFF2-40B4-BE49-F238E27FC236}">
                <a16:creationId xmlns:a16="http://schemas.microsoft.com/office/drawing/2014/main" id="{41E10CA4-EF6F-4F62-8C5A-B78FDEA21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096" y="909145"/>
            <a:ext cx="7931807" cy="59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98C7BE-D533-468F-B2E6-87C871AD6C80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Decision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trees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&amp;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Random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forest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94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8353BC-C1A1-44B6-8B0E-9DE56B24D055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SVM – 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9663C-98CB-42A1-9545-5C3C845DD528}"/>
              </a:ext>
            </a:extLst>
          </p:cNvPr>
          <p:cNvSpPr txBox="1"/>
          <p:nvPr/>
        </p:nvSpPr>
        <p:spPr>
          <a:xfrm>
            <a:off x="4267199" y="115342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Recognize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Patterns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Classification</a:t>
            </a:r>
            <a:endParaRPr lang="pt-BR" sz="2400" b="1" dirty="0">
              <a:solidFill>
                <a:srgbClr val="59C5DF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Regression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Analysis</a:t>
            </a:r>
            <a:endParaRPr lang="pt-BR" sz="2400" b="1" dirty="0">
              <a:solidFill>
                <a:srgbClr val="59C5DF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83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8353BC-C1A1-44B6-8B0E-9DE56B24D055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SVM – 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9663C-98CB-42A1-9545-5C3C845DD528}"/>
              </a:ext>
            </a:extLst>
          </p:cNvPr>
          <p:cNvSpPr txBox="1"/>
          <p:nvPr/>
        </p:nvSpPr>
        <p:spPr>
          <a:xfrm>
            <a:off x="4267199" y="115342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Recognize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Patterns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Classification</a:t>
            </a:r>
            <a:endParaRPr lang="pt-BR" sz="2400" b="1" dirty="0">
              <a:solidFill>
                <a:srgbClr val="59C5DF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Regression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Analysis</a:t>
            </a:r>
            <a:endParaRPr lang="pt-BR" sz="2400" b="1" dirty="0">
              <a:solidFill>
                <a:srgbClr val="59C5DF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44E4C-4445-4E7E-819F-B36FFD0A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89" y="3088891"/>
            <a:ext cx="44862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22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8353BC-C1A1-44B6-8B0E-9DE56B24D055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SVM – SUPPORT VECTOR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9663C-98CB-42A1-9545-5C3C845DD528}"/>
              </a:ext>
            </a:extLst>
          </p:cNvPr>
          <p:cNvSpPr txBox="1"/>
          <p:nvPr/>
        </p:nvSpPr>
        <p:spPr>
          <a:xfrm>
            <a:off x="4267199" y="115342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Recognize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Patterns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Classification</a:t>
            </a:r>
            <a:endParaRPr lang="pt-BR" sz="2400" b="1" dirty="0">
              <a:solidFill>
                <a:srgbClr val="59C5DF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Regression</a:t>
            </a:r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 </a:t>
            </a:r>
            <a:r>
              <a:rPr lang="pt-BR" sz="2400" b="1" dirty="0" err="1">
                <a:solidFill>
                  <a:srgbClr val="59C5DF"/>
                </a:solidFill>
                <a:latin typeface="Abadi" panose="020B0604020104020204" pitchFamily="34" charset="0"/>
              </a:rPr>
              <a:t>Analysis</a:t>
            </a:r>
            <a:endParaRPr lang="pt-BR" sz="2400" b="1" dirty="0">
              <a:solidFill>
                <a:srgbClr val="59C5DF"/>
              </a:solidFill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44E4C-4445-4E7E-819F-B36FFD0A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89" y="3088891"/>
            <a:ext cx="4486275" cy="3076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B4D0E-649A-48BB-991F-AE11429F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638" y="3208556"/>
            <a:ext cx="4643925" cy="295691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BE649E4-B544-497C-91C4-0A38E4880610}"/>
              </a:ext>
            </a:extLst>
          </p:cNvPr>
          <p:cNvSpPr/>
          <p:nvPr/>
        </p:nvSpPr>
        <p:spPr>
          <a:xfrm>
            <a:off x="5712373" y="4374929"/>
            <a:ext cx="767255" cy="504497"/>
          </a:xfrm>
          <a:prstGeom prst="rightArrow">
            <a:avLst/>
          </a:prstGeom>
          <a:solidFill>
            <a:srgbClr val="110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578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E6D17-4313-46E1-A9B1-87F41031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8" y="1587062"/>
            <a:ext cx="10745404" cy="4382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BDE6E1-3E98-4A03-813E-237CD7342A31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SVM – 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961637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E6D17-4313-46E1-A9B1-87F410319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8" y="1587062"/>
            <a:ext cx="10745404" cy="4382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BDE6E1-3E98-4A03-813E-237CD7342A31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SVM – SUPPORT VECTOR MACHINE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4A6614-F6D7-41B4-8F85-F7F61DBFB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82" y="1507823"/>
            <a:ext cx="5489039" cy="45412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561E4D-7CBC-404E-A533-0099AC55A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505" y="1850970"/>
            <a:ext cx="4289491" cy="37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40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B89DF-B821-406D-9367-9EEEBB90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21" y="2028825"/>
            <a:ext cx="30099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ncil on opened notebook">
            <a:extLst>
              <a:ext uri="{FF2B5EF4-FFF2-40B4-BE49-F238E27FC236}">
                <a16:creationId xmlns:a16="http://schemas.microsoft.com/office/drawing/2014/main" id="{57E2CDF0-FE4E-484D-B130-55146BCE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035148"/>
            <a:ext cx="12719713" cy="81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78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B89DF-B821-406D-9367-9EEEBB90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21" y="2028825"/>
            <a:ext cx="3009900" cy="2809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3AEB81-DAFE-4B82-9579-3FC7A07B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078" y="2028825"/>
            <a:ext cx="3076575" cy="28003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404A888-5D1D-48FF-8CD4-9D135BA3FFB3}"/>
              </a:ext>
            </a:extLst>
          </p:cNvPr>
          <p:cNvSpPr/>
          <p:nvPr/>
        </p:nvSpPr>
        <p:spPr>
          <a:xfrm>
            <a:off x="5712372" y="3176751"/>
            <a:ext cx="767255" cy="504497"/>
          </a:xfrm>
          <a:prstGeom prst="rightArrow">
            <a:avLst/>
          </a:prstGeom>
          <a:solidFill>
            <a:srgbClr val="110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606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7F359-5DDC-4E84-A8FF-23B3CE7B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76" y="980602"/>
            <a:ext cx="6027847" cy="55980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8EA977-A780-4160-8997-555EDCB4B8C4}"/>
              </a:ext>
            </a:extLst>
          </p:cNvPr>
          <p:cNvSpPr/>
          <p:nvPr/>
        </p:nvSpPr>
        <p:spPr>
          <a:xfrm>
            <a:off x="5244662" y="1072055"/>
            <a:ext cx="3941380" cy="2806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7636B-7881-44AA-8797-4D1F72E9AF49}"/>
              </a:ext>
            </a:extLst>
          </p:cNvPr>
          <p:cNvSpPr/>
          <p:nvPr/>
        </p:nvSpPr>
        <p:spPr>
          <a:xfrm>
            <a:off x="3273971" y="3863887"/>
            <a:ext cx="5835951" cy="2806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0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7F359-5DDC-4E84-A8FF-23B3CE7B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76" y="980602"/>
            <a:ext cx="6027847" cy="55980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8EA977-A780-4160-8997-555EDCB4B8C4}"/>
              </a:ext>
            </a:extLst>
          </p:cNvPr>
          <p:cNvSpPr/>
          <p:nvPr/>
        </p:nvSpPr>
        <p:spPr>
          <a:xfrm>
            <a:off x="7041930" y="1072055"/>
            <a:ext cx="2144111" cy="2806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67636B-7881-44AA-8797-4D1F72E9AF49}"/>
              </a:ext>
            </a:extLst>
          </p:cNvPr>
          <p:cNvSpPr/>
          <p:nvPr/>
        </p:nvSpPr>
        <p:spPr>
          <a:xfrm>
            <a:off x="3273971" y="3863887"/>
            <a:ext cx="5835951" cy="2806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830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7F359-5DDC-4E84-A8FF-23B3CE7B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76" y="980602"/>
            <a:ext cx="6027847" cy="5598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67636B-7881-44AA-8797-4D1F72E9AF49}"/>
              </a:ext>
            </a:extLst>
          </p:cNvPr>
          <p:cNvSpPr/>
          <p:nvPr/>
        </p:nvSpPr>
        <p:spPr>
          <a:xfrm>
            <a:off x="3273971" y="3863887"/>
            <a:ext cx="5835951" cy="2806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488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7F359-5DDC-4E84-A8FF-23B3CE7B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76" y="980602"/>
            <a:ext cx="6027847" cy="5598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67636B-7881-44AA-8797-4D1F72E9AF49}"/>
              </a:ext>
            </a:extLst>
          </p:cNvPr>
          <p:cNvSpPr/>
          <p:nvPr/>
        </p:nvSpPr>
        <p:spPr>
          <a:xfrm>
            <a:off x="5255172" y="3863887"/>
            <a:ext cx="3854750" cy="2806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512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7F359-5DDC-4E84-A8FF-23B3CE7B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76" y="980602"/>
            <a:ext cx="6027847" cy="55980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67636B-7881-44AA-8797-4D1F72E9AF49}"/>
              </a:ext>
            </a:extLst>
          </p:cNvPr>
          <p:cNvSpPr/>
          <p:nvPr/>
        </p:nvSpPr>
        <p:spPr>
          <a:xfrm>
            <a:off x="7041930" y="3863887"/>
            <a:ext cx="2067991" cy="28062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6247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E128E-0150-4466-A09D-8EAFD0117747}"/>
              </a:ext>
            </a:extLst>
          </p:cNvPr>
          <p:cNvSpPr txBox="1"/>
          <p:nvPr/>
        </p:nvSpPr>
        <p:spPr>
          <a:xfrm>
            <a:off x="0" y="27930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K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Means</a:t>
            </a:r>
            <a:r>
              <a:rPr lang="pt-BR" sz="3200" b="1" cap="all" dirty="0">
                <a:solidFill>
                  <a:srgbClr val="1142A2"/>
                </a:solidFill>
                <a:latin typeface="Abadi" panose="020B0604020104020204" pitchFamily="34" charset="0"/>
              </a:rPr>
              <a:t> </a:t>
            </a:r>
            <a:r>
              <a:rPr lang="pt-BR" sz="3200" b="1" cap="all" dirty="0" err="1">
                <a:solidFill>
                  <a:srgbClr val="1142A2"/>
                </a:solidFill>
                <a:latin typeface="Abadi" panose="020B0604020104020204" pitchFamily="34" charset="0"/>
              </a:rPr>
              <a:t>clustering</a:t>
            </a:r>
            <a:endParaRPr lang="pt-BR" sz="3200" b="1" cap="all" dirty="0">
              <a:solidFill>
                <a:srgbClr val="1142A2"/>
              </a:solidFill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7F359-5DDC-4E84-A8FF-23B3CE7B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76" y="980602"/>
            <a:ext cx="6027847" cy="559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85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m para machine learning">
            <a:extLst>
              <a:ext uri="{FF2B5EF4-FFF2-40B4-BE49-F238E27FC236}">
                <a16:creationId xmlns:a16="http://schemas.microsoft.com/office/drawing/2014/main" id="{41EB1A1E-D40E-4201-87E7-D2DFEE76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0"/>
            <a:ext cx="9586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3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iphy">
            <a:hlinkClick r:id="" action="ppaction://media"/>
            <a:extLst>
              <a:ext uri="{FF2B5EF4-FFF2-40B4-BE49-F238E27FC236}">
                <a16:creationId xmlns:a16="http://schemas.microsoft.com/office/drawing/2014/main" id="{727801B5-B78A-4D96-B573-4ADBD663EE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78669" y="10510"/>
            <a:ext cx="6813331" cy="68474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160E4-1903-4469-A131-598DEFD03010}"/>
              </a:ext>
            </a:extLst>
          </p:cNvPr>
          <p:cNvSpPr txBox="1"/>
          <p:nvPr/>
        </p:nvSpPr>
        <p:spPr>
          <a:xfrm>
            <a:off x="0" y="2367171"/>
            <a:ext cx="5378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1142A2"/>
                </a:solidFill>
                <a:latin typeface="Abadi" panose="020B0604020104020204" pitchFamily="34" charset="0"/>
              </a:rPr>
              <a:t>LET’S</a:t>
            </a:r>
          </a:p>
          <a:p>
            <a:pPr algn="ctr"/>
            <a:r>
              <a:rPr lang="pt-BR" sz="6600" b="1" dirty="0">
                <a:solidFill>
                  <a:srgbClr val="1142A2"/>
                </a:solidFill>
                <a:latin typeface="Abadi" panose="020B0604020104020204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9353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E04BD1-4D98-44C3-B7F6-77E540CA473A}"/>
              </a:ext>
            </a:extLst>
          </p:cNvPr>
          <p:cNvSpPr txBox="1"/>
          <p:nvPr/>
        </p:nvSpPr>
        <p:spPr>
          <a:xfrm>
            <a:off x="0" y="13046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1142A2"/>
                </a:solidFill>
                <a:latin typeface="Abadi" panose="020B0604020104020204" pitchFamily="34" charset="0"/>
              </a:rPr>
              <a:t>1 - LOGIN ON </a:t>
            </a:r>
            <a:r>
              <a:rPr lang="pt-BR" sz="3200" b="1" dirty="0">
                <a:solidFill>
                  <a:srgbClr val="59C5DF"/>
                </a:solidFill>
                <a:latin typeface="Abadi" panose="020B0604020104020204" pitchFamily="34" charset="0"/>
              </a:rPr>
              <a:t>GOOGLE DRIVE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92464-E2EA-48AC-8125-96B586AE1C39}"/>
              </a:ext>
            </a:extLst>
          </p:cNvPr>
          <p:cNvSpPr txBox="1"/>
          <p:nvPr/>
        </p:nvSpPr>
        <p:spPr>
          <a:xfrm>
            <a:off x="0" y="236684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1142A2"/>
                </a:solidFill>
                <a:latin typeface="Abadi" panose="020B0604020104020204" pitchFamily="34" charset="0"/>
              </a:rPr>
              <a:t>2 – SEARCH FOR: </a:t>
            </a:r>
            <a:r>
              <a:rPr lang="pt-BR" sz="3200" b="1" dirty="0">
                <a:solidFill>
                  <a:srgbClr val="59C5DF"/>
                </a:solidFill>
                <a:latin typeface="Abadi" panose="020B0604020104020204" pitchFamily="34" charset="0"/>
              </a:rPr>
              <a:t>GOOGLE COLAB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459FD-AED9-4B82-B9AC-D31D9AB65DEC}"/>
              </a:ext>
            </a:extLst>
          </p:cNvPr>
          <p:cNvSpPr txBox="1"/>
          <p:nvPr/>
        </p:nvSpPr>
        <p:spPr>
          <a:xfrm>
            <a:off x="0" y="3429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1142A2"/>
                </a:solidFill>
                <a:latin typeface="Abadi" panose="020B0604020104020204" pitchFamily="34" charset="0"/>
              </a:rPr>
              <a:t>3 – CREATE NEW </a:t>
            </a:r>
            <a:r>
              <a:rPr lang="pt-BR" sz="3200" b="1" dirty="0">
                <a:solidFill>
                  <a:srgbClr val="59C5DF"/>
                </a:solidFill>
                <a:latin typeface="Abadi" panose="020B0604020104020204" pitchFamily="34" charset="0"/>
              </a:rPr>
              <a:t>PYTHON3 NOTEBOOK</a:t>
            </a:r>
          </a:p>
        </p:txBody>
      </p:sp>
    </p:spTree>
    <p:extLst>
      <p:ext uri="{BB962C8B-B14F-4D97-AF65-F5344CB8AC3E}">
        <p14:creationId xmlns:p14="http://schemas.microsoft.com/office/powerpoint/2010/main" val="75469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-1" y="176012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SAP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10510" y="231004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ROTATION PROGRAM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9906F-781B-4B07-B0EF-27A91B9E3C54}"/>
              </a:ext>
            </a:extLst>
          </p:cNvPr>
          <p:cNvSpPr txBox="1"/>
          <p:nvPr/>
        </p:nvSpPr>
        <p:spPr>
          <a:xfrm>
            <a:off x="1" y="294822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INTERVIEW TIPS &amp; TRICKS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E899A-D854-4DA7-B2F3-36DA390E56F3}"/>
              </a:ext>
            </a:extLst>
          </p:cNvPr>
          <p:cNvSpPr txBox="1"/>
          <p:nvPr/>
        </p:nvSpPr>
        <p:spPr>
          <a:xfrm>
            <a:off x="0" y="4489498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MACHINE LEARNING &gt;</a:t>
            </a:r>
          </a:p>
        </p:txBody>
      </p:sp>
    </p:spTree>
    <p:extLst>
      <p:ext uri="{BB962C8B-B14F-4D97-AF65-F5344CB8AC3E}">
        <p14:creationId xmlns:p14="http://schemas.microsoft.com/office/powerpoint/2010/main" val="2786909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0481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holding Thanks card">
            <a:extLst>
              <a:ext uri="{FF2B5EF4-FFF2-40B4-BE49-F238E27FC236}">
                <a16:creationId xmlns:a16="http://schemas.microsoft.com/office/drawing/2014/main" id="{A028BE18-E666-44EE-9CCD-A324DBFFA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1" b="831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E6DC51-98EF-42BF-8AD7-FA3B318EF907}"/>
              </a:ext>
            </a:extLst>
          </p:cNvPr>
          <p:cNvSpPr/>
          <p:nvPr/>
        </p:nvSpPr>
        <p:spPr>
          <a:xfrm>
            <a:off x="5118538" y="5507421"/>
            <a:ext cx="1723696" cy="50449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5277B-3BA0-40EC-A537-02346A81696F}"/>
              </a:ext>
            </a:extLst>
          </p:cNvPr>
          <p:cNvSpPr txBox="1"/>
          <p:nvPr/>
        </p:nvSpPr>
        <p:spPr>
          <a:xfrm>
            <a:off x="3326524" y="4661338"/>
            <a:ext cx="553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BAB5B0"/>
                </a:solidFill>
                <a:latin typeface="Abadi" panose="020B0604020104020204" pitchFamily="34" charset="0"/>
              </a:rPr>
              <a:t>Henrique Padovani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2D14A-B795-42C8-AFD2-F6BF55EBED59}"/>
              </a:ext>
            </a:extLst>
          </p:cNvPr>
          <p:cNvSpPr txBox="1"/>
          <p:nvPr/>
        </p:nvSpPr>
        <p:spPr>
          <a:xfrm>
            <a:off x="3326524" y="5084380"/>
            <a:ext cx="5538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BAB5B0"/>
                </a:solidFill>
                <a:latin typeface="Abadi" panose="020B0604020104020204" pitchFamily="34" charset="0"/>
              </a:rPr>
              <a:t>padovani.h@hotmail.com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F440B-4042-4A84-A46B-E36A54F462CD}"/>
              </a:ext>
            </a:extLst>
          </p:cNvPr>
          <p:cNvSpPr txBox="1"/>
          <p:nvPr/>
        </p:nvSpPr>
        <p:spPr>
          <a:xfrm>
            <a:off x="3326524" y="5484490"/>
            <a:ext cx="5538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BAB5B0"/>
                </a:solidFill>
                <a:latin typeface="Abadi" panose="020B0604020104020204" pitchFamily="34" charset="0"/>
              </a:rPr>
              <a:t>51 9 9622 3118</a:t>
            </a:r>
          </a:p>
        </p:txBody>
      </p:sp>
    </p:spTree>
    <p:extLst>
      <p:ext uri="{BB962C8B-B14F-4D97-AF65-F5344CB8AC3E}">
        <p14:creationId xmlns:p14="http://schemas.microsoft.com/office/powerpoint/2010/main" val="358973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-1" y="176012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SAP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10510" y="231004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ROTATION PROGRAM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9906F-781B-4B07-B0EF-27A91B9E3C54}"/>
              </a:ext>
            </a:extLst>
          </p:cNvPr>
          <p:cNvSpPr txBox="1"/>
          <p:nvPr/>
        </p:nvSpPr>
        <p:spPr>
          <a:xfrm>
            <a:off x="1" y="2948221"/>
            <a:ext cx="1219199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INTERVIEW TIPS &amp; TRICKS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E899A-D854-4DA7-B2F3-36DA390E56F3}"/>
              </a:ext>
            </a:extLst>
          </p:cNvPr>
          <p:cNvSpPr txBox="1"/>
          <p:nvPr/>
        </p:nvSpPr>
        <p:spPr>
          <a:xfrm>
            <a:off x="0" y="4489498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MACHINE LEARNING &gt;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485308F-01E2-4CA7-9C70-BE69A7F2C78D}"/>
              </a:ext>
            </a:extLst>
          </p:cNvPr>
          <p:cNvSpPr/>
          <p:nvPr/>
        </p:nvSpPr>
        <p:spPr>
          <a:xfrm>
            <a:off x="7982607" y="1639614"/>
            <a:ext cx="914400" cy="1921091"/>
          </a:xfrm>
          <a:prstGeom prst="rightBrace">
            <a:avLst>
              <a:gd name="adj1" fmla="val 30686"/>
              <a:gd name="adj2" fmla="val 49443"/>
            </a:avLst>
          </a:prstGeom>
          <a:ln w="28575">
            <a:solidFill>
              <a:srgbClr val="0C6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B67589E1-4062-44E6-86B4-735C4760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6910" y="20338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FF932-54D7-4DF6-8815-DA8734AB8079}"/>
              </a:ext>
            </a:extLst>
          </p:cNvPr>
          <p:cNvSpPr txBox="1"/>
          <p:nvPr/>
        </p:nvSpPr>
        <p:spPr>
          <a:xfrm>
            <a:off x="-1" y="176012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SAP 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D05ED-763E-4985-AD78-3FFC7A928731}"/>
              </a:ext>
            </a:extLst>
          </p:cNvPr>
          <p:cNvSpPr txBox="1"/>
          <p:nvPr/>
        </p:nvSpPr>
        <p:spPr>
          <a:xfrm>
            <a:off x="10510" y="231004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ROTATION PROGRAM 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9906F-781B-4B07-B0EF-27A91B9E3C54}"/>
              </a:ext>
            </a:extLst>
          </p:cNvPr>
          <p:cNvSpPr txBox="1"/>
          <p:nvPr/>
        </p:nvSpPr>
        <p:spPr>
          <a:xfrm>
            <a:off x="1" y="2948221"/>
            <a:ext cx="1219199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INTERVIEW TIPS &amp; TRICKS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E899A-D854-4DA7-B2F3-36DA390E56F3}"/>
              </a:ext>
            </a:extLst>
          </p:cNvPr>
          <p:cNvSpPr txBox="1"/>
          <p:nvPr/>
        </p:nvSpPr>
        <p:spPr>
          <a:xfrm>
            <a:off x="0" y="4489498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59C5DF"/>
                </a:solidFill>
                <a:latin typeface="Abadi" panose="020B0604020104020204" pitchFamily="34" charset="0"/>
              </a:rPr>
              <a:t>&lt; MACHINE LEARNING &gt;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485308F-01E2-4CA7-9C70-BE69A7F2C78D}"/>
              </a:ext>
            </a:extLst>
          </p:cNvPr>
          <p:cNvSpPr/>
          <p:nvPr/>
        </p:nvSpPr>
        <p:spPr>
          <a:xfrm>
            <a:off x="7982607" y="1639614"/>
            <a:ext cx="914400" cy="1921091"/>
          </a:xfrm>
          <a:prstGeom prst="rightBrace">
            <a:avLst>
              <a:gd name="adj1" fmla="val 30686"/>
              <a:gd name="adj2" fmla="val 49443"/>
            </a:avLst>
          </a:prstGeom>
          <a:ln w="28575">
            <a:solidFill>
              <a:srgbClr val="0C6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aphic 7" descr="Stopwatch">
            <a:extLst>
              <a:ext uri="{FF2B5EF4-FFF2-40B4-BE49-F238E27FC236}">
                <a16:creationId xmlns:a16="http://schemas.microsoft.com/office/drawing/2014/main" id="{B67589E1-4062-44E6-86B4-735C4760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6910" y="2033821"/>
            <a:ext cx="914400" cy="914400"/>
          </a:xfrm>
          <a:prstGeom prst="rect">
            <a:avLst/>
          </a:prstGeom>
        </p:spPr>
      </p:pic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1E58550C-E9CA-4398-9E6D-9CE4F8EE6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4248" y="41855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49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 relacionada">
            <a:extLst>
              <a:ext uri="{FF2B5EF4-FFF2-40B4-BE49-F238E27FC236}">
                <a16:creationId xmlns:a16="http://schemas.microsoft.com/office/drawing/2014/main" id="{F9F25EAE-E505-447D-B630-84F0EAF8E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2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erp sap">
            <a:extLst>
              <a:ext uri="{FF2B5EF4-FFF2-40B4-BE49-F238E27FC236}">
                <a16:creationId xmlns:a16="http://schemas.microsoft.com/office/drawing/2014/main" id="{F52763AD-A6C2-418F-97C4-7AA606A08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690" y="281788"/>
            <a:ext cx="8894572" cy="629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94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415</Words>
  <Application>Microsoft Office PowerPoint</Application>
  <PresentationFormat>Widescreen</PresentationFormat>
  <Paragraphs>108</Paragraphs>
  <Slides>51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Abadi</vt:lpstr>
      <vt:lpstr>Aldhabi</vt:lpstr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Padovani, Henrique</dc:creator>
  <cp:lastModifiedBy>Padovani, Henrique</cp:lastModifiedBy>
  <cp:revision>2</cp:revision>
  <dcterms:created xsi:type="dcterms:W3CDTF">2019-10-23T03:07:02Z</dcterms:created>
  <dcterms:modified xsi:type="dcterms:W3CDTF">2019-10-23T11:33:07Z</dcterms:modified>
</cp:coreProperties>
</file>