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A5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4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5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0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4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87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35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D0D4-92B3-45BE-B3AD-5BEA29A002E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BDDF-EFCF-47BF-BDA8-E9046DEF8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6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tch Deck Problem Slide - Presentations Templa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b="35667"/>
          <a:stretch/>
        </p:blipFill>
        <p:spPr bwMode="auto">
          <a:xfrm>
            <a:off x="0" y="10048"/>
            <a:ext cx="12192000" cy="38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3909527"/>
            <a:ext cx="12192000" cy="2948473"/>
          </a:xfrm>
          <a:prstGeom prst="rect">
            <a:avLst/>
          </a:prstGeom>
          <a:solidFill>
            <a:srgbClr val="FA5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209882" y="0"/>
            <a:ext cx="545625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Problema</a:t>
            </a:r>
            <a:r>
              <a:rPr lang="pt-BR" dirty="0"/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4527" y="4308350"/>
            <a:ext cx="11002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u="sng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 recorrente troca de celulares:</a:t>
            </a:r>
            <a:r>
              <a:rPr lang="pt-BR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Atualmente, é comum trocarmos o celular com grande frequência, devido às mudança e avanço que os novos aparelhos acabam recebendo. Consequentemente, a troca do dispositivo móvel passa a ser a única solução para não ficar desatualizado, tornando assim, os antigos aparelhos, sem uso conforme o tempo, já que estes não mais recebem atualizações de seus fornecedores.</a:t>
            </a:r>
            <a:endParaRPr lang="pt-BR" sz="2000" b="1" u="sng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415450" y="2856947"/>
            <a:ext cx="643994" cy="627554"/>
          </a:xfrm>
          <a:prstGeom prst="ellipse">
            <a:avLst/>
          </a:prstGeom>
          <a:solidFill>
            <a:srgbClr val="FA5647"/>
          </a:solidFill>
          <a:ln>
            <a:solidFill>
              <a:srgbClr val="FA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61302" y="2869039"/>
            <a:ext cx="643994" cy="627554"/>
          </a:xfrm>
          <a:prstGeom prst="ellipse">
            <a:avLst/>
          </a:prstGeom>
          <a:solidFill>
            <a:srgbClr val="FA5647"/>
          </a:solidFill>
          <a:ln>
            <a:solidFill>
              <a:srgbClr val="FA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8740" y="2818534"/>
            <a:ext cx="643994" cy="627554"/>
          </a:xfrm>
          <a:prstGeom prst="ellipse">
            <a:avLst/>
          </a:prstGeom>
          <a:solidFill>
            <a:srgbClr val="FA5647"/>
          </a:solidFill>
          <a:ln>
            <a:solidFill>
              <a:srgbClr val="FA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0442070" y="2818534"/>
            <a:ext cx="643994" cy="627554"/>
          </a:xfrm>
          <a:prstGeom prst="ellipse">
            <a:avLst/>
          </a:prstGeom>
          <a:solidFill>
            <a:srgbClr val="FA5647"/>
          </a:solidFill>
          <a:ln>
            <a:solidFill>
              <a:srgbClr val="FA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Call, mobile, phone, teleph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23" y="2879457"/>
            <a:ext cx="554847" cy="5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âmara, ícones Do Computador, Fotografia png transparente grá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778" r="95556">
                        <a14:foregroundMark x1="22000" y1="34111" x2="22000" y2="34111"/>
                        <a14:foregroundMark x1="37111" y1="42889" x2="37111" y2="4288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35" y="2869102"/>
            <a:ext cx="659922" cy="6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.discordapp.com/attachments/415250657554202624/743210091334991984/db4cd46fb4b4185eb87d0552bac260d1---cone-de-atualiza----o-para-celular-by-vexel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93" y="2847421"/>
            <a:ext cx="649172" cy="6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ector Low Battery Icon, Battery Icons, Battery, Charge PNG and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2813" y1="47031" x2="32813" y2="47031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4" t="25315" r="9626" b="24579"/>
          <a:stretch/>
        </p:blipFill>
        <p:spPr bwMode="auto">
          <a:xfrm>
            <a:off x="10317784" y="2937689"/>
            <a:ext cx="765897" cy="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51540" y="0"/>
            <a:ext cx="490790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Henrique </a:t>
            </a:r>
            <a:r>
              <a:rPr lang="pt-BR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Zigon</a:t>
            </a:r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      CCO</a:t>
            </a:r>
          </a:p>
          <a:p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Thiago </a:t>
            </a:r>
            <a:r>
              <a:rPr lang="pt-BR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Yuiti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0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1377193" y="2354094"/>
            <a:ext cx="9344145" cy="0"/>
          </a:xfrm>
          <a:prstGeom prst="line">
            <a:avLst/>
          </a:prstGeom>
          <a:ln w="381000" cap="rnd">
            <a:solidFill>
              <a:srgbClr val="FA5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2292396" y="1094094"/>
            <a:ext cx="2520000" cy="2520000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A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287156" y="1094094"/>
            <a:ext cx="2520000" cy="2520000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A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60528" y="4006194"/>
            <a:ext cx="198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Bahnschrift SemiBold SemiConden" panose="020B0502040204020203" pitchFamily="34" charset="0"/>
              </a:rPr>
              <a:t>Usuário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16632" y="4133818"/>
            <a:ext cx="206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Bahnschrift SemiBold SemiConden" panose="020B0502040204020203" pitchFamily="34" charset="0"/>
              </a:rPr>
              <a:t>Servidor</a:t>
            </a:r>
          </a:p>
        </p:txBody>
      </p:sp>
      <p:sp>
        <p:nvSpPr>
          <p:cNvPr id="8" name="Elipse 7"/>
          <p:cNvSpPr/>
          <p:nvPr/>
        </p:nvSpPr>
        <p:spPr>
          <a:xfrm>
            <a:off x="3270294" y="3351447"/>
            <a:ext cx="540000" cy="540000"/>
          </a:xfrm>
          <a:prstGeom prst="ellipse">
            <a:avLst/>
          </a:prstGeom>
          <a:solidFill>
            <a:srgbClr val="FA564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8277156" y="3358096"/>
            <a:ext cx="540000" cy="540000"/>
          </a:xfrm>
          <a:prstGeom prst="ellipse">
            <a:avLst/>
          </a:prstGeom>
          <a:solidFill>
            <a:srgbClr val="FA564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pic>
        <p:nvPicPr>
          <p:cNvPr id="3074" name="Picture 2" descr="Balão De Pensamento fundo png &amp; imagem png - CVS Farmácia Infantil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54" b="95385" l="3462" r="96154">
                        <a14:foregroundMark x1="25385" y1="80769" x2="25385" y2="80769"/>
                        <a14:foregroundMark x1="20385" y1="89231" x2="20385" y2="89231"/>
                        <a14:backgroundMark x1="40385" y1="31154" x2="40385" y2="31154"/>
                        <a14:backgroundMark x1="26923" y1="38077" x2="31154" y2="2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16" y="1492114"/>
            <a:ext cx="1723959" cy="17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lupa - ícones de grá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58" y="1618356"/>
            <a:ext cx="1471476" cy="14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66694" y="0"/>
            <a:ext cx="425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Informações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468661" y="4921514"/>
            <a:ext cx="2167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Aplicativos desejáveis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Informações do cadastro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Conexão Estável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462162" y="4921893"/>
            <a:ext cx="2167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Aplicativo disponível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Conexão Estável</a:t>
            </a:r>
          </a:p>
        </p:txBody>
      </p:sp>
      <p:pic>
        <p:nvPicPr>
          <p:cNvPr id="18" name="Picture 10" descr="https://cdn.discordapp.com/attachments/415250657554202624/743210091334991984/db4cd46fb4b4185eb87d0552bac260d1---cone-de-atualiza----o-para-celular-by-vexe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00" y="1738173"/>
            <a:ext cx="722394" cy="7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8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6C7DAA35-1424-4E8D-97D1-951818444C4D}"/>
              </a:ext>
            </a:extLst>
          </p:cNvPr>
          <p:cNvSpPr/>
          <p:nvPr/>
        </p:nvSpPr>
        <p:spPr>
          <a:xfrm>
            <a:off x="4640046" y="4493666"/>
            <a:ext cx="2227152" cy="1594919"/>
          </a:xfrm>
          <a:prstGeom prst="rect">
            <a:avLst/>
          </a:prstGeom>
          <a:solidFill>
            <a:srgbClr val="FA56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hnschrift SemiBold SemiConden" panose="020B0502040204020203" pitchFamily="34" charset="0"/>
            </a:endParaRPr>
          </a:p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Estabelecer conexão com o servidor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8F7174-B375-4C53-9C19-3571F1A10A8C}"/>
              </a:ext>
            </a:extLst>
          </p:cNvPr>
          <p:cNvSpPr/>
          <p:nvPr/>
        </p:nvSpPr>
        <p:spPr>
          <a:xfrm>
            <a:off x="4640046" y="2433247"/>
            <a:ext cx="2227152" cy="1247871"/>
          </a:xfrm>
          <a:prstGeom prst="rect">
            <a:avLst/>
          </a:prstGeom>
          <a:gradFill flip="none" rotWithShape="1">
            <a:gsLst>
              <a:gs pos="0">
                <a:srgbClr val="FA5647">
                  <a:shade val="30000"/>
                  <a:satMod val="115000"/>
                </a:srgbClr>
              </a:gs>
              <a:gs pos="50000">
                <a:srgbClr val="FA5647">
                  <a:shade val="67500"/>
                  <a:satMod val="115000"/>
                </a:srgbClr>
              </a:gs>
              <a:gs pos="100000">
                <a:srgbClr val="FA56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hnschrift SemiBold SemiConden" panose="020B0502040204020203" pitchFamily="34" charset="0"/>
            </a:endParaRPr>
          </a:p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Verificar</a:t>
            </a:r>
            <a:r>
              <a:rPr lang="pt-BR" dirty="0"/>
              <a:t> </a:t>
            </a:r>
            <a:r>
              <a:rPr lang="pt-BR" dirty="0">
                <a:latin typeface="Bahnschrift SemiBold SemiConden" panose="020B0502040204020203" pitchFamily="34" charset="0"/>
              </a:rPr>
              <a:t>cadastro</a:t>
            </a:r>
          </a:p>
        </p:txBody>
      </p:sp>
      <p:sp>
        <p:nvSpPr>
          <p:cNvPr id="6" name="Fluxograma: Conector fora de Página 5">
            <a:extLst>
              <a:ext uri="{FF2B5EF4-FFF2-40B4-BE49-F238E27FC236}">
                <a16:creationId xmlns:a16="http://schemas.microsoft.com/office/drawing/2014/main" id="{04E604BC-9E6F-4243-A724-0FC803D0C29E}"/>
              </a:ext>
            </a:extLst>
          </p:cNvPr>
          <p:cNvSpPr/>
          <p:nvPr/>
        </p:nvSpPr>
        <p:spPr>
          <a:xfrm>
            <a:off x="4640046" y="731199"/>
            <a:ext cx="2227152" cy="2118511"/>
          </a:xfrm>
          <a:prstGeom prst="flowChartOffpageConnector">
            <a:avLst/>
          </a:prstGeom>
          <a:solidFill>
            <a:srgbClr val="FA56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Bahnschrift SemiBold SemiConden" panose="020B0502040204020203" pitchFamily="34" charset="0"/>
              </a:rPr>
              <a:t>ETAPA 1</a:t>
            </a:r>
          </a:p>
        </p:txBody>
      </p:sp>
      <p:sp>
        <p:nvSpPr>
          <p:cNvPr id="10" name="Fluxograma: Conector fora de Página 9">
            <a:extLst>
              <a:ext uri="{FF2B5EF4-FFF2-40B4-BE49-F238E27FC236}">
                <a16:creationId xmlns:a16="http://schemas.microsoft.com/office/drawing/2014/main" id="{E69301D5-EF1B-44EC-994A-409A1D1888A4}"/>
              </a:ext>
            </a:extLst>
          </p:cNvPr>
          <p:cNvSpPr/>
          <p:nvPr/>
        </p:nvSpPr>
        <p:spPr>
          <a:xfrm>
            <a:off x="4640046" y="3662258"/>
            <a:ext cx="2227152" cy="1215428"/>
          </a:xfrm>
          <a:prstGeom prst="flowChartOffpageConnector">
            <a:avLst/>
          </a:prstGeom>
          <a:gradFill flip="none" rotWithShape="1">
            <a:gsLst>
              <a:gs pos="0">
                <a:srgbClr val="FA5647">
                  <a:shade val="30000"/>
                  <a:satMod val="115000"/>
                </a:srgbClr>
              </a:gs>
              <a:gs pos="50000">
                <a:srgbClr val="FA5647">
                  <a:shade val="67500"/>
                  <a:satMod val="115000"/>
                </a:srgbClr>
              </a:gs>
              <a:gs pos="100000">
                <a:srgbClr val="FA564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Teste de conexão estável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72F980-40EE-4355-9909-C45440EE2CA3}"/>
              </a:ext>
            </a:extLst>
          </p:cNvPr>
          <p:cNvSpPr/>
          <p:nvPr/>
        </p:nvSpPr>
        <p:spPr>
          <a:xfrm>
            <a:off x="6867198" y="4493666"/>
            <a:ext cx="2227152" cy="1594919"/>
          </a:xfrm>
          <a:prstGeom prst="rect">
            <a:avLst/>
          </a:prstGeom>
          <a:solidFill>
            <a:srgbClr val="FA56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hnschrift SemiBold SemiConden" panose="020B0502040204020203" pitchFamily="34" charset="0"/>
            </a:endParaRPr>
          </a:p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Iniciar aplicativo no servidor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EA4F3D-8F19-4834-8E33-7E5CA8E27947}"/>
              </a:ext>
            </a:extLst>
          </p:cNvPr>
          <p:cNvSpPr/>
          <p:nvPr/>
        </p:nvSpPr>
        <p:spPr>
          <a:xfrm>
            <a:off x="6867198" y="2433247"/>
            <a:ext cx="2227152" cy="1247871"/>
          </a:xfrm>
          <a:prstGeom prst="rect">
            <a:avLst/>
          </a:prstGeom>
          <a:gradFill flip="none" rotWithShape="1">
            <a:gsLst>
              <a:gs pos="0">
                <a:srgbClr val="FA5647">
                  <a:shade val="30000"/>
                  <a:satMod val="115000"/>
                </a:srgbClr>
              </a:gs>
              <a:gs pos="50000">
                <a:srgbClr val="FA5647">
                  <a:shade val="67500"/>
                  <a:satMod val="115000"/>
                </a:srgbClr>
              </a:gs>
              <a:gs pos="100000">
                <a:srgbClr val="FA56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hnschrift SemiBold SemiConden" panose="020B0502040204020203" pitchFamily="34" charset="0"/>
            </a:endParaRPr>
          </a:p>
          <a:p>
            <a:pPr algn="ctr"/>
            <a:r>
              <a:rPr lang="pt-BR" dirty="0" smtClean="0">
                <a:latin typeface="Bahnschrift SemiBold SemiConden" panose="020B0502040204020203" pitchFamily="34" charset="0"/>
              </a:rPr>
              <a:t>Escolher aplicativo desejado</a:t>
            </a:r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14" name="Fluxograma: Conector fora de Página 13">
            <a:extLst>
              <a:ext uri="{FF2B5EF4-FFF2-40B4-BE49-F238E27FC236}">
                <a16:creationId xmlns:a16="http://schemas.microsoft.com/office/drawing/2014/main" id="{2C5724EC-E2EF-490D-8E2B-6DA06B997BEA}"/>
              </a:ext>
            </a:extLst>
          </p:cNvPr>
          <p:cNvSpPr/>
          <p:nvPr/>
        </p:nvSpPr>
        <p:spPr>
          <a:xfrm>
            <a:off x="6867198" y="3655958"/>
            <a:ext cx="2227152" cy="1215428"/>
          </a:xfrm>
          <a:prstGeom prst="flowChartOffpageConnector">
            <a:avLst/>
          </a:prstGeom>
          <a:gradFill flip="none" rotWithShape="1">
            <a:gsLst>
              <a:gs pos="0">
                <a:srgbClr val="FA5647">
                  <a:shade val="30000"/>
                  <a:satMod val="115000"/>
                </a:srgbClr>
              </a:gs>
              <a:gs pos="50000">
                <a:srgbClr val="FA5647">
                  <a:shade val="67500"/>
                  <a:satMod val="115000"/>
                </a:srgbClr>
              </a:gs>
              <a:gs pos="100000">
                <a:srgbClr val="FA564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Carregar backup</a:t>
            </a:r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C7AA085B-8C62-4F79-9684-EF0C664D10D4}"/>
              </a:ext>
            </a:extLst>
          </p:cNvPr>
          <p:cNvSpPr/>
          <p:nvPr/>
        </p:nvSpPr>
        <p:spPr>
          <a:xfrm>
            <a:off x="6867198" y="731198"/>
            <a:ext cx="2227152" cy="2118511"/>
          </a:xfrm>
          <a:prstGeom prst="flowChartOffpageConnector">
            <a:avLst/>
          </a:prstGeom>
          <a:solidFill>
            <a:srgbClr val="FA56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Bahnschrift SemiBold SemiConden" panose="020B0502040204020203" pitchFamily="34" charset="0"/>
              </a:rPr>
              <a:t>ETAPA 2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1247E2-4436-4280-B747-9D5016169664}"/>
              </a:ext>
            </a:extLst>
          </p:cNvPr>
          <p:cNvSpPr/>
          <p:nvPr/>
        </p:nvSpPr>
        <p:spPr>
          <a:xfrm>
            <a:off x="9094350" y="4493666"/>
            <a:ext cx="2227152" cy="1594919"/>
          </a:xfrm>
          <a:prstGeom prst="rect">
            <a:avLst/>
          </a:prstGeom>
          <a:solidFill>
            <a:srgbClr val="FA56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hnschrift SemiBold SemiConden" panose="020B0502040204020203" pitchFamily="34" charset="0"/>
            </a:endParaRPr>
          </a:p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Encerrar conexão após</a:t>
            </a:r>
          </a:p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usar aplicativo</a:t>
            </a:r>
          </a:p>
        </p:txBody>
      </p:sp>
      <p:sp>
        <p:nvSpPr>
          <p:cNvPr id="17" name="Fluxograma: Conector fora de Página 16">
            <a:extLst>
              <a:ext uri="{FF2B5EF4-FFF2-40B4-BE49-F238E27FC236}">
                <a16:creationId xmlns:a16="http://schemas.microsoft.com/office/drawing/2014/main" id="{73F3068A-949D-4886-BE34-CBAD1952B007}"/>
              </a:ext>
            </a:extLst>
          </p:cNvPr>
          <p:cNvSpPr/>
          <p:nvPr/>
        </p:nvSpPr>
        <p:spPr>
          <a:xfrm>
            <a:off x="9094350" y="2433245"/>
            <a:ext cx="2227152" cy="24454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9010"/>
              <a:gd name="connsiteX1" fmla="*/ 10000 w 10000"/>
              <a:gd name="connsiteY1" fmla="*/ 0 h 9010"/>
              <a:gd name="connsiteX2" fmla="*/ 10000 w 10000"/>
              <a:gd name="connsiteY2" fmla="*/ 8000 h 9010"/>
              <a:gd name="connsiteX3" fmla="*/ 4959 w 10000"/>
              <a:gd name="connsiteY3" fmla="*/ 9010 h 9010"/>
              <a:gd name="connsiteX4" fmla="*/ 0 w 10000"/>
              <a:gd name="connsiteY4" fmla="*/ 8000 h 9010"/>
              <a:gd name="connsiteX5" fmla="*/ 0 w 10000"/>
              <a:gd name="connsiteY5" fmla="*/ 0 h 9010"/>
              <a:gd name="connsiteX0" fmla="*/ 0 w 10000"/>
              <a:gd name="connsiteY0" fmla="*/ 0 h 9894"/>
              <a:gd name="connsiteX1" fmla="*/ 10000 w 10000"/>
              <a:gd name="connsiteY1" fmla="*/ 0 h 9894"/>
              <a:gd name="connsiteX2" fmla="*/ 10000 w 10000"/>
              <a:gd name="connsiteY2" fmla="*/ 8879 h 9894"/>
              <a:gd name="connsiteX3" fmla="*/ 5002 w 10000"/>
              <a:gd name="connsiteY3" fmla="*/ 9894 h 9894"/>
              <a:gd name="connsiteX4" fmla="*/ 0 w 10000"/>
              <a:gd name="connsiteY4" fmla="*/ 8879 h 9894"/>
              <a:gd name="connsiteX5" fmla="*/ 0 w 10000"/>
              <a:gd name="connsiteY5" fmla="*/ 0 h 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894">
                <a:moveTo>
                  <a:pt x="0" y="0"/>
                </a:moveTo>
                <a:lnTo>
                  <a:pt x="10000" y="0"/>
                </a:lnTo>
                <a:lnTo>
                  <a:pt x="10000" y="8879"/>
                </a:lnTo>
                <a:lnTo>
                  <a:pt x="5002" y="9894"/>
                </a:lnTo>
                <a:lnTo>
                  <a:pt x="0" y="8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A5647">
                  <a:shade val="30000"/>
                  <a:satMod val="115000"/>
                </a:srgbClr>
              </a:gs>
              <a:gs pos="50000">
                <a:srgbClr val="FA5647">
                  <a:shade val="67500"/>
                  <a:satMod val="115000"/>
                </a:srgbClr>
              </a:gs>
              <a:gs pos="100000">
                <a:srgbClr val="FA564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hnschrift SemiBold SemiConden" panose="020B0502040204020203" pitchFamily="34" charset="0"/>
            </a:endParaRPr>
          </a:p>
          <a:p>
            <a:pPr algn="ctr"/>
            <a:r>
              <a:rPr lang="pt-BR" dirty="0">
                <a:latin typeface="Bahnschrift SemiBold SemiConden" panose="020B0502040204020203" pitchFamily="34" charset="0"/>
              </a:rPr>
              <a:t>Armazenar backup</a:t>
            </a:r>
          </a:p>
        </p:txBody>
      </p:sp>
      <p:sp>
        <p:nvSpPr>
          <p:cNvPr id="8" name="Fluxograma: Conector fora de Página 7">
            <a:extLst>
              <a:ext uri="{FF2B5EF4-FFF2-40B4-BE49-F238E27FC236}">
                <a16:creationId xmlns:a16="http://schemas.microsoft.com/office/drawing/2014/main" id="{EFFFF668-6E0E-4F63-A4F2-FD5380F3E304}"/>
              </a:ext>
            </a:extLst>
          </p:cNvPr>
          <p:cNvSpPr/>
          <p:nvPr/>
        </p:nvSpPr>
        <p:spPr>
          <a:xfrm>
            <a:off x="9094350" y="731197"/>
            <a:ext cx="2227152" cy="2118511"/>
          </a:xfrm>
          <a:prstGeom prst="flowChartOffpageConnector">
            <a:avLst/>
          </a:prstGeom>
          <a:solidFill>
            <a:srgbClr val="FA56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Bahnschrift SemiBold SemiConden" panose="020B0502040204020203" pitchFamily="34" charset="0"/>
              </a:rPr>
              <a:t>ETAPA 3</a:t>
            </a:r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70199" y="3240459"/>
            <a:ext cx="359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Informações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844516" y="2924006"/>
            <a:ext cx="652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{</a:t>
            </a:r>
            <a:endParaRPr lang="pt-BR" sz="3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70198" y="4983353"/>
            <a:ext cx="359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Benefícios</a:t>
            </a:r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881840" y="4891019"/>
            <a:ext cx="652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rPr>
              <a:t>{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82298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Bahnschrift SemiBold SemiConden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20</cp:revision>
  <dcterms:created xsi:type="dcterms:W3CDTF">2020-08-12T20:42:34Z</dcterms:created>
  <dcterms:modified xsi:type="dcterms:W3CDTF">2020-08-16T21:49:35Z</dcterms:modified>
</cp:coreProperties>
</file>